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4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8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36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60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7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9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2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74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49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9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73B3-AA90-49E3-9D4A-313B0A809F9B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B035-1CA5-42E5-AFA5-C686A6E80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56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CMOS module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3861048"/>
            <a:ext cx="38283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Need a module before TDR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Generate conceptual designs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Including assembly processes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Create ?FPGA versions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Work out schedule for real modules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40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2647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Forward &amp; Barrel modules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24744"/>
            <a:ext cx="305435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619672" y="2492896"/>
            <a:ext cx="1648460" cy="2750820"/>
            <a:chOff x="0" y="0"/>
            <a:chExt cx="1647825" cy="229300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64" y="0"/>
              <a:ext cx="1479029" cy="1568970"/>
            </a:xfrm>
            <a:prstGeom prst="rect">
              <a:avLst/>
            </a:prstGeom>
          </p:spPr>
        </p:pic>
        <p:sp>
          <p:nvSpPr>
            <p:cNvPr id="7" name="Text Box 29"/>
            <p:cNvSpPr txBox="1"/>
            <p:nvPr/>
          </p:nvSpPr>
          <p:spPr>
            <a:xfrm>
              <a:off x="0" y="1598950"/>
              <a:ext cx="1647825" cy="69405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n-GB" sz="900" b="1" u="sng">
                  <a:solidFill>
                    <a:srgbClr val="808080"/>
                  </a:solidFill>
                  <a:effectLst/>
                  <a:latin typeface="Calibri"/>
                  <a:ea typeface="Times New Roman"/>
                  <a:cs typeface="Times New Roman"/>
                </a:rPr>
                <a:t>Figure </a:t>
              </a:r>
              <a:r>
                <a:rPr lang="en-GB" sz="900" b="1">
                  <a:solidFill>
                    <a:srgbClr val="808080"/>
                  </a:solidFill>
                  <a:effectLst/>
                  <a:latin typeface="Calibri"/>
                  <a:ea typeface="Times New Roman"/>
                  <a:cs typeface="Times New Roman"/>
                </a:rPr>
                <a:t>9 Example of a CMOS Forward Module in the 4-4 configuration. Two rows of four un-separated reticules offset by half a reticule; each Hybrid has four ABCN’ chips.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139952" y="4725144"/>
            <a:ext cx="3870931" cy="120032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Same </a:t>
            </a:r>
            <a:r>
              <a:rPr lang="en-GB" b="1" dirty="0" smtClean="0">
                <a:solidFill>
                  <a:srgbClr val="0070C0"/>
                </a:solidFill>
              </a:rPr>
              <a:t>sensor</a:t>
            </a:r>
            <a:r>
              <a:rPr lang="en-GB" dirty="0" smtClean="0"/>
              <a:t>. </a:t>
            </a:r>
          </a:p>
          <a:p>
            <a:r>
              <a:rPr lang="en-GB" dirty="0" smtClean="0"/>
              <a:t>Different Hybrids</a:t>
            </a:r>
          </a:p>
          <a:p>
            <a:r>
              <a:rPr lang="en-GB" dirty="0" smtClean="0"/>
              <a:t>Choose sensor  length &amp; pitch to match</a:t>
            </a:r>
          </a:p>
          <a:p>
            <a:r>
              <a:rPr lang="en-GB" dirty="0" smtClean="0"/>
              <a:t>Barrel and Forward layouts</a:t>
            </a:r>
          </a:p>
        </p:txBody>
      </p:sp>
    </p:spTree>
    <p:extLst>
      <p:ext uri="{BB962C8B-B14F-4D97-AF65-F5344CB8AC3E}">
        <p14:creationId xmlns:p14="http://schemas.microsoft.com/office/powerpoint/2010/main" val="40687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4109266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Hybrid</a:t>
            </a:r>
            <a:r>
              <a:rPr lang="en-GB" dirty="0" smtClean="0"/>
              <a:t> with </a:t>
            </a:r>
          </a:p>
          <a:p>
            <a:r>
              <a:rPr lang="en-GB" dirty="0" smtClean="0"/>
              <a:t>DC/DC convertor per module</a:t>
            </a:r>
          </a:p>
          <a:p>
            <a:r>
              <a:rPr lang="en-GB" dirty="0" smtClean="0"/>
              <a:t>On board</a:t>
            </a:r>
          </a:p>
          <a:p>
            <a:r>
              <a:rPr lang="en-GB" dirty="0" smtClean="0"/>
              <a:t>Pure digital board – convertor integrated?</a:t>
            </a:r>
          </a:p>
          <a:p>
            <a:r>
              <a:rPr lang="en-GB" dirty="0" smtClean="0"/>
              <a:t>Number of ABCN’</a:t>
            </a:r>
          </a:p>
          <a:p>
            <a:r>
              <a:rPr lang="en-GB" dirty="0" smtClean="0"/>
              <a:t>Used as module spine ? (thick, stable)</a:t>
            </a:r>
          </a:p>
          <a:p>
            <a:r>
              <a:rPr lang="en-GB" dirty="0" smtClean="0"/>
              <a:t>Several shapes of modules for forward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3645024"/>
            <a:ext cx="5221558" cy="147732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What changes to </a:t>
            </a:r>
            <a:r>
              <a:rPr lang="en-GB" b="1" dirty="0" smtClean="0">
                <a:solidFill>
                  <a:srgbClr val="00B050"/>
                </a:solidFill>
              </a:rPr>
              <a:t>mechanics</a:t>
            </a:r>
          </a:p>
          <a:p>
            <a:r>
              <a:rPr lang="en-GB" dirty="0" smtClean="0"/>
              <a:t>Forward (</a:t>
            </a:r>
            <a:r>
              <a:rPr lang="en-GB" dirty="0" err="1" smtClean="0"/>
              <a:t>blades+petal</a:t>
            </a:r>
            <a:r>
              <a:rPr lang="en-GB" dirty="0" smtClean="0"/>
              <a:t>) may be already wide enough?</a:t>
            </a:r>
          </a:p>
          <a:p>
            <a:r>
              <a:rPr lang="en-GB" dirty="0" smtClean="0"/>
              <a:t>Front/back layout</a:t>
            </a:r>
          </a:p>
          <a:p>
            <a:r>
              <a:rPr lang="en-GB" dirty="0" smtClean="0"/>
              <a:t>More space between</a:t>
            </a:r>
          </a:p>
          <a:p>
            <a:r>
              <a:rPr lang="en-GB" dirty="0" smtClean="0"/>
              <a:t>Different power distribution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6056" y="2204864"/>
            <a:ext cx="1869423" cy="36933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HCC</a:t>
            </a:r>
            <a:r>
              <a:rPr lang="en-GB" dirty="0" smtClean="0"/>
              <a:t> not the same</a:t>
            </a:r>
            <a:endParaRPr lang="en-GB" dirty="0"/>
          </a:p>
        </p:txBody>
      </p:sp>
      <p:cxnSp>
        <p:nvCxnSpPr>
          <p:cNvPr id="7" name="Straight Connector 6"/>
          <p:cNvCxnSpPr>
            <a:stCxn id="2" idx="3"/>
            <a:endCxn id="5" idx="1"/>
          </p:cNvCxnSpPr>
          <p:nvPr/>
        </p:nvCxnSpPr>
        <p:spPr>
          <a:xfrm>
            <a:off x="4504802" y="1990874"/>
            <a:ext cx="571254" cy="398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47664" y="5661248"/>
            <a:ext cx="1977208" cy="36933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Impact on </a:t>
            </a:r>
            <a:r>
              <a:rPr lang="en-GB" b="1" dirty="0" err="1" smtClean="0">
                <a:solidFill>
                  <a:srgbClr val="7030A0"/>
                </a:solidFill>
              </a:rPr>
              <a:t>EoS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card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47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132856"/>
            <a:ext cx="708815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Already had </a:t>
            </a:r>
          </a:p>
          <a:p>
            <a:r>
              <a:rPr lang="en-GB" dirty="0"/>
              <a:t> </a:t>
            </a:r>
            <a:r>
              <a:rPr lang="en-GB" dirty="0" smtClean="0"/>
              <a:t> “must be easy to assemble”</a:t>
            </a:r>
          </a:p>
          <a:p>
            <a:r>
              <a:rPr lang="en-GB" dirty="0"/>
              <a:t> </a:t>
            </a:r>
            <a:r>
              <a:rPr lang="en-GB" dirty="0" smtClean="0"/>
              <a:t> large number of parts not easy</a:t>
            </a:r>
          </a:p>
          <a:p>
            <a:endParaRPr lang="en-GB" dirty="0"/>
          </a:p>
          <a:p>
            <a:r>
              <a:rPr lang="en-GB" dirty="0" smtClean="0"/>
              <a:t>Question this.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can we wire bond a large number of ‘small’ sensors to a single hybrid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can we assemble such a thing.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Evaluate the likely cost  / size of reticule block trade offs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 plan on modules which can assembled with blocks or with singles 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836712"/>
            <a:ext cx="6637715" cy="92333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Module Build</a:t>
            </a:r>
          </a:p>
          <a:p>
            <a:r>
              <a:rPr lang="en-GB" dirty="0"/>
              <a:t> </a:t>
            </a:r>
            <a:r>
              <a:rPr lang="en-GB" dirty="0" smtClean="0"/>
              <a:t> Current module is really straightforward</a:t>
            </a:r>
          </a:p>
          <a:p>
            <a:r>
              <a:rPr lang="en-GB" dirty="0"/>
              <a:t> </a:t>
            </a:r>
            <a:r>
              <a:rPr lang="en-GB" dirty="0" smtClean="0"/>
              <a:t> CMOS module must also be easy to assemble or cost advantage lost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7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84784"/>
            <a:ext cx="49163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can we learn/incorporate from existing work</a:t>
            </a:r>
          </a:p>
          <a:p>
            <a:endParaRPr lang="en-GB" dirty="0"/>
          </a:p>
          <a:p>
            <a:r>
              <a:rPr lang="en-GB" dirty="0" smtClean="0"/>
              <a:t>We need to involve existing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15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245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CMOS module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module</dc:title>
  <dc:creator>Windows User</dc:creator>
  <cp:lastModifiedBy>Windows User</cp:lastModifiedBy>
  <cp:revision>4</cp:revision>
  <dcterms:created xsi:type="dcterms:W3CDTF">2015-10-06T12:59:28Z</dcterms:created>
  <dcterms:modified xsi:type="dcterms:W3CDTF">2015-10-06T13:47:27Z</dcterms:modified>
</cp:coreProperties>
</file>