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9" r:id="rId3"/>
    <p:sldId id="261" r:id="rId4"/>
    <p:sldId id="275" r:id="rId5"/>
    <p:sldId id="263" r:id="rId6"/>
    <p:sldId id="262" r:id="rId7"/>
    <p:sldId id="264" r:id="rId8"/>
    <p:sldId id="280" r:id="rId9"/>
    <p:sldId id="287" r:id="rId10"/>
    <p:sldId id="288" r:id="rId11"/>
    <p:sldId id="270" r:id="rId12"/>
    <p:sldId id="268" r:id="rId13"/>
    <p:sldId id="271" r:id="rId14"/>
    <p:sldId id="274" r:id="rId15"/>
    <p:sldId id="276" r:id="rId16"/>
    <p:sldId id="269" r:id="rId17"/>
    <p:sldId id="272" r:id="rId18"/>
    <p:sldId id="289" r:id="rId19"/>
    <p:sldId id="273" r:id="rId20"/>
    <p:sldId id="285" r:id="rId21"/>
    <p:sldId id="283" r:id="rId22"/>
    <p:sldId id="265" r:id="rId23"/>
    <p:sldId id="266" r:id="rId24"/>
    <p:sldId id="291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8377" autoAdjust="0"/>
  </p:normalViewPr>
  <p:slideViewPr>
    <p:cSldViewPr snapToGrid="0" showGuides="1">
      <p:cViewPr varScale="1">
        <p:scale>
          <a:sx n="83" d="100"/>
          <a:sy n="83" d="100"/>
        </p:scale>
        <p:origin x="-1406" y="-5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10" y="5670884"/>
            <a:ext cx="796340" cy="7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57" y="5670884"/>
            <a:ext cx="1962856" cy="7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Commissioning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of Diagnostics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XFEL Commissioning</a:t>
            </a:r>
            <a:r>
              <a:rPr lang="en-US" baseline="0" noProof="0" dirty="0" smtClean="0"/>
              <a:t> Meeting</a:t>
            </a:r>
            <a:r>
              <a:rPr lang="en-US" noProof="0" dirty="0" smtClean="0"/>
              <a:t> </a:t>
            </a:r>
            <a:r>
              <a:rPr lang="de-DE" noProof="0" dirty="0" smtClean="0"/>
              <a:t>Sept. 2015</a:t>
            </a:r>
            <a:endParaRPr lang="en-GB" noProof="0" dirty="0" smtClean="0"/>
          </a:p>
          <a:p>
            <a:pPr lvl="0"/>
            <a:r>
              <a:rPr lang="en-GB" noProof="0" dirty="0" smtClean="0"/>
              <a:t>D. </a:t>
            </a:r>
            <a:r>
              <a:rPr lang="en-GB" noProof="0" dirty="0" err="1" smtClean="0"/>
              <a:t>Nölle</a:t>
            </a:r>
            <a:r>
              <a:rPr lang="en-GB" noProof="0" dirty="0" smtClean="0"/>
              <a:t>, MDI, DESY Hamburg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oelle\Desktop\XFELHintergrund\20150828-MK3_7393 als Smartobjek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" y="1035043"/>
            <a:ext cx="8924545" cy="45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D. </a:t>
            </a:r>
            <a:r>
              <a:rPr lang="en-GB" dirty="0" err="1" smtClean="0"/>
              <a:t>Nölle</a:t>
            </a:r>
            <a:r>
              <a:rPr lang="en-GB" dirty="0" smtClean="0"/>
              <a:t>, MDI, DESY Hamburg</a:t>
            </a:r>
          </a:p>
          <a:p>
            <a:r>
              <a:rPr lang="en-GB" dirty="0" smtClean="0"/>
              <a:t>For the WP-17 Team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4000" dirty="0" smtClean="0"/>
              <a:t>Commissioning </a:t>
            </a:r>
            <a:r>
              <a:rPr lang="de-DE" sz="4000" dirty="0" err="1" smtClean="0"/>
              <a:t>of</a:t>
            </a: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dirty="0" smtClean="0"/>
              <a:t>Standard </a:t>
            </a:r>
            <a:r>
              <a:rPr lang="de-DE" sz="4000" dirty="0" err="1" smtClean="0"/>
              <a:t>Electron</a:t>
            </a:r>
            <a:r>
              <a:rPr lang="de-DE" sz="4000" dirty="0" smtClean="0"/>
              <a:t> Beam </a:t>
            </a:r>
            <a:r>
              <a:rPr lang="de-DE" sz="4000" dirty="0" err="1" smtClean="0"/>
              <a:t>Diagnostics</a:t>
            </a:r>
            <a:r>
              <a:rPr lang="de-DE" sz="4000" dirty="0" smtClean="0"/>
              <a:t>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Dark </a:t>
            </a:r>
            <a:r>
              <a:rPr lang="de-DE" dirty="0" err="1" smtClean="0"/>
              <a:t>Current</a:t>
            </a:r>
            <a:r>
              <a:rPr lang="de-DE" dirty="0" smtClean="0"/>
              <a:t> Monitor (DCM)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3087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Commissioning</a:t>
            </a:r>
          </a:p>
          <a:p>
            <a:r>
              <a:rPr lang="en-US" sz="2400" dirty="0" smtClean="0"/>
              <a:t>Adjust trigger of ADC to observe dark current in the same time window like the RF</a:t>
            </a:r>
          </a:p>
          <a:p>
            <a:r>
              <a:rPr lang="en-US" sz="2400" dirty="0" smtClean="0"/>
              <a:t>Fine adjust trigger delay to observe bunch charge signal in correct time position</a:t>
            </a:r>
          </a:p>
          <a:p>
            <a:r>
              <a:rPr lang="en-US" sz="2400" dirty="0" smtClean="0"/>
              <a:t>Compare bunch charge values with nearby Toroid system</a:t>
            </a:r>
            <a:endParaRPr lang="en-US" sz="2400" dirty="0"/>
          </a:p>
        </p:txBody>
      </p:sp>
      <p:pic>
        <p:nvPicPr>
          <p:cNvPr id="5" name="Picture 2" descr="http://ttfinfo.desy.de/XFELelog/data/2015/10/08.03_n/2015-03-09T02:32: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2763"/>
            <a:ext cx="3486685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tfinfo.desy.de/XFELelog/data/2015/07/2015-02-13T15:01: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68" y="3772763"/>
            <a:ext cx="3829013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1123277" y="383957"/>
            <a:ext cx="5502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More detailed View: Screens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Optics Design Record On-Axis</a:t>
            </a:r>
            <a:r>
              <a:rPr lang="en-US" sz="1800" b="1" dirty="0" smtClean="0">
                <a:solidFill>
                  <a:schemeClr val="bg1"/>
                </a:solidFill>
              </a:rPr>
              <a:t> and</a:t>
            </a:r>
            <a:r>
              <a:rPr lang="en-US" sz="1800" dirty="0" smtClean="0">
                <a:solidFill>
                  <a:schemeClr val="bg1"/>
                </a:solidFill>
              </a:rPr>
              <a:t> Off-Axis Profiles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4829" name="Picture 11" descr="Linhof_M679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 bwMode="auto">
          <a:xfrm>
            <a:off x="7619887" y="121589"/>
            <a:ext cx="750092" cy="9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224987" y="1058499"/>
            <a:ext cx="5021927" cy="2889887"/>
            <a:chOff x="2219523" y="-614596"/>
            <a:chExt cx="9082894" cy="6120311"/>
          </a:xfrm>
        </p:grpSpPr>
        <p:pic>
          <p:nvPicPr>
            <p:cNvPr id="19" name="Picture 3" descr="H:\Privat\Optik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523" y="-614596"/>
              <a:ext cx="9082894" cy="612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Gerade Verbindung mit Pfeil 19"/>
            <p:cNvCxnSpPr/>
            <p:nvPr/>
          </p:nvCxnSpPr>
          <p:spPr bwMode="auto">
            <a:xfrm flipH="1" flipV="1">
              <a:off x="3981073" y="2445560"/>
              <a:ext cx="3895208" cy="140125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3981073" y="701408"/>
              <a:ext cx="766687" cy="170052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2668375" y="787197"/>
              <a:ext cx="1908707" cy="172627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 rot="1211981">
              <a:off x="5983761" y="3053726"/>
              <a:ext cx="1446373" cy="44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1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Optical Axis</a:t>
              </a:r>
              <a:endParaRPr lang="en-GB" sz="11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 rot="19064885">
              <a:off x="2388667" y="1679765"/>
              <a:ext cx="1446373" cy="444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05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BEAM</a:t>
              </a:r>
              <a:endParaRPr lang="en-GB" sz="105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cxnSp>
          <p:nvCxnSpPr>
            <p:cNvPr id="25" name="Gerade Verbindung mit Pfeil 24"/>
            <p:cNvCxnSpPr/>
            <p:nvPr/>
          </p:nvCxnSpPr>
          <p:spPr bwMode="auto">
            <a:xfrm>
              <a:off x="6675799" y="4698375"/>
              <a:ext cx="981366" cy="35029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406958" y="4049486"/>
            <a:ext cx="2328992" cy="2384027"/>
            <a:chOff x="-5158764" y="-498527"/>
            <a:chExt cx="4383232" cy="4554453"/>
          </a:xfrm>
        </p:grpSpPr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58764" y="-498527"/>
              <a:ext cx="4383232" cy="4554453"/>
            </a:xfrm>
            <a:prstGeom prst="rect">
              <a:avLst/>
            </a:prstGeom>
          </p:spPr>
        </p:pic>
        <p:cxnSp>
          <p:nvCxnSpPr>
            <p:cNvPr id="29" name="Gerade Verbindung mit Pfeil 28"/>
            <p:cNvCxnSpPr/>
            <p:nvPr/>
          </p:nvCxnSpPr>
          <p:spPr bwMode="auto">
            <a:xfrm flipV="1">
              <a:off x="-3352937" y="554082"/>
              <a:ext cx="1521673" cy="1482802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-5038035" y="157904"/>
              <a:ext cx="1433168" cy="379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1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BEAM</a:t>
              </a:r>
              <a:endParaRPr lang="en-GB" sz="16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 rot="18990928">
              <a:off x="-3626973" y="1211817"/>
              <a:ext cx="1433168" cy="401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2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Observation</a:t>
              </a:r>
              <a:endParaRPr lang="en-GB" sz="16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32" name="Bogen 31"/>
            <p:cNvSpPr/>
            <p:nvPr/>
          </p:nvSpPr>
          <p:spPr bwMode="auto">
            <a:xfrm rot="8981064">
              <a:off x="-4271185" y="-97284"/>
              <a:ext cx="1973466" cy="1771888"/>
            </a:xfrm>
            <a:prstGeom prst="arc">
              <a:avLst>
                <a:gd name="adj1" fmla="val 19174280"/>
                <a:gd name="adj2" fmla="val 221533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 rot="14033045">
              <a:off x="-4913742" y="1194319"/>
              <a:ext cx="1433169" cy="371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DE" sz="11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45°</a:t>
              </a:r>
              <a:endParaRPr lang="en-GB" sz="1100" dirty="0">
                <a:latin typeface="Arial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532076" y="1136514"/>
            <a:ext cx="4360248" cy="1931636"/>
            <a:chOff x="10286167" y="8233327"/>
            <a:chExt cx="5854505" cy="3115995"/>
          </a:xfrm>
        </p:grpSpPr>
        <p:cxnSp>
          <p:nvCxnSpPr>
            <p:cNvPr id="43" name="Gerade Verbindung mit Pfeil 42"/>
            <p:cNvCxnSpPr/>
            <p:nvPr/>
          </p:nvCxnSpPr>
          <p:spPr bwMode="auto">
            <a:xfrm>
              <a:off x="14252603" y="10332068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mit Pfeil 43"/>
            <p:cNvCxnSpPr/>
            <p:nvPr/>
          </p:nvCxnSpPr>
          <p:spPr bwMode="auto">
            <a:xfrm>
              <a:off x="12789843" y="10633939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mit Pfeil 44"/>
            <p:cNvCxnSpPr/>
            <p:nvPr/>
          </p:nvCxnSpPr>
          <p:spPr bwMode="auto">
            <a:xfrm>
              <a:off x="11363923" y="10994706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6" name="Gruppieren 45"/>
            <p:cNvGrpSpPr/>
            <p:nvPr/>
          </p:nvGrpSpPr>
          <p:grpSpPr>
            <a:xfrm>
              <a:off x="10286167" y="8233327"/>
              <a:ext cx="5854505" cy="3115995"/>
              <a:chOff x="10286167" y="8233327"/>
              <a:chExt cx="5854505" cy="3115995"/>
            </a:xfrm>
          </p:grpSpPr>
          <p:pic>
            <p:nvPicPr>
              <p:cNvPr id="47" name="Picture 4148" descr="H:\Privat\Desy\Paper\Latex\MOPME010\Bilder\Schir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286167" y="8233327"/>
                <a:ext cx="5244179" cy="1731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 useBgFill="1"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>
                <a:off x="12301498" y="10572268"/>
                <a:ext cx="3839174" cy="446837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200µm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thick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LYSO Screen (ON-Axis</a:t>
                </a:r>
                <a:r>
                  <a:rPr lang="de-DE" sz="12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</a:t>
                </a:r>
                <a:endParaRPr lang="en-GB" sz="12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cxnSp>
            <p:nvCxnSpPr>
              <p:cNvPr id="49" name="Gerade Verbindung 48"/>
              <p:cNvCxnSpPr/>
              <p:nvPr/>
            </p:nvCxnSpPr>
            <p:spPr bwMode="auto">
              <a:xfrm>
                <a:off x="14252603" y="9617643"/>
                <a:ext cx="0" cy="72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/>
            </p:nvCxnSpPr>
            <p:spPr bwMode="auto">
              <a:xfrm>
                <a:off x="12784821" y="9560019"/>
                <a:ext cx="0" cy="108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/>
            </p:nvCxnSpPr>
            <p:spPr bwMode="auto">
              <a:xfrm>
                <a:off x="11363923" y="9560019"/>
                <a:ext cx="0" cy="144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 useBgFill="1"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10719702" y="10927309"/>
                <a:ext cx="4691353" cy="42201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1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or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2 half 200µm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thick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LYSO Screens (OFF-Axis)</a:t>
                </a:r>
                <a:endParaRPr lang="en-GB" sz="105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 useBgFill="1"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12839776" y="10227364"/>
                <a:ext cx="3114989" cy="422013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None/>
                  <a:defRPr/>
                </a:pP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Dot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Grid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Target(</a:t>
                </a:r>
                <a:r>
                  <a:rPr lang="de-DE" sz="105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spot</a:t>
                </a:r>
                <a:r>
                  <a:rPr lang="de-DE" sz="105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Ø .50mm)</a:t>
                </a:r>
                <a:endParaRPr lang="en-GB" sz="105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p:grpSp>
      </p:grpSp>
      <p:pic>
        <p:nvPicPr>
          <p:cNvPr id="54" name="Picture 4152" descr="H:\Privat\Fotos\Kompo Fotos XFEL\Objektive\2013-01-29 13.05.31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41" y="4175263"/>
            <a:ext cx="1022944" cy="13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163" descr="H:\Privat\Desy\Paper\Latex\MOPME010\Bilder\2012-10-25 12.58.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85" y="4202187"/>
            <a:ext cx="1146509" cy="13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29"/>
          <p:cNvSpPr txBox="1">
            <a:spLocks noChangeArrowheads="1"/>
          </p:cNvSpPr>
          <p:nvPr/>
        </p:nvSpPr>
        <p:spPr bwMode="auto">
          <a:xfrm>
            <a:off x="3971918" y="5616073"/>
            <a:ext cx="16578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 = 180mm for 1:1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160405" y="5611656"/>
            <a:ext cx="1806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f = 120mm for 1:2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8" name="Picture 4159" descr="H:\Privat\Desy\Paper\Latex\MOPME010\Bilder\2013-02-04 08.47.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42" y="4156215"/>
            <a:ext cx="1131484" cy="13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18882" y="5599284"/>
            <a:ext cx="1928733" cy="66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dirty="0">
                <a:latin typeface="Times New Roman" pitchFamily="18" charset="0"/>
              </a:rPr>
              <a:t>Basler Aviator </a:t>
            </a:r>
            <a:r>
              <a:rPr lang="en-US" sz="1100" dirty="0" smtClean="0">
                <a:latin typeface="Times New Roman" pitchFamily="18" charset="0"/>
              </a:rPr>
              <a:t>avA2300-25gm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2330 x 1750 pix, 5.5 µm</a:t>
            </a:r>
          </a:p>
          <a:p>
            <a:pPr>
              <a:buNone/>
            </a:pPr>
            <a:r>
              <a:rPr lang="en-US" sz="1100" dirty="0" smtClean="0"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Monochrome, GigE</a:t>
            </a:r>
            <a:endParaRPr lang="de-DE" sz="11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69" name="Gruppieren 68"/>
          <p:cNvGrpSpPr/>
          <p:nvPr/>
        </p:nvGrpSpPr>
        <p:grpSpPr>
          <a:xfrm>
            <a:off x="6715540" y="3895192"/>
            <a:ext cx="2413028" cy="2266849"/>
            <a:chOff x="17950486" y="17844568"/>
            <a:chExt cx="4007951" cy="3714912"/>
          </a:xfrm>
        </p:grpSpPr>
        <p:pic>
          <p:nvPicPr>
            <p:cNvPr id="70" name="Picture 3" descr="H:\Privat\Optik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12449">
              <a:off x="18849375" y="18450417"/>
              <a:ext cx="3714912" cy="250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Gruppieren 70"/>
            <p:cNvGrpSpPr/>
            <p:nvPr/>
          </p:nvGrpSpPr>
          <p:grpSpPr>
            <a:xfrm>
              <a:off x="17950486" y="18325727"/>
              <a:ext cx="3899499" cy="3036840"/>
              <a:chOff x="17950486" y="18325727"/>
              <a:chExt cx="3899499" cy="3036840"/>
            </a:xfrm>
          </p:grpSpPr>
          <p:pic>
            <p:nvPicPr>
              <p:cNvPr id="72" name="Picture 420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0486" y="18325728"/>
                <a:ext cx="1755661" cy="3036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3" name="Rechteck 72"/>
              <p:cNvSpPr/>
              <p:nvPr/>
            </p:nvSpPr>
            <p:spPr bwMode="auto">
              <a:xfrm>
                <a:off x="17960229" y="18325727"/>
                <a:ext cx="3889756" cy="303683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4" name="Gerade Verbindung mit Pfeil 73"/>
              <p:cNvCxnSpPr/>
              <p:nvPr/>
            </p:nvCxnSpPr>
            <p:spPr bwMode="auto">
              <a:xfrm flipH="1" flipV="1">
                <a:off x="20273348" y="20718482"/>
                <a:ext cx="1046746" cy="58973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mit Pfeil 74"/>
              <p:cNvCxnSpPr/>
              <p:nvPr/>
            </p:nvCxnSpPr>
            <p:spPr bwMode="auto">
              <a:xfrm>
                <a:off x="21103541" y="19075372"/>
                <a:ext cx="0" cy="164311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mit Pfeil 75"/>
              <p:cNvCxnSpPr/>
              <p:nvPr/>
            </p:nvCxnSpPr>
            <p:spPr bwMode="auto">
              <a:xfrm flipH="1" flipV="1">
                <a:off x="20348454" y="20718481"/>
                <a:ext cx="755087" cy="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mit Pfeil 76"/>
              <p:cNvCxnSpPr/>
              <p:nvPr/>
            </p:nvCxnSpPr>
            <p:spPr bwMode="auto">
              <a:xfrm flipH="1" flipV="1">
                <a:off x="18687948" y="20838989"/>
                <a:ext cx="332169" cy="12432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 rot="1726087">
                <a:off x="20567371" y="20889457"/>
                <a:ext cx="810461" cy="277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None/>
                  <a:defRPr/>
                </a:pPr>
                <a:r>
                  <a:rPr lang="de-DE" sz="5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BEAM</a:t>
                </a:r>
                <a:endParaRPr lang="en-GB" sz="10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79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20515487" y="19458240"/>
                <a:ext cx="1015935" cy="3067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None/>
                  <a:defRPr/>
                </a:pPr>
                <a:r>
                  <a:rPr lang="de-DE" sz="600" dirty="0" err="1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Optics</a:t>
                </a:r>
                <a:r>
                  <a:rPr lang="de-DE" sz="600" dirty="0" smtClean="0"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Axis</a:t>
                </a:r>
                <a:endParaRPr lang="en-GB" sz="600" dirty="0"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p:grpSp>
      </p:grp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7091910" y="6146728"/>
            <a:ext cx="18060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Test Setup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at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FLASH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 bwMode="auto">
          <a:xfrm flipH="1" flipV="1">
            <a:off x="230412" y="4608566"/>
            <a:ext cx="1942746" cy="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lg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4257382" y="5862294"/>
            <a:ext cx="2322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Large Area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Photo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Macro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Lenses</a:t>
            </a:r>
            <a:endParaRPr lang="de-DE" sz="10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de-DE" sz="1000" dirty="0" err="1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rom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Schneider Kreuznach</a:t>
            </a:r>
            <a:endParaRPr lang="en-GB" sz="10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4467133" y="3601773"/>
            <a:ext cx="349396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Camera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on a </a:t>
            </a: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moving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stage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for </a:t>
            </a:r>
            <a:r>
              <a:rPr lang="de-DE" sz="105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focussing</a:t>
            </a:r>
            <a:r>
              <a:rPr lang="de-DE" sz="105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105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62" name="Gerade Verbindung mit Pfeil 61"/>
          <p:cNvCxnSpPr>
            <a:stCxn id="61" idx="1"/>
          </p:cNvCxnSpPr>
          <p:nvPr/>
        </p:nvCxnSpPr>
        <p:spPr bwMode="auto">
          <a:xfrm flipH="1">
            <a:off x="3463393" y="3732578"/>
            <a:ext cx="1003740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Text Box 29"/>
          <p:cNvSpPr txBox="1">
            <a:spLocks noChangeArrowheads="1"/>
          </p:cNvSpPr>
          <p:nvPr/>
        </p:nvSpPr>
        <p:spPr bwMode="auto">
          <a:xfrm>
            <a:off x="430406" y="3399958"/>
            <a:ext cx="26002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Readout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and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Timing: </a:t>
            </a:r>
          </a:p>
          <a:p>
            <a:pPr>
              <a:buNone/>
              <a:defRPr/>
            </a:pP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DOOCS, </a:t>
            </a:r>
            <a:r>
              <a:rPr lang="de-DE" sz="1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nearby</a:t>
            </a:r>
            <a:r>
              <a:rPr lang="de-DE" sz="1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µTCA System</a:t>
            </a:r>
          </a:p>
        </p:txBody>
      </p:sp>
      <p:pic>
        <p:nvPicPr>
          <p:cNvPr id="1026" name="Picture 2" descr="C:\Users\dnoelle\Desktop\XFEL\001_20150918-MKX_46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46" y="1139185"/>
            <a:ext cx="1555951" cy="23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detailed</a:t>
            </a:r>
            <a:r>
              <a:rPr lang="de-DE" dirty="0" smtClean="0"/>
              <a:t> View:</a:t>
            </a:r>
            <a:br>
              <a:rPr lang="de-DE" dirty="0" smtClean="0"/>
            </a:br>
            <a:r>
              <a:rPr lang="de-DE" dirty="0" smtClean="0"/>
              <a:t>Screens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517" y="1439228"/>
            <a:ext cx="8326493" cy="4932362"/>
          </a:xfrm>
        </p:spPr>
        <p:txBody>
          <a:bodyPr/>
          <a:lstStyle/>
          <a:p>
            <a:r>
              <a:rPr lang="en-US" sz="2000" dirty="0" smtClean="0"/>
              <a:t>Technical Commissioning in the tunnel ( about 0.5 day/station)</a:t>
            </a:r>
          </a:p>
          <a:p>
            <a:pPr lvl="1"/>
            <a:r>
              <a:rPr lang="en-US" sz="2000" dirty="0" smtClean="0"/>
              <a:t>Screen system with optics installed, </a:t>
            </a:r>
          </a:p>
          <a:p>
            <a:pPr lvl="1"/>
            <a:r>
              <a:rPr lang="en-US" sz="2000" dirty="0" smtClean="0"/>
              <a:t>Check </a:t>
            </a:r>
            <a:r>
              <a:rPr lang="en-US" sz="2000" dirty="0"/>
              <a:t>if the (right) screen moves, limit switches and MPS contacts are correct (at the site and in the control panels</a:t>
            </a:r>
            <a:r>
              <a:rPr lang="en-US" sz="2000" dirty="0" smtClean="0"/>
              <a:t>)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Check </a:t>
            </a:r>
            <a:r>
              <a:rPr lang="en-US" sz="2000" dirty="0"/>
              <a:t>camera power and illumination (switchable)</a:t>
            </a:r>
            <a:endParaRPr lang="en-US" sz="2000" dirty="0" smtClean="0"/>
          </a:p>
          <a:p>
            <a:pPr lvl="1"/>
            <a:r>
              <a:rPr lang="en-US" sz="2000" dirty="0" smtClean="0"/>
              <a:t>Check signal path of camera till µTCA</a:t>
            </a:r>
            <a:endParaRPr lang="en-US" sz="2000" dirty="0"/>
          </a:p>
          <a:p>
            <a:pPr lvl="1"/>
            <a:r>
              <a:rPr lang="en-US" sz="2000" dirty="0" smtClean="0"/>
              <a:t>connection to µTCA and timing available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Switch </a:t>
            </a:r>
            <a:r>
              <a:rPr lang="en-US" sz="2000" dirty="0"/>
              <a:t>to triggered mode and check readout via DOOCS</a:t>
            </a:r>
          </a:p>
          <a:p>
            <a:r>
              <a:rPr lang="en-US" sz="2000" dirty="0" smtClean="0"/>
              <a:t>BKR or Office Work</a:t>
            </a:r>
          </a:p>
          <a:p>
            <a:pPr lvl="1"/>
            <a:r>
              <a:rPr lang="en-US" sz="2000" dirty="0" smtClean="0"/>
              <a:t>Take a picture from the calibration screen and check the calibration, do some refocussing if required.</a:t>
            </a:r>
          </a:p>
          <a:p>
            <a:pPr lvl="1"/>
            <a:r>
              <a:rPr lang="en-US" sz="2000" dirty="0" smtClean="0"/>
              <a:t>Take the next one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89" y="118939"/>
            <a:ext cx="1654003" cy="124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/>
              <a:t>Screens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0884" y="1170432"/>
            <a:ext cx="7972425" cy="5150116"/>
          </a:xfrm>
        </p:spPr>
        <p:txBody>
          <a:bodyPr/>
          <a:lstStyle/>
          <a:p>
            <a:r>
              <a:rPr lang="en-US" dirty="0" smtClean="0"/>
              <a:t>First beam (single bunch only)</a:t>
            </a:r>
          </a:p>
          <a:p>
            <a:pPr lvl="1"/>
            <a:r>
              <a:rPr lang="en-US" dirty="0" smtClean="0"/>
              <a:t>If technical commissioning was done well</a:t>
            </a:r>
          </a:p>
          <a:p>
            <a:pPr lvl="2"/>
            <a:r>
              <a:rPr lang="en-US" dirty="0" smtClean="0"/>
              <a:t>Find a nice picture immediately</a:t>
            </a:r>
          </a:p>
          <a:p>
            <a:pPr lvl="1"/>
            <a:r>
              <a:rPr lang="en-US" dirty="0" smtClean="0"/>
              <a:t>If not</a:t>
            </a:r>
          </a:p>
          <a:p>
            <a:pPr lvl="2"/>
            <a:r>
              <a:rPr lang="en-US" dirty="0" smtClean="0"/>
              <a:t>Move in calibration target and switch on illumination</a:t>
            </a:r>
          </a:p>
          <a:p>
            <a:pPr lvl="2"/>
            <a:r>
              <a:rPr lang="en-US" dirty="0" smtClean="0"/>
              <a:t>If you see a picture move back to screen and switch to free running mode</a:t>
            </a:r>
          </a:p>
          <a:p>
            <a:pPr lvl="3"/>
            <a:r>
              <a:rPr lang="en-US" dirty="0" smtClean="0"/>
              <a:t>Find a picture -&gt; adjust trigger</a:t>
            </a:r>
          </a:p>
          <a:p>
            <a:pPr lvl="2"/>
            <a:r>
              <a:rPr lang="en-US" dirty="0" smtClean="0"/>
              <a:t>Else ask the operator</a:t>
            </a:r>
          </a:p>
          <a:p>
            <a:pPr lvl="3"/>
            <a:r>
              <a:rPr lang="en-US" dirty="0" smtClean="0"/>
              <a:t>If the beam should really be there, all valves open?</a:t>
            </a:r>
          </a:p>
          <a:p>
            <a:pPr lvl="3"/>
            <a:r>
              <a:rPr lang="en-US" dirty="0" smtClean="0"/>
              <a:t>to  switch to the next screen </a:t>
            </a:r>
          </a:p>
          <a:p>
            <a:pPr lvl="3"/>
            <a:r>
              <a:rPr lang="en-US" dirty="0" smtClean="0"/>
              <a:t>or ask for temporary access</a:t>
            </a:r>
          </a:p>
          <a:p>
            <a:endParaRPr lang="en-US" dirty="0"/>
          </a:p>
        </p:txBody>
      </p:sp>
      <p:grpSp>
        <p:nvGrpSpPr>
          <p:cNvPr id="5" name="Group 1"/>
          <p:cNvGrpSpPr/>
          <p:nvPr/>
        </p:nvGrpSpPr>
        <p:grpSpPr>
          <a:xfrm>
            <a:off x="4197097" y="120620"/>
            <a:ext cx="4787978" cy="1049812"/>
            <a:chOff x="116505" y="1994085"/>
            <a:chExt cx="8910990" cy="2506745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881590" y="4162276"/>
              <a:ext cx="13051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500pCOben.tif   Gain330noBeam.tif </a:t>
              </a:r>
              <a:endParaRPr lang="en-US" sz="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05" y="1994085"/>
              <a:ext cx="2933334" cy="22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929" y="1994085"/>
              <a:ext cx="2933334" cy="22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161" y="1994085"/>
              <a:ext cx="2933334" cy="22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941930" y="4162276"/>
              <a:ext cx="13051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500pCMitte.tif   Gain330noBeam.tif </a:t>
              </a:r>
              <a:endParaRPr lang="en-US" sz="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6957265" y="4162276"/>
              <a:ext cx="130514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500pCUnten.tif   Gain330noBeam.tif </a:t>
              </a:r>
              <a:endParaRPr lang="en-US" sz="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9"/>
            <p:cNvSpPr/>
            <p:nvPr/>
          </p:nvSpPr>
          <p:spPr>
            <a:xfrm>
              <a:off x="1778011" y="2168860"/>
              <a:ext cx="4350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1200" b="1" dirty="0" smtClean="0">
                  <a:solidFill>
                    <a:schemeClr val="bg1"/>
                  </a:solidFill>
                  <a:latin typeface="Times New Roman" pitchFamily="18" charset="0"/>
                </a:rPr>
                <a:t>Top</a:t>
              </a: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20"/>
            <p:cNvSpPr/>
            <p:nvPr/>
          </p:nvSpPr>
          <p:spPr>
            <a:xfrm>
              <a:off x="4748341" y="2168860"/>
              <a:ext cx="5966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12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center</a:t>
              </a: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21"/>
            <p:cNvSpPr/>
            <p:nvPr/>
          </p:nvSpPr>
          <p:spPr>
            <a:xfrm>
              <a:off x="7808681" y="2168860"/>
              <a:ext cx="6543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de-DE" sz="1200" b="1" dirty="0" err="1" smtClean="0">
                  <a:solidFill>
                    <a:schemeClr val="bg1"/>
                  </a:solidFill>
                  <a:latin typeface="Times New Roman" pitchFamily="18" charset="0"/>
                </a:rPr>
                <a:t>bottom</a:t>
              </a:r>
              <a:endParaRPr lang="en-US" sz="1200" b="1" dirty="0" smtClean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8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/>
              <a:t>Screens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381" y="1356932"/>
            <a:ext cx="7972425" cy="4932362"/>
          </a:xfrm>
        </p:spPr>
        <p:txBody>
          <a:bodyPr/>
          <a:lstStyle/>
          <a:p>
            <a:r>
              <a:rPr lang="en-US" dirty="0" smtClean="0"/>
              <a:t>Fine tuning of the systems</a:t>
            </a:r>
          </a:p>
          <a:p>
            <a:pPr lvl="1"/>
            <a:r>
              <a:rPr lang="en-US" dirty="0" smtClean="0"/>
              <a:t>Gain (as a function of charge)</a:t>
            </a:r>
          </a:p>
          <a:p>
            <a:pPr lvl="1"/>
            <a:r>
              <a:rPr lang="en-US" dirty="0" smtClean="0"/>
              <a:t>Exposure time</a:t>
            </a:r>
          </a:p>
          <a:p>
            <a:pPr lvl="1"/>
            <a:r>
              <a:rPr lang="en-US" dirty="0" smtClean="0"/>
              <a:t>Trigger delay</a:t>
            </a:r>
          </a:p>
          <a:p>
            <a:pPr lvl="1"/>
            <a:r>
              <a:rPr lang="en-US" dirty="0" smtClean="0"/>
              <a:t>In order to improve data rate,                                            set region of interest.</a:t>
            </a:r>
          </a:p>
          <a:p>
            <a:pPr lvl="1"/>
            <a:r>
              <a:rPr lang="en-US" dirty="0" smtClean="0"/>
              <a:t>Check and correct  calibration                                      in ROI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32" y="1279362"/>
            <a:ext cx="4270248" cy="318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459978" y="1078194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600" dirty="0" smtClean="0">
                <a:solidFill>
                  <a:schemeClr val="accent3"/>
                </a:solidFill>
              </a:rPr>
              <a:t>System Resolution vs. Screen Position</a:t>
            </a:r>
            <a:endParaRPr lang="en-US" sz="16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BPM System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08" y="1617316"/>
            <a:ext cx="7972425" cy="4932362"/>
          </a:xfrm>
        </p:spPr>
        <p:txBody>
          <a:bodyPr/>
          <a:lstStyle/>
          <a:p>
            <a:r>
              <a:rPr lang="en-US" sz="1600" dirty="0" smtClean="0"/>
              <a:t>3 types of BPMs</a:t>
            </a:r>
          </a:p>
          <a:p>
            <a:pPr lvl="1"/>
            <a:r>
              <a:rPr lang="en-US" sz="1600" dirty="0" smtClean="0"/>
              <a:t>Button BPM for different beam pipe diameter</a:t>
            </a:r>
          </a:p>
          <a:p>
            <a:pPr lvl="1"/>
            <a:r>
              <a:rPr lang="en-US" sz="1600" dirty="0" smtClean="0"/>
              <a:t>Cavity BPM for 2 beam pipe diameters</a:t>
            </a:r>
          </a:p>
          <a:p>
            <a:pPr lvl="1"/>
            <a:r>
              <a:rPr lang="en-US" sz="1600" dirty="0" smtClean="0"/>
              <a:t>Reentrant Cavity BPM 30% of cold LINAC</a:t>
            </a:r>
          </a:p>
          <a:p>
            <a:r>
              <a:rPr lang="en-US" sz="1600" dirty="0" smtClean="0"/>
              <a:t>Readout</a:t>
            </a:r>
          </a:p>
          <a:p>
            <a:pPr lvl="1"/>
            <a:r>
              <a:rPr lang="en-US" sz="1600" dirty="0" smtClean="0"/>
              <a:t>MBU (Modular BPM Unit)</a:t>
            </a:r>
          </a:p>
          <a:p>
            <a:pPr lvl="2"/>
            <a:r>
              <a:rPr lang="en-US" sz="1600" dirty="0" smtClean="0"/>
              <a:t>4 Button BPMs</a:t>
            </a:r>
          </a:p>
          <a:p>
            <a:pPr lvl="2"/>
            <a:r>
              <a:rPr lang="en-US" sz="1600" dirty="0" smtClean="0"/>
              <a:t>2 (Reentrant) Cavity BPMs,</a:t>
            </a:r>
          </a:p>
          <a:p>
            <a:pPr lvl="2"/>
            <a:r>
              <a:rPr lang="en-US" sz="1600" dirty="0" smtClean="0"/>
              <a:t>Cavity + 2 Buttons</a:t>
            </a:r>
          </a:p>
          <a:p>
            <a:pPr lvl="1"/>
            <a:r>
              <a:rPr lang="en-US" sz="1600" dirty="0" smtClean="0"/>
              <a:t>Connection to DOOCS via a FPGA-FPGA Bridge with optical fibers.                                                                         Up to 4 MBU connect to 1 DAMC02 interface board.</a:t>
            </a:r>
          </a:p>
          <a:p>
            <a:pPr lvl="1"/>
            <a:r>
              <a:rPr lang="en-US" sz="1600" dirty="0" smtClean="0"/>
              <a:t>Timing: Decoding XFEL timing protocol (via fiber) in the MBU</a:t>
            </a:r>
          </a:p>
          <a:p>
            <a:pPr lvl="1"/>
            <a:r>
              <a:rPr lang="en-US" sz="1600" dirty="0" smtClean="0"/>
              <a:t>Ref. Frequency (Cavity only) 216 MHz</a:t>
            </a:r>
          </a:p>
          <a:p>
            <a:pPr lvl="1"/>
            <a:endParaRPr lang="en-US" sz="1600" dirty="0"/>
          </a:p>
        </p:txBody>
      </p:sp>
      <p:pic>
        <p:nvPicPr>
          <p:cNvPr id="4" name="Picture 2" descr="C:\Users\dnoelle\Desktop\XFEL\001_20150601-MKX_98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89" y="224188"/>
            <a:ext cx="2103979" cy="14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noelle\Desktop\XFEL\001_20141121-MKX_7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99" y="1701281"/>
            <a:ext cx="2111518" cy="14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noelle\Desktop\XFEL\001_20150826-MKX_4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23" y="224188"/>
            <a:ext cx="2103979" cy="14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noelle\Desktop\XFEL\001_20150721-MKX_3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1701281"/>
            <a:ext cx="2112405" cy="14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dnoelle\Desktop\XFEL\001_20150929-MK3_96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66" y="3240177"/>
            <a:ext cx="2239852" cy="14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noelle\Desktop\XFEL\001_20141121-MKX_80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6" y="4768792"/>
            <a:ext cx="1386456" cy="20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noelle\Desktop\XFEL\001_20150930-MK3_97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71" y="4906963"/>
            <a:ext cx="1294342" cy="19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noelle\Desktop\XFEL\001_20150616-MK3_34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240177"/>
            <a:ext cx="150018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 smtClean="0"/>
              <a:t>Technical Commissioning BPMs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1" y="1347788"/>
            <a:ext cx="8966200" cy="4385500"/>
          </a:xfrm>
        </p:spPr>
        <p:txBody>
          <a:bodyPr/>
          <a:lstStyle/>
          <a:p>
            <a:r>
              <a:rPr lang="en-US" sz="1600" dirty="0" smtClean="0"/>
              <a:t>Already done or ongoing </a:t>
            </a:r>
          </a:p>
          <a:p>
            <a:pPr lvl="1"/>
            <a:r>
              <a:rPr lang="en-US" sz="1600" dirty="0" smtClean="0"/>
              <a:t>XFEL Type Button and Cavity BPMs at FLASH/FLASH2</a:t>
            </a:r>
          </a:p>
          <a:p>
            <a:pPr lvl="1"/>
            <a:r>
              <a:rPr lang="en-US" sz="1600" dirty="0" smtClean="0"/>
              <a:t>Pre-commissioning of MBU with BPMR/BPMC combination at FLASH2</a:t>
            </a:r>
          </a:p>
          <a:p>
            <a:r>
              <a:rPr lang="en-US" sz="1600" dirty="0" smtClean="0"/>
              <a:t>Technical commissioning in the tunnel (w/o Beam)</a:t>
            </a:r>
          </a:p>
          <a:p>
            <a:pPr lvl="1"/>
            <a:r>
              <a:rPr lang="en-US" sz="1600" dirty="0"/>
              <a:t>MBU -&gt; Pre-calibrated Units (automated calibration in the lab with O(100) constants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Server, Timing, Ref. Line, and Displays tested and working</a:t>
            </a:r>
          </a:p>
          <a:p>
            <a:pPr lvl="1"/>
            <a:r>
              <a:rPr lang="en-US" sz="1600" dirty="0"/>
              <a:t>Timing -&gt; Check connection and Data Exchange. (BKR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err="1"/>
              <a:t>Doocs</a:t>
            </a:r>
            <a:r>
              <a:rPr lang="en-US" sz="1600" dirty="0"/>
              <a:t> -&gt; Check Data Exchange with BPM, Store all Parameters (BKR)</a:t>
            </a:r>
            <a:endParaRPr lang="en-US" sz="1600" dirty="0" smtClean="0"/>
          </a:p>
          <a:p>
            <a:r>
              <a:rPr lang="en-US" sz="1600" dirty="0" smtClean="0"/>
              <a:t>Button BPM</a:t>
            </a:r>
          </a:p>
          <a:p>
            <a:pPr lvl="1"/>
            <a:r>
              <a:rPr lang="en-US" sz="1600" dirty="0" smtClean="0"/>
              <a:t>Cable -&gt; 4 RF measurements/BPM (</a:t>
            </a:r>
            <a:r>
              <a:rPr lang="en-US" sz="1600" dirty="0" err="1" smtClean="0"/>
              <a:t>Atten</a:t>
            </a:r>
            <a:r>
              <a:rPr lang="en-US" sz="1600" dirty="0" smtClean="0"/>
              <a:t>., Phase diff,,…) (Tunnel 10 BPMs/Day), 300 BPM)</a:t>
            </a:r>
          </a:p>
          <a:p>
            <a:pPr lvl="1"/>
            <a:r>
              <a:rPr lang="en-US" sz="1600" dirty="0" err="1" smtClean="0"/>
              <a:t>Doocs</a:t>
            </a:r>
            <a:r>
              <a:rPr lang="en-US" sz="1600" dirty="0" smtClean="0"/>
              <a:t> -&gt;Check Data Exchange with BPM, Store all Parameters (BKR)</a:t>
            </a:r>
          </a:p>
          <a:p>
            <a:r>
              <a:rPr lang="en-US" sz="1600" dirty="0" smtClean="0"/>
              <a:t>Cavity BPM</a:t>
            </a:r>
          </a:p>
          <a:p>
            <a:pPr lvl="1"/>
            <a:r>
              <a:rPr lang="en-US" sz="1600" dirty="0" smtClean="0"/>
              <a:t>Pickup -&gt; RF parameters -&gt; Parameters into MBU (3 x Sensitivities) (Lab)</a:t>
            </a:r>
          </a:p>
          <a:p>
            <a:pPr lvl="1"/>
            <a:r>
              <a:rPr lang="en-US" sz="1600" dirty="0" smtClean="0"/>
              <a:t>Cable -&gt;Measure Attenuation -&gt; Parameter into MBU ( 3x </a:t>
            </a:r>
            <a:r>
              <a:rPr lang="en-US" sz="1600" dirty="0" err="1" smtClean="0"/>
              <a:t>Atten</a:t>
            </a:r>
            <a:r>
              <a:rPr lang="en-US" sz="1600" dirty="0" smtClean="0"/>
              <a:t>., Tunnel 5 days/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216 MHz -&gt; Check connection and Level (BKR)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4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smtClean="0"/>
              <a:t>View BPMs: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Commissioning</a:t>
            </a:r>
            <a:r>
              <a:rPr lang="de-DE" dirty="0" smtClean="0"/>
              <a:t> for First Beam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346" y="1175071"/>
            <a:ext cx="8537342" cy="506147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 smtClean="0"/>
              <a:t>Basic Beam commissioning</a:t>
            </a:r>
            <a:endParaRPr lang="en-US" sz="1600" dirty="0"/>
          </a:p>
          <a:p>
            <a:pPr lvl="2">
              <a:spcBef>
                <a:spcPts val="300"/>
              </a:spcBef>
            </a:pPr>
            <a:r>
              <a:rPr lang="en-US" sz="1600" dirty="0"/>
              <a:t>Technical Commissioning s</a:t>
            </a:r>
            <a:r>
              <a:rPr lang="en-US" sz="1600" dirty="0" smtClean="0"/>
              <a:t>uccessful + basic orbit correction tools 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Run MBU with internal </a:t>
            </a:r>
            <a:r>
              <a:rPr lang="en-US" sz="1600" dirty="0" smtClean="0"/>
              <a:t>trigger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Determine and set trigger delay for each </a:t>
            </a:r>
            <a:r>
              <a:rPr lang="en-US" sz="1600" dirty="0" smtClean="0"/>
              <a:t>MBU -&gt; switch to timing system</a:t>
            </a:r>
            <a:endParaRPr lang="en-US" sz="1600" dirty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Get charge and offset amplitude correct to about 20% with lab calibration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Button BPM: </a:t>
            </a:r>
            <a:r>
              <a:rPr lang="en-US" sz="1600" dirty="0" smtClean="0">
                <a:cs typeface="+mn-cs"/>
              </a:rPr>
              <a:t>First beam reaches BPM ( 1 shift/main LINAC or warm sections 20 BPM/Shift)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Check sign with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(possible cable permutations)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Proceed through the section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 a final check of signs using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and the orbit correction tool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done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Cavity BPM ( 3-4 h/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): First beam reaches BPM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Find </a:t>
            </a:r>
            <a:r>
              <a:rPr lang="en-US" sz="1600" dirty="0" smtClean="0"/>
              <a:t>and fix phase relations: </a:t>
            </a:r>
            <a:r>
              <a:rPr lang="en-US" sz="1600" dirty="0"/>
              <a:t>reference to x and reference to </a:t>
            </a:r>
            <a:r>
              <a:rPr lang="en-US" sz="1600" dirty="0" smtClean="0"/>
              <a:t>y </a:t>
            </a:r>
            <a:r>
              <a:rPr lang="en-US" sz="1600" dirty="0"/>
              <a:t>for large </a:t>
            </a:r>
            <a:r>
              <a:rPr lang="en-US" sz="1600" dirty="0" smtClean="0"/>
              <a:t>offset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Only Reentrant: In some cases </a:t>
            </a:r>
            <a:r>
              <a:rPr lang="en-US" sz="1600" dirty="0"/>
              <a:t>cable delay </a:t>
            </a:r>
            <a:r>
              <a:rPr lang="en-US" sz="1600" dirty="0" smtClean="0"/>
              <a:t>has to be adjusted to </a:t>
            </a:r>
            <a:r>
              <a:rPr lang="en-US" sz="1600" dirty="0"/>
              <a:t>overlap all three channels (reference, x and y) to the same timing </a:t>
            </a:r>
            <a:r>
              <a:rPr lang="en-US" sz="1600" dirty="0" smtClean="0"/>
              <a:t>point (HW in the tunnel)</a:t>
            </a:r>
            <a:endParaRPr lang="en-US" sz="1600" dirty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Try to get offset amplitude smaller -&gt; determine the sign of the offset from </a:t>
            </a:r>
            <a:r>
              <a:rPr lang="en-US" sz="1600" dirty="0" err="1" smtClean="0"/>
              <a:t>steerer</a:t>
            </a:r>
            <a:endParaRPr lang="en-US" sz="1600" dirty="0" smtClean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Proceed like this though </a:t>
            </a:r>
            <a:r>
              <a:rPr lang="en-US" sz="1600" dirty="0" err="1" smtClean="0"/>
              <a:t>undulator</a:t>
            </a:r>
            <a:endParaRPr lang="en-US" sz="1600" dirty="0" smtClean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 a final check of signs using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and the orbit correction tool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done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pic>
        <p:nvPicPr>
          <p:cNvPr id="3074" name="Picture 2" descr="C:\Users\dnoelle\Desktop\XFEL\001_20151001-MKX_6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65" y="112586"/>
            <a:ext cx="1984532" cy="13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BPM: Operation </a:t>
            </a:r>
            <a:r>
              <a:rPr lang="de-DE" dirty="0" err="1" smtClean="0"/>
              <a:t>Overview</a:t>
            </a:r>
            <a:endParaRPr lang="de-DE" dirty="0"/>
          </a:p>
        </p:txBody>
      </p:sp>
      <p:pic>
        <p:nvPicPr>
          <p:cNvPr id="4" name="Picture 2" descr="http://ttfinfo.desy.de/XFELelog/data/2015/07/13.02_a/2015-02-13T18:28: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1039368"/>
            <a:ext cx="4093464" cy="31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-6096" y="4142196"/>
            <a:ext cx="427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Position and charge values from XFEL gun with button BPM @ </a:t>
            </a:r>
            <a:r>
              <a:rPr lang="de-DE" dirty="0" smtClean="0"/>
              <a:t>13.02.2015</a:t>
            </a:r>
            <a:endParaRPr lang="en-US" dirty="0"/>
          </a:p>
        </p:txBody>
      </p:sp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755" r="24083" b="15561"/>
          <a:stretch>
            <a:fillRect/>
          </a:stretch>
        </p:blipFill>
        <p:spPr bwMode="auto">
          <a:xfrm>
            <a:off x="5120640" y="1122015"/>
            <a:ext cx="3886200" cy="30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48072" y="4168229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Expert GUI of reentrant cavity BPM at FLASH2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20519" r="1706" b="33797"/>
          <a:stretch/>
        </p:blipFill>
        <p:spPr bwMode="auto">
          <a:xfrm>
            <a:off x="237744" y="4398264"/>
            <a:ext cx="8663108" cy="20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831592" y="6506045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/>
              <a:t>Charge and Position Reading of the 17 FLASH2 Cavity BPMs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Advanced Beam commissioning</a:t>
            </a:r>
          </a:p>
          <a:p>
            <a:pPr lvl="1"/>
            <a:r>
              <a:rPr lang="en-US" sz="1600" dirty="0" smtClean="0"/>
              <a:t>Basic Commissioning done, orbit correction tool, optics model </a:t>
            </a:r>
          </a:p>
          <a:p>
            <a:r>
              <a:rPr lang="en-US" sz="1600" dirty="0" smtClean="0"/>
              <a:t>Button/Reentrant Cavity BPM</a:t>
            </a:r>
          </a:p>
          <a:p>
            <a:pPr lvl="1"/>
            <a:r>
              <a:rPr lang="en-US" sz="1600" dirty="0" smtClean="0"/>
              <a:t>For each plane and some charges and energies ( 0,5 h/ Step/Section)</a:t>
            </a:r>
          </a:p>
          <a:p>
            <a:pPr lvl="2"/>
            <a:r>
              <a:rPr lang="en-US" sz="1600" dirty="0" smtClean="0"/>
              <a:t>Use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and check orbit response by BPMs  with optics tool box</a:t>
            </a:r>
          </a:p>
          <a:p>
            <a:pPr lvl="2"/>
            <a:r>
              <a:rPr lang="en-US" sz="1600" dirty="0" smtClean="0"/>
              <a:t>Calculate and Update MBU parameters</a:t>
            </a:r>
          </a:p>
          <a:p>
            <a:r>
              <a:rPr lang="en-US" sz="1600" dirty="0" smtClean="0"/>
              <a:t>Cavity BPM</a:t>
            </a:r>
          </a:p>
          <a:p>
            <a:pPr lvl="1"/>
            <a:r>
              <a:rPr lang="en-US" sz="1600" dirty="0" smtClean="0"/>
              <a:t>For each plane and some charges and energies (1h/ Step/SASE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Absolute Calibration of 1 BPM/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Use a single </a:t>
            </a:r>
            <a:r>
              <a:rPr lang="en-US" sz="1600" dirty="0" err="1" smtClean="0"/>
              <a:t>steerer</a:t>
            </a:r>
            <a:r>
              <a:rPr lang="en-US" sz="1600" dirty="0" smtClean="0"/>
              <a:t> plus optics tool to transfer the calibration to the following BPMs</a:t>
            </a:r>
          </a:p>
          <a:p>
            <a:pPr lvl="2"/>
            <a:r>
              <a:rPr lang="en-US" sz="1600" dirty="0" smtClean="0"/>
              <a:t>Calculate and Update MBU parameters</a:t>
            </a:r>
          </a:p>
          <a:p>
            <a:pPr lvl="1"/>
            <a:r>
              <a:rPr lang="en-US" sz="1600" dirty="0" smtClean="0"/>
              <a:t>Beam Based alignment not included.</a:t>
            </a:r>
          </a:p>
          <a:p>
            <a:pPr lvl="1"/>
            <a:r>
              <a:rPr lang="en-US" sz="1600" dirty="0" smtClean="0"/>
              <a:t>Beam based optimization of gain switching not included</a:t>
            </a:r>
          </a:p>
          <a:p>
            <a:endParaRPr lang="en-US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View:</a:t>
            </a:r>
            <a:br>
              <a:rPr lang="de-DE" dirty="0"/>
            </a:br>
            <a:r>
              <a:rPr lang="de-DE" dirty="0" err="1" smtClean="0"/>
              <a:t>Advanced</a:t>
            </a:r>
            <a:r>
              <a:rPr lang="de-DE" dirty="0" smtClean="0"/>
              <a:t> Commissioning BPMs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Remarks</a:t>
            </a:r>
          </a:p>
          <a:p>
            <a:pPr lvl="1"/>
            <a:r>
              <a:rPr lang="en-US" dirty="0" smtClean="0"/>
              <a:t>Commissioning Steps</a:t>
            </a:r>
          </a:p>
          <a:p>
            <a:pPr lvl="1"/>
            <a:r>
              <a:rPr lang="en-US" dirty="0" smtClean="0"/>
              <a:t>System and Device Numbers</a:t>
            </a:r>
          </a:p>
          <a:p>
            <a:pPr lvl="1"/>
            <a:r>
              <a:rPr lang="en-US" dirty="0" smtClean="0"/>
              <a:t>Prerequisites</a:t>
            </a:r>
          </a:p>
          <a:p>
            <a:r>
              <a:rPr lang="en-US" dirty="0" smtClean="0"/>
              <a:t>More detailed View</a:t>
            </a:r>
          </a:p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Time needed for basic and advanced 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Loss Monitors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02711" y="3926396"/>
            <a:ext cx="7972425" cy="2913316"/>
          </a:xfrm>
        </p:spPr>
        <p:txBody>
          <a:bodyPr/>
          <a:lstStyle/>
          <a:p>
            <a:r>
              <a:rPr lang="en-US" sz="1800" dirty="0" smtClean="0"/>
              <a:t>Prerequisite, µTCA, MPS and timing running</a:t>
            </a:r>
          </a:p>
          <a:p>
            <a:r>
              <a:rPr lang="en-US" sz="1800" dirty="0" smtClean="0"/>
              <a:t>Set thresholds to fixed value (never changes, only adapt sensitivity)</a:t>
            </a:r>
          </a:p>
          <a:p>
            <a:r>
              <a:rPr lang="en-US" sz="1800" dirty="0" smtClean="0"/>
              <a:t>Analog alarm path (same threshold like in FPGA firmware) independent from timing</a:t>
            </a:r>
          </a:p>
          <a:p>
            <a:r>
              <a:rPr lang="en-US" sz="1800" dirty="0" smtClean="0"/>
              <a:t>Set sensitivity based on FLASH2 and XFEL Gun experience from January</a:t>
            </a: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 permitted losses about 50-100pC </a:t>
            </a:r>
            <a:endParaRPr lang="en-US" sz="1800" dirty="0" smtClean="0"/>
          </a:p>
          <a:p>
            <a:r>
              <a:rPr lang="en-US" sz="1800" dirty="0" smtClean="0"/>
              <a:t>Iterate sensitivity based on low machine activation and operation needs.</a:t>
            </a:r>
            <a:endParaRPr lang="en-US" sz="1800" dirty="0"/>
          </a:p>
        </p:txBody>
      </p:sp>
      <p:pic>
        <p:nvPicPr>
          <p:cNvPr id="4098" name="Picture 2" descr="C:\Users\dnoelle\Desktop\XFEL\001_20150929-MK3_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29" y="1228154"/>
            <a:ext cx="2492024" cy="16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oelle\Desktop\XFEL\001_20150929-MK3_9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85" y="1228154"/>
            <a:ext cx="2492024" cy="16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noelle\Desktop\XFEL\001_20140320-IMG_1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16" y="1228154"/>
            <a:ext cx="1112711" cy="16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noelle\Desktop\XFEL\001_20130206-IMG_6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0" y="1228155"/>
            <a:ext cx="1107567" cy="16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nhaltsplatzhalt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36" b="78159"/>
          <a:stretch/>
        </p:blipFill>
        <p:spPr bwMode="auto">
          <a:xfrm>
            <a:off x="5641904" y="2880277"/>
            <a:ext cx="3151037" cy="1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8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Wire</a:t>
            </a:r>
            <a:r>
              <a:rPr lang="de-DE" dirty="0" smtClean="0"/>
              <a:t> Scanner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Needs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screens</a:t>
            </a:r>
            <a:r>
              <a:rPr lang="de-DE" dirty="0" smtClean="0"/>
              <a:t> </a:t>
            </a:r>
          </a:p>
          <a:p>
            <a:r>
              <a:rPr lang="de-DE" dirty="0" smtClean="0"/>
              <a:t>First beam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endParaRPr lang="de-DE" dirty="0" smtClean="0"/>
          </a:p>
          <a:p>
            <a:r>
              <a:rPr lang="de-DE" dirty="0" err="1" smtClean="0"/>
              <a:t>Detector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beam </a:t>
            </a:r>
            <a:r>
              <a:rPr lang="de-DE" dirty="0" err="1" smtClean="0"/>
              <a:t>losses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Scan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r>
              <a:rPr lang="de-DE" dirty="0" err="1" smtClean="0"/>
              <a:t>Wire</a:t>
            </a:r>
            <a:r>
              <a:rPr lang="de-DE" dirty="0" smtClean="0"/>
              <a:t> Drive;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adjusted</a:t>
            </a:r>
            <a:endParaRPr lang="de-DE" dirty="0" smtClean="0"/>
          </a:p>
          <a:p>
            <a:pPr lvl="1"/>
            <a:r>
              <a:rPr lang="de-DE" dirty="0" smtClean="0"/>
              <a:t>Run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042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321" y="299509"/>
            <a:ext cx="7283450" cy="714375"/>
          </a:xfrm>
        </p:spPr>
        <p:txBody>
          <a:bodyPr/>
          <a:lstStyle/>
          <a:p>
            <a:r>
              <a:rPr lang="en-US" dirty="0" smtClean="0"/>
              <a:t>Summary I: Time for basic commission during </a:t>
            </a:r>
            <a:r>
              <a:rPr lang="en-US" dirty="0"/>
              <a:t>first beam </a:t>
            </a:r>
            <a:r>
              <a:rPr lang="en-US" dirty="0" smtClean="0"/>
              <a:t>operation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25060"/>
              </p:ext>
            </p:extLst>
          </p:nvPr>
        </p:nvGraphicFramePr>
        <p:xfrm>
          <a:off x="1169419" y="1060765"/>
          <a:ext cx="7489948" cy="5412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688"/>
                <a:gridCol w="1646961"/>
                <a:gridCol w="534614"/>
                <a:gridCol w="551863"/>
                <a:gridCol w="474256"/>
                <a:gridCol w="498535"/>
                <a:gridCol w="329184"/>
                <a:gridCol w="347472"/>
                <a:gridCol w="329184"/>
                <a:gridCol w="420624"/>
                <a:gridCol w="713584"/>
                <a:gridCol w="401983"/>
              </a:tblGrid>
              <a:tr h="8643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Section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Effort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[h]</a:t>
                      </a:r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Detekt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Beam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Aid "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Fädeln</a:t>
                      </a:r>
                      <a:r>
                        <a:rPr lang="en-US" sz="1100" u="none" strike="noStrike" dirty="0" smtClean="0">
                          <a:effectLst/>
                        </a:rPr>
                        <a:t>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Basic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Callibration</a:t>
                      </a:r>
                      <a:r>
                        <a:rPr lang="en-US" sz="1100" u="none" strike="noStrike" dirty="0">
                          <a:effectLst/>
                        </a:rPr>
                        <a:t> to 20% Level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err="1">
                          <a:effectLst/>
                        </a:rPr>
                        <a:t>callibration</a:t>
                      </a:r>
                      <a:r>
                        <a:rPr lang="en-US" sz="1100" u="none" strike="noStrike" dirty="0">
                          <a:effectLst/>
                        </a:rPr>
                        <a:t> and </a:t>
                      </a:r>
                      <a:r>
                        <a:rPr lang="en-US" sz="1100" u="none" strike="noStrike" dirty="0" err="1">
                          <a:effectLst/>
                        </a:rPr>
                        <a:t>optimisation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Based Alignment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vert="vert270" anchor="b"/>
                </a:tc>
              </a:tr>
              <a:tr h="329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Injektor</a:t>
                      </a:r>
                      <a:r>
                        <a:rPr lang="en-US" sz="1100" u="none" strike="noStrike" dirty="0">
                          <a:effectLst/>
                        </a:rPr>
                        <a:t> [XTIN]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XTL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XTDs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BPM System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Button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BPME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BPMF/I 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 Array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 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Charge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Toroid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Sceens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OTR_ABCL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Size Dump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270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Wire Scanners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Loss Monitors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Dosimeters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67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Sum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 smtClean="0">
                          <a:effectLst/>
                        </a:rPr>
                        <a:t>146,5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15,5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II:</a:t>
            </a:r>
            <a:br>
              <a:rPr lang="de-DE" dirty="0" smtClean="0"/>
            </a:br>
            <a:r>
              <a:rPr lang="de-DE" dirty="0" err="1" smtClean="0"/>
              <a:t>Advanced</a:t>
            </a:r>
            <a:r>
              <a:rPr lang="de-DE" dirty="0" smtClean="0"/>
              <a:t> Commissioning;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beamtime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403"/>
              </p:ext>
            </p:extLst>
          </p:nvPr>
        </p:nvGraphicFramePr>
        <p:xfrm>
          <a:off x="104241" y="1062047"/>
          <a:ext cx="8887358" cy="5744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103"/>
                <a:gridCol w="1065122"/>
                <a:gridCol w="618067"/>
                <a:gridCol w="423333"/>
                <a:gridCol w="651933"/>
                <a:gridCol w="457200"/>
                <a:gridCol w="558800"/>
                <a:gridCol w="677334"/>
                <a:gridCol w="668866"/>
                <a:gridCol w="753534"/>
                <a:gridCol w="533400"/>
                <a:gridCol w="592666"/>
                <a:gridCol w="660400"/>
                <a:gridCol w="609600"/>
              </a:tblGrid>
              <a:tr h="9074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100" u="none" strike="noStrike" dirty="0">
                          <a:effectLst/>
                        </a:rPr>
                        <a:t>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Duration per item [h]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Section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time for full commission work (exclusive) [h]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Per-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formance</a:t>
                      </a:r>
                      <a:r>
                        <a:rPr lang="en-US" sz="1100" u="none" strike="noStrike" dirty="0" smtClean="0">
                          <a:effectLst/>
                        </a:rPr>
                        <a:t> require-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Charge Variation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Orbit Variation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Required for/during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smtClean="0">
                          <a:effectLst/>
                        </a:rPr>
                        <a:t>calibration </a:t>
                      </a:r>
                      <a:r>
                        <a:rPr lang="en-US" sz="1100" u="none" strike="noStrike" dirty="0">
                          <a:effectLst/>
                        </a:rPr>
                        <a:t>and </a:t>
                      </a:r>
                      <a:r>
                        <a:rPr lang="en-US" sz="1100" u="none" strike="noStrike" dirty="0" smtClean="0">
                          <a:effectLst/>
                        </a:rPr>
                        <a:t>optimization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Based </a:t>
                      </a:r>
                      <a:r>
                        <a:rPr lang="en-US" sz="1100" u="none" strike="noStrike" dirty="0" smtClean="0">
                          <a:effectLst/>
                        </a:rPr>
                        <a:t>Align-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6060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Injektor [XTIN]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XTL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XTDs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long trains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all reprates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range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jitter &lt; 1 %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jitter &lt; 0.5 sigma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Few bunches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Full Performance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needs special effort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BPM System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BPMF/I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BPMR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Button Array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partially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Charge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FCUP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Toroid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partially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Sceens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Simple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OTR_ABCL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OTR_DE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Single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Beam Size Dump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2306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Wire </a:t>
                      </a:r>
                      <a:r>
                        <a:rPr lang="en-US" sz="1100" u="none" strike="noStrike" dirty="0" smtClean="0">
                          <a:effectLst/>
                        </a:rPr>
                        <a:t>Scanners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3325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Loss Monitors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38,4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BHM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70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Dosimeters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2283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  <a:tr h="168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512,7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55,8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218,9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</a:rPr>
                        <a:t>232,2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27" marR="3627" marT="36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42325" y="114300"/>
            <a:ext cx="576263" cy="9112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6EC285C-5F3F-4A8D-99B0-16DC92E540C0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24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e-DE" sz="2400" b="1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53253" name="Rectangle 5"/>
          <p:cNvSpPr>
            <a:spLocks noChangeAspect="1" noChangeArrowheads="1"/>
          </p:cNvSpPr>
          <p:nvPr/>
        </p:nvSpPr>
        <p:spPr bwMode="auto">
          <a:xfrm>
            <a:off x="117475" y="1615694"/>
            <a:ext cx="2640013" cy="49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342900" indent="-342900">
              <a:buClr>
                <a:schemeClr val="accent2"/>
              </a:buClr>
              <a:buSzPct val="80000"/>
            </a:pP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W</a:t>
            </a:r>
            <a:r>
              <a:rPr lang="en-US" sz="1800" dirty="0">
                <a:solidFill>
                  <a:schemeClr val="tx2"/>
                </a:solidFill>
              </a:rPr>
              <a:t>. Decking 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Simon et al.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B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Keil et al.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M</a:t>
            </a:r>
            <a:r>
              <a:rPr lang="en-US" sz="1800" dirty="0">
                <a:solidFill>
                  <a:schemeClr val="tx2"/>
                </a:solidFill>
              </a:rPr>
              <a:t>. Pelzer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S</a:t>
            </a:r>
            <a:r>
              <a:rPr lang="en-US" sz="1800" dirty="0">
                <a:solidFill>
                  <a:schemeClr val="tx2"/>
                </a:solidFill>
              </a:rPr>
              <a:t>. Vilcins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. Wiebers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M</a:t>
            </a:r>
            <a:r>
              <a:rPr lang="en-US" sz="1800" dirty="0">
                <a:solidFill>
                  <a:schemeClr val="tx2"/>
                </a:solidFill>
              </a:rPr>
              <a:t>. Werner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I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Krouptchenkov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A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 smtClean="0">
                <a:solidFill>
                  <a:schemeClr val="tx2"/>
                </a:solidFill>
              </a:rPr>
              <a:t>Kaukher</a:t>
            </a:r>
            <a:endParaRPr lang="en-US" sz="18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T. Wamsat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M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Holz</a:t>
            </a:r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J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Lund-Nielsen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J. Neugebauer</a:t>
            </a:r>
          </a:p>
          <a:p>
            <a:pPr marL="285750" indent="-28575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K. Knaack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3254" name="Rectangle 7"/>
          <p:cNvSpPr>
            <a:spLocks noChangeAspect="1" noChangeArrowheads="1"/>
          </p:cNvSpPr>
          <p:nvPr/>
        </p:nvSpPr>
        <p:spPr bwMode="auto">
          <a:xfrm>
            <a:off x="296863" y="1096328"/>
            <a:ext cx="8656637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400" dirty="0">
                <a:solidFill>
                  <a:schemeClr val="tx2"/>
                </a:solidFill>
              </a:rPr>
              <a:t>Thanks to all colleagues </a:t>
            </a:r>
            <a:r>
              <a:rPr lang="en-US" sz="2400" dirty="0" smtClean="0">
                <a:solidFill>
                  <a:schemeClr val="tx2"/>
                </a:solidFill>
              </a:rPr>
              <a:t>contributing to the work presented here: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3255" name="Rectangle 8"/>
          <p:cNvSpPr>
            <a:spLocks noChangeAspect="1" noChangeArrowheads="1"/>
          </p:cNvSpPr>
          <p:nvPr/>
        </p:nvSpPr>
        <p:spPr bwMode="auto">
          <a:xfrm>
            <a:off x="2976944" y="1615694"/>
            <a:ext cx="2640012" cy="52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342900" indent="-342900">
              <a:buClr>
                <a:schemeClr val="accent2"/>
              </a:buClr>
              <a:buSzPct val="80000"/>
            </a:pP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chemeClr val="tx2"/>
                </a:solidFill>
              </a:rPr>
              <a:t>H. Tiessen 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chemeClr val="tx2"/>
                </a:solidFill>
              </a:rPr>
              <a:t>T. Lensch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>
                <a:solidFill>
                  <a:schemeClr val="tx2"/>
                </a:solidFill>
              </a:rPr>
              <a:t>F. </a:t>
            </a:r>
            <a:r>
              <a:rPr lang="en-US" sz="1800" dirty="0" err="1">
                <a:solidFill>
                  <a:schemeClr val="tx2"/>
                </a:solidFill>
              </a:rPr>
              <a:t>Krivan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A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Delfs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R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Neumann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R. Neumann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N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Wentowski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D</a:t>
            </a:r>
            <a:r>
              <a:rPr lang="en-US" sz="1800" dirty="0">
                <a:solidFill>
                  <a:schemeClr val="tx2"/>
                </a:solidFill>
              </a:rPr>
              <a:t>. Lipka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M</a:t>
            </a:r>
            <a:r>
              <a:rPr lang="en-US" sz="1800" dirty="0">
                <a:solidFill>
                  <a:schemeClr val="tx2"/>
                </a:solidFill>
              </a:rPr>
              <a:t>. Drewitsch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I</a:t>
            </a:r>
            <a:r>
              <a:rPr lang="en-US" sz="1800" dirty="0">
                <a:solidFill>
                  <a:schemeClr val="tx2"/>
                </a:solidFill>
              </a:rPr>
              <a:t>. Kundoch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D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Bandke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B. Lorbeer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A. Ziegler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M. Steckel &amp; MDI5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R. Barrett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3256" name="Rectangle 9"/>
          <p:cNvSpPr>
            <a:spLocks noChangeAspect="1" noChangeArrowheads="1"/>
          </p:cNvSpPr>
          <p:nvPr/>
        </p:nvSpPr>
        <p:spPr bwMode="auto">
          <a:xfrm>
            <a:off x="5841175" y="1648270"/>
            <a:ext cx="2640012" cy="48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342900" indent="-342900">
              <a:buClr>
                <a:schemeClr val="accent2"/>
              </a:buClr>
              <a:buSzPct val="80000"/>
            </a:pP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V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Gharybian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G</a:t>
            </a:r>
            <a:r>
              <a:rPr lang="en-US" sz="1800" dirty="0">
                <a:solidFill>
                  <a:schemeClr val="tx2"/>
                </a:solidFill>
              </a:rPr>
              <a:t>. Kube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K</a:t>
            </a:r>
            <a:r>
              <a:rPr lang="en-US" sz="1800" dirty="0">
                <a:solidFill>
                  <a:schemeClr val="tx2"/>
                </a:solidFill>
              </a:rPr>
              <a:t>. Wittenburg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F</a:t>
            </a:r>
            <a:r>
              <a:rPr lang="en-US" sz="1800" dirty="0">
                <a:solidFill>
                  <a:schemeClr val="tx2"/>
                </a:solidFill>
              </a:rPr>
              <a:t>. Schmidt-</a:t>
            </a:r>
            <a:r>
              <a:rPr lang="en-US" sz="1800" dirty="0" err="1">
                <a:solidFill>
                  <a:schemeClr val="tx2"/>
                </a:solidFill>
              </a:rPr>
              <a:t>Föhre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N</a:t>
            </a:r>
            <a:r>
              <a:rPr lang="en-US" sz="1800" dirty="0">
                <a:solidFill>
                  <a:schemeClr val="tx2"/>
                </a:solidFill>
              </a:rPr>
              <a:t>. Baboi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J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Kruse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D. Renner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. Behrens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R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Susen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P</a:t>
            </a:r>
            <a:r>
              <a:rPr lang="en-US" sz="1800" dirty="0">
                <a:solidFill>
                  <a:schemeClr val="tx2"/>
                </a:solidFill>
              </a:rPr>
              <a:t>. Smirnov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J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Neugebauer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Z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smtClean="0">
                <a:solidFill>
                  <a:schemeClr val="tx2"/>
                </a:solidFill>
              </a:rPr>
              <a:t>Pisarov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B. Lemcke</a:t>
            </a:r>
          </a:p>
          <a:p>
            <a:pPr marL="342900" indent="-342900"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tx2"/>
                </a:solidFill>
              </a:rPr>
              <a:t>H.T. Duhme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Commissioning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Standard </a:t>
            </a:r>
            <a:r>
              <a:rPr lang="de-DE" dirty="0" err="1" smtClean="0"/>
              <a:t>Electron</a:t>
            </a:r>
            <a:r>
              <a:rPr lang="de-DE" dirty="0" smtClean="0"/>
              <a:t> Beam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246184"/>
            <a:ext cx="7972425" cy="53832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 smtClean="0"/>
              <a:t>Goal: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Do Machine Commissioning with Diagnostics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AND NOT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Do Diagnostics Commissioning with the Beam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Nevertheless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It is an iterative process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Start with poor performance, but be able to see and to improve the beam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See signals and optimize the parameters to improve the performance of the diagnostics.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Get both working: Beam and Diagnostics.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Therefore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Technical Commissioning: Prepare devices, check and test interfaces and communication prior to beam operation.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Basic Commissioning: Diagnostic guys have to join the first shifts, and support until beam operation is established.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Advanced Commissioning: Use dedicated beam time to bring the systems to good performance.</a:t>
            </a:r>
          </a:p>
          <a:p>
            <a:pPr lvl="1">
              <a:spcBef>
                <a:spcPts val="3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85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 in XFEL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74498"/>
              </p:ext>
            </p:extLst>
          </p:nvPr>
        </p:nvGraphicFramePr>
        <p:xfrm>
          <a:off x="1108608" y="1050307"/>
          <a:ext cx="7257882" cy="537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9647"/>
                <a:gridCol w="1460725"/>
                <a:gridCol w="958569"/>
                <a:gridCol w="1209647"/>
                <a:gridCol w="1209647"/>
                <a:gridCol w="1209647"/>
              </a:tblGrid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System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Subsystem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Gun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Injektor [XTIN]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XTL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XTDs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BPM System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Button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BPMF/I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BPMR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Button Array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Charge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FCUP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DCM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Toroid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Screens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Simple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OTR_ABCL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OTR_DE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OTRS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Size Dump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Wire Scanners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Loss Monitors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BLM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~ 320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BHM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8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3965" y="1046036"/>
            <a:ext cx="7102411" cy="5537644"/>
          </a:xfrm>
        </p:spPr>
        <p:txBody>
          <a:bodyPr/>
          <a:lstStyle/>
          <a:p>
            <a:r>
              <a:rPr lang="en-US" sz="1800" dirty="0" smtClean="0"/>
              <a:t>Needs to be done before beam commissioning</a:t>
            </a:r>
          </a:p>
          <a:p>
            <a:pPr lvl="1"/>
            <a:r>
              <a:rPr lang="en-US" sz="1800" dirty="0" smtClean="0"/>
              <a:t>Checking measuring cables, connections -&gt; WP-17 </a:t>
            </a:r>
          </a:p>
          <a:p>
            <a:pPr lvl="2"/>
            <a:r>
              <a:rPr lang="en-US" sz="1800" dirty="0" smtClean="0"/>
              <a:t>Measure all BPM cables! (1-2 weeks/section</a:t>
            </a:r>
            <a:r>
              <a:rPr lang="en-US" sz="1800" dirty="0"/>
              <a:t>,</a:t>
            </a:r>
            <a:r>
              <a:rPr lang="en-US" sz="1800" dirty="0" smtClean="0"/>
              <a:t> 1 team)</a:t>
            </a:r>
          </a:p>
          <a:p>
            <a:pPr lvl="2"/>
            <a:r>
              <a:rPr lang="en-US" sz="1800" dirty="0" smtClean="0"/>
              <a:t>Check device mapping</a:t>
            </a:r>
          </a:p>
          <a:p>
            <a:pPr lvl="2"/>
            <a:r>
              <a:rPr lang="en-US" sz="1800" dirty="0" smtClean="0"/>
              <a:t>Calibrate </a:t>
            </a:r>
            <a:r>
              <a:rPr lang="en-US" sz="1800" dirty="0" err="1" smtClean="0"/>
              <a:t>toroids</a:t>
            </a:r>
            <a:r>
              <a:rPr lang="en-US" sz="1800" dirty="0" smtClean="0"/>
              <a:t> with external </a:t>
            </a:r>
            <a:r>
              <a:rPr lang="en-US" sz="1800" dirty="0" err="1" smtClean="0"/>
              <a:t>pulser</a:t>
            </a:r>
            <a:r>
              <a:rPr lang="en-US" sz="1800" dirty="0" smtClean="0"/>
              <a:t>. </a:t>
            </a:r>
          </a:p>
          <a:p>
            <a:pPr lvl="2"/>
            <a:r>
              <a:rPr lang="en-US" sz="1800" dirty="0" smtClean="0"/>
              <a:t>See pictures from all calibration targets of the screens</a:t>
            </a:r>
          </a:p>
          <a:p>
            <a:pPr lvl="2"/>
            <a:r>
              <a:rPr lang="en-US" sz="1800" dirty="0" smtClean="0"/>
              <a:t>…</a:t>
            </a:r>
          </a:p>
          <a:p>
            <a:pPr lvl="1"/>
            <a:r>
              <a:rPr lang="en-US" sz="1800" dirty="0" smtClean="0"/>
              <a:t>Testing devices and interfaces from tunnel to BKR </a:t>
            </a:r>
          </a:p>
          <a:p>
            <a:pPr marL="300037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-&gt; WP-17, WP-28, (WP-02)</a:t>
            </a:r>
          </a:p>
          <a:p>
            <a:pPr lvl="2"/>
            <a:r>
              <a:rPr lang="en-US" sz="1800" dirty="0" smtClean="0"/>
              <a:t>All interface cabling done and tested</a:t>
            </a:r>
          </a:p>
          <a:p>
            <a:pPr lvl="2"/>
            <a:r>
              <a:rPr lang="en-US" sz="1800" dirty="0" smtClean="0"/>
              <a:t>Working µTCA Infrastructure</a:t>
            </a:r>
          </a:p>
          <a:p>
            <a:pPr lvl="2"/>
            <a:r>
              <a:rPr lang="en-US" sz="1800" dirty="0" smtClean="0"/>
              <a:t>DOOCS ( incl. Servers), Timing, and MPS available</a:t>
            </a:r>
          </a:p>
          <a:p>
            <a:pPr lvl="2"/>
            <a:r>
              <a:rPr lang="en-US" sz="1800" dirty="0" smtClean="0"/>
              <a:t>216 MHz Ref line for cavity BPMs available</a:t>
            </a:r>
          </a:p>
          <a:p>
            <a:pPr lvl="2"/>
            <a:r>
              <a:rPr lang="en-US" sz="1800" dirty="0" smtClean="0"/>
              <a:t>Time Estimate: Hard to say! pessimistic estimate:</a:t>
            </a:r>
          </a:p>
          <a:p>
            <a:pPr lvl="3"/>
            <a:r>
              <a:rPr lang="en-US" sz="1800" dirty="0" smtClean="0"/>
              <a:t>1 µTCA/day -&gt; 30 days</a:t>
            </a:r>
          </a:p>
          <a:p>
            <a:pPr lvl="3"/>
            <a:r>
              <a:rPr lang="en-US" sz="1800" dirty="0" smtClean="0"/>
              <a:t> 2 MBU/day -&gt; 70 days</a:t>
            </a:r>
          </a:p>
          <a:p>
            <a:endParaRPr lang="en-US" dirty="0"/>
          </a:p>
        </p:txBody>
      </p:sp>
      <p:pic>
        <p:nvPicPr>
          <p:cNvPr id="5122" name="Picture 2" descr="C:\Users\dnoelle\Desktop\XFEL\001_20150401-MK3_9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922"/>
            <a:ext cx="2862072" cy="42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Start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smtClean="0"/>
              <a:t>Beam Commissioning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456" y="1139845"/>
            <a:ext cx="8578320" cy="549869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600" dirty="0" smtClean="0"/>
              <a:t>Done: FLASH and FLASH II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Test BPMs run FLASH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Commissioning of 17 cavity BPMs at FLASH II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Commissioning of 60 “XFEL” BLMs at FLASH II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Commissioning of  6 “XFEL” Screens at FLASH/FLASH II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January 2015: XFEL Gun, done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3 BPMs, 1 Toroid, 1 DCM, 3 Screens and Faraday Cups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Real environment in the XTIN</a:t>
            </a:r>
          </a:p>
          <a:p>
            <a:pPr>
              <a:spcBef>
                <a:spcPts val="300"/>
              </a:spcBef>
            </a:pPr>
            <a:r>
              <a:rPr lang="en-US" sz="1600" dirty="0" smtClean="0"/>
              <a:t>Upcoming: XFEL Injector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Almost all systems are installed in the injector, except wire-scanner, and some special BPMs and Screens.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Injector will provide all XFEL beam properties except energy.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1 year for commissioning and debugging of the main diagnostic systems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Procedure development for a more effective </a:t>
            </a:r>
          </a:p>
          <a:p>
            <a:pPr marL="300037" lvl="1" indent="0">
              <a:spcBef>
                <a:spcPts val="30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commissioning of the commissioning of the main LINAC.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This will reduce the time needed to get the                                                                    diagnostics into operation for the main LINAC</a:t>
            </a:r>
          </a:p>
          <a:p>
            <a:pPr marL="325437" indent="-285750">
              <a:spcBef>
                <a:spcPts val="300"/>
              </a:spcBef>
            </a:pPr>
            <a:r>
              <a:rPr lang="en-US" sz="1600" dirty="0" smtClean="0"/>
              <a:t>Fall 2016: XFEL </a:t>
            </a:r>
          </a:p>
          <a:p>
            <a:pPr marL="585787" lvl="1" indent="-285750">
              <a:spcBef>
                <a:spcPts val="300"/>
              </a:spcBef>
            </a:pPr>
            <a:r>
              <a:rPr lang="en-US" sz="1600" dirty="0" smtClean="0"/>
              <a:t>Quite some number of (different) devices.</a:t>
            </a:r>
          </a:p>
          <a:p>
            <a:pPr lvl="1">
              <a:spcBef>
                <a:spcPts val="300"/>
              </a:spcBef>
            </a:pPr>
            <a:endParaRPr lang="en-US" sz="1600" dirty="0"/>
          </a:p>
        </p:txBody>
      </p:sp>
      <p:pic>
        <p:nvPicPr>
          <p:cNvPr id="3074" name="Picture 2" descr="C:\Users\dnoelle\Desktop\XFEL\001_20150511-MKX_9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7" y="4745544"/>
            <a:ext cx="3031521" cy="20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oelle\Desktop\XFEL\001_20131213-MK3_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72" y="1502474"/>
            <a:ext cx="3081812" cy="20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Requirement</a:t>
            </a:r>
            <a:r>
              <a:rPr lang="de-DE" dirty="0" smtClean="0"/>
              <a:t> Matrix“</a:t>
            </a:r>
            <a:br>
              <a:rPr lang="de-DE" dirty="0" smtClean="0"/>
            </a:b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43479"/>
              </p:ext>
            </p:extLst>
          </p:nvPr>
        </p:nvGraphicFramePr>
        <p:xfrm>
          <a:off x="855122" y="1117609"/>
          <a:ext cx="7535345" cy="5300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576"/>
                <a:gridCol w="1412879"/>
                <a:gridCol w="434730"/>
                <a:gridCol w="389447"/>
                <a:gridCol w="253593"/>
                <a:gridCol w="335106"/>
                <a:gridCol w="235479"/>
                <a:gridCol w="407561"/>
                <a:gridCol w="407561"/>
                <a:gridCol w="307935"/>
                <a:gridCol w="407561"/>
                <a:gridCol w="253594"/>
                <a:gridCol w="289821"/>
                <a:gridCol w="398502"/>
              </a:tblGrid>
              <a:tr h="4153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Diagnostic </a:t>
                      </a:r>
                      <a:r>
                        <a:rPr lang="en-US" sz="1200" u="none" strike="noStrike" dirty="0">
                          <a:effectLst/>
                        </a:rPr>
                        <a:t>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Supporting Systems (must be </a:t>
                      </a:r>
                      <a:r>
                        <a:rPr lang="en-US" sz="1200" u="none" strike="noStrike" dirty="0" smtClean="0">
                          <a:effectLst/>
                        </a:rPr>
                        <a:t>available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Required for/during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6949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System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Subsystem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Gun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Injector </a:t>
                      </a:r>
                      <a:r>
                        <a:rPr lang="en-US" sz="1050" u="none" strike="noStrike" dirty="0">
                          <a:effectLst/>
                        </a:rPr>
                        <a:t>[XTIN]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XTL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XTDs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Timing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</a:t>
                      </a:r>
                      <a:r>
                        <a:rPr lang="en-US" sz="1050" u="none" strike="noStrike" dirty="0" smtClean="0">
                          <a:effectLst/>
                        </a:rPr>
                        <a:t>evice </a:t>
                      </a:r>
                      <a:r>
                        <a:rPr lang="en-US" sz="1050" u="none" strike="noStrike" dirty="0">
                          <a:effectLst/>
                        </a:rPr>
                        <a:t>Server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Motor Controls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216 MHz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MPS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First Beam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Few bunches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Full Performance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vert="vert27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BPM System</a:t>
                      </a: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Button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BPME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BPMF/I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BPMR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Button Array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HOM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r>
                        <a:rPr lang="en-US" sz="1050" u="none" strike="noStrike" dirty="0" smtClean="0">
                          <a:effectLst/>
                        </a:rPr>
                        <a:t>Charge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FCUP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DCM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Toroid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TPS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Sceens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Simple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OTR_ABCL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OTR_DE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OTRS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 smtClean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3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Beam Size Dump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365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Wire Scanners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r>
                        <a:rPr lang="en-US" sz="1050" u="none" strike="noStrike" dirty="0" smtClean="0">
                          <a:effectLst/>
                        </a:rPr>
                        <a:t>Loss Monitors</a:t>
                      </a:r>
                      <a:endParaRPr lang="en-US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BLM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BHM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  <a:tr h="190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Dosimeters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11" marR="5511" marT="551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2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Toroid</a:t>
            </a:r>
            <a:r>
              <a:rPr lang="de-DE" dirty="0" smtClean="0"/>
              <a:t> 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2895" y="1326456"/>
            <a:ext cx="7972425" cy="4312348"/>
          </a:xfrm>
        </p:spPr>
        <p:txBody>
          <a:bodyPr/>
          <a:lstStyle/>
          <a:p>
            <a:r>
              <a:rPr lang="en-US" sz="1800" dirty="0"/>
              <a:t>Prerequisite: </a:t>
            </a:r>
          </a:p>
          <a:p>
            <a:pPr lvl="1"/>
            <a:r>
              <a:rPr lang="en-US" sz="1800" dirty="0"/>
              <a:t>µTCA Crate and 108 MHz Clock </a:t>
            </a:r>
            <a:endParaRPr lang="en-US" sz="1800" dirty="0" smtClean="0"/>
          </a:p>
          <a:p>
            <a:pPr marL="300037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from Timing System</a:t>
            </a:r>
            <a:endParaRPr lang="en-US" sz="1800" dirty="0"/>
          </a:p>
          <a:p>
            <a:pPr lvl="1"/>
            <a:r>
              <a:rPr lang="en-US" sz="1800" dirty="0"/>
              <a:t>Calibration </a:t>
            </a:r>
            <a:r>
              <a:rPr lang="en-US" sz="1800" dirty="0" smtClean="0"/>
              <a:t>by WP-17 done</a:t>
            </a:r>
          </a:p>
          <a:p>
            <a:r>
              <a:rPr lang="en-US" sz="1800" dirty="0" smtClean="0"/>
              <a:t>Day 0 Performance</a:t>
            </a:r>
          </a:p>
          <a:p>
            <a:pPr lvl="1"/>
            <a:r>
              <a:rPr lang="en-US" sz="1800" dirty="0" smtClean="0"/>
              <a:t>Charge measurement at 4 locations</a:t>
            </a:r>
          </a:p>
          <a:p>
            <a:pPr lvl="1"/>
            <a:r>
              <a:rPr lang="en-US" sz="1800" dirty="0" smtClean="0"/>
              <a:t>No MPS or Transmission Interlock Alarms </a:t>
            </a:r>
          </a:p>
          <a:p>
            <a:pPr lvl="1"/>
            <a:r>
              <a:rPr lang="en-US" sz="1800" dirty="0" smtClean="0"/>
              <a:t>System runs with internal trigger</a:t>
            </a:r>
          </a:p>
          <a:p>
            <a:pPr lvl="1"/>
            <a:r>
              <a:rPr lang="en-US" sz="1800" dirty="0" smtClean="0"/>
              <a:t>As soon as a signal comes out significantly out of the noise the </a:t>
            </a:r>
            <a:r>
              <a:rPr lang="en-US" sz="1800" dirty="0"/>
              <a:t>d</a:t>
            </a:r>
            <a:r>
              <a:rPr lang="en-US" sz="1800" dirty="0" smtClean="0"/>
              <a:t>ata is fetched from the ADC trace by Firmware and a Charge reading is delivered (accuracy % level)</a:t>
            </a:r>
          </a:p>
          <a:p>
            <a:r>
              <a:rPr lang="en-US" sz="1800" dirty="0" smtClean="0"/>
              <a:t>Adjust timing, and go to external trigger</a:t>
            </a:r>
          </a:p>
          <a:p>
            <a:pPr lvl="1"/>
            <a:r>
              <a:rPr lang="en-US" sz="1800" dirty="0" smtClean="0"/>
              <a:t>Improved performance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4" y="2037270"/>
            <a:ext cx="2889504" cy="210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4" y="4709159"/>
            <a:ext cx="2980944" cy="179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dnoelle\Desktop\XFEL\001_20150929-MK3_9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44" y="0"/>
            <a:ext cx="2889504" cy="19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Dark </a:t>
            </a:r>
            <a:r>
              <a:rPr lang="de-DE" dirty="0" err="1"/>
              <a:t>C</a:t>
            </a:r>
            <a:r>
              <a:rPr lang="de-DE" dirty="0" err="1" smtClean="0"/>
              <a:t>urrent</a:t>
            </a:r>
            <a:r>
              <a:rPr lang="de-DE" dirty="0" smtClean="0"/>
              <a:t> Monitor (DCM)</a:t>
            </a:r>
            <a:endParaRPr lang="de-DE" dirty="0"/>
          </a:p>
        </p:txBody>
      </p:sp>
      <p:sp>
        <p:nvSpPr>
          <p:cNvPr id="4" name="Inhaltsplatzhalter 4"/>
          <p:cNvSpPr>
            <a:spLocks noGrp="1"/>
          </p:cNvSpPr>
          <p:nvPr>
            <p:ph idx="1"/>
          </p:nvPr>
        </p:nvSpPr>
        <p:spPr>
          <a:xfrm>
            <a:off x="313373" y="1768412"/>
            <a:ext cx="8666035" cy="4932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Preparation:</a:t>
            </a:r>
          </a:p>
          <a:p>
            <a:r>
              <a:rPr lang="en-US" sz="2000" dirty="0" smtClean="0"/>
              <a:t>Measured each monitor properties (ready); installation per section; ongoing</a:t>
            </a:r>
          </a:p>
          <a:p>
            <a:r>
              <a:rPr lang="en-US" sz="2000" dirty="0" smtClean="0"/>
              <a:t>Electronics produced, tested and provided with a calibration table; ready</a:t>
            </a:r>
          </a:p>
          <a:p>
            <a:r>
              <a:rPr lang="en-US" sz="2000" dirty="0" smtClean="0"/>
              <a:t>Cables installation per section; ongoing</a:t>
            </a:r>
          </a:p>
          <a:p>
            <a:r>
              <a:rPr lang="en-US" sz="2000" dirty="0" smtClean="0"/>
              <a:t>Measurement of attenuation for each cable per section; ongoing</a:t>
            </a:r>
          </a:p>
          <a:p>
            <a:r>
              <a:rPr lang="en-US" sz="2000" dirty="0" smtClean="0"/>
              <a:t>Connect</a:t>
            </a:r>
          </a:p>
          <a:p>
            <a:pPr lvl="1"/>
            <a:r>
              <a:rPr lang="en-US" sz="2000" dirty="0" smtClean="0"/>
              <a:t>monitor with RFFE</a:t>
            </a:r>
          </a:p>
          <a:p>
            <a:pPr lvl="1"/>
            <a:r>
              <a:rPr lang="en-US" sz="2000" dirty="0" smtClean="0"/>
              <a:t>RFFE with ADC</a:t>
            </a:r>
          </a:p>
          <a:p>
            <a:r>
              <a:rPr lang="en-US" sz="2000" dirty="0" smtClean="0"/>
              <a:t>Preparation of server by MCS, test voltage output</a:t>
            </a:r>
          </a:p>
          <a:p>
            <a:r>
              <a:rPr lang="en-US" sz="2000" dirty="0" smtClean="0"/>
              <a:t>Calculation of calibration based on monitor properties, cable attenuation, electronics calibration table; save calibration values in server</a:t>
            </a:r>
            <a:endParaRPr lang="en-US" sz="2000" dirty="0"/>
          </a:p>
        </p:txBody>
      </p:sp>
      <p:pic>
        <p:nvPicPr>
          <p:cNvPr id="2050" name="Picture 2" descr="C:\Users\dnoelle\Desktop\XFEL\001_20150929-MK3_9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49" y="130874"/>
            <a:ext cx="2808287" cy="18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2570</Words>
  <Application>Microsoft Office PowerPoint</Application>
  <PresentationFormat>Bildschirmpräsentation (4:3)</PresentationFormat>
  <Paragraphs>1133</Paragraphs>
  <Slides>24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template-european-xfel-gmbh_presentation-with-partner-logos</vt:lpstr>
      <vt:lpstr>Commissioning of Standard Electron Beam Diagnostics </vt:lpstr>
      <vt:lpstr>Outline</vt:lpstr>
      <vt:lpstr>Commissioning of  Standard Electron Beam Diagnostics</vt:lpstr>
      <vt:lpstr>Systems and component numbers in XFEL</vt:lpstr>
      <vt:lpstr>Technical Commissioning</vt:lpstr>
      <vt:lpstr>Start of Beam Commissioning</vt:lpstr>
      <vt:lpstr>„Requirement Matrix“ </vt:lpstr>
      <vt:lpstr>Toroid System</vt:lpstr>
      <vt:lpstr>Dark Current Monitor (DCM)</vt:lpstr>
      <vt:lpstr>Dark Current Monitor (DCM)</vt:lpstr>
      <vt:lpstr>PowerPoint-Präsentation</vt:lpstr>
      <vt:lpstr>More detailed View: Screens</vt:lpstr>
      <vt:lpstr>More detailed View: Screens</vt:lpstr>
      <vt:lpstr>More detailed View: Screens</vt:lpstr>
      <vt:lpstr>More detailed View:  BPM System </vt:lpstr>
      <vt:lpstr>More detailed View: Technical Commissioning BPMs</vt:lpstr>
      <vt:lpstr>More detailed View BPMs: Commissioning for First Beam</vt:lpstr>
      <vt:lpstr>BPM: Operation Overview</vt:lpstr>
      <vt:lpstr>More detailed View: Advanced Commissioning BPMs </vt:lpstr>
      <vt:lpstr>Beam Loss Monitors</vt:lpstr>
      <vt:lpstr>Wire Scanner</vt:lpstr>
      <vt:lpstr>Summary I: Time for basic commission during first beam operation</vt:lpstr>
      <vt:lpstr>Summary II: Advanced Commissioning; dedicated beamtime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dnoelle</cp:lastModifiedBy>
  <cp:revision>124</cp:revision>
  <cp:lastPrinted>2008-09-01T15:04:16Z</cp:lastPrinted>
  <dcterms:created xsi:type="dcterms:W3CDTF">2012-08-22T12:02:11Z</dcterms:created>
  <dcterms:modified xsi:type="dcterms:W3CDTF">2015-10-07T10:04:15Z</dcterms:modified>
</cp:coreProperties>
</file>