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0"/>
  </p:notesMasterIdLst>
  <p:sldIdLst>
    <p:sldId id="1085" r:id="rId2"/>
    <p:sldId id="1053" r:id="rId3"/>
    <p:sldId id="1086" r:id="rId4"/>
    <p:sldId id="1083" r:id="rId5"/>
    <p:sldId id="1084" r:id="rId6"/>
    <p:sldId id="1056" r:id="rId7"/>
    <p:sldId id="828" r:id="rId8"/>
    <p:sldId id="1093" r:id="rId9"/>
    <p:sldId id="1079" r:id="rId10"/>
    <p:sldId id="1081" r:id="rId11"/>
    <p:sldId id="1082" r:id="rId12"/>
    <p:sldId id="1076" r:id="rId13"/>
    <p:sldId id="1072" r:id="rId14"/>
    <p:sldId id="1074" r:id="rId15"/>
    <p:sldId id="1062" r:id="rId16"/>
    <p:sldId id="982" r:id="rId17"/>
    <p:sldId id="1063" r:id="rId18"/>
    <p:sldId id="1009" r:id="rId19"/>
    <p:sldId id="1060" r:id="rId20"/>
    <p:sldId id="1058" r:id="rId21"/>
    <p:sldId id="1091" r:id="rId22"/>
    <p:sldId id="1090" r:id="rId23"/>
    <p:sldId id="1078" r:id="rId24"/>
    <p:sldId id="1077" r:id="rId25"/>
    <p:sldId id="1089" r:id="rId26"/>
    <p:sldId id="1087" r:id="rId27"/>
    <p:sldId id="1094" r:id="rId28"/>
    <p:sldId id="1088" r:id="rId29"/>
  </p:sldIdLst>
  <p:sldSz cx="9144000" cy="6858000" type="screen4x3"/>
  <p:notesSz cx="6797675" cy="98567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ci" initials="" lastIdx="1" clrIdx="0"/>
  <p:cmAuthor id="1" name="Manfred Kirchgessner" initials="M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F4"/>
    <a:srgbClr val="CCFFCC"/>
    <a:srgbClr val="FFFF99"/>
    <a:srgbClr val="D3DFEE"/>
    <a:srgbClr val="8DB3E2"/>
    <a:srgbClr val="6699FF"/>
    <a:srgbClr val="BBE0E3"/>
    <a:srgbClr val="FF3399"/>
    <a:srgbClr val="99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232" autoAdjust="0"/>
  </p:normalViewPr>
  <p:slideViewPr>
    <p:cSldViewPr snapToGrid="0">
      <p:cViewPr varScale="1">
        <p:scale>
          <a:sx n="76" d="100"/>
          <a:sy n="76" d="100"/>
        </p:scale>
        <p:origin x="-1594" y="-8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-3660" y="-102"/>
      </p:cViewPr>
      <p:guideLst>
        <p:guide orient="horz" pos="3105"/>
        <p:guide pos="214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3"/>
            <a:ext cx="2946189" cy="49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61" tIns="49380" rIns="98761" bIns="49380" numCol="1" anchor="t" anchorCtr="0" compatLnSpc="1">
            <a:prstTxWarp prst="textNoShape">
              <a:avLst/>
            </a:prstTxWarp>
          </a:bodyPr>
          <a:lstStyle>
            <a:lvl1pPr algn="l" defTabSz="98772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2" y="3"/>
            <a:ext cx="2946189" cy="49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61" tIns="49380" rIns="98761" bIns="49380" numCol="1" anchor="t" anchorCtr="0" compatLnSpc="1">
            <a:prstTxWarp prst="textNoShape">
              <a:avLst/>
            </a:prstTxWarp>
          </a:bodyPr>
          <a:lstStyle>
            <a:lvl1pPr algn="r" defTabSz="98772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41363"/>
            <a:ext cx="4921250" cy="369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1976"/>
            <a:ext cx="5438140" cy="443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61" tIns="49380" rIns="98761" bIns="49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362373"/>
            <a:ext cx="2946189" cy="49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61" tIns="49380" rIns="98761" bIns="49380" numCol="1" anchor="b" anchorCtr="0" compatLnSpc="1">
            <a:prstTxWarp prst="textNoShape">
              <a:avLst/>
            </a:prstTxWarp>
          </a:bodyPr>
          <a:lstStyle>
            <a:lvl1pPr algn="l" defTabSz="98772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2" y="9362373"/>
            <a:ext cx="2946189" cy="49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61" tIns="49380" rIns="98761" bIns="49380" numCol="1" anchor="b" anchorCtr="0" compatLnSpc="1">
            <a:prstTxWarp prst="textNoShape">
              <a:avLst/>
            </a:prstTxWarp>
          </a:bodyPr>
          <a:lstStyle>
            <a:lvl1pPr algn="r" defTabSz="98772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552576DE-830B-4D52-88CD-540AA5D65E6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88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F5817-6AE8-48CC-BE94-CF1EEFBB01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78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F5817-6AE8-48CC-BE94-CF1EEFBB01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637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576DE-830B-4D52-88CD-540AA5D65E62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81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  <p:sp>
        <p:nvSpPr>
          <p:cNvPr id="92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1768"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13826" indent="-274549" defTabSz="951768"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098194" indent="-219639" defTabSz="951768"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37472" indent="-219639" defTabSz="951768"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1976750" indent="-219639" defTabSz="951768"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16028" indent="-219639" defTabSz="9517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855305" indent="-219639" defTabSz="9517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294583" indent="-219639" defTabSz="9517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733861" indent="-219639" defTabSz="9517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5C7526A4-B5C6-44EB-95D7-6CE7CA8BAAE1}" type="slidenum">
              <a:rPr lang="de-DE" altLang="de-DE" sz="1200">
                <a:latin typeface="Arial" pitchFamily="34" charset="0"/>
              </a:rPr>
              <a:pPr/>
              <a:t>8</a:t>
            </a:fld>
            <a:endParaRPr lang="de-DE" altLang="de-DE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231900"/>
            <a:ext cx="443547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lnSpc>
                <a:spcPct val="93000"/>
              </a:lnSpc>
            </a:pPr>
            <a:fld id="{2D2FACC1-5FA1-4472-A4C7-7098853762A1}" type="slidenum">
              <a:rPr lang="de-DE" sz="1200" smtClean="0">
                <a:latin typeface="Times New Roman"/>
              </a:r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16DE0-EA67-1745-9DD3-084CF1246F3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04812" y="1347788"/>
            <a:ext cx="8432801" cy="4940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8647256" y="870929"/>
            <a:ext cx="179364" cy="1609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0527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57158" y="1000108"/>
            <a:ext cx="8429683" cy="557216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Verdana" pitchFamily="34" charset="0"/>
              <a:buChar char="●"/>
              <a:defRPr/>
            </a:lvl1pPr>
            <a:lvl2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600"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57158" y="1000108"/>
            <a:ext cx="8429683" cy="557216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Verdana" pitchFamily="34" charset="0"/>
              <a:buChar char="●"/>
              <a:defRPr/>
            </a:lvl1pPr>
            <a:lvl2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600"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09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C87396-759E-48AE-A0BA-54E97B6A3462}" type="datetimeFigureOut">
              <a:rPr lang="de-DE" smtClean="0"/>
              <a:t>07.12.2015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684A12-5D16-4526-9AA1-59C4C74FDE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6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57159" y="842749"/>
            <a:ext cx="8429683" cy="572952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Verdana" pitchFamily="34" charset="0"/>
              <a:buChar char="●"/>
              <a:defRPr/>
            </a:lvl1pPr>
            <a:lvl2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600"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0596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57159" y="842749"/>
            <a:ext cx="8429683" cy="572952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Verdana" pitchFamily="34" charset="0"/>
              <a:buChar char="●"/>
              <a:defRPr/>
            </a:lvl1pPr>
            <a:lvl2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600"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0596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03300"/>
            <a:ext cx="82296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7731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512888" y="34925"/>
            <a:ext cx="52514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WP  -  Module</a:t>
            </a:r>
          </a:p>
        </p:txBody>
      </p:sp>
      <p:pic>
        <p:nvPicPr>
          <p:cNvPr id="1031" name="Picture 20" descr="triangle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8713" y="6046788"/>
            <a:ext cx="16652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1"/>
          <p:cNvSpPr txBox="1">
            <a:spLocks noChangeArrowheads="1"/>
          </p:cNvSpPr>
          <p:nvPr userDrawn="1"/>
        </p:nvSpPr>
        <p:spPr bwMode="auto">
          <a:xfrm>
            <a:off x="8117478" y="6643688"/>
            <a:ext cx="105509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700" dirty="0" smtClean="0">
                <a:solidFill>
                  <a:schemeClr val="bg1"/>
                </a:solidFill>
              </a:rPr>
              <a:t>DSSC</a:t>
            </a:r>
            <a:r>
              <a:rPr lang="de-DE" sz="700" dirty="0" smtClean="0">
                <a:solidFill>
                  <a:schemeClr val="bg1"/>
                </a:solidFill>
              </a:rPr>
              <a:t>, </a:t>
            </a:r>
            <a:r>
              <a:rPr lang="de-DE" sz="700" dirty="0" err="1" smtClean="0">
                <a:solidFill>
                  <a:schemeClr val="bg1"/>
                </a:solidFill>
              </a:rPr>
              <a:t>Dec</a:t>
            </a:r>
            <a:r>
              <a:rPr lang="de-DE" sz="700" dirty="0" smtClean="0">
                <a:solidFill>
                  <a:schemeClr val="bg1"/>
                </a:solidFill>
              </a:rPr>
              <a:t> 8, 2015</a:t>
            </a:r>
            <a:endParaRPr lang="de-DE" sz="700" dirty="0">
              <a:solidFill>
                <a:schemeClr val="bg1"/>
              </a:solidFill>
            </a:endParaRPr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8804275" y="6411913"/>
            <a:ext cx="404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70D1B746-6132-4770-B7D1-863FBDBD27DD}" type="slidenum">
              <a:rPr lang="de-DE" sz="800" b="1">
                <a:solidFill>
                  <a:schemeClr val="bg1"/>
                </a:solidFill>
                <a:latin typeface="Microsoft Sans Serif" pitchFamily="34" charset="0"/>
              </a:rPr>
              <a:pPr algn="r">
                <a:defRPr/>
              </a:pPr>
              <a:t>‹#›</a:t>
            </a:fld>
            <a:endParaRPr lang="de-DE" sz="800" b="1" dirty="0">
              <a:solidFill>
                <a:schemeClr val="bg1"/>
              </a:solidFill>
              <a:latin typeface="Microsoft Sans Serif" pitchFamily="34" charset="0"/>
            </a:endParaRPr>
          </a:p>
        </p:txBody>
      </p:sp>
      <p:pic>
        <p:nvPicPr>
          <p:cNvPr id="18" name="Picture 17" descr="logo_5.ti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-1"/>
            <a:ext cx="1029623" cy="774551"/>
          </a:xfrm>
          <a:prstGeom prst="rect">
            <a:avLst/>
          </a:prstGeom>
        </p:spPr>
      </p:pic>
      <p:pic>
        <p:nvPicPr>
          <p:cNvPr id="17" name="Picture 21" descr="desyLogo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7583" y="160629"/>
            <a:ext cx="374332" cy="37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4" descr="uniBergamoLogo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013299"/>
              </a:clrFrom>
              <a:clrTo>
                <a:srgbClr val="0132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34897" y="32628"/>
            <a:ext cx="370741" cy="37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pnsensor_logo_blue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290F74"/>
              </a:clrFrom>
              <a:clrTo>
                <a:srgbClr val="290F7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8433" y="586377"/>
            <a:ext cx="576263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2" descr="logoPolimi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01029A"/>
              </a:clrFrom>
              <a:clrTo>
                <a:srgbClr val="0102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1165" y="434764"/>
            <a:ext cx="325216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7" descr="logoUniHeidelberg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0765" y="415354"/>
            <a:ext cx="318770" cy="31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00" y="59536"/>
            <a:ext cx="320040" cy="32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4" r:id="rId6"/>
    <p:sldLayoutId id="2147483665" r:id="rId7"/>
    <p:sldLayoutId id="2147483672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</a:defRPr>
      </a:lvl9pPr>
    </p:titleStyle>
    <p:bodyStyle>
      <a:lvl1pPr marL="266700" indent="-266700" algn="l" rtl="0" eaLnBrk="0" fontAlgn="base" hangingPunct="0">
        <a:lnSpc>
          <a:spcPts val="2000"/>
        </a:lnSpc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rtl="0" eaLnBrk="0" fontAlgn="base" hangingPunct="0">
        <a:lnSpc>
          <a:spcPts val="2000"/>
        </a:lnSpc>
        <a:spcBef>
          <a:spcPct val="20000"/>
        </a:spcBef>
        <a:spcAft>
          <a:spcPct val="0"/>
        </a:spcAft>
        <a:buFont typeface="Verdana" pitchFamily="34" charset="0"/>
        <a:buChar char="●"/>
        <a:defRPr sz="1400">
          <a:solidFill>
            <a:schemeClr val="tx1"/>
          </a:solidFill>
          <a:latin typeface="+mn-lt"/>
        </a:defRPr>
      </a:lvl2pPr>
      <a:lvl3pPr marL="812800" indent="-279400" algn="l" rtl="0" eaLnBrk="0" fontAlgn="base" hangingPunct="0">
        <a:lnSpc>
          <a:spcPts val="2000"/>
        </a:lnSpc>
        <a:spcBef>
          <a:spcPct val="20000"/>
        </a:spcBef>
        <a:spcAft>
          <a:spcPct val="0"/>
        </a:spcAft>
        <a:buFont typeface="Verdana" pitchFamily="34" charset="0"/>
        <a:buChar char="»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1000">
          <a:solidFill>
            <a:schemeClr val="tx1"/>
          </a:solidFill>
          <a:latin typeface="+mn-lt"/>
        </a:defRPr>
      </a:lvl4pPr>
      <a:lvl5pPr marL="1976438" indent="-1476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5pPr>
      <a:lvl6pPr marL="2433638" indent="-1476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6pPr>
      <a:lvl7pPr marL="2890838" indent="-1476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7pPr>
      <a:lvl8pPr marL="3348038" indent="-1476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8pPr>
      <a:lvl9pPr marL="3805238" indent="-1476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XFEL.E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041" name="Rectangle 9"/>
          <p:cNvSpPr>
            <a:spLocks noGrp="1" noChangeArrowheads="1"/>
          </p:cNvSpPr>
          <p:nvPr>
            <p:ph type="ctrTitle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Status of the DSSC Project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785787" y="3886200"/>
            <a:ext cx="7500990" cy="1752600"/>
          </a:xfrm>
        </p:spPr>
        <p:txBody>
          <a:bodyPr/>
          <a:lstStyle/>
          <a:p>
            <a:r>
              <a:rPr lang="en-US" dirty="0" smtClean="0"/>
              <a:t>Matteo Porro</a:t>
            </a:r>
          </a:p>
          <a:p>
            <a:endParaRPr lang="en-US" dirty="0" smtClean="0"/>
          </a:p>
          <a:p>
            <a:r>
              <a:rPr lang="en-US" dirty="0" smtClean="0"/>
              <a:t>For the DSSC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F1 (64 x 64) ASIC - ADC Operation</a:t>
            </a:r>
            <a:endParaRPr lang="en-A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ADC can be operated on FULL chip in parallel.</a:t>
            </a:r>
          </a:p>
          <a:p>
            <a:r>
              <a:rPr lang="en-AU" dirty="0" smtClean="0"/>
              <a:t>Gains can be trimmed to nominal value: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Gain variations are well understood by simulations including voltage drops</a:t>
            </a:r>
          </a:p>
          <a:p>
            <a:r>
              <a:rPr lang="en-AU" dirty="0" smtClean="0"/>
              <a:t>99% pixels have DNL (in range of 20 bins) &lt; 0.5 LSB</a:t>
            </a:r>
          </a:p>
          <a:p>
            <a:r>
              <a:rPr lang="en-AU" dirty="0" smtClean="0"/>
              <a:t>25% trim range is required for this. If nominal gain is trimmed, required trim bins are not centred, so that low contingency is left on 'one side' </a:t>
            </a:r>
            <a:endParaRPr lang="en-AU" dirty="0"/>
          </a:p>
        </p:txBody>
      </p:sp>
      <p:pic>
        <p:nvPicPr>
          <p:cNvPr id="4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" y="1916790"/>
            <a:ext cx="7128990" cy="31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ASIC - New Designs</a:t>
            </a:r>
            <a:endParaRPr lang="en-A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47110" y="829286"/>
            <a:ext cx="8429683" cy="55721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N</a:t>
            </a:r>
            <a:r>
              <a:rPr lang="en-AU" dirty="0" smtClean="0"/>
              <a:t>ew design ideas have been invented to address the problems of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AU" dirty="0" smtClean="0"/>
              <a:t>power supply sensitivity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AU" dirty="0" smtClean="0"/>
              <a:t>Matching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AU" dirty="0" smtClean="0"/>
              <a:t>(compression)</a:t>
            </a:r>
          </a:p>
          <a:p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A test chip DSSC_</a:t>
            </a:r>
            <a:r>
              <a:rPr lang="en-AU" b="1" dirty="0" smtClean="0"/>
              <a:t>D0M1</a:t>
            </a:r>
            <a:r>
              <a:rPr lang="en-AU" dirty="0" smtClean="0"/>
              <a:t> with 2 x 4 </a:t>
            </a:r>
            <a:br>
              <a:rPr lang="en-AU" dirty="0" smtClean="0"/>
            </a:br>
            <a:r>
              <a:rPr lang="en-AU" dirty="0" smtClean="0"/>
              <a:t>pixels has been submitted in August</a:t>
            </a:r>
          </a:p>
          <a:p>
            <a:pPr marL="542925" indent="-271463">
              <a:buFont typeface="Wingdings" panose="05000000000000000000" pitchFamily="2" charset="2"/>
              <a:buChar char="Ø"/>
            </a:pPr>
            <a:r>
              <a:rPr lang="en-AU" dirty="0"/>
              <a:t>I</a:t>
            </a:r>
            <a:r>
              <a:rPr lang="en-AU" dirty="0" smtClean="0"/>
              <a:t>t will be back in Mannheim 7.12</a:t>
            </a:r>
          </a:p>
          <a:p>
            <a:pPr marL="542925" indent="-271463">
              <a:buFont typeface="Wingdings" panose="05000000000000000000" pitchFamily="2" charset="2"/>
              <a:buChar char="Ø"/>
            </a:pPr>
            <a:r>
              <a:rPr lang="en-AU" dirty="0" smtClean="0"/>
              <a:t>It contains 3 types of FE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A test setup is very similar to</a:t>
            </a:r>
            <a:br>
              <a:rPr lang="en-AU" dirty="0" smtClean="0"/>
            </a:br>
            <a:r>
              <a:rPr lang="en-AU" dirty="0" smtClean="0"/>
              <a:t>previous test chips &amp; ready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A MM7 8 x 16 ASIC with the pixel electronics foreseen for the final large format ASIC will be submitted in February 2016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The final F2 64 x 64 ASIC will be submitted in July 2016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pic>
        <p:nvPicPr>
          <p:cNvPr id="4" name="Grafi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0" y="1372508"/>
            <a:ext cx="3744520" cy="374452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043055" y="4294735"/>
            <a:ext cx="1323950" cy="307777"/>
          </a:xfrm>
          <a:prstGeom prst="rect">
            <a:avLst/>
          </a:prstGeom>
          <a:solidFill>
            <a:srgbClr val="E7F3F4"/>
          </a:solidFill>
        </p:spPr>
        <p:txBody>
          <a:bodyPr wrap="none">
            <a:spAutoFit/>
          </a:bodyPr>
          <a:lstStyle/>
          <a:p>
            <a:r>
              <a:rPr lang="en-AU" dirty="0"/>
              <a:t>DSSC_D0M1</a:t>
            </a:r>
          </a:p>
        </p:txBody>
      </p:sp>
    </p:spTree>
    <p:extLst>
      <p:ext uri="{BB962C8B-B14F-4D97-AF65-F5344CB8AC3E}">
        <p14:creationId xmlns:p14="http://schemas.microsoft.com/office/powerpoint/2010/main" val="35409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177" y="820566"/>
            <a:ext cx="8018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Bare Module Assembly – Flip Chip</a:t>
            </a:r>
          </a:p>
          <a:p>
            <a:endParaRPr lang="en-US" sz="1800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The Flip-chip process development has started and it is still in progress</a:t>
            </a:r>
            <a:r>
              <a:rPr lang="en-US" sz="1800" dirty="0">
                <a:latin typeface="Calibri" panose="020F0502020204030204" pitchFamily="34" charset="0"/>
              </a:rPr>
              <a:t>. Cu UBM Quality is a Problem for both Productions, PXD-8 &amp; </a:t>
            </a:r>
            <a:r>
              <a:rPr lang="en-US" sz="1800" dirty="0" smtClean="0">
                <a:latin typeface="Calibri" panose="020F0502020204030204" pitchFamily="34" charset="0"/>
              </a:rPr>
              <a:t>mini-SDD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We successfully flipped 2 samples of 64 x64 </a:t>
            </a:r>
            <a:r>
              <a:rPr lang="en-US" sz="1800" dirty="0" err="1" smtClean="0">
                <a:latin typeface="Calibri" panose="020F0502020204030204" pitchFamily="34" charset="0"/>
              </a:rPr>
              <a:t>MiniSDD</a:t>
            </a:r>
            <a:r>
              <a:rPr lang="en-US" sz="1800" dirty="0" smtClean="0">
                <a:latin typeface="Calibri" panose="020F0502020204030204" pitchFamily="34" charset="0"/>
              </a:rPr>
              <a:t> sensors and the backside protection has been verified.</a:t>
            </a:r>
          </a:p>
          <a:p>
            <a:endParaRPr lang="en-US" sz="1800" b="1" dirty="0">
              <a:latin typeface="Calibri" panose="020F0502020204030204" pitchFamily="34" charset="0"/>
            </a:endParaRPr>
          </a:p>
          <a:p>
            <a:r>
              <a:rPr lang="en-US" sz="1800" b="1" dirty="0" smtClean="0">
                <a:latin typeface="Calibri" panose="020F0502020204030204" pitchFamily="34" charset="0"/>
              </a:rPr>
              <a:t>Sub-Module </a:t>
            </a:r>
          </a:p>
          <a:p>
            <a:endParaRPr lang="en-US" sz="1800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Sub Modules shows Deflections around 46 µm &amp; Tilting Angles between -0.077° and 0.049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800" dirty="0" smtClean="0">
                <a:latin typeface="Arial"/>
                <a:cs typeface="Arial"/>
              </a:rPr>
              <a:t>→ </a:t>
            </a:r>
            <a:r>
              <a:rPr lang="en-US" sz="1800" dirty="0">
                <a:latin typeface="Arial"/>
                <a:cs typeface="Arial"/>
              </a:rPr>
              <a:t>Mounting Concept in Preparation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800" dirty="0" smtClean="0">
              <a:latin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1080688" y="137687"/>
            <a:ext cx="6294438" cy="66278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b="0" kern="0" dirty="0" smtClean="0">
                <a:solidFill>
                  <a:schemeClr val="bg1"/>
                </a:solidFill>
              </a:rPr>
              <a:t>Module WP - </a:t>
            </a:r>
            <a:r>
              <a:rPr lang="de-DE" b="0" kern="0" dirty="0" err="1" smtClean="0">
                <a:solidFill>
                  <a:schemeClr val="bg1"/>
                </a:solidFill>
              </a:rPr>
              <a:t>assembly</a:t>
            </a:r>
            <a:endParaRPr lang="de-DE" sz="2400" b="0" kern="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" y="4127155"/>
            <a:ext cx="8403021" cy="27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12888" y="34925"/>
            <a:ext cx="5597360" cy="7064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Ladder Systems</a:t>
            </a:r>
            <a:endParaRPr lang="de-DE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74730" y="940123"/>
            <a:ext cx="2376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</a:t>
            </a: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uppieren 102"/>
          <p:cNvGrpSpPr/>
          <p:nvPr/>
        </p:nvGrpSpPr>
        <p:grpSpPr>
          <a:xfrm>
            <a:off x="6313611" y="1150145"/>
            <a:ext cx="2485622" cy="1757634"/>
            <a:chOff x="2282192" y="3789586"/>
            <a:chExt cx="2913268" cy="2053157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6" t="7203" r="11658" b="10177"/>
            <a:stretch/>
          </p:blipFill>
          <p:spPr>
            <a:xfrm>
              <a:off x="2353824" y="3822537"/>
              <a:ext cx="2785230" cy="1978805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3745110" y="5303454"/>
              <a:ext cx="1070939" cy="53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 on Interposer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722377" y="3789586"/>
              <a:ext cx="13612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MB Replacement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079973" y="4314426"/>
              <a:ext cx="1115487" cy="32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 Carrier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2282192" y="5517981"/>
              <a:ext cx="1416542" cy="323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7-ch DEPFET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auto">
            <a:xfrm>
              <a:off x="3457358" y="5114964"/>
              <a:ext cx="708377" cy="3297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9" name="Gerade Verbindung 28"/>
            <p:cNvCxnSpPr/>
            <p:nvPr/>
          </p:nvCxnSpPr>
          <p:spPr bwMode="auto">
            <a:xfrm>
              <a:off x="3878274" y="5314113"/>
              <a:ext cx="191340" cy="848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 flipV="1">
              <a:off x="3811546" y="4648733"/>
              <a:ext cx="469034" cy="3078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36" name="Gerade Verbindung 35"/>
            <p:cNvCxnSpPr/>
            <p:nvPr/>
          </p:nvCxnSpPr>
          <p:spPr bwMode="auto">
            <a:xfrm flipH="1">
              <a:off x="2990463" y="5356515"/>
              <a:ext cx="182926" cy="1736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 flipV="1">
              <a:off x="3457358" y="4168750"/>
              <a:ext cx="0" cy="1396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sp>
        <p:nvSpPr>
          <p:cNvPr id="74" name="Textfeld 73"/>
          <p:cNvSpPr txBox="1"/>
          <p:nvPr/>
        </p:nvSpPr>
        <p:spPr>
          <a:xfrm>
            <a:off x="383968" y="819810"/>
            <a:ext cx="2667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Lab-Test System</a:t>
            </a: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3092618" y="819809"/>
            <a:ext cx="300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Ladder Camera</a:t>
            </a: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" name="Gruppieren 111"/>
          <p:cNvGrpSpPr/>
          <p:nvPr/>
        </p:nvGrpSpPr>
        <p:grpSpPr>
          <a:xfrm>
            <a:off x="383968" y="1086926"/>
            <a:ext cx="5775612" cy="1872774"/>
            <a:chOff x="390958" y="985241"/>
            <a:chExt cx="8439128" cy="264323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1" t="19482" r="11465" b="2931"/>
            <a:stretch/>
          </p:blipFill>
          <p:spPr>
            <a:xfrm>
              <a:off x="390958" y="1001109"/>
              <a:ext cx="3897265" cy="2627370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" t="10690" r="9483" b="10173"/>
            <a:stretch/>
          </p:blipFill>
          <p:spPr>
            <a:xfrm>
              <a:off x="4348745" y="1001109"/>
              <a:ext cx="4396119" cy="2627369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2776703" y="2353271"/>
              <a:ext cx="1492163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MTCA Crate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256081" y="2830206"/>
              <a:ext cx="2169355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MPOD-mini Crate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09760" y="3198098"/>
              <a:ext cx="2143162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w/ 10-GE Link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830033" y="985241"/>
              <a:ext cx="3000053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MTCA Crate w/ 10-GE Link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428812" y="1392672"/>
              <a:ext cx="1347996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 w/ PPT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7386860" y="2112524"/>
              <a:ext cx="1406343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Ladder Set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Gerade Verbindung 40"/>
            <p:cNvCxnSpPr/>
            <p:nvPr/>
          </p:nvCxnSpPr>
          <p:spPr bwMode="auto">
            <a:xfrm>
              <a:off x="531660" y="3392023"/>
              <a:ext cx="326089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1928454" y="3025686"/>
              <a:ext cx="3399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>
              <a:endCxn id="5" idx="1"/>
            </p:cNvCxnSpPr>
            <p:nvPr/>
          </p:nvCxnSpPr>
          <p:spPr bwMode="auto">
            <a:xfrm>
              <a:off x="2353842" y="2548337"/>
              <a:ext cx="422861" cy="4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 flipV="1">
              <a:off x="5376924" y="1369132"/>
              <a:ext cx="503614" cy="7529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64" name="Gerade Verbindung 63"/>
            <p:cNvCxnSpPr/>
            <p:nvPr/>
          </p:nvCxnSpPr>
          <p:spPr bwMode="auto">
            <a:xfrm flipV="1">
              <a:off x="6829096" y="1745582"/>
              <a:ext cx="664896" cy="4562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 flipV="1">
              <a:off x="8033381" y="2484541"/>
              <a:ext cx="0" cy="57019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08" name="Textfeld 107"/>
            <p:cNvSpPr txBox="1"/>
            <p:nvPr/>
          </p:nvSpPr>
          <p:spPr>
            <a:xfrm>
              <a:off x="6398969" y="2981989"/>
              <a:ext cx="914696" cy="39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PPFC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Gerade Verbindung 108"/>
            <p:cNvCxnSpPr/>
            <p:nvPr/>
          </p:nvCxnSpPr>
          <p:spPr bwMode="auto">
            <a:xfrm flipH="1">
              <a:off x="7151295" y="2872180"/>
              <a:ext cx="193435" cy="1535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6374731" y="3444760"/>
            <a:ext cx="2376376" cy="17543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  <a:tabLst>
                <a:tab pos="457200" algn="l"/>
              </a:tabLst>
            </a:pPr>
            <a:r>
              <a:rPr lang="en-US" sz="1200" i="1" u="sng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Next Steps</a:t>
            </a:r>
          </a:p>
          <a:p>
            <a:pPr lvl="0" fontAlgn="base">
              <a:spcAft>
                <a:spcPts val="0"/>
              </a:spcAft>
              <a:tabLst>
                <a:tab pos="457200" algn="l"/>
              </a:tabLst>
            </a:pP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Tests with 7-ch DEPFETs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wait for FE </a:t>
            </a:r>
            <a:r>
              <a:rPr lang="en-US" sz="1200" i="1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Carrier for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Baby-Bare Modules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Tests </a:t>
            </a:r>
            <a:r>
              <a:rPr lang="en-US" sz="1200" i="1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with Baby-Bare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Modules</a:t>
            </a:r>
            <a:endParaRPr lang="en-US" sz="1200" i="1" dirty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469788" y="3231919"/>
            <a:ext cx="2495587" cy="2149083"/>
            <a:chOff x="1284890" y="1024758"/>
            <a:chExt cx="2798380" cy="2451539"/>
          </a:xfrm>
        </p:grpSpPr>
        <p:pic>
          <p:nvPicPr>
            <p:cNvPr id="60" name="Grafik 5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9" t="5099" r="8180" b="8072"/>
            <a:stretch/>
          </p:blipFill>
          <p:spPr>
            <a:xfrm>
              <a:off x="1284890" y="1024758"/>
              <a:ext cx="2798380" cy="2451539"/>
            </a:xfrm>
            <a:prstGeom prst="rect">
              <a:avLst/>
            </a:prstGeom>
          </p:spPr>
        </p:pic>
        <p:sp>
          <p:nvSpPr>
            <p:cNvPr id="54" name="Rechteck 53"/>
            <p:cNvSpPr/>
            <p:nvPr/>
          </p:nvSpPr>
          <p:spPr bwMode="auto">
            <a:xfrm>
              <a:off x="2398689" y="3357251"/>
              <a:ext cx="34350" cy="34350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" name="Rechteck 55"/>
            <p:cNvSpPr/>
            <p:nvPr/>
          </p:nvSpPr>
          <p:spPr bwMode="auto">
            <a:xfrm>
              <a:off x="3218198" y="1668450"/>
              <a:ext cx="34350" cy="34350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6" name="Textfeld 75"/>
          <p:cNvSpPr txBox="1"/>
          <p:nvPr/>
        </p:nvSpPr>
        <p:spPr>
          <a:xfrm>
            <a:off x="419948" y="5296208"/>
            <a:ext cx="119905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Sink: Off</a:t>
            </a:r>
          </a:p>
          <a:p>
            <a:r>
              <a:rPr lang="en-US" sz="10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Buffer Mode</a:t>
            </a:r>
          </a:p>
          <a:p>
            <a:r>
              <a:rPr lang="en-US" sz="1000" i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baseline="-25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  <a:r>
              <a:rPr lang="en-US" sz="10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Setting: 13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005355" y="5286661"/>
            <a:ext cx="849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 Pixel</a:t>
            </a:r>
            <a:endParaRPr lang="en-US" sz="10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Gerade Verbindung mit Pfeil 80"/>
          <p:cNvCxnSpPr/>
          <p:nvPr/>
        </p:nvCxnSpPr>
        <p:spPr bwMode="auto">
          <a:xfrm flipH="1" flipV="1">
            <a:off x="6102254" y="2024123"/>
            <a:ext cx="240390" cy="12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0" name="Gruppieren 99"/>
          <p:cNvGrpSpPr/>
          <p:nvPr/>
        </p:nvGrpSpPr>
        <p:grpSpPr>
          <a:xfrm>
            <a:off x="3326086" y="3231919"/>
            <a:ext cx="2541702" cy="2149083"/>
            <a:chOff x="4233031" y="1024758"/>
            <a:chExt cx="2850091" cy="2451539"/>
          </a:xfrm>
        </p:grpSpPr>
        <p:pic>
          <p:nvPicPr>
            <p:cNvPr id="111" name="Grafik 11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9" t="5099" r="7968" b="8072"/>
            <a:stretch/>
          </p:blipFill>
          <p:spPr>
            <a:xfrm>
              <a:off x="4233031" y="1024758"/>
              <a:ext cx="2850091" cy="2451539"/>
            </a:xfrm>
            <a:prstGeom prst="rect">
              <a:avLst/>
            </a:prstGeom>
          </p:spPr>
        </p:pic>
        <p:sp>
          <p:nvSpPr>
            <p:cNvPr id="106" name="Rechteck 105"/>
            <p:cNvSpPr/>
            <p:nvPr/>
          </p:nvSpPr>
          <p:spPr bwMode="auto">
            <a:xfrm>
              <a:off x="5381936" y="3357251"/>
              <a:ext cx="34350" cy="34350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Rechteck 109"/>
            <p:cNvSpPr/>
            <p:nvPr/>
          </p:nvSpPr>
          <p:spPr bwMode="auto">
            <a:xfrm>
              <a:off x="6768132" y="1344340"/>
              <a:ext cx="34350" cy="34350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5" name="Rechteck 114"/>
          <p:cNvSpPr/>
          <p:nvPr/>
        </p:nvSpPr>
        <p:spPr bwMode="auto">
          <a:xfrm>
            <a:off x="2000559" y="5392392"/>
            <a:ext cx="45719" cy="45719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6" name="Text Box 42"/>
          <p:cNvSpPr txBox="1">
            <a:spLocks noChangeArrowheads="1"/>
          </p:cNvSpPr>
          <p:nvPr/>
        </p:nvSpPr>
        <p:spPr bwMode="auto">
          <a:xfrm>
            <a:off x="737175" y="5887894"/>
            <a:ext cx="5422405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whole Signal Chain from ASIC Filter to Back-End Computing works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200" i="1" dirty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F1-Chips show 2 defect Pixel each, one F1 Chip without defect 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117" name="Textfeld 116"/>
          <p:cNvSpPr txBox="1"/>
          <p:nvPr/>
        </p:nvSpPr>
        <p:spPr>
          <a:xfrm rot="16200000">
            <a:off x="2539089" y="4042437"/>
            <a:ext cx="9947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ADC Unit (LSB)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feld 117"/>
          <p:cNvSpPr txBox="1"/>
          <p:nvPr/>
        </p:nvSpPr>
        <p:spPr>
          <a:xfrm rot="16200000">
            <a:off x="5431261" y="4042437"/>
            <a:ext cx="9947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ADC Unit (LSB)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536368" y="3010598"/>
            <a:ext cx="5125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Images</a:t>
            </a: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512888" y="34925"/>
            <a:ext cx="5597360" cy="7064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dirty="0" smtClean="0">
                <a:cs typeface="Arial" pitchFamily="34" charset="0"/>
              </a:rPr>
              <a:t>Quadrant-Test Stand</a:t>
            </a:r>
            <a:endParaRPr lang="de-DE" sz="2400" i="1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264216" y="992154"/>
            <a:ext cx="5607942" cy="4389333"/>
            <a:chOff x="1450120" y="1193875"/>
            <a:chExt cx="5912076" cy="454572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0" t="5978" r="10217"/>
            <a:stretch/>
          </p:blipFill>
          <p:spPr>
            <a:xfrm>
              <a:off x="1481659" y="1193875"/>
              <a:ext cx="5849007" cy="4545723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4" t="74058" r="43087" b="6811"/>
            <a:stretch/>
          </p:blipFill>
          <p:spPr>
            <a:xfrm>
              <a:off x="3200101" y="4462589"/>
              <a:ext cx="2668314" cy="11298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8" t="16508" r="46514" b="46025"/>
            <a:stretch/>
          </p:blipFill>
          <p:spPr>
            <a:xfrm>
              <a:off x="4942191" y="1272703"/>
              <a:ext cx="1568668" cy="126236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1481659" y="2640537"/>
              <a:ext cx="926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LV/HV Cables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450120" y="5444984"/>
              <a:ext cx="1852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MPOD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Crate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w/ 10 PS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68628" y="3175889"/>
              <a:ext cx="1032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PLC Cables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66999" y="1730079"/>
              <a:ext cx="895197" cy="276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SIB w/ µC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655692" y="4200967"/>
              <a:ext cx="17448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 w/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Ladder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Interface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4075087" y="2699482"/>
              <a:ext cx="543910" cy="3697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" name="Gerade Verbindung 15"/>
            <p:cNvCxnSpPr/>
            <p:nvPr/>
          </p:nvCxnSpPr>
          <p:spPr bwMode="auto">
            <a:xfrm flipV="1">
              <a:off x="4075087" y="1272703"/>
              <a:ext cx="867104" cy="14267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auto">
            <a:xfrm flipV="1">
              <a:off x="4618997" y="2535064"/>
              <a:ext cx="1891862" cy="5341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echteck 18"/>
            <p:cNvSpPr/>
            <p:nvPr/>
          </p:nvSpPr>
          <p:spPr bwMode="auto">
            <a:xfrm>
              <a:off x="4224859" y="3159659"/>
              <a:ext cx="394137" cy="18485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21" name="Gerade Verbindung 20"/>
            <p:cNvCxnSpPr/>
            <p:nvPr/>
          </p:nvCxnSpPr>
          <p:spPr bwMode="auto">
            <a:xfrm flipV="1">
              <a:off x="3200101" y="3159659"/>
              <a:ext cx="1024758" cy="13029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 flipH="1" flipV="1">
              <a:off x="4618997" y="3159659"/>
              <a:ext cx="1249418" cy="13029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 flipV="1">
              <a:off x="2677016" y="3452888"/>
              <a:ext cx="192009" cy="16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 flipH="1" flipV="1">
              <a:off x="1781204" y="3069183"/>
              <a:ext cx="67562" cy="3837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20" name="Textfeld 19"/>
            <p:cNvSpPr txBox="1"/>
            <p:nvPr/>
          </p:nvSpPr>
          <p:spPr>
            <a:xfrm>
              <a:off x="5439944" y="3735688"/>
              <a:ext cx="10565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Ladder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Set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>
              <a:off x="5243706" y="3451172"/>
              <a:ext cx="234811" cy="359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25" name="Textfeld 24"/>
            <p:cNvSpPr txBox="1"/>
            <p:nvPr/>
          </p:nvSpPr>
          <p:spPr>
            <a:xfrm>
              <a:off x="3778935" y="5345476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Mini-Sensor Boards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968237" y="4667180"/>
              <a:ext cx="1280568" cy="28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Sensors: T &amp; P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295755" y="5582082"/>
            <a:ext cx="5546495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whole Power/Signal Chain from Crate to Camera-Head Interface works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SIB’s Main Functions successfully tested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6059721" y="2586655"/>
            <a:ext cx="2816061" cy="12003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  <a:tabLst>
                <a:tab pos="457200" algn="l"/>
              </a:tabLst>
            </a:pPr>
            <a:r>
              <a:rPr lang="en-US" sz="1200" i="1" u="sng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Next Steps</a:t>
            </a: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Implementation of PPT &amp; IOB</a:t>
            </a:r>
            <a:endParaRPr lang="en-US" sz="1200" i="1" dirty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200" i="1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Temperature-dependent Measurement with SIB’s Sensors</a:t>
            </a:r>
          </a:p>
        </p:txBody>
      </p:sp>
      <p:cxnSp>
        <p:nvCxnSpPr>
          <p:cNvPr id="7" name="Gewinkelte Verbindung 6"/>
          <p:cNvCxnSpPr/>
          <p:nvPr/>
        </p:nvCxnSpPr>
        <p:spPr bwMode="auto">
          <a:xfrm rot="10800000" flipV="1">
            <a:off x="4610425" y="4625065"/>
            <a:ext cx="546830" cy="112466"/>
          </a:xfrm>
          <a:prstGeom prst="bentConnector3">
            <a:avLst>
              <a:gd name="adj1" fmla="val -454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654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70822" y="883256"/>
            <a:ext cx="4783015" cy="593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8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latin typeface="Calibri" panose="020F0502020204030204" pitchFamily="34" charset="0"/>
              </a:rPr>
              <a:t>3 out </a:t>
            </a:r>
            <a:r>
              <a:rPr lang="de-DE" sz="2000" dirty="0" err="1">
                <a:latin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</a:rPr>
              <a:t> 10 PPTv2 </a:t>
            </a:r>
            <a:r>
              <a:rPr lang="de-DE" sz="2000" dirty="0" err="1">
                <a:latin typeface="Calibri" panose="020F0502020204030204" pitchFamily="34" charset="0"/>
              </a:rPr>
              <a:t>boards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have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been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produced</a:t>
            </a:r>
            <a:endParaRPr lang="de-DE" sz="2000" dirty="0" smtClean="0">
              <a:latin typeface="Calibri" panose="020F0502020204030204" pitchFamily="34" charset="0"/>
            </a:endParaRPr>
          </a:p>
          <a:p>
            <a:pPr marL="268288" indent="-268288">
              <a:lnSpc>
                <a:spcPct val="108000"/>
              </a:lnSpc>
              <a:buFont typeface="Times New Roman"/>
              <a:buChar char="•"/>
            </a:pPr>
            <a:endParaRPr lang="de-DE" sz="1800" dirty="0" smtClean="0">
              <a:latin typeface="Calibri" panose="020F0502020204030204" pitchFamily="34" charset="0"/>
            </a:endParaRPr>
          </a:p>
          <a:p>
            <a:pPr marL="622300" lvl="1" indent="-354013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One minor termination bug was solved </a:t>
            </a: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by a small patch board mounted on the bottom side of the </a:t>
            </a: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PPT</a:t>
            </a:r>
          </a:p>
          <a:p>
            <a:pPr marL="622300" lvl="1" indent="-354013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latin typeface="Calibri" panose="020F0502020204030204" pitchFamily="34" charset="0"/>
              </a:rPr>
              <a:t>This </a:t>
            </a:r>
            <a:r>
              <a:rPr lang="de-DE" sz="1800" dirty="0" err="1">
                <a:latin typeface="Calibri" panose="020F0502020204030204" pitchFamily="34" charset="0"/>
              </a:rPr>
              <a:t>patch</a:t>
            </a:r>
            <a:r>
              <a:rPr lang="de-DE" sz="1800" dirty="0">
                <a:latin typeface="Calibri" panose="020F0502020204030204" pitchFamily="34" charset="0"/>
              </a:rPr>
              <a:t> will </a:t>
            </a:r>
            <a:r>
              <a:rPr lang="de-DE" sz="1800" dirty="0" err="1">
                <a:latin typeface="Calibri" panose="020F0502020204030204" pitchFamily="34" charset="0"/>
              </a:rPr>
              <a:t>be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integrated</a:t>
            </a:r>
            <a:r>
              <a:rPr lang="de-DE" sz="1800" dirty="0">
                <a:latin typeface="Calibri" panose="020F0502020204030204" pitchFamily="34" charset="0"/>
              </a:rPr>
              <a:t> in </a:t>
            </a:r>
            <a:r>
              <a:rPr lang="de-DE" sz="1800" dirty="0" err="1">
                <a:latin typeface="Calibri" panose="020F0502020204030204" pitchFamily="34" charset="0"/>
              </a:rPr>
              <a:t>the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bottom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layer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of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the</a:t>
            </a:r>
            <a:r>
              <a:rPr lang="de-DE" sz="1800" dirty="0">
                <a:latin typeface="Calibri" panose="020F0502020204030204" pitchFamily="34" charset="0"/>
              </a:rPr>
              <a:t> PCB </a:t>
            </a:r>
            <a:r>
              <a:rPr lang="de-DE" sz="1800" dirty="0" err="1">
                <a:latin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the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remaining</a:t>
            </a:r>
            <a:r>
              <a:rPr lang="de-DE" sz="1800" dirty="0">
                <a:latin typeface="Calibri" panose="020F0502020204030204" pitchFamily="34" charset="0"/>
              </a:rPr>
              <a:t> 7 PPTv2 </a:t>
            </a:r>
            <a:r>
              <a:rPr lang="de-DE" sz="1800" dirty="0" err="1">
                <a:latin typeface="Calibri" panose="020F0502020204030204" pitchFamily="34" charset="0"/>
              </a:rPr>
              <a:t>boards</a:t>
            </a:r>
            <a:r>
              <a:rPr lang="de-DE" sz="1800" dirty="0">
                <a:latin typeface="Calibri" panose="020F0502020204030204" pitchFamily="34" charset="0"/>
              </a:rPr>
              <a:t> (</a:t>
            </a:r>
            <a:r>
              <a:rPr lang="de-DE" sz="1800" dirty="0" err="1">
                <a:latin typeface="Calibri" panose="020F0502020204030204" pitchFamily="34" charset="0"/>
              </a:rPr>
              <a:t>change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of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one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mask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only</a:t>
            </a:r>
            <a:r>
              <a:rPr lang="de-DE" sz="1800" dirty="0" smtClean="0">
                <a:latin typeface="Calibri" panose="020F0502020204030204" pitchFamily="34" charset="0"/>
              </a:rPr>
              <a:t>)</a:t>
            </a:r>
          </a:p>
          <a:p>
            <a:pPr marL="446088" lvl="1" indent="-177800">
              <a:lnSpc>
                <a:spcPct val="108000"/>
              </a:lnSpc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lvl="1" indent="-285750">
              <a:lnSpc>
                <a:spcPct val="108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C&amp;C signal quality has been successfully verified (with patch board) @ 100 MHz operation:</a:t>
            </a:r>
          </a:p>
          <a:p>
            <a:pPr marL="268288" lvl="1" indent="-268288">
              <a:lnSpc>
                <a:spcPct val="108000"/>
              </a:lnSpc>
              <a:buFont typeface="Arial" panose="020B0604020202020204" pitchFamily="34" charset="0"/>
              <a:buChar char="•"/>
            </a:pPr>
            <a:endParaRPr lang="en-US" sz="1800" dirty="0" smtClean="0">
              <a:latin typeface="Calibri" panose="020F0502020204030204" pitchFamily="34" charset="0"/>
            </a:endParaRPr>
          </a:p>
          <a:p>
            <a:pPr marL="622300" indent="-354013">
              <a:lnSpc>
                <a:spcPts val="1996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latin typeface="Calibri" panose="020F0502020204030204" pitchFamily="34" charset="0"/>
              </a:rPr>
              <a:t>30m </a:t>
            </a:r>
            <a:r>
              <a:rPr lang="de-DE" sz="1800" dirty="0" err="1">
                <a:latin typeface="Calibri" panose="020F0502020204030204" pitchFamily="34" charset="0"/>
              </a:rPr>
              <a:t>cable</a:t>
            </a:r>
            <a:r>
              <a:rPr lang="de-DE" sz="1800" dirty="0">
                <a:latin typeface="Calibri" panose="020F0502020204030204" pitchFamily="34" charset="0"/>
              </a:rPr>
              <a:t> (CAT6, CAT7 same)</a:t>
            </a:r>
          </a:p>
          <a:p>
            <a:pPr marL="622300" indent="-354013">
              <a:lnSpc>
                <a:spcPts val="1996"/>
              </a:lnSpc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Calibri" panose="020F0502020204030204" pitchFamily="34" charset="0"/>
              </a:rPr>
              <a:t>Eye-</a:t>
            </a:r>
            <a:r>
              <a:rPr lang="de-DE" sz="1800" dirty="0" err="1" smtClean="0">
                <a:latin typeface="Calibri" panose="020F0502020204030204" pitchFamily="34" charset="0"/>
              </a:rPr>
              <a:t>opening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fits</a:t>
            </a:r>
            <a:r>
              <a:rPr lang="de-DE" sz="1800" dirty="0">
                <a:latin typeface="Calibri" panose="020F0502020204030204" pitchFamily="34" charset="0"/>
              </a:rPr>
              <a:t> LVDS </a:t>
            </a:r>
            <a:r>
              <a:rPr lang="de-DE" sz="1800" dirty="0" err="1">
                <a:latin typeface="Calibri" panose="020F0502020204030204" pitchFamily="34" charset="0"/>
              </a:rPr>
              <a:t>spec</a:t>
            </a:r>
            <a:r>
              <a:rPr lang="de-DE" sz="1800" dirty="0">
                <a:latin typeface="Calibri" panose="020F0502020204030204" pitchFamily="34" charset="0"/>
              </a:rPr>
              <a:t>. </a:t>
            </a:r>
            <a:r>
              <a:rPr lang="de-DE" sz="1800" dirty="0" err="1">
                <a:latin typeface="Calibri" panose="020F0502020204030204" pitchFamily="34" charset="0"/>
              </a:rPr>
              <a:t>of</a:t>
            </a:r>
            <a:r>
              <a:rPr lang="de-DE" sz="1800" dirty="0">
                <a:latin typeface="Calibri" panose="020F0502020204030204" pitchFamily="34" charset="0"/>
              </a:rPr>
              <a:t> 100mV</a:t>
            </a:r>
          </a:p>
          <a:p>
            <a:pPr marL="622300" indent="-354013">
              <a:lnSpc>
                <a:spcPts val="1996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latin typeface="Calibri" panose="020F0502020204030204" pitchFamily="34" charset="0"/>
              </a:rPr>
              <a:t>Bit Error Rate Test (Random </a:t>
            </a:r>
            <a:r>
              <a:rPr lang="de-DE" sz="1800" dirty="0" err="1">
                <a:latin typeface="Calibri" panose="020F0502020204030204" pitchFamily="34" charset="0"/>
              </a:rPr>
              <a:t>pattern</a:t>
            </a:r>
            <a:r>
              <a:rPr lang="de-DE" sz="1800" dirty="0" smtClean="0">
                <a:latin typeface="Calibri" panose="020F0502020204030204" pitchFamily="34" charset="0"/>
              </a:rPr>
              <a:t>) ~ </a:t>
            </a:r>
            <a:r>
              <a:rPr lang="de-DE" sz="1800" dirty="0">
                <a:latin typeface="Calibri" panose="020F0502020204030204" pitchFamily="34" charset="0"/>
              </a:rPr>
              <a:t>5.35E-12</a:t>
            </a:r>
          </a:p>
          <a:p>
            <a:pPr marL="268288" lvl="1" indent="-268288">
              <a:lnSpc>
                <a:spcPct val="108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>
              <a:lnSpc>
                <a:spcPct val="108000"/>
              </a:lnSpc>
            </a:pPr>
            <a:endParaRPr lang="de-DE" dirty="0">
              <a:latin typeface="Arial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3903474"/>
            <a:ext cx="3938954" cy="2954525"/>
          </a:xfrm>
          <a:prstGeom prst="rect">
            <a:avLst/>
          </a:prstGeom>
        </p:spPr>
      </p:pic>
      <p:sp>
        <p:nvSpPr>
          <p:cNvPr id="6" name="Rechteck 6"/>
          <p:cNvSpPr/>
          <p:nvPr/>
        </p:nvSpPr>
        <p:spPr>
          <a:xfrm>
            <a:off x="7658922" y="5103095"/>
            <a:ext cx="358884" cy="416873"/>
          </a:xfrm>
          <a:prstGeom prst="rect">
            <a:avLst/>
          </a:prstGeom>
          <a:solidFill>
            <a:srgbClr val="FFFF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" tIns="16328" rIns="16328" bIns="16328" rtlCol="0" anchor="ctr"/>
          <a:lstStyle/>
          <a:p>
            <a:pPr algn="ctr"/>
            <a:r>
              <a:rPr lang="de-DE" sz="800" dirty="0">
                <a:latin typeface="Calibri" panose="020F0502020204030204" pitchFamily="34" charset="0"/>
              </a:rPr>
              <a:t>5ns</a:t>
            </a:r>
          </a:p>
          <a:p>
            <a:pPr algn="ctr"/>
            <a:r>
              <a:rPr lang="de-DE" sz="800" dirty="0">
                <a:latin typeface="Calibri" panose="020F0502020204030204" pitchFamily="34" charset="0"/>
              </a:rPr>
              <a:t>x</a:t>
            </a:r>
          </a:p>
          <a:p>
            <a:pPr algn="ctr"/>
            <a:r>
              <a:rPr lang="de-DE" sz="800" dirty="0">
                <a:latin typeface="Calibri" panose="020F0502020204030204" pitchFamily="34" charset="0"/>
              </a:rPr>
              <a:t>100mV</a:t>
            </a:r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810538"/>
            <a:ext cx="3938954" cy="295452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5372057" y="2579804"/>
            <a:ext cx="2090160" cy="7838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ctr" anchorCtr="0" compatLnSpc="1">
            <a:prstTxWarp prst="textNoShape">
              <a:avLst/>
            </a:prstTxWarp>
          </a:bodyPr>
          <a:lstStyle/>
          <a:p>
            <a:pPr algn="r" defTabSz="829452"/>
            <a:r>
              <a:rPr lang="de-DE" sz="1300" dirty="0">
                <a:solidFill>
                  <a:srgbClr val="92D050"/>
                </a:solidFill>
              </a:rPr>
              <a:t>@10Hz     Start </a:t>
            </a:r>
            <a:r>
              <a:rPr lang="de-DE" sz="1300" dirty="0" err="1">
                <a:solidFill>
                  <a:srgbClr val="92D050"/>
                </a:solidFill>
              </a:rPr>
              <a:t>Cmd</a:t>
            </a:r>
            <a:r>
              <a:rPr lang="de-DE" sz="1300" dirty="0">
                <a:solidFill>
                  <a:srgbClr val="92D050"/>
                </a:solidFill>
              </a:rPr>
              <a:t> +</a:t>
            </a:r>
          </a:p>
          <a:p>
            <a:pPr algn="r" defTabSz="829452"/>
            <a:r>
              <a:rPr lang="de-DE" sz="1300" dirty="0">
                <a:solidFill>
                  <a:srgbClr val="92D050"/>
                </a:solidFill>
              </a:rPr>
              <a:t>32Bit </a:t>
            </a:r>
            <a:r>
              <a:rPr lang="de-DE" sz="1300" dirty="0" err="1">
                <a:solidFill>
                  <a:srgbClr val="92D050"/>
                </a:solidFill>
              </a:rPr>
              <a:t>TrainID</a:t>
            </a:r>
            <a:r>
              <a:rPr lang="de-DE" sz="1300" dirty="0">
                <a:solidFill>
                  <a:srgbClr val="92D050"/>
                </a:solidFill>
              </a:rPr>
              <a:t>+</a:t>
            </a:r>
          </a:p>
          <a:p>
            <a:pPr algn="r" defTabSz="829452"/>
            <a:r>
              <a:rPr lang="de-DE" sz="1300" dirty="0">
                <a:solidFill>
                  <a:srgbClr val="92D050"/>
                </a:solidFill>
              </a:rPr>
              <a:t>8Bit </a:t>
            </a:r>
            <a:r>
              <a:rPr lang="de-DE" sz="1300" dirty="0" err="1">
                <a:solidFill>
                  <a:srgbClr val="92D050"/>
                </a:solidFill>
              </a:rPr>
              <a:t>BunchPatternID</a:t>
            </a:r>
            <a:r>
              <a:rPr lang="de-DE" sz="1300" dirty="0">
                <a:solidFill>
                  <a:srgbClr val="92D050"/>
                </a:solidFill>
              </a:rPr>
              <a:t>+</a:t>
            </a:r>
          </a:p>
          <a:p>
            <a:pPr algn="r" defTabSz="829452"/>
            <a:r>
              <a:rPr lang="de-DE" sz="1300" dirty="0">
                <a:solidFill>
                  <a:srgbClr val="92D050"/>
                </a:solidFill>
              </a:rPr>
              <a:t>8Bit CRC</a:t>
            </a:r>
            <a:endParaRPr lang="en-US" sz="13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DAQ - 10 Hz Operation Mode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99932" y="859299"/>
            <a:ext cx="8429683" cy="5729524"/>
          </a:xfrm>
        </p:spPr>
        <p:txBody>
          <a:bodyPr/>
          <a:lstStyle/>
          <a:p>
            <a:pPr lvl="1"/>
            <a:r>
              <a:rPr lang="de-DE" dirty="0" smtClean="0">
                <a:latin typeface="Calibri" panose="020F0502020204030204" pitchFamily="34" charset="0"/>
              </a:rPr>
              <a:t>All </a:t>
            </a:r>
            <a:r>
              <a:rPr lang="de-DE" dirty="0" err="1" smtClean="0">
                <a:latin typeface="Calibri" panose="020F0502020204030204" pitchFamily="34" charset="0"/>
              </a:rPr>
              <a:t>burst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readout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state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machines</a:t>
            </a:r>
            <a:r>
              <a:rPr lang="de-DE" dirty="0" smtClean="0">
                <a:latin typeface="Calibri" panose="020F0502020204030204" pitchFamily="34" charset="0"/>
              </a:rPr>
              <a:t> in ASIC, IOB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PPT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have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run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synchronously</a:t>
            </a:r>
            <a:endParaRPr lang="de-DE" dirty="0" smtClean="0">
              <a:latin typeface="Calibri" panose="020F0502020204030204" pitchFamily="34" charset="0"/>
            </a:endParaRPr>
          </a:p>
          <a:p>
            <a:pPr lvl="1"/>
            <a:r>
              <a:rPr lang="de-DE" dirty="0" smtClean="0">
                <a:latin typeface="Calibri" panose="020F0502020204030204" pitchFamily="34" charset="0"/>
              </a:rPr>
              <a:t>All </a:t>
            </a:r>
            <a:r>
              <a:rPr lang="de-DE" dirty="0" err="1" smtClean="0">
                <a:latin typeface="Calibri" panose="020F0502020204030204" pitchFamily="34" charset="0"/>
              </a:rPr>
              <a:t>Fifos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SRAMs </a:t>
            </a:r>
            <a:r>
              <a:rPr lang="de-DE" dirty="0" err="1" smtClean="0">
                <a:latin typeface="Calibri" panose="020F0502020204030204" pitchFamily="34" charset="0"/>
              </a:rPr>
              <a:t>have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reset</a:t>
            </a:r>
            <a:r>
              <a:rPr lang="de-DE" dirty="0" smtClean="0">
                <a:latin typeface="Calibri" panose="020F0502020204030204" pitchFamily="34" charset="0"/>
              </a:rPr>
              <a:t>/</a:t>
            </a:r>
            <a:r>
              <a:rPr lang="de-DE" dirty="0" err="1" smtClean="0">
                <a:latin typeface="Calibri" panose="020F0502020204030204" pitchFamily="34" charset="0"/>
              </a:rPr>
              <a:t>initialized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before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burst</a:t>
            </a:r>
            <a:endParaRPr lang="de-DE" dirty="0" smtClean="0">
              <a:latin typeface="Calibri" panose="020F0502020204030204" pitchFamily="34" charset="0"/>
            </a:endParaRPr>
          </a:p>
          <a:p>
            <a:pPr lvl="1"/>
            <a:r>
              <a:rPr lang="de-DE" dirty="0" err="1" smtClean="0">
                <a:latin typeface="Calibri" panose="020F0502020204030204" pitchFamily="34" charset="0"/>
              </a:rPr>
              <a:t>Readout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chain</a:t>
            </a:r>
            <a:r>
              <a:rPr lang="de-DE" dirty="0" smtClean="0">
                <a:latin typeface="Calibri" panose="020F0502020204030204" pitchFamily="34" charset="0"/>
              </a:rPr>
              <a:t> must </a:t>
            </a:r>
            <a:r>
              <a:rPr lang="de-DE" dirty="0" err="1" smtClean="0">
                <a:latin typeface="Calibri" panose="020F0502020204030204" pitchFamily="34" charset="0"/>
              </a:rPr>
              <a:t>have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finished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before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next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burst</a:t>
            </a:r>
            <a:endParaRPr lang="de-DE" dirty="0" smtClean="0">
              <a:latin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Calibri" panose="020F0502020204030204" pitchFamily="34" charset="0"/>
              </a:rPr>
              <a:t>Per 10Gbit Link: 16 </a:t>
            </a:r>
            <a:r>
              <a:rPr lang="de-DE" sz="1400" dirty="0" err="1" smtClean="0">
                <a:latin typeface="Calibri" panose="020F0502020204030204" pitchFamily="34" charset="0"/>
              </a:rPr>
              <a:t>chips</a:t>
            </a:r>
            <a:r>
              <a:rPr lang="de-DE" sz="1400" dirty="0" smtClean="0">
                <a:latin typeface="Calibri" panose="020F0502020204030204" pitchFamily="34" charset="0"/>
              </a:rPr>
              <a:t> x 4096 </a:t>
            </a:r>
            <a:r>
              <a:rPr lang="de-DE" sz="1400" dirty="0" err="1" smtClean="0">
                <a:latin typeface="Calibri" panose="020F0502020204030204" pitchFamily="34" charset="0"/>
              </a:rPr>
              <a:t>pixels</a:t>
            </a:r>
            <a:r>
              <a:rPr lang="de-DE" sz="1400" dirty="0" smtClean="0">
                <a:latin typeface="Calibri" panose="020F0502020204030204" pitchFamily="34" charset="0"/>
              </a:rPr>
              <a:t> x 800 </a:t>
            </a:r>
            <a:r>
              <a:rPr lang="de-DE" sz="1400" dirty="0" err="1" smtClean="0">
                <a:latin typeface="Calibri" panose="020F0502020204030204" pitchFamily="34" charset="0"/>
              </a:rPr>
              <a:t>words</a:t>
            </a:r>
            <a:r>
              <a:rPr lang="de-DE" sz="1400" dirty="0" smtClean="0">
                <a:latin typeface="Calibri" panose="020F0502020204030204" pitchFamily="34" charset="0"/>
              </a:rPr>
              <a:t> x 16 </a:t>
            </a:r>
            <a:r>
              <a:rPr lang="de-DE" sz="1400" dirty="0" err="1" smtClean="0">
                <a:latin typeface="Calibri" panose="020F0502020204030204" pitchFamily="34" charset="0"/>
              </a:rPr>
              <a:t>bit</a:t>
            </a:r>
            <a:r>
              <a:rPr lang="de-DE" sz="1400" dirty="0" smtClean="0">
                <a:latin typeface="Calibri" panose="020F0502020204030204" pitchFamily="34" charset="0"/>
              </a:rPr>
              <a:t> = 838.860.800 </a:t>
            </a:r>
            <a:r>
              <a:rPr lang="de-DE" sz="1400" dirty="0" err="1" smtClean="0">
                <a:latin typeface="Calibri" panose="020F0502020204030204" pitchFamily="34" charset="0"/>
              </a:rPr>
              <a:t>bit</a:t>
            </a:r>
            <a:r>
              <a:rPr lang="de-DE" sz="1400" dirty="0" smtClean="0">
                <a:latin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Link </a:t>
            </a:r>
            <a:r>
              <a:rPr lang="de-DE" sz="1400" dirty="0" err="1" smtClean="0">
                <a:latin typeface="Calibri" panose="020F0502020204030204" pitchFamily="34" charset="0"/>
              </a:rPr>
              <a:t>capacity</a:t>
            </a:r>
            <a:r>
              <a:rPr lang="de-DE" sz="1400" dirty="0" smtClean="0">
                <a:latin typeface="Calibri" panose="020F0502020204030204" pitchFamily="34" charset="0"/>
              </a:rPr>
              <a:t> in 94 </a:t>
            </a:r>
            <a:r>
              <a:rPr lang="de-DE" sz="1400" dirty="0" err="1" smtClean="0">
                <a:latin typeface="Calibri" panose="020F0502020204030204" pitchFamily="34" charset="0"/>
              </a:rPr>
              <a:t>ms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</a:rPr>
              <a:t>(</a:t>
            </a:r>
            <a:r>
              <a:rPr lang="de-DE" sz="1400" dirty="0" err="1" smtClean="0">
                <a:latin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headers</a:t>
            </a:r>
            <a:r>
              <a:rPr lang="de-DE" sz="1400" dirty="0" smtClean="0">
                <a:latin typeface="Calibri" panose="020F0502020204030204" pitchFamily="34" charset="0"/>
              </a:rPr>
              <a:t>…): 940.000.000 </a:t>
            </a:r>
            <a:r>
              <a:rPr lang="de-DE" sz="1400" dirty="0" err="1" smtClean="0">
                <a:latin typeface="Calibri" panose="020F0502020204030204" pitchFamily="34" charset="0"/>
              </a:rPr>
              <a:t>bit</a:t>
            </a:r>
            <a:endParaRPr lang="de-DE" sz="1400" dirty="0" smtClean="0">
              <a:latin typeface="Calibri" panose="020F0502020204030204" pitchFamily="34" charset="0"/>
            </a:endParaRPr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92" y="2963053"/>
            <a:ext cx="4788784" cy="2616440"/>
          </a:xfrm>
          <a:prstGeom prst="rect">
            <a:avLst/>
          </a:prstGeom>
        </p:spPr>
      </p:pic>
      <p:sp>
        <p:nvSpPr>
          <p:cNvPr id="5" name="TextShape 2"/>
          <p:cNvSpPr txBox="1"/>
          <p:nvPr/>
        </p:nvSpPr>
        <p:spPr>
          <a:xfrm>
            <a:off x="41727" y="5769304"/>
            <a:ext cx="7331473" cy="10886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lnSpc>
                <a:spcPct val="150000"/>
              </a:lnSpc>
            </a:pPr>
            <a:r>
              <a:rPr lang="de-DE" sz="1800" b="1" dirty="0" err="1">
                <a:solidFill>
                  <a:srgbClr val="66FF66"/>
                </a:solidFill>
                <a:latin typeface="Calibri" panose="020F0502020204030204" pitchFamily="34" charset="0"/>
              </a:rPr>
              <a:t>green</a:t>
            </a:r>
            <a:r>
              <a:rPr lang="de-DE" sz="1800" dirty="0">
                <a:latin typeface="Calibri" panose="020F0502020204030204" pitchFamily="34" charset="0"/>
              </a:rPr>
              <a:t>: PPT </a:t>
            </a:r>
            <a:r>
              <a:rPr lang="de-DE" sz="1800" dirty="0" err="1">
                <a:latin typeface="Calibri" panose="020F0502020204030204" pitchFamily="34" charset="0"/>
              </a:rPr>
              <a:t>receives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data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from</a:t>
            </a:r>
            <a:r>
              <a:rPr lang="de-DE" sz="1800" dirty="0">
                <a:latin typeface="Calibri" panose="020F0502020204030204" pitchFamily="34" charset="0"/>
              </a:rPr>
              <a:t> ASIC </a:t>
            </a:r>
            <a:r>
              <a:rPr lang="de-DE" sz="1800" dirty="0" err="1">
                <a:latin typeface="Calibri" panose="020F0502020204030204" pitchFamily="34" charset="0"/>
              </a:rPr>
              <a:t>and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writes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it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to</a:t>
            </a:r>
            <a:r>
              <a:rPr lang="de-DE" sz="1800" dirty="0">
                <a:latin typeface="Calibri" panose="020F0502020204030204" pitchFamily="34" charset="0"/>
              </a:rPr>
              <a:t> DDR3 </a:t>
            </a:r>
            <a:r>
              <a:rPr lang="de-DE" sz="1800" dirty="0" err="1">
                <a:latin typeface="Calibri" panose="020F0502020204030204" pitchFamily="34" charset="0"/>
              </a:rPr>
              <a:t>buffer</a:t>
            </a:r>
            <a:endParaRPr lang="de-DE" sz="18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1800" b="1" dirty="0" err="1">
                <a:solidFill>
                  <a:srgbClr val="FF00FF"/>
                </a:solidFill>
                <a:latin typeface="Calibri" panose="020F0502020204030204" pitchFamily="34" charset="0"/>
              </a:rPr>
              <a:t>purple</a:t>
            </a:r>
            <a:r>
              <a:rPr lang="de-DE" sz="1800" b="1" dirty="0">
                <a:solidFill>
                  <a:srgbClr val="FF00FF"/>
                </a:solidFill>
                <a:latin typeface="Calibri" panose="020F0502020204030204" pitchFamily="34" charset="0"/>
              </a:rPr>
              <a:t>: </a:t>
            </a:r>
            <a:r>
              <a:rPr lang="de-DE" sz="1800" dirty="0">
                <a:latin typeface="Calibri" panose="020F0502020204030204" pitchFamily="34" charset="0"/>
              </a:rPr>
              <a:t>PPT </a:t>
            </a:r>
            <a:r>
              <a:rPr lang="de-DE" sz="1800" dirty="0" err="1">
                <a:latin typeface="Calibri" panose="020F0502020204030204" pitchFamily="34" charset="0"/>
              </a:rPr>
              <a:t>sends</a:t>
            </a:r>
            <a:r>
              <a:rPr lang="de-DE" sz="1800" dirty="0">
                <a:latin typeface="Calibri" panose="020F0502020204030204" pitchFamily="34" charset="0"/>
              </a:rPr>
              <a:t> (</a:t>
            </a:r>
            <a:r>
              <a:rPr lang="de-DE" sz="1800" dirty="0" err="1">
                <a:latin typeface="Calibri" panose="020F0502020204030204" pitchFamily="34" charset="0"/>
              </a:rPr>
              <a:t>reordered</a:t>
            </a:r>
            <a:r>
              <a:rPr lang="de-DE" sz="1800" dirty="0">
                <a:latin typeface="Calibri" panose="020F0502020204030204" pitchFamily="34" charset="0"/>
              </a:rPr>
              <a:t>) </a:t>
            </a:r>
            <a:r>
              <a:rPr lang="de-DE" sz="1800" dirty="0" err="1">
                <a:latin typeface="Calibri" panose="020F0502020204030204" pitchFamily="34" charset="0"/>
              </a:rPr>
              <a:t>train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data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from</a:t>
            </a:r>
            <a:r>
              <a:rPr lang="de-DE" sz="1800" dirty="0">
                <a:latin typeface="Calibri" panose="020F0502020204030204" pitchFamily="34" charset="0"/>
              </a:rPr>
              <a:t> DDR3 </a:t>
            </a:r>
            <a:r>
              <a:rPr lang="de-DE" sz="1800" dirty="0" err="1">
                <a:latin typeface="Calibri" panose="020F0502020204030204" pitchFamily="34" charset="0"/>
              </a:rPr>
              <a:t>to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train</a:t>
            </a:r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</a:rPr>
              <a:t>builder</a:t>
            </a:r>
            <a:endParaRPr sz="18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7749" y="3424698"/>
            <a:ext cx="2881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de-DE" sz="1800" dirty="0">
                <a:solidFill>
                  <a:srgbClr val="00B050"/>
                </a:solidFill>
              </a:rPr>
              <a:t>10 Hz </a:t>
            </a:r>
            <a:r>
              <a:rPr lang="de-DE" sz="1800" dirty="0" err="1">
                <a:solidFill>
                  <a:srgbClr val="00B050"/>
                </a:solidFill>
              </a:rPr>
              <a:t>operation</a:t>
            </a:r>
            <a:r>
              <a:rPr lang="de-DE" sz="1800" dirty="0">
                <a:solidFill>
                  <a:srgbClr val="00B050"/>
                </a:solidFill>
              </a:rPr>
              <a:t> </a:t>
            </a:r>
            <a:r>
              <a:rPr lang="de-DE" sz="1800" dirty="0" err="1">
                <a:solidFill>
                  <a:srgbClr val="00B050"/>
                </a:solidFill>
              </a:rPr>
              <a:t>with</a:t>
            </a:r>
            <a:r>
              <a:rPr lang="de-DE" sz="1800" dirty="0">
                <a:solidFill>
                  <a:srgbClr val="00B050"/>
                </a:solidFill>
              </a:rPr>
              <a:t> C&amp;C </a:t>
            </a:r>
            <a:r>
              <a:rPr lang="de-DE" sz="1800" dirty="0" err="1">
                <a:solidFill>
                  <a:srgbClr val="00B050"/>
                </a:solidFill>
              </a:rPr>
              <a:t>signals</a:t>
            </a:r>
            <a:r>
              <a:rPr lang="de-DE" sz="1800" dirty="0">
                <a:solidFill>
                  <a:srgbClr val="00B050"/>
                </a:solidFill>
              </a:rPr>
              <a:t> </a:t>
            </a:r>
          </a:p>
          <a:p>
            <a:pPr lvl="1" algn="ctr"/>
            <a:r>
              <a:rPr lang="de-DE" sz="1800" b="1" dirty="0" err="1">
                <a:solidFill>
                  <a:srgbClr val="00B050"/>
                </a:solidFill>
              </a:rPr>
              <a:t>runs</a:t>
            </a:r>
            <a:r>
              <a:rPr lang="de-DE" sz="1800" b="1" dirty="0">
                <a:solidFill>
                  <a:srgbClr val="00B050"/>
                </a:solidFill>
              </a:rPr>
              <a:t> </a:t>
            </a:r>
            <a:r>
              <a:rPr lang="de-DE" sz="1800" b="1" dirty="0" err="1">
                <a:solidFill>
                  <a:srgbClr val="00B050"/>
                </a:solidFill>
              </a:rPr>
              <a:t>stable</a:t>
            </a:r>
            <a:endParaRPr lang="de-D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DAQ - Veto &amp; </a:t>
            </a:r>
            <a:r>
              <a:rPr lang="de-DE" dirty="0" err="1" smtClean="0"/>
              <a:t>reordering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1375" y="788960"/>
            <a:ext cx="4787153" cy="572952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 smtClean="0">
                <a:latin typeface="Calibri" panose="020F0502020204030204" pitchFamily="34" charset="0"/>
              </a:rPr>
              <a:t>Real </a:t>
            </a:r>
            <a:r>
              <a:rPr lang="de-DE" dirty="0" err="1" smtClean="0">
                <a:latin typeface="Calibri" panose="020F0502020204030204" pitchFamily="34" charset="0"/>
              </a:rPr>
              <a:t>hardware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has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been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used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test</a:t>
            </a:r>
            <a:r>
              <a:rPr lang="de-DE" dirty="0" smtClean="0">
                <a:latin typeface="Calibri" panose="020F0502020204030204" pitchFamily="34" charset="0"/>
              </a:rPr>
              <a:t> Veto </a:t>
            </a:r>
            <a:r>
              <a:rPr lang="de-DE" dirty="0" err="1" smtClean="0">
                <a:latin typeface="Calibri" panose="020F0502020204030204" pitchFamily="34" charset="0"/>
              </a:rPr>
              <a:t>Mechanism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detail</a:t>
            </a:r>
            <a:r>
              <a:rPr lang="de-DE" dirty="0" smtClean="0">
                <a:latin typeface="Calibri" panose="020F050202020403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400" dirty="0" err="1">
                <a:latin typeface="Calibri" panose="020F0502020204030204" pitchFamily="34" charset="0"/>
              </a:rPr>
              <a:t>Full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readout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chain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including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readout</a:t>
            </a:r>
            <a:r>
              <a:rPr lang="de-DE" sz="1400" dirty="0">
                <a:latin typeface="Calibri" panose="020F0502020204030204" pitchFamily="34" charset="0"/>
              </a:rPr>
              <a:t> ASIC </a:t>
            </a:r>
            <a:r>
              <a:rPr lang="de-DE" sz="1400" dirty="0" err="1">
                <a:latin typeface="Calibri" panose="020F0502020204030204" pitchFamily="34" charset="0"/>
              </a:rPr>
              <a:t>is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included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Calibri" panose="020F0502020204030204" pitchFamily="34" charset="0"/>
              </a:rPr>
              <a:t>Start </a:t>
            </a:r>
            <a:r>
              <a:rPr lang="de-DE" sz="1400" dirty="0" err="1">
                <a:latin typeface="Calibri" panose="020F0502020204030204" pitchFamily="34" charset="0"/>
              </a:rPr>
              <a:t>triggers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have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been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received</a:t>
            </a:r>
            <a:r>
              <a:rPr lang="de-DE" sz="1400" dirty="0">
                <a:latin typeface="Calibri" panose="020F0502020204030204" pitchFamily="34" charset="0"/>
              </a:rPr>
              <a:t> in 10 Hz </a:t>
            </a:r>
            <a:r>
              <a:rPr lang="de-DE" sz="1400" dirty="0" smtClean="0">
                <a:latin typeface="Calibri" panose="020F0502020204030204" pitchFamily="34" charset="0"/>
              </a:rPr>
              <a:t>rate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400" dirty="0">
                <a:latin typeface="Calibri" panose="020F0502020204030204" pitchFamily="34" charset="0"/>
              </a:rPr>
              <a:t>F1 ASIC </a:t>
            </a:r>
            <a:r>
              <a:rPr lang="de-DE" sz="1400" dirty="0" err="1" smtClean="0">
                <a:latin typeface="Calibri" panose="020F0502020204030204" pitchFamily="34" charset="0"/>
              </a:rPr>
              <a:t>operated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rapidly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changing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</a:rPr>
              <a:t>ADC </a:t>
            </a:r>
            <a:r>
              <a:rPr lang="de-DE" sz="1400" dirty="0" err="1" smtClean="0">
                <a:latin typeface="Calibri" panose="020F0502020204030204" pitchFamily="34" charset="0"/>
              </a:rPr>
              <a:t>values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visualize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veto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correction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Calibri" panose="020F0502020204030204" pitchFamily="34" charset="0"/>
              </a:rPr>
              <a:t>Veto </a:t>
            </a:r>
            <a:r>
              <a:rPr lang="de-DE" sz="1400" dirty="0" err="1" smtClean="0">
                <a:latin typeface="Calibri" panose="020F0502020204030204" pitchFamily="34" charset="0"/>
              </a:rPr>
              <a:t>signals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generated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sz="1400" dirty="0" err="1" smtClean="0">
                <a:latin typeface="Calibri" panose="020F0502020204030204" pitchFamily="34" charset="0"/>
              </a:rPr>
              <a:t>internally</a:t>
            </a:r>
            <a:r>
              <a:rPr lang="de-DE" sz="1400" dirty="0" smtClean="0">
                <a:latin typeface="Calibri" panose="020F0502020204030204" pitchFamily="34" charset="0"/>
              </a:rPr>
              <a:t> (in </a:t>
            </a:r>
            <a:r>
              <a:rPr lang="de-DE" sz="1400" dirty="0" err="1" smtClean="0">
                <a:latin typeface="Calibri" panose="020F0502020204030204" pitchFamily="34" charset="0"/>
              </a:rPr>
              <a:t>ppt</a:t>
            </a:r>
            <a:r>
              <a:rPr lang="de-DE" sz="1400" dirty="0" smtClean="0">
                <a:latin typeface="Calibri" panose="020F0502020204030204" pitchFamily="34" charset="0"/>
              </a:rPr>
              <a:t>, at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beginning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</a:rPr>
              <a:t> a </a:t>
            </a:r>
            <a:r>
              <a:rPr lang="de-DE" sz="1400" dirty="0" err="1" smtClean="0">
                <a:latin typeface="Calibri" panose="020F0502020204030204" pitchFamily="34" charset="0"/>
              </a:rPr>
              <a:t>burst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sz="1400" dirty="0" err="1" smtClean="0">
                <a:latin typeface="Calibri" panose="020F0502020204030204" pitchFamily="34" charset="0"/>
              </a:rPr>
              <a:t>from</a:t>
            </a:r>
            <a:r>
              <a:rPr lang="de-DE" sz="1400" dirty="0" smtClean="0">
                <a:latin typeface="Calibri" panose="020F0502020204030204" pitchFamily="34" charset="0"/>
              </a:rPr>
              <a:t> C&amp;C via </a:t>
            </a:r>
            <a:r>
              <a:rPr lang="de-DE" sz="1400" dirty="0" err="1" smtClean="0">
                <a:latin typeface="Calibri" panose="020F0502020204030204" pitchFamily="34" charset="0"/>
              </a:rPr>
              <a:t>veto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command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0" y="1227239"/>
            <a:ext cx="4165515" cy="25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7" y="3986492"/>
            <a:ext cx="4129281" cy="2511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1" y="3986492"/>
            <a:ext cx="4165515" cy="2542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877" y="6480574"/>
            <a:ext cx="6522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Veto-reordering was also verified in digital simulation.</a:t>
            </a:r>
          </a:p>
        </p:txBody>
      </p:sp>
    </p:spTree>
    <p:extLst>
      <p:ext uri="{BB962C8B-B14F-4D97-AF65-F5344CB8AC3E}">
        <p14:creationId xmlns:p14="http://schemas.microsoft.com/office/powerpoint/2010/main" val="18976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Thermal/Mechanics 1/2</a:t>
            </a:r>
            <a:endParaRPr lang="de-DE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r="12668" b="4730"/>
          <a:stretch/>
        </p:blipFill>
        <p:spPr bwMode="auto">
          <a:xfrm>
            <a:off x="155554" y="854362"/>
            <a:ext cx="3539284" cy="301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82949" y="864075"/>
            <a:ext cx="5083835" cy="142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6700" algn="l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400">
                <a:solidFill>
                  <a:schemeClr val="tx1"/>
                </a:solidFill>
                <a:latin typeface="+mn-lt"/>
              </a:defRPr>
            </a:lvl2pPr>
            <a:lvl3pPr marL="812800" indent="-279400" algn="l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»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000">
                <a:solidFill>
                  <a:schemeClr val="tx1"/>
                </a:solidFill>
                <a:latin typeface="+mn-lt"/>
              </a:defRPr>
            </a:lvl4pPr>
            <a:lvl5pPr marL="1976438" indent="-1476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+mn-lt"/>
              </a:defRPr>
            </a:lvl5pPr>
            <a:lvl6pPr marL="2433638" indent="-147638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+mn-lt"/>
              </a:defRPr>
            </a:lvl6pPr>
            <a:lvl7pPr marL="2890838" indent="-147638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+mn-lt"/>
              </a:defRPr>
            </a:lvl7pPr>
            <a:lvl8pPr marL="3348038" indent="-147638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+mn-lt"/>
              </a:defRPr>
            </a:lvl8pPr>
            <a:lvl9pPr marL="3805238" indent="-147638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kern="0" dirty="0" smtClean="0">
                <a:latin typeface="Calibri" panose="020F0502020204030204" pitchFamily="34" charset="0"/>
                <a:cs typeface="Arial" panose="020B0604020202020204" pitchFamily="34" charset="0"/>
              </a:rPr>
              <a:t>The coolant pipe architecture is fully qualified</a:t>
            </a:r>
          </a:p>
          <a:p>
            <a:pPr marL="538163" indent="-26987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1800" kern="0" dirty="0" smtClean="0">
                <a:latin typeface="Calibri" panose="020F0502020204030204" pitchFamily="34" charset="0"/>
                <a:cs typeface="Arial" panose="020B0604020202020204" pitchFamily="34" charset="0"/>
              </a:rPr>
              <a:t>100 cycles warm =&gt; passed vacuum check afterwards</a:t>
            </a:r>
          </a:p>
          <a:p>
            <a:pPr marL="538163" indent="-26987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1800" kern="0" dirty="0" smtClean="0">
                <a:latin typeface="Calibri" panose="020F0502020204030204" pitchFamily="34" charset="0"/>
                <a:cs typeface="Arial" panose="020B0604020202020204" pitchFamily="34" charset="0"/>
              </a:rPr>
              <a:t>2000 cycles moving along outer edges of a 14×14mm</a:t>
            </a:r>
            <a:r>
              <a:rPr lang="en-US" sz="1800" kern="0" baseline="30000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kern="0" dirty="0" smtClean="0">
                <a:latin typeface="Calibri" panose="020F0502020204030204" pitchFamily="34" charset="0"/>
                <a:cs typeface="Arial" panose="020B0604020202020204" pitchFamily="34" charset="0"/>
              </a:rPr>
              <a:t> square with coolant      (-60°C at outset) circulating inside =&gt; again passed vacuum check afterwards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b="12856"/>
          <a:stretch>
            <a:fillRect/>
          </a:stretch>
        </p:blipFill>
        <p:spPr bwMode="auto">
          <a:xfrm>
            <a:off x="0" y="3950217"/>
            <a:ext cx="7613104" cy="29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3" b="35036"/>
          <a:stretch>
            <a:fillRect/>
          </a:stretch>
        </p:blipFill>
        <p:spPr bwMode="auto">
          <a:xfrm>
            <a:off x="3872754" y="3606911"/>
            <a:ext cx="5131908" cy="10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67545" r="121" b="1765"/>
          <a:stretch>
            <a:fillRect/>
          </a:stretch>
        </p:blipFill>
        <p:spPr bwMode="auto">
          <a:xfrm>
            <a:off x="0" y="6124386"/>
            <a:ext cx="4286797" cy="7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85972" y="982037"/>
            <a:ext cx="6297361" cy="2088029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1:1 Mock-up used for verifications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In June 2015, attempts to place the Patch Panel Flex Cables (PPFC) revealed mismatch between PPFC and chamber design length</a:t>
            </a:r>
          </a:p>
          <a:p>
            <a:pPr marL="715963" indent="-447675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Flex cables will be made longer (~5.5 cm)</a:t>
            </a:r>
          </a:p>
          <a:p>
            <a:pPr marL="715963" indent="-447675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No need to change the vacuum chamber design</a:t>
            </a:r>
          </a:p>
          <a:p>
            <a:pPr marL="715963" indent="-447675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No need to move cooling pipes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 t="26394" r="31689" b="7593"/>
          <a:stretch/>
        </p:blipFill>
        <p:spPr>
          <a:xfrm>
            <a:off x="146107" y="800252"/>
            <a:ext cx="2319878" cy="254289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6107" y="3414915"/>
            <a:ext cx="1632495" cy="340791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886726" y="3414914"/>
            <a:ext cx="2081190" cy="3407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1706" y="3427327"/>
            <a:ext cx="501471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Next Steps:</a:t>
            </a:r>
          </a:p>
          <a:p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finalize fabrication drawings </a:t>
            </a: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order cooling </a:t>
            </a: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blocks</a:t>
            </a:r>
            <a:endParaRPr lang="en-US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finalize “</a:t>
            </a:r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Pflichtenheft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” for the vacuum vessel &amp; get that </a:t>
            </a: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ordered</a:t>
            </a:r>
            <a:endParaRPr 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(XY 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motion </a:t>
            </a: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stage has 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already been </a:t>
            </a: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ordered)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We try to learn as much as possible from AGIPD mechanics implementation before placing orders for DSSC components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b="1" dirty="0" smtClean="0">
              <a:latin typeface="Calibri" panose="020F0502020204030204" pitchFamily="34" charset="0"/>
            </a:endParaRPr>
          </a:p>
          <a:p>
            <a:endParaRPr lang="en-US" sz="2000" b="1" dirty="0">
              <a:latin typeface="Calibri" panose="020F0502020204030204" pitchFamily="34" charset="0"/>
            </a:endParaRPr>
          </a:p>
          <a:p>
            <a:endParaRPr lang="de-DE" sz="20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12888" y="34925"/>
            <a:ext cx="5251450" cy="706438"/>
          </a:xfrm>
        </p:spPr>
        <p:txBody>
          <a:bodyPr/>
          <a:lstStyle/>
          <a:p>
            <a:r>
              <a:rPr lang="en-US" dirty="0" smtClean="0"/>
              <a:t>Thermal/Mechanics 2/2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7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33" y="34925"/>
            <a:ext cx="6589267" cy="706438"/>
          </a:xfrm>
        </p:spPr>
        <p:txBody>
          <a:bodyPr/>
          <a:lstStyle/>
          <a:p>
            <a:r>
              <a:rPr lang="en-US" dirty="0" smtClean="0"/>
              <a:t>Sensor and focal plane 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299" y="808205"/>
            <a:ext cx="54651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 algn="l">
              <a:buFont typeface="Wingdings" pitchFamily="2" charset="2"/>
              <a:buChar char="§"/>
            </a:pPr>
            <a:r>
              <a:rPr lang="en-US" sz="1600" dirty="0" smtClean="0"/>
              <a:t>Non Linear DEPFET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US" sz="1600" dirty="0" smtClean="0"/>
              <a:t>Intrinsic low noise 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US" sz="1600" dirty="0" smtClean="0"/>
              <a:t>Intrinsic signal compression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Mini SDD array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US" sz="1600" dirty="0" smtClean="0"/>
              <a:t>Linear response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US" sz="1600" dirty="0" smtClean="0"/>
              <a:t>Simplified technology</a:t>
            </a:r>
          </a:p>
          <a:p>
            <a:pPr indent="177800" algn="l">
              <a:buFont typeface="Wingdings" pitchFamily="2" charset="2"/>
              <a:buChar char="§"/>
            </a:pPr>
            <a:endParaRPr lang="en-US" sz="1600" dirty="0" smtClean="0"/>
          </a:p>
          <a:p>
            <a:pPr indent="177800" algn="l">
              <a:buFont typeface="Wingdings" pitchFamily="2" charset="2"/>
              <a:buChar char="§"/>
            </a:pPr>
            <a:r>
              <a:rPr lang="en-US" sz="1600" dirty="0" smtClean="0"/>
              <a:t>Readout concept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dirty="0" smtClean="0"/>
              <a:t>Full parallel readout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dirty="0" smtClean="0"/>
              <a:t>Analog shaping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b="1" dirty="0" smtClean="0"/>
              <a:t>8-9 bit digitization in pixel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b="1" dirty="0" smtClean="0"/>
              <a:t>In-pixel SRAM (800 frames/bunch)</a:t>
            </a:r>
          </a:p>
          <a:p>
            <a:pPr algn="l"/>
            <a:endParaRPr lang="en-US" sz="1600" dirty="0" smtClean="0"/>
          </a:p>
          <a:p>
            <a:pPr indent="177800" algn="l">
              <a:buFont typeface="Wingdings" pitchFamily="2" charset="2"/>
              <a:buChar char="§"/>
            </a:pPr>
            <a:r>
              <a:rPr lang="en-US" sz="1600" dirty="0" smtClean="0"/>
              <a:t>Power cycling 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dirty="0" smtClean="0"/>
              <a:t>10.7 kW peak power</a:t>
            </a:r>
          </a:p>
          <a:p>
            <a:pPr marL="266700" indent="266700" algn="l">
              <a:buFont typeface="Wingdings" pitchFamily="2" charset="2"/>
              <a:buChar char="Ø"/>
            </a:pPr>
            <a:r>
              <a:rPr lang="en-US" sz="1600" dirty="0" smtClean="0"/>
              <a:t>240 W average power</a:t>
            </a:r>
          </a:p>
          <a:p>
            <a:pPr algn="l"/>
            <a:endParaRPr lang="en-US" dirty="0" smtClean="0"/>
          </a:p>
          <a:p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90210" y="834886"/>
            <a:ext cx="43537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l">
              <a:spcBef>
                <a:spcPts val="0"/>
              </a:spcBef>
              <a:buSzPct val="150000"/>
              <a:buFont typeface="Wingdings" pitchFamily="2" charset="2"/>
              <a:buChar char="§"/>
            </a:pPr>
            <a:r>
              <a:rPr lang="en-GB" sz="1600" dirty="0" smtClean="0"/>
              <a:t>Focal Plane composition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GB" sz="1600" dirty="0"/>
              <a:t>1024x 1024 pixels</a:t>
            </a:r>
          </a:p>
          <a:p>
            <a:pPr marL="533400" indent="-266700" algn="l">
              <a:buFont typeface="Wingdings" pitchFamily="2" charset="2"/>
              <a:buChar char="Ø"/>
            </a:pPr>
            <a:r>
              <a:rPr lang="en-GB" sz="1600" b="1" dirty="0"/>
              <a:t>16 </a:t>
            </a:r>
            <a:r>
              <a:rPr lang="en-US" sz="1600" b="1" dirty="0" smtClean="0"/>
              <a:t>ladders (512 x 128)</a:t>
            </a:r>
            <a:endParaRPr lang="en-US" sz="1600" b="1" dirty="0"/>
          </a:p>
          <a:p>
            <a:pPr marL="533400" indent="-266700" algn="l">
              <a:buFont typeface="Wingdings" pitchFamily="2" charset="2"/>
              <a:buChar char="Ø"/>
            </a:pPr>
            <a:r>
              <a:rPr lang="en-US" sz="1600" dirty="0"/>
              <a:t>32 monolithic sensors 128x256</a:t>
            </a:r>
            <a:endParaRPr lang="en-GB" sz="1600" dirty="0"/>
          </a:p>
          <a:p>
            <a:pPr marL="533400" indent="-266700" algn="l">
              <a:buFont typeface="Wingdings" pitchFamily="2" charset="2"/>
              <a:buChar char="Ø"/>
            </a:pPr>
            <a:r>
              <a:rPr lang="en-GB" sz="1600" dirty="0" smtClean="0"/>
              <a:t>256 Readout ASICS 64 x64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24055" y="5042118"/>
            <a:ext cx="3719945" cy="1815882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33235A"/>
              </a:buClr>
              <a:buFont typeface="Wingdings" panose="05000000000000000000" pitchFamily="2" charset="2"/>
              <a:buChar char="§"/>
              <a:defRPr sz="1600"/>
            </a:pPr>
            <a:r>
              <a:rPr lang="en-US" dirty="0" smtClean="0"/>
              <a:t>Mini-SDD </a:t>
            </a:r>
            <a:r>
              <a:rPr lang="en-US" dirty="0"/>
              <a:t>camera </a:t>
            </a:r>
            <a:r>
              <a:rPr lang="en-US" dirty="0" smtClean="0"/>
              <a:t>by end 2017</a:t>
            </a:r>
          </a:p>
          <a:p>
            <a:pPr algn="l">
              <a:buClr>
                <a:srgbClr val="33235A"/>
              </a:buClr>
              <a:defRPr sz="1600"/>
            </a:pPr>
            <a:endParaRPr lang="en-US" dirty="0" smtClean="0"/>
          </a:p>
          <a:p>
            <a:pPr marL="285750" indent="-285750" algn="l">
              <a:buClr>
                <a:srgbClr val="33235A"/>
              </a:buClr>
              <a:buFont typeface="Wingdings" panose="05000000000000000000" pitchFamily="2" charset="2"/>
              <a:buChar char="§"/>
              <a:defRPr sz="1600"/>
            </a:pPr>
            <a:r>
              <a:rPr lang="en-US" b="1" dirty="0"/>
              <a:t>Two ladder cameras </a:t>
            </a:r>
            <a:r>
              <a:rPr lang="en-US" b="1" dirty="0" smtClean="0"/>
              <a:t>(Mini-SDD and DEPFET) by middle </a:t>
            </a:r>
            <a:r>
              <a:rPr lang="en-US" b="1" dirty="0"/>
              <a:t>of </a:t>
            </a:r>
            <a:r>
              <a:rPr lang="en-US" b="1" dirty="0" smtClean="0"/>
              <a:t>2016</a:t>
            </a:r>
          </a:p>
          <a:p>
            <a:pPr algn="l">
              <a:buClr>
                <a:srgbClr val="33235A"/>
              </a:buClr>
              <a:defRPr sz="1600"/>
            </a:pPr>
            <a:endParaRPr lang="en-US" dirty="0"/>
          </a:p>
          <a:p>
            <a:pPr marL="285750" indent="-285750" algn="l">
              <a:buClr>
                <a:srgbClr val="33235A"/>
              </a:buClr>
              <a:buFont typeface="Wingdings" panose="05000000000000000000" pitchFamily="2" charset="2"/>
              <a:buChar char="§"/>
              <a:defRPr sz="1600"/>
            </a:pPr>
            <a:r>
              <a:rPr lang="en-US" dirty="0" smtClean="0"/>
              <a:t>DEPFET camera to follow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54" y="2158326"/>
            <a:ext cx="3032641" cy="2748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5147092"/>
            <a:ext cx="5216357" cy="172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0670" y="4610809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</a:t>
            </a:r>
            <a:r>
              <a:rPr lang="en-US" sz="1100" dirty="0" smtClean="0"/>
              <a:t>. Hansen, DESY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258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DSSC ladder vacuum test stand, FENICE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7475" y="810384"/>
            <a:ext cx="4756906" cy="12941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FENICE installed, vacuum system working (best reached pressure ~ 5 x 10</a:t>
            </a:r>
            <a:r>
              <a:rPr lang="en-US" sz="1800" baseline="30000" dirty="0" smtClean="0">
                <a:latin typeface="Calibri" panose="020F0502020204030204" pitchFamily="34" charset="0"/>
              </a:rPr>
              <a:t>-7</a:t>
            </a:r>
            <a:r>
              <a:rPr lang="en-US" sz="1800" dirty="0" smtClean="0">
                <a:latin typeface="Calibri" panose="020F0502020204030204" pitchFamily="34" charset="0"/>
              </a:rPr>
              <a:t> mbar).</a:t>
            </a:r>
          </a:p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Cooling system ready to be switched on</a:t>
            </a:r>
          </a:p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First tests on PLC performed, stages move.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61421" y="529366"/>
            <a:ext cx="3801691" cy="6062539"/>
            <a:chOff x="4755064" y="456796"/>
            <a:chExt cx="3860534" cy="6035329"/>
          </a:xfrm>
        </p:grpSpPr>
        <p:pic>
          <p:nvPicPr>
            <p:cNvPr id="4" name="Picture 3" descr="IMG_076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89930" y="1666458"/>
              <a:ext cx="5790801" cy="38605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86915" y="3518806"/>
              <a:ext cx="711854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Ladder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6413" y="456796"/>
              <a:ext cx="673532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Chiller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01718" y="3791759"/>
              <a:ext cx="985065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Peek plate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2989" y="4977539"/>
              <a:ext cx="710651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Stages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7234" y="5788759"/>
              <a:ext cx="1455597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Positioning plate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42610" y="2557584"/>
              <a:ext cx="1258277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Copper braids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35313" y="889765"/>
              <a:ext cx="1154583" cy="461665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dirty="0" smtClean="0"/>
                <a:t>Cold head</a:t>
              </a:r>
            </a:p>
            <a:p>
              <a:pPr algn="ctr">
                <a:buNone/>
              </a:pPr>
              <a:r>
                <a:rPr lang="en-US" sz="1200" dirty="0" smtClean="0"/>
                <a:t>prolongation</a:t>
              </a:r>
              <a:endParaRPr lang="en-US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7237" y="2152955"/>
            <a:ext cx="1893246" cy="4039813"/>
            <a:chOff x="193524" y="2648856"/>
            <a:chExt cx="1893246" cy="4039813"/>
          </a:xfrm>
        </p:grpSpPr>
        <p:pic>
          <p:nvPicPr>
            <p:cNvPr id="13" name="Picture 12" descr="IMG_065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9" t="51356" r="14564" b="12831"/>
            <a:stretch/>
          </p:blipFill>
          <p:spPr>
            <a:xfrm rot="5400000">
              <a:off x="-879760" y="3722140"/>
              <a:ext cx="4039813" cy="18932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0047" y="3245958"/>
              <a:ext cx="755059" cy="276999"/>
            </a:xfrm>
            <a:prstGeom prst="rect">
              <a:avLst/>
            </a:prstGeom>
            <a:solidFill>
              <a:srgbClr val="FD930A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/>
                <a:t>FENICE</a:t>
              </a:r>
              <a:endParaRPr lang="en-US" sz="1200" dirty="0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2080381" y="2007820"/>
            <a:ext cx="3410857" cy="4088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Inside FENICE: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Stages, insulating plate,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90"/>
                </a:solidFill>
                <a:latin typeface="Calibri" panose="020F0502020204030204" pitchFamily="34" charset="0"/>
              </a:rPr>
              <a:t>l</a:t>
            </a:r>
            <a:r>
              <a:rPr lang="en-US" sz="18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adder mechanics (from FeC) copper braids to the chiller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Flange with electronic </a:t>
            </a:r>
            <a:r>
              <a:rPr lang="en-US" sz="1800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feedthrough</a:t>
            </a:r>
            <a:r>
              <a:rPr lang="en-US" sz="18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assembled with FeC</a:t>
            </a:r>
            <a:endParaRPr lang="en-US" sz="180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 descr="IMG_079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7243" r="28836"/>
          <a:stretch/>
        </p:blipFill>
        <p:spPr>
          <a:xfrm>
            <a:off x="2735210" y="3943051"/>
            <a:ext cx="1848890" cy="26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56992"/>
            <a:ext cx="4392488" cy="27043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6" y="3327236"/>
            <a:ext cx="4402376" cy="2728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77098" y="1700808"/>
            <a:ext cx="7331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Verification of DSSC prototype (8-bit read-out) NLSC: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comparison to independent SPIX NLSC (14-bit read-out)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Agreement within statistical and systematic uncertainties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477000" cy="762000"/>
          </a:xfrm>
        </p:spPr>
        <p:txBody>
          <a:bodyPr>
            <a:noAutofit/>
          </a:bodyPr>
          <a:lstStyle/>
          <a:p>
            <a:r>
              <a:rPr lang="en-US" b="1" cap="small" dirty="0" smtClean="0">
                <a:latin typeface="+mn-lt"/>
                <a:cs typeface="Arial Rounded MT Bold"/>
              </a:rPr>
              <a:t>Experimental Calibration of </a:t>
            </a:r>
            <a:br>
              <a:rPr lang="en-US" b="1" cap="small" dirty="0" smtClean="0">
                <a:latin typeface="+mn-lt"/>
                <a:cs typeface="Arial Rounded MT Bold"/>
              </a:rPr>
            </a:br>
            <a:r>
              <a:rPr lang="en-US" b="1" cap="small" dirty="0" smtClean="0">
                <a:latin typeface="+mn-lt"/>
                <a:cs typeface="Arial Rounded MT Bold"/>
              </a:rPr>
              <a:t>Non-linear System Characteristic  II</a:t>
            </a:r>
            <a:endParaRPr lang="en-US" b="1" cap="small" dirty="0">
              <a:latin typeface="+mn-lt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231" y="920914"/>
            <a:ext cx="798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NLSC</a:t>
            </a:r>
            <a:r>
              <a:rPr lang="en-US" sz="2000" dirty="0" smtClean="0"/>
              <a:t>: non-linear relation between signal charge collected in</a:t>
            </a:r>
          </a:p>
          <a:p>
            <a:r>
              <a:rPr lang="en-US" sz="2000" dirty="0" smtClean="0"/>
              <a:t>           DEPFET pixel and corresponding digital output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1680" y="2987660"/>
            <a:ext cx="139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keV</a:t>
            </a:r>
            <a:r>
              <a:rPr lang="en-US" dirty="0" smtClean="0"/>
              <a:t>/LSB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2987660"/>
            <a:ext cx="147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½ </a:t>
            </a:r>
            <a:r>
              <a:rPr lang="en-US" dirty="0" err="1" smtClean="0"/>
              <a:t>keV</a:t>
            </a:r>
            <a:r>
              <a:rPr lang="en-US" dirty="0" smtClean="0"/>
              <a:t>/LSB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2852936"/>
            <a:ext cx="110864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xd-7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hort gate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87824" y="4932456"/>
            <a:ext cx="136848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FF6600"/>
                </a:solidFill>
              </a:rPr>
              <a:t>109</a:t>
            </a:r>
            <a:r>
              <a:rPr lang="en-US" sz="1600" dirty="0" smtClean="0">
                <a:solidFill>
                  <a:srgbClr val="FF6600"/>
                </a:solidFill>
              </a:rPr>
              <a:t>Cd DSSC</a:t>
            </a:r>
          </a:p>
          <a:p>
            <a:r>
              <a:rPr lang="en-US" sz="1600" baseline="30000" dirty="0" smtClean="0">
                <a:solidFill>
                  <a:srgbClr val="3366FF"/>
                </a:solidFill>
              </a:rPr>
              <a:t>55</a:t>
            </a:r>
            <a:r>
              <a:rPr lang="en-US" sz="1600" dirty="0" smtClean="0">
                <a:solidFill>
                  <a:srgbClr val="3366FF"/>
                </a:solidFill>
              </a:rPr>
              <a:t>Fe SPIX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3997" y="4941168"/>
            <a:ext cx="136848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FF6600"/>
                </a:solidFill>
              </a:rPr>
              <a:t>109</a:t>
            </a:r>
            <a:r>
              <a:rPr lang="en-US" sz="1600" dirty="0" smtClean="0">
                <a:solidFill>
                  <a:srgbClr val="FF6600"/>
                </a:solidFill>
              </a:rPr>
              <a:t>Cd DSSC</a:t>
            </a:r>
          </a:p>
          <a:p>
            <a:r>
              <a:rPr lang="en-US" sz="1600" baseline="30000" dirty="0" smtClean="0">
                <a:solidFill>
                  <a:srgbClr val="3366FF"/>
                </a:solidFill>
              </a:rPr>
              <a:t>55</a:t>
            </a:r>
            <a:r>
              <a:rPr lang="en-US" sz="1600" dirty="0" smtClean="0">
                <a:solidFill>
                  <a:srgbClr val="3366FF"/>
                </a:solidFill>
              </a:rPr>
              <a:t>Fe SPIX</a:t>
            </a:r>
            <a:endParaRPr 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741" y="832803"/>
            <a:ext cx="891525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/>
            </a:lvl1pPr>
            <a:lvl2pPr marL="182563" lvl="1" indent="-182563">
              <a:buFont typeface="Arial" panose="020B0604020202020204" pitchFamily="34" charset="0"/>
              <a:buChar char="•"/>
              <a:defRPr sz="1100"/>
            </a:lvl2pPr>
            <a:lvl3pPr marL="182563" lvl="2" indent="-182563">
              <a:buFont typeface="Arial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SENSOR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MiniSDD</a:t>
            </a:r>
            <a:r>
              <a:rPr lang="en-US" dirty="0" smtClean="0"/>
              <a:t> sensors are available and will be used for ladder camera and 1 </a:t>
            </a:r>
            <a:r>
              <a:rPr lang="en-US" dirty="0" err="1" smtClean="0"/>
              <a:t>Mpixel</a:t>
            </a:r>
            <a:r>
              <a:rPr lang="en-US" dirty="0" smtClean="0"/>
              <a:t> camera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Pxd-8 DEPFETs will be used for the ladder camera.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new DEPFET production in industrial scale CMOS fab has started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ASIC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F1 </a:t>
            </a:r>
            <a:r>
              <a:rPr lang="en-AU" dirty="0" smtClean="0"/>
              <a:t>ASIC has been characterized in depth. Measurements with sensors was not yet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Optimization of the design of the front-end for </a:t>
            </a:r>
            <a:r>
              <a:rPr lang="en-AU" dirty="0" err="1" smtClean="0"/>
              <a:t>MiniSDD</a:t>
            </a:r>
            <a:r>
              <a:rPr lang="en-AU" dirty="0" smtClean="0"/>
              <a:t> is ongoing for the F2 ASIC</a:t>
            </a:r>
            <a:endParaRPr lang="en-AU" dirty="0"/>
          </a:p>
          <a:p>
            <a:endParaRPr lang="en-US" dirty="0"/>
          </a:p>
          <a:p>
            <a:r>
              <a:rPr lang="en-US" dirty="0"/>
              <a:t>CAMERA HEAD </a:t>
            </a:r>
            <a:endParaRPr lang="en-US" altLang="de-DE" dirty="0"/>
          </a:p>
          <a:p>
            <a:pPr lvl="2"/>
            <a:r>
              <a:rPr lang="en-US" dirty="0" smtClean="0">
                <a:latin typeface="+mn-lt"/>
              </a:rPr>
              <a:t>The flip-chip has started. 2 </a:t>
            </a:r>
            <a:r>
              <a:rPr lang="en-US" dirty="0" err="1">
                <a:latin typeface="+mn-lt"/>
              </a:rPr>
              <a:t>M</a:t>
            </a:r>
            <a:r>
              <a:rPr lang="en-US" dirty="0" err="1" smtClean="0">
                <a:latin typeface="+mn-lt"/>
              </a:rPr>
              <a:t>iniSDD</a:t>
            </a:r>
            <a:r>
              <a:rPr lang="en-US" dirty="0" smtClean="0">
                <a:latin typeface="+mn-lt"/>
              </a:rPr>
              <a:t> 64 x 64 sensors have been flipped to F1 ASICs</a:t>
            </a:r>
          </a:p>
          <a:p>
            <a:pPr lvl="2"/>
            <a:r>
              <a:rPr lang="en-US" dirty="0" smtClean="0">
                <a:latin typeface="+mn-lt"/>
              </a:rPr>
              <a:t>Deflections of the sub module have been measured and macro assembly concept is in preparation</a:t>
            </a:r>
          </a:p>
          <a:p>
            <a:pPr lvl="2"/>
            <a:r>
              <a:rPr lang="en-US" dirty="0" smtClean="0">
                <a:latin typeface="+mn-lt"/>
              </a:rPr>
              <a:t>The full electronics readout chain is complete and in operation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dirty="0">
                <a:latin typeface="+mn-lt"/>
              </a:rPr>
              <a:t>LADDER CAMERA</a:t>
            </a:r>
          </a:p>
          <a:p>
            <a:pPr lvl="2"/>
            <a:r>
              <a:rPr lang="en-US" dirty="0">
                <a:latin typeface="+mn-lt"/>
              </a:rPr>
              <a:t>FENICE installed, vacuum system working (best reached pressure ~ 5 x 10-7 mbar).</a:t>
            </a:r>
          </a:p>
          <a:p>
            <a:pPr lvl="2"/>
            <a:r>
              <a:rPr lang="en-US" dirty="0">
                <a:latin typeface="+mn-lt"/>
              </a:rPr>
              <a:t>Cooling system ready to be switched on</a:t>
            </a:r>
          </a:p>
          <a:p>
            <a:pPr lvl="2"/>
            <a:r>
              <a:rPr lang="en-US" dirty="0">
                <a:latin typeface="+mn-lt"/>
              </a:rPr>
              <a:t>First tests on PLC </a:t>
            </a:r>
            <a:r>
              <a:rPr lang="en-US" dirty="0" smtClean="0">
                <a:latin typeface="+mn-lt"/>
              </a:rPr>
              <a:t>performed</a:t>
            </a:r>
          </a:p>
          <a:p>
            <a:pPr marL="0" lvl="2" indent="0">
              <a:buNone/>
            </a:pPr>
            <a:endParaRPr lang="en-US" dirty="0"/>
          </a:p>
          <a:p>
            <a:r>
              <a:rPr lang="en-US" dirty="0"/>
              <a:t>MECHANICS</a:t>
            </a:r>
          </a:p>
          <a:p>
            <a:pPr indent="1809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de-DE" dirty="0"/>
              <a:t>Double-walled </a:t>
            </a:r>
            <a:r>
              <a:rPr lang="en-US" dirty="0" smtClean="0"/>
              <a:t>coolant </a:t>
            </a:r>
            <a:r>
              <a:rPr lang="en-US" dirty="0"/>
              <a:t>pipe architecture is fully </a:t>
            </a:r>
            <a:r>
              <a:rPr lang="en-US" dirty="0" smtClean="0"/>
              <a:t>qualified</a:t>
            </a:r>
          </a:p>
          <a:p>
            <a:pPr indent="180975">
              <a:buFont typeface="Arial" panose="020B0604020202020204" pitchFamily="34" charset="0"/>
              <a:buChar char="•"/>
            </a:pPr>
            <a:r>
              <a:rPr lang="en-US" dirty="0"/>
              <a:t>1:1 Mock-up used for verifications</a:t>
            </a:r>
          </a:p>
          <a:p>
            <a:endParaRPr lang="en-US" dirty="0"/>
          </a:p>
          <a:p>
            <a:r>
              <a:rPr lang="en-US" dirty="0"/>
              <a:t>DAQ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3 PPTs  have been produced and the C&amp;C signal quality at 100 MHz has been verified</a:t>
            </a:r>
          </a:p>
          <a:p>
            <a:pPr marL="171450" lvl="1" indent="-171450"/>
            <a:r>
              <a:rPr lang="de-DE" dirty="0"/>
              <a:t>10 Hz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C&amp;C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endParaRPr lang="de-DE" dirty="0" smtClean="0"/>
          </a:p>
          <a:p>
            <a:pPr marL="171450" lvl="1" indent="-171450"/>
            <a:r>
              <a:rPr lang="en-US" dirty="0" smtClean="0"/>
              <a:t>The VETO and reordering mechanism has been successfully tested in hardware and simulation</a:t>
            </a:r>
            <a:endParaRPr lang="de-DE" dirty="0" smtClean="0"/>
          </a:p>
          <a:p>
            <a:pPr marL="171450" lvl="1" indent="-171450"/>
            <a:endParaRPr lang="de-DE" dirty="0"/>
          </a:p>
          <a:p>
            <a:endParaRPr lang="en-US" dirty="0"/>
          </a:p>
          <a:p>
            <a:r>
              <a:rPr lang="en-US" dirty="0"/>
              <a:t>CALIBRATION</a:t>
            </a:r>
          </a:p>
          <a:p>
            <a:pPr lvl="1"/>
            <a:r>
              <a:rPr lang="en-US" dirty="0"/>
              <a:t>Calibration for 1 </a:t>
            </a:r>
            <a:r>
              <a:rPr lang="en-US" dirty="0" err="1"/>
              <a:t>keV</a:t>
            </a:r>
            <a:r>
              <a:rPr lang="en-US" dirty="0"/>
              <a:t>/LSB and ½ </a:t>
            </a:r>
            <a:r>
              <a:rPr lang="en-US" dirty="0" err="1"/>
              <a:t>keV</a:t>
            </a:r>
            <a:r>
              <a:rPr lang="en-US" dirty="0"/>
              <a:t>/LSB with 55Fe. </a:t>
            </a:r>
            <a:r>
              <a:rPr lang="en-US" dirty="0" smtClean="0"/>
              <a:t>Calibration with DSSC 8-bit resolution has been compared with calibration obtained with the 14 bit SPIX setup</a:t>
            </a:r>
            <a:endParaRPr lang="en-US" dirty="0"/>
          </a:p>
          <a:p>
            <a:pPr lvl="1"/>
            <a:r>
              <a:rPr lang="en-US" dirty="0" smtClean="0"/>
              <a:t>The path to scale the calibration procedure to 1 M pixels is under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BACKUP</a:t>
            </a:r>
            <a:endParaRPr lang="de-DE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9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92848" y="0"/>
            <a:ext cx="5822950" cy="706438"/>
          </a:xfrm>
        </p:spPr>
        <p:txBody>
          <a:bodyPr/>
          <a:lstStyle/>
          <a:p>
            <a:r>
              <a:rPr lang="en-GB" dirty="0" smtClean="0"/>
              <a:t>Non Linear DEPFET reminder</a:t>
            </a:r>
            <a:endParaRPr lang="en-US" dirty="0"/>
          </a:p>
        </p:txBody>
      </p:sp>
      <p:pic>
        <p:nvPicPr>
          <p:cNvPr id="46" name="Picture 45" descr="depfet_rev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86" y="788967"/>
            <a:ext cx="4077175" cy="3202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771" y="4421611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(Porro et al., “Development of the DEPFET Sensor With Signal Compression … “, IEEE TNS, Oct. 2012)</a:t>
            </a:r>
            <a:endParaRPr lang="en-US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57" y="941168"/>
            <a:ext cx="4122600" cy="30507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56471" y="3991892"/>
            <a:ext cx="3938016" cy="2866108"/>
            <a:chOff x="4621072" y="1004934"/>
            <a:chExt cx="3938016" cy="28661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9"/>
            <a:stretch/>
          </p:blipFill>
          <p:spPr>
            <a:xfrm>
              <a:off x="4621072" y="1004934"/>
              <a:ext cx="3938016" cy="28661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336635" y="2000418"/>
              <a:ext cx="590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 smtClean="0">
                  <a:solidFill>
                    <a:srgbClr val="FF0000"/>
                  </a:solidFill>
                </a:rPr>
                <a:t>55</a:t>
              </a:r>
              <a:r>
                <a:rPr lang="en-US" b="1" dirty="0" smtClean="0">
                  <a:solidFill>
                    <a:srgbClr val="FF0000"/>
                  </a:solidFill>
                </a:rPr>
                <a:t>Fe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0873" y="1250193"/>
              <a:ext cx="181812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ENC=9 el.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r.m.s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.</a:t>
              </a:r>
            </a:p>
            <a:p>
              <a:endParaRPr lang="en-US" sz="1400" b="1" dirty="0">
                <a:solidFill>
                  <a:srgbClr val="FF0000"/>
                </a:solidFill>
              </a:endParaRPr>
            </a:p>
            <a:p>
              <a:r>
                <a:rPr lang="en-US" sz="1400" b="1" dirty="0" err="1" smtClean="0">
                  <a:solidFill>
                    <a:srgbClr val="FF0000"/>
                  </a:solidFill>
                </a:rPr>
                <a:t>f</a:t>
              </a:r>
              <a:r>
                <a:rPr lang="en-US" sz="1400" b="1" baseline="-25000" dirty="0" err="1" smtClean="0">
                  <a:solidFill>
                    <a:srgbClr val="FF0000"/>
                  </a:solidFill>
                </a:rPr>
                <a:t>EQ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=3.3 MHz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467147" y="1087169"/>
            <a:ext cx="228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Measured output response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91692" y="916528"/>
            <a:ext cx="8871438" cy="4853136"/>
          </a:xfrm>
          <a:prstGeom prst="rect">
            <a:avLst/>
          </a:prstGeom>
        </p:spPr>
        <p:txBody>
          <a:bodyPr>
            <a:normAutofit/>
          </a:bodyPr>
          <a:lstStyle>
            <a:lvl1pPr marL="812800" indent="-812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charset="0"/>
              <a:buChar char="t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168400" indent="-711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charset="0"/>
              <a:buChar char="●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524000" indent="-609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charset="0"/>
              <a:buChar char="ö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8796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charset="0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23368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charset="0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7940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2512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7084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1656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531700" lvl="1" indent="-342900">
              <a:buClrTx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New 8 inch wafers show a very high quality</a:t>
            </a:r>
          </a:p>
          <a:p>
            <a:pPr marL="1080000" lvl="2" indent="-3600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</a:rPr>
              <a:t>Depletion voltage is below 400 V</a:t>
            </a:r>
          </a:p>
          <a:p>
            <a:pPr marL="1080000" lvl="2" indent="-360000">
              <a:buClrTx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Leakage </a:t>
            </a:r>
            <a:r>
              <a:rPr lang="en-US" sz="1800" dirty="0">
                <a:latin typeface="Calibri" panose="020F0502020204030204" pitchFamily="34" charset="0"/>
              </a:rPr>
              <a:t>current is typ. &lt; 1 </a:t>
            </a:r>
            <a:r>
              <a:rPr lang="en-US" sz="1800" dirty="0" err="1">
                <a:latin typeface="Calibri" panose="020F0502020204030204" pitchFamily="34" charset="0"/>
              </a:rPr>
              <a:t>nA</a:t>
            </a:r>
            <a:r>
              <a:rPr lang="en-US" sz="1800" dirty="0">
                <a:latin typeface="Calibri" panose="020F0502020204030204" pitchFamily="34" charset="0"/>
              </a:rPr>
              <a:t> /cm</a:t>
            </a:r>
            <a:r>
              <a:rPr lang="en-US" sz="1800" baseline="30000" dirty="0">
                <a:latin typeface="Calibri" panose="020F0502020204030204" pitchFamily="34" charset="0"/>
              </a:rPr>
              <a:t>2 </a:t>
            </a:r>
            <a:r>
              <a:rPr lang="en-US" sz="1800" baseline="30000" dirty="0" smtClean="0">
                <a:latin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</a:rPr>
              <a:t>at </a:t>
            </a:r>
            <a:r>
              <a:rPr lang="en-US" sz="1800" dirty="0">
                <a:latin typeface="Calibri" panose="020F0502020204030204" pitchFamily="34" charset="0"/>
              </a:rPr>
              <a:t>full depletion (150 diodes measured)</a:t>
            </a:r>
          </a:p>
          <a:p>
            <a:pPr marL="1080000" lvl="2" indent="-3600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</a:rPr>
              <a:t>Not a single voltage breakdown occurred on reverse biased diodes</a:t>
            </a:r>
          </a:p>
          <a:p>
            <a:pPr marL="1080000" lvl="2" indent="-360000">
              <a:buClrTx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Distribution </a:t>
            </a:r>
            <a:r>
              <a:rPr lang="en-US" sz="1800" dirty="0">
                <a:latin typeface="Calibri" panose="020F0502020204030204" pitchFamily="34" charset="0"/>
              </a:rPr>
              <a:t>of leakage current is homogeneous across the </a:t>
            </a:r>
            <a:r>
              <a:rPr lang="en-US" sz="1800" dirty="0" smtClean="0">
                <a:latin typeface="Calibri" panose="020F0502020204030204" pitchFamily="34" charset="0"/>
              </a:rPr>
              <a:t>wafer</a:t>
            </a:r>
          </a:p>
          <a:p>
            <a:pPr marL="188800" lvl="1" indent="0">
              <a:buClrTx/>
              <a:buNone/>
            </a:pPr>
            <a:endParaRPr lang="en-US" sz="18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531700" lvl="1" indent="-342900">
              <a:buClrTx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Double sided processing of DEPFET devices with very sensitive entrance windows is possible in the CMOS Fab</a:t>
            </a:r>
          </a:p>
          <a:p>
            <a:pPr marL="900000" lvl="1">
              <a:buClrTx/>
              <a:buFont typeface="Wingdings" panose="05000000000000000000" pitchFamily="2" charset="2"/>
              <a:buChar char="à"/>
            </a:pPr>
            <a:endParaRPr lang="en-US" sz="18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531700" lvl="1" indent="-342900"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First DEPFETs will be available in </a:t>
            </a:r>
            <a:r>
              <a:rPr lang="en-US" sz="18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April</a:t>
            </a:r>
          </a:p>
          <a:p>
            <a:pPr lvl="1" indent="-455613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7-cell clusters</a:t>
            </a:r>
          </a:p>
          <a:p>
            <a:pPr lvl="1" indent="-455613">
              <a:buClrTx/>
              <a:buFont typeface="Wingdings" panose="05000000000000000000" pitchFamily="2" charset="2"/>
              <a:buChar char="Ø"/>
            </a:pPr>
            <a:r>
              <a:rPr lang="en-US" sz="1800" kern="0" dirty="0" err="1">
                <a:latin typeface="Calibri" panose="020F0502020204030204" pitchFamily="34" charset="0"/>
              </a:rPr>
              <a:t>Macropixels</a:t>
            </a:r>
            <a:r>
              <a:rPr lang="en-US" sz="1800" kern="0" dirty="0">
                <a:latin typeface="Calibri" panose="020F0502020204030204" pitchFamily="34" charset="0"/>
              </a:rPr>
              <a:t> </a:t>
            </a:r>
          </a:p>
          <a:p>
            <a:pPr lvl="1" indent="-455613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3x3 matrix (smaller pixels)</a:t>
            </a:r>
          </a:p>
          <a:p>
            <a:pPr lvl="1" indent="-455613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8x8 matrix (UBM required)</a:t>
            </a:r>
          </a:p>
          <a:p>
            <a:pPr marL="531700" lvl="1" indent="-342900">
              <a:buClrTx/>
              <a:buFont typeface="Wingdings" panose="05000000000000000000" pitchFamily="2" charset="2"/>
              <a:buChar char="§"/>
            </a:pPr>
            <a:endParaRPr lang="en-US" sz="18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531700" lvl="1" indent="-342900">
              <a:buClrTx/>
              <a:buFont typeface="Wingdings" panose="05000000000000000000" pitchFamily="2" charset="2"/>
              <a:buChar char="§"/>
            </a:pPr>
            <a:endParaRPr lang="en-US" sz="18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ClrTx/>
              <a:buFont typeface="Wingdings" panose="05000000000000000000" pitchFamily="2" charset="2"/>
              <a:buChar char="à"/>
            </a:pPr>
            <a:endParaRPr lang="en-US" sz="2000" b="0" kern="0" dirty="0"/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90" y="3415213"/>
            <a:ext cx="3325488" cy="330076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970156" y="137687"/>
            <a:ext cx="6294438" cy="66278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400" b="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DEPFETs in Industrial-</a:t>
            </a:r>
            <a:r>
              <a:rPr lang="de-DE" sz="2400" b="0" kern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de-DE" sz="2400" b="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CMOS </a:t>
            </a:r>
            <a:r>
              <a:rPr lang="de-DE" sz="2400" b="0" kern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Fab</a:t>
            </a:r>
            <a:endParaRPr lang="de-DE" sz="2400" b="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 nice monitoring feature allows for measuring of all voltages in each pixel: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r>
              <a:rPr lang="en-AU" dirty="0" smtClean="0"/>
              <a:t>Measurements by HD (left) and DESY (right) are consistent</a:t>
            </a:r>
          </a:p>
          <a:p>
            <a:r>
              <a:rPr lang="en-AU" dirty="0" smtClean="0"/>
              <a:t>Vertical drops are as expected</a:t>
            </a:r>
          </a:p>
          <a:p>
            <a:r>
              <a:rPr lang="en-AU" dirty="0" smtClean="0"/>
              <a:t>A large horizontal component is a bad surprise. </a:t>
            </a:r>
            <a:r>
              <a:rPr lang="en-AU" i="1" dirty="0" smtClean="0"/>
              <a:t>Total</a:t>
            </a:r>
            <a:r>
              <a:rPr lang="en-AU" dirty="0" smtClean="0"/>
              <a:t> drops are 110 / 180mV</a:t>
            </a:r>
          </a:p>
          <a:p>
            <a:r>
              <a:rPr lang="en-AU" dirty="0" smtClean="0"/>
              <a:t>Shape can be reproduced by careful (a posteriori) simulation of extracted power nets, taking into account bump positions</a:t>
            </a:r>
          </a:p>
          <a:p>
            <a:r>
              <a:rPr lang="en-AU" dirty="0" smtClean="0"/>
              <a:t>Optimal bump position should reduce the hor. drop from 50mV to ~20mV.</a:t>
            </a:r>
            <a:br>
              <a:rPr lang="en-AU" dirty="0" smtClean="0"/>
            </a:br>
            <a:r>
              <a:rPr lang="en-AU" dirty="0" smtClean="0"/>
              <a:t>We therefore foresee to change the pad assignment in F2</a:t>
            </a:r>
            <a:endParaRPr lang="en-AU" dirty="0"/>
          </a:p>
        </p:txBody>
      </p:sp>
      <p:pic>
        <p:nvPicPr>
          <p:cNvPr id="4" name="Grafik 20" descr="H:\NO_BACKUP\XDAC Deliverables\12th deliverable\figures\VDD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0" y="1412721"/>
            <a:ext cx="2592360" cy="2592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ASIC - Measured Voltage Drops</a:t>
            </a:r>
            <a:endParaRPr lang="en-AU" dirty="0"/>
          </a:p>
        </p:txBody>
      </p:sp>
      <p:pic>
        <p:nvPicPr>
          <p:cNvPr id="5" name="Grafik 8" descr="H:\NO_BACKUP\XDAC Deliverables\12th deliverable\figures\VDDD_AD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60" y="1412720"/>
            <a:ext cx="2592360" cy="259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60" y="1700760"/>
            <a:ext cx="3043795" cy="22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Operation of all D0 FEs (no Sensor)</a:t>
            </a:r>
            <a:endParaRPr lang="en-A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Nearly all Day0-pixels can be operated in parallel. Gain map in all pixels: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Large dispersion in gains, but most pixels alive</a:t>
            </a:r>
          </a:p>
          <a:p>
            <a:r>
              <a:rPr lang="en-AU" dirty="0" smtClean="0"/>
              <a:t>Noise is high due to large cap of interposer, mainly (see later)</a:t>
            </a:r>
            <a:endParaRPr lang="en-AU" dirty="0"/>
          </a:p>
        </p:txBody>
      </p:sp>
      <p:pic>
        <p:nvPicPr>
          <p:cNvPr id="4" name="Grafik 2" descr="H:\NO_BACKUP\XDAC Deliverables\12th deliverable\figures\RelativeSlop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0" y="1412720"/>
            <a:ext cx="6984970" cy="453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20" descr="H:\NO_BACKUP\XDAC Deliverables\12th deliverable\figures\VDD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0" y="5085230"/>
            <a:ext cx="1656230" cy="15336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ige Legende 5"/>
          <p:cNvSpPr/>
          <p:nvPr/>
        </p:nvSpPr>
        <p:spPr bwMode="auto">
          <a:xfrm>
            <a:off x="179390" y="5301260"/>
            <a:ext cx="1224170" cy="576080"/>
          </a:xfrm>
          <a:prstGeom prst="wedgeRectCallout">
            <a:avLst>
              <a:gd name="adj1" fmla="val 67769"/>
              <a:gd name="adj2" fmla="val -632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Reference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slope = 1</a:t>
            </a:r>
            <a:endParaRPr kumimoji="0" lang="en-A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hteckige Legende 6"/>
          <p:cNvSpPr/>
          <p:nvPr/>
        </p:nvSpPr>
        <p:spPr bwMode="auto">
          <a:xfrm>
            <a:off x="827480" y="1628750"/>
            <a:ext cx="1872260" cy="792110"/>
          </a:xfrm>
          <a:prstGeom prst="wedgeRectCallout">
            <a:avLst>
              <a:gd name="adj1" fmla="val 81400"/>
              <a:gd name="adj2" fmla="val -1520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pixels connected on interposer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dirty="0" smtClean="0"/>
              <a:t>-&gt; large cap</a:t>
            </a:r>
            <a:endParaRPr kumimoji="0" lang="en-A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59790" y="1772770"/>
            <a:ext cx="1584220" cy="43206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hteckige Legende 8"/>
          <p:cNvSpPr/>
          <p:nvPr/>
        </p:nvSpPr>
        <p:spPr bwMode="auto">
          <a:xfrm>
            <a:off x="7164360" y="1772770"/>
            <a:ext cx="1224170" cy="576080"/>
          </a:xfrm>
          <a:prstGeom prst="wedgeRectCallout">
            <a:avLst>
              <a:gd name="adj1" fmla="val -95966"/>
              <a:gd name="adj2" fmla="val -14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~80 bad </a:t>
            </a:r>
            <a:b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A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pixels</a:t>
            </a:r>
            <a:r>
              <a:rPr kumimoji="0" lang="en-A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AU" dirty="0" smtClean="0"/>
              <a:t>(2%)</a:t>
            </a:r>
            <a:endParaRPr kumimoji="0" lang="en-A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012200" y="1772770"/>
            <a:ext cx="720100" cy="273638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qualification infrastructure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47714" y="553678"/>
            <a:ext cx="3840333" cy="6098437"/>
            <a:chOff x="357151" y="614159"/>
            <a:chExt cx="3840333" cy="6098437"/>
          </a:xfrm>
        </p:grpSpPr>
        <p:pic>
          <p:nvPicPr>
            <p:cNvPr id="7" name="Picture 6" descr="IMG_0775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771901" y="1743211"/>
              <a:ext cx="6098437" cy="38403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24268" y="2103428"/>
              <a:ext cx="977855" cy="307777"/>
            </a:xfrm>
            <a:prstGeom prst="rect">
              <a:avLst/>
            </a:prstGeom>
            <a:solidFill>
              <a:srgbClr val="FD930A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err="1" smtClean="0"/>
                <a:t>BigPipe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6047" y="1369357"/>
              <a:ext cx="701781" cy="311834"/>
            </a:xfrm>
            <a:prstGeom prst="rect">
              <a:avLst/>
            </a:prstGeom>
            <a:solidFill>
              <a:srgbClr val="FD930A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RGA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0951" y="2697241"/>
            <a:ext cx="3352961" cy="387056"/>
          </a:xfrm>
          <a:prstGeom prst="rect">
            <a:avLst/>
          </a:prstGeom>
          <a:solidFill>
            <a:schemeClr val="accent2">
              <a:alpha val="41961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/>
              <a:t>RHEA: Residual gas analysis and thermal       </a:t>
            </a:r>
            <a:br>
              <a:rPr lang="en-US" sz="1100" dirty="0" smtClean="0"/>
            </a:br>
            <a:r>
              <a:rPr lang="en-US" sz="1100" dirty="0" smtClean="0"/>
              <a:t>             qualification chamber</a:t>
            </a:r>
            <a:endParaRPr lang="de-DE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441" y="3085746"/>
            <a:ext cx="3367107" cy="368972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1190" y="810384"/>
            <a:ext cx="4756906" cy="17659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Vacuum qualification of the ladder components and of the full ladder performed</a:t>
            </a:r>
          </a:p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REHA vacuum and heating system working, PLC under test</a:t>
            </a:r>
          </a:p>
          <a:p>
            <a:pPr marL="0" indent="0">
              <a:buNone/>
            </a:pPr>
            <a:r>
              <a:rPr lang="en-US" sz="1800" dirty="0" err="1" smtClean="0">
                <a:latin typeface="Calibri" panose="020F0502020204030204" pitchFamily="34" charset="0"/>
              </a:rPr>
              <a:t>BigPipe</a:t>
            </a:r>
            <a:r>
              <a:rPr lang="en-US" sz="1800" dirty="0" smtClean="0">
                <a:latin typeface="Calibri" panose="020F0502020204030204" pitchFamily="34" charset="0"/>
              </a:rPr>
              <a:t> upgraded and routinely used for vacuum qualification tests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25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6382"/>
            <a:ext cx="7887161" cy="553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plan - overview</a:t>
            </a:r>
            <a:endParaRPr lang="de-DE" dirty="0"/>
          </a:p>
        </p:txBody>
      </p:sp>
      <p:sp>
        <p:nvSpPr>
          <p:cNvPr id="4" name="L-Shape 3"/>
          <p:cNvSpPr/>
          <p:nvPr/>
        </p:nvSpPr>
        <p:spPr bwMode="auto">
          <a:xfrm flipV="1">
            <a:off x="90435" y="3273938"/>
            <a:ext cx="6408890" cy="2591529"/>
          </a:xfrm>
          <a:prstGeom prst="corner">
            <a:avLst>
              <a:gd name="adj1" fmla="val 69447"/>
              <a:gd name="adj2" fmla="val 75509"/>
            </a:avLst>
          </a:prstGeom>
          <a:solidFill>
            <a:srgbClr val="6699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6471" y="3273938"/>
            <a:ext cx="1324230" cy="646331"/>
          </a:xfrm>
          <a:prstGeom prst="rect">
            <a:avLst/>
          </a:prstGeom>
          <a:solidFill>
            <a:srgbClr val="6699FF">
              <a:alpha val="2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Foreseen in Phase II contract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388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27846"/>
          <a:stretch>
            <a:fillRect/>
          </a:stretch>
        </p:blipFill>
        <p:spPr bwMode="auto">
          <a:xfrm>
            <a:off x="104740" y="990228"/>
            <a:ext cx="3539902" cy="33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DSSC ladder </a:t>
            </a:r>
            <a:r>
              <a:rPr lang="en-US" dirty="0" smtClean="0"/>
              <a:t>camera</a:t>
            </a:r>
            <a:endParaRPr dirty="0"/>
          </a:p>
        </p:txBody>
      </p:sp>
      <p:sp>
        <p:nvSpPr>
          <p:cNvPr id="291" name="Shape 291"/>
          <p:cNvSpPr/>
          <p:nvPr/>
        </p:nvSpPr>
        <p:spPr>
          <a:xfrm rot="741932" flipV="1">
            <a:off x="2668968" y="2953769"/>
            <a:ext cx="307651" cy="340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5" y="0"/>
                </a:moveTo>
                <a:lnTo>
                  <a:pt x="0" y="6503"/>
                </a:lnTo>
                <a:lnTo>
                  <a:pt x="20990" y="21600"/>
                </a:lnTo>
                <a:lnTo>
                  <a:pt x="21600" y="14345"/>
                </a:lnTo>
                <a:lnTo>
                  <a:pt x="455" y="0"/>
                </a:lnTo>
                <a:close/>
              </a:path>
            </a:pathLst>
          </a:custGeom>
          <a:ln w="28575">
            <a:solidFill>
              <a:srgbClr val="FF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99715" y="4867275"/>
            <a:ext cx="441422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indent="0" algn="l">
              <a:buClrTx/>
              <a:buSzTx/>
              <a:buFontTx/>
              <a:buNone/>
              <a:defRPr sz="1500">
                <a:solidFill>
                  <a:srgbClr val="0433FF"/>
                </a:solidFill>
              </a:defRPr>
            </a:pPr>
            <a:r>
              <a:rPr sz="2400" dirty="0"/>
              <a:t>Mini-SDD and DEPFET based </a:t>
            </a:r>
            <a:r>
              <a:rPr sz="2400" dirty="0" smtClean="0"/>
              <a:t>systems</a:t>
            </a:r>
            <a:r>
              <a:rPr lang="en-US" sz="2400" dirty="0" smtClean="0"/>
              <a:t> (512x128)</a:t>
            </a:r>
            <a:endParaRPr sz="2400" dirty="0"/>
          </a:p>
          <a:p>
            <a:pPr marL="0" indent="0" algn="l">
              <a:buClrTx/>
              <a:buSzTx/>
              <a:buFontTx/>
              <a:buNone/>
              <a:defRPr sz="1500"/>
            </a:pPr>
            <a:r>
              <a:rPr sz="2400" dirty="0"/>
              <a:t>⇒ ladder test-stand</a:t>
            </a:r>
          </a:p>
          <a:p>
            <a:pPr marL="0" indent="0" algn="l">
              <a:buClrTx/>
              <a:buSzTx/>
              <a:buFontTx/>
              <a:buNone/>
              <a:defRPr sz="1500"/>
            </a:pPr>
            <a:r>
              <a:rPr sz="2400" dirty="0"/>
              <a:t>⇒ ladder </a:t>
            </a:r>
            <a:r>
              <a:rPr sz="2400" dirty="0" smtClean="0"/>
              <a:t>cameras</a:t>
            </a:r>
            <a:endParaRPr sz="2400" dirty="0"/>
          </a:p>
        </p:txBody>
      </p:sp>
      <p:sp>
        <p:nvSpPr>
          <p:cNvPr id="293" name="Shape 293">
            <a:hlinkClick r:id="" action="ppaction://hlinkshowjump?jump=nextslide"/>
          </p:cNvPr>
          <p:cNvSpPr/>
          <p:nvPr/>
        </p:nvSpPr>
        <p:spPr>
          <a:xfrm>
            <a:off x="2822792" y="3123974"/>
            <a:ext cx="1456941" cy="849148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8" name="Picture 2" descr="N:\4all\public\fec\Projects\DSSC\TEMP\Ladder w PPFC I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25" y="817654"/>
            <a:ext cx="5145795" cy="3334343"/>
          </a:xfrm>
          <a:prstGeom prst="rect">
            <a:avLst/>
          </a:prstGeom>
          <a:noFill/>
          <a:ln w="3810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929" y="1025496"/>
            <a:ext cx="2145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Module-Interconnection Board</a:t>
            </a:r>
          </a:p>
          <a:p>
            <a:pPr algn="r"/>
            <a:r>
              <a:rPr lang="en-US" sz="1000" dirty="0" smtClean="0"/>
              <a:t>with Module Amplifier</a:t>
            </a:r>
          </a:p>
          <a:p>
            <a:pPr algn="r"/>
            <a:endParaRPr lang="en-US" sz="1000" dirty="0"/>
          </a:p>
          <a:p>
            <a:pPr algn="r"/>
            <a:endParaRPr lang="en-US" sz="1000" dirty="0" smtClean="0"/>
          </a:p>
          <a:p>
            <a:pPr algn="r"/>
            <a:r>
              <a:rPr lang="en-US" sz="1000" dirty="0" smtClean="0"/>
              <a:t>Focal-Plane Case</a:t>
            </a:r>
          </a:p>
          <a:p>
            <a:pPr algn="r"/>
            <a:r>
              <a:rPr lang="en-US" sz="1000" dirty="0" smtClean="0"/>
              <a:t>with Sub Module</a:t>
            </a:r>
            <a:endParaRPr lang="de-DE" sz="1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110243" y="1149409"/>
            <a:ext cx="726393" cy="1965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347817" y="2041159"/>
            <a:ext cx="1" cy="6251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79735" y="2923531"/>
            <a:ext cx="12921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I/O Board</a:t>
            </a:r>
          </a:p>
          <a:p>
            <a:pPr algn="r"/>
            <a:endParaRPr lang="en-US" sz="1000" dirty="0"/>
          </a:p>
          <a:p>
            <a:pPr algn="r"/>
            <a:endParaRPr lang="en-US" sz="1000" dirty="0" smtClean="0"/>
          </a:p>
          <a:p>
            <a:pPr algn="l"/>
            <a:r>
              <a:rPr lang="en-US" sz="1000" dirty="0" smtClean="0"/>
              <a:t>Regulator Board with Gate Driver</a:t>
            </a:r>
            <a:endParaRPr lang="de-DE" sz="10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138873" y="2353723"/>
            <a:ext cx="1582394" cy="6743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517736" y="3028059"/>
            <a:ext cx="1287193" cy="5545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25" y="4322618"/>
            <a:ext cx="3795048" cy="2421082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7502236" y="3354418"/>
            <a:ext cx="375294" cy="15085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1325" y="794592"/>
            <a:ext cx="2283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DESY FEC</a:t>
            </a:r>
          </a:p>
          <a:p>
            <a:r>
              <a:rPr lang="en-US" sz="1000" dirty="0" smtClean="0"/>
              <a:t>(K. Hansen et al, DESY FEC)</a:t>
            </a:r>
            <a:endParaRPr lang="de-DE" sz="1000" dirty="0"/>
          </a:p>
        </p:txBody>
      </p:sp>
      <p:sp>
        <p:nvSpPr>
          <p:cNvPr id="23" name="Shape 293">
            <a:hlinkClick r:id="" action="ppaction://hlinkshowjump?jump=nextslide"/>
          </p:cNvPr>
          <p:cNvSpPr/>
          <p:nvPr/>
        </p:nvSpPr>
        <p:spPr>
          <a:xfrm>
            <a:off x="2822793" y="3123974"/>
            <a:ext cx="1591432" cy="1652505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104740" y="846010"/>
            <a:ext cx="1689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(C. Wunderer, DESY)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48095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N:\4all\public\fec\Projects\DSSC\TEMP\Ladder w PP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8089" y="1107037"/>
            <a:ext cx="4471808" cy="20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1106933" y="34925"/>
            <a:ext cx="7143449" cy="706438"/>
          </a:xfrm>
          <a:prstGeom prst="rect">
            <a:avLst/>
          </a:prstGeom>
        </p:spPr>
        <p:txBody>
          <a:bodyPr/>
          <a:lstStyle/>
          <a:p>
            <a:r>
              <a:rPr dirty="0"/>
              <a:t>Ladder prototype </a:t>
            </a:r>
          </a:p>
          <a:p>
            <a:r>
              <a:rPr dirty="0"/>
              <a:t>and backend electronics</a:t>
            </a:r>
          </a:p>
        </p:txBody>
      </p:sp>
      <p:pic>
        <p:nvPicPr>
          <p:cNvPr id="30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2534452"/>
            <a:ext cx="8915400" cy="345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 flipV="1">
            <a:off x="4356100" y="1112893"/>
            <a:ext cx="0" cy="4979970"/>
          </a:xfrm>
          <a:prstGeom prst="line">
            <a:avLst/>
          </a:prstGeom>
          <a:ln w="38100">
            <a:solidFill>
              <a:srgbClr val="0433FF"/>
            </a:solidFill>
            <a:prstDash val="sysDot"/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2265194" y="1277213"/>
            <a:ext cx="1014700" cy="36420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buClrTx/>
              <a:buSzTx/>
              <a:buFontTx/>
              <a:buNone/>
              <a:defRPr sz="1700">
                <a:solidFill>
                  <a:srgbClr val="0433FF"/>
                </a:solidFill>
              </a:defRPr>
            </a:lvl1pPr>
          </a:lstStyle>
          <a:p>
            <a:r>
              <a:rPr dirty="0">
                <a:latin typeface="+mn-lt"/>
              </a:rPr>
              <a:t>In vacuum</a:t>
            </a:r>
          </a:p>
        </p:txBody>
      </p:sp>
      <p:sp>
        <p:nvSpPr>
          <p:cNvPr id="311" name="Shape 311"/>
          <p:cNvSpPr/>
          <p:nvPr/>
        </p:nvSpPr>
        <p:spPr>
          <a:xfrm>
            <a:off x="4509204" y="3055213"/>
            <a:ext cx="1535677" cy="36420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buClrTx/>
              <a:buSzTx/>
              <a:buFontTx/>
              <a:buNone/>
              <a:defRPr sz="1700">
                <a:solidFill>
                  <a:srgbClr val="0433FF"/>
                </a:solidFill>
              </a:defRPr>
            </a:lvl1pPr>
          </a:lstStyle>
          <a:p>
            <a:r>
              <a:rPr dirty="0">
                <a:latin typeface="+mn-lt"/>
              </a:rPr>
              <a:t>Outside vacuum</a:t>
            </a:r>
          </a:p>
        </p:txBody>
      </p:sp>
      <p:sp>
        <p:nvSpPr>
          <p:cNvPr id="312" name="Shape 312"/>
          <p:cNvSpPr/>
          <p:nvPr/>
        </p:nvSpPr>
        <p:spPr>
          <a:xfrm>
            <a:off x="4851298" y="831842"/>
            <a:ext cx="4209573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 sz="1600"/>
            </a:pPr>
            <a:r>
              <a:rPr dirty="0"/>
              <a:t>128x512 pixels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1600"/>
            </a:pPr>
            <a:r>
              <a:rPr dirty="0"/>
              <a:t>Full electronic chain as in final camera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1600"/>
            </a:pPr>
            <a:r>
              <a:rPr dirty="0"/>
              <a:t>Full integration into the </a:t>
            </a:r>
            <a:r>
              <a:rPr u="sng" dirty="0">
                <a:hlinkClick r:id="rId4"/>
              </a:rPr>
              <a:t>XFEL.EU</a:t>
            </a:r>
            <a:r>
              <a:rPr dirty="0"/>
              <a:t> software frame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1600"/>
            </a:pPr>
            <a:r>
              <a:rPr dirty="0"/>
              <a:t>To be operated in the same conditions</a:t>
            </a:r>
          </a:p>
          <a:p>
            <a:pPr marL="285750" indent="-285750" algn="l">
              <a:buClrTx/>
              <a:buSzTx/>
              <a:buFont typeface="Wingdings" panose="05000000000000000000" pitchFamily="2" charset="2"/>
              <a:buChar char="§"/>
              <a:defRPr sz="1600"/>
            </a:pPr>
            <a:r>
              <a:rPr dirty="0"/>
              <a:t>(vacuum, T…)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163784"/>
            <a:ext cx="8164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(M. Donato  - XFEL.EU, K. Hansen – DESY FEC, A. Kugel, M. Kirchgessner – Heidelberg)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045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807" y="3959914"/>
            <a:ext cx="3393701" cy="1878582"/>
          </a:xfrm>
        </p:spPr>
      </p:pic>
      <p:pic>
        <p:nvPicPr>
          <p:cNvPr id="18437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7" y="1048692"/>
            <a:ext cx="3393701" cy="19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156807" y="3076689"/>
            <a:ext cx="258820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1400" dirty="0" smtClean="0"/>
              <a:t>DEPFET </a:t>
            </a:r>
            <a:r>
              <a:rPr lang="de-DE" sz="1200" dirty="0" smtClean="0"/>
              <a:t>(</a:t>
            </a:r>
            <a:r>
              <a:rPr lang="de-DE" sz="1200" dirty="0" err="1" smtClean="0"/>
              <a:t>PNSensor</a:t>
            </a:r>
            <a:r>
              <a:rPr lang="de-DE" sz="1200" dirty="0" smtClean="0"/>
              <a:t>, MPG HLL)</a:t>
            </a:r>
            <a:endParaRPr lang="de-DE" sz="12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400" dirty="0" smtClean="0"/>
              <a:t>2x poly, 2x Al, 1x </a:t>
            </a:r>
            <a:r>
              <a:rPr lang="de-DE" sz="1400" dirty="0"/>
              <a:t>Cu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400" dirty="0"/>
              <a:t>11 implantations</a:t>
            </a:r>
          </a:p>
          <a:p>
            <a:endParaRPr lang="de-DE" sz="2400" dirty="0"/>
          </a:p>
        </p:txBody>
      </p:sp>
      <p:sp>
        <p:nvSpPr>
          <p:cNvPr id="18439" name="Textfeld 8"/>
          <p:cNvSpPr txBox="1">
            <a:spLocks noChangeArrowheads="1"/>
          </p:cNvSpPr>
          <p:nvPr/>
        </p:nvSpPr>
        <p:spPr bwMode="auto">
          <a:xfrm>
            <a:off x="156807" y="5838496"/>
            <a:ext cx="214834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1400" dirty="0" smtClean="0"/>
              <a:t>Mini-SDD </a:t>
            </a:r>
            <a:r>
              <a:rPr lang="de-DE" sz="1200" dirty="0" smtClean="0"/>
              <a:t>(MPG HLL)</a:t>
            </a:r>
            <a:endParaRPr lang="de-DE" sz="12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400" dirty="0" smtClean="0"/>
              <a:t>1x Al, 1x </a:t>
            </a:r>
            <a:r>
              <a:rPr lang="de-DE" sz="1400" dirty="0"/>
              <a:t>Cu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400" dirty="0"/>
              <a:t>2(3) implantations</a:t>
            </a:r>
          </a:p>
          <a:p>
            <a:pPr algn="l"/>
            <a:endParaRPr lang="de-D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80373" y="764704"/>
            <a:ext cx="53007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9400" algn="just">
              <a:buFont typeface="Wingdings" panose="05000000000000000000" pitchFamily="2" charset="2"/>
              <a:buChar char="Ø"/>
            </a:pP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Large area DEPFET arrays will be used to build detector ladder cameras </a:t>
            </a: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(512 x 128 pixels)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For the full camera an additional DEPFET production is needed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We need an increase of availability of DEPFET sensors with reduced production time establishing an industrial fabrication process (accomplished by </a:t>
            </a:r>
            <a:r>
              <a:rPr lang="en-US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PNSensor</a:t>
            </a: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en-US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 simplified sensor has been produced</a:t>
            </a:r>
          </a:p>
          <a:p>
            <a:pPr marL="539750" indent="-269875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mini-SDDs with passive collecting anode</a:t>
            </a:r>
          </a:p>
          <a:p>
            <a:pPr marL="539750" indent="-269875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Same geometry of DEPFET devices</a:t>
            </a:r>
          </a:p>
          <a:p>
            <a:pPr marL="539750" indent="-269875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Linear response</a:t>
            </a:r>
          </a:p>
          <a:p>
            <a:pPr marL="174625" algn="just"/>
            <a:endParaRPr lang="en-U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the mini-SDD sensor has reduced performance but it will allow one to:</a:t>
            </a:r>
          </a:p>
          <a:p>
            <a:pPr marL="539750" indent="-269875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Test the full-system in advance</a:t>
            </a:r>
          </a:p>
          <a:p>
            <a:pPr marL="539750" indent="-269875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perform a large fraction of the foreseen experiments at low energy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7056784" cy="764704"/>
          </a:xfrm>
        </p:spPr>
        <p:txBody>
          <a:bodyPr/>
          <a:lstStyle/>
          <a:p>
            <a:r>
              <a:rPr lang="en-US" dirty="0" smtClean="0"/>
              <a:t>Mini-SDD sensor motivations and main characteristics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04863" y="1238250"/>
            <a:ext cx="481012" cy="862013"/>
          </a:xfrm>
          <a:prstGeom prst="straightConnector1">
            <a:avLst/>
          </a:prstGeom>
          <a:ln w="38100">
            <a:solidFill>
              <a:srgbClr val="FFFF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7917236">
            <a:off x="511895" y="144193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136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µm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01" y="856681"/>
            <a:ext cx="4235899" cy="3094891"/>
          </a:xfrm>
          <a:prstGeom prst="rect">
            <a:avLst/>
          </a:prstGeom>
        </p:spPr>
      </p:pic>
      <p:sp>
        <p:nvSpPr>
          <p:cNvPr id="4" name="Textplatzhalter 1"/>
          <p:cNvSpPr txBox="1">
            <a:spLocks/>
          </p:cNvSpPr>
          <p:nvPr/>
        </p:nvSpPr>
        <p:spPr>
          <a:xfrm>
            <a:off x="0" y="953311"/>
            <a:ext cx="4886454" cy="5266924"/>
          </a:xfrm>
          <a:prstGeom prst="rect">
            <a:avLst/>
          </a:prstGeom>
        </p:spPr>
        <p:txBody>
          <a:bodyPr/>
          <a:lstStyle>
            <a:lvl1pPr marL="812800" indent="-812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defRPr>
            </a:lvl1pPr>
            <a:lvl2pPr marL="1168400" indent="-711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2pPr>
            <a:lvl3pPr marL="1524000" indent="-609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3pPr>
            <a:lvl4pPr marL="18796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4pPr>
            <a:lvl5pPr marL="23368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-108" charset="-128"/>
              </a:defRPr>
            </a:lvl5pPr>
            <a:lvl6pPr marL="27940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2512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7084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165600" indent="-508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-108" charset="2"/>
              <a:buChar char="©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lvl="3" indent="0">
              <a:buClr>
                <a:srgbClr val="0070C0"/>
              </a:buClr>
              <a:buNone/>
            </a:pPr>
            <a:endParaRPr lang="de-DE" sz="18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85750" lvl="3" indent="-285750">
              <a:buClr>
                <a:srgbClr val="0070C0"/>
              </a:buClr>
              <a:buFont typeface="Wingdings" panose="05000000000000000000" pitchFamily="2" charset="2"/>
              <a:buChar char="à"/>
            </a:pPr>
            <a:endParaRPr lang="de-DE" sz="1800" dirty="0">
              <a:solidFill>
                <a:srgbClr val="0070C0"/>
              </a:solidFill>
            </a:endParaRPr>
          </a:p>
          <a:p>
            <a:pPr marL="0" lvl="3" indent="0">
              <a:buClr>
                <a:srgbClr val="0070C0"/>
              </a:buClr>
              <a:buNone/>
            </a:pPr>
            <a:endParaRPr lang="de-DE" sz="18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lvl="3" indent="0">
              <a:buClr>
                <a:srgbClr val="0070C0"/>
              </a:buClr>
              <a:buNone/>
            </a:pPr>
            <a:r>
              <a:rPr lang="de-DE" sz="1800" dirty="0">
                <a:solidFill>
                  <a:srgbClr val="0070C0"/>
                </a:solidFill>
                <a:sym typeface="Wingdings" panose="05000000000000000000" pitchFamily="2" charset="2"/>
              </a:rPr>
              <a:t>       </a:t>
            </a:r>
            <a:endParaRPr lang="de-DE" sz="18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lvl="3" indent="0">
              <a:buClr>
                <a:srgbClr val="0070C0"/>
              </a:buClr>
              <a:buNone/>
            </a:pPr>
            <a:endParaRPr lang="de-DE" sz="1800" dirty="0">
              <a:solidFill>
                <a:srgbClr val="0070C0"/>
              </a:solidFill>
            </a:endParaRPr>
          </a:p>
          <a:p>
            <a:pPr marL="0" lvl="3" indent="0">
              <a:buClr>
                <a:srgbClr val="0070C0"/>
              </a:buClr>
              <a:buNone/>
            </a:pPr>
            <a:endParaRPr lang="de-DE" sz="18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70156" y="137687"/>
            <a:ext cx="6294438" cy="66278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-108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400" b="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DEPFETs in Industrial-</a:t>
            </a:r>
            <a:r>
              <a:rPr lang="de-DE" sz="2400" b="0" kern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de-DE" sz="2400" b="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CMOS </a:t>
            </a:r>
            <a:r>
              <a:rPr lang="de-DE" sz="2400" b="0" kern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Fab</a:t>
            </a:r>
            <a:endParaRPr lang="de-DE" sz="2400" b="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44860"/>
            <a:ext cx="523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sz="1600" b="1" kern="0" dirty="0">
                <a:latin typeface="Calibri" panose="020F0502020204030204" pitchFamily="34" charset="0"/>
              </a:rPr>
              <a:t>First production of </a:t>
            </a:r>
            <a:r>
              <a:rPr lang="en-US" sz="1600" kern="0" dirty="0">
                <a:latin typeface="Calibri" panose="020F0502020204030204" pitchFamily="34" charset="0"/>
              </a:rPr>
              <a:t>d</a:t>
            </a:r>
            <a:r>
              <a:rPr lang="en-US" sz="1600" b="1" kern="0" dirty="0">
                <a:latin typeface="Calibri" panose="020F0502020204030204" pitchFamily="34" charset="0"/>
              </a:rPr>
              <a:t>iode test structures (12 </a:t>
            </a:r>
            <a:r>
              <a:rPr lang="en-US" sz="1600" b="1" kern="0" dirty="0" smtClean="0">
                <a:latin typeface="Calibri" panose="020F0502020204030204" pitchFamily="34" charset="0"/>
              </a:rPr>
              <a:t>wafers 8 inch)</a:t>
            </a:r>
            <a:endParaRPr lang="en-US" sz="1600" b="1" kern="0" dirty="0">
              <a:latin typeface="Calibri" panose="020F0502020204030204" pitchFamily="34" charset="0"/>
            </a:endParaRPr>
          </a:p>
          <a:p>
            <a:pPr indent="-365125">
              <a:buClrTx/>
              <a:buFont typeface="Wingdings" panose="05000000000000000000" pitchFamily="2" charset="2"/>
              <a:buChar char="§"/>
            </a:pPr>
            <a:r>
              <a:rPr lang="en-US" sz="1600" kern="0" dirty="0">
                <a:latin typeface="Calibri" panose="020F0502020204030204" pitchFamily="34" charset="0"/>
              </a:rPr>
              <a:t>Large Diodes 5x5 </a:t>
            </a:r>
            <a:r>
              <a:rPr lang="en-US" sz="1600" kern="0" dirty="0" smtClean="0">
                <a:latin typeface="Calibri" panose="020F0502020204030204" pitchFamily="34" charset="0"/>
              </a:rPr>
              <a:t>mm^2</a:t>
            </a:r>
          </a:p>
          <a:p>
            <a:pPr indent="-365125">
              <a:buClrTx/>
              <a:buFont typeface="Wingdings" panose="05000000000000000000" pitchFamily="2" charset="2"/>
              <a:buChar char="§"/>
            </a:pPr>
            <a:r>
              <a:rPr lang="en-US" sz="1600" kern="0" dirty="0" smtClean="0">
                <a:latin typeface="Calibri" panose="020F0502020204030204" pitchFamily="34" charset="0"/>
              </a:rPr>
              <a:t>Small Diodes 1x1 mm^2</a:t>
            </a:r>
          </a:p>
          <a:p>
            <a:pPr indent="-365125">
              <a:buClrTx/>
              <a:buFont typeface="Wingdings" panose="05000000000000000000" pitchFamily="2" charset="2"/>
              <a:buChar char="§"/>
            </a:pPr>
            <a:r>
              <a:rPr lang="en-US" sz="1600" kern="0" dirty="0" smtClean="0">
                <a:latin typeface="Calibri" panose="020F0502020204030204" pitchFamily="34" charset="0"/>
                <a:sym typeface="Wingdings" panose="05000000000000000000" pitchFamily="2" charset="2"/>
              </a:rPr>
              <a:t>Technology </a:t>
            </a:r>
            <a:r>
              <a:rPr lang="en-US" sz="1600" kern="0" dirty="0">
                <a:latin typeface="Calibri" panose="020F0502020204030204" pitchFamily="34" charset="0"/>
                <a:sym typeface="Wingdings" panose="05000000000000000000" pitchFamily="2" charset="2"/>
              </a:rPr>
              <a:t>test </a:t>
            </a:r>
            <a:r>
              <a:rPr lang="en-US" sz="1600" kern="0" dirty="0" smtClean="0">
                <a:latin typeface="Calibri" panose="020F0502020204030204" pitchFamily="34" charset="0"/>
                <a:sym typeface="Wingdings" panose="05000000000000000000" pitchFamily="2" charset="2"/>
              </a:rPr>
              <a:t>structures</a:t>
            </a:r>
          </a:p>
          <a:p>
            <a:pPr indent="-365125">
              <a:buClrTx/>
              <a:buFont typeface="Wingdings" panose="05000000000000000000" pitchFamily="2" charset="2"/>
              <a:buChar char="§"/>
            </a:pPr>
            <a:endParaRPr lang="en-US" sz="1600" kern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ClrTx/>
            </a:pPr>
            <a:r>
              <a:rPr lang="en-US" sz="1600" b="1" kern="0" dirty="0" smtClean="0">
                <a:latin typeface="Calibri" panose="020F0502020204030204" pitchFamily="34" charset="0"/>
                <a:sym typeface="Wingdings" panose="05000000000000000000" pitchFamily="2" charset="2"/>
              </a:rPr>
              <a:t>Test results</a:t>
            </a:r>
          </a:p>
          <a:p>
            <a:pPr marL="361950" lvl="2" indent="-361950">
              <a:buFont typeface="Wingdings" panose="05000000000000000000" pitchFamily="2" charset="2"/>
              <a:buChar char="§"/>
            </a:pPr>
            <a:r>
              <a:rPr lang="en-US" sz="1600" kern="0" dirty="0">
                <a:latin typeface="Calibri" panose="020F0502020204030204" pitchFamily="34" charset="0"/>
              </a:rPr>
              <a:t>Depletion voltage is below 400 V</a:t>
            </a:r>
          </a:p>
          <a:p>
            <a:pPr marL="361950" lvl="2" indent="-361950">
              <a:buFont typeface="Wingdings" panose="05000000000000000000" pitchFamily="2" charset="2"/>
              <a:buChar char="§"/>
            </a:pPr>
            <a:r>
              <a:rPr lang="en-US" sz="1600" kern="0" dirty="0">
                <a:latin typeface="Calibri" panose="020F0502020204030204" pitchFamily="34" charset="0"/>
              </a:rPr>
              <a:t>Leakage current is typ. &lt; 1 </a:t>
            </a:r>
            <a:r>
              <a:rPr lang="en-US" sz="1600" kern="0" dirty="0" err="1">
                <a:latin typeface="Calibri" panose="020F0502020204030204" pitchFamily="34" charset="0"/>
              </a:rPr>
              <a:t>nA</a:t>
            </a:r>
            <a:r>
              <a:rPr lang="en-US" sz="1600" kern="0" dirty="0">
                <a:latin typeface="Calibri" panose="020F0502020204030204" pitchFamily="34" charset="0"/>
              </a:rPr>
              <a:t> /cm2  at full </a:t>
            </a:r>
            <a:r>
              <a:rPr lang="en-US" sz="1600" kern="0" dirty="0" smtClean="0">
                <a:latin typeface="Calibri" panose="020F0502020204030204" pitchFamily="34" charset="0"/>
              </a:rPr>
              <a:t>depletion</a:t>
            </a:r>
          </a:p>
          <a:p>
            <a:pPr marL="361950" lvl="2" indent="-361950">
              <a:buFont typeface="Wingdings" panose="05000000000000000000" pitchFamily="2" charset="2"/>
              <a:buChar char="§"/>
            </a:pPr>
            <a:r>
              <a:rPr lang="en-US" sz="1600" kern="0" dirty="0" smtClean="0">
                <a:latin typeface="Calibri" panose="020F0502020204030204" pitchFamily="34" charset="0"/>
              </a:rPr>
              <a:t>Distribution </a:t>
            </a:r>
            <a:r>
              <a:rPr lang="en-US" sz="1600" kern="0" dirty="0">
                <a:latin typeface="Calibri" panose="020F0502020204030204" pitchFamily="34" charset="0"/>
              </a:rPr>
              <a:t>of leakage current is homogeneous across the </a:t>
            </a:r>
            <a:r>
              <a:rPr lang="en-US" sz="1600" kern="0" dirty="0" smtClean="0">
                <a:latin typeface="Calibri" panose="020F0502020204030204" pitchFamily="34" charset="0"/>
              </a:rPr>
              <a:t>wafer</a:t>
            </a:r>
          </a:p>
          <a:p>
            <a:pPr marL="361950" lvl="2" indent="-3619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sym typeface="Wingdings" panose="05000000000000000000" pitchFamily="2" charset="2"/>
              </a:rPr>
              <a:t>Double sided processing of DEPFET devices with very sensitive entrance windows is possible in the CMOS Fab</a:t>
            </a:r>
          </a:p>
          <a:p>
            <a:pPr marL="361950" lvl="2" indent="-361950">
              <a:buFont typeface="Wingdings" panose="05000000000000000000" pitchFamily="2" charset="2"/>
              <a:buChar char="§"/>
            </a:pPr>
            <a:endParaRPr lang="en-US" sz="1600" kern="0" dirty="0">
              <a:latin typeface="Calibri" panose="020F0502020204030204" pitchFamily="34" charset="0"/>
            </a:endParaRP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en-US" sz="1600" kern="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en-US" sz="1600" kern="0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0" y="3893223"/>
            <a:ext cx="3016743" cy="2994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3930" y="44890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1" indent="-180975"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First DEPFETs will be available in </a:t>
            </a:r>
            <a:r>
              <a:rPr lang="en-US" sz="1800" b="1" dirty="0">
                <a:latin typeface="Calibri" panose="020F0502020204030204" pitchFamily="34" charset="0"/>
                <a:sym typeface="Wingdings" panose="05000000000000000000" pitchFamily="2" charset="2"/>
              </a:rPr>
              <a:t>April</a:t>
            </a:r>
          </a:p>
          <a:p>
            <a:pPr marL="542925" lvl="1" indent="-361950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7-cell clusters</a:t>
            </a:r>
          </a:p>
          <a:p>
            <a:pPr marL="542925" lvl="1" indent="-361950">
              <a:buClrTx/>
              <a:buFont typeface="Wingdings" panose="05000000000000000000" pitchFamily="2" charset="2"/>
              <a:buChar char="Ø"/>
            </a:pPr>
            <a:r>
              <a:rPr lang="en-US" sz="1800" kern="0" dirty="0" err="1">
                <a:latin typeface="Calibri" panose="020F0502020204030204" pitchFamily="34" charset="0"/>
              </a:rPr>
              <a:t>Macropixels</a:t>
            </a:r>
            <a:r>
              <a:rPr lang="en-US" sz="1800" kern="0" dirty="0">
                <a:latin typeface="Calibri" panose="020F0502020204030204" pitchFamily="34" charset="0"/>
              </a:rPr>
              <a:t> </a:t>
            </a:r>
          </a:p>
          <a:p>
            <a:pPr marL="542925" lvl="1" indent="-361950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3x3 matrix (smaller pixels)</a:t>
            </a:r>
          </a:p>
          <a:p>
            <a:pPr marL="542925" lvl="1" indent="-361950">
              <a:buClrTx/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</a:rPr>
              <a:t>8x8 matrix (UBM required)</a:t>
            </a:r>
          </a:p>
        </p:txBody>
      </p:sp>
    </p:spTree>
    <p:extLst>
      <p:ext uri="{BB962C8B-B14F-4D97-AF65-F5344CB8AC3E}">
        <p14:creationId xmlns:p14="http://schemas.microsoft.com/office/powerpoint/2010/main" val="30680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magin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06" y="3963447"/>
            <a:ext cx="41052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el 9"/>
          <p:cNvSpPr>
            <a:spLocks noGrp="1"/>
          </p:cNvSpPr>
          <p:nvPr>
            <p:ph type="title"/>
          </p:nvPr>
        </p:nvSpPr>
        <p:spPr>
          <a:xfrm>
            <a:off x="1258888" y="34925"/>
            <a:ext cx="5822950" cy="706438"/>
          </a:xfrm>
        </p:spPr>
        <p:txBody>
          <a:bodyPr/>
          <a:lstStyle/>
          <a:p>
            <a:pPr eaLnBrk="1" hangingPunct="1"/>
            <a:r>
              <a:rPr lang="it-IT" altLang="de-DE" dirty="0" err="1" smtClean="0"/>
              <a:t>Verification</a:t>
            </a:r>
            <a:r>
              <a:rPr lang="it-IT" altLang="de-DE" dirty="0" smtClean="0"/>
              <a:t> of </a:t>
            </a:r>
            <a:r>
              <a:rPr lang="it-IT" altLang="de-DE" dirty="0" err="1" smtClean="0"/>
              <a:t>MiniSDD</a:t>
            </a:r>
            <a:r>
              <a:rPr lang="it-IT" altLang="de-DE" dirty="0" smtClean="0"/>
              <a:t> </a:t>
            </a:r>
            <a:r>
              <a:rPr lang="it-IT" altLang="de-DE" dirty="0" err="1" smtClean="0"/>
              <a:t>functionality</a:t>
            </a:r>
            <a:endParaRPr lang="en-US" altLang="de-DE" dirty="0" smtClean="0"/>
          </a:p>
        </p:txBody>
      </p:sp>
      <p:sp>
        <p:nvSpPr>
          <p:cNvPr id="8195" name="CasellaDiTesto 4"/>
          <p:cNvSpPr txBox="1">
            <a:spLocks noChangeArrowheads="1"/>
          </p:cNvSpPr>
          <p:nvPr/>
        </p:nvSpPr>
        <p:spPr bwMode="auto">
          <a:xfrm>
            <a:off x="107950" y="908050"/>
            <a:ext cx="8135938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altLang="de-DE" sz="1600" b="1" dirty="0" smtClean="0"/>
              <a:t>The </a:t>
            </a:r>
            <a:r>
              <a:rPr lang="it-IT" altLang="de-DE" sz="1600" b="1" dirty="0" err="1" smtClean="0"/>
              <a:t>functionality</a:t>
            </a:r>
            <a:r>
              <a:rPr lang="it-IT" altLang="de-DE" sz="1600" b="1" dirty="0" smtClean="0"/>
              <a:t> of the </a:t>
            </a:r>
            <a:r>
              <a:rPr lang="it-IT" altLang="de-DE" sz="1600" b="1" dirty="0" err="1" smtClean="0"/>
              <a:t>MiniSDD</a:t>
            </a:r>
            <a:r>
              <a:rPr lang="it-IT" altLang="de-DE" sz="1600" b="1" dirty="0" smtClean="0"/>
              <a:t> pixel </a:t>
            </a:r>
            <a:r>
              <a:rPr lang="it-IT" altLang="de-DE" sz="1600" b="1" dirty="0" err="1" smtClean="0"/>
              <a:t>has</a:t>
            </a:r>
            <a:r>
              <a:rPr lang="it-IT" altLang="de-DE" sz="1600" b="1" dirty="0" smtClean="0"/>
              <a:t> </a:t>
            </a:r>
            <a:r>
              <a:rPr lang="it-IT" altLang="de-DE" sz="1600" b="1" dirty="0" err="1" smtClean="0"/>
              <a:t>been</a:t>
            </a:r>
            <a:r>
              <a:rPr lang="it-IT" altLang="de-DE" sz="1600" b="1" dirty="0" smtClean="0"/>
              <a:t> </a:t>
            </a:r>
            <a:r>
              <a:rPr lang="it-IT" altLang="de-DE" sz="1600" b="1" dirty="0" err="1" smtClean="0"/>
              <a:t>verified</a:t>
            </a:r>
            <a:r>
              <a:rPr lang="it-IT" altLang="de-DE" sz="1600" b="1" dirty="0" smtClean="0"/>
              <a:t> </a:t>
            </a:r>
            <a:r>
              <a:rPr lang="it-IT" altLang="de-DE" sz="1600" b="1" dirty="0"/>
              <a:t>with CUBE </a:t>
            </a:r>
            <a:r>
              <a:rPr lang="it-IT" altLang="de-DE" sz="1600" b="1" dirty="0" err="1" smtClean="0"/>
              <a:t>external</a:t>
            </a:r>
            <a:r>
              <a:rPr lang="it-IT" altLang="de-DE" sz="1600" b="1" dirty="0" smtClean="0"/>
              <a:t> </a:t>
            </a:r>
            <a:r>
              <a:rPr lang="it-IT" altLang="de-DE" sz="1600" b="1" dirty="0" err="1" smtClean="0"/>
              <a:t>charge</a:t>
            </a:r>
            <a:r>
              <a:rPr lang="it-IT" altLang="de-DE" sz="1600" b="1" dirty="0" smtClean="0"/>
              <a:t> </a:t>
            </a:r>
            <a:r>
              <a:rPr lang="it-IT" altLang="de-DE" sz="1600" b="1" dirty="0" err="1" smtClean="0"/>
              <a:t>preamplifier</a:t>
            </a:r>
            <a:r>
              <a:rPr lang="it-IT" altLang="de-DE" sz="1600" b="1" dirty="0" smtClean="0"/>
              <a:t>:</a:t>
            </a:r>
            <a:endParaRPr lang="it-IT" altLang="de-DE" sz="1600" b="1" dirty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4495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ttangolo 5"/>
          <p:cNvSpPr>
            <a:spLocks noChangeArrowheads="1"/>
          </p:cNvSpPr>
          <p:nvPr/>
        </p:nvSpPr>
        <p:spPr bwMode="auto">
          <a:xfrm>
            <a:off x="2952750" y="1701800"/>
            <a:ext cx="1296988" cy="10795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it-IT" altLang="de-DE"/>
          </a:p>
        </p:txBody>
      </p:sp>
      <p:sp>
        <p:nvSpPr>
          <p:cNvPr id="8198" name="CasellaDiTesto 6"/>
          <p:cNvSpPr txBox="1">
            <a:spLocks noChangeArrowheads="1"/>
          </p:cNvSpPr>
          <p:nvPr/>
        </p:nvSpPr>
        <p:spPr bwMode="auto">
          <a:xfrm>
            <a:off x="3262313" y="2087563"/>
            <a:ext cx="677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/>
              <a:t>CUBE</a:t>
            </a:r>
          </a:p>
        </p:txBody>
      </p:sp>
      <p:cxnSp>
        <p:nvCxnSpPr>
          <p:cNvPr id="8199" name="Connettore 1 48"/>
          <p:cNvCxnSpPr>
            <a:cxnSpLocks noChangeShapeType="1"/>
            <a:stCxn id="8197" idx="1"/>
          </p:cNvCxnSpPr>
          <p:nvPr/>
        </p:nvCxnSpPr>
        <p:spPr bwMode="auto">
          <a:xfrm flipH="1" flipV="1">
            <a:off x="1728788" y="2241550"/>
            <a:ext cx="122396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0" name="Rettangolo 49"/>
          <p:cNvSpPr>
            <a:spLocks noChangeArrowheads="1"/>
          </p:cNvSpPr>
          <p:nvPr/>
        </p:nvSpPr>
        <p:spPr bwMode="auto">
          <a:xfrm>
            <a:off x="4687888" y="1701800"/>
            <a:ext cx="1296987" cy="10795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/>
              <a:t>Gaussian </a:t>
            </a:r>
          </a:p>
          <a:p>
            <a:pPr algn="ctr" eaLnBrk="1" hangingPunct="1"/>
            <a:r>
              <a:rPr lang="it-IT" altLang="de-DE"/>
              <a:t>Shaper</a:t>
            </a:r>
          </a:p>
        </p:txBody>
      </p:sp>
      <p:sp>
        <p:nvSpPr>
          <p:cNvPr id="8201" name="Rettangolo 50"/>
          <p:cNvSpPr>
            <a:spLocks noChangeArrowheads="1"/>
          </p:cNvSpPr>
          <p:nvPr/>
        </p:nvSpPr>
        <p:spPr bwMode="auto">
          <a:xfrm>
            <a:off x="6399213" y="1700213"/>
            <a:ext cx="1296987" cy="108108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/>
              <a:t>MCA</a:t>
            </a:r>
          </a:p>
        </p:txBody>
      </p:sp>
      <p:cxnSp>
        <p:nvCxnSpPr>
          <p:cNvPr id="8202" name="Connettore 1 52"/>
          <p:cNvCxnSpPr>
            <a:cxnSpLocks noChangeShapeType="1"/>
            <a:stCxn id="8197" idx="3"/>
            <a:endCxn id="8200" idx="1"/>
          </p:cNvCxnSpPr>
          <p:nvPr/>
        </p:nvCxnSpPr>
        <p:spPr bwMode="auto">
          <a:xfrm flipV="1">
            <a:off x="4249738" y="224155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3" name="Connettore 1 54"/>
          <p:cNvCxnSpPr>
            <a:cxnSpLocks noChangeShapeType="1"/>
            <a:stCxn id="8200" idx="3"/>
            <a:endCxn id="8201" idx="1"/>
          </p:cNvCxnSpPr>
          <p:nvPr/>
        </p:nvCxnSpPr>
        <p:spPr bwMode="auto">
          <a:xfrm flipV="1">
            <a:off x="5984875" y="2239963"/>
            <a:ext cx="4143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4" name="CasellaDiTesto 55"/>
          <p:cNvSpPr txBox="1">
            <a:spLocks noChangeArrowheads="1"/>
          </p:cNvSpPr>
          <p:nvPr/>
        </p:nvSpPr>
        <p:spPr bwMode="auto">
          <a:xfrm>
            <a:off x="2935288" y="2918000"/>
            <a:ext cx="57991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it-IT" altLang="de-DE" dirty="0"/>
              <a:t>Test made with </a:t>
            </a:r>
            <a:r>
              <a:rPr lang="it-IT" altLang="de-DE" dirty="0" err="1"/>
              <a:t>four</a:t>
            </a:r>
            <a:r>
              <a:rPr lang="it-IT" altLang="de-DE" dirty="0"/>
              <a:t> </a:t>
            </a:r>
            <a:r>
              <a:rPr lang="it-IT" altLang="de-DE" dirty="0" err="1"/>
              <a:t>shaping</a:t>
            </a:r>
            <a:r>
              <a:rPr lang="it-IT" altLang="de-DE" dirty="0"/>
              <a:t> </a:t>
            </a:r>
            <a:r>
              <a:rPr lang="it-IT" altLang="de-DE" dirty="0" err="1"/>
              <a:t>times</a:t>
            </a:r>
            <a:r>
              <a:rPr lang="it-IT" altLang="de-DE" dirty="0"/>
              <a:t>: 1 </a:t>
            </a:r>
            <a:r>
              <a:rPr lang="it-IT" altLang="de-DE" dirty="0" err="1"/>
              <a:t>us</a:t>
            </a:r>
            <a:r>
              <a:rPr lang="it-IT" altLang="de-DE" dirty="0"/>
              <a:t>, 500 ns,375ns and 250 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altLang="de-DE" dirty="0" err="1"/>
              <a:t>Two</a:t>
            </a:r>
            <a:r>
              <a:rPr lang="it-IT" altLang="de-DE" dirty="0"/>
              <a:t> </a:t>
            </a:r>
            <a:r>
              <a:rPr lang="it-IT" altLang="de-DE" dirty="0" err="1"/>
              <a:t>different</a:t>
            </a:r>
            <a:r>
              <a:rPr lang="it-IT" altLang="de-DE" dirty="0"/>
              <a:t> </a:t>
            </a:r>
            <a:r>
              <a:rPr lang="it-IT" altLang="de-DE" dirty="0" err="1"/>
              <a:t>temperatures</a:t>
            </a:r>
            <a:r>
              <a:rPr lang="it-IT" altLang="de-DE" dirty="0"/>
              <a:t> : 16° C and -10° C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altLang="de-DE" dirty="0"/>
              <a:t>Test </a:t>
            </a:r>
            <a:r>
              <a:rPr lang="it-IT" altLang="de-DE" dirty="0" err="1"/>
              <a:t>leaving</a:t>
            </a:r>
            <a:r>
              <a:rPr lang="it-IT" altLang="de-DE" dirty="0"/>
              <a:t> </a:t>
            </a:r>
            <a:r>
              <a:rPr lang="it-IT" altLang="de-DE" dirty="0" err="1"/>
              <a:t>floating</a:t>
            </a:r>
            <a:r>
              <a:rPr lang="it-IT" altLang="de-DE" dirty="0"/>
              <a:t> the Ring1 </a:t>
            </a:r>
            <a:r>
              <a:rPr lang="it-IT" altLang="de-DE" dirty="0" err="1"/>
              <a:t>at</a:t>
            </a:r>
            <a:r>
              <a:rPr lang="it-IT" altLang="de-DE" dirty="0"/>
              <a:t> 16° C</a:t>
            </a:r>
          </a:p>
        </p:txBody>
      </p:sp>
      <p:graphicFrame>
        <p:nvGraphicFramePr>
          <p:cNvPr id="61" name="Tabella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425662"/>
              </p:ext>
            </p:extLst>
          </p:nvPr>
        </p:nvGraphicFramePr>
        <p:xfrm>
          <a:off x="41275" y="4622800"/>
          <a:ext cx="4710109" cy="16427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16050"/>
                <a:gridCol w="903284"/>
                <a:gridCol w="945299"/>
                <a:gridCol w="1445476"/>
              </a:tblGrid>
              <a:tr h="301625"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Shaping</a:t>
                      </a: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time (ns)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T=16° C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T=-10°C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R1 </a:t>
                      </a:r>
                      <a:r>
                        <a:rPr kumimoji="0" lang="it-IT" alt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floating</a:t>
                      </a: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(T=16° C)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</a:tr>
              <a:tr h="301625"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8.2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7.3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8.2</a:t>
                      </a:r>
                      <a:endParaRPr kumimoji="0" lang="it-IT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</a:tr>
              <a:tr h="301625"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it-IT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8.6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9.1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</a:tr>
              <a:tr h="301625"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375</a:t>
                      </a:r>
                      <a:endParaRPr kumimoji="0" lang="it-IT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9.2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8.4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9.8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</a:tr>
              <a:tr h="301625"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250</a:t>
                      </a:r>
                      <a:endParaRPr kumimoji="0" lang="it-IT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9.7</a:t>
                      </a:r>
                      <a:endParaRPr kumimoji="0" lang="it-IT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9.4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  <a:tc>
                  <a:txBody>
                    <a:bodyPr/>
                    <a:lstStyle>
                      <a:lvl1pPr>
                        <a:lnSpc>
                          <a:spcPts val="2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2000"/>
                        </a:lnSpc>
                        <a:spcBef>
                          <a:spcPct val="20000"/>
                        </a:spcBef>
                        <a:buFont typeface="Verdana" pitchFamily="34" charset="0"/>
                        <a:defRPr sz="10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8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10.4</a:t>
                      </a:r>
                      <a:endParaRPr kumimoji="0" lang="it-IT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3" marR="9523" marT="9519" marB="0" anchor="b" horzOverflow="overflow"/>
                </a:tc>
              </a:tr>
            </a:tbl>
          </a:graphicData>
        </a:graphic>
      </p:graphicFrame>
      <p:sp>
        <p:nvSpPr>
          <p:cNvPr id="8237" name="CasellaDiTesto 61"/>
          <p:cNvSpPr txBox="1">
            <a:spLocks noChangeArrowheads="1"/>
          </p:cNvSpPr>
          <p:nvPr/>
        </p:nvSpPr>
        <p:spPr bwMode="auto">
          <a:xfrm>
            <a:off x="1601788" y="4221163"/>
            <a:ext cx="146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/>
              <a:t>ENC summary</a:t>
            </a:r>
          </a:p>
        </p:txBody>
      </p:sp>
      <p:sp>
        <p:nvSpPr>
          <p:cNvPr id="8238" name="CasellaDiTesto 63"/>
          <p:cNvSpPr txBox="1">
            <a:spLocks noChangeArrowheads="1"/>
          </p:cNvSpPr>
          <p:nvPr/>
        </p:nvSpPr>
        <p:spPr bwMode="auto">
          <a:xfrm>
            <a:off x="6574064" y="6507756"/>
            <a:ext cx="1374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 dirty="0"/>
              <a:t>Energy (</a:t>
            </a:r>
            <a:r>
              <a:rPr lang="it-IT" altLang="de-DE" dirty="0" err="1"/>
              <a:t>keV</a:t>
            </a:r>
            <a:r>
              <a:rPr lang="it-IT" altLang="de-DE" dirty="0"/>
              <a:t>)</a:t>
            </a:r>
          </a:p>
        </p:txBody>
      </p:sp>
      <p:sp>
        <p:nvSpPr>
          <p:cNvPr id="8239" name="CasellaDiTesto 64"/>
          <p:cNvSpPr txBox="1">
            <a:spLocks noChangeArrowheads="1"/>
          </p:cNvSpPr>
          <p:nvPr/>
        </p:nvSpPr>
        <p:spPr bwMode="auto">
          <a:xfrm rot="-5400000">
            <a:off x="4777581" y="5094689"/>
            <a:ext cx="809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 dirty="0" err="1"/>
              <a:t>Counts</a:t>
            </a:r>
            <a:endParaRPr lang="it-IT" altLang="de-DE" dirty="0"/>
          </a:p>
        </p:txBody>
      </p:sp>
    </p:spTree>
    <p:extLst>
      <p:ext uri="{BB962C8B-B14F-4D97-AF65-F5344CB8AC3E}">
        <p14:creationId xmlns:p14="http://schemas.microsoft.com/office/powerpoint/2010/main" val="131335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888" y="34925"/>
            <a:ext cx="5701828" cy="706438"/>
          </a:xfrm>
        </p:spPr>
        <p:txBody>
          <a:bodyPr/>
          <a:lstStyle/>
          <a:p>
            <a:r>
              <a:rPr lang="en-AU" dirty="0" smtClean="0"/>
              <a:t>ASIC - Reminder: DEPFET vs. Mini-SDD</a:t>
            </a:r>
            <a:endParaRPr lang="en-A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57158" y="836640"/>
            <a:ext cx="8429683" cy="62374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AU" dirty="0" smtClean="0"/>
              <a:t>Originally </a:t>
            </a:r>
            <a:r>
              <a:rPr lang="en-AU" b="1" dirty="0" smtClean="0"/>
              <a:t>DEPFET</a:t>
            </a:r>
            <a:r>
              <a:rPr lang="en-AU" dirty="0" smtClean="0"/>
              <a:t> sensors + Low impedance </a:t>
            </a:r>
            <a:r>
              <a:rPr lang="en-AU" b="1" dirty="0" smtClean="0"/>
              <a:t>current mode input FE </a:t>
            </a:r>
            <a:r>
              <a:rPr lang="en-AU" dirty="0" smtClean="0"/>
              <a:t>were chosen by DSSC because this combination solves several challenges:</a:t>
            </a:r>
          </a:p>
          <a:p>
            <a:pPr lvl="1">
              <a:lnSpc>
                <a:spcPct val="140000"/>
              </a:lnSpc>
            </a:pPr>
            <a:r>
              <a:rPr lang="en-AU" dirty="0" smtClean="0"/>
              <a:t>low noise		   (low input cap, internal amplification)</a:t>
            </a:r>
          </a:p>
          <a:p>
            <a:pPr lvl="1">
              <a:lnSpc>
                <a:spcPct val="140000"/>
              </a:lnSpc>
            </a:pPr>
            <a:r>
              <a:rPr lang="en-AU" dirty="0" smtClean="0"/>
              <a:t>high compression	   (increasing cap. of internal gate with fill level)</a:t>
            </a:r>
          </a:p>
          <a:p>
            <a:pPr lvl="1">
              <a:lnSpc>
                <a:spcPct val="140000"/>
              </a:lnSpc>
            </a:pPr>
            <a:r>
              <a:rPr lang="en-AU" dirty="0" smtClean="0"/>
              <a:t>low crosstalk	   (primary charge confined to internal gate, low </a:t>
            </a:r>
            <a:r>
              <a:rPr lang="en-AU" dirty="0" err="1" smtClean="0"/>
              <a:t>Z</a:t>
            </a:r>
            <a:r>
              <a:rPr lang="en-AU" baseline="-25000" dirty="0" err="1" smtClean="0"/>
              <a:t>in</a:t>
            </a:r>
            <a:r>
              <a:rPr lang="en-AU" dirty="0" smtClean="0"/>
              <a:t>)</a:t>
            </a:r>
          </a:p>
          <a:p>
            <a:pPr lvl="1">
              <a:lnSpc>
                <a:spcPct val="140000"/>
              </a:lnSpc>
            </a:pPr>
            <a:r>
              <a:rPr lang="en-AU" dirty="0" smtClean="0"/>
              <a:t>power supply rejection</a:t>
            </a:r>
          </a:p>
          <a:p>
            <a:pPr marL="266700" lvl="1" indent="0">
              <a:lnSpc>
                <a:spcPct val="140000"/>
              </a:lnSpc>
              <a:buNone/>
            </a:pPr>
            <a:endParaRPr lang="en-AU" sz="1100" dirty="0" smtClean="0"/>
          </a:p>
          <a:p>
            <a:pPr>
              <a:lnSpc>
                <a:spcPct val="140000"/>
              </a:lnSpc>
            </a:pPr>
            <a:r>
              <a:rPr lang="en-AU" dirty="0" smtClean="0"/>
              <a:t>After withdrawal of MPE / HLL from DSSC, we </a:t>
            </a:r>
            <a:r>
              <a:rPr lang="en-AU" b="1" dirty="0" smtClean="0"/>
              <a:t>had to </a:t>
            </a:r>
            <a:r>
              <a:rPr lang="en-AU" dirty="0" smtClean="0"/>
              <a:t>move to Mini-SDD</a:t>
            </a:r>
          </a:p>
          <a:p>
            <a:pPr>
              <a:lnSpc>
                <a:spcPct val="140000"/>
              </a:lnSpc>
            </a:pPr>
            <a:r>
              <a:rPr lang="en-AU" dirty="0" smtClean="0"/>
              <a:t>All above challenges </a:t>
            </a:r>
            <a:r>
              <a:rPr lang="en-AU" b="1" dirty="0" smtClean="0"/>
              <a:t>must now be handled in the FE</a:t>
            </a:r>
            <a:r>
              <a:rPr lang="en-AU" dirty="0" smtClean="0"/>
              <a:t>, which puts additional burden on the FE.</a:t>
            </a:r>
          </a:p>
          <a:p>
            <a:pPr>
              <a:lnSpc>
                <a:spcPct val="140000"/>
              </a:lnSpc>
            </a:pPr>
            <a:r>
              <a:rPr lang="en-AU" dirty="0" smtClean="0"/>
              <a:t>This challenging FE had to be implemented in fairly short time.</a:t>
            </a:r>
          </a:p>
          <a:p>
            <a:pPr>
              <a:lnSpc>
                <a:spcPct val="140000"/>
              </a:lnSpc>
            </a:pPr>
            <a:r>
              <a:rPr lang="en-AU" dirty="0" smtClean="0"/>
              <a:t>The FE version in F1 was only a first shot</a:t>
            </a:r>
          </a:p>
          <a:p>
            <a:pPr>
              <a:lnSpc>
                <a:spcPct val="140000"/>
              </a:lnSpc>
            </a:pPr>
            <a:endParaRPr lang="en-AU" sz="1100" dirty="0"/>
          </a:p>
          <a:p>
            <a:pPr>
              <a:lnSpc>
                <a:spcPct val="140000"/>
              </a:lnSpc>
            </a:pPr>
            <a:r>
              <a:rPr lang="en-AU" dirty="0" smtClean="0"/>
              <a:t>F1 (</a:t>
            </a:r>
            <a:r>
              <a:rPr lang="en-AU" dirty="0"/>
              <a:t>c</a:t>
            </a:r>
            <a:r>
              <a:rPr lang="en-AU" dirty="0" smtClean="0"/>
              <a:t>ontaining both FE types) has still sub-optimal performance for Day-0</a:t>
            </a:r>
          </a:p>
          <a:p>
            <a:pPr>
              <a:lnSpc>
                <a:spcPct val="140000"/>
              </a:lnSpc>
            </a:pPr>
            <a:r>
              <a:rPr lang="en-AU" dirty="0" smtClean="0"/>
              <a:t>It will be used for the first focal ladder cameras (128 x 512)</a:t>
            </a:r>
          </a:p>
          <a:p>
            <a:pPr>
              <a:lnSpc>
                <a:spcPct val="140000"/>
              </a:lnSpc>
            </a:pPr>
            <a:r>
              <a:rPr lang="en-AU" dirty="0" smtClean="0"/>
              <a:t>We are working on a better Day-0 FE for the planned F2 chip</a:t>
            </a:r>
          </a:p>
          <a:p>
            <a:pPr>
              <a:lnSpc>
                <a:spcPct val="140000"/>
              </a:lnSpc>
            </a:pPr>
            <a:endParaRPr lang="en-AU" sz="1100" dirty="0"/>
          </a:p>
          <a:p>
            <a:pPr>
              <a:lnSpc>
                <a:spcPct val="140000"/>
              </a:lnSpc>
            </a:pPr>
            <a:r>
              <a:rPr lang="en-AU" dirty="0" smtClean="0"/>
              <a:t>As new DEPFET are planned for the future, we need to go in parallel</a:t>
            </a:r>
            <a:r>
              <a:rPr lang="is-IS" dirty="0" smtClean="0"/>
              <a:t>…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77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2088</Words>
  <Application>Microsoft Office PowerPoint</Application>
  <PresentationFormat>On-screen Show (4:3)</PresentationFormat>
  <Paragraphs>443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1_Standarddesign</vt:lpstr>
      <vt:lpstr>Status of the DSSC Project </vt:lpstr>
      <vt:lpstr>Sensor and focal plane architecture</vt:lpstr>
      <vt:lpstr>Time plan - overview</vt:lpstr>
      <vt:lpstr>DSSC ladder camera</vt:lpstr>
      <vt:lpstr>Ladder prototype  and backend electronics</vt:lpstr>
      <vt:lpstr>Mini-SDD sensor motivations and main characteristics</vt:lpstr>
      <vt:lpstr>PowerPoint Presentation</vt:lpstr>
      <vt:lpstr>Verification of MiniSDD functionality</vt:lpstr>
      <vt:lpstr>ASIC - Reminder: DEPFET vs. Mini-SDD</vt:lpstr>
      <vt:lpstr>F1 (64 x 64) ASIC - ADC Operation</vt:lpstr>
      <vt:lpstr>ASIC - New Designs</vt:lpstr>
      <vt:lpstr>PowerPoint Presentation</vt:lpstr>
      <vt:lpstr>PowerPoint Presentation</vt:lpstr>
      <vt:lpstr>PowerPoint Presentation</vt:lpstr>
      <vt:lpstr>DAQ </vt:lpstr>
      <vt:lpstr>DAQ - 10 Hz Operation Mode</vt:lpstr>
      <vt:lpstr>DAQ - Veto &amp; reordering</vt:lpstr>
      <vt:lpstr>Thermal/Mechanics 1/2</vt:lpstr>
      <vt:lpstr>Thermal/Mechanics 2/2</vt:lpstr>
      <vt:lpstr>DSSC ladder vacuum test stand, FENICE</vt:lpstr>
      <vt:lpstr>Experimental Calibration of  Non-linear System Characteristic  II</vt:lpstr>
      <vt:lpstr>Summary</vt:lpstr>
      <vt:lpstr>BACKUP</vt:lpstr>
      <vt:lpstr>Non Linear DEPFET reminder</vt:lpstr>
      <vt:lpstr>PowerPoint Presentation</vt:lpstr>
      <vt:lpstr>ASIC - Measured Voltage Drops</vt:lpstr>
      <vt:lpstr>Operation of all D0 FEs (no Sensor)</vt:lpstr>
      <vt:lpstr>Vacuum qualification infrastructure</vt:lpstr>
    </vt:vector>
  </TitlesOfParts>
  <Company>MPI Halbleiterlabor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Hansen, Karsten</dc:creator>
  <cp:lastModifiedBy>Porro, Matteo</cp:lastModifiedBy>
  <cp:revision>3459</cp:revision>
  <cp:lastPrinted>2015-11-27T15:51:42Z</cp:lastPrinted>
  <dcterms:created xsi:type="dcterms:W3CDTF">2006-12-12T12:46:50Z</dcterms:created>
  <dcterms:modified xsi:type="dcterms:W3CDTF">2015-12-07T22:22:20Z</dcterms:modified>
</cp:coreProperties>
</file>