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9" r:id="rId2"/>
    <p:sldMasterId id="2147483665" r:id="rId3"/>
    <p:sldMasterId id="2147483671" r:id="rId4"/>
  </p:sldMasterIdLst>
  <p:notesMasterIdLst>
    <p:notesMasterId r:id="rId17"/>
  </p:notesMasterIdLst>
  <p:sldIdLst>
    <p:sldId id="259" r:id="rId5"/>
    <p:sldId id="317" r:id="rId6"/>
    <p:sldId id="311" r:id="rId7"/>
    <p:sldId id="312" r:id="rId8"/>
    <p:sldId id="326" r:id="rId9"/>
    <p:sldId id="337" r:id="rId10"/>
    <p:sldId id="339" r:id="rId11"/>
    <p:sldId id="340" r:id="rId12"/>
    <p:sldId id="341" r:id="rId13"/>
    <p:sldId id="342" r:id="rId14"/>
    <p:sldId id="299" r:id="rId15"/>
    <p:sldId id="300" r:id="rId1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33CC"/>
    <a:srgbClr val="FF6600"/>
    <a:srgbClr val="33CC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7" autoAdjust="0"/>
  </p:normalViewPr>
  <p:slideViewPr>
    <p:cSldViewPr>
      <p:cViewPr>
        <p:scale>
          <a:sx n="60" d="100"/>
          <a:sy n="60" d="100"/>
        </p:scale>
        <p:origin x="-3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F7F2-5095-4CA8-B2E9-4FA9E83443EA}" type="datetimeFigureOut">
              <a:rPr lang="de-DE" smtClean="0"/>
              <a:t>07.12.2015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3D68F-03EE-4E62-B97E-1C6DA496908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64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3017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46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30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1" y="0"/>
            <a:ext cx="914162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633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6"/>
          <p:cNvSpPr/>
          <p:nvPr userDrawn="1"/>
        </p:nvSpPr>
        <p:spPr>
          <a:xfrm>
            <a:off x="1" y="9115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139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1" y="0"/>
            <a:ext cx="914162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36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" y="6633324"/>
            <a:ext cx="9144000" cy="21977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>
          <a:xfrm>
            <a:off x="1" y="9115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029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hteck 4"/>
          <p:cNvSpPr/>
          <p:nvPr userDrawn="1"/>
        </p:nvSpPr>
        <p:spPr>
          <a:xfrm>
            <a:off x="1" y="0"/>
            <a:ext cx="914162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82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" y="6633324"/>
            <a:ext cx="9144000" cy="21977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hteck 6"/>
          <p:cNvSpPr/>
          <p:nvPr userDrawn="1"/>
        </p:nvSpPr>
        <p:spPr>
          <a:xfrm>
            <a:off x="1" y="9115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8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84213" y="2349500"/>
            <a:ext cx="7775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>
              <a:solidFill>
                <a:prstClr val="white"/>
              </a:solidFill>
            </a:endParaRPr>
          </a:p>
        </p:txBody>
      </p:sp>
      <p:pic>
        <p:nvPicPr>
          <p:cNvPr id="1033" name="Picture 7" descr="AGIPD-Logo S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250825" y="71438"/>
            <a:ext cx="6265863" cy="92392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>
                <a:solidFill>
                  <a:prstClr val="white"/>
                </a:solidFill>
              </a:rPr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365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6506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66209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152400" y="1219200"/>
            <a:ext cx="8839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41934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6864" cy="3096344"/>
          </a:xfrm>
        </p:spPr>
        <p:txBody>
          <a:bodyPr/>
          <a:lstStyle/>
          <a:p>
            <a:r>
              <a:rPr lang="en-US" b="1" dirty="0" smtClean="0"/>
              <a:t>Overview and Status of the AGIPD Project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December 2015- XDAC - Meeting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AGIPD1.0 is already useable for </a:t>
            </a:r>
            <a:r>
              <a:rPr lang="en-US" sz="2400" smtClean="0"/>
              <a:t>first experiments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All non-perfect issues observed in AGIPD 1.0 understood and remediated in AGIPD 1.1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AGIPD 1.1 uploaded to MOSIS end of November; usual discussions ongoing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If all goes well AGIPD 1.1 back in April 2016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ASIC redesigned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“submitted”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02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412776"/>
            <a:ext cx="7992889" cy="5040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Mechanical integration ongoing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First version Firmware for multi-modules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Calibration framework established and most routines coded (remaining work not to be underestimated)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ASIC redesign finished and uploaded to MOSIS</a:t>
            </a:r>
          </a:p>
          <a:p>
            <a:pPr marL="0" indent="0"/>
            <a:endParaRPr lang="en-US" sz="2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Status 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6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67544" y="1412776"/>
            <a:ext cx="7992889" cy="504056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Assembly of mechanics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part) finished January;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part April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Electronics and operational testing multi-module system finished early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Calibration framework finished early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Assembly and testing entire system finished June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Delivery to XFEL summer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Replacement of AGIPD1.0 with AGIPD 1.1 possible before first beam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4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AGIPD ASIC</a:t>
            </a:r>
          </a:p>
        </p:txBody>
      </p:sp>
      <p:sp>
        <p:nvSpPr>
          <p:cNvPr id="10245" name="Ellipse 53"/>
          <p:cNvSpPr>
            <a:spLocks noChangeArrowheads="1"/>
          </p:cNvSpPr>
          <p:nvPr/>
        </p:nvSpPr>
        <p:spPr bwMode="auto">
          <a:xfrm>
            <a:off x="-171450" y="5748338"/>
            <a:ext cx="4751388" cy="752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55563" algn="l" defTabSz="3984625" eaLnBrk="0" hangingPunct="0">
              <a:spcBef>
                <a:spcPct val="20000"/>
              </a:spcBef>
              <a:buFont typeface="Arial" pitchFamily="34" charset="0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 defTabSz="39846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 defTabSz="39846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algn="l" defTabSz="39846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defTabSz="39846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lnSpc>
                <a:spcPts val="8713"/>
              </a:lnSpc>
              <a:buFontTx/>
              <a:buNone/>
            </a:pPr>
            <a:endParaRPr lang="en-US" altLang="de-DE" sz="6000">
              <a:solidFill>
                <a:srgbClr val="515151"/>
              </a:solidFill>
            </a:endParaRPr>
          </a:p>
        </p:txBody>
      </p:sp>
      <p:sp>
        <p:nvSpPr>
          <p:cNvPr id="10246" name="Ellipse 54"/>
          <p:cNvSpPr>
            <a:spLocks noChangeArrowheads="1"/>
          </p:cNvSpPr>
          <p:nvPr/>
        </p:nvSpPr>
        <p:spPr bwMode="auto">
          <a:xfrm>
            <a:off x="-171450" y="5916613"/>
            <a:ext cx="4751388" cy="584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55563" algn="l" defTabSz="3984625" eaLnBrk="0" hangingPunct="0">
              <a:spcBef>
                <a:spcPct val="20000"/>
              </a:spcBef>
              <a:buFont typeface="Arial" pitchFamily="34" charset="0"/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algn="l" defTabSz="398462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algn="l" defTabSz="398462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algn="l" defTabSz="398462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algn="l" defTabSz="398462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398462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lnSpc>
                <a:spcPts val="8713"/>
              </a:lnSpc>
              <a:buFontTx/>
              <a:buNone/>
            </a:pPr>
            <a:endParaRPr lang="en-US" altLang="de-DE" sz="6000">
              <a:solidFill>
                <a:srgbClr val="515151"/>
              </a:solidFill>
            </a:endParaRPr>
          </a:p>
        </p:txBody>
      </p:sp>
      <p:sp>
        <p:nvSpPr>
          <p:cNvPr id="10247" name="Rectangle 33"/>
          <p:cNvSpPr>
            <a:spLocks noChangeArrowheads="1"/>
          </p:cNvSpPr>
          <p:nvPr/>
        </p:nvSpPr>
        <p:spPr bwMode="auto">
          <a:xfrm>
            <a:off x="339725" y="1219200"/>
            <a:ext cx="8464550" cy="29035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de-DE" altLang="de-DE" b="1">
                <a:solidFill>
                  <a:prstClr val="black"/>
                </a:solidFill>
                <a:latin typeface="Arial Narrow" pitchFamily="34" charset="0"/>
              </a:rPr>
              <a:t>AGIPD 1.0</a:t>
            </a:r>
          </a:p>
        </p:txBody>
      </p:sp>
      <p:sp>
        <p:nvSpPr>
          <p:cNvPr id="10248" name="Rectangle 34"/>
          <p:cNvSpPr>
            <a:spLocks noChangeArrowheads="1"/>
          </p:cNvSpPr>
          <p:nvPr/>
        </p:nvSpPr>
        <p:spPr bwMode="auto">
          <a:xfrm>
            <a:off x="415925" y="1336675"/>
            <a:ext cx="5289550" cy="26765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de-DE" altLang="de-DE">
                <a:solidFill>
                  <a:prstClr val="black"/>
                </a:solidFill>
              </a:rPr>
              <a:t>Pixel (</a:t>
            </a:r>
            <a:r>
              <a:rPr lang="de-DE" altLang="de-DE">
                <a:solidFill>
                  <a:prstClr val="black"/>
                </a:solidFill>
                <a:sym typeface="Symbol" pitchFamily="18" charset="2"/>
              </a:rPr>
              <a:t></a:t>
            </a:r>
            <a:r>
              <a:rPr lang="de-DE" altLang="de-DE">
                <a:solidFill>
                  <a:prstClr val="black"/>
                </a:solidFill>
              </a:rPr>
              <a:t>4096)</a:t>
            </a:r>
          </a:p>
        </p:txBody>
      </p:sp>
      <p:sp>
        <p:nvSpPr>
          <p:cNvPr id="10249" name="Rectangle 35"/>
          <p:cNvSpPr>
            <a:spLocks noChangeArrowheads="1"/>
          </p:cNvSpPr>
          <p:nvPr/>
        </p:nvSpPr>
        <p:spPr bwMode="auto">
          <a:xfrm>
            <a:off x="4530725" y="1336675"/>
            <a:ext cx="4191000" cy="2328863"/>
          </a:xfrm>
          <a:prstGeom prst="rect">
            <a:avLst/>
          </a:prstGeom>
          <a:solidFill>
            <a:srgbClr val="9CB8DA">
              <a:alpha val="50195"/>
            </a:srgb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r>
              <a:rPr lang="de-DE" altLang="de-DE">
                <a:solidFill>
                  <a:prstClr val="black"/>
                </a:solidFill>
              </a:rPr>
              <a:t>Readout chain</a:t>
            </a:r>
          </a:p>
        </p:txBody>
      </p:sp>
      <p:sp>
        <p:nvSpPr>
          <p:cNvPr id="10250" name="Rectangle 36"/>
          <p:cNvSpPr>
            <a:spLocks noChangeArrowheads="1"/>
          </p:cNvSpPr>
          <p:nvPr/>
        </p:nvSpPr>
        <p:spPr bwMode="auto">
          <a:xfrm>
            <a:off x="2016125" y="1531938"/>
            <a:ext cx="1371600" cy="1531937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CDS stage</a:t>
            </a:r>
          </a:p>
        </p:txBody>
      </p:sp>
      <p:sp>
        <p:nvSpPr>
          <p:cNvPr id="10251" name="Rectangle 37"/>
          <p:cNvSpPr>
            <a:spLocks noChangeArrowheads="1"/>
          </p:cNvSpPr>
          <p:nvPr/>
        </p:nvSpPr>
        <p:spPr bwMode="auto">
          <a:xfrm>
            <a:off x="492125" y="1531938"/>
            <a:ext cx="1447800" cy="2286000"/>
          </a:xfrm>
          <a:prstGeom prst="rect">
            <a:avLst/>
          </a:prstGeom>
          <a:solidFill>
            <a:srgbClr val="4785D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Preamplifier stage</a:t>
            </a:r>
          </a:p>
        </p:txBody>
      </p:sp>
      <p:sp>
        <p:nvSpPr>
          <p:cNvPr id="10252" name="AutoShape 39"/>
          <p:cNvSpPr>
            <a:spLocks noChangeArrowheads="1"/>
          </p:cNvSpPr>
          <p:nvPr/>
        </p:nvSpPr>
        <p:spPr bwMode="auto">
          <a:xfrm rot="5400000" flipH="1">
            <a:off x="873125" y="2979738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53" name="Oval 40"/>
          <p:cNvSpPr>
            <a:spLocks noChangeArrowheads="1"/>
          </p:cNvSpPr>
          <p:nvPr/>
        </p:nvSpPr>
        <p:spPr bwMode="auto">
          <a:xfrm>
            <a:off x="1482725" y="3208338"/>
            <a:ext cx="152400" cy="152400"/>
          </a:xfrm>
          <a:prstGeom prst="ellipse">
            <a:avLst/>
          </a:prstGeom>
          <a:solidFill>
            <a:srgbClr val="FFF97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54" name="Oval 41"/>
          <p:cNvSpPr>
            <a:spLocks noChangeArrowheads="1"/>
          </p:cNvSpPr>
          <p:nvPr/>
        </p:nvSpPr>
        <p:spPr bwMode="auto">
          <a:xfrm>
            <a:off x="1749425" y="32464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55" name="Line 42"/>
          <p:cNvSpPr>
            <a:spLocks noChangeShapeType="1"/>
          </p:cNvSpPr>
          <p:nvPr/>
        </p:nvSpPr>
        <p:spPr bwMode="auto">
          <a:xfrm flipH="1">
            <a:off x="339725" y="328453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56" name="Line 43"/>
          <p:cNvSpPr>
            <a:spLocks noChangeShapeType="1"/>
          </p:cNvSpPr>
          <p:nvPr/>
        </p:nvSpPr>
        <p:spPr bwMode="auto">
          <a:xfrm>
            <a:off x="1635125" y="328453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44525" y="1684338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58" name="Line 45"/>
          <p:cNvSpPr>
            <a:spLocks noChangeShapeType="1"/>
          </p:cNvSpPr>
          <p:nvPr/>
        </p:nvSpPr>
        <p:spPr bwMode="auto">
          <a:xfrm>
            <a:off x="644525" y="168433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59" name="Line 46"/>
          <p:cNvSpPr>
            <a:spLocks noChangeShapeType="1"/>
          </p:cNvSpPr>
          <p:nvPr/>
        </p:nvSpPr>
        <p:spPr bwMode="auto">
          <a:xfrm>
            <a:off x="1787525" y="1684338"/>
            <a:ext cx="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0" name="Line 47"/>
          <p:cNvSpPr>
            <a:spLocks noChangeShapeType="1"/>
          </p:cNvSpPr>
          <p:nvPr/>
        </p:nvSpPr>
        <p:spPr bwMode="auto">
          <a:xfrm>
            <a:off x="644525" y="2446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1" name="Line 48"/>
          <p:cNvSpPr>
            <a:spLocks noChangeShapeType="1"/>
          </p:cNvSpPr>
          <p:nvPr/>
        </p:nvSpPr>
        <p:spPr bwMode="auto">
          <a:xfrm>
            <a:off x="949325" y="2293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2" name="Line 49"/>
          <p:cNvSpPr>
            <a:spLocks noChangeShapeType="1"/>
          </p:cNvSpPr>
          <p:nvPr/>
        </p:nvSpPr>
        <p:spPr bwMode="auto">
          <a:xfrm>
            <a:off x="1025525" y="2293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3" name="Line 50"/>
          <p:cNvSpPr>
            <a:spLocks noChangeShapeType="1"/>
          </p:cNvSpPr>
          <p:nvPr/>
        </p:nvSpPr>
        <p:spPr bwMode="auto">
          <a:xfrm>
            <a:off x="1025525" y="2446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4" name="Line 51"/>
          <p:cNvSpPr>
            <a:spLocks noChangeShapeType="1"/>
          </p:cNvSpPr>
          <p:nvPr/>
        </p:nvSpPr>
        <p:spPr bwMode="auto">
          <a:xfrm>
            <a:off x="644525" y="2827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5" name="Line 52"/>
          <p:cNvSpPr>
            <a:spLocks noChangeShapeType="1"/>
          </p:cNvSpPr>
          <p:nvPr/>
        </p:nvSpPr>
        <p:spPr bwMode="auto">
          <a:xfrm>
            <a:off x="949325" y="2674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6" name="Line 53"/>
          <p:cNvSpPr>
            <a:spLocks noChangeShapeType="1"/>
          </p:cNvSpPr>
          <p:nvPr/>
        </p:nvSpPr>
        <p:spPr bwMode="auto">
          <a:xfrm>
            <a:off x="1025525" y="2674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7" name="Line 54"/>
          <p:cNvSpPr>
            <a:spLocks noChangeShapeType="1"/>
          </p:cNvSpPr>
          <p:nvPr/>
        </p:nvSpPr>
        <p:spPr bwMode="auto">
          <a:xfrm>
            <a:off x="1025525" y="28273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8" name="Line 55"/>
          <p:cNvSpPr>
            <a:spLocks noChangeShapeType="1"/>
          </p:cNvSpPr>
          <p:nvPr/>
        </p:nvSpPr>
        <p:spPr bwMode="auto">
          <a:xfrm>
            <a:off x="949325" y="1912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69" name="Line 56"/>
          <p:cNvSpPr>
            <a:spLocks noChangeShapeType="1"/>
          </p:cNvSpPr>
          <p:nvPr/>
        </p:nvSpPr>
        <p:spPr bwMode="auto">
          <a:xfrm>
            <a:off x="1025525" y="1912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70" name="Line 57"/>
          <p:cNvSpPr>
            <a:spLocks noChangeShapeType="1"/>
          </p:cNvSpPr>
          <p:nvPr/>
        </p:nvSpPr>
        <p:spPr bwMode="auto">
          <a:xfrm>
            <a:off x="1025525" y="2065338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grpSp>
        <p:nvGrpSpPr>
          <p:cNvPr id="10271" name="Group 58"/>
          <p:cNvGrpSpPr>
            <a:grpSpLocks/>
          </p:cNvGrpSpPr>
          <p:nvPr/>
        </p:nvGrpSpPr>
        <p:grpSpPr bwMode="auto">
          <a:xfrm>
            <a:off x="1330325" y="1608138"/>
            <a:ext cx="457200" cy="114300"/>
            <a:chOff x="864" y="2304"/>
            <a:chExt cx="288" cy="72"/>
          </a:xfrm>
        </p:grpSpPr>
        <p:sp>
          <p:nvSpPr>
            <p:cNvPr id="10445" name="Line 59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46" name="Oval 60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47" name="Line 61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272" name="Group 62"/>
          <p:cNvGrpSpPr>
            <a:grpSpLocks/>
          </p:cNvGrpSpPr>
          <p:nvPr/>
        </p:nvGrpSpPr>
        <p:grpSpPr bwMode="auto">
          <a:xfrm>
            <a:off x="1330325" y="2351088"/>
            <a:ext cx="457200" cy="114300"/>
            <a:chOff x="864" y="2304"/>
            <a:chExt cx="288" cy="72"/>
          </a:xfrm>
        </p:grpSpPr>
        <p:sp>
          <p:nvSpPr>
            <p:cNvPr id="10442" name="Line 63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43" name="Oval 64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44" name="Line 65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273" name="Group 66"/>
          <p:cNvGrpSpPr>
            <a:grpSpLocks/>
          </p:cNvGrpSpPr>
          <p:nvPr/>
        </p:nvGrpSpPr>
        <p:grpSpPr bwMode="auto">
          <a:xfrm>
            <a:off x="1330325" y="2751138"/>
            <a:ext cx="457200" cy="114300"/>
            <a:chOff x="864" y="2304"/>
            <a:chExt cx="288" cy="72"/>
          </a:xfrm>
        </p:grpSpPr>
        <p:sp>
          <p:nvSpPr>
            <p:cNvPr id="10439" name="Line 67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40" name="Oval 68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41" name="Line 69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274" name="Line 70"/>
          <p:cNvSpPr>
            <a:spLocks noChangeShapeType="1"/>
          </p:cNvSpPr>
          <p:nvPr/>
        </p:nvSpPr>
        <p:spPr bwMode="auto">
          <a:xfrm>
            <a:off x="644525" y="20605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75" name="Text Box 71"/>
          <p:cNvSpPr txBox="1">
            <a:spLocks noChangeArrowheads="1"/>
          </p:cNvSpPr>
          <p:nvPr/>
        </p:nvSpPr>
        <p:spPr bwMode="auto">
          <a:xfrm>
            <a:off x="949325" y="2014538"/>
            <a:ext cx="573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f, high</a:t>
            </a:r>
          </a:p>
        </p:txBody>
      </p:sp>
      <p:sp>
        <p:nvSpPr>
          <p:cNvPr id="10276" name="Text Box 72"/>
          <p:cNvSpPr txBox="1">
            <a:spLocks noChangeArrowheads="1"/>
          </p:cNvSpPr>
          <p:nvPr/>
        </p:nvSpPr>
        <p:spPr bwMode="auto">
          <a:xfrm>
            <a:off x="960438" y="2395538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f, mid</a:t>
            </a:r>
          </a:p>
        </p:txBody>
      </p:sp>
      <p:sp>
        <p:nvSpPr>
          <p:cNvPr id="10277" name="Text Box 73"/>
          <p:cNvSpPr txBox="1">
            <a:spLocks noChangeArrowheads="1"/>
          </p:cNvSpPr>
          <p:nvPr/>
        </p:nvSpPr>
        <p:spPr bwMode="auto">
          <a:xfrm>
            <a:off x="949325" y="2784475"/>
            <a:ext cx="5318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f, low</a:t>
            </a:r>
          </a:p>
        </p:txBody>
      </p:sp>
      <p:sp>
        <p:nvSpPr>
          <p:cNvPr id="10278" name="Text Box 74"/>
          <p:cNvSpPr txBox="1">
            <a:spLocks noChangeArrowheads="1"/>
          </p:cNvSpPr>
          <p:nvPr/>
        </p:nvSpPr>
        <p:spPr bwMode="auto">
          <a:xfrm>
            <a:off x="873125" y="1641475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Preamp RST</a:t>
            </a:r>
            <a:endParaRPr lang="de-DE" altLang="de-DE" sz="1200" baseline="-25000">
              <a:solidFill>
                <a:prstClr val="black"/>
              </a:solidFill>
            </a:endParaRPr>
          </a:p>
        </p:txBody>
      </p:sp>
      <p:sp>
        <p:nvSpPr>
          <p:cNvPr id="10279" name="Line 75"/>
          <p:cNvSpPr>
            <a:spLocks noChangeShapeType="1"/>
          </p:cNvSpPr>
          <p:nvPr/>
        </p:nvSpPr>
        <p:spPr bwMode="auto">
          <a:xfrm>
            <a:off x="1776413" y="25225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0" name="Line 76"/>
          <p:cNvSpPr>
            <a:spLocks noChangeShapeType="1"/>
          </p:cNvSpPr>
          <p:nvPr/>
        </p:nvSpPr>
        <p:spPr bwMode="auto">
          <a:xfrm>
            <a:off x="2081213" y="23701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1" name="Line 77"/>
          <p:cNvSpPr>
            <a:spLocks noChangeShapeType="1"/>
          </p:cNvSpPr>
          <p:nvPr/>
        </p:nvSpPr>
        <p:spPr bwMode="auto">
          <a:xfrm>
            <a:off x="2157413" y="23701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2" name="Line 78"/>
          <p:cNvSpPr>
            <a:spLocks noChangeShapeType="1"/>
          </p:cNvSpPr>
          <p:nvPr/>
        </p:nvSpPr>
        <p:spPr bwMode="auto">
          <a:xfrm>
            <a:off x="2157413" y="252253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3" name="Text Box 79"/>
          <p:cNvSpPr txBox="1">
            <a:spLocks noChangeArrowheads="1"/>
          </p:cNvSpPr>
          <p:nvPr/>
        </p:nvSpPr>
        <p:spPr bwMode="auto">
          <a:xfrm>
            <a:off x="2092325" y="2471738"/>
            <a:ext cx="595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couple</a:t>
            </a:r>
          </a:p>
        </p:txBody>
      </p:sp>
      <p:sp>
        <p:nvSpPr>
          <p:cNvPr id="10284" name="AutoShape 80"/>
          <p:cNvSpPr>
            <a:spLocks noChangeArrowheads="1"/>
          </p:cNvSpPr>
          <p:nvPr/>
        </p:nvSpPr>
        <p:spPr bwMode="auto">
          <a:xfrm rot="5400000" flipH="1">
            <a:off x="2538413" y="2217738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85" name="Line 81"/>
          <p:cNvSpPr>
            <a:spLocks noChangeShapeType="1"/>
          </p:cNvSpPr>
          <p:nvPr/>
        </p:nvSpPr>
        <p:spPr bwMode="auto">
          <a:xfrm>
            <a:off x="2386013" y="1684338"/>
            <a:ext cx="468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6" name="Line 82"/>
          <p:cNvSpPr>
            <a:spLocks noChangeShapeType="1"/>
          </p:cNvSpPr>
          <p:nvPr/>
        </p:nvSpPr>
        <p:spPr bwMode="auto">
          <a:xfrm>
            <a:off x="2690813" y="1912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7" name="Line 83"/>
          <p:cNvSpPr>
            <a:spLocks noChangeShapeType="1"/>
          </p:cNvSpPr>
          <p:nvPr/>
        </p:nvSpPr>
        <p:spPr bwMode="auto">
          <a:xfrm>
            <a:off x="2767013" y="19129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88" name="Line 84"/>
          <p:cNvSpPr>
            <a:spLocks noChangeShapeType="1"/>
          </p:cNvSpPr>
          <p:nvPr/>
        </p:nvSpPr>
        <p:spPr bwMode="auto">
          <a:xfrm>
            <a:off x="2767013" y="2065338"/>
            <a:ext cx="544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grpSp>
        <p:nvGrpSpPr>
          <p:cNvPr id="10289" name="Group 85"/>
          <p:cNvGrpSpPr>
            <a:grpSpLocks/>
          </p:cNvGrpSpPr>
          <p:nvPr/>
        </p:nvGrpSpPr>
        <p:grpSpPr bwMode="auto">
          <a:xfrm>
            <a:off x="2854325" y="1608138"/>
            <a:ext cx="457200" cy="114300"/>
            <a:chOff x="864" y="2304"/>
            <a:chExt cx="288" cy="72"/>
          </a:xfrm>
        </p:grpSpPr>
        <p:sp>
          <p:nvSpPr>
            <p:cNvPr id="10436" name="Line 86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37" name="Oval 87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38" name="Line 88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290" name="Line 89"/>
          <p:cNvSpPr>
            <a:spLocks noChangeShapeType="1"/>
          </p:cNvSpPr>
          <p:nvPr/>
        </p:nvSpPr>
        <p:spPr bwMode="auto">
          <a:xfrm>
            <a:off x="2386013" y="20605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91" name="Text Box 90"/>
          <p:cNvSpPr txBox="1">
            <a:spLocks noChangeArrowheads="1"/>
          </p:cNvSpPr>
          <p:nvPr/>
        </p:nvSpPr>
        <p:spPr bwMode="auto">
          <a:xfrm>
            <a:off x="2614613" y="1633538"/>
            <a:ext cx="8524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CDS RST</a:t>
            </a:r>
            <a:endParaRPr lang="de-DE" altLang="de-DE" sz="1200" baseline="-25000">
              <a:solidFill>
                <a:prstClr val="black"/>
              </a:solidFill>
            </a:endParaRPr>
          </a:p>
        </p:txBody>
      </p:sp>
      <p:sp>
        <p:nvSpPr>
          <p:cNvPr id="10292" name="Line 91"/>
          <p:cNvSpPr>
            <a:spLocks noChangeShapeType="1"/>
          </p:cNvSpPr>
          <p:nvPr/>
        </p:nvSpPr>
        <p:spPr bwMode="auto">
          <a:xfrm>
            <a:off x="2381250" y="168433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93" name="Line 92"/>
          <p:cNvSpPr>
            <a:spLocks noChangeShapeType="1"/>
          </p:cNvSpPr>
          <p:nvPr/>
        </p:nvSpPr>
        <p:spPr bwMode="auto">
          <a:xfrm>
            <a:off x="3311525" y="1679575"/>
            <a:ext cx="0" cy="842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94" name="Line 93"/>
          <p:cNvSpPr>
            <a:spLocks noChangeShapeType="1"/>
          </p:cNvSpPr>
          <p:nvPr/>
        </p:nvSpPr>
        <p:spPr bwMode="auto">
          <a:xfrm>
            <a:off x="3159125" y="252253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95" name="Text Box 94"/>
          <p:cNvSpPr txBox="1">
            <a:spLocks noChangeArrowheads="1"/>
          </p:cNvSpPr>
          <p:nvPr/>
        </p:nvSpPr>
        <p:spPr bwMode="auto">
          <a:xfrm>
            <a:off x="2690813" y="2014538"/>
            <a:ext cx="593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f, CDS</a:t>
            </a:r>
          </a:p>
        </p:txBody>
      </p:sp>
      <p:sp>
        <p:nvSpPr>
          <p:cNvPr id="10296" name="Rectangle 95"/>
          <p:cNvSpPr>
            <a:spLocks noChangeArrowheads="1"/>
          </p:cNvSpPr>
          <p:nvPr/>
        </p:nvSpPr>
        <p:spPr bwMode="auto">
          <a:xfrm>
            <a:off x="2017713" y="3208338"/>
            <a:ext cx="1370012" cy="609600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97" name="AutoShape 96"/>
          <p:cNvSpPr>
            <a:spLocks noChangeArrowheads="1"/>
          </p:cNvSpPr>
          <p:nvPr/>
        </p:nvSpPr>
        <p:spPr bwMode="auto">
          <a:xfrm rot="5400000" flipH="1">
            <a:off x="2130425" y="339407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298" name="Line 97"/>
          <p:cNvSpPr>
            <a:spLocks noChangeShapeType="1"/>
          </p:cNvSpPr>
          <p:nvPr/>
        </p:nvSpPr>
        <p:spPr bwMode="auto">
          <a:xfrm>
            <a:off x="1787525" y="343693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299" name="Line 98"/>
          <p:cNvSpPr>
            <a:spLocks noChangeShapeType="1"/>
          </p:cNvSpPr>
          <p:nvPr/>
        </p:nvSpPr>
        <p:spPr bwMode="auto">
          <a:xfrm>
            <a:off x="2081213" y="3513138"/>
            <a:ext cx="87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00" name="Line 99"/>
          <p:cNvSpPr>
            <a:spLocks noChangeShapeType="1"/>
          </p:cNvSpPr>
          <p:nvPr/>
        </p:nvSpPr>
        <p:spPr bwMode="auto">
          <a:xfrm>
            <a:off x="2081213" y="3513138"/>
            <a:ext cx="0" cy="500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01" name="Text Box 100"/>
          <p:cNvSpPr txBox="1">
            <a:spLocks noChangeArrowheads="1"/>
          </p:cNvSpPr>
          <p:nvPr/>
        </p:nvSpPr>
        <p:spPr bwMode="auto">
          <a:xfrm>
            <a:off x="2017713" y="3522663"/>
            <a:ext cx="404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V</a:t>
            </a:r>
            <a:r>
              <a:rPr lang="de-DE" altLang="de-DE" sz="1200" baseline="-25000">
                <a:solidFill>
                  <a:prstClr val="black"/>
                </a:solidFill>
              </a:rPr>
              <a:t>ref</a:t>
            </a:r>
          </a:p>
        </p:txBody>
      </p:sp>
      <p:sp>
        <p:nvSpPr>
          <p:cNvPr id="10302" name="Rectangle 101"/>
          <p:cNvSpPr>
            <a:spLocks noChangeArrowheads="1"/>
          </p:cNvSpPr>
          <p:nvPr/>
        </p:nvSpPr>
        <p:spPr bwMode="auto">
          <a:xfrm>
            <a:off x="2397125" y="3284538"/>
            <a:ext cx="609600" cy="457200"/>
          </a:xfrm>
          <a:prstGeom prst="rect">
            <a:avLst/>
          </a:prstGeom>
          <a:solidFill>
            <a:srgbClr val="FFF9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900">
                <a:solidFill>
                  <a:prstClr val="black"/>
                </a:solidFill>
              </a:rPr>
              <a:t>Dynamic</a:t>
            </a:r>
          </a:p>
          <a:p>
            <a:pPr eaLnBrk="1" hangingPunct="1"/>
            <a:r>
              <a:rPr lang="de-DE" altLang="de-DE" sz="900">
                <a:solidFill>
                  <a:prstClr val="black"/>
                </a:solidFill>
              </a:rPr>
              <a:t> gain </a:t>
            </a:r>
          </a:p>
          <a:p>
            <a:pPr eaLnBrk="1" hangingPunct="1"/>
            <a:r>
              <a:rPr lang="de-DE" altLang="de-DE" sz="900">
                <a:solidFill>
                  <a:prstClr val="black"/>
                </a:solidFill>
              </a:rPr>
              <a:t>switching</a:t>
            </a:r>
          </a:p>
        </p:txBody>
      </p:sp>
      <p:sp>
        <p:nvSpPr>
          <p:cNvPr id="10303" name="Line 102"/>
          <p:cNvSpPr>
            <a:spLocks noChangeShapeType="1"/>
          </p:cNvSpPr>
          <p:nvPr/>
        </p:nvSpPr>
        <p:spPr bwMode="auto">
          <a:xfrm>
            <a:off x="3006725" y="3360738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04" name="AutoShape 103"/>
          <p:cNvSpPr>
            <a:spLocks noChangeArrowheads="1"/>
          </p:cNvSpPr>
          <p:nvPr/>
        </p:nvSpPr>
        <p:spPr bwMode="auto">
          <a:xfrm>
            <a:off x="3076575" y="3284538"/>
            <a:ext cx="311150" cy="171450"/>
          </a:xfrm>
          <a:prstGeom prst="homePlate">
            <a:avLst>
              <a:gd name="adj" fmla="val 45370"/>
            </a:avLst>
          </a:prstGeom>
          <a:solidFill>
            <a:srgbClr val="FFF9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de-DE" altLang="de-DE" sz="900">
                <a:solidFill>
                  <a:prstClr val="black"/>
                </a:solidFill>
              </a:rPr>
              <a:t>DAC</a:t>
            </a:r>
          </a:p>
        </p:txBody>
      </p:sp>
      <p:sp>
        <p:nvSpPr>
          <p:cNvPr id="10305" name="Line 104"/>
          <p:cNvSpPr>
            <a:spLocks noChangeShapeType="1"/>
          </p:cNvSpPr>
          <p:nvPr/>
        </p:nvSpPr>
        <p:spPr bwMode="auto">
          <a:xfrm>
            <a:off x="2320925" y="3470275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grpSp>
        <p:nvGrpSpPr>
          <p:cNvPr id="10306" name="Group 105"/>
          <p:cNvGrpSpPr>
            <a:grpSpLocks/>
          </p:cNvGrpSpPr>
          <p:nvPr/>
        </p:nvGrpSpPr>
        <p:grpSpPr bwMode="auto">
          <a:xfrm>
            <a:off x="3463925" y="1608138"/>
            <a:ext cx="457200" cy="114300"/>
            <a:chOff x="864" y="2304"/>
            <a:chExt cx="288" cy="72"/>
          </a:xfrm>
        </p:grpSpPr>
        <p:sp>
          <p:nvSpPr>
            <p:cNvPr id="10433" name="Line 106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34" name="Oval 107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35" name="Line 108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307" name="Group 109"/>
          <p:cNvGrpSpPr>
            <a:grpSpLocks/>
          </p:cNvGrpSpPr>
          <p:nvPr/>
        </p:nvGrpSpPr>
        <p:grpSpPr bwMode="auto">
          <a:xfrm>
            <a:off x="3921125" y="1608138"/>
            <a:ext cx="457200" cy="114300"/>
            <a:chOff x="864" y="2304"/>
            <a:chExt cx="288" cy="72"/>
          </a:xfrm>
        </p:grpSpPr>
        <p:sp>
          <p:nvSpPr>
            <p:cNvPr id="10430" name="Line 110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31" name="Oval 111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432" name="Line 112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308" name="Line 113"/>
          <p:cNvSpPr>
            <a:spLocks noChangeShapeType="1"/>
          </p:cNvSpPr>
          <p:nvPr/>
        </p:nvSpPr>
        <p:spPr bwMode="auto">
          <a:xfrm>
            <a:off x="3305175" y="1684338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09" name="Oval 114"/>
          <p:cNvSpPr>
            <a:spLocks noChangeArrowheads="1"/>
          </p:cNvSpPr>
          <p:nvPr/>
        </p:nvSpPr>
        <p:spPr bwMode="auto">
          <a:xfrm>
            <a:off x="3273425" y="16462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10" name="Rectangle 115"/>
          <p:cNvSpPr>
            <a:spLocks noChangeArrowheads="1"/>
          </p:cNvSpPr>
          <p:nvPr/>
        </p:nvSpPr>
        <p:spPr bwMode="auto">
          <a:xfrm>
            <a:off x="3463925" y="1760538"/>
            <a:ext cx="685800" cy="1303337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Storage</a:t>
            </a:r>
          </a:p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cell matrix</a:t>
            </a:r>
          </a:p>
        </p:txBody>
      </p:sp>
      <p:grpSp>
        <p:nvGrpSpPr>
          <p:cNvPr id="10311" name="Group 116"/>
          <p:cNvGrpSpPr>
            <a:grpSpLocks/>
          </p:cNvGrpSpPr>
          <p:nvPr/>
        </p:nvGrpSpPr>
        <p:grpSpPr bwMode="auto">
          <a:xfrm>
            <a:off x="3540125" y="1684338"/>
            <a:ext cx="457200" cy="1028700"/>
            <a:chOff x="2880" y="2592"/>
            <a:chExt cx="576" cy="1296"/>
          </a:xfrm>
        </p:grpSpPr>
        <p:grpSp>
          <p:nvGrpSpPr>
            <p:cNvPr id="10391" name="Group 117"/>
            <p:cNvGrpSpPr>
              <a:grpSpLocks/>
            </p:cNvGrpSpPr>
            <p:nvPr/>
          </p:nvGrpSpPr>
          <p:grpSpPr bwMode="auto">
            <a:xfrm rot="-5400000">
              <a:off x="2928" y="3576"/>
              <a:ext cx="432" cy="192"/>
              <a:chOff x="2928" y="2736"/>
              <a:chExt cx="432" cy="192"/>
            </a:xfrm>
          </p:grpSpPr>
          <p:sp>
            <p:nvSpPr>
              <p:cNvPr id="10426" name="Line 118"/>
              <p:cNvSpPr>
                <a:spLocks noChangeShapeType="1"/>
              </p:cNvSpPr>
              <p:nvPr/>
            </p:nvSpPr>
            <p:spPr bwMode="auto">
              <a:xfrm>
                <a:off x="2928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27" name="Line 119"/>
              <p:cNvSpPr>
                <a:spLocks noChangeShapeType="1"/>
              </p:cNvSpPr>
              <p:nvPr/>
            </p:nvSpPr>
            <p:spPr bwMode="auto">
              <a:xfrm>
                <a:off x="3120" y="27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28" name="Line 120"/>
              <p:cNvSpPr>
                <a:spLocks noChangeShapeType="1"/>
              </p:cNvSpPr>
              <p:nvPr/>
            </p:nvSpPr>
            <p:spPr bwMode="auto">
              <a:xfrm>
                <a:off x="3168" y="27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29" name="Line 121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0392" name="Group 122"/>
            <p:cNvGrpSpPr>
              <a:grpSpLocks/>
            </p:cNvGrpSpPr>
            <p:nvPr/>
          </p:nvGrpSpPr>
          <p:grpSpPr bwMode="auto">
            <a:xfrm rot="5400000" flipV="1">
              <a:off x="2988" y="3468"/>
              <a:ext cx="288" cy="72"/>
              <a:chOff x="864" y="2304"/>
              <a:chExt cx="288" cy="72"/>
            </a:xfrm>
          </p:grpSpPr>
          <p:sp>
            <p:nvSpPr>
              <p:cNvPr id="10423" name="Line 123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24" name="Oval 124"/>
              <p:cNvSpPr>
                <a:spLocks noChangeArrowheads="1"/>
              </p:cNvSpPr>
              <p:nvPr/>
            </p:nvSpPr>
            <p:spPr bwMode="auto">
              <a:xfrm>
                <a:off x="960" y="23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425" name="Line 125"/>
              <p:cNvSpPr>
                <a:spLocks noChangeShapeType="1"/>
              </p:cNvSpPr>
              <p:nvPr/>
            </p:nvSpPr>
            <p:spPr bwMode="auto">
              <a:xfrm flipH="1" flipV="1">
                <a:off x="864" y="230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0393" name="Group 126"/>
            <p:cNvGrpSpPr>
              <a:grpSpLocks/>
            </p:cNvGrpSpPr>
            <p:nvPr/>
          </p:nvGrpSpPr>
          <p:grpSpPr bwMode="auto">
            <a:xfrm rot="5400000" flipV="1">
              <a:off x="2988" y="3180"/>
              <a:ext cx="288" cy="72"/>
              <a:chOff x="864" y="2304"/>
              <a:chExt cx="288" cy="72"/>
            </a:xfrm>
          </p:grpSpPr>
          <p:sp>
            <p:nvSpPr>
              <p:cNvPr id="10420" name="Line 127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21" name="Oval 128"/>
              <p:cNvSpPr>
                <a:spLocks noChangeArrowheads="1"/>
              </p:cNvSpPr>
              <p:nvPr/>
            </p:nvSpPr>
            <p:spPr bwMode="auto">
              <a:xfrm>
                <a:off x="960" y="23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422" name="Line 129"/>
              <p:cNvSpPr>
                <a:spLocks noChangeShapeType="1"/>
              </p:cNvSpPr>
              <p:nvPr/>
            </p:nvSpPr>
            <p:spPr bwMode="auto">
              <a:xfrm flipH="1" flipV="1">
                <a:off x="864" y="230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0394" name="Group 130"/>
            <p:cNvGrpSpPr>
              <a:grpSpLocks/>
            </p:cNvGrpSpPr>
            <p:nvPr/>
          </p:nvGrpSpPr>
          <p:grpSpPr bwMode="auto">
            <a:xfrm rot="-5400000">
              <a:off x="3144" y="3576"/>
              <a:ext cx="432" cy="192"/>
              <a:chOff x="2928" y="2736"/>
              <a:chExt cx="432" cy="192"/>
            </a:xfrm>
          </p:grpSpPr>
          <p:sp>
            <p:nvSpPr>
              <p:cNvPr id="10416" name="Line 131"/>
              <p:cNvSpPr>
                <a:spLocks noChangeShapeType="1"/>
              </p:cNvSpPr>
              <p:nvPr/>
            </p:nvSpPr>
            <p:spPr bwMode="auto">
              <a:xfrm>
                <a:off x="2928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17" name="Line 132"/>
              <p:cNvSpPr>
                <a:spLocks noChangeShapeType="1"/>
              </p:cNvSpPr>
              <p:nvPr/>
            </p:nvSpPr>
            <p:spPr bwMode="auto">
              <a:xfrm>
                <a:off x="3120" y="27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18" name="Line 133"/>
              <p:cNvSpPr>
                <a:spLocks noChangeShapeType="1"/>
              </p:cNvSpPr>
              <p:nvPr/>
            </p:nvSpPr>
            <p:spPr bwMode="auto">
              <a:xfrm>
                <a:off x="3168" y="273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19" name="Line 134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0395" name="Group 135"/>
            <p:cNvGrpSpPr>
              <a:grpSpLocks/>
            </p:cNvGrpSpPr>
            <p:nvPr/>
          </p:nvGrpSpPr>
          <p:grpSpPr bwMode="auto">
            <a:xfrm rot="5400000" flipV="1">
              <a:off x="3204" y="3468"/>
              <a:ext cx="288" cy="72"/>
              <a:chOff x="864" y="2304"/>
              <a:chExt cx="288" cy="72"/>
            </a:xfrm>
          </p:grpSpPr>
          <p:sp>
            <p:nvSpPr>
              <p:cNvPr id="10413" name="Line 136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14" name="Oval 137"/>
              <p:cNvSpPr>
                <a:spLocks noChangeArrowheads="1"/>
              </p:cNvSpPr>
              <p:nvPr/>
            </p:nvSpPr>
            <p:spPr bwMode="auto">
              <a:xfrm>
                <a:off x="960" y="23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415" name="Line 138"/>
              <p:cNvSpPr>
                <a:spLocks noChangeShapeType="1"/>
              </p:cNvSpPr>
              <p:nvPr/>
            </p:nvSpPr>
            <p:spPr bwMode="auto">
              <a:xfrm flipH="1" flipV="1">
                <a:off x="864" y="230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grpSp>
          <p:nvGrpSpPr>
            <p:cNvPr id="10396" name="Group 139"/>
            <p:cNvGrpSpPr>
              <a:grpSpLocks/>
            </p:cNvGrpSpPr>
            <p:nvPr/>
          </p:nvGrpSpPr>
          <p:grpSpPr bwMode="auto">
            <a:xfrm rot="5400000" flipV="1">
              <a:off x="3204" y="3180"/>
              <a:ext cx="288" cy="72"/>
              <a:chOff x="864" y="2304"/>
              <a:chExt cx="288" cy="72"/>
            </a:xfrm>
          </p:grpSpPr>
          <p:sp>
            <p:nvSpPr>
              <p:cNvPr id="10410" name="Line 140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11" name="Oval 141"/>
              <p:cNvSpPr>
                <a:spLocks noChangeArrowheads="1"/>
              </p:cNvSpPr>
              <p:nvPr/>
            </p:nvSpPr>
            <p:spPr bwMode="auto">
              <a:xfrm>
                <a:off x="960" y="23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412" name="Line 142"/>
              <p:cNvSpPr>
                <a:spLocks noChangeShapeType="1"/>
              </p:cNvSpPr>
              <p:nvPr/>
            </p:nvSpPr>
            <p:spPr bwMode="auto">
              <a:xfrm flipH="1" flipV="1">
                <a:off x="864" y="230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10397" name="Line 143"/>
            <p:cNvSpPr>
              <a:spLocks noChangeShapeType="1"/>
            </p:cNvSpPr>
            <p:nvPr/>
          </p:nvSpPr>
          <p:spPr bwMode="auto">
            <a:xfrm rot="-5400000">
              <a:off x="2809" y="2903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98" name="Line 144"/>
            <p:cNvSpPr>
              <a:spLocks noChangeShapeType="1"/>
            </p:cNvSpPr>
            <p:nvPr/>
          </p:nvSpPr>
          <p:spPr bwMode="auto">
            <a:xfrm rot="-5400000">
              <a:off x="3360" y="378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99" name="Line 145"/>
            <p:cNvSpPr>
              <a:spLocks noChangeShapeType="1"/>
            </p:cNvSpPr>
            <p:nvPr/>
          </p:nvSpPr>
          <p:spPr bwMode="auto">
            <a:xfrm rot="-5400000">
              <a:off x="3143" y="3791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00" name="Line 146"/>
            <p:cNvSpPr>
              <a:spLocks noChangeShapeType="1"/>
            </p:cNvSpPr>
            <p:nvPr/>
          </p:nvSpPr>
          <p:spPr bwMode="auto">
            <a:xfrm rot="10800000">
              <a:off x="3143" y="2976"/>
              <a:ext cx="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01" name="Line 147"/>
            <p:cNvSpPr>
              <a:spLocks noChangeShapeType="1"/>
            </p:cNvSpPr>
            <p:nvPr/>
          </p:nvSpPr>
          <p:spPr bwMode="auto">
            <a:xfrm rot="-5400000">
              <a:off x="3107" y="3012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grpSp>
          <p:nvGrpSpPr>
            <p:cNvPr id="10402" name="Group 148"/>
            <p:cNvGrpSpPr>
              <a:grpSpLocks/>
            </p:cNvGrpSpPr>
            <p:nvPr/>
          </p:nvGrpSpPr>
          <p:grpSpPr bwMode="auto">
            <a:xfrm>
              <a:off x="2952" y="2928"/>
              <a:ext cx="288" cy="72"/>
              <a:chOff x="864" y="2304"/>
              <a:chExt cx="288" cy="72"/>
            </a:xfrm>
          </p:grpSpPr>
          <p:sp>
            <p:nvSpPr>
              <p:cNvPr id="10407" name="Line 149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10408" name="Oval 150"/>
              <p:cNvSpPr>
                <a:spLocks noChangeArrowheads="1"/>
              </p:cNvSpPr>
              <p:nvPr/>
            </p:nvSpPr>
            <p:spPr bwMode="auto">
              <a:xfrm>
                <a:off x="960" y="23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409" name="Line 151"/>
              <p:cNvSpPr>
                <a:spLocks noChangeShapeType="1"/>
              </p:cNvSpPr>
              <p:nvPr/>
            </p:nvSpPr>
            <p:spPr bwMode="auto">
              <a:xfrm flipH="1" flipV="1">
                <a:off x="864" y="2304"/>
                <a:ext cx="96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r"/>
                <a:endParaRPr lang="de-DE">
                  <a:solidFill>
                    <a:prstClr val="black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10403" name="Line 152"/>
            <p:cNvSpPr>
              <a:spLocks noChangeShapeType="1"/>
            </p:cNvSpPr>
            <p:nvPr/>
          </p:nvSpPr>
          <p:spPr bwMode="auto">
            <a:xfrm rot="10800000">
              <a:off x="2880" y="2976"/>
              <a:ext cx="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04" name="Line 153"/>
            <p:cNvSpPr>
              <a:spLocks noChangeShapeType="1"/>
            </p:cNvSpPr>
            <p:nvPr/>
          </p:nvSpPr>
          <p:spPr bwMode="auto">
            <a:xfrm rot="-5400000">
              <a:off x="3120" y="2711"/>
              <a:ext cx="2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05" name="Line 154"/>
            <p:cNvSpPr>
              <a:spLocks noChangeShapeType="1"/>
            </p:cNvSpPr>
            <p:nvPr/>
          </p:nvSpPr>
          <p:spPr bwMode="auto">
            <a:xfrm rot="10800000">
              <a:off x="2880" y="2832"/>
              <a:ext cx="3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406" name="Line 155"/>
            <p:cNvSpPr>
              <a:spLocks noChangeShapeType="1"/>
            </p:cNvSpPr>
            <p:nvPr/>
          </p:nvSpPr>
          <p:spPr bwMode="auto">
            <a:xfrm rot="-5400000">
              <a:off x="3323" y="3012"/>
              <a:ext cx="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312" name="Group 156"/>
          <p:cNvGrpSpPr>
            <a:grpSpLocks/>
          </p:cNvGrpSpPr>
          <p:nvPr/>
        </p:nvGrpSpPr>
        <p:grpSpPr bwMode="auto">
          <a:xfrm>
            <a:off x="3463925" y="3322638"/>
            <a:ext cx="457200" cy="114300"/>
            <a:chOff x="864" y="2304"/>
            <a:chExt cx="288" cy="72"/>
          </a:xfrm>
        </p:grpSpPr>
        <p:sp>
          <p:nvSpPr>
            <p:cNvPr id="10388" name="Line 157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89" name="Oval 158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390" name="Line 159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0313" name="Group 160"/>
          <p:cNvGrpSpPr>
            <a:grpSpLocks/>
          </p:cNvGrpSpPr>
          <p:nvPr/>
        </p:nvGrpSpPr>
        <p:grpSpPr bwMode="auto">
          <a:xfrm>
            <a:off x="3921125" y="3322638"/>
            <a:ext cx="457200" cy="114300"/>
            <a:chOff x="864" y="2304"/>
            <a:chExt cx="288" cy="72"/>
          </a:xfrm>
        </p:grpSpPr>
        <p:sp>
          <p:nvSpPr>
            <p:cNvPr id="10385" name="Line 161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86" name="Oval 162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387" name="Line 163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314" name="Rectangle 164"/>
          <p:cNvSpPr>
            <a:spLocks noChangeArrowheads="1"/>
          </p:cNvSpPr>
          <p:nvPr/>
        </p:nvSpPr>
        <p:spPr bwMode="auto">
          <a:xfrm>
            <a:off x="3463925" y="3470275"/>
            <a:ext cx="685800" cy="347663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Storage</a:t>
            </a:r>
          </a:p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cell matrix</a:t>
            </a:r>
          </a:p>
        </p:txBody>
      </p:sp>
      <p:sp>
        <p:nvSpPr>
          <p:cNvPr id="10315" name="Line 165"/>
          <p:cNvSpPr>
            <a:spLocks noChangeShapeType="1"/>
          </p:cNvSpPr>
          <p:nvPr/>
        </p:nvSpPr>
        <p:spPr bwMode="auto">
          <a:xfrm>
            <a:off x="3825875" y="339883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16" name="Line 166"/>
          <p:cNvSpPr>
            <a:spLocks noChangeShapeType="1"/>
          </p:cNvSpPr>
          <p:nvPr/>
        </p:nvSpPr>
        <p:spPr bwMode="auto">
          <a:xfrm>
            <a:off x="4371975" y="1679575"/>
            <a:ext cx="0" cy="171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17" name="Rectangle 167"/>
          <p:cNvSpPr>
            <a:spLocks noChangeArrowheads="1"/>
          </p:cNvSpPr>
          <p:nvPr/>
        </p:nvSpPr>
        <p:spPr bwMode="auto">
          <a:xfrm>
            <a:off x="4530725" y="1525588"/>
            <a:ext cx="1066800" cy="1531937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Pixel buffer</a:t>
            </a:r>
          </a:p>
        </p:txBody>
      </p:sp>
      <p:sp>
        <p:nvSpPr>
          <p:cNvPr id="10318" name="Line 168"/>
          <p:cNvSpPr>
            <a:spLocks noChangeShapeType="1"/>
          </p:cNvSpPr>
          <p:nvPr/>
        </p:nvSpPr>
        <p:spPr bwMode="auto">
          <a:xfrm>
            <a:off x="4367213" y="2516188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19" name="AutoShape 169"/>
          <p:cNvSpPr>
            <a:spLocks noChangeArrowheads="1"/>
          </p:cNvSpPr>
          <p:nvPr/>
        </p:nvSpPr>
        <p:spPr bwMode="auto">
          <a:xfrm rot="5400000" flipH="1">
            <a:off x="4748213" y="2211388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20" name="Line 170"/>
          <p:cNvSpPr>
            <a:spLocks noChangeShapeType="1"/>
          </p:cNvSpPr>
          <p:nvPr/>
        </p:nvSpPr>
        <p:spPr bwMode="auto">
          <a:xfrm>
            <a:off x="4595813" y="1677988"/>
            <a:ext cx="468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1" name="Line 171"/>
          <p:cNvSpPr>
            <a:spLocks noChangeShapeType="1"/>
          </p:cNvSpPr>
          <p:nvPr/>
        </p:nvSpPr>
        <p:spPr bwMode="auto">
          <a:xfrm>
            <a:off x="4900613" y="19065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2" name="Line 172"/>
          <p:cNvSpPr>
            <a:spLocks noChangeShapeType="1"/>
          </p:cNvSpPr>
          <p:nvPr/>
        </p:nvSpPr>
        <p:spPr bwMode="auto">
          <a:xfrm>
            <a:off x="4976813" y="19065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3" name="Line 173"/>
          <p:cNvSpPr>
            <a:spLocks noChangeShapeType="1"/>
          </p:cNvSpPr>
          <p:nvPr/>
        </p:nvSpPr>
        <p:spPr bwMode="auto">
          <a:xfrm>
            <a:off x="4976813" y="2058988"/>
            <a:ext cx="544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grpSp>
        <p:nvGrpSpPr>
          <p:cNvPr id="10324" name="Group 174"/>
          <p:cNvGrpSpPr>
            <a:grpSpLocks/>
          </p:cNvGrpSpPr>
          <p:nvPr/>
        </p:nvGrpSpPr>
        <p:grpSpPr bwMode="auto">
          <a:xfrm>
            <a:off x="5064125" y="1601788"/>
            <a:ext cx="457200" cy="114300"/>
            <a:chOff x="864" y="2304"/>
            <a:chExt cx="288" cy="72"/>
          </a:xfrm>
        </p:grpSpPr>
        <p:sp>
          <p:nvSpPr>
            <p:cNvPr id="10382" name="Line 175"/>
            <p:cNvSpPr>
              <a:spLocks noChangeShapeType="1"/>
            </p:cNvSpPr>
            <p:nvPr/>
          </p:nvSpPr>
          <p:spPr bwMode="auto">
            <a:xfrm>
              <a:off x="960" y="235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83" name="Oval 176"/>
            <p:cNvSpPr>
              <a:spLocks noChangeArrowheads="1"/>
            </p:cNvSpPr>
            <p:nvPr/>
          </p:nvSpPr>
          <p:spPr bwMode="auto">
            <a:xfrm>
              <a:off x="9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sp>
          <p:nvSpPr>
            <p:cNvPr id="10384" name="Line 177"/>
            <p:cNvSpPr>
              <a:spLocks noChangeShapeType="1"/>
            </p:cNvSpPr>
            <p:nvPr/>
          </p:nvSpPr>
          <p:spPr bwMode="auto">
            <a:xfrm flipH="1" flipV="1">
              <a:off x="864" y="2304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325" name="Line 178"/>
          <p:cNvSpPr>
            <a:spLocks noChangeShapeType="1"/>
          </p:cNvSpPr>
          <p:nvPr/>
        </p:nvSpPr>
        <p:spPr bwMode="auto">
          <a:xfrm>
            <a:off x="4595813" y="205422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6" name="Text Box 179"/>
          <p:cNvSpPr txBox="1">
            <a:spLocks noChangeArrowheads="1"/>
          </p:cNvSpPr>
          <p:nvPr/>
        </p:nvSpPr>
        <p:spPr bwMode="auto">
          <a:xfrm>
            <a:off x="4824413" y="1627188"/>
            <a:ext cx="836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PXB RST</a:t>
            </a:r>
            <a:endParaRPr lang="de-DE" altLang="de-DE" sz="1200" baseline="-25000">
              <a:solidFill>
                <a:prstClr val="black"/>
              </a:solidFill>
            </a:endParaRPr>
          </a:p>
        </p:txBody>
      </p:sp>
      <p:sp>
        <p:nvSpPr>
          <p:cNvPr id="10327" name="Line 180"/>
          <p:cNvSpPr>
            <a:spLocks noChangeShapeType="1"/>
          </p:cNvSpPr>
          <p:nvPr/>
        </p:nvSpPr>
        <p:spPr bwMode="auto">
          <a:xfrm>
            <a:off x="4591050" y="167798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8" name="Line 181"/>
          <p:cNvSpPr>
            <a:spLocks noChangeShapeType="1"/>
          </p:cNvSpPr>
          <p:nvPr/>
        </p:nvSpPr>
        <p:spPr bwMode="auto">
          <a:xfrm>
            <a:off x="5521325" y="1673225"/>
            <a:ext cx="0" cy="842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29" name="Line 182"/>
          <p:cNvSpPr>
            <a:spLocks noChangeShapeType="1"/>
          </p:cNvSpPr>
          <p:nvPr/>
        </p:nvSpPr>
        <p:spPr bwMode="auto">
          <a:xfrm>
            <a:off x="5368925" y="251618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30" name="Text Box 183"/>
          <p:cNvSpPr txBox="1">
            <a:spLocks noChangeArrowheads="1"/>
          </p:cNvSpPr>
          <p:nvPr/>
        </p:nvSpPr>
        <p:spPr bwMode="auto">
          <a:xfrm>
            <a:off x="4900613" y="2008188"/>
            <a:ext cx="58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 i="1">
                <a:solidFill>
                  <a:prstClr val="black"/>
                </a:solidFill>
              </a:rPr>
              <a:t>C</a:t>
            </a:r>
            <a:r>
              <a:rPr lang="de-DE" altLang="de-DE" sz="1200" baseline="-25000">
                <a:solidFill>
                  <a:prstClr val="black"/>
                </a:solidFill>
              </a:rPr>
              <a:t>f, PXB</a:t>
            </a:r>
          </a:p>
        </p:txBody>
      </p:sp>
      <p:sp>
        <p:nvSpPr>
          <p:cNvPr id="10331" name="Oval 184"/>
          <p:cNvSpPr>
            <a:spLocks noChangeArrowheads="1"/>
          </p:cNvSpPr>
          <p:nvPr/>
        </p:nvSpPr>
        <p:spPr bwMode="auto">
          <a:xfrm>
            <a:off x="5483225" y="163988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32" name="Oval 185"/>
          <p:cNvSpPr>
            <a:spLocks noChangeArrowheads="1"/>
          </p:cNvSpPr>
          <p:nvPr/>
        </p:nvSpPr>
        <p:spPr bwMode="auto">
          <a:xfrm>
            <a:off x="4333875" y="24765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33" name="Rectangle 186"/>
          <p:cNvSpPr>
            <a:spLocks noChangeArrowheads="1"/>
          </p:cNvSpPr>
          <p:nvPr/>
        </p:nvSpPr>
        <p:spPr bwMode="auto">
          <a:xfrm>
            <a:off x="5902325" y="1531938"/>
            <a:ext cx="1066800" cy="2052637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Double column </a:t>
            </a:r>
          </a:p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buffer (</a:t>
            </a:r>
            <a:r>
              <a:rPr lang="de-DE" altLang="de-DE" sz="1000">
                <a:solidFill>
                  <a:prstClr val="black"/>
                </a:solidFill>
                <a:sym typeface="Symbol" pitchFamily="18" charset="2"/>
              </a:rPr>
              <a:t></a:t>
            </a:r>
            <a:r>
              <a:rPr lang="de-DE" altLang="de-DE" sz="1000">
                <a:solidFill>
                  <a:prstClr val="black"/>
                </a:solidFill>
              </a:rPr>
              <a:t>64)</a:t>
            </a:r>
          </a:p>
          <a:p>
            <a:pPr eaLnBrk="1" hangingPunct="1"/>
            <a:endParaRPr lang="de-DE" altLang="de-DE" sz="600">
              <a:solidFill>
                <a:prstClr val="black"/>
              </a:solidFill>
            </a:endParaRPr>
          </a:p>
        </p:txBody>
      </p:sp>
      <p:sp>
        <p:nvSpPr>
          <p:cNvPr id="10334" name="Line 187"/>
          <p:cNvSpPr>
            <a:spLocks noChangeShapeType="1"/>
          </p:cNvSpPr>
          <p:nvPr/>
        </p:nvSpPr>
        <p:spPr bwMode="auto">
          <a:xfrm>
            <a:off x="5511800" y="2522538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35" name="AutoShape 188"/>
          <p:cNvSpPr>
            <a:spLocks noChangeArrowheads="1"/>
          </p:cNvSpPr>
          <p:nvPr/>
        </p:nvSpPr>
        <p:spPr bwMode="auto">
          <a:xfrm rot="5400000" flipH="1">
            <a:off x="6119813" y="2370138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36" name="Line 189"/>
          <p:cNvSpPr>
            <a:spLocks noChangeShapeType="1"/>
          </p:cNvSpPr>
          <p:nvPr/>
        </p:nvSpPr>
        <p:spPr bwMode="auto">
          <a:xfrm>
            <a:off x="5967413" y="3063875"/>
            <a:ext cx="931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37" name="Line 190"/>
          <p:cNvSpPr>
            <a:spLocks noChangeShapeType="1"/>
          </p:cNvSpPr>
          <p:nvPr/>
        </p:nvSpPr>
        <p:spPr bwMode="auto">
          <a:xfrm>
            <a:off x="5967413" y="282733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38" name="Line 191"/>
          <p:cNvSpPr>
            <a:spLocks noChangeShapeType="1"/>
          </p:cNvSpPr>
          <p:nvPr/>
        </p:nvSpPr>
        <p:spPr bwMode="auto">
          <a:xfrm flipV="1">
            <a:off x="5962650" y="2827338"/>
            <a:ext cx="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39" name="Line 192"/>
          <p:cNvSpPr>
            <a:spLocks noChangeShapeType="1"/>
          </p:cNvSpPr>
          <p:nvPr/>
        </p:nvSpPr>
        <p:spPr bwMode="auto">
          <a:xfrm>
            <a:off x="6883400" y="2668588"/>
            <a:ext cx="0" cy="395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0" name="Line 193"/>
          <p:cNvSpPr>
            <a:spLocks noChangeShapeType="1"/>
          </p:cNvSpPr>
          <p:nvPr/>
        </p:nvSpPr>
        <p:spPr bwMode="auto">
          <a:xfrm>
            <a:off x="6740525" y="26749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1" name="Oval 194"/>
          <p:cNvSpPr>
            <a:spLocks noChangeArrowheads="1"/>
          </p:cNvSpPr>
          <p:nvPr/>
        </p:nvSpPr>
        <p:spPr bwMode="auto">
          <a:xfrm>
            <a:off x="5483225" y="248285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42" name="Line 195"/>
          <p:cNvSpPr>
            <a:spLocks noChangeShapeType="1"/>
          </p:cNvSpPr>
          <p:nvPr/>
        </p:nvSpPr>
        <p:spPr bwMode="auto">
          <a:xfrm>
            <a:off x="5826125" y="1760538"/>
            <a:ext cx="293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3" name="AutoShape 196"/>
          <p:cNvSpPr>
            <a:spLocks noChangeArrowheads="1"/>
          </p:cNvSpPr>
          <p:nvPr/>
        </p:nvSpPr>
        <p:spPr bwMode="auto">
          <a:xfrm rot="5400000" flipH="1">
            <a:off x="6119813" y="1608138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44" name="Line 197"/>
          <p:cNvSpPr>
            <a:spLocks noChangeShapeType="1"/>
          </p:cNvSpPr>
          <p:nvPr/>
        </p:nvSpPr>
        <p:spPr bwMode="auto">
          <a:xfrm>
            <a:off x="5961063" y="2293938"/>
            <a:ext cx="931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5" name="Line 198"/>
          <p:cNvSpPr>
            <a:spLocks noChangeShapeType="1"/>
          </p:cNvSpPr>
          <p:nvPr/>
        </p:nvSpPr>
        <p:spPr bwMode="auto">
          <a:xfrm>
            <a:off x="5967413" y="2065338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6" name="Line 199"/>
          <p:cNvSpPr>
            <a:spLocks noChangeShapeType="1"/>
          </p:cNvSpPr>
          <p:nvPr/>
        </p:nvSpPr>
        <p:spPr bwMode="auto">
          <a:xfrm flipV="1">
            <a:off x="5962650" y="2065338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7" name="Line 200"/>
          <p:cNvSpPr>
            <a:spLocks noChangeShapeType="1"/>
          </p:cNvSpPr>
          <p:nvPr/>
        </p:nvSpPr>
        <p:spPr bwMode="auto">
          <a:xfrm>
            <a:off x="6883400" y="1906588"/>
            <a:ext cx="0" cy="387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8" name="Line 201"/>
          <p:cNvSpPr>
            <a:spLocks noChangeShapeType="1"/>
          </p:cNvSpPr>
          <p:nvPr/>
        </p:nvSpPr>
        <p:spPr bwMode="auto">
          <a:xfrm>
            <a:off x="6740525" y="1912938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49" name="Text Box 202"/>
          <p:cNvSpPr txBox="1">
            <a:spLocks noChangeArrowheads="1"/>
          </p:cNvSpPr>
          <p:nvPr/>
        </p:nvSpPr>
        <p:spPr bwMode="auto">
          <a:xfrm>
            <a:off x="6218238" y="2825750"/>
            <a:ext cx="696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even row</a:t>
            </a:r>
          </a:p>
        </p:txBody>
      </p:sp>
      <p:sp>
        <p:nvSpPr>
          <p:cNvPr id="10350" name="Text Box 203"/>
          <p:cNvSpPr txBox="1">
            <a:spLocks noChangeArrowheads="1"/>
          </p:cNvSpPr>
          <p:nvPr/>
        </p:nvSpPr>
        <p:spPr bwMode="auto">
          <a:xfrm>
            <a:off x="6234113" y="2063750"/>
            <a:ext cx="6334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odd row</a:t>
            </a:r>
          </a:p>
        </p:txBody>
      </p:sp>
      <p:sp>
        <p:nvSpPr>
          <p:cNvPr id="10351" name="Line 204"/>
          <p:cNvSpPr>
            <a:spLocks noChangeShapeType="1"/>
          </p:cNvSpPr>
          <p:nvPr/>
        </p:nvSpPr>
        <p:spPr bwMode="auto">
          <a:xfrm>
            <a:off x="5826125" y="1336675"/>
            <a:ext cx="0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52" name="AutoShape 205"/>
          <p:cNvSpPr>
            <a:spLocks noChangeArrowheads="1"/>
          </p:cNvSpPr>
          <p:nvPr/>
        </p:nvSpPr>
        <p:spPr bwMode="auto">
          <a:xfrm rot="-5400000">
            <a:off x="6604794" y="2048669"/>
            <a:ext cx="1295400" cy="414338"/>
          </a:xfrm>
          <a:custGeom>
            <a:avLst/>
            <a:gdLst>
              <a:gd name="T0" fmla="*/ 1133475 w 21600"/>
              <a:gd name="T1" fmla="*/ 207169 h 21600"/>
              <a:gd name="T2" fmla="*/ 647700 w 21600"/>
              <a:gd name="T3" fmla="*/ 414338 h 21600"/>
              <a:gd name="T4" fmla="*/ 161925 w 21600"/>
              <a:gd name="T5" fmla="*/ 207169 h 21600"/>
              <a:gd name="T6" fmla="*/ 647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7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de-DE" altLang="de-DE" sz="1600">
                <a:solidFill>
                  <a:prstClr val="black"/>
                </a:solidFill>
              </a:rPr>
              <a:t>Mux</a:t>
            </a:r>
          </a:p>
        </p:txBody>
      </p:sp>
      <p:sp>
        <p:nvSpPr>
          <p:cNvPr id="10353" name="Rectangle 206"/>
          <p:cNvSpPr>
            <a:spLocks noChangeArrowheads="1"/>
          </p:cNvSpPr>
          <p:nvPr/>
        </p:nvSpPr>
        <p:spPr bwMode="auto">
          <a:xfrm>
            <a:off x="7578725" y="1538288"/>
            <a:ext cx="1066800" cy="1441450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Offchip drver </a:t>
            </a:r>
          </a:p>
          <a:p>
            <a:pPr eaLnBrk="1" hangingPunct="1"/>
            <a:r>
              <a:rPr lang="de-DE" altLang="de-DE" sz="1200">
                <a:solidFill>
                  <a:prstClr val="black"/>
                </a:solidFill>
              </a:rPr>
              <a:t>(</a:t>
            </a:r>
            <a:r>
              <a:rPr lang="de-DE" altLang="de-DE" sz="1200">
                <a:solidFill>
                  <a:prstClr val="black"/>
                </a:solidFill>
                <a:sym typeface="Symbol" pitchFamily="18" charset="2"/>
              </a:rPr>
              <a:t></a:t>
            </a:r>
            <a:r>
              <a:rPr lang="de-DE" altLang="de-DE" sz="1200">
                <a:solidFill>
                  <a:prstClr val="black"/>
                </a:solidFill>
              </a:rPr>
              <a:t>4)</a:t>
            </a:r>
          </a:p>
        </p:txBody>
      </p:sp>
      <p:sp>
        <p:nvSpPr>
          <p:cNvPr id="10354" name="AutoShape 207"/>
          <p:cNvSpPr>
            <a:spLocks noChangeArrowheads="1"/>
          </p:cNvSpPr>
          <p:nvPr/>
        </p:nvSpPr>
        <p:spPr bwMode="auto">
          <a:xfrm rot="5400000" flipH="1">
            <a:off x="7654925" y="1943100"/>
            <a:ext cx="609600" cy="609600"/>
          </a:xfrm>
          <a:prstGeom prst="triangle">
            <a:avLst>
              <a:gd name="adj" fmla="val 50000"/>
            </a:avLst>
          </a:prstGeom>
          <a:solidFill>
            <a:srgbClr val="FFF97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55" name="Line 208"/>
          <p:cNvSpPr>
            <a:spLocks noChangeShapeType="1"/>
          </p:cNvSpPr>
          <p:nvPr/>
        </p:nvSpPr>
        <p:spPr bwMode="auto">
          <a:xfrm>
            <a:off x="8183563" y="2400300"/>
            <a:ext cx="62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56" name="Line 209"/>
          <p:cNvSpPr>
            <a:spLocks noChangeShapeType="1"/>
          </p:cNvSpPr>
          <p:nvPr/>
        </p:nvSpPr>
        <p:spPr bwMode="auto">
          <a:xfrm>
            <a:off x="7459663" y="2247900"/>
            <a:ext cx="195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57" name="Oval 210"/>
          <p:cNvSpPr>
            <a:spLocks noChangeArrowheads="1"/>
          </p:cNvSpPr>
          <p:nvPr/>
        </p:nvSpPr>
        <p:spPr bwMode="auto">
          <a:xfrm>
            <a:off x="8031163" y="2324100"/>
            <a:ext cx="152400" cy="152400"/>
          </a:xfrm>
          <a:prstGeom prst="ellipse">
            <a:avLst/>
          </a:prstGeom>
          <a:solidFill>
            <a:srgbClr val="FFF97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10358" name="Line 211"/>
          <p:cNvSpPr>
            <a:spLocks noChangeShapeType="1"/>
          </p:cNvSpPr>
          <p:nvPr/>
        </p:nvSpPr>
        <p:spPr bwMode="auto">
          <a:xfrm>
            <a:off x="7959725" y="2095500"/>
            <a:ext cx="844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grpSp>
        <p:nvGrpSpPr>
          <p:cNvPr id="10359" name="Group 212"/>
          <p:cNvGrpSpPr>
            <a:grpSpLocks/>
          </p:cNvGrpSpPr>
          <p:nvPr/>
        </p:nvGrpSpPr>
        <p:grpSpPr bwMode="auto">
          <a:xfrm>
            <a:off x="1443038" y="2476500"/>
            <a:ext cx="1247775" cy="808038"/>
            <a:chOff x="935" y="2755"/>
            <a:chExt cx="786" cy="509"/>
          </a:xfrm>
        </p:grpSpPr>
        <p:sp>
          <p:nvSpPr>
            <p:cNvPr id="10379" name="Line 213"/>
            <p:cNvSpPr>
              <a:spLocks noChangeShapeType="1"/>
            </p:cNvSpPr>
            <p:nvPr/>
          </p:nvSpPr>
          <p:spPr bwMode="auto">
            <a:xfrm flipV="1">
              <a:off x="1721" y="316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80" name="Line 214"/>
            <p:cNvSpPr>
              <a:spLocks noChangeShapeType="1"/>
            </p:cNvSpPr>
            <p:nvPr/>
          </p:nvSpPr>
          <p:spPr bwMode="auto">
            <a:xfrm flipH="1">
              <a:off x="935" y="3168"/>
              <a:ext cx="7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  <p:sp>
          <p:nvSpPr>
            <p:cNvPr id="10381" name="Line 215"/>
            <p:cNvSpPr>
              <a:spLocks noChangeShapeType="1"/>
            </p:cNvSpPr>
            <p:nvPr/>
          </p:nvSpPr>
          <p:spPr bwMode="auto">
            <a:xfrm flipH="1" flipV="1">
              <a:off x="943" y="2755"/>
              <a:ext cx="0" cy="4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/>
              <a:endParaRPr lang="de-DE">
                <a:solidFill>
                  <a:prstClr val="black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10360" name="Line 216"/>
          <p:cNvSpPr>
            <a:spLocks noChangeShapeType="1"/>
          </p:cNvSpPr>
          <p:nvPr/>
        </p:nvSpPr>
        <p:spPr bwMode="auto">
          <a:xfrm>
            <a:off x="3387725" y="3360738"/>
            <a:ext cx="8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61" name="Rectangle 217"/>
          <p:cNvSpPr>
            <a:spLocks noChangeArrowheads="1"/>
          </p:cNvSpPr>
          <p:nvPr/>
        </p:nvSpPr>
        <p:spPr bwMode="auto">
          <a:xfrm>
            <a:off x="5781675" y="3741738"/>
            <a:ext cx="1995488" cy="271462"/>
          </a:xfrm>
          <a:prstGeom prst="rect">
            <a:avLst/>
          </a:prstGeom>
          <a:solidFill>
            <a:srgbClr val="4785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1000">
                <a:solidFill>
                  <a:prstClr val="black"/>
                </a:solidFill>
              </a:rPr>
              <a:t>Cmd based IF, periphery, DACs </a:t>
            </a:r>
          </a:p>
        </p:txBody>
      </p:sp>
      <p:sp>
        <p:nvSpPr>
          <p:cNvPr id="10362" name="Line 219"/>
          <p:cNvSpPr>
            <a:spLocks noChangeShapeType="1"/>
          </p:cNvSpPr>
          <p:nvPr/>
        </p:nvSpPr>
        <p:spPr bwMode="auto">
          <a:xfrm>
            <a:off x="5902325" y="4013200"/>
            <a:ext cx="0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63" name="Line 220"/>
          <p:cNvSpPr>
            <a:spLocks noChangeShapeType="1"/>
          </p:cNvSpPr>
          <p:nvPr/>
        </p:nvSpPr>
        <p:spPr bwMode="auto">
          <a:xfrm>
            <a:off x="6054725" y="4013200"/>
            <a:ext cx="0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sp>
        <p:nvSpPr>
          <p:cNvPr id="10364" name="Line 221"/>
          <p:cNvSpPr>
            <a:spLocks noChangeShapeType="1"/>
          </p:cNvSpPr>
          <p:nvPr/>
        </p:nvSpPr>
        <p:spPr bwMode="auto">
          <a:xfrm>
            <a:off x="6207125" y="4013200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de-DE">
              <a:solidFill>
                <a:prstClr val="black"/>
              </a:solidFill>
              <a:latin typeface="Arial Unicode MS" pitchFamily="34" charset="-128"/>
            </a:endParaRPr>
          </a:p>
        </p:txBody>
      </p:sp>
      <p:pic>
        <p:nvPicPr>
          <p:cNvPr id="44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3481" y="4099719"/>
            <a:ext cx="2528888" cy="25590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64125" y="3057525"/>
            <a:ext cx="1412875" cy="1514475"/>
            <a:chOff x="5064125" y="3057525"/>
            <a:chExt cx="1412875" cy="1514475"/>
          </a:xfrm>
        </p:grpSpPr>
        <p:sp>
          <p:nvSpPr>
            <p:cNvPr id="10370" name="Rectangle 230"/>
            <p:cNvSpPr>
              <a:spLocks noChangeArrowheads="1"/>
            </p:cNvSpPr>
            <p:nvPr/>
          </p:nvSpPr>
          <p:spPr bwMode="auto">
            <a:xfrm>
              <a:off x="6248400" y="4191000"/>
              <a:ext cx="228600" cy="381000"/>
            </a:xfrm>
            <a:prstGeom prst="rect">
              <a:avLst/>
            </a:prstGeom>
            <a:noFill/>
            <a:ln w="38100">
              <a:solidFill>
                <a:srgbClr val="FFF97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r" eaLnBrk="1" hangingPunct="1"/>
              <a:endParaRPr lang="de-DE" altLang="de-DE">
                <a:solidFill>
                  <a:prstClr val="black"/>
                </a:solidFill>
              </a:endParaRPr>
            </a:p>
          </p:txBody>
        </p:sp>
        <p:cxnSp>
          <p:nvCxnSpPr>
            <p:cNvPr id="10372" name="AutoShape 235"/>
            <p:cNvCxnSpPr>
              <a:cxnSpLocks noChangeShapeType="1"/>
              <a:stCxn id="10370" idx="1"/>
              <a:endCxn id="10317" idx="2"/>
            </p:cNvCxnSpPr>
            <p:nvPr/>
          </p:nvCxnSpPr>
          <p:spPr bwMode="auto">
            <a:xfrm rot="10800000">
              <a:off x="5064125" y="3057525"/>
              <a:ext cx="1165225" cy="1323975"/>
            </a:xfrm>
            <a:prstGeom prst="bentConnector2">
              <a:avLst/>
            </a:prstGeom>
            <a:noFill/>
            <a:ln w="38100">
              <a:solidFill>
                <a:srgbClr val="FFF97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1981200" y="1524000"/>
            <a:ext cx="4495800" cy="4648200"/>
            <a:chOff x="1981200" y="1524000"/>
            <a:chExt cx="4495800" cy="4648200"/>
          </a:xfrm>
        </p:grpSpPr>
        <p:sp>
          <p:nvSpPr>
            <p:cNvPr id="10367" name="AutoShape 28"/>
            <p:cNvSpPr>
              <a:spLocks noChangeArrowheads="1"/>
            </p:cNvSpPr>
            <p:nvPr/>
          </p:nvSpPr>
          <p:spPr bwMode="auto">
            <a:xfrm>
              <a:off x="3886200" y="5486400"/>
              <a:ext cx="2209800" cy="685800"/>
            </a:xfrm>
            <a:prstGeom prst="wedgeRoundRectCallout">
              <a:avLst>
                <a:gd name="adj1" fmla="val -86782"/>
                <a:gd name="adj2" fmla="val -405324"/>
                <a:gd name="adj3" fmla="val 16667"/>
              </a:avLst>
            </a:prstGeom>
            <a:solidFill>
              <a:srgbClr val="F7F7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de-DE" dirty="0">
                  <a:solidFill>
                    <a:prstClr val="black"/>
                  </a:solidFill>
                </a:rPr>
                <a:t>Correlated double</a:t>
              </a:r>
              <a:br>
                <a:rPr lang="en-US" altLang="de-DE" dirty="0">
                  <a:solidFill>
                    <a:prstClr val="black"/>
                  </a:solidFill>
                </a:rPr>
              </a:br>
              <a:r>
                <a:rPr lang="en-US" altLang="de-DE" dirty="0">
                  <a:solidFill>
                    <a:prstClr val="black"/>
                  </a:solidFill>
                </a:rPr>
                <a:t>sampling</a:t>
              </a:r>
              <a:endParaRPr lang="de-DE" alt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981200" y="1524000"/>
              <a:ext cx="4495800" cy="4495800"/>
              <a:chOff x="1981200" y="1524000"/>
              <a:chExt cx="4495800" cy="4495800"/>
            </a:xfrm>
          </p:grpSpPr>
          <p:sp>
            <p:nvSpPr>
              <p:cNvPr id="10371" name="Rectangle 232"/>
              <p:cNvSpPr>
                <a:spLocks noChangeArrowheads="1"/>
              </p:cNvSpPr>
              <p:nvPr/>
            </p:nvSpPr>
            <p:spPr bwMode="auto">
              <a:xfrm>
                <a:off x="6248400" y="4572000"/>
                <a:ext cx="228600" cy="1447800"/>
              </a:xfrm>
              <a:prstGeom prst="rect">
                <a:avLst/>
              </a:prstGeom>
              <a:noFill/>
              <a:ln w="38100">
                <a:solidFill>
                  <a:srgbClr val="2BF5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73" name="AutoShape 236"/>
              <p:cNvCxnSpPr>
                <a:cxnSpLocks noChangeShapeType="1"/>
                <a:endCxn id="10296" idx="2"/>
              </p:cNvCxnSpPr>
              <p:nvPr/>
            </p:nvCxnSpPr>
            <p:spPr bwMode="auto">
              <a:xfrm rot="10800000">
                <a:off x="2703513" y="3817938"/>
                <a:ext cx="3548062" cy="1423987"/>
              </a:xfrm>
              <a:prstGeom prst="bentConnector2">
                <a:avLst/>
              </a:prstGeom>
              <a:noFill/>
              <a:ln w="38100">
                <a:solidFill>
                  <a:srgbClr val="2BF5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374" name="Rectangle 238"/>
              <p:cNvSpPr>
                <a:spLocks noChangeArrowheads="1"/>
              </p:cNvSpPr>
              <p:nvPr/>
            </p:nvSpPr>
            <p:spPr bwMode="auto">
              <a:xfrm>
                <a:off x="1981200" y="1524000"/>
                <a:ext cx="1447800" cy="2286000"/>
              </a:xfrm>
              <a:prstGeom prst="rect">
                <a:avLst/>
              </a:prstGeom>
              <a:noFill/>
              <a:ln w="38100">
                <a:solidFill>
                  <a:srgbClr val="2BF54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216025" y="3817938"/>
            <a:ext cx="5260975" cy="2735262"/>
            <a:chOff x="1216025" y="3817938"/>
            <a:chExt cx="5260975" cy="2735262"/>
          </a:xfrm>
        </p:grpSpPr>
        <p:sp>
          <p:nvSpPr>
            <p:cNvPr id="10365" name="AutoShape 27"/>
            <p:cNvSpPr>
              <a:spLocks noChangeArrowheads="1"/>
            </p:cNvSpPr>
            <p:nvPr/>
          </p:nvSpPr>
          <p:spPr bwMode="auto">
            <a:xfrm>
              <a:off x="1295400" y="5486400"/>
              <a:ext cx="2438400" cy="687388"/>
            </a:xfrm>
            <a:prstGeom prst="wedgeRoundRectCallout">
              <a:avLst>
                <a:gd name="adj1" fmla="val -39648"/>
                <a:gd name="adj2" fmla="val -298269"/>
                <a:gd name="adj3" fmla="val 16667"/>
              </a:avLst>
            </a:prstGeom>
            <a:solidFill>
              <a:srgbClr val="F7F7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/>
              <a:r>
                <a:rPr lang="en-US" altLang="de-DE" dirty="0">
                  <a:solidFill>
                    <a:prstClr val="black"/>
                  </a:solidFill>
                </a:rPr>
                <a:t>Adaptive gain</a:t>
              </a:r>
            </a:p>
            <a:p>
              <a:pPr algn="ctr" eaLnBrk="1" hangingPunct="1"/>
              <a:r>
                <a:rPr lang="en-GB" altLang="de-DE" i="1" dirty="0" err="1">
                  <a:solidFill>
                    <a:prstClr val="black"/>
                  </a:solidFill>
                </a:rPr>
                <a:t>C</a:t>
              </a:r>
              <a:r>
                <a:rPr lang="en-GB" altLang="de-DE" baseline="-25000" dirty="0" err="1">
                  <a:solidFill>
                    <a:prstClr val="black"/>
                  </a:solidFill>
                </a:rPr>
                <a:t>f</a:t>
              </a:r>
              <a:r>
                <a:rPr lang="en-GB" altLang="de-DE" dirty="0">
                  <a:solidFill>
                    <a:prstClr val="black"/>
                  </a:solidFill>
                </a:rPr>
                <a:t>=60fF, 3pF, 10pF</a:t>
              </a:r>
              <a:endParaRPr lang="de-DE" altLang="de-DE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16025" y="3817938"/>
              <a:ext cx="5260975" cy="2735262"/>
              <a:chOff x="1216025" y="3817938"/>
              <a:chExt cx="5260975" cy="2735262"/>
            </a:xfrm>
          </p:grpSpPr>
          <p:sp>
            <p:nvSpPr>
              <p:cNvPr id="10369" name="Rectangle 228"/>
              <p:cNvSpPr>
                <a:spLocks noChangeArrowheads="1"/>
              </p:cNvSpPr>
              <p:nvPr/>
            </p:nvSpPr>
            <p:spPr bwMode="auto">
              <a:xfrm>
                <a:off x="6248400" y="6019800"/>
                <a:ext cx="228600" cy="533400"/>
              </a:xfrm>
              <a:prstGeom prst="rect">
                <a:avLst/>
              </a:prstGeom>
              <a:noFill/>
              <a:ln w="38100">
                <a:solidFill>
                  <a:srgbClr val="FFF974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75" name="AutoShape 239"/>
              <p:cNvCxnSpPr>
                <a:cxnSpLocks noChangeShapeType="1"/>
                <a:stCxn id="10251" idx="2"/>
                <a:endCxn id="10369" idx="1"/>
              </p:cNvCxnSpPr>
              <p:nvPr/>
            </p:nvCxnSpPr>
            <p:spPr bwMode="auto">
              <a:xfrm rot="16200000" flipH="1">
                <a:off x="2488407" y="2545556"/>
                <a:ext cx="2468562" cy="5013325"/>
              </a:xfrm>
              <a:prstGeom prst="bentConnector2">
                <a:avLst/>
              </a:prstGeom>
              <a:noFill/>
              <a:ln w="38100">
                <a:solidFill>
                  <a:srgbClr val="FFF974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8" name="Group 7"/>
          <p:cNvGrpSpPr/>
          <p:nvPr/>
        </p:nvGrpSpPr>
        <p:grpSpPr>
          <a:xfrm>
            <a:off x="3429000" y="1524000"/>
            <a:ext cx="5334000" cy="5105400"/>
            <a:chOff x="3429000" y="1524000"/>
            <a:chExt cx="5334000" cy="5105400"/>
          </a:xfrm>
        </p:grpSpPr>
        <p:sp>
          <p:nvSpPr>
            <p:cNvPr id="10366" name="AutoShape 29"/>
            <p:cNvSpPr>
              <a:spLocks noChangeArrowheads="1"/>
            </p:cNvSpPr>
            <p:nvPr/>
          </p:nvSpPr>
          <p:spPr bwMode="auto">
            <a:xfrm>
              <a:off x="4191000" y="4495800"/>
              <a:ext cx="1905000" cy="685800"/>
            </a:xfrm>
            <a:prstGeom prst="wedgeRoundRectCallout">
              <a:avLst>
                <a:gd name="adj1" fmla="val -51667"/>
                <a:gd name="adj2" fmla="val -151157"/>
                <a:gd name="adj3" fmla="val 16667"/>
              </a:avLst>
            </a:prstGeom>
            <a:solidFill>
              <a:srgbClr val="F7F7B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de-DE">
                  <a:solidFill>
                    <a:prstClr val="black"/>
                  </a:solidFill>
                </a:rPr>
                <a:t>Analog RAM</a:t>
              </a:r>
              <a:br>
                <a:rPr lang="en-US" altLang="de-DE">
                  <a:solidFill>
                    <a:prstClr val="black"/>
                  </a:solidFill>
                </a:rPr>
              </a:br>
              <a:r>
                <a:rPr lang="en-US" altLang="de-DE">
                  <a:solidFill>
                    <a:prstClr val="black"/>
                  </a:solidFill>
                </a:rPr>
                <a:t>352 images</a:t>
              </a:r>
              <a:endParaRPr lang="de-DE" altLang="de-DE">
                <a:solidFill>
                  <a:prstClr val="black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429000" y="1524000"/>
              <a:ext cx="5334000" cy="5105400"/>
              <a:chOff x="3429000" y="1524000"/>
              <a:chExt cx="5334000" cy="5105400"/>
            </a:xfrm>
          </p:grpSpPr>
          <p:sp>
            <p:nvSpPr>
              <p:cNvPr id="10376" name="Rectangle 240"/>
              <p:cNvSpPr>
                <a:spLocks noChangeArrowheads="1"/>
              </p:cNvSpPr>
              <p:nvPr/>
            </p:nvSpPr>
            <p:spPr bwMode="auto">
              <a:xfrm>
                <a:off x="3429000" y="1524000"/>
                <a:ext cx="762000" cy="2286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77" name="Rectangle 231"/>
              <p:cNvSpPr>
                <a:spLocks noChangeArrowheads="1"/>
              </p:cNvSpPr>
              <p:nvPr/>
            </p:nvSpPr>
            <p:spPr bwMode="auto">
              <a:xfrm>
                <a:off x="6477000" y="4114800"/>
                <a:ext cx="2286000" cy="25146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pPr algn="r" eaLnBrk="1" hangingPunct="1"/>
                <a:endParaRPr lang="de-DE" altLang="de-DE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78" name="AutoShape 241"/>
              <p:cNvCxnSpPr>
                <a:cxnSpLocks noChangeShapeType="1"/>
                <a:stCxn id="10376" idx="2"/>
                <a:endCxn id="10377" idx="1"/>
              </p:cNvCxnSpPr>
              <p:nvPr/>
            </p:nvCxnSpPr>
            <p:spPr bwMode="auto">
              <a:xfrm rot="16200000" flipH="1">
                <a:off x="4362450" y="3276600"/>
                <a:ext cx="1543050" cy="2647950"/>
              </a:xfrm>
              <a:prstGeom prst="bentConnector2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924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23528" y="1412776"/>
            <a:ext cx="8280920" cy="6480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2 x 8 chips = 128 x 512 pixels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4" y="1988840"/>
            <a:ext cx="8702518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AGIPD 1Mpixel-system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3" t="16502" r="26472" b="6903"/>
          <a:stretch>
            <a:fillRect/>
          </a:stretch>
        </p:blipFill>
        <p:spPr bwMode="auto">
          <a:xfrm>
            <a:off x="1381125" y="1133475"/>
            <a:ext cx="65436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34"/>
          <p:cNvSpPr>
            <a:spLocks noChangeArrowheads="1"/>
          </p:cNvSpPr>
          <p:nvPr/>
        </p:nvSpPr>
        <p:spPr bwMode="auto">
          <a:xfrm>
            <a:off x="152400" y="1219200"/>
            <a:ext cx="1828800" cy="914400"/>
          </a:xfrm>
          <a:prstGeom prst="wedgeRoundRectCallout">
            <a:avLst>
              <a:gd name="adj1" fmla="val 112759"/>
              <a:gd name="adj2" fmla="val 223440"/>
              <a:gd name="adj3" fmla="val 16667"/>
            </a:avLst>
          </a:prstGeom>
          <a:solidFill>
            <a:srgbClr val="F7F7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en-US" altLang="de-DE" dirty="0">
                <a:solidFill>
                  <a:prstClr val="black"/>
                </a:solidFill>
              </a:rPr>
              <a:t>Independently movable quadrants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8199" name="AutoShape 35"/>
          <p:cNvSpPr>
            <a:spLocks noChangeArrowheads="1"/>
          </p:cNvSpPr>
          <p:nvPr/>
        </p:nvSpPr>
        <p:spPr bwMode="auto">
          <a:xfrm>
            <a:off x="152400" y="2743200"/>
            <a:ext cx="1676400" cy="685800"/>
          </a:xfrm>
          <a:prstGeom prst="wedgeRoundRectCallout">
            <a:avLst>
              <a:gd name="adj1" fmla="val 145833"/>
              <a:gd name="adj2" fmla="val 149537"/>
              <a:gd name="adj3" fmla="val 16667"/>
            </a:avLst>
          </a:prstGeom>
          <a:solidFill>
            <a:srgbClr val="F7F7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de-DE" altLang="de-DE" dirty="0">
                <a:solidFill>
                  <a:prstClr val="black"/>
                </a:solidFill>
              </a:rPr>
              <a:t>Modules of 2x8 </a:t>
            </a:r>
            <a:r>
              <a:rPr lang="de-DE" altLang="de-DE" dirty="0" err="1">
                <a:solidFill>
                  <a:prstClr val="black"/>
                </a:solidFill>
              </a:rPr>
              <a:t>chips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8200" name="AutoShape 37"/>
          <p:cNvSpPr>
            <a:spLocks noChangeArrowheads="1"/>
          </p:cNvSpPr>
          <p:nvPr/>
        </p:nvSpPr>
        <p:spPr bwMode="auto">
          <a:xfrm>
            <a:off x="152400" y="5715000"/>
            <a:ext cx="2133600" cy="762000"/>
          </a:xfrm>
          <a:prstGeom prst="wedgeRoundRectCallout">
            <a:avLst>
              <a:gd name="adj1" fmla="val 120236"/>
              <a:gd name="adj2" fmla="val -206875"/>
              <a:gd name="adj3" fmla="val 16667"/>
            </a:avLst>
          </a:prstGeom>
          <a:solidFill>
            <a:srgbClr val="F7F7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de-DE" altLang="de-DE" dirty="0" smtClean="0">
                <a:solidFill>
                  <a:prstClr val="black"/>
                </a:solidFill>
              </a:rPr>
              <a:t>Variable </a:t>
            </a:r>
            <a:r>
              <a:rPr lang="de-DE" altLang="de-DE" dirty="0">
                <a:solidFill>
                  <a:prstClr val="black"/>
                </a:solidFill>
              </a:rPr>
              <a:t>hole in </a:t>
            </a:r>
            <a:br>
              <a:rPr lang="de-DE" altLang="de-DE" dirty="0">
                <a:solidFill>
                  <a:prstClr val="black"/>
                </a:solidFill>
              </a:rPr>
            </a:br>
            <a:r>
              <a:rPr lang="de-DE" altLang="de-DE" dirty="0" err="1">
                <a:solidFill>
                  <a:prstClr val="black"/>
                </a:solidFill>
              </a:rPr>
              <a:t>size</a:t>
            </a:r>
            <a:r>
              <a:rPr lang="de-DE" altLang="de-DE" dirty="0">
                <a:solidFill>
                  <a:prstClr val="black"/>
                </a:solidFill>
              </a:rPr>
              <a:t> &amp; </a:t>
            </a:r>
            <a:r>
              <a:rPr lang="de-DE" altLang="de-DE" dirty="0" err="1">
                <a:solidFill>
                  <a:prstClr val="black"/>
                </a:solidFill>
              </a:rPr>
              <a:t>shape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8201" name="AutoShape 38"/>
          <p:cNvSpPr>
            <a:spLocks noChangeArrowheads="1"/>
          </p:cNvSpPr>
          <p:nvPr/>
        </p:nvSpPr>
        <p:spPr bwMode="auto">
          <a:xfrm>
            <a:off x="6781800" y="1219200"/>
            <a:ext cx="2133600" cy="762000"/>
          </a:xfrm>
          <a:prstGeom prst="wedgeRoundRectCallout">
            <a:avLst>
              <a:gd name="adj1" fmla="val -162130"/>
              <a:gd name="adj2" fmla="val 314583"/>
              <a:gd name="adj3" fmla="val 16667"/>
            </a:avLst>
          </a:prstGeom>
          <a:solidFill>
            <a:srgbClr val="F7F7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en-US" altLang="de-DE" dirty="0">
                <a:solidFill>
                  <a:prstClr val="black"/>
                </a:solidFill>
              </a:rPr>
              <a:t>Image plane out of vessel</a:t>
            </a:r>
            <a:endParaRPr lang="de-DE" altLang="de-DE" dirty="0">
              <a:solidFill>
                <a:prstClr val="black"/>
              </a:solidFill>
            </a:endParaRPr>
          </a:p>
        </p:txBody>
      </p:sp>
      <p:sp>
        <p:nvSpPr>
          <p:cNvPr id="8202" name="AutoShape 40"/>
          <p:cNvSpPr>
            <a:spLocks noChangeArrowheads="1"/>
          </p:cNvSpPr>
          <p:nvPr/>
        </p:nvSpPr>
        <p:spPr bwMode="auto">
          <a:xfrm>
            <a:off x="7086600" y="5791200"/>
            <a:ext cx="1905000" cy="685800"/>
          </a:xfrm>
          <a:prstGeom prst="wedgeRoundRectCallout">
            <a:avLst>
              <a:gd name="adj1" fmla="val -53500"/>
              <a:gd name="adj2" fmla="val -294213"/>
              <a:gd name="adj3" fmla="val 16667"/>
            </a:avLst>
          </a:prstGeom>
          <a:solidFill>
            <a:srgbClr val="F7F7B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de-DE" altLang="de-DE">
                <a:solidFill>
                  <a:prstClr val="black"/>
                </a:solidFill>
              </a:rPr>
              <a:t>External electronics</a:t>
            </a:r>
          </a:p>
        </p:txBody>
      </p:sp>
    </p:spTree>
    <p:extLst>
      <p:ext uri="{BB962C8B-B14F-4D97-AF65-F5344CB8AC3E}">
        <p14:creationId xmlns:p14="http://schemas.microsoft.com/office/powerpoint/2010/main" val="41691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System Assembly started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1"/>
          <p:cNvSpPr>
            <a:spLocks noGrp="1"/>
          </p:cNvSpPr>
          <p:nvPr>
            <p:ph sz="quarter" idx="10"/>
          </p:nvPr>
        </p:nvSpPr>
        <p:spPr>
          <a:xfrm>
            <a:off x="467544" y="1423179"/>
            <a:ext cx="8136904" cy="164578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Calibri" panose="020F0502020204030204" pitchFamily="34" charset="0"/>
              </a:rPr>
              <a:t>Cooling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blocks</a:t>
            </a:r>
            <a:r>
              <a:rPr lang="de-DE" dirty="0" smtClean="0">
                <a:latin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</a:rPr>
              <a:t>adapters</a:t>
            </a:r>
            <a:r>
              <a:rPr lang="de-DE" dirty="0" smtClean="0">
                <a:latin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</a:rPr>
              <a:t>counter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weights</a:t>
            </a:r>
            <a:r>
              <a:rPr lang="de-DE" dirty="0" smtClean="0">
                <a:latin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</a:rPr>
              <a:t>mounting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tables</a:t>
            </a:r>
            <a:r>
              <a:rPr lang="de-DE" dirty="0" smtClean="0">
                <a:latin typeface="Calibri" panose="020F0502020204030204" pitchFamily="34" charset="0"/>
              </a:rPr>
              <a:t> + </a:t>
            </a:r>
            <a:r>
              <a:rPr lang="de-DE" dirty="0" err="1" smtClean="0">
                <a:latin typeface="Calibri" panose="020F0502020204030204" pitchFamily="34" charset="0"/>
              </a:rPr>
              <a:t>tubes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holders</a:t>
            </a:r>
            <a:r>
              <a:rPr lang="de-DE" dirty="0" smtClean="0">
                <a:latin typeface="Calibri" panose="020F0502020204030204" pitchFamily="34" charset="0"/>
              </a:rPr>
              <a:t>, </a:t>
            </a:r>
            <a:r>
              <a:rPr lang="de-DE" dirty="0" err="1" smtClean="0">
                <a:latin typeface="Calibri" panose="020F0502020204030204" pitchFamily="34" charset="0"/>
              </a:rPr>
              <a:t>parts</a:t>
            </a:r>
            <a:r>
              <a:rPr lang="de-DE" dirty="0" smtClean="0">
                <a:latin typeface="Calibri" panose="020F0502020204030204" pitchFamily="34" charset="0"/>
              </a:rPr>
              <a:t> for </a:t>
            </a:r>
            <a:r>
              <a:rPr lang="de-DE" dirty="0" err="1" smtClean="0">
                <a:latin typeface="Calibri" panose="020F0502020204030204" pitchFamily="34" charset="0"/>
              </a:rPr>
              <a:t>adjustment</a:t>
            </a:r>
            <a:r>
              <a:rPr lang="de-DE" dirty="0" smtClean="0">
                <a:latin typeface="Calibri" panose="020F0502020204030204" pitchFamily="34" charset="0"/>
              </a:rPr>
              <a:t> of </a:t>
            </a:r>
            <a:r>
              <a:rPr lang="de-DE" dirty="0" err="1" smtClean="0">
                <a:latin typeface="Calibri" panose="020F0502020204030204" pitchFamily="34" charset="0"/>
              </a:rPr>
              <a:t>cooling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blocks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3608009"/>
            <a:ext cx="2406221" cy="152387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28674" y="2930168"/>
            <a:ext cx="40826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 smtClean="0"/>
              <a:t>Cooling</a:t>
            </a:r>
            <a:r>
              <a:rPr lang="de-DE" sz="2400" dirty="0" smtClean="0"/>
              <a:t> </a:t>
            </a:r>
            <a:r>
              <a:rPr lang="de-DE" sz="2400" dirty="0" err="1" smtClean="0"/>
              <a:t>blocks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r>
              <a:rPr lang="de-DE" sz="2400" dirty="0" smtClean="0">
                <a:solidFill>
                  <a:srgbClr val="00B050"/>
                </a:solidFill>
              </a:rPr>
              <a:t> (2 </a:t>
            </a:r>
            <a:r>
              <a:rPr lang="de-DE" sz="2400" dirty="0" err="1" smtClean="0">
                <a:solidFill>
                  <a:srgbClr val="00B050"/>
                </a:solidFill>
              </a:rPr>
              <a:t>pcs</a:t>
            </a:r>
            <a:r>
              <a:rPr lang="de-DE" sz="2400" dirty="0" smtClean="0">
                <a:solidFill>
                  <a:srgbClr val="00B050"/>
                </a:solidFill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Adapters: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endParaRPr lang="de-D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Counter </a:t>
            </a:r>
            <a:r>
              <a:rPr lang="de-DE" sz="2400" dirty="0" err="1" smtClean="0"/>
              <a:t>weights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endParaRPr lang="de-D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 smtClean="0"/>
              <a:t>Mounting</a:t>
            </a:r>
            <a:r>
              <a:rPr lang="de-DE" sz="2400" dirty="0" smtClean="0"/>
              <a:t> </a:t>
            </a:r>
            <a:r>
              <a:rPr lang="de-DE" sz="2400" dirty="0" err="1" smtClean="0"/>
              <a:t>tables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endParaRPr lang="de-DE" sz="24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Tube Holders: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endParaRPr lang="de-DE" sz="24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smtClean="0"/>
              <a:t>Parts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Adjustment</a:t>
            </a:r>
            <a:r>
              <a:rPr lang="de-DE" sz="2400" dirty="0" smtClean="0"/>
              <a:t>: </a:t>
            </a:r>
            <a:r>
              <a:rPr lang="de-DE" sz="2400" dirty="0" err="1" smtClean="0">
                <a:solidFill>
                  <a:srgbClr val="00B050"/>
                </a:solidFill>
              </a:rPr>
              <a:t>ready</a:t>
            </a:r>
            <a:endParaRPr lang="de-DE" sz="2400" dirty="0">
              <a:solidFill>
                <a:srgbClr val="00B05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68" y="5239772"/>
            <a:ext cx="1603060" cy="1202295"/>
          </a:xfrm>
          <a:prstGeom prst="rect">
            <a:avLst/>
          </a:prstGeom>
        </p:spPr>
      </p:pic>
      <p:pic>
        <p:nvPicPr>
          <p:cNvPr id="10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5238491"/>
            <a:ext cx="2262496" cy="1203577"/>
          </a:xfrm>
          <a:prstGeom prst="rect">
            <a:avLst/>
          </a:prstGeom>
        </p:spPr>
      </p:pic>
      <p:pic>
        <p:nvPicPr>
          <p:cNvPr id="11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60" y="5238492"/>
            <a:ext cx="1604770" cy="1203577"/>
          </a:xfrm>
          <a:prstGeom prst="rect">
            <a:avLst/>
          </a:prstGeom>
        </p:spPr>
      </p:pic>
      <p:pic>
        <p:nvPicPr>
          <p:cNvPr id="12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239772"/>
            <a:ext cx="1603059" cy="1202295"/>
          </a:xfrm>
          <a:prstGeom prst="rect">
            <a:avLst/>
          </a:prstGeom>
        </p:spPr>
      </p:pic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2141" y="3956897"/>
            <a:ext cx="1342842" cy="1007131"/>
          </a:xfrm>
          <a:prstGeom prst="rect">
            <a:avLst/>
          </a:prstGeom>
        </p:spPr>
      </p:pic>
      <p:pic>
        <p:nvPicPr>
          <p:cNvPr id="14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98" y="2503115"/>
            <a:ext cx="800359" cy="12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System Assembly started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Inhaltsplatzhalter 1"/>
          <p:cNvSpPr>
            <a:spLocks noGrp="1"/>
          </p:cNvSpPr>
          <p:nvPr>
            <p:ph sz="quarter" idx="10"/>
          </p:nvPr>
        </p:nvSpPr>
        <p:spPr>
          <a:xfrm>
            <a:off x="467544" y="1268760"/>
            <a:ext cx="8136904" cy="3528392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Holders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bits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pieces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to</a:t>
            </a: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assemble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quadrants</a:t>
            </a: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ready</a:t>
            </a:r>
            <a:endParaRPr lang="de-DE" sz="28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smtClean="0">
                <a:latin typeface="Calibri" panose="020F0502020204030204" pitchFamily="34" charset="0"/>
              </a:rPr>
              <a:t>Device </a:t>
            </a:r>
            <a:r>
              <a:rPr lang="de-DE" dirty="0" err="1">
                <a:latin typeface="Calibri" panose="020F0502020204030204" pitchFamily="34" charset="0"/>
              </a:rPr>
              <a:t>to</a:t>
            </a:r>
            <a:r>
              <a:rPr lang="de-DE" dirty="0">
                <a:latin typeface="Calibri" panose="020F0502020204030204" pitchFamily="34" charset="0"/>
              </a:rPr>
              <a:t> turn </a:t>
            </a:r>
            <a:r>
              <a:rPr lang="de-DE" dirty="0" err="1" smtClean="0">
                <a:latin typeface="Calibri" panose="020F0502020204030204" pitchFamily="34" charset="0"/>
              </a:rPr>
              <a:t>assembled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dirty="0" err="1" smtClean="0">
                <a:latin typeface="Calibri" panose="020F0502020204030204" pitchFamily="34" charset="0"/>
              </a:rPr>
              <a:t>quadrants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28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800" dirty="0" err="1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ready</a:t>
            </a:r>
            <a:endParaRPr lang="de-DE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marL="0" indent="0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6553200" y="614032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7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5" y="2780928"/>
            <a:ext cx="2016224" cy="1512168"/>
          </a:xfrm>
          <a:prstGeom prst="rect">
            <a:avLst/>
          </a:prstGeom>
        </p:spPr>
      </p:pic>
      <p:pic>
        <p:nvPicPr>
          <p:cNvPr id="18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77" y="2780928"/>
            <a:ext cx="2336423" cy="1512168"/>
          </a:xfrm>
          <a:prstGeom prst="rect">
            <a:avLst/>
          </a:prstGeom>
        </p:spPr>
      </p:pic>
      <p:pic>
        <p:nvPicPr>
          <p:cNvPr id="19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1" y="2780928"/>
            <a:ext cx="2016224" cy="1512168"/>
          </a:xfrm>
          <a:prstGeom prst="rect">
            <a:avLst/>
          </a:prstGeom>
        </p:spPr>
      </p:pic>
      <p:pic>
        <p:nvPicPr>
          <p:cNvPr id="20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1" y="4365104"/>
            <a:ext cx="2016224" cy="21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chambers nearly finished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Inhaltsplatzhalter 1"/>
          <p:cNvSpPr>
            <a:spLocks noGrp="1"/>
          </p:cNvSpPr>
          <p:nvPr>
            <p:ph sz="quarter" idx="10"/>
          </p:nvPr>
        </p:nvSpPr>
        <p:spPr>
          <a:xfrm>
            <a:off x="467544" y="1412776"/>
            <a:ext cx="8136904" cy="115212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err="1" smtClean="0">
                <a:latin typeface="Calibri" panose="020F0502020204030204" pitchFamily="34" charset="0"/>
              </a:rPr>
              <a:t>Vacuum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chambers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r>
              <a:rPr lang="de-DE" sz="28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delivery</a:t>
            </a:r>
            <a:r>
              <a:rPr lang="de-DE" sz="2800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scheduled</a:t>
            </a:r>
            <a:r>
              <a:rPr lang="de-DE" sz="2800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for </a:t>
            </a:r>
            <a:r>
              <a:rPr lang="de-DE" sz="2800" dirty="0" err="1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week</a:t>
            </a:r>
            <a:r>
              <a:rPr lang="de-DE" sz="2800" dirty="0" smtClean="0">
                <a:solidFill>
                  <a:srgbClr val="0033CC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50 </a:t>
            </a:r>
            <a:endParaRPr lang="de-DE" sz="2800" dirty="0" smtClean="0">
              <a:solidFill>
                <a:srgbClr val="0033CC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Tables for vacuum chambers: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ready</a:t>
            </a:r>
            <a:endParaRPr lang="de-DE" sz="3600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17032"/>
            <a:ext cx="2073816" cy="1836204"/>
          </a:xfrm>
          <a:prstGeom prst="rect">
            <a:avLst/>
          </a:prstGeo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17032"/>
            <a:ext cx="2448272" cy="1836204"/>
          </a:xfrm>
          <a:prstGeom prst="rect">
            <a:avLst/>
          </a:prstGeom>
        </p:spPr>
      </p:pic>
      <p:pic>
        <p:nvPicPr>
          <p:cNvPr id="15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717032"/>
            <a:ext cx="2448272" cy="18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Firmware ready for multi-modules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19534" y="1253755"/>
            <a:ext cx="8950408" cy="54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fontAlgn="base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fontAlgn="base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ea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Arial Narrow" panose="020B0606020202030204" pitchFamily="34" charset="0"/>
              </a:rPr>
              <a:t>Status</a:t>
            </a: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Pixel descrambling in FW</a:t>
            </a:r>
            <a:r>
              <a:rPr lang="en-US" sz="1800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endParaRPr lang="en-US"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Prototype</a:t>
            </a:r>
            <a:r>
              <a:rPr lang="en-US" sz="1800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 Ctrl FPGA 4x Readout (Quadrant)</a:t>
            </a:r>
          </a:p>
          <a:p>
            <a:pPr marL="1200150" lvl="2" indent="-342900" eaLnBrk="0" hangingPunct="0">
              <a:lnSpc>
                <a:spcPts val="2000"/>
              </a:lnSpc>
              <a:spcBef>
                <a:spcPct val="20000"/>
              </a:spcBef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All 4 simultaneously working modules behavior as expect</a:t>
            </a:r>
            <a:r>
              <a:rPr lang="en-US" sz="1800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 </a:t>
            </a:r>
            <a:endParaRPr lang="en-US" sz="1800" dirty="0">
              <a:solidFill>
                <a:srgbClr val="00B05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200150" lvl="2" indent="-342900" eaLnBrk="0" hangingPunct="0">
              <a:lnSpc>
                <a:spcPts val="2000"/>
              </a:lnSpc>
              <a:spcBef>
                <a:spcPct val="20000"/>
              </a:spcBef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No ASICs Module attached yet: More tests!</a:t>
            </a:r>
            <a:endParaRPr lang="en-US" sz="18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Real time parameters adjustment </a:t>
            </a:r>
            <a:r>
              <a:rPr lang="en-US" sz="1800" dirty="0" smtClean="0">
                <a:latin typeface="Arial Narrow" panose="020B0606020202030204" pitchFamily="34" charset="0"/>
              </a:rPr>
              <a:t>for </a:t>
            </a:r>
            <a:r>
              <a:rPr lang="en-US" sz="1800" dirty="0">
                <a:latin typeface="Arial Narrow" panose="020B0606020202030204" pitchFamily="34" charset="0"/>
              </a:rPr>
              <a:t>different systems (network parameters, readout modes, delays, automatic ADC tuning, …) </a:t>
            </a: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endParaRPr lang="en-US"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Dedicated Readout </a:t>
            </a:r>
            <a:r>
              <a:rPr lang="en-US" sz="1800" dirty="0" smtClean="0">
                <a:latin typeface="Arial Narrow" panose="020B0606020202030204" pitchFamily="34" charset="0"/>
              </a:rPr>
              <a:t>configuration </a:t>
            </a:r>
            <a:r>
              <a:rPr lang="en-US" sz="1800" dirty="0">
                <a:latin typeface="Arial Narrow" panose="020B0606020202030204" pitchFamily="34" charset="0"/>
              </a:rPr>
              <a:t>regardless number of used modules and type of Back-up system</a:t>
            </a:r>
            <a:r>
              <a:rPr lang="en-US" sz="1800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endParaRPr lang="en-US"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Versatile communication protocol </a:t>
            </a: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r>
              <a:rPr lang="en-US" sz="1800" dirty="0">
                <a:latin typeface="Arial Narrow" panose="020B0606020202030204" pitchFamily="34" charset="0"/>
              </a:rPr>
              <a:t>( already implemented in TANGO </a:t>
            </a:r>
            <a:r>
              <a:rPr lang="en-US" sz="1800" dirty="0" smtClean="0">
                <a:latin typeface="Arial Narrow" panose="020B0606020202030204" pitchFamily="34" charset="0"/>
              </a:rPr>
              <a:t>server, moving to KARABO) 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10GE train data in XFEL Train builder format </a:t>
            </a:r>
            <a:r>
              <a:rPr lang="en-US" sz="1800" b="1" dirty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endParaRPr lang="en-US" sz="1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800100" lvl="1" indent="-342900" eaLnBrk="0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28E00"/>
              </a:buClr>
              <a:buFont typeface="Wingdings" pitchFamily="2" charset="2"/>
              <a:buChar char="q"/>
            </a:pPr>
            <a:r>
              <a:rPr lang="en-US" sz="1800" dirty="0">
                <a:latin typeface="Arial Narrow" panose="020B0606020202030204" pitchFamily="34" charset="0"/>
              </a:rPr>
              <a:t>10GE Train images can be sorted in increasing </a:t>
            </a:r>
            <a:r>
              <a:rPr lang="en-US" sz="1800" dirty="0" smtClean="0">
                <a:latin typeface="Arial Narrow" panose="020B0606020202030204" pitchFamily="34" charset="0"/>
              </a:rPr>
              <a:t>Pulse </a:t>
            </a:r>
            <a:r>
              <a:rPr lang="en-US" sz="1800" dirty="0">
                <a:latin typeface="Arial Narrow" panose="020B0606020202030204" pitchFamily="34" charset="0"/>
              </a:rPr>
              <a:t>Id order</a:t>
            </a:r>
            <a:r>
              <a:rPr lang="en-US" sz="18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/>
              </a:rPr>
              <a:t></a:t>
            </a:r>
            <a:endParaRPr lang="en-US" sz="1800" dirty="0" smtClean="0"/>
          </a:p>
          <a:p>
            <a:pPr marL="0" indent="0" algn="ctr">
              <a:buFont typeface="Arial Black" pitchFamily="34" charset="0"/>
              <a:buNone/>
            </a:pPr>
            <a:r>
              <a:rPr lang="en-US" sz="1800" dirty="0" smtClean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95535"/>
            <a:ext cx="2337702" cy="175327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5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 framework established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2720" y="2718768"/>
            <a:ext cx="1519064" cy="1912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 b="1">
              <a:solidFill>
                <a:srgbClr val="FFFFFF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073361" y="2718768"/>
            <a:ext cx="12977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/>
              <a:t>Data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 </a:t>
            </a:r>
            <a:r>
              <a:rPr lang="en-US" altLang="de-DE" sz="1200" b="1" dirty="0">
                <a:solidFill>
                  <a:schemeClr val="tx1"/>
                </a:solidFill>
              </a:rPr>
              <a:t>from 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PC</a:t>
            </a:r>
          </a:p>
          <a:p>
            <a:r>
              <a:rPr lang="en-US" altLang="de-DE" sz="1200" b="1" dirty="0" smtClean="0"/>
              <a:t>Data from 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CS</a:t>
            </a:r>
            <a:endParaRPr lang="en-US" altLang="de-DE" sz="1200" b="1" dirty="0">
              <a:solidFill>
                <a:schemeClr val="tx1"/>
              </a:solidFill>
            </a:endParaRPr>
          </a:p>
          <a:p>
            <a:r>
              <a:rPr lang="en-US" altLang="de-DE" sz="1200" b="1" dirty="0">
                <a:solidFill>
                  <a:schemeClr val="tx1"/>
                </a:solidFill>
              </a:rPr>
              <a:t>Gain from X-ray</a:t>
            </a:r>
          </a:p>
          <a:p>
            <a:r>
              <a:rPr lang="en-US" altLang="de-DE" sz="1200" b="1" dirty="0"/>
              <a:t>Dark (noise</a:t>
            </a:r>
            <a:r>
              <a:rPr lang="en-US" altLang="de-DE" sz="1200" b="1" dirty="0" smtClean="0"/>
              <a:t>)</a:t>
            </a:r>
            <a:endParaRPr lang="en-US" altLang="de-DE" sz="1200" b="1" dirty="0" smtClean="0">
              <a:solidFill>
                <a:schemeClr val="tx1"/>
              </a:solidFill>
            </a:endParaRPr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Droop</a:t>
            </a:r>
            <a:endParaRPr lang="en-US" altLang="de-DE" sz="1200" b="1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62720" y="3729445"/>
            <a:ext cx="14630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013743" y="3785568"/>
            <a:ext cx="14401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>
                <a:solidFill>
                  <a:schemeClr val="tx1"/>
                </a:solidFill>
              </a:rPr>
              <a:t>Gains for H/M/L</a:t>
            </a:r>
          </a:p>
          <a:p>
            <a:r>
              <a:rPr lang="en-US" altLang="de-DE" sz="1200" b="1" dirty="0">
                <a:solidFill>
                  <a:schemeClr val="tx1"/>
                </a:solidFill>
              </a:rPr>
              <a:t>Gain bits for 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H/M/L</a:t>
            </a:r>
          </a:p>
          <a:p>
            <a:r>
              <a:rPr lang="en-US" altLang="de-DE" sz="1200" b="1" dirty="0" smtClean="0"/>
              <a:t>Noise value</a:t>
            </a:r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Droop effect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8056" y="2391012"/>
            <a:ext cx="19923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3-N-tuple</a:t>
            </a:r>
            <a:endParaRPr lang="en-GB" altLang="de-DE" sz="12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08958" y="3284984"/>
            <a:ext cx="153355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28953" y="2714005"/>
            <a:ext cx="22322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marL="628650" indent="-17145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Event structure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Each module has 512 (pixel Y) x 128 (pixel X) x 352 (cells/pixel) = 23068672 memory units (=events).</a:t>
            </a:r>
            <a:endParaRPr lang="en-US" altLang="de-DE" sz="1200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Define </a:t>
            </a:r>
            <a:r>
              <a:rPr lang="en-US" altLang="de-DE" sz="1200" b="1" dirty="0">
                <a:solidFill>
                  <a:srgbClr val="002060"/>
                </a:solidFill>
              </a:rPr>
              <a:t>criterion of quality: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2060"/>
                </a:solidFill>
              </a:rPr>
              <a:t>Which magnitudes to evaluate?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2060"/>
                </a:solidFill>
              </a:rPr>
              <a:t>Which threshold</a:t>
            </a:r>
            <a:r>
              <a:rPr lang="en-US" altLang="de-DE" sz="1200" b="1" dirty="0" smtClean="0">
                <a:solidFill>
                  <a:srgbClr val="002060"/>
                </a:solidFill>
              </a:rPr>
              <a:t>?</a:t>
            </a:r>
            <a:endParaRPr lang="en-US" altLang="de-DE" sz="12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3190" y="5082051"/>
            <a:ext cx="1544241" cy="842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 b="1">
              <a:solidFill>
                <a:srgbClr val="FFFFFF"/>
              </a:solidFill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28600" y="2348880"/>
            <a:ext cx="1992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/>
              <a:t>2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-Data processing</a:t>
            </a:r>
            <a:endParaRPr lang="en-GB" altLang="de-DE" sz="1200" b="1" dirty="0">
              <a:solidFill>
                <a:schemeClr val="tx1"/>
              </a:solidFill>
            </a:endParaRP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0" y="2630835"/>
            <a:ext cx="19404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marL="628650" indent="-17145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5 groups of </a:t>
            </a:r>
            <a:r>
              <a:rPr lang="en-US" altLang="de-DE" sz="1200" b="1" dirty="0" smtClean="0">
                <a:solidFill>
                  <a:srgbClr val="00B050"/>
                </a:solidFill>
              </a:rPr>
              <a:t>data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B050"/>
                </a:solidFill>
              </a:rPr>
              <a:t>Gain </a:t>
            </a:r>
            <a:r>
              <a:rPr lang="en-US" altLang="de-DE" sz="1200" b="1" dirty="0">
                <a:solidFill>
                  <a:srgbClr val="00B050"/>
                </a:solidFill>
              </a:rPr>
              <a:t>and gain bits for H/M/L evaluated according to the information </a:t>
            </a:r>
            <a:r>
              <a:rPr lang="en-US" altLang="de-DE" sz="1200" b="1" dirty="0" smtClean="0">
                <a:solidFill>
                  <a:srgbClr val="00B050"/>
                </a:solidFill>
              </a:rPr>
              <a:t>from PC, CS, and X-ray.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B050"/>
                </a:solidFill>
              </a:rPr>
              <a:t>Evaluation of noise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Quantification of droop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B050"/>
                </a:solidFill>
              </a:rPr>
              <a:t>Results in 3D matrix shape for each </a:t>
            </a:r>
            <a:endParaRPr lang="en-US" altLang="de-DE" sz="1200" b="1" dirty="0">
              <a:solidFill>
                <a:srgbClr val="00B050"/>
              </a:solidFill>
            </a:endParaRP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D1: Pixel X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D2: Pixel Y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D3: Cell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de-DE" sz="1200" b="1" dirty="0" smtClean="0">
              <a:solidFill>
                <a:srgbClr val="FFC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de-DE" sz="12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25888" y="4888087"/>
            <a:ext cx="1993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4-Report</a:t>
            </a:r>
            <a:endParaRPr lang="en-GB" altLang="de-DE" sz="12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90996" y="5094032"/>
            <a:ext cx="1297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>
                <a:solidFill>
                  <a:schemeClr val="tx1"/>
                </a:solidFill>
              </a:rPr>
              <a:t>Pixel X</a:t>
            </a:r>
          </a:p>
          <a:p>
            <a:r>
              <a:rPr lang="en-US" altLang="de-DE" sz="1200" b="1" dirty="0">
                <a:solidFill>
                  <a:schemeClr val="tx1"/>
                </a:solidFill>
              </a:rPr>
              <a:t>Pixel Y</a:t>
            </a:r>
          </a:p>
          <a:p>
            <a:r>
              <a:rPr lang="en-US" altLang="de-DE" sz="1200" b="1" dirty="0">
                <a:solidFill>
                  <a:schemeClr val="tx1"/>
                </a:solidFill>
              </a:rPr>
              <a:t>Cell</a:t>
            </a:r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Measurements</a:t>
            </a:r>
            <a:endParaRPr lang="en-US" altLang="de-DE" sz="12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11129" y="4525367"/>
            <a:ext cx="0" cy="39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81005" y="5152578"/>
            <a:ext cx="1906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2D matrix (1 event per row).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Include </a:t>
            </a:r>
            <a:r>
              <a:rPr lang="en-US" altLang="de-DE" sz="1200" b="1" dirty="0">
                <a:solidFill>
                  <a:srgbClr val="002060"/>
                </a:solidFill>
              </a:rPr>
              <a:t>extra processed information: electronically dead? disconnected?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50692" y="5663282"/>
            <a:ext cx="130952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5-Reprocess </a:t>
            </a:r>
            <a:r>
              <a:rPr lang="en-US" altLang="de-DE" sz="1200" b="1" dirty="0">
                <a:solidFill>
                  <a:schemeClr val="tx1"/>
                </a:solidFill>
              </a:rPr>
              <a:t>data</a:t>
            </a:r>
            <a:endParaRPr lang="en-GB" altLang="de-DE" sz="12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03936" y="5941094"/>
            <a:ext cx="3490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Define </a:t>
            </a:r>
            <a:r>
              <a:rPr lang="en-US" altLang="de-DE" sz="1200" b="1" dirty="0">
                <a:solidFill>
                  <a:srgbClr val="002060"/>
                </a:solidFill>
              </a:rPr>
              <a:t>better approaches to the fittings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>
                <a:solidFill>
                  <a:srgbClr val="00B050"/>
                </a:solidFill>
              </a:rPr>
              <a:t>Reinsert new data into old one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89921" y="3792389"/>
            <a:ext cx="1304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6-Exit </a:t>
            </a:r>
            <a:r>
              <a:rPr lang="en-US" altLang="de-DE" sz="1200" b="1" dirty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08958" y="4069388"/>
            <a:ext cx="15890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100" b="1" dirty="0">
                <a:solidFill>
                  <a:srgbClr val="002060"/>
                </a:solidFill>
              </a:rPr>
              <a:t>According to fraction of units recovered?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100" b="1" dirty="0">
                <a:solidFill>
                  <a:srgbClr val="002060"/>
                </a:solidFill>
              </a:rPr>
              <a:t>Fixed #iterations?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100" b="1" dirty="0">
                <a:solidFill>
                  <a:srgbClr val="002060"/>
                </a:solidFill>
              </a:rPr>
              <a:t>Fixed #good units?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08958" y="3809852"/>
            <a:ext cx="1589088" cy="117951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 b="1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07623" y="2718768"/>
            <a:ext cx="1519064" cy="1607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 b="1">
              <a:solidFill>
                <a:srgbClr val="FFFF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03023" y="3609511"/>
            <a:ext cx="14630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5353915" y="3679658"/>
            <a:ext cx="14401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Pixel X</a:t>
            </a:r>
            <a:endParaRPr lang="en-US" altLang="de-DE" sz="1200" b="1" dirty="0">
              <a:solidFill>
                <a:schemeClr val="tx1"/>
              </a:solidFill>
            </a:endParaRPr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Pixel Y</a:t>
            </a:r>
            <a:endParaRPr lang="en-US" altLang="de-DE" sz="1200" b="1" dirty="0" smtClean="0"/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Cell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62720" y="1268760"/>
            <a:ext cx="1519064" cy="933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 altLang="de-DE" b="1">
              <a:solidFill>
                <a:srgbClr val="FFFFFF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969616" y="1592619"/>
            <a:ext cx="1297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Patterns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62720" y="1869618"/>
            <a:ext cx="14630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973658" y="1924802"/>
            <a:ext cx="14401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/>
              <a:t>Raw measurements</a:t>
            </a:r>
            <a:endParaRPr lang="en-US" altLang="de-DE" sz="1200" b="1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956832" y="1569819"/>
            <a:ext cx="14630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969181" y="1284411"/>
            <a:ext cx="1506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Detector instrument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694240" y="2281128"/>
            <a:ext cx="0" cy="396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8"/>
          <p:cNvSpPr txBox="1">
            <a:spLocks noChangeArrowheads="1"/>
          </p:cNvSpPr>
          <p:nvPr/>
        </p:nvSpPr>
        <p:spPr bwMode="auto">
          <a:xfrm>
            <a:off x="3738561" y="1264965"/>
            <a:ext cx="1992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de-DE" sz="1200" b="1" dirty="0" smtClean="0">
                <a:solidFill>
                  <a:schemeClr val="tx1"/>
                </a:solidFill>
              </a:rPr>
              <a:t>1-Operation AGIPD module</a:t>
            </a:r>
            <a:endParaRPr lang="en-GB" altLang="de-DE" sz="1200" b="1" dirty="0">
              <a:solidFill>
                <a:schemeClr val="tx1"/>
              </a:solidFill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3753680" y="1555471"/>
            <a:ext cx="3954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800"/>
              </a:spcBef>
              <a:defRPr sz="32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1pPr>
            <a:lvl2pPr marL="171450" indent="-171450" eaLnBrk="0" hangingPunct="0">
              <a:spcBef>
                <a:spcPts val="700"/>
              </a:spcBef>
              <a:defRPr sz="28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2pPr>
            <a:lvl3pPr marL="628650" indent="-171450" eaLnBrk="0" hangingPunct="0">
              <a:spcBef>
                <a:spcPts val="600"/>
              </a:spcBef>
              <a:defRPr sz="24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Calibri" pitchFamily="32" charset="0"/>
                <a:ea typeface="DejaVu LGC Sans" charset="0"/>
                <a:cs typeface="DejaVu LGC Sans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Biasing to be optimized for -20C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B050"/>
                </a:solidFill>
              </a:rPr>
              <a:t>Data acquisition at 1G (Java) and data in binary files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de-DE" sz="1200" b="1" dirty="0" smtClean="0">
                <a:solidFill>
                  <a:srgbClr val="002060"/>
                </a:solidFill>
              </a:rPr>
              <a:t>Data acquisition at 10G (TANGO) and data in HDF5 files</a:t>
            </a: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358513" y="2736902"/>
            <a:ext cx="14401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200" b="1" dirty="0">
                <a:solidFill>
                  <a:schemeClr val="tx1"/>
                </a:solidFill>
              </a:rPr>
              <a:t>Gains for H/M/L</a:t>
            </a:r>
          </a:p>
          <a:p>
            <a:r>
              <a:rPr lang="en-US" altLang="de-DE" sz="1200" b="1" dirty="0">
                <a:solidFill>
                  <a:schemeClr val="tx1"/>
                </a:solidFill>
              </a:rPr>
              <a:t>Gain bits for </a:t>
            </a:r>
            <a:r>
              <a:rPr lang="en-US" altLang="de-DE" sz="1200" b="1" dirty="0" smtClean="0">
                <a:solidFill>
                  <a:schemeClr val="tx1"/>
                </a:solidFill>
              </a:rPr>
              <a:t>H/M/L</a:t>
            </a:r>
          </a:p>
          <a:p>
            <a:r>
              <a:rPr lang="en-US" altLang="de-DE" sz="1200" b="1" dirty="0" smtClean="0"/>
              <a:t>Noise value</a:t>
            </a:r>
          </a:p>
          <a:p>
            <a:r>
              <a:rPr lang="en-US" altLang="de-DE" sz="1200" b="1" dirty="0" smtClean="0">
                <a:solidFill>
                  <a:schemeClr val="tx1"/>
                </a:solidFill>
              </a:rPr>
              <a:t>Droop effect</a:t>
            </a:r>
          </a:p>
        </p:txBody>
      </p:sp>
      <p:cxnSp>
        <p:nvCxnSpPr>
          <p:cNvPr id="40" name="Elbow Connector 39"/>
          <p:cNvCxnSpPr>
            <a:endCxn id="5" idx="2"/>
          </p:cNvCxnSpPr>
          <p:nvPr/>
        </p:nvCxnSpPr>
        <p:spPr>
          <a:xfrm rot="10800000">
            <a:off x="2722253" y="4631020"/>
            <a:ext cx="2450147" cy="96504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Larissa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Larissa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Larissa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On-screen Show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1_Larissa</vt:lpstr>
      <vt:lpstr>2_Larissa</vt:lpstr>
      <vt:lpstr>4_Larissa</vt:lpstr>
      <vt:lpstr>6_Larissa</vt:lpstr>
      <vt:lpstr>Overview and Status of the AGIPD Project   December 2015- XDAC - Meeting</vt:lpstr>
      <vt:lpstr>AGIPD ASIC</vt:lpstr>
      <vt:lpstr>PowerPoint Presentation</vt:lpstr>
      <vt:lpstr>AGIPD 1Mpixel-system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jack</dc:creator>
  <cp:lastModifiedBy>Heinz </cp:lastModifiedBy>
  <cp:revision>223</cp:revision>
  <cp:lastPrinted>2013-04-08T11:08:52Z</cp:lastPrinted>
  <dcterms:created xsi:type="dcterms:W3CDTF">2011-03-24T13:43:19Z</dcterms:created>
  <dcterms:modified xsi:type="dcterms:W3CDTF">2015-12-07T20:48:39Z</dcterms:modified>
</cp:coreProperties>
</file>