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72" r:id="rId3"/>
    <p:sldId id="256" r:id="rId4"/>
    <p:sldId id="270" r:id="rId5"/>
    <p:sldId id="257" r:id="rId6"/>
    <p:sldId id="264" r:id="rId7"/>
    <p:sldId id="266" r:id="rId8"/>
    <p:sldId id="265" r:id="rId9"/>
    <p:sldId id="269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57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0AAF8-1007-4364-879F-3C77EBDE519C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CD394-8CB1-4BBD-9D1F-58B971D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0023-5EAE-4171-8926-84DBA9826AAE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FF1E-04E7-4815-9B02-BF7ED16CDC7F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F20A-CB95-4230-B93A-DD77D915993A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1867-2E4F-41CF-BE50-1C5F37319E56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C0D-D864-4C65-9F73-1C05071D8160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2B7A-48E9-4ABA-893E-EC13A7D2C64C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918-0FD2-4CF9-A296-075DE439FA9B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1326-DBA9-4BD3-BC99-B4CD074E5400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F087-1E74-42E3-A136-2F7AE7BF91AF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73349" y="6356350"/>
            <a:ext cx="4678325" cy="365125"/>
          </a:xfrm>
        </p:spPr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57C5-C28D-42D6-A6FA-47A37F0BB09D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FEA-6C5D-4674-B807-9F0D4E25B7A7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26F4-E801-483A-961C-A93A3E132959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D734-1591-4D6A-AEB8-564EF65F1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389" y="1522483"/>
            <a:ext cx="79732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 TCT</a:t>
            </a:r>
            <a:r>
              <a:rPr lang="en-US" sz="2800" dirty="0" smtClean="0"/>
              <a:t> measurements</a:t>
            </a:r>
            <a:r>
              <a:rPr lang="sl-SI" sz="2800" dirty="0" smtClean="0"/>
              <a:t> </a:t>
            </a:r>
            <a:r>
              <a:rPr lang="en-US" sz="2800" dirty="0" smtClean="0"/>
              <a:t>with CHESS-1 chip  </a:t>
            </a:r>
          </a:p>
          <a:p>
            <a:pPr algn="ctr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Mandić</a:t>
            </a:r>
            <a:r>
              <a:rPr lang="en-US" dirty="0" smtClean="0"/>
              <a:t>, Jožef Stefan Institute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 descr="I:\ATLAS\HVCMOS\ChESS\E-TCT\TopTCT\A10_120_vel_sigper_120V_IR_le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08" y="1640812"/>
            <a:ext cx="7975191" cy="48556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4158" y="404037"/>
            <a:ext cx="603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 smtClean="0"/>
              <a:t>IR</a:t>
            </a:r>
            <a:r>
              <a:rPr lang="sl-SI" u="sng" dirty="0" smtClean="0"/>
              <a:t> </a:t>
            </a:r>
            <a:r>
              <a:rPr lang="sl-SI" u="sng" dirty="0" smtClean="0"/>
              <a:t>lase</a:t>
            </a:r>
            <a:r>
              <a:rPr lang="en-US" u="sng" dirty="0" smtClean="0"/>
              <a:t>, velocity (tells something about average electric field)  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37954" y="1095153"/>
            <a:ext cx="8127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indicates </a:t>
            </a:r>
            <a:r>
              <a:rPr lang="en-US" dirty="0" smtClean="0"/>
              <a:t>bands of lower field between pixels </a:t>
            </a:r>
          </a:p>
          <a:p>
            <a:r>
              <a:rPr lang="en-US" dirty="0" smtClean="0">
                <a:sym typeface="Wingdings" pitchFamily="2" charset="2"/>
              </a:rPr>
              <a:t>    gaps  </a:t>
            </a:r>
            <a:r>
              <a:rPr lang="en-US" dirty="0" smtClean="0"/>
              <a:t>only in y direction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maybe </a:t>
            </a:r>
            <a:r>
              <a:rPr lang="en-US" dirty="0" err="1" smtClean="0">
                <a:sym typeface="Wingdings" pitchFamily="2" charset="2"/>
              </a:rPr>
              <a:t>becasue</a:t>
            </a:r>
            <a:r>
              <a:rPr lang="en-US" dirty="0" smtClean="0">
                <a:sym typeface="Wingdings" pitchFamily="2" charset="2"/>
              </a:rPr>
              <a:t>  of </a:t>
            </a:r>
            <a:r>
              <a:rPr lang="en-US" dirty="0" smtClean="0"/>
              <a:t>larger </a:t>
            </a:r>
            <a:r>
              <a:rPr lang="en-US" dirty="0" smtClean="0"/>
              <a:t>distance between n-wells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                                            in this direction</a:t>
            </a:r>
            <a:r>
              <a:rPr lang="en-US" dirty="0" smtClean="0"/>
              <a:t>?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64465" y="1903228"/>
            <a:ext cx="659219" cy="13715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23" y="680484"/>
            <a:ext cx="10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Summary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6056" y="1254642"/>
            <a:ext cx="79742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TCT measurement with narrow laser beam directed to the top of PPA10 structure </a:t>
            </a:r>
          </a:p>
          <a:p>
            <a:r>
              <a:rPr lang="en-US" dirty="0" smtClean="0"/>
              <a:t>  (irradiated with 2e15 neutrons, bias 120 V)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structure PPA10 not covered by metal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clearly see n-wells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large variation of charge collection </a:t>
            </a:r>
            <a:r>
              <a:rPr lang="en-US" dirty="0" smtClean="0"/>
              <a:t>across </a:t>
            </a:r>
            <a:r>
              <a:rPr lang="en-US" dirty="0" smtClean="0"/>
              <a:t>the surface with IR light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lower field regions between n-wells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would be interesting to measure this before irradiation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ATLAS\HVCMOS\ChESS\E-TCT\TopTCT\Top_Charge_120V_sig_col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306" y="3122032"/>
            <a:ext cx="3989070" cy="27774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3941" y="2745123"/>
            <a:ext cx="3243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Periphery + signal to </a:t>
            </a:r>
            <a:r>
              <a:rPr lang="sl-SI" sz="1600" dirty="0" smtClean="0"/>
              <a:t>HV </a:t>
            </a:r>
            <a:r>
              <a:rPr lang="sl-SI" sz="1600" dirty="0" err="1" smtClean="0"/>
              <a:t>and</a:t>
            </a:r>
            <a:r>
              <a:rPr lang="sl-SI" sz="1600" dirty="0" smtClean="0"/>
              <a:t> </a:t>
            </a:r>
            <a:r>
              <a:rPr lang="en-US" sz="1600" dirty="0" smtClean="0"/>
              <a:t>readout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45180" y="2636505"/>
            <a:ext cx="212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Only signal to readout</a:t>
            </a:r>
            <a:r>
              <a:rPr lang="sl-SI" sz="1600" dirty="0" smtClean="0"/>
              <a:t>: </a:t>
            </a:r>
          </a:p>
          <a:p>
            <a:r>
              <a:rPr lang="sl-SI" sz="1600" dirty="0" smtClean="0"/>
              <a:t> (</a:t>
            </a:r>
            <a:r>
              <a:rPr lang="sl-SI" sz="1600" dirty="0" err="1" smtClean="0"/>
              <a:t>all</a:t>
            </a:r>
            <a:r>
              <a:rPr lang="sl-SI" sz="1600" dirty="0" smtClean="0"/>
              <a:t> </a:t>
            </a:r>
            <a:r>
              <a:rPr lang="sl-SI" sz="1600" dirty="0" err="1" smtClean="0"/>
              <a:t>pixels</a:t>
            </a:r>
            <a:r>
              <a:rPr lang="sl-SI" sz="1600" dirty="0" smtClean="0"/>
              <a:t> to  HV)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grpSp>
        <p:nvGrpSpPr>
          <p:cNvPr id="2" name="Group 3"/>
          <p:cNvGrpSpPr/>
          <p:nvPr/>
        </p:nvGrpSpPr>
        <p:grpSpPr>
          <a:xfrm>
            <a:off x="4930457" y="310102"/>
            <a:ext cx="3632080" cy="2102260"/>
            <a:chOff x="3532115" y="811490"/>
            <a:chExt cx="4922038" cy="2730413"/>
          </a:xfrm>
        </p:grpSpPr>
        <p:sp>
          <p:nvSpPr>
            <p:cNvPr id="8" name="TextBox 7"/>
            <p:cNvSpPr txBox="1"/>
            <p:nvPr/>
          </p:nvSpPr>
          <p:spPr>
            <a:xfrm>
              <a:off x="7577503" y="1668960"/>
              <a:ext cx="876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Substrate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7570" y="2059208"/>
              <a:ext cx="8921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Periphery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63406" y="2435990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Signal</a:t>
              </a:r>
              <a:endParaRPr lang="en-US" sz="1400" dirty="0"/>
            </a:p>
          </p:txBody>
        </p:sp>
        <p:grpSp>
          <p:nvGrpSpPr>
            <p:cNvPr id="3" name="Group 119"/>
            <p:cNvGrpSpPr/>
            <p:nvPr/>
          </p:nvGrpSpPr>
          <p:grpSpPr>
            <a:xfrm>
              <a:off x="5478714" y="811490"/>
              <a:ext cx="964014" cy="433489"/>
              <a:chOff x="959230" y="4441371"/>
              <a:chExt cx="1294778" cy="640289"/>
            </a:xfrm>
          </p:grpSpPr>
          <p:grpSp>
            <p:nvGrpSpPr>
              <p:cNvPr id="4" name="Group 32"/>
              <p:cNvGrpSpPr/>
              <p:nvPr/>
            </p:nvGrpSpPr>
            <p:grpSpPr>
              <a:xfrm>
                <a:off x="1662545" y="4441371"/>
                <a:ext cx="249382" cy="249382"/>
                <a:chOff x="1662545" y="4441371"/>
                <a:chExt cx="249382" cy="249382"/>
              </a:xfrm>
            </p:grpSpPr>
            <p:cxnSp>
              <p:nvCxnSpPr>
                <p:cNvPr id="22" name="Straight Connector 21"/>
                <p:cNvCxnSpPr>
                  <a:stCxn id="23" idx="1"/>
                  <a:endCxn id="23" idx="5"/>
                </p:cNvCxnSpPr>
                <p:nvPr/>
              </p:nvCxnSpPr>
              <p:spPr>
                <a:xfrm>
                  <a:off x="1699066" y="4477892"/>
                  <a:ext cx="176340" cy="1763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1662545" y="4441371"/>
                  <a:ext cx="249382" cy="249382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31"/>
                <p:cNvGrpSpPr/>
                <p:nvPr/>
              </p:nvGrpSpPr>
              <p:grpSpPr>
                <a:xfrm>
                  <a:off x="1699066" y="4476997"/>
                  <a:ext cx="189110" cy="190005"/>
                  <a:chOff x="998422" y="4690753"/>
                  <a:chExt cx="189110" cy="190005"/>
                </a:xfrm>
              </p:grpSpPr>
              <p:cxnSp>
                <p:nvCxnSpPr>
                  <p:cNvPr id="25" name="Straight Connector 14"/>
                  <p:cNvCxnSpPr>
                    <a:stCxn id="23" idx="1"/>
                  </p:cNvCxnSpPr>
                  <p:nvPr/>
                </p:nvCxnSpPr>
                <p:spPr>
                  <a:xfrm>
                    <a:off x="998422" y="4691648"/>
                    <a:ext cx="175256" cy="175255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1009403" y="4690753"/>
                    <a:ext cx="178129" cy="190005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" name="TextBox 20"/>
              <p:cNvSpPr txBox="1"/>
              <p:nvPr/>
            </p:nvSpPr>
            <p:spPr>
              <a:xfrm>
                <a:off x="959230" y="4773884"/>
                <a:ext cx="129477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Beam direction</a:t>
                </a:r>
                <a:endParaRPr lang="en-US" sz="1400" dirty="0"/>
              </a:p>
            </p:txBody>
          </p:sp>
        </p:grpSp>
        <p:grpSp>
          <p:nvGrpSpPr>
            <p:cNvPr id="11" name="Group 35"/>
            <p:cNvGrpSpPr/>
            <p:nvPr/>
          </p:nvGrpSpPr>
          <p:grpSpPr>
            <a:xfrm>
              <a:off x="3532115" y="1570656"/>
              <a:ext cx="4303620" cy="1971247"/>
              <a:chOff x="4335196" y="1872805"/>
              <a:chExt cx="4303620" cy="197124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6917635" y="2943309"/>
                <a:ext cx="1326" cy="6983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6322612" y="2960536"/>
                <a:ext cx="1326" cy="6983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58246" y="2480807"/>
                <a:ext cx="93825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843669" y="2728623"/>
                <a:ext cx="93825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/>
              <p:cNvPicPr preferRelativeResize="0"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    </a:ext>
                </a:extLst>
              </a:blip>
              <a:srcRect l="93203" t="3048" b="83576"/>
              <a:stretch>
                <a:fillRect/>
              </a:stretch>
            </p:blipFill>
            <p:spPr>
              <a:xfrm rot="5400000">
                <a:off x="6191244" y="825803"/>
                <a:ext cx="1400570" cy="3494574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233822" y="3474720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100 um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4155159" y="2413936"/>
                <a:ext cx="745431" cy="385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45 um</a:t>
                </a:r>
                <a:endParaRPr lang="en-US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579134" y="5785221"/>
            <a:ext cx="263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n</a:t>
            </a:r>
            <a:r>
              <a:rPr lang="en-US" dirty="0" smtClean="0"/>
              <a:t>o cross talk, no charge</a:t>
            </a:r>
          </a:p>
          <a:p>
            <a:r>
              <a:rPr lang="en-US" dirty="0" smtClean="0"/>
              <a:t>     from the low edge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2150" y="397565"/>
            <a:ext cx="31943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Reminder:  Top TCT on </a:t>
            </a:r>
            <a:r>
              <a:rPr lang="en-US" sz="2000" u="sng" dirty="0" smtClean="0"/>
              <a:t>PPA9</a:t>
            </a:r>
          </a:p>
          <a:p>
            <a:r>
              <a:rPr lang="en-US" sz="2000" dirty="0" smtClean="0"/>
              <a:t>(from 1st of September)</a:t>
            </a:r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only n-well can be seen, other </a:t>
            </a:r>
          </a:p>
          <a:p>
            <a:r>
              <a:rPr lang="en-US" dirty="0" smtClean="0"/>
              <a:t>   are covered by metal</a:t>
            </a:r>
          </a:p>
          <a:p>
            <a:r>
              <a:rPr lang="sl-SI" dirty="0" smtClean="0"/>
              <a:t>   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279884" y="3134409"/>
            <a:ext cx="4059778" cy="3073257"/>
            <a:chOff x="333648" y="3514974"/>
            <a:chExt cx="4059778" cy="3073257"/>
          </a:xfrm>
        </p:grpSpPr>
        <p:pic>
          <p:nvPicPr>
            <p:cNvPr id="29" name="Picture 2" descr="I:\ATLAS\HVCMOS\ChESS\E-TCT\TopTCT\Top_Charge_120V_sigper_colz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356" y="3514974"/>
              <a:ext cx="3989070" cy="2777490"/>
            </a:xfrm>
            <a:prstGeom prst="rect">
              <a:avLst/>
            </a:prstGeom>
            <a:noFill/>
          </p:spPr>
        </p:pic>
        <p:cxnSp>
          <p:nvCxnSpPr>
            <p:cNvPr id="35" name="Straight Connector 34"/>
            <p:cNvCxnSpPr/>
            <p:nvPr/>
          </p:nvCxnSpPr>
          <p:spPr>
            <a:xfrm flipH="1" flipV="1">
              <a:off x="645129" y="4184923"/>
              <a:ext cx="1088256" cy="307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50739" y="4572398"/>
              <a:ext cx="1084899" cy="521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14650" y="4420535"/>
              <a:ext cx="5609" cy="1997094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88763" y="4460738"/>
              <a:ext cx="5609" cy="199709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484114" y="628045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100 </a:t>
              </a:r>
              <a:r>
                <a:rPr lang="el-GR" sz="1400" dirty="0" smtClean="0"/>
                <a:t>μ</a:t>
              </a:r>
              <a:r>
                <a:rPr lang="sl-SI" sz="1400" dirty="0" smtClean="0"/>
                <a:t>m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62768" y="4250072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45 </a:t>
              </a:r>
              <a:r>
                <a:rPr lang="el-GR" sz="1400" dirty="0" smtClean="0"/>
                <a:t>μ</a:t>
              </a:r>
              <a:r>
                <a:rPr lang="sl-SI" sz="1400" dirty="0" smtClean="0"/>
                <a:t>m</a:t>
              </a:r>
              <a:endParaRPr lang="en-US" sz="1400" dirty="0"/>
            </a:p>
          </p:txBody>
        </p: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>
          <a:xfrm>
            <a:off x="6531935" y="6492875"/>
            <a:ext cx="2133600" cy="365125"/>
          </a:xfrm>
        </p:spPr>
        <p:txBody>
          <a:bodyPr/>
          <a:lstStyle/>
          <a:p>
            <a:fld id="{9FE3D734-1591-4D6A-AEB8-564EF65F1B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96" y="3196529"/>
            <a:ext cx="2522162" cy="324680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99730" y="308344"/>
            <a:ext cx="604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Top </a:t>
            </a:r>
            <a:r>
              <a:rPr lang="en-US" dirty="0" smtClean="0"/>
              <a:t>-TCT </a:t>
            </a:r>
            <a:r>
              <a:rPr lang="en-US" dirty="0" smtClean="0"/>
              <a:t>with passive pixel array </a:t>
            </a:r>
            <a:r>
              <a:rPr lang="en-US" dirty="0" smtClean="0"/>
              <a:t> </a:t>
            </a:r>
            <a:r>
              <a:rPr lang="en-US" b="1" dirty="0" smtClean="0"/>
              <a:t>PPA10 </a:t>
            </a:r>
            <a:r>
              <a:rPr lang="en-US" dirty="0" smtClean="0"/>
              <a:t>on Chess 1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 no contact  rings around pixels =&gt; not covered with metal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measure</a:t>
            </a:r>
            <a:r>
              <a:rPr lang="sl-SI" dirty="0" smtClean="0"/>
              <a:t>d</a:t>
            </a:r>
            <a:r>
              <a:rPr lang="en-US" dirty="0" smtClean="0"/>
              <a:t> with chip irradiated to 2e15 with neutrons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838893" y="2519916"/>
            <a:ext cx="63795" cy="1446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93404" y="273256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Chess1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6855" t="18645" r="17243" b="66933"/>
          <a:stretch>
            <a:fillRect/>
          </a:stretch>
        </p:blipFill>
        <p:spPr>
          <a:xfrm rot="5400000">
            <a:off x="5837274" y="2105247"/>
            <a:ext cx="1084521" cy="33598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582" y="1754372"/>
            <a:ext cx="7032818" cy="74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453963" y="2551815"/>
            <a:ext cx="77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PPA10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506586" y="4221126"/>
            <a:ext cx="159488" cy="659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68633" y="4827181"/>
            <a:ext cx="105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substrate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08204" y="4848447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periphery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22335" y="519932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signal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37" idx="0"/>
          </p:cNvCxnSpPr>
          <p:nvPr/>
        </p:nvCxnSpPr>
        <p:spPr>
          <a:xfrm flipV="1">
            <a:off x="6283171" y="3678865"/>
            <a:ext cx="351545" cy="1520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997302" y="4189228"/>
            <a:ext cx="148855" cy="641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607" y="775292"/>
            <a:ext cx="6069884" cy="4272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47470" y="164959"/>
            <a:ext cx="4614" cy="524562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325833" y="164959"/>
            <a:ext cx="3749" cy="520309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4826" y="1121699"/>
            <a:ext cx="7752297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24826" y="4721653"/>
            <a:ext cx="7752297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18590" y="1410368"/>
            <a:ext cx="4535919" cy="30021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47470" y="412384"/>
            <a:ext cx="5282112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07182" y="0"/>
            <a:ext cx="127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length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02067" y="2004207"/>
            <a:ext cx="2968965" cy="181450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54509" y="4099134"/>
            <a:ext cx="766982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81136" y="3678498"/>
            <a:ext cx="318229" cy="369332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391652" y="1121699"/>
            <a:ext cx="0" cy="3599954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546253" y="2725698"/>
            <a:ext cx="121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width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430645" y="4412548"/>
            <a:ext cx="0" cy="635076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61399" y="4536987"/>
            <a:ext cx="312906" cy="369332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02067" y="1871860"/>
            <a:ext cx="2968965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96708" y="1463791"/>
            <a:ext cx="149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NWELL length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2086501" y="2746647"/>
            <a:ext cx="143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NWELL width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92434" y="2004207"/>
            <a:ext cx="0" cy="1814503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82232" y="5325521"/>
            <a:ext cx="7060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mtClean="0"/>
              <a:t> </a:t>
            </a:r>
            <a:r>
              <a:rPr lang="en-US" smtClean="0"/>
              <a:t>nwell</a:t>
            </a:r>
            <a:r>
              <a:rPr lang="en-US" smtClean="0"/>
              <a:t> </a:t>
            </a:r>
            <a:r>
              <a:rPr lang="en-US" smtClean="0"/>
              <a:t>dimension</a:t>
            </a:r>
            <a:r>
              <a:rPr lang="en-US" smtClean="0"/>
              <a:t> ~ 51 um x 19 </a:t>
            </a:r>
            <a:r>
              <a:rPr lang="en-US" smtClean="0"/>
              <a:t>um</a:t>
            </a:r>
            <a:endParaRPr lang="en-US" smtClean="0"/>
          </a:p>
          <a:p>
            <a:pPr>
              <a:buFont typeface="Arial" pitchFamily="34" charset="0"/>
              <a:buChar char="•"/>
            </a:pPr>
            <a:r>
              <a:rPr lang="en-US" smtClean="0"/>
              <a:t> </a:t>
            </a:r>
            <a:r>
              <a:rPr lang="en-US" smtClean="0"/>
              <a:t>structure </a:t>
            </a:r>
            <a:r>
              <a:rPr lang="en-US" smtClean="0"/>
              <a:t>PPA10 has  A = B = 0 (no substrate contact between n-wells). 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substrate contact on the edge  of the structure.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38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99989" y="2195927"/>
            <a:ext cx="2680819" cy="2084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8584" y="4729782"/>
            <a:ext cx="371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signal to </a:t>
            </a:r>
            <a:r>
              <a:rPr lang="sl-SI" dirty="0" smtClean="0"/>
              <a:t>HV</a:t>
            </a:r>
            <a:r>
              <a:rPr lang="en-US" dirty="0" smtClean="0"/>
              <a:t> and readout </a:t>
            </a:r>
            <a:r>
              <a:rPr lang="sl-SI" dirty="0" smtClean="0"/>
              <a:t> </a:t>
            </a:r>
            <a:r>
              <a:rPr lang="en-US" dirty="0" smtClean="0"/>
              <a:t>via Bias-T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438205" y="3627524"/>
            <a:ext cx="80140" cy="10833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07517" y="1972537"/>
            <a:ext cx="1834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perimeter to H</a:t>
            </a:r>
            <a:r>
              <a:rPr lang="sl-SI" dirty="0" smtClean="0"/>
              <a:t>V</a:t>
            </a:r>
          </a:p>
          <a:p>
            <a:r>
              <a:rPr lang="sl-SI" dirty="0" smtClean="0"/>
              <a:t>  (</a:t>
            </a:r>
            <a:r>
              <a:rPr lang="en-US" dirty="0" smtClean="0"/>
              <a:t>and readout)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95805" y="2251065"/>
            <a:ext cx="665019" cy="950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77685" y="4247201"/>
            <a:ext cx="559388" cy="345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32987" y="4114413"/>
            <a:ext cx="123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to ground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32168" y="3650893"/>
            <a:ext cx="2501968" cy="796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39834" y="3665542"/>
            <a:ext cx="379772" cy="173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855324" y="3319565"/>
            <a:ext cx="3546" cy="32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459246" y="3321726"/>
            <a:ext cx="697455" cy="6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279526" y="3161740"/>
            <a:ext cx="2816" cy="333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82342" y="3335191"/>
            <a:ext cx="3247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 rot="5400000">
            <a:off x="7597513" y="3154587"/>
            <a:ext cx="380068" cy="3428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2" idx="0"/>
          </p:cNvCxnSpPr>
          <p:nvPr/>
        </p:nvCxnSpPr>
        <p:spPr>
          <a:xfrm>
            <a:off x="7958956" y="3325997"/>
            <a:ext cx="368261" cy="9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17899" y="3659486"/>
            <a:ext cx="60143" cy="61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16707" y="3667239"/>
            <a:ext cx="406177" cy="17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127073" y="3665274"/>
            <a:ext cx="372101" cy="172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169455" y="3156738"/>
            <a:ext cx="2816" cy="333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51209" y="3169500"/>
            <a:ext cx="342161" cy="274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HV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8077399" y="3055054"/>
            <a:ext cx="532149" cy="274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 smtClean="0"/>
              <a:t>scope</a:t>
            </a:r>
            <a:endParaRPr lang="en-US" sz="1600" dirty="0"/>
          </a:p>
        </p:txBody>
      </p:sp>
      <p:cxnSp>
        <p:nvCxnSpPr>
          <p:cNvPr id="40" name="Straight Connector 39"/>
          <p:cNvCxnSpPr>
            <a:endCxn id="41" idx="2"/>
          </p:cNvCxnSpPr>
          <p:nvPr/>
        </p:nvCxnSpPr>
        <p:spPr>
          <a:xfrm flipH="1" flipV="1">
            <a:off x="5636096" y="3517017"/>
            <a:ext cx="7669" cy="190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07606" y="3242388"/>
            <a:ext cx="456980" cy="274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GND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397685" y="3699758"/>
            <a:ext cx="227417" cy="177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4860822" y="3367625"/>
            <a:ext cx="777493" cy="2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substrate</a:t>
            </a:r>
            <a:endParaRPr lang="en-US" sz="1600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>
          <a:xfrm>
            <a:off x="6563833" y="6345717"/>
            <a:ext cx="2133600" cy="365125"/>
          </a:xfrm>
        </p:spPr>
        <p:txBody>
          <a:bodyPr/>
          <a:lstStyle/>
          <a:p>
            <a:fld id="{D233FCA4-DC28-450D-87EC-0CA2A8E2E081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6915793" y="2435418"/>
            <a:ext cx="8585" cy="7096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588174" y="3333206"/>
            <a:ext cx="0" cy="3019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592063" y="3536400"/>
            <a:ext cx="6236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210472" y="3536401"/>
            <a:ext cx="0" cy="1109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35935" y="299966"/>
            <a:ext cx="8403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connections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narrow (FWHM  ~ 7 </a:t>
            </a:r>
            <a:r>
              <a:rPr lang="en-US" dirty="0" err="1" smtClean="0"/>
              <a:t>μm</a:t>
            </a:r>
            <a:r>
              <a:rPr lang="en-US" dirty="0" smtClean="0"/>
              <a:t>) laser beam</a:t>
            </a:r>
            <a:endParaRPr lang="sl-SI" dirty="0" smtClean="0"/>
          </a:p>
          <a:p>
            <a:r>
              <a:rPr lang="sl-SI" dirty="0" smtClean="0"/>
              <a:t>   </a:t>
            </a:r>
            <a:r>
              <a:rPr lang="sl-SI" dirty="0" smtClean="0">
                <a:sym typeface="Wingdings" pitchFamily="2" charset="2"/>
              </a:rPr>
              <a:t> </a:t>
            </a:r>
            <a:r>
              <a:rPr lang="en-US" dirty="0" smtClean="0">
                <a:sym typeface="Wingdings" pitchFamily="2" charset="2"/>
              </a:rPr>
              <a:t>measure with IR ( 1 mm absorption length) and red light </a:t>
            </a:r>
            <a:r>
              <a:rPr lang="sl-SI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(3 </a:t>
            </a:r>
            <a:r>
              <a:rPr lang="en-US" dirty="0" err="1" smtClean="0">
                <a:sym typeface="Wingdings" pitchFamily="2" charset="2"/>
              </a:rPr>
              <a:t>μm</a:t>
            </a:r>
            <a:r>
              <a:rPr lang="en-US" dirty="0" smtClean="0">
                <a:sym typeface="Wingdings" pitchFamily="2" charset="2"/>
              </a:rPr>
              <a:t> absorption length) 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390167" y="213714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Laser </a:t>
            </a:r>
            <a:r>
              <a:rPr lang="sl-SI" dirty="0" err="1" smtClean="0"/>
              <a:t>beam</a:t>
            </a:r>
            <a:endParaRPr lang="en-US" dirty="0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89098" y="5699051"/>
            <a:ext cx="344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 all plots bias voltage was 120 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I:\ATLAS\HVCMOS\ChESS\E-TCT\TopTCT\A10_120_charge_sigper_120V_red.png"/>
          <p:cNvPicPr>
            <a:picLocks noChangeAspect="1" noChangeArrowheads="1"/>
          </p:cNvPicPr>
          <p:nvPr/>
        </p:nvPicPr>
        <p:blipFill>
          <a:blip r:embed="rId2" cstate="print"/>
          <a:srcRect l="5897" r="-1819"/>
          <a:stretch>
            <a:fillRect/>
          </a:stretch>
        </p:blipFill>
        <p:spPr bwMode="auto">
          <a:xfrm>
            <a:off x="520995" y="3369635"/>
            <a:ext cx="8474149" cy="2781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2019" y="127591"/>
            <a:ext cx="4629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Red light (λ = 640 nm),3 </a:t>
            </a:r>
            <a:r>
              <a:rPr lang="en-US" dirty="0" err="1" smtClean="0"/>
              <a:t>μm</a:t>
            </a:r>
            <a:r>
              <a:rPr lang="en-US" dirty="0" smtClean="0"/>
              <a:t> absorption length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all pixels connected to readout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8512865" y="3763929"/>
            <a:ext cx="8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4856" y="3381153"/>
            <a:ext cx="287079" cy="606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4643" y="3104707"/>
            <a:ext cx="691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n-well: absorption in the well (less light into E field under the junction)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796363" y="4720856"/>
            <a:ext cx="106325" cy="1339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42660" y="3976578"/>
            <a:ext cx="1690577" cy="2009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10493" y="5082363"/>
            <a:ext cx="2870791" cy="861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4614" y="6031467"/>
            <a:ext cx="353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 pads and shade of bond wires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2050" idx="1"/>
          </p:cNvCxnSpPr>
          <p:nvPr/>
        </p:nvCxnSpPr>
        <p:spPr>
          <a:xfrm>
            <a:off x="520995" y="4760285"/>
            <a:ext cx="8623005" cy="34999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I:\ATLAS\HVCMOS\ChESS\E-TCT\TopTCT\CHESS_A10.pn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t="20923" b="10023"/>
          <a:stretch>
            <a:fillRect/>
          </a:stretch>
        </p:blipFill>
        <p:spPr bwMode="auto">
          <a:xfrm>
            <a:off x="1780914" y="1020727"/>
            <a:ext cx="6667348" cy="1945757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0" y="4104168"/>
            <a:ext cx="1039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</a:t>
            </a:r>
            <a:endParaRPr lang="en-US" dirty="0" smtClean="0"/>
          </a:p>
          <a:p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1" y="4944139"/>
            <a:ext cx="116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</a:t>
            </a:r>
            <a:r>
              <a:rPr lang="en-US" dirty="0" smtClean="0"/>
              <a:t>processed</a:t>
            </a:r>
          </a:p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050465" y="542260"/>
            <a:ext cx="226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of the structure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956391" y="1658679"/>
            <a:ext cx="1520456" cy="1467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12912" y="552893"/>
            <a:ext cx="124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</a:t>
            </a:r>
            <a:r>
              <a:rPr lang="sl-SI" dirty="0" smtClean="0"/>
              <a:t>-</a:t>
            </a:r>
            <a:r>
              <a:rPr lang="en-US" dirty="0" smtClean="0"/>
              <a:t>wires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687340" y="978195"/>
            <a:ext cx="691116" cy="1446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2360427" y="6492875"/>
            <a:ext cx="4678325" cy="365125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Mandić</a:t>
            </a:r>
            <a:r>
              <a:rPr lang="en-US" dirty="0" smtClean="0"/>
              <a:t>, Jožef Stefan Institute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I:\ATLAS\HVCMOS\ChESS\E-TCT\TopTCT\A10_120_ch_pix_120V_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657" y="2704547"/>
            <a:ext cx="5283518" cy="1940243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18567" y="3902149"/>
            <a:ext cx="10632" cy="946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3674" y="3958856"/>
            <a:ext cx="10632" cy="946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1637" y="4646428"/>
            <a:ext cx="90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50 </a:t>
            </a:r>
            <a:r>
              <a:rPr lang="el-GR" dirty="0" smtClean="0"/>
              <a:t>μ</a:t>
            </a:r>
            <a:r>
              <a:rPr lang="sl-SI" dirty="0" smtClean="0"/>
              <a:t>m</a:t>
            </a:r>
          </a:p>
          <a:p>
            <a:r>
              <a:rPr lang="sl-SI" dirty="0" smtClean="0"/>
              <a:t>(</a:t>
            </a:r>
            <a:r>
              <a:rPr lang="en-US" dirty="0" smtClean="0"/>
              <a:t>n-well)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92324" y="2275369"/>
            <a:ext cx="10633" cy="1329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92995" y="2360428"/>
            <a:ext cx="0" cy="152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64465" y="2105247"/>
            <a:ext cx="203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length 100 </a:t>
            </a:r>
            <a:r>
              <a:rPr lang="en-US" dirty="0" err="1" smtClean="0"/>
              <a:t>μm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2019" y="233916"/>
            <a:ext cx="4629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Red light (λ = 640 nm),3 </a:t>
            </a:r>
            <a:r>
              <a:rPr lang="en-US" dirty="0" err="1" smtClean="0"/>
              <a:t>μm</a:t>
            </a:r>
            <a:r>
              <a:rPr lang="en-US" dirty="0" smtClean="0"/>
              <a:t> absorption length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all pixels connected to readout, </a:t>
            </a:r>
            <a:endParaRPr lang="sl-SI" dirty="0" smtClean="0"/>
          </a:p>
          <a:p>
            <a:pPr>
              <a:buFont typeface="Arial" pitchFamily="34" charset="0"/>
              <a:buChar char="•"/>
            </a:pPr>
            <a:endParaRPr lang="sl-SI" dirty="0" smtClean="0"/>
          </a:p>
          <a:p>
            <a:r>
              <a:rPr lang="sl-SI" u="sng" dirty="0" smtClean="0"/>
              <a:t>  Z</a:t>
            </a:r>
            <a:r>
              <a:rPr lang="en-US" u="sng" dirty="0" err="1" smtClean="0"/>
              <a:t>oom</a:t>
            </a:r>
            <a:r>
              <a:rPr lang="en-US" u="sng" dirty="0" smtClean="0"/>
              <a:t> on one pixel</a:t>
            </a:r>
            <a:r>
              <a:rPr lang="sl-SI" u="sng" dirty="0" smtClean="0"/>
              <a:t>:</a:t>
            </a:r>
            <a:endParaRPr lang="en-US" u="sng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584250" y="3296094"/>
            <a:ext cx="82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555898" y="3980122"/>
            <a:ext cx="82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1105787" y="343431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20 </a:t>
            </a:r>
            <a:r>
              <a:rPr lang="el-GR" dirty="0" smtClean="0"/>
              <a:t>μ</a:t>
            </a:r>
            <a:r>
              <a:rPr lang="sl-SI" dirty="0" smtClean="0"/>
              <a:t>m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13590" y="2509284"/>
            <a:ext cx="2690037" cy="106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405" y="233916"/>
            <a:ext cx="486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IR light – 1 mm absorption length, simulates MIP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all pixels read out</a:t>
            </a:r>
            <a:endParaRPr lang="en-US" dirty="0"/>
          </a:p>
        </p:txBody>
      </p:sp>
      <p:pic>
        <p:nvPicPr>
          <p:cNvPr id="5122" name="Picture 2" descr="I:\ATLAS\HVCMOS\ChESS\E-TCT\TopTCT\A10_120_charge_sigper_120V_IR_lego.png"/>
          <p:cNvPicPr>
            <a:picLocks noChangeAspect="1" noChangeArrowheads="1"/>
          </p:cNvPicPr>
          <p:nvPr/>
        </p:nvPicPr>
        <p:blipFill>
          <a:blip r:embed="rId2" cstate="print"/>
          <a:srcRect l="3844"/>
          <a:stretch>
            <a:fillRect/>
          </a:stretch>
        </p:blipFill>
        <p:spPr bwMode="auto">
          <a:xfrm>
            <a:off x="212651" y="1882738"/>
            <a:ext cx="8715350" cy="43054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2893" y="1307805"/>
            <a:ext cx="578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ym typeface="Wingdings" pitchFamily="2" charset="2"/>
              </a:rPr>
              <a:t> </a:t>
            </a:r>
            <a:r>
              <a:rPr lang="en-US" dirty="0" smtClean="0"/>
              <a:t>no large variations of collected charge across the surface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D734-1591-4D6A-AEB8-564EF65F1BC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 descr="I:\ATLAS\HVCMOS\ChESS\E-TCT\TopTCT\A10_120V_SigPix_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4502"/>
            <a:ext cx="4720590" cy="22259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3405" y="233916"/>
            <a:ext cx="425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only signal pixel read out</a:t>
            </a:r>
          </a:p>
          <a:p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 in this structure 2 n-wells from 1 pixel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84078" y="1839433"/>
            <a:ext cx="0" cy="61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90851" y="1842977"/>
            <a:ext cx="0" cy="61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05343" y="1892596"/>
            <a:ext cx="1871331" cy="106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1992" y="1371599"/>
            <a:ext cx="235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μm</a:t>
            </a:r>
            <a:r>
              <a:rPr lang="en-US" dirty="0" smtClean="0"/>
              <a:t> (two </a:t>
            </a:r>
            <a:r>
              <a:rPr lang="sl-SI" dirty="0" smtClean="0"/>
              <a:t>n-</a:t>
            </a:r>
            <a:r>
              <a:rPr lang="sl-SI" dirty="0" err="1" smtClean="0"/>
              <a:t>wells</a:t>
            </a:r>
            <a:r>
              <a:rPr lang="en-US" dirty="0" smtClean="0"/>
              <a:t> )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52623" y="2785733"/>
            <a:ext cx="701307" cy="1956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4105" y="4827182"/>
            <a:ext cx="3039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charge only from signal pixel </a:t>
            </a:r>
          </a:p>
          <a:p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 no cross talk </a:t>
            </a:r>
            <a:endParaRPr lang="en-US" dirty="0"/>
          </a:p>
        </p:txBody>
      </p:sp>
      <p:pic>
        <p:nvPicPr>
          <p:cNvPr id="18" name="Picture 3" descr="I:\ATLAS\HVCMOS\ChESS\E-TCT\TopTCT\A10_120V_SigPix_red.png"/>
          <p:cNvPicPr>
            <a:picLocks noChangeAspect="1" noChangeArrowheads="1"/>
          </p:cNvPicPr>
          <p:nvPr/>
        </p:nvPicPr>
        <p:blipFill>
          <a:blip r:embed="rId3" cstate="print"/>
          <a:srcRect r="5184"/>
          <a:stretch>
            <a:fillRect/>
          </a:stretch>
        </p:blipFill>
        <p:spPr bwMode="auto">
          <a:xfrm>
            <a:off x="4668135" y="2175884"/>
            <a:ext cx="4475865" cy="222599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60828" y="1616149"/>
            <a:ext cx="117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Red laser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63799" y="331027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rgbClr val="FFFF00"/>
                </a:solidFill>
              </a:rPr>
              <a:t> IR laser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1079" y="3483935"/>
            <a:ext cx="118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rgbClr val="FFFF00"/>
                </a:solidFill>
              </a:rPr>
              <a:t> red laser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615166" y="3200401"/>
            <a:ext cx="1584694" cy="1669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59618" y="4912242"/>
            <a:ext cx="272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en-US" dirty="0" smtClean="0"/>
              <a:t>reflection from bond wire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Jožef Stefan Institute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592</Words>
  <Application>Microsoft Office PowerPoint</Application>
  <PresentationFormat>On-screen Show (4:3)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IJS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mandic</dc:creator>
  <cp:lastModifiedBy>mandic</cp:lastModifiedBy>
  <cp:revision>32</cp:revision>
  <dcterms:created xsi:type="dcterms:W3CDTF">2015-08-31T12:56:34Z</dcterms:created>
  <dcterms:modified xsi:type="dcterms:W3CDTF">2015-10-27T15:39:03Z</dcterms:modified>
</cp:coreProperties>
</file>