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73" r:id="rId2"/>
    <p:sldId id="292" r:id="rId3"/>
    <p:sldId id="298" r:id="rId4"/>
    <p:sldId id="291" r:id="rId5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08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27/10/2015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27/10/2015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27/10/2015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27/10/2015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27/10/2015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27/10/2015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27/10/2015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27/10/2015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27/10/2015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27/10/2015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27/10/2015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27/10/2015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27/10/2015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Status of test kit</a:t>
            </a:r>
            <a:br>
              <a:rPr lang="en-GB" dirty="0" smtClean="0"/>
            </a:br>
            <a:r>
              <a:rPr lang="en-GB" sz="3200" dirty="0" smtClean="0"/>
              <a:t>27 </a:t>
            </a:r>
            <a:r>
              <a:rPr lang="en-GB" sz="3200" dirty="0" smtClean="0"/>
              <a:t>October 2015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772744"/>
            <a:ext cx="7632848" cy="1752600"/>
          </a:xfrm>
        </p:spPr>
        <p:txBody>
          <a:bodyPr/>
          <a:lstStyle/>
          <a:p>
            <a:r>
              <a:rPr lang="en-GB" dirty="0" smtClean="0"/>
              <a:t>J. J. </a:t>
            </a:r>
            <a:r>
              <a:rPr lang="en-GB" dirty="0" smtClean="0"/>
              <a:t>John</a:t>
            </a:r>
            <a:endParaRPr lang="en-GB" dirty="0" smtClean="0"/>
          </a:p>
          <a:p>
            <a:r>
              <a:rPr lang="en-GB" dirty="0" smtClean="0"/>
              <a:t>with help from many colleagues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77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CHESS-1 motherboard </a:t>
            </a:r>
            <a:r>
              <a:rPr lang="en-GB" sz="3600" dirty="0" smtClean="0"/>
              <a:t>– build status</a:t>
            </a:r>
            <a:endParaRPr lang="en-GB" sz="3600" dirty="0"/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8646" y="731292"/>
            <a:ext cx="83997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>
                <a:solidFill>
                  <a:srgbClr val="0000FF"/>
                </a:solidFill>
              </a:rPr>
              <a:t>Assembled as planned: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5287717"/>
              </p:ext>
            </p:extLst>
          </p:nvPr>
        </p:nvGraphicFramePr>
        <p:xfrm>
          <a:off x="863588" y="1196752"/>
          <a:ext cx="7706049" cy="130878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12834"/>
                <a:gridCol w="1004682"/>
                <a:gridCol w="1004682"/>
                <a:gridCol w="1004682"/>
                <a:gridCol w="1004682"/>
                <a:gridCol w="1172128"/>
                <a:gridCol w="1102359"/>
              </a:tblGrid>
              <a:tr h="245027"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1" u="none" strike="noStrike" dirty="0">
                          <a:effectLst/>
                        </a:rPr>
                        <a:t> 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1" u="none" strike="noStrike" dirty="0">
                          <a:effectLst/>
                        </a:rPr>
                        <a:t>Parallel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1" u="none" strike="noStrike" dirty="0">
                          <a:effectLst/>
                        </a:rPr>
                        <a:t>Perpendicular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1" u="none" strike="noStrike" dirty="0">
                          <a:effectLst/>
                        </a:rPr>
                        <a:t>Parallel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1" u="none" strike="noStrike" dirty="0">
                          <a:effectLst/>
                        </a:rPr>
                        <a:t>Perpendicular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u="none" strike="noStrike" dirty="0" smtClean="0">
                          <a:effectLst/>
                        </a:rPr>
                        <a:t>Spares to be completed as</a:t>
                      </a:r>
                      <a:r>
                        <a:rPr lang="en-GB" sz="1100" b="1" u="none" strike="noStrike" baseline="0" dirty="0" smtClean="0">
                          <a:effectLst/>
                        </a:rPr>
                        <a:t> needed</a:t>
                      </a:r>
                      <a:endParaRPr lang="en-GB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1" u="none" strike="noStrike" dirty="0">
                          <a:effectLst/>
                        </a:rPr>
                        <a:t> 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57279">
                <a:tc>
                  <a:txBody>
                    <a:bodyPr/>
                    <a:lstStyle/>
                    <a:p>
                      <a:pPr algn="ctr" fontAlgn="b"/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effectLst/>
                        </a:rPr>
                        <a:t>Lemo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effectLst/>
                        </a:rPr>
                        <a:t>Lemo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effectLst/>
                        </a:rPr>
                        <a:t>SMA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effectLst/>
                        </a:rPr>
                        <a:t>SMA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1" u="none" strike="noStrike" dirty="0" smtClean="0">
                          <a:effectLst/>
                        </a:rPr>
                        <a:t>Total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530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u="none" strike="noStrike" dirty="0">
                          <a:effectLst/>
                        </a:rPr>
                        <a:t>Totals before spares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u="none" strike="noStrike" dirty="0">
                          <a:effectLst/>
                        </a:rPr>
                        <a:t>4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u="none" strike="noStrike">
                          <a:effectLst/>
                        </a:rPr>
                        <a:t>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u="none" strike="noStrike" dirty="0">
                          <a:effectLst/>
                        </a:rPr>
                        <a:t>4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u="none" strike="noStrike" dirty="0">
                          <a:effectLst/>
                        </a:rPr>
                        <a:t>0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u="none" strike="noStrike" dirty="0">
                          <a:effectLst/>
                        </a:rPr>
                        <a:t>16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530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u="none" strike="noStrike" dirty="0">
                          <a:effectLst/>
                        </a:rPr>
                        <a:t>Spares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u="none" strike="noStrike" dirty="0">
                          <a:effectLst/>
                        </a:rPr>
                        <a:t>2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u="none" strike="noStrike" dirty="0" smtClean="0">
                          <a:effectLst/>
                        </a:rPr>
                        <a:t>9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u="none" strike="noStrike" dirty="0">
                          <a:effectLst/>
                        </a:rPr>
                        <a:t>16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279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u="none" strike="noStrike" dirty="0">
                          <a:effectLst/>
                        </a:rPr>
                        <a:t>Totals incl. spares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u="none" strike="noStrike">
                          <a:effectLst/>
                        </a:rPr>
                        <a:t>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u="none" strike="noStrike">
                          <a:effectLst/>
                        </a:rPr>
                        <a:t>8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u="none" strike="noStrike">
                          <a:effectLst/>
                        </a:rPr>
                        <a:t>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u="none" strike="noStrike" dirty="0" smtClean="0">
                          <a:effectLst/>
                        </a:rPr>
                        <a:t>9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u="none" strike="noStrike" dirty="0">
                          <a:effectLst/>
                        </a:rPr>
                        <a:t>32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0077" y="2681198"/>
            <a:ext cx="5982244" cy="3988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463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CHESS-1 motherboard </a:t>
            </a:r>
            <a:r>
              <a:rPr lang="en-GB" sz="3600" dirty="0" smtClean="0"/>
              <a:t>– testing status</a:t>
            </a:r>
            <a:endParaRPr lang="en-GB" sz="3600" dirty="0"/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8646" y="731292"/>
            <a:ext cx="83997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Firmware and software are functional and complete for control of the boards (signal switches and bias DAC). Thank you to Luigi and Matt.</a:t>
            </a:r>
          </a:p>
          <a:p>
            <a:pPr>
              <a:spcAft>
                <a:spcPts val="600"/>
              </a:spcAft>
            </a:pPr>
            <a:r>
              <a:rPr lang="en-GB" sz="2000" dirty="0" smtClean="0"/>
              <a:t>Currently testing each motherboard. </a:t>
            </a:r>
          </a:p>
          <a:p>
            <a:pPr>
              <a:spcAft>
                <a:spcPts val="600"/>
              </a:spcAft>
            </a:pPr>
            <a:r>
              <a:rPr lang="en-GB" sz="2000" dirty="0" smtClean="0"/>
              <a:t>Mid-way through – testing switches now.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8646" y="2455726"/>
            <a:ext cx="4439358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b="1" dirty="0" smtClean="0">
                <a:solidFill>
                  <a:srgbClr val="0000FF"/>
                </a:solidFill>
              </a:rPr>
              <a:t>Test procedure:</a:t>
            </a:r>
          </a:p>
          <a:p>
            <a:pPr marL="542925" indent="-361950">
              <a:spcAft>
                <a:spcPts val="600"/>
              </a:spcAft>
              <a:buFont typeface="+mj-lt"/>
              <a:buAutoNum type="arabicPeriod"/>
            </a:pPr>
            <a:r>
              <a:rPr lang="en-GB" sz="2000" dirty="0" smtClean="0"/>
              <a:t>Test regulators (6)</a:t>
            </a:r>
          </a:p>
          <a:p>
            <a:pPr marL="542925" indent="-361950">
              <a:spcAft>
                <a:spcPts val="600"/>
              </a:spcAft>
              <a:buFont typeface="+mj-lt"/>
              <a:buAutoNum type="arabicPeriod"/>
            </a:pPr>
            <a:r>
              <a:rPr lang="en-GB" sz="2000" dirty="0" smtClean="0"/>
              <a:t>Test DACs (7 channels)</a:t>
            </a:r>
          </a:p>
          <a:p>
            <a:pPr marL="1000125" lvl="1" indent="-3619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all off, 3.3V, 3V, 0.5V, plus individual settings. </a:t>
            </a:r>
          </a:p>
          <a:p>
            <a:pPr marL="542925" indent="-361950">
              <a:spcAft>
                <a:spcPts val="600"/>
              </a:spcAft>
              <a:buFont typeface="+mj-lt"/>
              <a:buAutoNum type="arabicPeriod"/>
            </a:pPr>
            <a:r>
              <a:rPr lang="en-GB" sz="2000" dirty="0" smtClean="0"/>
              <a:t>Test switches (79 channels)</a:t>
            </a:r>
          </a:p>
          <a:p>
            <a:pPr marL="1000125" lvl="1" indent="-3619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no channels shorted</a:t>
            </a:r>
          </a:p>
          <a:p>
            <a:pPr marL="1000125" lvl="1" indent="-3619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test each channel with a test signal, 10 outputs in parallel</a:t>
            </a:r>
            <a:endParaRPr lang="en-GB" sz="2000" dirty="0"/>
          </a:p>
          <a:p>
            <a:pPr>
              <a:spcBef>
                <a:spcPts val="1800"/>
              </a:spcBef>
              <a:spcAft>
                <a:spcPts val="600"/>
              </a:spcAft>
            </a:pPr>
            <a:r>
              <a:rPr lang="en-GB" sz="2000" dirty="0" smtClean="0"/>
              <a:t>Will complete and ship this week – will need help from RAL (Jens!)</a:t>
            </a:r>
            <a:endParaRPr lang="en-GB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012" y="1905846"/>
            <a:ext cx="4419786" cy="487944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856476" y="6489340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 smtClean="0"/>
              <a:t>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209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Status of other hardware</a:t>
            </a:r>
            <a:endParaRPr lang="en-GB" sz="3600" dirty="0"/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8646" y="731292"/>
            <a:ext cx="8399798" cy="524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b="1" dirty="0" smtClean="0">
                <a:solidFill>
                  <a:srgbClr val="0000FF"/>
                </a:solidFill>
              </a:rPr>
              <a:t>AMS-CHESS-1 Daughterboard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Towards irradiation </a:t>
            </a:r>
            <a:r>
              <a:rPr lang="en-GB" sz="2000" dirty="0" smtClean="0"/>
              <a:t>campaign at Proton Synchrotron (PS) at </a:t>
            </a:r>
            <a:r>
              <a:rPr lang="en-GB" sz="2000" dirty="0" smtClean="0"/>
              <a:t>CERN, have bonded: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5 AMS-CHESS-1 daughterboards with </a:t>
            </a:r>
            <a:r>
              <a:rPr lang="en-GB" sz="2000" dirty="0" smtClean="0"/>
              <a:t>cut-out for edge </a:t>
            </a:r>
            <a:r>
              <a:rPr lang="en-GB" sz="2000" dirty="0" smtClean="0"/>
              <a:t>TCT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4 standard </a:t>
            </a:r>
            <a:r>
              <a:rPr lang="en-GB" sz="2000" dirty="0"/>
              <a:t>AMS-CHESS-1 daughterboards </a:t>
            </a:r>
            <a:endParaRPr lang="en-GB" sz="2000" dirty="0" smtClean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>
              <a:spcAft>
                <a:spcPts val="600"/>
              </a:spcAft>
            </a:pPr>
            <a:r>
              <a:rPr lang="en-GB" sz="2000" b="1" dirty="0" smtClean="0">
                <a:solidFill>
                  <a:srgbClr val="0000FF"/>
                </a:solidFill>
              </a:rPr>
              <a:t>Tester Daughterboards</a:t>
            </a:r>
            <a:endParaRPr lang="en-GB" sz="2000" dirty="0" smtClean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Received back and used to test switches of CHESS-1 motherboards.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I will include one per institute in the motherboard shipment, to help get started with the motherboards.</a:t>
            </a:r>
            <a:endParaRPr lang="en-GB" sz="2000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68646" y="3031792"/>
            <a:ext cx="83997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b="1" dirty="0" smtClean="0">
                <a:solidFill>
                  <a:srgbClr val="0000FF"/>
                </a:solidFill>
              </a:rPr>
              <a:t>TJ-CHESS-1 Daughterboards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Need to prepare bonding diagram for </a:t>
            </a:r>
            <a:r>
              <a:rPr lang="en-GB" sz="2000" dirty="0" err="1" smtClean="0"/>
              <a:t>PonP</a:t>
            </a:r>
            <a:r>
              <a:rPr lang="en-GB" sz="2000" dirty="0" smtClean="0"/>
              <a:t> </a:t>
            </a:r>
            <a:r>
              <a:rPr lang="en-GB" sz="2000" dirty="0" smtClean="0"/>
              <a:t>daughterboards </a:t>
            </a:r>
            <a:r>
              <a:rPr lang="en-GB" sz="2000" dirty="0" smtClean="0"/>
              <a:t>next</a:t>
            </a: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69487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3536</TotalTime>
  <Words>250</Words>
  <Application>Microsoft Office PowerPoint</Application>
  <PresentationFormat>On-screen Show (4:3)</PresentationFormat>
  <Paragraphs>68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Status of test kit 27 October 2015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AMS H35 preparation and progress</dc:title>
  <dc:creator>Jaya John John</dc:creator>
  <cp:lastModifiedBy>Jaya John John</cp:lastModifiedBy>
  <cp:revision>205</cp:revision>
  <cp:lastPrinted>2015-07-21T15:43:16Z</cp:lastPrinted>
  <dcterms:created xsi:type="dcterms:W3CDTF">2014-09-18T13:48:06Z</dcterms:created>
  <dcterms:modified xsi:type="dcterms:W3CDTF">2015-10-27T16:14:20Z</dcterms:modified>
</cp:coreProperties>
</file>