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0B4-458C-E14E-8AB1-B1E184A8BF34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7C5A-8193-E146-B1C5-89FC8B38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9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0B4-458C-E14E-8AB1-B1E184A8BF34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7C5A-8193-E146-B1C5-89FC8B38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1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0B4-458C-E14E-8AB1-B1E184A8BF34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7C5A-8193-E146-B1C5-89FC8B38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7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0B4-458C-E14E-8AB1-B1E184A8BF34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7C5A-8193-E146-B1C5-89FC8B38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0B4-458C-E14E-8AB1-B1E184A8BF34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7C5A-8193-E146-B1C5-89FC8B38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8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0B4-458C-E14E-8AB1-B1E184A8BF34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7C5A-8193-E146-B1C5-89FC8B38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0B4-458C-E14E-8AB1-B1E184A8BF34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7C5A-8193-E146-B1C5-89FC8B38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5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0B4-458C-E14E-8AB1-B1E184A8BF34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7C5A-8193-E146-B1C5-89FC8B38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0B4-458C-E14E-8AB1-B1E184A8BF34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7C5A-8193-E146-B1C5-89FC8B38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1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0B4-458C-E14E-8AB1-B1E184A8BF34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7C5A-8193-E146-B1C5-89FC8B38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1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0B4-458C-E14E-8AB1-B1E184A8BF34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7C5A-8193-E146-B1C5-89FC8B38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5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F0B4-458C-E14E-8AB1-B1E184A8BF34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C7C5A-8193-E146-B1C5-89FC8B38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3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built-in amplifier performance in HV-CMOS CHESS1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/>
              <a:t>Vitaliy</a:t>
            </a:r>
            <a:r>
              <a:rPr lang="tr-TR" dirty="0"/>
              <a:t> </a:t>
            </a:r>
            <a:r>
              <a:rPr lang="tr-TR" dirty="0" err="1"/>
              <a:t>Fadeyev</a:t>
            </a:r>
            <a:r>
              <a:rPr lang="tr-TR" dirty="0"/>
              <a:t>, </a:t>
            </a:r>
            <a:r>
              <a:rPr lang="tr-TR" dirty="0" err="1"/>
              <a:t>Zach</a:t>
            </a:r>
            <a:r>
              <a:rPr lang="tr-TR" dirty="0"/>
              <a:t> </a:t>
            </a:r>
            <a:r>
              <a:rPr lang="tr-TR" dirty="0" err="1"/>
              <a:t>Galloway</a:t>
            </a:r>
            <a:r>
              <a:rPr lang="tr-TR" dirty="0"/>
              <a:t> , </a:t>
            </a:r>
            <a:r>
              <a:rPr lang="tr-TR" dirty="0" err="1"/>
              <a:t>Herve</a:t>
            </a:r>
            <a:r>
              <a:rPr lang="tr-TR" dirty="0"/>
              <a:t> </a:t>
            </a:r>
            <a:r>
              <a:rPr lang="tr-TR" dirty="0" err="1"/>
              <a:t>Grabas</a:t>
            </a:r>
            <a:endParaRPr lang="tr-TR" dirty="0"/>
          </a:p>
          <a:p>
            <a:r>
              <a:rPr lang="nl-NL" dirty="0"/>
              <a:t>Alexander </a:t>
            </a:r>
            <a:r>
              <a:rPr lang="nl-NL" dirty="0" err="1"/>
              <a:t>Grillo</a:t>
            </a:r>
            <a:r>
              <a:rPr lang="nl-NL" dirty="0"/>
              <a:t> , </a:t>
            </a:r>
            <a:r>
              <a:rPr lang="nl-NL" u="sng" dirty="0"/>
              <a:t>Zhijun Liang </a:t>
            </a:r>
            <a:r>
              <a:rPr lang="nl-NL" dirty="0"/>
              <a:t>, Abe </a:t>
            </a:r>
            <a:r>
              <a:rPr lang="nl-NL" dirty="0" err="1"/>
              <a:t>Seiden</a:t>
            </a:r>
            <a:endParaRPr lang="nl-NL" dirty="0"/>
          </a:p>
          <a:p>
            <a:r>
              <a:rPr lang="nl-NL" dirty="0"/>
              <a:t>Jennifer Volk, </a:t>
            </a:r>
            <a:r>
              <a:rPr lang="nl-NL" dirty="0" err="1"/>
              <a:t>Forest</a:t>
            </a:r>
            <a:r>
              <a:rPr lang="nl-NL" dirty="0"/>
              <a:t> </a:t>
            </a:r>
            <a:r>
              <a:rPr lang="nl-NL" dirty="0" err="1"/>
              <a:t>Martinez-</a:t>
            </a:r>
            <a:r>
              <a:rPr lang="nl-NL" dirty="0" err="1" smtClean="0"/>
              <a:t>Mckinney</a:t>
            </a:r>
            <a:endParaRPr lang="nl-NL" dirty="0" smtClean="0"/>
          </a:p>
          <a:p>
            <a:endParaRPr lang="nl-NL" dirty="0"/>
          </a:p>
          <a:p>
            <a:r>
              <a:rPr lang="en-US" dirty="0">
                <a:solidFill>
                  <a:srgbClr val="0000FF"/>
                </a:solidFill>
              </a:rPr>
              <a:t>University of California, Santa Cruz</a:t>
            </a:r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9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CHESS1 bonded for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16" y="1442387"/>
            <a:ext cx="5089214" cy="4022725"/>
          </a:xfrm>
        </p:spPr>
      </p:pic>
      <p:sp>
        <p:nvSpPr>
          <p:cNvPr id="3" name="Rectangle 2"/>
          <p:cNvSpPr/>
          <p:nvPr/>
        </p:nvSpPr>
        <p:spPr>
          <a:xfrm>
            <a:off x="2088114" y="1073055"/>
            <a:ext cx="384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CHESS1 chip Mount on daughter </a:t>
            </a:r>
            <a:r>
              <a:rPr lang="en-US" dirty="0" smtClean="0"/>
              <a:t>board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961058" y="5691709"/>
            <a:ext cx="639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Thanks  to </a:t>
            </a:r>
            <a:r>
              <a:rPr lang="tr-TR" dirty="0" err="1">
                <a:solidFill>
                  <a:srgbClr val="0000FF"/>
                </a:solidFill>
              </a:rPr>
              <a:t>Jaya</a:t>
            </a:r>
            <a:r>
              <a:rPr lang="tr-TR" dirty="0">
                <a:solidFill>
                  <a:srgbClr val="0000FF"/>
                </a:solidFill>
              </a:rPr>
              <a:t> John </a:t>
            </a:r>
            <a:r>
              <a:rPr lang="tr-TR" dirty="0" err="1">
                <a:solidFill>
                  <a:srgbClr val="0000FF"/>
                </a:solidFill>
              </a:rPr>
              <a:t>and</a:t>
            </a:r>
            <a:r>
              <a:rPr lang="tr-TR" dirty="0">
                <a:solidFill>
                  <a:srgbClr val="0000FF"/>
                </a:solidFill>
              </a:rPr>
              <a:t> Oxford </a:t>
            </a:r>
            <a:r>
              <a:rPr lang="tr-TR" dirty="0" err="1">
                <a:solidFill>
                  <a:srgbClr val="0000FF"/>
                </a:solidFill>
              </a:rPr>
              <a:t>group</a:t>
            </a:r>
            <a:r>
              <a:rPr lang="tr-TR" dirty="0">
                <a:solidFill>
                  <a:srgbClr val="0000FF"/>
                </a:solidFill>
              </a:rPr>
              <a:t> </a:t>
            </a:r>
            <a:r>
              <a:rPr lang="tr-TR" dirty="0" err="1">
                <a:solidFill>
                  <a:srgbClr val="0000FF"/>
                </a:solidFill>
              </a:rPr>
              <a:t>to</a:t>
            </a:r>
            <a:r>
              <a:rPr lang="tr-TR" dirty="0">
                <a:solidFill>
                  <a:srgbClr val="0000FF"/>
                </a:solidFill>
              </a:rPr>
              <a:t> </a:t>
            </a:r>
            <a:r>
              <a:rPr lang="tr-TR" dirty="0" err="1">
                <a:solidFill>
                  <a:srgbClr val="0000FF"/>
                </a:solidFill>
              </a:rPr>
              <a:t>design</a:t>
            </a:r>
            <a:r>
              <a:rPr lang="tr-TR" dirty="0">
                <a:solidFill>
                  <a:srgbClr val="0000FF"/>
                </a:solidFill>
              </a:rPr>
              <a:t> </a:t>
            </a:r>
            <a:r>
              <a:rPr lang="tr-TR" dirty="0" err="1">
                <a:solidFill>
                  <a:srgbClr val="0000FF"/>
                </a:solidFill>
              </a:rPr>
              <a:t>daughter</a:t>
            </a:r>
            <a:r>
              <a:rPr lang="tr-TR" dirty="0">
                <a:solidFill>
                  <a:srgbClr val="0000FF"/>
                </a:solidFill>
              </a:rPr>
              <a:t> board </a:t>
            </a:r>
            <a:r>
              <a:rPr lang="tr-TR" dirty="0" err="1" smtClean="0">
                <a:solidFill>
                  <a:srgbClr val="0000FF"/>
                </a:solidFill>
              </a:rPr>
              <a:t>for</a:t>
            </a:r>
            <a:r>
              <a:rPr lang="tr-TR" dirty="0" smtClean="0">
                <a:solidFill>
                  <a:srgbClr val="0000FF"/>
                </a:solidFill>
              </a:rPr>
              <a:t> CHESS1 </a:t>
            </a:r>
            <a:r>
              <a:rPr lang="tr-TR" dirty="0" err="1" smtClean="0">
                <a:solidFill>
                  <a:srgbClr val="0000FF"/>
                </a:solidFill>
              </a:rPr>
              <a:t>chip</a:t>
            </a:r>
            <a:r>
              <a:rPr lang="tr-TR" dirty="0" smtClean="0">
                <a:solidFill>
                  <a:srgbClr val="0000FF"/>
                </a:solidFill>
              </a:rPr>
              <a:t> 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430-1966-0841-AD67-EDEA16D5E573}" type="datetime1">
              <a:rPr lang="en-US" smtClean="0"/>
              <a:t>10/11/15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CHESS1 amplifier</a:t>
            </a:r>
            <a:endParaRPr lang="en-US" dirty="0"/>
          </a:p>
        </p:txBody>
      </p:sp>
      <p:grpSp>
        <p:nvGrpSpPr>
          <p:cNvPr id="188" name="Group 187"/>
          <p:cNvGrpSpPr/>
          <p:nvPr/>
        </p:nvGrpSpPr>
        <p:grpSpPr>
          <a:xfrm>
            <a:off x="249149" y="2150437"/>
            <a:ext cx="3466734" cy="3704273"/>
            <a:chOff x="1426443" y="1703945"/>
            <a:chExt cx="4622312" cy="3704273"/>
          </a:xfrm>
        </p:grpSpPr>
        <p:grpSp>
          <p:nvGrpSpPr>
            <p:cNvPr id="4" name="Group 3"/>
            <p:cNvGrpSpPr/>
            <p:nvPr/>
          </p:nvGrpSpPr>
          <p:grpSpPr>
            <a:xfrm rot="5400000">
              <a:off x="3464830" y="1997808"/>
              <a:ext cx="211620" cy="309495"/>
              <a:chOff x="3144130" y="758794"/>
              <a:chExt cx="412388" cy="54829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144130" y="758794"/>
                <a:ext cx="412387" cy="377290"/>
              </a:xfrm>
              <a:prstGeom prst="ellipse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144131" y="911193"/>
                <a:ext cx="412387" cy="377291"/>
              </a:xfrm>
              <a:prstGeom prst="ellipse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3348333" y="812220"/>
                <a:ext cx="0" cy="494865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headEnd type="none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2791860" y="2151536"/>
              <a:ext cx="0" cy="186004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7" idx="4"/>
            </p:cNvCxnSpPr>
            <p:nvPr/>
          </p:nvCxnSpPr>
          <p:spPr>
            <a:xfrm>
              <a:off x="2791860" y="2151533"/>
              <a:ext cx="634533" cy="102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25388" y="2152555"/>
              <a:ext cx="855499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80887" y="2151533"/>
              <a:ext cx="0" cy="160177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00839" y="1703945"/>
              <a:ext cx="5986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mbria"/>
                  <a:cs typeface="Cambria"/>
                </a:rPr>
                <a:t>IFB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3209946" y="4122078"/>
              <a:ext cx="0" cy="25257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922077" y="3763774"/>
              <a:ext cx="94350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024441" y="3906918"/>
              <a:ext cx="193614" cy="209318"/>
              <a:chOff x="6084562" y="2831538"/>
              <a:chExt cx="193614" cy="20931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6084562" y="2897437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flipH="1">
              <a:off x="3922078" y="3913549"/>
              <a:ext cx="121045" cy="209318"/>
              <a:chOff x="6157131" y="2831538"/>
              <a:chExt cx="121045" cy="20931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 flipH="1">
              <a:off x="3209948" y="3602309"/>
              <a:ext cx="1" cy="30198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72"/>
            <p:cNvSpPr/>
            <p:nvPr/>
          </p:nvSpPr>
          <p:spPr>
            <a:xfrm flipV="1">
              <a:off x="3141418" y="3501807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425182" y="4588162"/>
              <a:ext cx="281665" cy="424333"/>
              <a:chOff x="3144131" y="758793"/>
              <a:chExt cx="412387" cy="564787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144131" y="758793"/>
                <a:ext cx="412387" cy="412387"/>
              </a:xfrm>
              <a:prstGeom prst="ellipse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144131" y="911193"/>
                <a:ext cx="412387" cy="412387"/>
              </a:xfrm>
              <a:prstGeom prst="ellipse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3348333" y="812220"/>
                <a:ext cx="0" cy="494865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headEnd type="none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flipV="1">
              <a:off x="3209946" y="4374653"/>
              <a:ext cx="712132" cy="1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922078" y="4122214"/>
              <a:ext cx="0" cy="25257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929702" y="3651723"/>
              <a:ext cx="0" cy="25257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 flipH="1">
              <a:off x="3922078" y="3442403"/>
              <a:ext cx="193614" cy="209318"/>
              <a:chOff x="6084562" y="2831538"/>
              <a:chExt cx="193614" cy="20931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6084562" y="2897437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flipH="1">
              <a:off x="3922079" y="3140418"/>
              <a:ext cx="1" cy="30198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90"/>
            <p:cNvSpPr/>
            <p:nvPr/>
          </p:nvSpPr>
          <p:spPr>
            <a:xfrm flipV="1">
              <a:off x="3853550" y="3039914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00647" y="3207736"/>
              <a:ext cx="560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mbria"/>
                  <a:cs typeface="Cambria"/>
                </a:rPr>
                <a:t>3.3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20970" y="2741277"/>
              <a:ext cx="560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mbria"/>
                  <a:cs typeface="Cambria"/>
                </a:rPr>
                <a:t>3.3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564654" y="4374657"/>
              <a:ext cx="1361" cy="21350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566013" y="5012495"/>
              <a:ext cx="0" cy="23579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97"/>
            <p:cNvSpPr/>
            <p:nvPr/>
          </p:nvSpPr>
          <p:spPr>
            <a:xfrm flipV="1">
              <a:off x="3497485" y="5198034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99"/>
            <p:cNvSpPr/>
            <p:nvPr/>
          </p:nvSpPr>
          <p:spPr>
            <a:xfrm rot="5400000">
              <a:off x="4807355" y="3451182"/>
              <a:ext cx="742242" cy="625045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036670" y="4402306"/>
              <a:ext cx="281665" cy="424333"/>
              <a:chOff x="3144131" y="758793"/>
              <a:chExt cx="412387" cy="564787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144131" y="758793"/>
                <a:ext cx="412387" cy="412387"/>
              </a:xfrm>
              <a:prstGeom prst="ellipse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144131" y="911193"/>
                <a:ext cx="412387" cy="412387"/>
              </a:xfrm>
              <a:prstGeom prst="ellipse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3348333" y="812220"/>
                <a:ext cx="0" cy="494865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headEnd type="none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>
              <a:off x="5176140" y="3938337"/>
              <a:ext cx="0" cy="44901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171949" y="4814247"/>
              <a:ext cx="0" cy="23579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Isosceles Triangle 106"/>
            <p:cNvSpPr/>
            <p:nvPr/>
          </p:nvSpPr>
          <p:spPr>
            <a:xfrm flipV="1">
              <a:off x="5103420" y="4999786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0868" y="4425514"/>
              <a:ext cx="707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mbria"/>
                  <a:cs typeface="Cambria"/>
                </a:rPr>
                <a:t>InSF</a:t>
              </a:r>
              <a:endParaRPr lang="en-US" dirty="0">
                <a:latin typeface="Cambria"/>
                <a:cs typeface="Cambria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041228" y="3892300"/>
              <a:ext cx="980156" cy="238554"/>
              <a:chOff x="4973431" y="2855681"/>
              <a:chExt cx="980156" cy="23855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4973431" y="2974958"/>
                <a:ext cx="469484" cy="13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455381" y="2855681"/>
                <a:ext cx="0" cy="238554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509208" y="2855681"/>
                <a:ext cx="0" cy="238554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521673" y="2974958"/>
                <a:ext cx="43191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>
              <a:off x="2041228" y="4011577"/>
              <a:ext cx="0" cy="111835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 Same Side Corner Rectangle 59"/>
            <p:cNvSpPr/>
            <p:nvPr/>
          </p:nvSpPr>
          <p:spPr>
            <a:xfrm rot="10800000">
              <a:off x="1617369" y="5129937"/>
              <a:ext cx="847718" cy="2782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426443" y="5129933"/>
              <a:ext cx="1163028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791862" y="2536211"/>
              <a:ext cx="738269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3543728" y="2416803"/>
              <a:ext cx="53827" cy="238554"/>
              <a:chOff x="2745214" y="1422090"/>
              <a:chExt cx="53827" cy="238554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2745214" y="1422090"/>
                <a:ext cx="0" cy="238554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799041" y="1422090"/>
                <a:ext cx="0" cy="238554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>
              <a:off x="3597554" y="2536211"/>
              <a:ext cx="98333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725390" y="4651184"/>
              <a:ext cx="457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mbria"/>
                  <a:cs typeface="Cambria"/>
                </a:rPr>
                <a:t>In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302051" y="3857819"/>
              <a:ext cx="707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mbria"/>
                  <a:cs typeface="Cambria"/>
                </a:rPr>
                <a:t>Casc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4043123" y="4018274"/>
              <a:ext cx="2589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127005" y="3551151"/>
              <a:ext cx="17504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4296194" y="3376830"/>
              <a:ext cx="7591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mbria"/>
                  <a:cs typeface="Cambria"/>
                </a:rPr>
                <a:t>Load</a:t>
              </a:r>
              <a:endParaRPr lang="en-US" dirty="0">
                <a:latin typeface="Cambria"/>
                <a:cs typeface="Cambria"/>
              </a:endParaRPr>
            </a:p>
          </p:txBody>
        </p:sp>
      </p:grpSp>
      <p:cxnSp>
        <p:nvCxnSpPr>
          <p:cNvPr id="189" name="Straight Connector 188"/>
          <p:cNvCxnSpPr/>
          <p:nvPr/>
        </p:nvCxnSpPr>
        <p:spPr>
          <a:xfrm flipV="1">
            <a:off x="3297565" y="3874707"/>
            <a:ext cx="70762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3882214" y="355340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Out</a:t>
            </a:r>
          </a:p>
        </p:txBody>
      </p:sp>
      <p:graphicFrame>
        <p:nvGraphicFramePr>
          <p:cNvPr id="7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29664"/>
              </p:ext>
            </p:extLst>
          </p:nvPr>
        </p:nvGraphicFramePr>
        <p:xfrm>
          <a:off x="5139886" y="2002862"/>
          <a:ext cx="3922833" cy="448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611"/>
                <a:gridCol w="1307611"/>
                <a:gridCol w="1307611"/>
              </a:tblGrid>
              <a:tr h="353573">
                <a:tc>
                  <a:txBody>
                    <a:bodyPr/>
                    <a:lstStyle/>
                    <a:p>
                      <a:r>
                        <a:rPr lang="en-US" dirty="0" smtClean="0"/>
                        <a:t>Bias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Config</a:t>
                      </a:r>
                      <a:r>
                        <a:rPr lang="en-US" dirty="0" smtClean="0"/>
                        <a:t> (V)</a:t>
                      </a:r>
                      <a:endParaRPr lang="en-US" dirty="0"/>
                    </a:p>
                  </a:txBody>
                  <a:tcPr marL="68580" marR="68580"/>
                </a:tc>
              </a:tr>
              <a:tr h="3535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VNBias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Bias for the NWELL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 marL="68580" marR="68580"/>
                </a:tc>
              </a:tr>
              <a:tr h="3535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Casc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Casco</a:t>
                      </a:r>
                      <a:r>
                        <a:rPr lang="en-US" baseline="0" dirty="0" err="1" smtClean="0"/>
                        <a:t>de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 marL="68580" marR="68580"/>
                </a:tc>
              </a:tr>
              <a:tr h="3535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VPLoad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Pmos</a:t>
                      </a:r>
                      <a:r>
                        <a:rPr lang="en-US" dirty="0" smtClean="0"/>
                        <a:t> Load voltage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 marL="68580" marR="68580"/>
                </a:tc>
              </a:tr>
              <a:tr h="3535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Amplifier bias current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marL="68580" marR="68580"/>
                </a:tc>
              </a:tr>
              <a:tr h="3535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iNSF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 Follower Bias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 marL="68580" marR="68580"/>
                </a:tc>
              </a:tr>
              <a:tr h="3535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iFB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current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2.664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27934" y="1050843"/>
            <a:ext cx="7381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low noise built-in amplifier </a:t>
            </a:r>
            <a:r>
              <a:rPr lang="en-US" b="1" dirty="0"/>
              <a:t>into</a:t>
            </a:r>
            <a:r>
              <a:rPr lang="en-US" dirty="0"/>
              <a:t> the </a:t>
            </a:r>
            <a:r>
              <a:rPr lang="en-US" dirty="0" smtClean="0"/>
              <a:t>CHESS1 chip </a:t>
            </a:r>
            <a:r>
              <a:rPr lang="en-US" dirty="0"/>
              <a:t>to </a:t>
            </a:r>
            <a:r>
              <a:rPr lang="en-US" dirty="0" smtClean="0"/>
              <a:t>improve the </a:t>
            </a:r>
            <a:r>
              <a:rPr lang="en-US" dirty="0"/>
              <a:t>signal to noise </a:t>
            </a:r>
            <a:r>
              <a:rPr lang="en-US" dirty="0" smtClean="0"/>
              <a:t>ratio.  </a:t>
            </a:r>
            <a:endParaRPr lang="en-US" dirty="0"/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3601-36F3-C14B-BEEA-7BF62B42A69D}" type="datetime1">
              <a:rPr lang="en-US" smtClean="0"/>
              <a:t>10/11/15</a:t>
            </a:fld>
            <a:endParaRPr lang="en-US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amplifier  test Setup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816703" y="2834764"/>
            <a:ext cx="5989273" cy="1302840"/>
            <a:chOff x="1097280" y="2692419"/>
            <a:chExt cx="8512905" cy="1698273"/>
          </a:xfrm>
          <a:effectLst>
            <a:reflection blurRad="6350" stA="34000" endPos="92000" dir="5400000" sy="-100000" algn="bl" rotWithShape="0"/>
          </a:effectLst>
        </p:grpSpPr>
        <p:sp>
          <p:nvSpPr>
            <p:cNvPr id="4" name="Rectangle 3"/>
            <p:cNvSpPr/>
            <p:nvPr/>
          </p:nvSpPr>
          <p:spPr>
            <a:xfrm>
              <a:off x="1097280" y="3200400"/>
              <a:ext cx="1662853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</a:t>
              </a:r>
              <a:r>
                <a:rPr lang="en-US" dirty="0" err="1" smtClean="0">
                  <a:solidFill>
                    <a:schemeClr val="tx1"/>
                  </a:solidFill>
                </a:rPr>
                <a:t>ulser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3"/>
            </p:cNvCxnSpPr>
            <p:nvPr/>
          </p:nvCxnSpPr>
          <p:spPr>
            <a:xfrm flipV="1">
              <a:off x="2760133" y="3572933"/>
              <a:ext cx="1998134" cy="8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054031" y="3207496"/>
              <a:ext cx="1518831" cy="233776"/>
              <a:chOff x="3166533" y="4880244"/>
              <a:chExt cx="2223720" cy="414149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166533" y="5283200"/>
                <a:ext cx="4910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657600" y="4880244"/>
                <a:ext cx="116238" cy="4029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766949" y="4880244"/>
                <a:ext cx="10228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4782948" y="4880244"/>
                <a:ext cx="116238" cy="4029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899186" y="5294393"/>
                <a:ext cx="4910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4761918" y="3096360"/>
              <a:ext cx="1422744" cy="9531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riangle 16"/>
            <p:cNvSpPr/>
            <p:nvPr/>
          </p:nvSpPr>
          <p:spPr>
            <a:xfrm rot="5400000">
              <a:off x="5011423" y="3290089"/>
              <a:ext cx="660136" cy="56568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5338" y="3718335"/>
              <a:ext cx="1269833" cy="481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CHESS1</a:t>
              </a:r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762841" y="3573651"/>
              <a:ext cx="30856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16" idx="3"/>
            </p:cNvCxnSpPr>
            <p:nvPr/>
          </p:nvCxnSpPr>
          <p:spPr>
            <a:xfrm>
              <a:off x="5624335" y="3572933"/>
              <a:ext cx="56032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188313" y="3571934"/>
              <a:ext cx="52081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706383" y="3411384"/>
              <a:ext cx="0" cy="309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750295" y="3409300"/>
              <a:ext cx="0" cy="309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60052" y="3568960"/>
              <a:ext cx="52081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riangle 30"/>
            <p:cNvSpPr/>
            <p:nvPr/>
          </p:nvSpPr>
          <p:spPr>
            <a:xfrm rot="5400000">
              <a:off x="7233639" y="3280973"/>
              <a:ext cx="660136" cy="56568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18136" y="3909262"/>
              <a:ext cx="1082716" cy="481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Buffer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7857676" y="3563816"/>
              <a:ext cx="52081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382698" y="2973472"/>
              <a:ext cx="1094353" cy="6955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00888" y="3047002"/>
              <a:ext cx="457200" cy="402956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/>
              </a:bgClr>
            </a:patt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49577" y="3659861"/>
              <a:ext cx="1060608" cy="481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Scope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8503082" y="3516543"/>
              <a:ext cx="92990" cy="9144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378487" y="3563816"/>
              <a:ext cx="12240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174264" y="2692419"/>
              <a:ext cx="1819649" cy="481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9ns </a:t>
              </a:r>
              <a:r>
                <a:rPr lang="en-US" dirty="0" err="1" smtClean="0"/>
                <a:t>falltime</a:t>
              </a:r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441704" y="265009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built</a:t>
            </a:r>
            <a:r>
              <a:rPr lang="en-US" dirty="0"/>
              <a:t>-in amplifier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6D5F-0E58-8E4A-B52E-39A9B38315DB}" type="datetime1">
              <a:rPr lang="en-US" smtClean="0"/>
              <a:t>10/11/15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8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shape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38" y="3059224"/>
            <a:ext cx="4470037" cy="3174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960" y="3160236"/>
            <a:ext cx="4743040" cy="3189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5270" y="2522819"/>
            <a:ext cx="184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Before irradiation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97994" y="2490553"/>
            <a:ext cx="3118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After 3Mrad gamma irradiation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8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2"/>
            <a:ext cx="8229600" cy="1143000"/>
          </a:xfrm>
        </p:spPr>
        <p:txBody>
          <a:bodyPr/>
          <a:lstStyle/>
          <a:p>
            <a:r>
              <a:rPr lang="en-US" dirty="0" smtClean="0"/>
              <a:t>Response curve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623"/>
            <a:ext cx="87757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5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368"/>
            <a:ext cx="8229600" cy="1143000"/>
          </a:xfrm>
        </p:spPr>
        <p:txBody>
          <a:bodyPr/>
          <a:lstStyle/>
          <a:p>
            <a:r>
              <a:rPr lang="en-US" dirty="0" smtClean="0"/>
              <a:t>Rise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78" y="1013632"/>
            <a:ext cx="8425321" cy="58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9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gain increased after radiation </a:t>
            </a:r>
          </a:p>
          <a:p>
            <a:r>
              <a:rPr lang="en-US" dirty="0" smtClean="0"/>
              <a:t>Rise time and </a:t>
            </a:r>
            <a:r>
              <a:rPr lang="en-US" dirty="0" err="1" smtClean="0"/>
              <a:t>deadtime</a:t>
            </a:r>
            <a:r>
              <a:rPr lang="en-US" dirty="0" smtClean="0"/>
              <a:t>(pulse width) increased after radiation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70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179</Words>
  <Application>Microsoft Macintosh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built-in amplifier performance in HV-CMOS CHESS1</vt:lpstr>
      <vt:lpstr>CHESS1 bonded for testing</vt:lpstr>
      <vt:lpstr>CHESS1 amplifier</vt:lpstr>
      <vt:lpstr>Isolated amplifier  test Setup</vt:lpstr>
      <vt:lpstr>Pulse shape</vt:lpstr>
      <vt:lpstr>Response curve </vt:lpstr>
      <vt:lpstr>Rise time </vt:lpstr>
      <vt:lpstr>Summary </vt:lpstr>
    </vt:vector>
  </TitlesOfParts>
  <Company>University of Oxford (GB)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built-in amplifier performance in HV-CMOS CHESS1</dc:title>
  <dc:creator>Zhijun Liang</dc:creator>
  <cp:lastModifiedBy>Zhijun Liang</cp:lastModifiedBy>
  <cp:revision>3</cp:revision>
  <dcterms:created xsi:type="dcterms:W3CDTF">2015-11-06T18:30:53Z</dcterms:created>
  <dcterms:modified xsi:type="dcterms:W3CDTF">2015-11-10T16:19:23Z</dcterms:modified>
</cp:coreProperties>
</file>