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61" r:id="rId4"/>
    <p:sldId id="264" r:id="rId5"/>
    <p:sldId id="268" r:id="rId6"/>
    <p:sldId id="265" r:id="rId7"/>
    <p:sldId id="276" r:id="rId8"/>
    <p:sldId id="266" r:id="rId9"/>
    <p:sldId id="273" r:id="rId10"/>
    <p:sldId id="272" r:id="rId11"/>
    <p:sldId id="269" r:id="rId12"/>
    <p:sldId id="270" r:id="rId13"/>
    <p:sldId id="271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6770"/>
  </p:normalViewPr>
  <p:slideViewPr>
    <p:cSldViewPr snapToGrid="0" snapToObjects="1">
      <p:cViewPr varScale="1">
        <p:scale>
          <a:sx n="137" d="100"/>
          <a:sy n="137" d="100"/>
        </p:scale>
        <p:origin x="22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2B22-2668-1645-BACA-56C64ED0FB32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ECF2-B889-4549-AC54-66F6A943D7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2B22-2668-1645-BACA-56C64ED0FB32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ECF2-B889-4549-AC54-66F6A943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2B22-2668-1645-BACA-56C64ED0FB32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ECF2-B889-4549-AC54-66F6A943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2B22-2668-1645-BACA-56C64ED0FB32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ECF2-B889-4549-AC54-66F6A943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2B22-2668-1645-BACA-56C64ED0FB32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ECF2-B889-4549-AC54-66F6A943D7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2B22-2668-1645-BACA-56C64ED0FB32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ECF2-B889-4549-AC54-66F6A943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6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2B22-2668-1645-BACA-56C64ED0FB32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ECF2-B889-4549-AC54-66F6A943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2B22-2668-1645-BACA-56C64ED0FB32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ECF2-B889-4549-AC54-66F6A943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1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2B22-2668-1645-BACA-56C64ED0FB32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ECF2-B889-4549-AC54-66F6A943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3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C402B22-2668-1645-BACA-56C64ED0FB32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86ECF2-B889-4549-AC54-66F6A943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0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2B22-2668-1645-BACA-56C64ED0FB32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ECF2-B889-4549-AC54-66F6A943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6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402B22-2668-1645-BACA-56C64ED0FB32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86ECF2-B889-4549-AC54-66F6A943D7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CHESS2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 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0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 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52" y="1846263"/>
            <a:ext cx="9365021" cy="4022725"/>
          </a:xfrm>
        </p:spPr>
      </p:pic>
      <p:sp>
        <p:nvSpPr>
          <p:cNvPr id="5" name="TextBox 4"/>
          <p:cNvSpPr txBox="1"/>
          <p:nvPr/>
        </p:nvSpPr>
        <p:spPr>
          <a:xfrm>
            <a:off x="7996335" y="2668555"/>
            <a:ext cx="3118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Delta = 38ns</a:t>
            </a:r>
          </a:p>
          <a:p>
            <a:r>
              <a:rPr lang="en-US" dirty="0"/>
              <a:t>B</a:t>
            </a:r>
            <a:r>
              <a:rPr lang="en-US" dirty="0" smtClean="0"/>
              <a:t>ias current of the comparator </a:t>
            </a:r>
          </a:p>
          <a:p>
            <a:r>
              <a:rPr lang="en-US" dirty="0"/>
              <a:t>n</a:t>
            </a:r>
            <a:r>
              <a:rPr lang="en-US" dirty="0" smtClean="0"/>
              <a:t>eed to be increased slightly.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6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Bias source from library is not radiation hard and not isolated from HV.</a:t>
            </a:r>
          </a:p>
          <a:p>
            <a:r>
              <a:rPr lang="en-US" dirty="0" smtClean="0"/>
              <a:t>- New bias source designed:</a:t>
            </a:r>
          </a:p>
          <a:p>
            <a:pPr lvl="1"/>
            <a:r>
              <a:rPr lang="en-US" dirty="0" smtClean="0"/>
              <a:t>Self-starting (on power-up)</a:t>
            </a:r>
          </a:p>
          <a:p>
            <a:pPr lvl="1"/>
            <a:r>
              <a:rPr lang="en-US" dirty="0" smtClean="0"/>
              <a:t>Supply independent</a:t>
            </a:r>
          </a:p>
          <a:p>
            <a:pPr lvl="1"/>
            <a:r>
              <a:rPr lang="en-US" dirty="0" smtClean="0"/>
              <a:t>Temperature compensated</a:t>
            </a:r>
          </a:p>
          <a:p>
            <a:pPr lvl="1"/>
            <a:r>
              <a:rPr lang="en-US" dirty="0" smtClean="0"/>
              <a:t>Low noise 1.7nA for a 6.5uA current source (10pF filter)</a:t>
            </a:r>
          </a:p>
          <a:p>
            <a:pPr lvl="1"/>
            <a:r>
              <a:rPr lang="en-US" dirty="0" smtClean="0"/>
              <a:t>Low number of transistors (easy layout)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4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– Supply independence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31" y="1846263"/>
            <a:ext cx="5637064" cy="4022725"/>
          </a:xfrm>
        </p:spPr>
      </p:pic>
      <p:sp>
        <p:nvSpPr>
          <p:cNvPr id="5" name="TextBox 4"/>
          <p:cNvSpPr txBox="1"/>
          <p:nvPr/>
        </p:nvSpPr>
        <p:spPr>
          <a:xfrm>
            <a:off x="6606073" y="4264090"/>
            <a:ext cx="159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Current output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4637" y="2071397"/>
            <a:ext cx="362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</a:t>
            </a:r>
            <a:r>
              <a:rPr lang="en-US" smtClean="0"/>
              <a:t>supply ramped from 0 to 3.3V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4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independence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31" y="1846263"/>
            <a:ext cx="5637064" cy="4022725"/>
          </a:xfrm>
        </p:spPr>
      </p:pic>
      <p:sp>
        <p:nvSpPr>
          <p:cNvPr id="5" name="TextBox 4"/>
          <p:cNvSpPr txBox="1"/>
          <p:nvPr/>
        </p:nvSpPr>
        <p:spPr>
          <a:xfrm>
            <a:off x="5047862" y="5010539"/>
            <a:ext cx="342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Current variation from -50C to 50C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2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signal to noise ratio issue found previously has been fixed</a:t>
            </a:r>
          </a:p>
          <a:p>
            <a:pPr lvl="1"/>
            <a:r>
              <a:rPr lang="en-US" dirty="0" smtClean="0"/>
              <a:t>Better bias conditions on the filters and of the amplifier.</a:t>
            </a:r>
          </a:p>
          <a:p>
            <a:pPr lvl="1"/>
            <a:r>
              <a:rPr lang="en-US" dirty="0" smtClean="0"/>
              <a:t>Signal to noise ratio considering the peak of Landau is OK.</a:t>
            </a:r>
          </a:p>
          <a:p>
            <a:pPr lvl="1"/>
            <a:endParaRPr lang="en-US" dirty="0"/>
          </a:p>
          <a:p>
            <a:r>
              <a:rPr lang="en-US" dirty="0" smtClean="0"/>
              <a:t>The time-walk is still too large</a:t>
            </a:r>
          </a:p>
          <a:p>
            <a:pPr lvl="1"/>
            <a:r>
              <a:rPr lang="en-US" dirty="0" smtClean="0"/>
              <a:t>Adjustments to be made increasing the power consumption on the comparator (programmable)</a:t>
            </a:r>
          </a:p>
          <a:p>
            <a:endParaRPr lang="en-US" dirty="0"/>
          </a:p>
          <a:p>
            <a:r>
              <a:rPr lang="en-US" dirty="0" smtClean="0"/>
              <a:t>Bias block meets specifications, layout in progress.</a:t>
            </a:r>
          </a:p>
          <a:p>
            <a:r>
              <a:rPr lang="en-US" dirty="0" smtClean="0"/>
              <a:t>Nothing to report from SLAC today.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on the complete simulations – Pixel side, follow up from previous presentation.</a:t>
            </a:r>
          </a:p>
          <a:p>
            <a:r>
              <a:rPr lang="en-US" dirty="0" smtClean="0"/>
              <a:t>Update on the bias blocks used for all biases.</a:t>
            </a:r>
          </a:p>
          <a:p>
            <a:r>
              <a:rPr lang="en-US" dirty="0" smtClean="0"/>
              <a:t>Conclusion.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CHESS2 pixels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5400000">
            <a:off x="3464830" y="1997808"/>
            <a:ext cx="211620" cy="309495"/>
            <a:chOff x="3144130" y="758794"/>
            <a:chExt cx="412388" cy="548291"/>
          </a:xfrm>
        </p:grpSpPr>
        <p:sp>
          <p:nvSpPr>
            <p:cNvPr id="5" name="Oval 4"/>
            <p:cNvSpPr/>
            <p:nvPr/>
          </p:nvSpPr>
          <p:spPr>
            <a:xfrm>
              <a:off x="3144130" y="758794"/>
              <a:ext cx="412387" cy="377290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44131" y="911193"/>
              <a:ext cx="412387" cy="377291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2791860" y="2151536"/>
            <a:ext cx="0" cy="18600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7" idx="4"/>
          </p:cNvCxnSpPr>
          <p:nvPr/>
        </p:nvCxnSpPr>
        <p:spPr>
          <a:xfrm>
            <a:off x="2791860" y="2151533"/>
            <a:ext cx="634533" cy="102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25388" y="2152555"/>
            <a:ext cx="200544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30828" y="2152559"/>
            <a:ext cx="0" cy="1896627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00839" y="1703945"/>
            <a:ext cx="448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IFB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209946" y="4122078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22077" y="3763774"/>
            <a:ext cx="113061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024441" y="3906918"/>
            <a:ext cx="193614" cy="209318"/>
            <a:chOff x="6084562" y="2831538"/>
            <a:chExt cx="193614" cy="20931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3922078" y="3913549"/>
            <a:ext cx="121045" cy="209318"/>
            <a:chOff x="6157131" y="2831538"/>
            <a:chExt cx="121045" cy="20931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H="1">
            <a:off x="3209948" y="3602309"/>
            <a:ext cx="1" cy="30198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72"/>
          <p:cNvSpPr/>
          <p:nvPr/>
        </p:nvSpPr>
        <p:spPr>
          <a:xfrm flipV="1">
            <a:off x="3141418" y="3501807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425182" y="4588162"/>
            <a:ext cx="281665" cy="424333"/>
            <a:chOff x="3144131" y="758793"/>
            <a:chExt cx="412387" cy="564787"/>
          </a:xfrm>
        </p:grpSpPr>
        <p:sp>
          <p:nvSpPr>
            <p:cNvPr id="27" name="Oval 26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V="1">
            <a:off x="3209946" y="4374653"/>
            <a:ext cx="712132" cy="13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922078" y="4122214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929702" y="3651723"/>
            <a:ext cx="0" cy="25257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 flipH="1">
            <a:off x="3922078" y="3442403"/>
            <a:ext cx="193614" cy="209318"/>
            <a:chOff x="6084562" y="2831538"/>
            <a:chExt cx="193614" cy="20931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084562" y="2897437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H="1">
            <a:off x="3922079" y="3140418"/>
            <a:ext cx="1" cy="30198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90"/>
          <p:cNvSpPr/>
          <p:nvPr/>
        </p:nvSpPr>
        <p:spPr>
          <a:xfrm flipV="1">
            <a:off x="3853550" y="3039914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000647" y="3207736"/>
            <a:ext cx="42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1.8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20970" y="2741277"/>
            <a:ext cx="42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3.3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42" name="Straight Connector 41"/>
          <p:cNvCxnSpPr>
            <a:endCxn id="78" idx="0"/>
          </p:cNvCxnSpPr>
          <p:nvPr/>
        </p:nvCxnSpPr>
        <p:spPr>
          <a:xfrm>
            <a:off x="3564654" y="4374657"/>
            <a:ext cx="1361" cy="21350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66013" y="5012495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97"/>
          <p:cNvSpPr/>
          <p:nvPr/>
        </p:nvSpPr>
        <p:spPr>
          <a:xfrm flipV="1">
            <a:off x="3497485" y="5198034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5036670" y="4402306"/>
            <a:ext cx="281665" cy="424333"/>
            <a:chOff x="3144131" y="758793"/>
            <a:chExt cx="412387" cy="564787"/>
          </a:xfrm>
        </p:grpSpPr>
        <p:sp>
          <p:nvSpPr>
            <p:cNvPr id="47" name="Oval 46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>
            <a:off x="5176140" y="3857819"/>
            <a:ext cx="0" cy="529528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171949" y="4814247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Isosceles Triangle 106"/>
          <p:cNvSpPr/>
          <p:nvPr/>
        </p:nvSpPr>
        <p:spPr>
          <a:xfrm flipV="1">
            <a:off x="5103420" y="4999786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334958" y="4442885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InSF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041228" y="3892300"/>
            <a:ext cx="980156" cy="238554"/>
            <a:chOff x="4973431" y="2855681"/>
            <a:chExt cx="980156" cy="238554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4973431" y="2974958"/>
              <a:ext cx="469484" cy="13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455381" y="2855681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509208" y="2855681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521673" y="2974958"/>
              <a:ext cx="43191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>
            <a:off x="2041228" y="4011577"/>
            <a:ext cx="0" cy="1118356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 Same Side Corner Rectangle 59"/>
          <p:cNvSpPr/>
          <p:nvPr/>
        </p:nvSpPr>
        <p:spPr>
          <a:xfrm rot="10800000">
            <a:off x="1617369" y="5129937"/>
            <a:ext cx="847718" cy="27828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426443" y="5129933"/>
            <a:ext cx="1163028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V="1">
            <a:off x="1806552" y="3794402"/>
            <a:ext cx="469484" cy="13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>
            <a:off x="2041228" y="3427979"/>
            <a:ext cx="0" cy="23855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2041228" y="3374152"/>
            <a:ext cx="0" cy="238554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2041229" y="2733902"/>
            <a:ext cx="1" cy="74706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158308" y="2384566"/>
            <a:ext cx="536268" cy="469185"/>
            <a:chOff x="6742284" y="5188597"/>
            <a:chExt cx="536268" cy="469185"/>
          </a:xfrm>
        </p:grpSpPr>
        <p:grpSp>
          <p:nvGrpSpPr>
            <p:cNvPr id="72" name="Group 71"/>
            <p:cNvGrpSpPr/>
            <p:nvPr/>
          </p:nvGrpSpPr>
          <p:grpSpPr>
            <a:xfrm>
              <a:off x="6881672" y="5188597"/>
              <a:ext cx="255597" cy="211190"/>
              <a:chOff x="6881672" y="5188597"/>
              <a:chExt cx="255597" cy="211190"/>
            </a:xfrm>
          </p:grpSpPr>
          <p:sp>
            <p:nvSpPr>
              <p:cNvPr id="82" name="Isosceles Triangle 149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flipH="1">
              <a:off x="6881672" y="5446592"/>
              <a:ext cx="255597" cy="211190"/>
              <a:chOff x="6881672" y="5188597"/>
              <a:chExt cx="255597" cy="211190"/>
            </a:xfrm>
          </p:grpSpPr>
          <p:sp>
            <p:nvSpPr>
              <p:cNvPr id="80" name="Isosceles Triangle 153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>
              <a:off x="6742284" y="5294192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742284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742284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H="1">
            <a:off x="1971594" y="2529889"/>
            <a:ext cx="69635" cy="18075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694576" y="2619154"/>
            <a:ext cx="257552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2038633" y="1973401"/>
            <a:ext cx="1" cy="57782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601377" y="1686238"/>
            <a:ext cx="86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Injection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88" name="Group 87"/>
          <p:cNvGrpSpPr/>
          <p:nvPr/>
        </p:nvGrpSpPr>
        <p:grpSpPr>
          <a:xfrm rot="10800000">
            <a:off x="9708538" y="4079265"/>
            <a:ext cx="536267" cy="469186"/>
            <a:chOff x="6742285" y="5188595"/>
            <a:chExt cx="536267" cy="469186"/>
          </a:xfrm>
        </p:grpSpPr>
        <p:grpSp>
          <p:nvGrpSpPr>
            <p:cNvPr id="89" name="Group 88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99" name="Isosceles Triangle 247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97" name="Isosceles Triangle 245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1" name="Straight Connector 90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Isosceles Triangle 250"/>
          <p:cNvSpPr/>
          <p:nvPr/>
        </p:nvSpPr>
        <p:spPr>
          <a:xfrm rot="5400000">
            <a:off x="6846269" y="3551749"/>
            <a:ext cx="742242" cy="625045"/>
          </a:xfrm>
          <a:prstGeom prst="triangl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1/2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6456189" y="4049185"/>
            <a:ext cx="448681" cy="1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725390" y="4651184"/>
            <a:ext cx="343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In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302051" y="385781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Casc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4043123" y="4018274"/>
            <a:ext cx="25892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127005" y="3551151"/>
            <a:ext cx="17504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296194" y="3376830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Load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7152335" y="4465788"/>
            <a:ext cx="281665" cy="424333"/>
            <a:chOff x="3144131" y="758793"/>
            <a:chExt cx="412387" cy="564787"/>
          </a:xfrm>
        </p:grpSpPr>
        <p:sp>
          <p:nvSpPr>
            <p:cNvPr id="109" name="Oval 108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7291805" y="4001823"/>
            <a:ext cx="0" cy="44901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287614" y="4877733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Isosceles Triangle 271"/>
          <p:cNvSpPr/>
          <p:nvPr/>
        </p:nvSpPr>
        <p:spPr>
          <a:xfrm flipV="1">
            <a:off x="7219086" y="5063272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7407823" y="4505932"/>
            <a:ext cx="630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Comp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7529913" y="3864274"/>
            <a:ext cx="362042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729823" y="3682322"/>
            <a:ext cx="175044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323741" y="3497581"/>
            <a:ext cx="39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mbria"/>
                <a:cs typeface="Cambria"/>
              </a:rPr>
              <a:t>Th</a:t>
            </a:r>
            <a:endParaRPr lang="en-US" dirty="0">
              <a:latin typeface="Cambria"/>
              <a:cs typeface="Cambria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8967428" y="4108559"/>
            <a:ext cx="281665" cy="424333"/>
            <a:chOff x="3144131" y="758793"/>
            <a:chExt cx="412387" cy="564787"/>
          </a:xfrm>
        </p:grpSpPr>
        <p:sp>
          <p:nvSpPr>
            <p:cNvPr id="120" name="Oval 119"/>
            <p:cNvSpPr/>
            <p:nvPr/>
          </p:nvSpPr>
          <p:spPr>
            <a:xfrm>
              <a:off x="3144131" y="7587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44131" y="911193"/>
              <a:ext cx="412387" cy="412387"/>
            </a:xfrm>
            <a:prstGeom prst="ellipse">
              <a:avLst/>
            </a:prstGeom>
            <a:noFill/>
            <a:ln w="952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3348333" y="812220"/>
              <a:ext cx="0" cy="494865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none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/>
          <p:cNvCxnSpPr/>
          <p:nvPr/>
        </p:nvCxnSpPr>
        <p:spPr>
          <a:xfrm flipH="1">
            <a:off x="9468053" y="4323895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121072" y="4157626"/>
            <a:ext cx="846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mbria"/>
                <a:cs typeface="Cambria"/>
              </a:rPr>
              <a:t>1/2/4/8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9106898" y="3869798"/>
            <a:ext cx="0" cy="23294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9106898" y="4532505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Isosceles Triangle 287"/>
          <p:cNvSpPr/>
          <p:nvPr/>
        </p:nvSpPr>
        <p:spPr>
          <a:xfrm flipV="1">
            <a:off x="9038369" y="4718044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 rot="10800000">
            <a:off x="9708538" y="4614617"/>
            <a:ext cx="536267" cy="469186"/>
            <a:chOff x="6742285" y="5188595"/>
            <a:chExt cx="536267" cy="469186"/>
          </a:xfrm>
        </p:grpSpPr>
        <p:grpSp>
          <p:nvGrpSpPr>
            <p:cNvPr id="129" name="Group 128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139" name="Isosceles Triangle 302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137" name="Isosceles Triangle 300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1" name="Straight Connector 130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 rot="10800000">
            <a:off x="9708538" y="5149969"/>
            <a:ext cx="536267" cy="469186"/>
            <a:chOff x="6742285" y="5188595"/>
            <a:chExt cx="536267" cy="469186"/>
          </a:xfrm>
        </p:grpSpPr>
        <p:grpSp>
          <p:nvGrpSpPr>
            <p:cNvPr id="142" name="Group 141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152" name="Isosceles Triangle 325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150" name="Isosceles Triangle 323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4" name="Straight Connector 143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 rot="10800000">
            <a:off x="9708538" y="5685322"/>
            <a:ext cx="536267" cy="469186"/>
            <a:chOff x="6742285" y="5188595"/>
            <a:chExt cx="536267" cy="469186"/>
          </a:xfrm>
        </p:grpSpPr>
        <p:grpSp>
          <p:nvGrpSpPr>
            <p:cNvPr id="155" name="Group 154"/>
            <p:cNvGrpSpPr/>
            <p:nvPr/>
          </p:nvGrpSpPr>
          <p:grpSpPr>
            <a:xfrm>
              <a:off x="6881674" y="5188595"/>
              <a:ext cx="255597" cy="211190"/>
              <a:chOff x="6881672" y="5188597"/>
              <a:chExt cx="255597" cy="211190"/>
            </a:xfrm>
          </p:grpSpPr>
          <p:sp>
            <p:nvSpPr>
              <p:cNvPr id="165" name="Isosceles Triangle 338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 flipH="1">
              <a:off x="6881673" y="5446591"/>
              <a:ext cx="255597" cy="211190"/>
              <a:chOff x="6881672" y="5188597"/>
              <a:chExt cx="255597" cy="211190"/>
            </a:xfrm>
          </p:grpSpPr>
          <p:sp>
            <p:nvSpPr>
              <p:cNvPr id="163" name="Isosceles Triangle 336"/>
              <p:cNvSpPr/>
              <p:nvPr/>
            </p:nvSpPr>
            <p:spPr>
              <a:xfrm rot="5400000">
                <a:off x="6864999" y="5205270"/>
                <a:ext cx="211190" cy="177844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 flipH="1">
                <a:off x="7059516" y="5255432"/>
                <a:ext cx="77753" cy="775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7" name="Straight Connector 156"/>
            <p:cNvCxnSpPr/>
            <p:nvPr/>
          </p:nvCxnSpPr>
          <p:spPr>
            <a:xfrm>
              <a:off x="6742285" y="5294191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6742285" y="5549441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6742285" y="5294192"/>
              <a:ext cx="13668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7278552" y="5295230"/>
              <a:ext cx="0" cy="255249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7137269" y="5556118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7137269" y="5300869"/>
              <a:ext cx="141283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Arrow Connector 166"/>
          <p:cNvCxnSpPr/>
          <p:nvPr/>
        </p:nvCxnSpPr>
        <p:spPr>
          <a:xfrm flipH="1">
            <a:off x="9468053" y="4853772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H="1">
            <a:off x="9468053" y="5383649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9468053" y="5913525"/>
            <a:ext cx="235558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9425545" y="4335751"/>
            <a:ext cx="0" cy="1607566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>
            <a:off x="9277796" y="4335751"/>
            <a:ext cx="147749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/>
          <p:cNvGrpSpPr/>
          <p:nvPr/>
        </p:nvGrpSpPr>
        <p:grpSpPr>
          <a:xfrm>
            <a:off x="7287614" y="2455751"/>
            <a:ext cx="2346751" cy="559165"/>
            <a:chOff x="145135" y="2212507"/>
            <a:chExt cx="2346751" cy="559165"/>
          </a:xfrm>
        </p:grpSpPr>
        <p:sp>
          <p:nvSpPr>
            <p:cNvPr id="172" name="Moon 171"/>
            <p:cNvSpPr/>
            <p:nvPr/>
          </p:nvSpPr>
          <p:spPr>
            <a:xfrm rot="10800000">
              <a:off x="1206825" y="2324086"/>
              <a:ext cx="244325" cy="397109"/>
            </a:xfrm>
            <a:prstGeom prst="moon">
              <a:avLst>
                <a:gd name="adj" fmla="val 7558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10800000" flipH="1">
              <a:off x="1459918" y="2483879"/>
              <a:ext cx="77753" cy="775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V="1">
              <a:off x="976443" y="2416802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V="1">
              <a:off x="980947" y="2630721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145135" y="2238212"/>
              <a:ext cx="860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RowENB</a:t>
              </a:r>
              <a:endParaRPr lang="en-US" dirty="0">
                <a:latin typeface="Cambria"/>
                <a:cs typeface="Cambria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43571" y="2463895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latin typeface="Cambria"/>
                  <a:cs typeface="Cambria"/>
                </a:rPr>
                <a:t>ColENB</a:t>
              </a:r>
              <a:endParaRPr lang="en-US" dirty="0">
                <a:latin typeface="Cambria"/>
                <a:cs typeface="Cambria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V="1">
              <a:off x="1542175" y="2522554"/>
              <a:ext cx="2686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>
              <a:off x="1498794" y="2212507"/>
              <a:ext cx="9930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mbria"/>
                  <a:cs typeface="Cambria"/>
                </a:rPr>
                <a:t>RAMWrEn</a:t>
              </a:r>
              <a:endParaRPr lang="en-US" dirty="0">
                <a:latin typeface="Cambria"/>
                <a:cs typeface="Cambria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5176139" y="3918885"/>
            <a:ext cx="1285391" cy="238554"/>
            <a:chOff x="4973431" y="2844657"/>
            <a:chExt cx="1285391" cy="238554"/>
          </a:xfrm>
        </p:grpSpPr>
        <p:cxnSp>
          <p:nvCxnSpPr>
            <p:cNvPr id="184" name="Straight Connector 183"/>
            <p:cNvCxnSpPr/>
            <p:nvPr/>
          </p:nvCxnSpPr>
          <p:spPr>
            <a:xfrm flipV="1">
              <a:off x="4973431" y="2975089"/>
              <a:ext cx="799493" cy="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5767996" y="2844657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5821823" y="2844657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5826908" y="2974958"/>
              <a:ext cx="43191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Footer Placeholder 1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Grabas - Café du SEDI</a:t>
            </a:r>
            <a:endParaRPr lang="en-US" dirty="0"/>
          </a:p>
        </p:txBody>
      </p:sp>
      <p:sp>
        <p:nvSpPr>
          <p:cNvPr id="176" name="Slide Number Placeholder 1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88" name="Group 187"/>
          <p:cNvGrpSpPr/>
          <p:nvPr/>
        </p:nvGrpSpPr>
        <p:grpSpPr>
          <a:xfrm>
            <a:off x="5052692" y="3653331"/>
            <a:ext cx="121045" cy="209318"/>
            <a:chOff x="6157131" y="2831538"/>
            <a:chExt cx="121045" cy="209318"/>
          </a:xfrm>
        </p:grpSpPr>
        <p:cxnSp>
          <p:nvCxnSpPr>
            <p:cNvPr id="189" name="Straight Connector 188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3" name="Straight Connector 192"/>
          <p:cNvCxnSpPr/>
          <p:nvPr/>
        </p:nvCxnSpPr>
        <p:spPr>
          <a:xfrm flipH="1">
            <a:off x="5178493" y="3353782"/>
            <a:ext cx="1" cy="301989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Isosceles Triangle 90"/>
          <p:cNvSpPr/>
          <p:nvPr/>
        </p:nvSpPr>
        <p:spPr>
          <a:xfrm flipV="1">
            <a:off x="5113214" y="3264689"/>
            <a:ext cx="137057" cy="1005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oup 191"/>
          <p:cNvGrpSpPr/>
          <p:nvPr/>
        </p:nvGrpSpPr>
        <p:grpSpPr>
          <a:xfrm>
            <a:off x="6388058" y="4372035"/>
            <a:ext cx="121045" cy="209318"/>
            <a:chOff x="6157131" y="2831538"/>
            <a:chExt cx="121045" cy="209318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6161330" y="2831538"/>
              <a:ext cx="0" cy="209318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157131" y="2831538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6157131" y="3037632"/>
              <a:ext cx="1210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Connector 197"/>
          <p:cNvCxnSpPr/>
          <p:nvPr/>
        </p:nvCxnSpPr>
        <p:spPr>
          <a:xfrm>
            <a:off x="6509103" y="4049185"/>
            <a:ext cx="0" cy="318326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6509103" y="4580288"/>
            <a:ext cx="0" cy="235793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6146307" y="4755495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Cambria"/>
                <a:cs typeface="Cambria"/>
              </a:rPr>
              <a:t>Baseline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202" name="Straight Connector 201"/>
          <p:cNvCxnSpPr/>
          <p:nvPr/>
        </p:nvCxnSpPr>
        <p:spPr>
          <a:xfrm>
            <a:off x="6209503" y="4476694"/>
            <a:ext cx="17855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Arc 208"/>
          <p:cNvSpPr/>
          <p:nvPr/>
        </p:nvSpPr>
        <p:spPr>
          <a:xfrm rot="16200000">
            <a:off x="2107923" y="3797790"/>
            <a:ext cx="3602356" cy="3527062"/>
          </a:xfrm>
          <a:prstGeom prst="arc">
            <a:avLst>
              <a:gd name="adj1" fmla="val 17123587"/>
              <a:gd name="adj2" fmla="val 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Group 211"/>
          <p:cNvGrpSpPr/>
          <p:nvPr/>
        </p:nvGrpSpPr>
        <p:grpSpPr>
          <a:xfrm rot="2994358">
            <a:off x="2670722" y="4133771"/>
            <a:ext cx="238554" cy="45719"/>
            <a:chOff x="2074351" y="3645829"/>
            <a:chExt cx="238554" cy="53827"/>
          </a:xfrm>
        </p:grpSpPr>
        <p:cxnSp>
          <p:nvCxnSpPr>
            <p:cNvPr id="210" name="Straight Connector 209"/>
            <p:cNvCxnSpPr/>
            <p:nvPr/>
          </p:nvCxnSpPr>
          <p:spPr>
            <a:xfrm rot="16200000">
              <a:off x="2193628" y="3580379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>
              <a:off x="2193628" y="3526552"/>
              <a:ext cx="0" cy="23855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13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response at 700e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52" y="1846263"/>
            <a:ext cx="9365021" cy="4022725"/>
          </a:xfrm>
        </p:spPr>
      </p:pic>
      <p:sp>
        <p:nvSpPr>
          <p:cNvPr id="5" name="TextBox 4"/>
          <p:cNvSpPr txBox="1"/>
          <p:nvPr/>
        </p:nvSpPr>
        <p:spPr>
          <a:xfrm>
            <a:off x="4513622" y="2291791"/>
            <a:ext cx="19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Signal to noise: 8.3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3622" y="2812053"/>
            <a:ext cx="173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Risetime</a:t>
            </a:r>
            <a:r>
              <a:rPr lang="en-US" dirty="0" smtClean="0">
                <a:solidFill>
                  <a:srgbClr val="002060"/>
                </a:solidFill>
              </a:rPr>
              <a:t>: 42.3ns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2" name="Picture 2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5" y="2107852"/>
            <a:ext cx="5096152" cy="22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2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for repetitive </a:t>
            </a:r>
            <a:r>
              <a:rPr lang="en-US" dirty="0" err="1" smtClean="0"/>
              <a:t>inpulses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52" y="1846263"/>
            <a:ext cx="9365021" cy="4022725"/>
          </a:xfrm>
        </p:spPr>
      </p:pic>
    </p:spTree>
    <p:extLst>
      <p:ext uri="{BB962C8B-B14F-4D97-AF65-F5344CB8AC3E}">
        <p14:creationId xmlns:p14="http://schemas.microsoft.com/office/powerpoint/2010/main" val="683563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from 700 </a:t>
            </a:r>
            <a:r>
              <a:rPr lang="en-US" dirty="0" smtClean="0"/>
              <a:t>to 70 </a:t>
            </a:r>
            <a:r>
              <a:rPr lang="en-US" dirty="0" smtClean="0"/>
              <a:t>000e [AC only]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52" y="1846263"/>
            <a:ext cx="9365021" cy="4022725"/>
          </a:xfrm>
        </p:spPr>
      </p:pic>
    </p:spTree>
    <p:extLst>
      <p:ext uri="{BB962C8B-B14F-4D97-AF65-F5344CB8AC3E}">
        <p14:creationId xmlns:p14="http://schemas.microsoft.com/office/powerpoint/2010/main" val="65627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signals with simulated noise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52" y="1846263"/>
            <a:ext cx="9365021" cy="4022725"/>
          </a:xfrm>
        </p:spPr>
      </p:pic>
    </p:spTree>
    <p:extLst>
      <p:ext uri="{BB962C8B-B14F-4D97-AF65-F5344CB8AC3E}">
        <p14:creationId xmlns:p14="http://schemas.microsoft.com/office/powerpoint/2010/main" val="95234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</a:t>
            </a:r>
            <a:r>
              <a:rPr lang="en-US" dirty="0" smtClean="0"/>
              <a:t>time </a:t>
            </a:r>
            <a:r>
              <a:rPr lang="en-US" dirty="0" err="1" smtClean="0"/>
              <a:t>Th</a:t>
            </a:r>
            <a:r>
              <a:rPr lang="en-US" dirty="0" smtClean="0"/>
              <a:t> = ½ Max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52" y="1846263"/>
            <a:ext cx="9365021" cy="4022725"/>
          </a:xfrm>
        </p:spPr>
      </p:pic>
      <p:sp>
        <p:nvSpPr>
          <p:cNvPr id="3" name="TextBox 2"/>
          <p:cNvSpPr txBox="1"/>
          <p:nvPr/>
        </p:nvSpPr>
        <p:spPr>
          <a:xfrm>
            <a:off x="5486400" y="3247053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output of the amplifier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7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SNR and </a:t>
            </a:r>
            <a:r>
              <a:rPr lang="en-US" dirty="0" err="1" smtClean="0"/>
              <a:t>Risetime</a:t>
            </a:r>
            <a:r>
              <a:rPr lang="en-US" dirty="0" smtClean="0"/>
              <a:t> from 1400e to 70000e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52" y="1846263"/>
            <a:ext cx="9365021" cy="4022725"/>
          </a:xfrm>
        </p:spPr>
      </p:pic>
      <p:sp>
        <p:nvSpPr>
          <p:cNvPr id="5" name="TextBox 4"/>
          <p:cNvSpPr txBox="1"/>
          <p:nvPr/>
        </p:nvSpPr>
        <p:spPr>
          <a:xfrm>
            <a:off x="2463281" y="4366727"/>
            <a:ext cx="19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SNR = 21 for 1400e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79363" y="2513045"/>
            <a:ext cx="262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Risetime</a:t>
            </a:r>
            <a:r>
              <a:rPr lang="en-US" dirty="0" smtClean="0"/>
              <a:t> = 45ns for 1400e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</TotalTime>
  <Words>282</Words>
  <Application>Microsoft Macintosh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Cambria</vt:lpstr>
      <vt:lpstr>Retrospect</vt:lpstr>
      <vt:lpstr>CHESS2 update</vt:lpstr>
      <vt:lpstr>Update list</vt:lpstr>
      <vt:lpstr>CHESS2 pixels</vt:lpstr>
      <vt:lpstr>Amplifier response at 700e</vt:lpstr>
      <vt:lpstr>Response for repetitive inpulses</vt:lpstr>
      <vt:lpstr>Response from 700 to 70 000e [AC only]</vt:lpstr>
      <vt:lpstr>Typical signals with simulated noise</vt:lpstr>
      <vt:lpstr>Crossing time Th = ½ Max</vt:lpstr>
      <vt:lpstr>SNR and Risetime from 1400e to 70000e</vt:lpstr>
      <vt:lpstr>Comparator Output</vt:lpstr>
      <vt:lpstr>Bias block</vt:lpstr>
      <vt:lpstr>Simulation – Supply independence</vt:lpstr>
      <vt:lpstr>Temperature independence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CHESS2 update</dc:title>
  <dc:creator>Herve Grabas</dc:creator>
  <cp:lastModifiedBy>Herve Grabas</cp:lastModifiedBy>
  <cp:revision>13</cp:revision>
  <dcterms:created xsi:type="dcterms:W3CDTF">2015-12-04T17:53:44Z</dcterms:created>
  <dcterms:modified xsi:type="dcterms:W3CDTF">2015-12-08T16:03:48Z</dcterms:modified>
</cp:coreProperties>
</file>