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36" r:id="rId2"/>
    <p:sldId id="337" r:id="rId3"/>
    <p:sldId id="339" r:id="rId4"/>
    <p:sldId id="340" r:id="rId5"/>
    <p:sldId id="346" r:id="rId6"/>
    <p:sldId id="338" r:id="rId7"/>
    <p:sldId id="342" r:id="rId8"/>
    <p:sldId id="343" r:id="rId9"/>
    <p:sldId id="344" r:id="rId10"/>
    <p:sldId id="345" r:id="rId11"/>
    <p:sldId id="341" r:id="rId12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A90"/>
    <a:srgbClr val="FF3399"/>
    <a:srgbClr val="37793D"/>
    <a:srgbClr val="3C8C93"/>
    <a:srgbClr val="89A4A7"/>
    <a:srgbClr val="A5F9DF"/>
    <a:srgbClr val="D0D0F0"/>
    <a:srgbClr val="F7B2A7"/>
    <a:srgbClr val="CB4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69" autoAdjust="0"/>
    <p:restoredTop sz="90553" autoAdjust="0"/>
  </p:normalViewPr>
  <p:slideViewPr>
    <p:cSldViewPr>
      <p:cViewPr>
        <p:scale>
          <a:sx n="75" d="100"/>
          <a:sy n="75" d="100"/>
        </p:scale>
        <p:origin x="-76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1FCCF-E4E4-4E0F-B6D8-4B40A9E9C49B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0F0E-19BB-40F6-9041-E841FCDD6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94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694" y="1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0DB349-4C21-4F3F-861D-776ADBFDE5FB}" type="datetimeFigureOut">
              <a:rPr lang="en-US"/>
              <a:pPr>
                <a:defRPr/>
              </a:pPr>
              <a:t>12/8/2015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9" tIns="46160" rIns="92319" bIns="4616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1" y="4724088"/>
            <a:ext cx="5445134" cy="4474525"/>
          </a:xfrm>
          <a:prstGeom prst="rect">
            <a:avLst/>
          </a:prstGeom>
        </p:spPr>
        <p:txBody>
          <a:bodyPr vert="horz" lIns="92319" tIns="46160" rIns="92319" bIns="4616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44976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694" y="9444976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29B5FC-51E6-4978-9FFC-16B924CB95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87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1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1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37" tIns="47819" rIns="95637" bIns="47819" anchor="b"/>
          <a:lstStyle/>
          <a:p>
            <a:pPr algn="r" defTabSz="955091"/>
            <a:fld id="{37F1345A-37CA-4D96-B32F-6E8120027F3F}" type="slidenum">
              <a:rPr lang="en-US" sz="1200"/>
              <a:pPr algn="r" defTabSz="955091"/>
              <a:t>10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7"/>
            <a:ext cx="4988424" cy="4277755"/>
          </a:xfrm>
          <a:noFill/>
        </p:spPr>
        <p:txBody>
          <a:bodyPr wrap="square" lIns="90279" tIns="45139" rIns="90279" bIns="45139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11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2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3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4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5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6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1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37" tIns="47819" rIns="95637" bIns="47819" anchor="b"/>
          <a:lstStyle/>
          <a:p>
            <a:pPr algn="r" defTabSz="955091"/>
            <a:fld id="{37F1345A-37CA-4D96-B32F-6E8120027F3F}" type="slidenum">
              <a:rPr lang="en-US" sz="1200"/>
              <a:pPr algn="r" defTabSz="955091"/>
              <a:t>7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7"/>
            <a:ext cx="4988424" cy="4277755"/>
          </a:xfrm>
          <a:noFill/>
        </p:spPr>
        <p:txBody>
          <a:bodyPr wrap="square" lIns="90279" tIns="45139" rIns="90279" bIns="45139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1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37" tIns="47819" rIns="95637" bIns="47819" anchor="b"/>
          <a:lstStyle/>
          <a:p>
            <a:pPr algn="r" defTabSz="955091"/>
            <a:fld id="{37F1345A-37CA-4D96-B32F-6E8120027F3F}" type="slidenum">
              <a:rPr lang="en-US" sz="1200"/>
              <a:pPr algn="r" defTabSz="955091"/>
              <a:t>8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7"/>
            <a:ext cx="4988424" cy="4277755"/>
          </a:xfrm>
          <a:noFill/>
        </p:spPr>
        <p:txBody>
          <a:bodyPr wrap="square" lIns="90279" tIns="45139" rIns="90279" bIns="45139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1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37" tIns="47819" rIns="95637" bIns="47819" anchor="b"/>
          <a:lstStyle/>
          <a:p>
            <a:pPr algn="r" defTabSz="955091"/>
            <a:fld id="{37F1345A-37CA-4D96-B32F-6E8120027F3F}" type="slidenum">
              <a:rPr lang="en-US" sz="1200"/>
              <a:pPr algn="r" defTabSz="955091"/>
              <a:t>9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7"/>
            <a:ext cx="4988424" cy="4277755"/>
          </a:xfrm>
          <a:noFill/>
        </p:spPr>
        <p:txBody>
          <a:bodyPr wrap="square" lIns="90279" tIns="45139" rIns="90279" bIns="45139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357563" y="0"/>
            <a:ext cx="5715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2009 International Image Sensor Workshop IISW, 26-28 June 2009</a:t>
            </a:r>
          </a:p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Bergen, Norway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549275"/>
            <a:ext cx="2057400" cy="5616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549275"/>
            <a:ext cx="6019800" cy="5616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B5789-1106-4C98-B769-5771DAA9C5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25D9E-ECFA-45CA-9F0F-7CE7EB91F4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A049F-EE89-4AD3-873E-0108F0F74A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9313" y="4081463"/>
            <a:ext cx="4038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9AADB-EECE-4473-BB5A-D2E88F1CAC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F2453-3066-48FF-8207-6054B2EAB1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B9A8A-CE98-4628-9919-54B0343ACE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86580-90BC-4AA9-BC41-0158A39435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51FA2-D0BD-40A5-81B5-91E037F9BB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A824-E039-4C1F-85FA-B505F23F47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5968-166C-4BB5-BFD7-E05CCA8DA9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55E7-2BA5-444E-8664-619897537C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0FFE3-DEA4-482D-96CB-B03EC34430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485A2-529F-4FED-8F4B-A268CC8CBD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40D1-BE80-4DB2-ADF9-0EE2F6C03E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Picture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0"/>
            <a:ext cx="9636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AEC9AF87-4501-43B5-A3CE-0C2358C0C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296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-9525" y="6826250"/>
            <a:ext cx="9144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Lucida Sans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 txBox="1">
            <a:spLocks noChangeArrowheads="1"/>
          </p:cNvSpPr>
          <p:nvPr/>
        </p:nvSpPr>
        <p:spPr bwMode="auto">
          <a:xfrm>
            <a:off x="971600" y="1556792"/>
            <a:ext cx="748883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HR-CHESS2-TJ </a:t>
            </a:r>
            <a:r>
              <a:rPr lang="en-US" sz="4400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Update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D. Das, STFC-RAL, UK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08/12/15</a:t>
            </a:r>
            <a:endParaRPr lang="en-US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188640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ATLAS CMOS Strip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Regular Meeting 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08/12/15 </a:t>
            </a:r>
            <a:endParaRPr lang="en-GB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" y="1370309"/>
            <a:ext cx="8347631" cy="53710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Top-Level 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simulation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Detail view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963613" cy="476250"/>
          </a:xfrm>
        </p:spPr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153350" y="2439938"/>
            <a:ext cx="1018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CLK (LVDS)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867947" y="1679257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Comparator Out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8288403" y="1402258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HIT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321402" y="1933579"/>
            <a:ext cx="1934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Pre-Amp Out &amp; Threshold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967368" y="2199917"/>
            <a:ext cx="1146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SYNC (LVDS)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7259538" y="2699395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STRIP_ADDRESS [0] (LVDS)</a:t>
            </a:r>
            <a:endParaRPr lang="en-GB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7259538" y="2942372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STRIP_ADDRESS [1] (LVDS)</a:t>
            </a:r>
            <a:endParaRPr lang="en-GB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7264871" y="3199259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STRIP_ADDRESS [2] (LVDS)</a:t>
            </a:r>
            <a:endParaRPr lang="en-GB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7264871" y="3442236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STRIP_ADDRESS [3] (LVDS)</a:t>
            </a:r>
            <a:endParaRPr lang="en-GB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7270204" y="3683124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STRIP_ADDRESS [4 (LVDS)</a:t>
            </a:r>
            <a:endParaRPr lang="en-GB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7270204" y="3926101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STRIP_ADDRESS [5] (LVDS)</a:t>
            </a:r>
            <a:endParaRPr lang="en-GB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7260680" y="4182988"/>
            <a:ext cx="18722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STRIP_ADDRESS [6] (LVDS)</a:t>
            </a:r>
            <a:endParaRPr lang="en-GB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7020272" y="4425965"/>
            <a:ext cx="21274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SEGMENT_ADDRESS [1] (LVDS)</a:t>
            </a:r>
            <a:endParaRPr lang="en-GB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7020272" y="4653136"/>
            <a:ext cx="21358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SEGMENT_ADDRESS [2] (LVDS)</a:t>
            </a:r>
            <a:endParaRPr lang="en-GB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7020272" y="4896113"/>
            <a:ext cx="21358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SEGMENT_ADDRESS [3] (LVDS)</a:t>
            </a:r>
            <a:endParaRPr lang="en-GB" sz="1000" dirty="0"/>
          </a:p>
        </p:txBody>
      </p:sp>
      <p:sp>
        <p:nvSpPr>
          <p:cNvPr id="26" name="TextBox 25"/>
          <p:cNvSpPr txBox="1"/>
          <p:nvPr/>
        </p:nvSpPr>
        <p:spPr>
          <a:xfrm>
            <a:off x="7020272" y="5153000"/>
            <a:ext cx="2141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SEGMENT_ADDRESS [4] (LVDS)</a:t>
            </a:r>
            <a:endParaRPr lang="en-GB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7020272" y="5395977"/>
            <a:ext cx="2141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SEGMENT_ADDRESS [5] (LVDS)</a:t>
            </a:r>
            <a:endParaRPr lang="en-GB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8088200" y="5631051"/>
            <a:ext cx="10254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 FLAG</a:t>
            </a:r>
            <a:r>
              <a:rPr lang="en-GB" sz="1000" dirty="0" smtClean="0"/>
              <a:t> (LVDS)</a:t>
            </a:r>
            <a:endParaRPr lang="en-GB" sz="10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915816" y="2199917"/>
            <a:ext cx="0" cy="742455"/>
          </a:xfrm>
          <a:prstGeom prst="straightConnector1">
            <a:avLst/>
          </a:prstGeom>
          <a:ln w="28575">
            <a:solidFill>
              <a:schemeClr val="accent4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267744" y="2942372"/>
            <a:ext cx="1350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HIT @ BX1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053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PLL 320MHz CLOCK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Measured Results from PLL+LVDS Driver</a:t>
            </a:r>
            <a:endParaRPr lang="en-GB" sz="20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7012953" cy="50405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52320" y="2073622"/>
            <a:ext cx="15268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PLL 320MHz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Clock from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LVDS Output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3717032"/>
            <a:ext cx="164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REF: 20MHz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Clock seen at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CMOS Output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5805264"/>
            <a:ext cx="2730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Low jitter of &lt;60 </a:t>
            </a:r>
            <a:r>
              <a:rPr lang="en-GB" dirty="0" err="1" smtClean="0">
                <a:solidFill>
                  <a:srgbClr val="00B050"/>
                </a:solidFill>
              </a:rPr>
              <a:t>pico</a:t>
            </a:r>
            <a:r>
              <a:rPr lang="en-GB" dirty="0" smtClean="0">
                <a:solidFill>
                  <a:srgbClr val="00B050"/>
                </a:solidFill>
              </a:rPr>
              <a:t> sec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on the PLL clock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053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HR-CHESS2-TJ Chip Block Diagram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Updated</a:t>
            </a:r>
            <a:endParaRPr lang="en-GB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259294"/>
            <a:ext cx="3422739" cy="5359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53062" y="2092169"/>
            <a:ext cx="439094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Main Functional Blocks: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Fast Pre-Amplifier &lt;10ns peaking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Comparator with threshold trim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HIT Encoding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Strip Encoding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Data </a:t>
            </a:r>
            <a:r>
              <a:rPr lang="en-GB" dirty="0" smtClean="0"/>
              <a:t>Output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Calibration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LVDS TX/RX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rgbClr val="0070C0"/>
                </a:solidFill>
              </a:rPr>
              <a:t>Bias*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rgbClr val="0070C0"/>
                </a:solidFill>
              </a:rPr>
              <a:t>Timing generation*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rgbClr val="0070C0"/>
                </a:solidFill>
              </a:rPr>
              <a:t>CONFIG &amp; DEBUG Register*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rgbClr val="0070C0"/>
                </a:solidFill>
              </a:rPr>
              <a:t>1 Strip dedicated for testing*</a:t>
            </a:r>
            <a:endParaRPr lang="en-GB" i="1" dirty="0" smtClean="0">
              <a:solidFill>
                <a:srgbClr val="0070C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*Added &amp; simulated recently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759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DEBUG register to 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test digital back-end</a:t>
            </a:r>
            <a:endParaRPr lang="en-GB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5643812" cy="502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907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CONFIG register for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calibration and masking</a:t>
            </a:r>
            <a:endParaRPr lang="en-GB" sz="20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96751"/>
            <a:ext cx="5904656" cy="5478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516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Test/debug channe</a:t>
            </a:r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l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From STRIP1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408558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907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26" y="1988840"/>
            <a:ext cx="8820472" cy="35905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60032" y="188640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Top-level Simulation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Test bench</a:t>
            </a:r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GB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00472" y="5733256"/>
            <a:ext cx="35444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NOT </a:t>
            </a:r>
            <a:r>
              <a:rPr lang="en-GB" sz="1400" dirty="0" smtClean="0"/>
              <a:t>simulated </a:t>
            </a:r>
            <a:r>
              <a:rPr lang="en-GB" sz="1400" dirty="0" smtClean="0"/>
              <a:t>in this </a:t>
            </a:r>
            <a:r>
              <a:rPr lang="en-GB" sz="1400" dirty="0" smtClean="0"/>
              <a:t>top-level test bench: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Configuration and Debug registers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Test debug column circuitry</a:t>
            </a:r>
            <a:endParaRPr lang="en-GB" sz="1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971600" y="1403454"/>
            <a:ext cx="7080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Full-chip simulation; added PLL, timing generation block, BIAS block, and LVDS stages</a:t>
            </a:r>
          </a:p>
          <a:p>
            <a:r>
              <a:rPr lang="en-GB" sz="1400" dirty="0" smtClean="0"/>
              <a:t>to the existing top-level simulation </a:t>
            </a:r>
            <a:endParaRPr lang="en-GB" sz="1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912780" y="3193231"/>
            <a:ext cx="715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Timing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82892" y="3111992"/>
            <a:ext cx="10134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STRIP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Encoding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+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Data Output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2276872"/>
            <a:ext cx="574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LVDS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4220" y="3356992"/>
            <a:ext cx="574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LVDS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4520153"/>
            <a:ext cx="574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LVDS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2287905"/>
            <a:ext cx="1161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PLL CLK OUT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60432" y="338899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Data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76727" y="4501935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SYNC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070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Top-level simulation setup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466926"/>
              </p:ext>
            </p:extLst>
          </p:nvPr>
        </p:nvGraphicFramePr>
        <p:xfrm>
          <a:off x="2181944" y="4281264"/>
          <a:ext cx="5486400" cy="1524000"/>
        </p:xfrm>
        <a:graphic>
          <a:graphicData uri="http://schemas.openxmlformats.org/drawingml/2006/table">
            <a:tbl>
              <a:tblPr/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BX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34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94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127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87624" y="1340768"/>
            <a:ext cx="67687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We simulate </a:t>
            </a:r>
            <a:r>
              <a:rPr lang="en-GB" sz="1600" dirty="0" smtClean="0"/>
              <a:t>7 </a:t>
            </a:r>
            <a:r>
              <a:rPr lang="en-GB" sz="1600" dirty="0" smtClean="0"/>
              <a:t>Strips being </a:t>
            </a:r>
            <a:r>
              <a:rPr lang="en-GB" sz="1600" dirty="0" smtClean="0"/>
              <a:t>hit in 2 adjacent bunch crossings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3 hits in BX1 and 4 hits in BX2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For each strip </a:t>
            </a:r>
            <a:r>
              <a:rPr lang="en-GB" sz="1600" dirty="0" smtClean="0"/>
              <a:t>that was hit the </a:t>
            </a:r>
            <a:r>
              <a:rPr lang="en-GB" sz="1600" dirty="0" smtClean="0"/>
              <a:t>last Segment/Pixel was hit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7-bit Strip address </a:t>
            </a:r>
            <a:r>
              <a:rPr lang="en-GB" sz="1600" dirty="0" smtClean="0"/>
              <a:t>is </a:t>
            </a:r>
            <a:r>
              <a:rPr lang="en-GB" sz="1600" u="sng" dirty="0" smtClean="0"/>
              <a:t>binary</a:t>
            </a:r>
            <a:r>
              <a:rPr lang="en-GB" sz="1600" u="sng" dirty="0" smtClean="0"/>
              <a:t> coded</a:t>
            </a:r>
            <a:endParaRPr lang="en-GB" sz="1600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Goal is to </a:t>
            </a:r>
            <a:r>
              <a:rPr lang="en-GB" sz="1600" dirty="0" smtClean="0"/>
              <a:t>detect and read </a:t>
            </a:r>
            <a:r>
              <a:rPr lang="en-GB" sz="1600" dirty="0" smtClean="0"/>
              <a:t>out these </a:t>
            </a:r>
            <a:r>
              <a:rPr lang="en-GB" sz="1600" dirty="0" smtClean="0"/>
              <a:t>hits for each BX and </a:t>
            </a:r>
            <a:r>
              <a:rPr lang="en-GB" sz="1600" dirty="0" smtClean="0"/>
              <a:t>output their address inside 2 </a:t>
            </a:r>
            <a:r>
              <a:rPr lang="en-GB" sz="1600" dirty="0" smtClean="0"/>
              <a:t>BX periods </a:t>
            </a:r>
            <a:r>
              <a:rPr lang="en-GB" sz="1600" dirty="0" smtClean="0"/>
              <a:t>or 50 </a:t>
            </a:r>
            <a:r>
              <a:rPr lang="en-GB" sz="1600" dirty="0" smtClean="0"/>
              <a:t>ns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Clock period used in simulation is 320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The Hit addresses corresponding to each bunch crossing are then stored and readout through LVDS stages every 25 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Table below shows the Hit locations and corresponding 7-bit Strip address </a:t>
            </a:r>
            <a:r>
              <a:rPr lang="en-GB" sz="1600" dirty="0" smtClean="0"/>
              <a:t>(binary </a:t>
            </a:r>
            <a:r>
              <a:rPr lang="en-GB" sz="1600" dirty="0" smtClean="0"/>
              <a:t>coded).</a:t>
            </a:r>
            <a:endParaRPr lang="en-GB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979700"/>
              </p:ext>
            </p:extLst>
          </p:nvPr>
        </p:nvGraphicFramePr>
        <p:xfrm>
          <a:off x="2627784" y="6072336"/>
          <a:ext cx="3657600" cy="3810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Segment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963613" cy="476250"/>
          </a:xfrm>
        </p:spPr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5496" y="4221088"/>
            <a:ext cx="19415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Valid Addresses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Segment: 0 to 31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Strip: 1 to 127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419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12776"/>
            <a:ext cx="7162490" cy="46085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60032" y="188640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Top-Level 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simulation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data in CMOS logic level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905570"/>
              </p:ext>
            </p:extLst>
          </p:nvPr>
        </p:nvGraphicFramePr>
        <p:xfrm>
          <a:off x="7420317" y="4382418"/>
          <a:ext cx="1645920" cy="1524000"/>
        </p:xfrm>
        <a:graphic>
          <a:graphicData uri="http://schemas.openxmlformats.org/drawingml/2006/table">
            <a:tbl>
              <a:tblPr/>
              <a:tblGrid>
                <a:gridCol w="548640"/>
                <a:gridCol w="548640"/>
                <a:gridCol w="54864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BX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34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94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127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290598"/>
              </p:ext>
            </p:extLst>
          </p:nvPr>
        </p:nvGraphicFramePr>
        <p:xfrm>
          <a:off x="2627784" y="6072336"/>
          <a:ext cx="3657600" cy="3810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Segment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963613" cy="476250"/>
          </a:xfrm>
        </p:spPr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7544" y="5805264"/>
            <a:ext cx="19415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Valid Addresses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Segment: 0 to 31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Strip: 1 to 127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003" y="2348880"/>
            <a:ext cx="1800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Temp=27C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Nominal corner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Clock=320MHz</a:t>
            </a: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635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3" y="1412777"/>
            <a:ext cx="7274403" cy="46805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60032" y="188640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Top-Level 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simulation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Data at the output of LVDS drivers 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89302"/>
              </p:ext>
            </p:extLst>
          </p:nvPr>
        </p:nvGraphicFramePr>
        <p:xfrm>
          <a:off x="7420317" y="4382418"/>
          <a:ext cx="1645920" cy="1524000"/>
        </p:xfrm>
        <a:graphic>
          <a:graphicData uri="http://schemas.openxmlformats.org/drawingml/2006/table">
            <a:tbl>
              <a:tblPr/>
              <a:tblGrid>
                <a:gridCol w="548640"/>
                <a:gridCol w="548640"/>
                <a:gridCol w="54864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BX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34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70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94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127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557113"/>
              </p:ext>
            </p:extLst>
          </p:nvPr>
        </p:nvGraphicFramePr>
        <p:xfrm>
          <a:off x="2627784" y="6072336"/>
          <a:ext cx="3657600" cy="3810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Segment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3C8A9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3C8A9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963613" cy="476250"/>
          </a:xfrm>
        </p:spPr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7544" y="5805264"/>
            <a:ext cx="19415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Valid Addresses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Segment: 0 to 31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Strip: 1 to 127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2372687"/>
            <a:ext cx="15824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LVDS drivers</a:t>
            </a:r>
          </a:p>
          <a:p>
            <a:r>
              <a:rPr lang="en-GB" dirty="0"/>
              <a:t>h</a:t>
            </a:r>
            <a:r>
              <a:rPr lang="en-GB" dirty="0" smtClean="0"/>
              <a:t>ave load</a:t>
            </a:r>
          </a:p>
          <a:p>
            <a:r>
              <a:rPr lang="en-GB" dirty="0"/>
              <a:t>e</a:t>
            </a:r>
            <a:r>
              <a:rPr lang="en-GB" dirty="0" smtClean="0"/>
              <a:t>quivalent of </a:t>
            </a:r>
          </a:p>
          <a:p>
            <a:r>
              <a:rPr lang="en-GB" dirty="0" smtClean="0"/>
              <a:t>75 cm cable</a:t>
            </a:r>
          </a:p>
        </p:txBody>
      </p:sp>
    </p:spTree>
    <p:extLst>
      <p:ext uri="{BB962C8B-B14F-4D97-AF65-F5344CB8AC3E}">
        <p14:creationId xmlns:p14="http://schemas.microsoft.com/office/powerpoint/2010/main" val="2198270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L_template">
  <a:themeElements>
    <a:clrScheme name="RAL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AL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L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30937</TotalTime>
  <Words>654</Words>
  <Application>Microsoft Office PowerPoint</Application>
  <PresentationFormat>On-screen Show (4:3)</PresentationFormat>
  <Paragraphs>290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RAL_template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Image Sensors in a quadruple-well technology</dc:title>
  <dc:creator>rt54</dc:creator>
  <cp:lastModifiedBy>Das, Dipayan (STFC,RAL,TECH)</cp:lastModifiedBy>
  <cp:revision>1390</cp:revision>
  <cp:lastPrinted>2014-02-11T16:27:28Z</cp:lastPrinted>
  <dcterms:created xsi:type="dcterms:W3CDTF">2008-11-30T15:51:01Z</dcterms:created>
  <dcterms:modified xsi:type="dcterms:W3CDTF">2015-12-08T15:42:44Z</dcterms:modified>
</cp:coreProperties>
</file>