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947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62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687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9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365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987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72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20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3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082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D459-DE7A-45F4-BD8B-51D4F1FF89B2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36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CD459-DE7A-45F4-BD8B-51D4F1FF89B2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F061D-ECEC-4153-9223-C00305E68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87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692696"/>
            <a:ext cx="4770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u="sng" dirty="0" smtClean="0"/>
              <a:t>Status &amp; Summary from last meeting</a:t>
            </a:r>
            <a:endParaRPr lang="en-GB" sz="2400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1916832"/>
            <a:ext cx="247535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400" dirty="0" smtClean="0">
                <a:solidFill>
                  <a:srgbClr val="FF0000"/>
                </a:solidFill>
              </a:rPr>
              <a:t>Way Forward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GB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400" dirty="0" smtClean="0">
                <a:solidFill>
                  <a:srgbClr val="0070C0"/>
                </a:solidFill>
              </a:rPr>
              <a:t>Modules Design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GB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2400" dirty="0" smtClean="0">
                <a:solidFill>
                  <a:srgbClr val="FF0000"/>
                </a:solidFill>
              </a:rPr>
              <a:t>Petal Layouts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75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1412776"/>
            <a:ext cx="6612323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>
                <a:solidFill>
                  <a:srgbClr val="0070C0"/>
                </a:solidFill>
              </a:rPr>
              <a:t>Identify Folks willing to:</a:t>
            </a:r>
          </a:p>
          <a:p>
            <a:pPr marL="342900" indent="-342900">
              <a:buAutoNum type="alphaLcParenR"/>
            </a:pPr>
            <a:endParaRPr lang="en-GB" dirty="0" smtClean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/>
              <a:t>Consider module concepts, including </a:t>
            </a:r>
            <a:r>
              <a:rPr lang="en-GB" dirty="0" smtClean="0"/>
              <a:t>assembly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B050"/>
                </a:solidFill>
              </a:rPr>
              <a:t>Will help but not drive</a:t>
            </a:r>
            <a:endParaRPr lang="en-GB" dirty="0" smtClean="0">
              <a:solidFill>
                <a:srgbClr val="00B05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FF0000"/>
                </a:solidFill>
              </a:rPr>
              <a:t>Interact with petal/stave designers over sensor sizes, power,</a:t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>new tape layout,  </a:t>
            </a:r>
            <a:r>
              <a:rPr lang="en-GB" dirty="0" smtClean="0">
                <a:solidFill>
                  <a:srgbClr val="FF0000"/>
                </a:solidFill>
              </a:rPr>
              <a:t>…(probably subsumed into first)</a:t>
            </a:r>
            <a:endParaRPr lang="en-GB" dirty="0" smtClean="0">
              <a:solidFill>
                <a:srgbClr val="FF000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B050"/>
                </a:solidFill>
              </a:rPr>
              <a:t>Work on hybrid electrical design &amp; sensor backend layouts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B050"/>
                </a:solidFill>
              </a:rPr>
              <a:t>Interact with chip designers over HCC/ABCN’/</a:t>
            </a:r>
            <a:r>
              <a:rPr lang="en-GB" dirty="0" err="1" smtClean="0">
                <a:solidFill>
                  <a:srgbClr val="00B050"/>
                </a:solidFill>
              </a:rPr>
              <a:t>EoS</a:t>
            </a:r>
            <a:endParaRPr lang="en-GB" dirty="0" smtClean="0">
              <a:solidFill>
                <a:srgbClr val="00B05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B050"/>
                </a:solidFill>
              </a:rPr>
              <a:t>Build dummy modules </a:t>
            </a:r>
            <a:r>
              <a:rPr lang="en-GB" dirty="0" smtClean="0"/>
              <a:t>&amp; then Build electrical </a:t>
            </a:r>
            <a:r>
              <a:rPr lang="en-GB" dirty="0" smtClean="0"/>
              <a:t>modules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>
                <a:solidFill>
                  <a:srgbClr val="00B050"/>
                </a:solidFill>
              </a:rPr>
              <a:t>Evaluate thermal performance of staves/petals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GB" dirty="0" smtClean="0">
                <a:solidFill>
                  <a:srgbClr val="00B050"/>
                </a:solidFill>
              </a:rPr>
              <a:t>(Transverse thermal conductivity dominated by silicon)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err="1" smtClean="0">
                <a:solidFill>
                  <a:srgbClr val="FF0000"/>
                </a:solidFill>
              </a:rPr>
              <a:t>ABCn</a:t>
            </a:r>
            <a:r>
              <a:rPr lang="en-GB" dirty="0" smtClean="0">
                <a:solidFill>
                  <a:srgbClr val="FF0000"/>
                </a:solidFill>
              </a:rPr>
              <a:t>’  FPGA version </a:t>
            </a:r>
            <a:endParaRPr lang="en-GB" dirty="0" smtClean="0">
              <a:solidFill>
                <a:srgbClr val="FF0000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GB" dirty="0" smtClean="0"/>
              <a:t>Test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GB" dirty="0" smtClean="0"/>
              <a:t>Electrical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GB" dirty="0" smtClean="0"/>
              <a:t>mechanical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115616" y="476672"/>
            <a:ext cx="1834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u="sng" dirty="0" smtClean="0"/>
              <a:t>Way Forward</a:t>
            </a:r>
            <a:endParaRPr lang="en-GB" sz="24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4932040" y="836712"/>
            <a:ext cx="2710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Possible interest expressed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63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908720"/>
            <a:ext cx="402116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>
                <a:solidFill>
                  <a:srgbClr val="0070C0"/>
                </a:solidFill>
              </a:rPr>
              <a:t>Organisation:</a:t>
            </a:r>
          </a:p>
          <a:p>
            <a:endParaRPr lang="en-GB" dirty="0"/>
          </a:p>
          <a:p>
            <a:r>
              <a:rPr lang="en-GB" dirty="0" smtClean="0"/>
              <a:t>Meet </a:t>
            </a:r>
            <a:r>
              <a:rPr lang="en-GB" dirty="0" smtClean="0"/>
              <a:t>regularly &amp; report to main meeting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GB" dirty="0" smtClean="0"/>
              <a:t>Monthly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GB" dirty="0" smtClean="0"/>
              <a:t>Generates deadlines for work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3140968"/>
            <a:ext cx="642675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 smtClean="0">
                <a:solidFill>
                  <a:srgbClr val="0070C0"/>
                </a:solidFill>
              </a:rPr>
              <a:t>Goals </a:t>
            </a:r>
            <a:r>
              <a:rPr lang="en-GB" u="sng" dirty="0" smtClean="0">
                <a:solidFill>
                  <a:srgbClr val="0070C0"/>
                </a:solidFill>
              </a:rPr>
              <a:t>for end of calendar 2015 </a:t>
            </a:r>
            <a:r>
              <a:rPr lang="en-GB" u="sng" dirty="0" smtClean="0">
                <a:solidFill>
                  <a:srgbClr val="0070C0"/>
                </a:solidFill>
              </a:rPr>
              <a:t>:</a:t>
            </a:r>
          </a:p>
          <a:p>
            <a:endParaRPr lang="en-GB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Conceptual module design selected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Detailed sensor layout agreed to match existing mechanics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Assembly process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dirty="0" smtClean="0"/>
              <a:t>Dummy module planned &amp; parts on order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805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300192" y="2348880"/>
            <a:ext cx="6480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5724128" y="2996952"/>
            <a:ext cx="1016496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95536" y="3284984"/>
            <a:ext cx="4968552" cy="4571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508104" y="3284984"/>
            <a:ext cx="1592560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611560" y="620688"/>
            <a:ext cx="1836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Module Concepts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475656" y="1484784"/>
            <a:ext cx="2845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Two basic variants identified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536" y="3356992"/>
            <a:ext cx="6840760" cy="1440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3140968"/>
            <a:ext cx="4968552" cy="1440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508104" y="3068960"/>
            <a:ext cx="1584176" cy="2160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724128" y="2852936"/>
            <a:ext cx="1008112" cy="1440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4821560" y="2590741"/>
            <a:ext cx="995363" cy="531748"/>
          </a:xfrm>
          <a:custGeom>
            <a:avLst/>
            <a:gdLst>
              <a:gd name="connsiteX0" fmla="*/ 995363 w 995363"/>
              <a:gd name="connsiteY0" fmla="*/ 245998 h 531748"/>
              <a:gd name="connsiteX1" fmla="*/ 862013 w 995363"/>
              <a:gd name="connsiteY1" fmla="*/ 55498 h 531748"/>
              <a:gd name="connsiteX2" fmla="*/ 442913 w 995363"/>
              <a:gd name="connsiteY2" fmla="*/ 7873 h 531748"/>
              <a:gd name="connsiteX3" fmla="*/ 142875 w 995363"/>
              <a:gd name="connsiteY3" fmla="*/ 193610 h 531748"/>
              <a:gd name="connsiteX4" fmla="*/ 0 w 995363"/>
              <a:gd name="connsiteY4" fmla="*/ 531748 h 53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363" h="531748">
                <a:moveTo>
                  <a:pt x="995363" y="245998"/>
                </a:moveTo>
                <a:cubicBezTo>
                  <a:pt x="974725" y="170591"/>
                  <a:pt x="954088" y="95185"/>
                  <a:pt x="862013" y="55498"/>
                </a:cubicBezTo>
                <a:cubicBezTo>
                  <a:pt x="769938" y="15810"/>
                  <a:pt x="562769" y="-15146"/>
                  <a:pt x="442913" y="7873"/>
                </a:cubicBezTo>
                <a:cubicBezTo>
                  <a:pt x="323057" y="30892"/>
                  <a:pt x="216694" y="106298"/>
                  <a:pt x="142875" y="193610"/>
                </a:cubicBezTo>
                <a:cubicBezTo>
                  <a:pt x="69056" y="280922"/>
                  <a:pt x="34528" y="406335"/>
                  <a:pt x="0" y="5317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547664" y="4077072"/>
            <a:ext cx="25593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Baseboard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dirty="0" smtClean="0"/>
              <a:t> thermally conductive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dirty="0" smtClean="0"/>
              <a:t> rigid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dirty="0" smtClean="0"/>
              <a:t> low mass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1259632" y="3429000"/>
            <a:ext cx="432048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483768" y="2564904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Sensor</a:t>
            </a:r>
            <a:endParaRPr lang="en-GB" dirty="0"/>
          </a:p>
        </p:txBody>
      </p:sp>
      <p:cxnSp>
        <p:nvCxnSpPr>
          <p:cNvPr id="20" name="Straight Arrow Connector 19"/>
          <p:cNvCxnSpPr>
            <a:stCxn id="19" idx="1"/>
          </p:cNvCxnSpPr>
          <p:nvPr/>
        </p:nvCxnSpPr>
        <p:spPr>
          <a:xfrm flipH="1">
            <a:off x="1907704" y="2749570"/>
            <a:ext cx="576064" cy="4634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96136" y="4077072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Hybrid</a:t>
            </a:r>
            <a:endParaRPr lang="en-GB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5724128" y="3244334"/>
            <a:ext cx="504056" cy="76073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740352" y="3861048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ABCn</a:t>
            </a:r>
            <a:r>
              <a:rPr lang="en-GB" dirty="0" smtClean="0"/>
              <a:t>’</a:t>
            </a:r>
            <a:endParaRPr lang="en-GB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6012160" y="2924944"/>
            <a:ext cx="1656184" cy="112077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95536" y="2060848"/>
            <a:ext cx="2262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stripCMOS</a:t>
            </a:r>
            <a:r>
              <a:rPr lang="en-GB" dirty="0" smtClean="0"/>
              <a:t> module - A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788024" y="5013176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Baseboard may be hybrid</a:t>
            </a:r>
          </a:p>
          <a:p>
            <a:endParaRPr lang="en-GB" dirty="0" smtClean="0"/>
          </a:p>
          <a:p>
            <a:r>
              <a:rPr lang="en-GB" dirty="0" smtClean="0"/>
              <a:t>Extra mass?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4860032" y="1772816"/>
            <a:ext cx="3506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(half shown, reflected through LHS)</a:t>
            </a:r>
            <a:endParaRPr lang="en-GB" dirty="0"/>
          </a:p>
        </p:txBody>
      </p:sp>
      <p:sp>
        <p:nvSpPr>
          <p:cNvPr id="31" name="Freeform 30"/>
          <p:cNvSpPr/>
          <p:nvPr/>
        </p:nvSpPr>
        <p:spPr>
          <a:xfrm>
            <a:off x="202019" y="2541181"/>
            <a:ext cx="329609" cy="2254103"/>
          </a:xfrm>
          <a:custGeom>
            <a:avLst/>
            <a:gdLst>
              <a:gd name="connsiteX0" fmla="*/ 329609 w 329609"/>
              <a:gd name="connsiteY0" fmla="*/ 0 h 2254103"/>
              <a:gd name="connsiteX1" fmla="*/ 212651 w 329609"/>
              <a:gd name="connsiteY1" fmla="*/ 297712 h 2254103"/>
              <a:gd name="connsiteX2" fmla="*/ 170121 w 329609"/>
              <a:gd name="connsiteY2" fmla="*/ 648586 h 2254103"/>
              <a:gd name="connsiteX3" fmla="*/ 191386 w 329609"/>
              <a:gd name="connsiteY3" fmla="*/ 1137684 h 2254103"/>
              <a:gd name="connsiteX4" fmla="*/ 265814 w 329609"/>
              <a:gd name="connsiteY4" fmla="*/ 1573619 h 2254103"/>
              <a:gd name="connsiteX5" fmla="*/ 148855 w 329609"/>
              <a:gd name="connsiteY5" fmla="*/ 2020186 h 2254103"/>
              <a:gd name="connsiteX6" fmla="*/ 0 w 329609"/>
              <a:gd name="connsiteY6" fmla="*/ 2254103 h 2254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9609" h="2254103">
                <a:moveTo>
                  <a:pt x="329609" y="0"/>
                </a:moveTo>
                <a:cubicBezTo>
                  <a:pt x="284420" y="94807"/>
                  <a:pt x="239232" y="189614"/>
                  <a:pt x="212651" y="297712"/>
                </a:cubicBezTo>
                <a:cubicBezTo>
                  <a:pt x="186070" y="405810"/>
                  <a:pt x="173665" y="508591"/>
                  <a:pt x="170121" y="648586"/>
                </a:cubicBezTo>
                <a:cubicBezTo>
                  <a:pt x="166577" y="788581"/>
                  <a:pt x="175437" y="983512"/>
                  <a:pt x="191386" y="1137684"/>
                </a:cubicBezTo>
                <a:cubicBezTo>
                  <a:pt x="207335" y="1291856"/>
                  <a:pt x="272902" y="1426535"/>
                  <a:pt x="265814" y="1573619"/>
                </a:cubicBezTo>
                <a:cubicBezTo>
                  <a:pt x="258726" y="1720703"/>
                  <a:pt x="193157" y="1906772"/>
                  <a:pt x="148855" y="2020186"/>
                </a:cubicBezTo>
                <a:cubicBezTo>
                  <a:pt x="104553" y="2133600"/>
                  <a:pt x="52276" y="2193851"/>
                  <a:pt x="0" y="225410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728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79912" y="2708920"/>
            <a:ext cx="6480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788024" y="3356992"/>
            <a:ext cx="1016496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763688" y="3501008"/>
            <a:ext cx="4104456" cy="7200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763688" y="3429000"/>
            <a:ext cx="4104456" cy="7200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63688" y="3573016"/>
            <a:ext cx="4968552" cy="1440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788024" y="3212976"/>
            <a:ext cx="1008112" cy="1440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 flipH="1">
            <a:off x="5508102" y="2852936"/>
            <a:ext cx="995363" cy="747772"/>
          </a:xfrm>
          <a:custGeom>
            <a:avLst/>
            <a:gdLst>
              <a:gd name="connsiteX0" fmla="*/ 995363 w 995363"/>
              <a:gd name="connsiteY0" fmla="*/ 245998 h 531748"/>
              <a:gd name="connsiteX1" fmla="*/ 862013 w 995363"/>
              <a:gd name="connsiteY1" fmla="*/ 55498 h 531748"/>
              <a:gd name="connsiteX2" fmla="*/ 442913 w 995363"/>
              <a:gd name="connsiteY2" fmla="*/ 7873 h 531748"/>
              <a:gd name="connsiteX3" fmla="*/ 142875 w 995363"/>
              <a:gd name="connsiteY3" fmla="*/ 193610 h 531748"/>
              <a:gd name="connsiteX4" fmla="*/ 0 w 995363"/>
              <a:gd name="connsiteY4" fmla="*/ 531748 h 53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363" h="531748">
                <a:moveTo>
                  <a:pt x="995363" y="245998"/>
                </a:moveTo>
                <a:cubicBezTo>
                  <a:pt x="974725" y="170591"/>
                  <a:pt x="954088" y="95185"/>
                  <a:pt x="862013" y="55498"/>
                </a:cubicBezTo>
                <a:cubicBezTo>
                  <a:pt x="769938" y="15810"/>
                  <a:pt x="562769" y="-15146"/>
                  <a:pt x="442913" y="7873"/>
                </a:cubicBezTo>
                <a:cubicBezTo>
                  <a:pt x="323057" y="30892"/>
                  <a:pt x="216694" y="106298"/>
                  <a:pt x="142875" y="193610"/>
                </a:cubicBezTo>
                <a:cubicBezTo>
                  <a:pt x="69056" y="280922"/>
                  <a:pt x="34528" y="406335"/>
                  <a:pt x="0" y="53174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555776" y="3429000"/>
            <a:ext cx="864096" cy="14401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67944" y="3933056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Sensor</a:t>
            </a:r>
            <a:endParaRPr lang="en-GB" dirty="0"/>
          </a:p>
        </p:txBody>
      </p:sp>
      <p:cxnSp>
        <p:nvCxnSpPr>
          <p:cNvPr id="13" name="Straight Arrow Connector 12"/>
          <p:cNvCxnSpPr>
            <a:stCxn id="12" idx="1"/>
          </p:cNvCxnSpPr>
          <p:nvPr/>
        </p:nvCxnSpPr>
        <p:spPr>
          <a:xfrm flipH="1" flipV="1">
            <a:off x="3491880" y="3645024"/>
            <a:ext cx="576064" cy="4726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56176" y="1844824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ABCn</a:t>
            </a:r>
            <a:r>
              <a:rPr lang="en-GB" dirty="0" smtClean="0"/>
              <a:t>’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932040" y="2204864"/>
            <a:ext cx="1224136" cy="10801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3528" y="1052736"/>
            <a:ext cx="2395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stripCMOS</a:t>
            </a:r>
            <a:r>
              <a:rPr lang="en-GB" dirty="0" smtClean="0"/>
              <a:t> module - GK</a:t>
            </a:r>
            <a:endParaRPr lang="en-GB" dirty="0"/>
          </a:p>
        </p:txBody>
      </p:sp>
      <p:sp>
        <p:nvSpPr>
          <p:cNvPr id="19" name="Freeform 18"/>
          <p:cNvSpPr/>
          <p:nvPr/>
        </p:nvSpPr>
        <p:spPr>
          <a:xfrm>
            <a:off x="1570171" y="2973229"/>
            <a:ext cx="329609" cy="2254103"/>
          </a:xfrm>
          <a:custGeom>
            <a:avLst/>
            <a:gdLst>
              <a:gd name="connsiteX0" fmla="*/ 329609 w 329609"/>
              <a:gd name="connsiteY0" fmla="*/ 0 h 2254103"/>
              <a:gd name="connsiteX1" fmla="*/ 212651 w 329609"/>
              <a:gd name="connsiteY1" fmla="*/ 297712 h 2254103"/>
              <a:gd name="connsiteX2" fmla="*/ 170121 w 329609"/>
              <a:gd name="connsiteY2" fmla="*/ 648586 h 2254103"/>
              <a:gd name="connsiteX3" fmla="*/ 191386 w 329609"/>
              <a:gd name="connsiteY3" fmla="*/ 1137684 h 2254103"/>
              <a:gd name="connsiteX4" fmla="*/ 265814 w 329609"/>
              <a:gd name="connsiteY4" fmla="*/ 1573619 h 2254103"/>
              <a:gd name="connsiteX5" fmla="*/ 148855 w 329609"/>
              <a:gd name="connsiteY5" fmla="*/ 2020186 h 2254103"/>
              <a:gd name="connsiteX6" fmla="*/ 0 w 329609"/>
              <a:gd name="connsiteY6" fmla="*/ 2254103 h 2254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9609" h="2254103">
                <a:moveTo>
                  <a:pt x="329609" y="0"/>
                </a:moveTo>
                <a:cubicBezTo>
                  <a:pt x="284420" y="94807"/>
                  <a:pt x="239232" y="189614"/>
                  <a:pt x="212651" y="297712"/>
                </a:cubicBezTo>
                <a:cubicBezTo>
                  <a:pt x="186070" y="405810"/>
                  <a:pt x="173665" y="508591"/>
                  <a:pt x="170121" y="648586"/>
                </a:cubicBezTo>
                <a:cubicBezTo>
                  <a:pt x="166577" y="788581"/>
                  <a:pt x="175437" y="983512"/>
                  <a:pt x="191386" y="1137684"/>
                </a:cubicBezTo>
                <a:cubicBezTo>
                  <a:pt x="207335" y="1291856"/>
                  <a:pt x="272902" y="1426535"/>
                  <a:pt x="265814" y="1573619"/>
                </a:cubicBezTo>
                <a:cubicBezTo>
                  <a:pt x="258726" y="1720703"/>
                  <a:pt x="193157" y="1906772"/>
                  <a:pt x="148855" y="2020186"/>
                </a:cubicBezTo>
                <a:cubicBezTo>
                  <a:pt x="104553" y="2133600"/>
                  <a:pt x="52276" y="2193851"/>
                  <a:pt x="0" y="225410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3563888" y="4725144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Hybrid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816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043608" y="764704"/>
            <a:ext cx="2239200" cy="223920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259632" y="1124744"/>
            <a:ext cx="1872000" cy="1584176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283968" y="2780928"/>
            <a:ext cx="4572000" cy="2800767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>
            <a:spAutoFit/>
          </a:bodyPr>
          <a:lstStyle/>
          <a:p>
            <a:pPr lvl="0"/>
            <a:r>
              <a:rPr lang="en-GB" dirty="0"/>
              <a:t>X &lt; 22 mm</a:t>
            </a:r>
            <a:endParaRPr lang="en-GB" sz="1600" dirty="0"/>
          </a:p>
          <a:p>
            <a:pPr lvl="0"/>
            <a:r>
              <a:rPr lang="en-GB" dirty="0"/>
              <a:t>Y &lt; 26 mm</a:t>
            </a:r>
            <a:endParaRPr lang="en-GB" sz="1600" dirty="0"/>
          </a:p>
          <a:p>
            <a:pPr lvl="0"/>
            <a:r>
              <a:rPr lang="en-GB" dirty="0"/>
              <a:t>Whole reticule must fit inside a circle of diameter 31.112 mm</a:t>
            </a:r>
            <a:endParaRPr lang="en-GB" sz="1600" dirty="0"/>
          </a:p>
          <a:p>
            <a:pPr lvl="1"/>
            <a:r>
              <a:rPr lang="en-GB" dirty="0"/>
              <a:t>(so max sized square has a side of length 21.9995 mm</a:t>
            </a:r>
            <a:r>
              <a:rPr lang="en-GB" dirty="0" smtClean="0"/>
              <a:t>)</a:t>
            </a:r>
          </a:p>
          <a:p>
            <a:pPr lvl="1"/>
            <a:endParaRPr lang="en-GB" sz="1600" dirty="0"/>
          </a:p>
          <a:p>
            <a:pPr lvl="1"/>
            <a:r>
              <a:rPr lang="en-GB" b="1" dirty="0"/>
              <a:t>( </a:t>
            </a:r>
            <a:r>
              <a:rPr lang="en-GB" b="1" dirty="0" err="1" smtClean="0"/>
              <a:t>y</a:t>
            </a:r>
            <a:r>
              <a:rPr lang="en-GB" b="1" baseline="-25000" dirty="0" err="1" smtClean="0"/>
              <a:t>max</a:t>
            </a:r>
            <a:r>
              <a:rPr lang="en-GB" b="1" baseline="-25000" dirty="0" smtClean="0"/>
              <a:t> </a:t>
            </a:r>
            <a:r>
              <a:rPr lang="en-GB" b="1" dirty="0"/>
              <a:t>= </a:t>
            </a:r>
            <a:r>
              <a:rPr lang="en-GB" b="1" dirty="0" err="1"/>
              <a:t>sqrt</a:t>
            </a:r>
            <a:r>
              <a:rPr lang="en-GB" b="1" dirty="0"/>
              <a:t>[967.9565 – </a:t>
            </a:r>
            <a:r>
              <a:rPr lang="en-GB" b="1" dirty="0" smtClean="0"/>
              <a:t>x</a:t>
            </a:r>
            <a:r>
              <a:rPr lang="en-GB" b="1" baseline="30000" dirty="0" smtClean="0"/>
              <a:t>2</a:t>
            </a:r>
            <a:r>
              <a:rPr lang="en-GB" b="1" dirty="0"/>
              <a:t>] </a:t>
            </a:r>
            <a:r>
              <a:rPr lang="en-GB" b="1" dirty="0" smtClean="0"/>
              <a:t>)</a:t>
            </a:r>
          </a:p>
          <a:p>
            <a:pPr lvl="1"/>
            <a:endParaRPr lang="en-GB" sz="1600" dirty="0"/>
          </a:p>
          <a:p>
            <a:pPr lvl="1"/>
            <a:r>
              <a:rPr lang="en-GB" dirty="0"/>
              <a:t>(20,23.83); (19,24.64); …</a:t>
            </a:r>
            <a:endParaRPr lang="en-GB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995936" y="692696"/>
            <a:ext cx="41547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Circle (x2)</a:t>
            </a:r>
          </a:p>
          <a:p>
            <a:endParaRPr lang="en-GB" dirty="0"/>
          </a:p>
          <a:p>
            <a:r>
              <a:rPr lang="en-GB" dirty="0" smtClean="0"/>
              <a:t>Max X by Max Y (x2) </a:t>
            </a:r>
          </a:p>
          <a:p>
            <a:r>
              <a:rPr lang="en-GB" dirty="0"/>
              <a:t> </a:t>
            </a:r>
            <a:r>
              <a:rPr lang="en-GB" dirty="0" smtClean="0"/>
              <a:t> cant have both at the same time (maybe)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771800" y="90872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4" idx="3"/>
          </p:cNvCxnSpPr>
          <p:nvPr/>
        </p:nvCxnSpPr>
        <p:spPr>
          <a:xfrm flipH="1">
            <a:off x="3131632" y="1628800"/>
            <a:ext cx="108032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99592" y="4653136"/>
            <a:ext cx="2535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AMS 350</a:t>
            </a:r>
          </a:p>
          <a:p>
            <a:r>
              <a:rPr lang="en-GB" dirty="0"/>
              <a:t> </a:t>
            </a:r>
            <a:r>
              <a:rPr lang="en-GB" dirty="0" smtClean="0"/>
              <a:t>  Reticule size limitations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873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259632" y="1268760"/>
            <a:ext cx="7200640" cy="1713600"/>
            <a:chOff x="1259632" y="1268760"/>
            <a:chExt cx="7200640" cy="1713600"/>
          </a:xfrm>
        </p:grpSpPr>
        <p:sp>
          <p:nvSpPr>
            <p:cNvPr id="2" name="Rectangle 1"/>
            <p:cNvSpPr/>
            <p:nvPr/>
          </p:nvSpPr>
          <p:spPr>
            <a:xfrm rot="5400000">
              <a:off x="2562992" y="1405560"/>
              <a:ext cx="1713600" cy="144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Rectangle 2"/>
            <p:cNvSpPr/>
            <p:nvPr/>
          </p:nvSpPr>
          <p:spPr>
            <a:xfrm rot="5400000">
              <a:off x="1122832" y="1405560"/>
              <a:ext cx="1713600" cy="144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 rot="5400000">
              <a:off x="4003152" y="1405560"/>
              <a:ext cx="1713600" cy="144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 rot="5400000">
              <a:off x="5443312" y="1405560"/>
              <a:ext cx="1713600" cy="144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 rot="5400000">
              <a:off x="6883472" y="1405560"/>
              <a:ext cx="1713600" cy="144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259632" y="2996952"/>
            <a:ext cx="7200640" cy="1713600"/>
            <a:chOff x="1187624" y="3140968"/>
            <a:chExt cx="7200640" cy="1713600"/>
          </a:xfrm>
        </p:grpSpPr>
        <p:sp>
          <p:nvSpPr>
            <p:cNvPr id="7" name="Rectangle 6"/>
            <p:cNvSpPr/>
            <p:nvPr/>
          </p:nvSpPr>
          <p:spPr>
            <a:xfrm rot="5400000">
              <a:off x="2490984" y="3277768"/>
              <a:ext cx="1713600" cy="144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 rot="5400000">
              <a:off x="1050824" y="3277768"/>
              <a:ext cx="1713600" cy="144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 rot="5400000">
              <a:off x="3931144" y="3277768"/>
              <a:ext cx="1713600" cy="144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 rot="5400000">
              <a:off x="5371304" y="3277768"/>
              <a:ext cx="1713600" cy="144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 rot="5400000">
              <a:off x="6811464" y="3277768"/>
              <a:ext cx="1713600" cy="1440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>
            <a:off x="1259632" y="836712"/>
            <a:ext cx="7200800" cy="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51920" y="476672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10cm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2771800" y="5085184"/>
            <a:ext cx="2001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 x 23.83 reticules</a:t>
            </a:r>
            <a:endParaRPr lang="en-GB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755576" y="1268760"/>
            <a:ext cx="8384" cy="3456384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316" y="285293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47.66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6156176" y="5229200"/>
            <a:ext cx="1519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10 x  43 active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5436096" y="5589240"/>
            <a:ext cx="30983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Use of wafer?</a:t>
            </a:r>
          </a:p>
          <a:p>
            <a:r>
              <a:rPr lang="en-GB" dirty="0" smtClean="0"/>
              <a:t>Not good width to make blocks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39552" y="5805264"/>
            <a:ext cx="2224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Barrel relatively ‘easy’</a:t>
            </a:r>
            <a:endParaRPr lang="en-GB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2987824" y="5877272"/>
            <a:ext cx="216024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915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620688"/>
            <a:ext cx="1571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Petal Concepts</a:t>
            </a:r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340768"/>
            <a:ext cx="3266123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4344852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3568" y="6093296"/>
            <a:ext cx="7371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Ragged edge                                            vs                              Thermal asymmetry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394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1772816"/>
            <a:ext cx="553638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Still need to identify someone to drive concepts</a:t>
            </a:r>
            <a:endParaRPr lang="en-GB" dirty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GB" dirty="0" smtClean="0"/>
              <a:t>In interim will be done by Marcel, Richard, Vitaliy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 smtClean="0"/>
              <a:t>Need to identify a route for </a:t>
            </a:r>
            <a:r>
              <a:rPr lang="en-GB" dirty="0" err="1" smtClean="0"/>
              <a:t>ABCn</a:t>
            </a:r>
            <a:r>
              <a:rPr lang="en-GB" dirty="0" smtClean="0"/>
              <a:t>’ FPGA version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GB" dirty="0" smtClean="0"/>
              <a:t>Ideas for people  to date not viable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907704" y="620688"/>
            <a:ext cx="1077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4365104"/>
            <a:ext cx="25004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Once monthly meetings</a:t>
            </a:r>
          </a:p>
          <a:p>
            <a:r>
              <a:rPr lang="en-GB" dirty="0" smtClean="0"/>
              <a:t>Goals for 2015 identified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771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283</Words>
  <Application>Microsoft Office PowerPoint</Application>
  <PresentationFormat>On-screen Show (4:3)</PresentationFormat>
  <Paragraphs>82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7</cp:revision>
  <dcterms:created xsi:type="dcterms:W3CDTF">2015-10-06T13:49:14Z</dcterms:created>
  <dcterms:modified xsi:type="dcterms:W3CDTF">2015-10-20T11:34:00Z</dcterms:modified>
</cp:coreProperties>
</file>