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9"/>
  </p:notesMasterIdLst>
  <p:handoutMasterIdLst>
    <p:handoutMasterId r:id="rId40"/>
  </p:handoutMasterIdLst>
  <p:sldIdLst>
    <p:sldId id="263" r:id="rId3"/>
    <p:sldId id="326" r:id="rId4"/>
    <p:sldId id="327" r:id="rId5"/>
    <p:sldId id="311" r:id="rId6"/>
    <p:sldId id="303" r:id="rId7"/>
    <p:sldId id="310" r:id="rId8"/>
    <p:sldId id="328" r:id="rId9"/>
    <p:sldId id="304" r:id="rId10"/>
    <p:sldId id="329" r:id="rId11"/>
    <p:sldId id="305" r:id="rId12"/>
    <p:sldId id="306" r:id="rId13"/>
    <p:sldId id="307" r:id="rId14"/>
    <p:sldId id="308" r:id="rId15"/>
    <p:sldId id="330" r:id="rId16"/>
    <p:sldId id="312" r:id="rId17"/>
    <p:sldId id="314" r:id="rId18"/>
    <p:sldId id="331" r:id="rId19"/>
    <p:sldId id="322" r:id="rId20"/>
    <p:sldId id="323" r:id="rId21"/>
    <p:sldId id="332" r:id="rId22"/>
    <p:sldId id="317" r:id="rId23"/>
    <p:sldId id="293" r:id="rId24"/>
    <p:sldId id="294" r:id="rId25"/>
    <p:sldId id="334" r:id="rId26"/>
    <p:sldId id="275" r:id="rId27"/>
    <p:sldId id="325" r:id="rId28"/>
    <p:sldId id="333" r:id="rId29"/>
    <p:sldId id="316" r:id="rId30"/>
    <p:sldId id="335" r:id="rId31"/>
    <p:sldId id="315" r:id="rId32"/>
    <p:sldId id="318" r:id="rId33"/>
    <p:sldId id="319" r:id="rId34"/>
    <p:sldId id="320" r:id="rId35"/>
    <p:sldId id="321" r:id="rId36"/>
    <p:sldId id="324" r:id="rId37"/>
    <p:sldId id="313" r:id="rId38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C9E9F"/>
    <a:srgbClr val="FFFFFF"/>
    <a:srgbClr val="DDDDDD"/>
    <a:srgbClr val="00A5EB"/>
    <a:srgbClr val="FFCC00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79" autoAdjust="0"/>
    <p:restoredTop sz="94822" autoAdjust="0"/>
  </p:normalViewPr>
  <p:slideViewPr>
    <p:cSldViewPr snapToGrid="0">
      <p:cViewPr varScale="1">
        <p:scale>
          <a:sx n="123" d="100"/>
          <a:sy n="123" d="100"/>
        </p:scale>
        <p:origin x="-936" y="-90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outlineViewPr>
    <p:cViewPr>
      <p:scale>
        <a:sx n="33" d="100"/>
        <a:sy n="33" d="100"/>
      </p:scale>
      <p:origin x="0" y="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372" y="-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C807C-E1C1-4042-84C0-D01DCE5A18D0}" type="datetimeFigureOut">
              <a:rPr lang="de-DE" smtClean="0"/>
              <a:t>18.10.2015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0D5C1-FA1B-4EB4-BFC0-AF3F295A5F5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5976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r>
              <a:rPr lang="en-GB" dirty="0" smtClean="0"/>
              <a:t>21.10.2015</a:t>
            </a:r>
            <a:endParaRPr lang="en-GB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F78CA52-E024-45A9-A6DA-6EE92DD2B0FF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XFEL Commissioning and Operation M</a:t>
            </a:r>
          </a:p>
          <a:p>
            <a:r>
              <a:rPr lang="en-US" dirty="0" err="1" smtClean="0"/>
              <a:t>eeting</a:t>
            </a:r>
            <a:endParaRPr lang="de-D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991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42" name="Picture 10" descr="Helmholtz-Logo_schwarz_70_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578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5498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308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AFA7-0C04-4F8F-BD50-561BF625017E}" type="datetimeFigureOut">
              <a:rPr lang="de-DE" smtClean="0"/>
              <a:t>18.10.2015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57C2-D095-4DAF-B72C-1A0A293A57F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1569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AFA7-0C04-4F8F-BD50-561BF625017E}" type="datetimeFigureOut">
              <a:rPr lang="de-DE" smtClean="0"/>
              <a:t>18.10.2015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57C2-D095-4DAF-B72C-1A0A293A57F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7248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AFA7-0C04-4F8F-BD50-561BF625017E}" type="datetimeFigureOut">
              <a:rPr lang="de-DE" smtClean="0"/>
              <a:t>18.10.2015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57C2-D095-4DAF-B72C-1A0A293A57F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7426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AFA7-0C04-4F8F-BD50-561BF625017E}" type="datetimeFigureOut">
              <a:rPr lang="de-DE" smtClean="0"/>
              <a:t>18.10.2015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57C2-D095-4DAF-B72C-1A0A293A57F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4761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AFA7-0C04-4F8F-BD50-561BF625017E}" type="datetimeFigureOut">
              <a:rPr lang="de-DE" smtClean="0"/>
              <a:t>18.10.2015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57C2-D095-4DAF-B72C-1A0A293A57F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84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AFA7-0C04-4F8F-BD50-561BF625017E}" type="datetimeFigureOut">
              <a:rPr lang="de-DE" smtClean="0"/>
              <a:t>18.10.2015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57C2-D095-4DAF-B72C-1A0A293A57F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5411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AFA7-0C04-4F8F-BD50-561BF625017E}" type="datetimeFigureOut">
              <a:rPr lang="de-DE" smtClean="0"/>
              <a:t>18.10.2015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57C2-D095-4DAF-B72C-1A0A293A57F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021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9605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AFA7-0C04-4F8F-BD50-561BF625017E}" type="datetimeFigureOut">
              <a:rPr lang="de-DE" smtClean="0"/>
              <a:t>18.10.2015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57C2-D095-4DAF-B72C-1A0A293A57F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412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AFA7-0C04-4F8F-BD50-561BF625017E}" type="datetimeFigureOut">
              <a:rPr lang="de-DE" smtClean="0"/>
              <a:t>18.10.2015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57C2-D095-4DAF-B72C-1A0A293A57F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492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AFA7-0C04-4F8F-BD50-561BF625017E}" type="datetimeFigureOut">
              <a:rPr lang="de-DE" smtClean="0"/>
              <a:t>18.10.2015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57C2-D095-4DAF-B72C-1A0A293A57F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158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AFA7-0C04-4F8F-BD50-561BF625017E}" type="datetimeFigureOut">
              <a:rPr lang="de-DE" smtClean="0"/>
              <a:t>18.10.2015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57C2-D095-4DAF-B72C-1A0A293A57F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68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970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6575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12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82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668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040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063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Current Status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Photoinjector Characterization and Alignment</a:t>
            </a:r>
            <a:endParaRPr lang="en-GB" dirty="0" smtClean="0"/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343629" y="6264275"/>
            <a:ext cx="569229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Yauhen Kot </a:t>
            </a:r>
            <a:r>
              <a:rPr lang="en-GB" sz="900" dirty="0" smtClean="0">
                <a:solidFill>
                  <a:schemeClr val="bg2"/>
                </a:solidFill>
              </a:rPr>
              <a:t>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dirty="0" smtClean="0">
                <a:solidFill>
                  <a:schemeClr val="bg2"/>
                </a:solidFill>
              </a:rPr>
              <a:t>XFEL Commissioning and Operation</a:t>
            </a:r>
            <a:r>
              <a:rPr lang="en-GB" sz="900" baseline="0" dirty="0" smtClean="0">
                <a:solidFill>
                  <a:schemeClr val="bg2"/>
                </a:solidFill>
              </a:rPr>
              <a:t> </a:t>
            </a:r>
            <a:r>
              <a:rPr lang="en-GB" sz="900" dirty="0" smtClean="0">
                <a:solidFill>
                  <a:schemeClr val="bg2"/>
                </a:solidFill>
              </a:rPr>
              <a:t> Meeting| 21.10.2015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b="1" dirty="0" smtClean="0">
                <a:solidFill>
                  <a:schemeClr val="bg2"/>
                </a:solidFill>
              </a:rPr>
              <a:t>Slide </a:t>
            </a:r>
            <a:fld id="{9CF3698C-BB6B-42E9-B529-3BCF46D40F1F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4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 baseline="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1AFA7-0C04-4F8F-BD50-561BF625017E}" type="datetimeFigureOut">
              <a:rPr lang="de-DE" smtClean="0"/>
              <a:t>18.10.2015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Yauhen Kot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457C2-D095-4DAF-B72C-1A0A293A57F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372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Photoinjector Characterization and Alignment</a:t>
            </a:r>
            <a:endParaRPr lang="de-DE" dirty="0"/>
          </a:p>
        </p:txBody>
      </p:sp>
      <p:sp>
        <p:nvSpPr>
          <p:cNvPr id="18537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82575" y="1363663"/>
            <a:ext cx="8529638" cy="485775"/>
          </a:xfrm>
        </p:spPr>
        <p:txBody>
          <a:bodyPr/>
          <a:lstStyle/>
          <a:p>
            <a:r>
              <a:rPr lang="en-US" dirty="0" smtClean="0"/>
              <a:t>Current Status</a:t>
            </a:r>
            <a:endParaRPr lang="de-DE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122549" y="4356100"/>
            <a:ext cx="46896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A5EB"/>
                </a:solidFill>
              </a:rPr>
              <a:t>Yauhen Kot	</a:t>
            </a:r>
            <a:endParaRPr lang="de-DE" dirty="0">
              <a:solidFill>
                <a:srgbClr val="00A5EB"/>
              </a:solidFill>
            </a:endParaRPr>
          </a:p>
          <a:p>
            <a:r>
              <a:rPr lang="de-DE" dirty="0" smtClean="0"/>
              <a:t>XFEL </a:t>
            </a:r>
            <a:r>
              <a:rPr lang="de-DE" dirty="0" err="1" smtClean="0"/>
              <a:t>Commissioning</a:t>
            </a:r>
            <a:r>
              <a:rPr lang="de-DE" dirty="0" smtClean="0"/>
              <a:t> and Operation Meeting</a:t>
            </a:r>
            <a:endParaRPr lang="de-DE" dirty="0"/>
          </a:p>
          <a:p>
            <a:r>
              <a:rPr lang="en-US" dirty="0" smtClean="0"/>
              <a:t>21.10.2015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847172" y="3310521"/>
            <a:ext cx="3946830" cy="6813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525689" cy="366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4623" y="728419"/>
            <a:ext cx="4455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lang="en-GB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for two different bunch charges in the same train)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0493" y="1700808"/>
            <a:ext cx="43733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Range of values for  the laser beam size is defined by:</a:t>
            </a:r>
          </a:p>
          <a:p>
            <a:endParaRPr lang="en-GB" sz="1400" dirty="0" smtClean="0"/>
          </a:p>
          <a:p>
            <a:pPr marL="285750" indent="-285750">
              <a:buFontTx/>
              <a:buChar char="-"/>
            </a:pPr>
            <a:r>
              <a:rPr lang="en-GB" sz="1400" dirty="0" smtClean="0"/>
              <a:t>100% transmission point prior to local max </a:t>
            </a:r>
            <a:r>
              <a:rPr lang="en-GB" sz="1400" dirty="0" smtClean="0">
                <a:latin typeface="Symbol" panose="05050102010706020507" pitchFamily="18" charset="2"/>
              </a:rPr>
              <a:t>b</a:t>
            </a:r>
          </a:p>
          <a:p>
            <a:pPr marL="285750" indent="-285750">
              <a:buFontTx/>
              <a:buChar char="-"/>
            </a:pPr>
            <a:r>
              <a:rPr lang="en-GB" sz="1400" dirty="0" smtClean="0"/>
              <a:t>As small as possible for proper FEL operation</a:t>
            </a:r>
            <a:endParaRPr lang="de-DE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67405" y="5373216"/>
            <a:ext cx="3876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Scans are taken for solenoid field of </a:t>
            </a:r>
            <a:r>
              <a:rPr lang="en-GB" sz="1200" dirty="0" err="1" smtClean="0"/>
              <a:t>MaxB</a:t>
            </a:r>
            <a:r>
              <a:rPr lang="en-GB" sz="1200" baseline="-25000" dirty="0" err="1" smtClean="0"/>
              <a:t>Sol</a:t>
            </a:r>
            <a:r>
              <a:rPr lang="en-GB" sz="1200" dirty="0" smtClean="0"/>
              <a:t>=0.2220T</a:t>
            </a:r>
          </a:p>
          <a:p>
            <a:r>
              <a:rPr lang="en-GB" sz="1200" dirty="0"/>
              <a:t>a</a:t>
            </a:r>
            <a:r>
              <a:rPr lang="en-GB" sz="1200" dirty="0" smtClean="0"/>
              <a:t>nd gun peak electric field of            </a:t>
            </a:r>
            <a:r>
              <a:rPr lang="en-GB" sz="1200" dirty="0" err="1" smtClean="0"/>
              <a:t>MaxE</a:t>
            </a:r>
            <a:r>
              <a:rPr lang="en-GB" sz="1200" baseline="-25000" dirty="0" err="1" smtClean="0"/>
              <a:t>gun</a:t>
            </a:r>
            <a:r>
              <a:rPr lang="en-GB" sz="1200" dirty="0" smtClean="0"/>
              <a:t>=60MV/m</a:t>
            </a:r>
            <a:endParaRPr lang="de-DE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037887" y="3389594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solidFill>
                  <a:srgbClr val="C00000"/>
                </a:solidFill>
              </a:rPr>
              <a:t>Combined working points are imaginable </a:t>
            </a:r>
          </a:p>
          <a:p>
            <a:r>
              <a:rPr lang="en-GB" sz="1400" i="1" dirty="0">
                <a:solidFill>
                  <a:srgbClr val="C00000"/>
                </a:solidFill>
              </a:rPr>
              <a:t>a</a:t>
            </a:r>
            <a:r>
              <a:rPr lang="en-GB" sz="1400" i="1" dirty="0" smtClean="0">
                <a:solidFill>
                  <a:srgbClr val="C00000"/>
                </a:solidFill>
              </a:rPr>
              <a:t>t the intersections of the according curves</a:t>
            </a:r>
            <a:endParaRPr lang="de-DE" sz="1400" i="1" dirty="0">
              <a:solidFill>
                <a:srgbClr val="C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92100" y="103188"/>
            <a:ext cx="8520113" cy="55549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GB" kern="0" dirty="0" smtClean="0"/>
              <a:t>Similarity of the Beam Optical Functions 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175647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5472608" cy="36724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9444" y="1340768"/>
                <a:ext cx="2969980" cy="527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pen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r>
                              <a:rPr lang="de-DE" i="1" smtClean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i="1" smtClean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sub>
                        </m:sSub>
                      </m:den>
                    </m:f>
                    <m:r>
                      <a:rPr lang="en-GB" b="0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de-DE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r>
                              <a:rPr lang="de-DE" i="1" smtClean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i="1" smtClean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20</m:t>
                            </m:r>
                          </m:sub>
                        </m:sSub>
                      </m:den>
                    </m:f>
                    <m:r>
                      <a:rPr lang="en-GB" b="0" i="1" smtClean="0">
                        <a:latin typeface="Cambria Math"/>
                        <a:ea typeface="Cambria Math"/>
                      </a:rPr>
                      <m:t>+2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1→2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−1)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444" y="1340768"/>
                <a:ext cx="2969980" cy="527837"/>
              </a:xfrm>
              <a:prstGeom prst="rect">
                <a:avLst/>
              </a:prstGeom>
              <a:blipFill rotWithShape="1">
                <a:blip r:embed="rId3"/>
                <a:stretch>
                  <a:fillRect l="-1848" r="-6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786137"/>
              </p:ext>
            </p:extLst>
          </p:nvPr>
        </p:nvGraphicFramePr>
        <p:xfrm>
          <a:off x="971598" y="4437112"/>
          <a:ext cx="6624737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6391"/>
                <a:gridCol w="946391"/>
                <a:gridCol w="946391"/>
                <a:gridCol w="946391"/>
                <a:gridCol w="946391"/>
                <a:gridCol w="946391"/>
                <a:gridCol w="946391"/>
              </a:tblGrid>
              <a:tr h="0"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Combined </a:t>
                      </a:r>
                      <a:r>
                        <a:rPr lang="en-US" sz="1200" dirty="0">
                          <a:effectLst/>
                        </a:rPr>
                        <a:t>working points for different bunch charge pairs. Basic design of the XFEL injector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Pair, [</a:t>
                      </a:r>
                      <a:r>
                        <a:rPr lang="en-US" sz="1200" dirty="0" err="1">
                          <a:effectLst/>
                        </a:rPr>
                        <a:t>pC</a:t>
                      </a:r>
                      <a:r>
                        <a:rPr lang="en-US" sz="1200" dirty="0">
                          <a:effectLst/>
                        </a:rPr>
                        <a:t>]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WP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ymbol" panose="05050102010706020507" pitchFamily="18" charset="2"/>
                        </a:rPr>
                        <a:t>De</a:t>
                      </a:r>
                      <a:r>
                        <a:rPr lang="en-US" sz="1200" baseline="-25000" dirty="0">
                          <a:effectLst/>
                        </a:rPr>
                        <a:t>1</a:t>
                      </a:r>
                      <a:r>
                        <a:rPr lang="en-US" sz="1200" dirty="0">
                          <a:effectLst/>
                        </a:rPr>
                        <a:t>, %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Symbol" panose="05050102010706020507" pitchFamily="18" charset="2"/>
                        </a:rPr>
                        <a:t>De</a:t>
                      </a:r>
                      <a:r>
                        <a:rPr lang="en-US" sz="1200" baseline="-25000" dirty="0" smtClean="0">
                          <a:effectLst/>
                          <a:latin typeface="+mn-lt"/>
                        </a:rPr>
                        <a:t>2</a:t>
                      </a:r>
                      <a:r>
                        <a:rPr lang="en-US" sz="1200" dirty="0" smtClean="0">
                          <a:effectLst/>
                        </a:rPr>
                        <a:t>, </a:t>
                      </a:r>
                      <a:r>
                        <a:rPr lang="en-US" sz="1200" dirty="0">
                          <a:effectLst/>
                        </a:rPr>
                        <a:t>%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ymbol" panose="05050102010706020507" pitchFamily="18" charset="2"/>
                        </a:rPr>
                        <a:t>x</a:t>
                      </a:r>
                      <a:r>
                        <a:rPr lang="en-US" sz="1200" baseline="-25000" dirty="0">
                          <a:effectLst/>
                        </a:rPr>
                        <a:t>1</a:t>
                      </a:r>
                      <a:r>
                        <a:rPr lang="en-US" sz="1200" baseline="-25000" dirty="0">
                          <a:effectLst/>
                          <a:sym typeface="Wingdings"/>
                        </a:rPr>
                        <a:t></a:t>
                      </a:r>
                      <a:r>
                        <a:rPr lang="en-US" sz="1200" baseline="-25000" dirty="0">
                          <a:effectLst/>
                        </a:rPr>
                        <a:t>2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pen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MaxB1, [T]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XY, [mm]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100/250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0.2220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0.2050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74.8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1.7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1.403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1.4871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250/500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0.2224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0.2850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50.1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1.192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0.8869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500/1000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0.2226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0.4000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51.7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1.194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0.9569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59444" y="3140968"/>
            <a:ext cx="27024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Combined WPs are possible on cost of the emittance growth of the lower bunch charge</a:t>
            </a:r>
            <a:endParaRPr lang="de-DE" sz="14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kern="0" smtClean="0"/>
              <a:t>Combined WP for Different Charge Pairs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333634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4848" y="755993"/>
            <a:ext cx="4560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Scans </a:t>
            </a:r>
            <a:r>
              <a:rPr lang="en-US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over the Solenoid Peak Field </a:t>
            </a:r>
          </a:p>
          <a:p>
            <a:pPr algn="ctr"/>
            <a:r>
              <a:rPr lang="en-US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for Bunch Charge Pairs 500/250pC and 250/100pC</a:t>
            </a:r>
            <a:endParaRPr lang="de-DE" sz="1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817423" cy="304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072" y="1340768"/>
            <a:ext cx="3923344" cy="304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2598" y="4509120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Significant improvement  of the emittance and penalty functions for both pairs</a:t>
            </a:r>
            <a:endParaRPr lang="de-DE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471797"/>
              </p:ext>
            </p:extLst>
          </p:nvPr>
        </p:nvGraphicFramePr>
        <p:xfrm>
          <a:off x="1116614" y="4982490"/>
          <a:ext cx="7056785" cy="112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357"/>
                <a:gridCol w="1411357"/>
                <a:gridCol w="1411357"/>
                <a:gridCol w="1411357"/>
                <a:gridCol w="1411357"/>
              </a:tblGrid>
              <a:tr h="206462"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Single System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Two Lasers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62"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Symbol" panose="05050102010706020507" pitchFamily="18" charset="2"/>
                        </a:rPr>
                        <a:t>x</a:t>
                      </a:r>
                      <a:r>
                        <a:rPr lang="en-US" sz="1200" baseline="-25000" dirty="0" smtClean="0">
                          <a:effectLst/>
                        </a:rPr>
                        <a:t>1</a:t>
                      </a:r>
                      <a:r>
                        <a:rPr lang="en-US" sz="1200" baseline="-25000" dirty="0" smtClean="0">
                          <a:effectLst/>
                          <a:sym typeface="Wingdings"/>
                        </a:rPr>
                        <a:t></a:t>
                      </a:r>
                      <a:r>
                        <a:rPr lang="en-US" sz="1200" baseline="-25000" dirty="0" smtClean="0">
                          <a:effectLst/>
                        </a:rPr>
                        <a:t>2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pen</a:t>
                      </a:r>
                      <a:endParaRPr lang="de-DE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Symbol" panose="05050102010706020507" pitchFamily="18" charset="2"/>
                        </a:rPr>
                        <a:t>x</a:t>
                      </a:r>
                      <a:r>
                        <a:rPr lang="en-US" sz="1200" baseline="-25000" dirty="0" smtClean="0">
                          <a:effectLst/>
                        </a:rPr>
                        <a:t>1</a:t>
                      </a:r>
                      <a:r>
                        <a:rPr lang="en-US" sz="1200" baseline="-25000" dirty="0" smtClean="0">
                          <a:effectLst/>
                          <a:sym typeface="Wingdings"/>
                        </a:rPr>
                        <a:t></a:t>
                      </a:r>
                      <a:r>
                        <a:rPr lang="en-US" sz="1200" baseline="-25000" dirty="0" smtClean="0">
                          <a:effectLst/>
                        </a:rPr>
                        <a:t>2</a:t>
                      </a:r>
                      <a:endParaRPr lang="de-DE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pen</a:t>
                      </a:r>
                      <a:endParaRPr lang="de-DE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0646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500/250pC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1.192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0.8869</a:t>
                      </a:r>
                      <a:endParaRPr lang="de-DE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1.0264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0.1058</a:t>
                      </a:r>
                      <a:endParaRPr lang="de-DE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646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250/100pC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1.403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1.4871</a:t>
                      </a:r>
                      <a:endParaRPr lang="de-DE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1.0342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0.0842</a:t>
                      </a:r>
                      <a:endParaRPr lang="de-DE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kern="0" smtClean="0"/>
              <a:t>Combined WP for Operation with Two Cathode Lasers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67189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8248" y="759186"/>
            <a:ext cx="698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Scans </a:t>
            </a:r>
            <a:r>
              <a:rPr lang="en-US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over the Solenoid Peak Field for other Bunch Charge Pairs</a:t>
            </a:r>
            <a:endParaRPr lang="de-DE" sz="1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454243"/>
              </p:ext>
            </p:extLst>
          </p:nvPr>
        </p:nvGraphicFramePr>
        <p:xfrm>
          <a:off x="1115616" y="1340770"/>
          <a:ext cx="6840762" cy="3312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5130"/>
                <a:gridCol w="827872"/>
                <a:gridCol w="860680"/>
                <a:gridCol w="860680"/>
                <a:gridCol w="707112"/>
                <a:gridCol w="707112"/>
                <a:gridCol w="745504"/>
                <a:gridCol w="756672"/>
              </a:tblGrid>
              <a:tr h="484583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Combined </a:t>
                      </a:r>
                      <a:r>
                        <a:rPr lang="en-US" sz="1200" dirty="0">
                          <a:effectLst/>
                        </a:rPr>
                        <a:t>working points for XFEL injector with two laser systems on the cathode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84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Bunch pair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MaxB,[T]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XY</a:t>
                      </a:r>
                      <a:r>
                        <a:rPr lang="en-US" sz="1200" baseline="-25000" dirty="0">
                          <a:effectLst/>
                        </a:rPr>
                        <a:t>1</a:t>
                      </a:r>
                      <a:r>
                        <a:rPr lang="en-US" sz="1200" dirty="0">
                          <a:effectLst/>
                        </a:rPr>
                        <a:t>,[</a:t>
                      </a:r>
                      <a:r>
                        <a:rPr lang="en-US" sz="1200" dirty="0"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200" dirty="0">
                          <a:effectLst/>
                        </a:rPr>
                        <a:t>m]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XY</a:t>
                      </a:r>
                      <a:r>
                        <a:rPr lang="en-US" sz="1200" baseline="-25000" dirty="0">
                          <a:effectLst/>
                        </a:rPr>
                        <a:t>2</a:t>
                      </a:r>
                      <a:r>
                        <a:rPr lang="en-US" sz="1200" dirty="0">
                          <a:effectLst/>
                        </a:rPr>
                        <a:t>,[</a:t>
                      </a:r>
                      <a:r>
                        <a:rPr lang="en-US" sz="1200" dirty="0"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200" dirty="0">
                          <a:effectLst/>
                        </a:rPr>
                        <a:t>m]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sz="1200" baseline="-25000" dirty="0">
                          <a:effectLst/>
                        </a:rPr>
                        <a:t>1</a:t>
                      </a:r>
                      <a:r>
                        <a:rPr lang="en-US" sz="1200" dirty="0">
                          <a:effectLst/>
                        </a:rPr>
                        <a:t>,[m</a:t>
                      </a:r>
                      <a:r>
                        <a:rPr lang="en-US" sz="1200" baseline="30000" dirty="0">
                          <a:effectLst/>
                        </a:rPr>
                        <a:t>-6</a:t>
                      </a:r>
                      <a:r>
                        <a:rPr lang="en-US" sz="1200" dirty="0">
                          <a:effectLst/>
                        </a:rPr>
                        <a:t>]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sz="1200" baseline="-25000" dirty="0">
                          <a:effectLst/>
                        </a:rPr>
                        <a:t>2</a:t>
                      </a:r>
                      <a:r>
                        <a:rPr lang="en-US" sz="1200" dirty="0">
                          <a:effectLst/>
                        </a:rPr>
                        <a:t>,[m</a:t>
                      </a:r>
                      <a:r>
                        <a:rPr lang="en-US" sz="1200" baseline="30000" dirty="0">
                          <a:effectLst/>
                        </a:rPr>
                        <a:t>-6</a:t>
                      </a:r>
                      <a:r>
                        <a:rPr lang="en-US" sz="1200" dirty="0">
                          <a:effectLst/>
                        </a:rPr>
                        <a:t>]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Symbol" panose="05050102010706020507" pitchFamily="18" charset="2"/>
                        </a:rPr>
                        <a:t>x</a:t>
                      </a:r>
                      <a:r>
                        <a:rPr lang="en-US" sz="1200" baseline="-25000" dirty="0" smtClean="0">
                          <a:effectLst/>
                        </a:rPr>
                        <a:t>1</a:t>
                      </a:r>
                      <a:r>
                        <a:rPr lang="en-US" sz="1200" baseline="-25000" dirty="0" smtClean="0">
                          <a:effectLst/>
                          <a:sym typeface="Wingdings"/>
                        </a:rPr>
                        <a:t></a:t>
                      </a:r>
                      <a:r>
                        <a:rPr lang="en-US" sz="1200" baseline="-25000" dirty="0" smtClean="0">
                          <a:effectLst/>
                        </a:rPr>
                        <a:t>2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pen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1nC/500pC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0.2226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395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0.7492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0.4506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1.0675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0.1502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1nC/250pC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0.2228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380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0.8156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0.3765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1.0902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0.5859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1nC/100pC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0.2230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375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167.5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0.8714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0.3167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1.0647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0.9916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1nC/20pC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0.2230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390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0.7854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0.1384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1.0448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0.8139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500pC/250pC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0.2224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265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0.4522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0.3069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1.0264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0.1058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500pC/100pC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0.2226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265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152.5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0.4596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0.2430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1.0451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0.3898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500pC/20pC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0.2228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0.4648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0.1229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1.0270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0.5880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250pC/100pC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0.2220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122.5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0.3031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0.1949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1.0342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0.0842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250pC/20pC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0.2226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69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0.3137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0.1158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1.0412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0.5187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100pC/20pC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0.2222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137.5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67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0.2019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0.1032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1.0612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0.4025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88914" y="5085184"/>
            <a:ext cx="622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 the second laser system at the cathode </a:t>
            </a:r>
          </a:p>
          <a:p>
            <a:r>
              <a:rPr lang="en-US" dirty="0" smtClean="0"/>
              <a:t>operation with any bunch charge pair becomes conceivable</a:t>
            </a:r>
            <a:endParaRPr lang="de-DE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kern="0" smtClean="0"/>
              <a:t>Combined WP for Operation with Two Cathode Lasers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401167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505869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1.  Basic overview over the injector and for methods for its simulation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2. Working points for the operation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 -  with single bunch 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 - with  two bunch charges in the same train</a:t>
            </a:r>
          </a:p>
          <a:p>
            <a:pPr marL="0" indent="0" algn="just">
              <a:buNone/>
            </a:pPr>
            <a:r>
              <a:rPr lang="en-US" dirty="0" smtClean="0"/>
              <a:t>3.   Cathode laser shapes</a:t>
            </a:r>
          </a:p>
          <a:p>
            <a:pPr marL="0" indent="0" algn="just">
              <a:buNone/>
            </a:pPr>
            <a:r>
              <a:rPr lang="en-US" dirty="0" smtClean="0"/>
              <a:t>    - Flat top and </a:t>
            </a:r>
            <a:r>
              <a:rPr lang="en-US" dirty="0" err="1" smtClean="0"/>
              <a:t>gaussian</a:t>
            </a:r>
            <a:r>
              <a:rPr lang="en-US" dirty="0" smtClean="0"/>
              <a:t> laser shape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 - other laser shapes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4.  Beam based alignment. Status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  - laser alignment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 - solenoid alignment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endParaRPr lang="de-DE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Outline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38233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5" y="908720"/>
            <a:ext cx="4320480" cy="441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775" y="908720"/>
            <a:ext cx="4380975" cy="441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5436096" y="1484784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Oval 5"/>
          <p:cNvSpPr/>
          <p:nvPr/>
        </p:nvSpPr>
        <p:spPr>
          <a:xfrm>
            <a:off x="1691680" y="3212976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459767" y="5157192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568554" y="5096217"/>
            <a:ext cx="25342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w</a:t>
            </a:r>
            <a:r>
              <a:rPr lang="en-US" sz="1200" b="1" dirty="0" smtClean="0"/>
              <a:t>orking point for the best emittance</a:t>
            </a:r>
            <a:endParaRPr lang="de-DE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2100" y="5922531"/>
            <a:ext cx="8348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Length of the </a:t>
            </a:r>
            <a:r>
              <a:rPr lang="en-US" sz="1400" i="1" dirty="0" err="1" smtClean="0"/>
              <a:t>gaussian</a:t>
            </a:r>
            <a:r>
              <a:rPr lang="en-US" sz="1400" i="1" dirty="0" smtClean="0"/>
              <a:t> laser pulse is adjusted to get the same bunch length as in the case of Flat Top</a:t>
            </a:r>
            <a:endParaRPr lang="de-DE" sz="1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235920" y="5336126"/>
            <a:ext cx="1293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Symbol" pitchFamily="18" charset="2"/>
              </a:rPr>
              <a:t>e</a:t>
            </a:r>
            <a:r>
              <a:rPr lang="en-US" sz="1400" baseline="30000" dirty="0" err="1" smtClean="0"/>
              <a:t>pr</a:t>
            </a:r>
            <a:r>
              <a:rPr lang="en-US" sz="1400" baseline="-25000" dirty="0" err="1" smtClean="0"/>
              <a:t>min</a:t>
            </a:r>
            <a:r>
              <a:rPr lang="en-US" sz="1400" dirty="0" smtClean="0"/>
              <a:t>=0.704m</a:t>
            </a:r>
            <a:r>
              <a:rPr lang="en-US" sz="1400" baseline="30000" dirty="0" smtClean="0"/>
              <a:t>-6</a:t>
            </a:r>
            <a:endParaRPr lang="de-DE" sz="14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5868144" y="5324836"/>
            <a:ext cx="1293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Symbol" pitchFamily="18" charset="2"/>
              </a:rPr>
              <a:t>e</a:t>
            </a:r>
            <a:r>
              <a:rPr lang="en-US" sz="1400" baseline="30000" dirty="0" err="1" smtClean="0"/>
              <a:t>pr</a:t>
            </a:r>
            <a:r>
              <a:rPr lang="en-US" sz="1400" baseline="-25000" dirty="0" err="1" smtClean="0"/>
              <a:t>min</a:t>
            </a:r>
            <a:r>
              <a:rPr lang="en-US" sz="1400" dirty="0" smtClean="0"/>
              <a:t>=1.107m</a:t>
            </a:r>
            <a:r>
              <a:rPr lang="en-US" sz="1400" baseline="30000" dirty="0" smtClean="0"/>
              <a:t>-6</a:t>
            </a:r>
            <a:endParaRPr lang="de-DE" sz="14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318002" y="5613149"/>
            <a:ext cx="301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100% transmission at XY=0.370mm</a:t>
            </a:r>
            <a:endParaRPr lang="de-DE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298531" y="5598234"/>
            <a:ext cx="3024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100% transmission at XY=0.380mm</a:t>
            </a:r>
            <a:endParaRPr lang="de-DE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164288" y="980728"/>
            <a:ext cx="10647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(12.36ps FWHM)</a:t>
            </a:r>
            <a:endParaRPr lang="de-DE" sz="10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sz="2000" kern="0" smtClean="0"/>
              <a:t>2D Scan for 1nC Bunch vs Solenoid Field and Laser Spot Size</a:t>
            </a:r>
            <a:endParaRPr lang="de-DE" sz="2000" kern="0" dirty="0"/>
          </a:p>
        </p:txBody>
      </p:sp>
    </p:spTree>
    <p:extLst>
      <p:ext uri="{BB962C8B-B14F-4D97-AF65-F5344CB8AC3E}">
        <p14:creationId xmlns:p14="http://schemas.microsoft.com/office/powerpoint/2010/main" val="123983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44" y="850306"/>
            <a:ext cx="4758964" cy="477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676500"/>
              </p:ext>
            </p:extLst>
          </p:nvPr>
        </p:nvGraphicFramePr>
        <p:xfrm>
          <a:off x="5148064" y="1268760"/>
          <a:ext cx="3804196" cy="3756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006753"/>
                <a:gridCol w="1141259"/>
              </a:tblGrid>
              <a:tr h="31236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Charge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1nC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127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Laser form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Flat Top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Gauss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236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Laser rms, [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ps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20/2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5.25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2364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e</a:t>
                      </a:r>
                      <a:r>
                        <a:rPr lang="en-US" sz="1400" baseline="300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pr</a:t>
                      </a:r>
                      <a:r>
                        <a:rPr lang="en-US" sz="1400" baseline="-250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=14.44m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, [mrad]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0.704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1.107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14611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e</a:t>
                      </a:r>
                      <a:r>
                        <a:rPr lang="en-US" sz="1400" baseline="300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sl,av</a:t>
                      </a:r>
                      <a:r>
                        <a:rPr lang="en-US" sz="1400" baseline="-250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=14.44m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[mrad]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0.63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0.70-0.80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514611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e</a:t>
                      </a:r>
                      <a:r>
                        <a:rPr lang="en-US" sz="1400" baseline="300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sl,min</a:t>
                      </a:r>
                      <a:r>
                        <a:rPr lang="en-US" sz="1400" baseline="-250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=14.44m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[mrad]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0.439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0.449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5146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e</a:t>
                      </a:r>
                      <a:r>
                        <a:rPr lang="en-US" sz="1400" baseline="300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sl,max</a:t>
                      </a:r>
                      <a:r>
                        <a:rPr lang="en-US" sz="1400" baseline="-250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=14.44m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[mrad]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0.704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0.983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12364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d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E</a:t>
                      </a:r>
                      <a:r>
                        <a:rPr lang="en-US" sz="1400" baseline="30000" dirty="0" err="1" smtClean="0">
                          <a:solidFill>
                            <a:schemeClr val="tx1"/>
                          </a:solidFill>
                        </a:rPr>
                        <a:t>sl,av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,rms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[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keV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1.1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2.0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2364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Ip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, [A]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45.8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46.8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236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t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rms, [mm]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2.031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2.103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10936" y="5283883"/>
            <a:ext cx="3933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Projected emittance and slice energy</a:t>
            </a:r>
          </a:p>
          <a:p>
            <a:r>
              <a:rPr lang="en-US" dirty="0">
                <a:sym typeface="Wingdings" pitchFamily="2" charset="2"/>
              </a:rPr>
              <a:t>s</a:t>
            </a:r>
            <a:r>
              <a:rPr lang="en-US" dirty="0" smtClean="0">
                <a:sym typeface="Wingdings" pitchFamily="2" charset="2"/>
              </a:rPr>
              <a:t>pread become significantly worse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121905" y="5945877"/>
            <a:ext cx="5883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NB</a:t>
            </a:r>
            <a:r>
              <a:rPr lang="en-US" dirty="0"/>
              <a:t>:</a:t>
            </a:r>
            <a:r>
              <a:rPr lang="en-US" dirty="0" smtClean="0"/>
              <a:t> Emittance calculation for the </a:t>
            </a:r>
            <a:r>
              <a:rPr lang="en-US" dirty="0" err="1"/>
              <a:t>g</a:t>
            </a:r>
            <a:r>
              <a:rPr lang="en-US" dirty="0" err="1" smtClean="0"/>
              <a:t>aussian</a:t>
            </a:r>
            <a:r>
              <a:rPr lang="en-US" dirty="0" smtClean="0"/>
              <a:t> case without tails!</a:t>
            </a:r>
            <a:endParaRPr lang="de-DE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sz="2000" kern="0" smtClean="0"/>
              <a:t>Summary: Comparison for 1nC Bunch. FT vs. Gauss</a:t>
            </a:r>
            <a:endParaRPr lang="de-DE" sz="2000" kern="0" dirty="0"/>
          </a:p>
        </p:txBody>
      </p:sp>
    </p:spTree>
    <p:extLst>
      <p:ext uri="{BB962C8B-B14F-4D97-AF65-F5344CB8AC3E}">
        <p14:creationId xmlns:p14="http://schemas.microsoft.com/office/powerpoint/2010/main" val="6461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505869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1.  Basic overview over the injector and for methods for its simulation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2. Working points for the operation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 -  with single bunch 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 - with  two bunch charges in the same train</a:t>
            </a:r>
          </a:p>
          <a:p>
            <a:pPr marL="0" indent="0" algn="just">
              <a:buNone/>
            </a:pPr>
            <a:r>
              <a:rPr lang="en-US" dirty="0" smtClean="0"/>
              <a:t>3.   Cathode laser shapes</a:t>
            </a:r>
          </a:p>
          <a:p>
            <a:pPr marL="0" indent="0" algn="just">
              <a:buNone/>
            </a:pPr>
            <a:r>
              <a:rPr lang="en-US" dirty="0" smtClean="0"/>
              <a:t>    - Flat top and </a:t>
            </a:r>
            <a:r>
              <a:rPr lang="en-US" dirty="0" err="1" smtClean="0"/>
              <a:t>gaussian</a:t>
            </a:r>
            <a:r>
              <a:rPr lang="en-US" dirty="0" smtClean="0"/>
              <a:t> laser shape</a:t>
            </a:r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 - other laser shapes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4.  Beam based alignment. Status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  - laser alignment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 - solenoid alignment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endParaRPr lang="de-DE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Outline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40777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186879"/>
              </p:ext>
            </p:extLst>
          </p:nvPr>
        </p:nvGraphicFramePr>
        <p:xfrm>
          <a:off x="619842" y="1100379"/>
          <a:ext cx="7752493" cy="4844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91"/>
                <a:gridCol w="843307"/>
                <a:gridCol w="1107499"/>
                <a:gridCol w="1107499"/>
                <a:gridCol w="1107499"/>
                <a:gridCol w="1107499"/>
                <a:gridCol w="1107499"/>
              </a:tblGrid>
              <a:tr h="1017116">
                <a:tc gridSpan="7">
                  <a:txBody>
                    <a:bodyPr/>
                    <a:lstStyle/>
                    <a:p>
                      <a:pPr algn="l"/>
                      <a:r>
                        <a:rPr lang="de-DE" sz="1400" baseline="0" dirty="0" err="1" smtClean="0"/>
                        <a:t>Evaluated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smtClean="0"/>
                        <a:t>at the end of the 1st </a:t>
                      </a:r>
                      <a:r>
                        <a:rPr lang="de-DE" sz="1400" baseline="0" dirty="0" err="1" smtClean="0"/>
                        <a:t>accelerating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module</a:t>
                      </a:r>
                      <a:r>
                        <a:rPr lang="de-DE" sz="1400" baseline="0" dirty="0" smtClean="0"/>
                        <a:t> ACC1</a:t>
                      </a:r>
                    </a:p>
                    <a:p>
                      <a:pPr algn="l"/>
                      <a:r>
                        <a:rPr lang="de-DE" sz="1400" baseline="0" dirty="0" err="1" smtClean="0"/>
                        <a:t>Vgun</a:t>
                      </a:r>
                      <a:r>
                        <a:rPr lang="de-DE" sz="1400" baseline="0" dirty="0" smtClean="0"/>
                        <a:t>=50.0MV/m, </a:t>
                      </a:r>
                      <a:r>
                        <a:rPr lang="de-DE" sz="1400" baseline="0" dirty="0" err="1" smtClean="0"/>
                        <a:t>Vboo</a:t>
                      </a:r>
                      <a:r>
                        <a:rPr lang="de-DE" sz="1400" baseline="0" dirty="0" smtClean="0"/>
                        <a:t>=23.42MV/m in all cases</a:t>
                      </a:r>
                    </a:p>
                    <a:p>
                      <a:pPr algn="l"/>
                      <a:r>
                        <a:rPr lang="de-DE" sz="1400" baseline="0" dirty="0" smtClean="0"/>
                        <a:t>MaxB1 </a:t>
                      </a:r>
                      <a:r>
                        <a:rPr lang="de-DE" sz="1400" baseline="0" dirty="0" smtClean="0"/>
                        <a:t>and </a:t>
                      </a:r>
                      <a:r>
                        <a:rPr lang="de-DE" sz="1400" baseline="0" dirty="0" err="1" smtClean="0"/>
                        <a:t>XYrms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adjusted</a:t>
                      </a:r>
                      <a:r>
                        <a:rPr lang="de-DE" sz="1400" baseline="0" dirty="0" smtClean="0"/>
                        <a:t> for the </a:t>
                      </a:r>
                      <a:r>
                        <a:rPr lang="de-DE" sz="1400" baseline="0" dirty="0" err="1" smtClean="0"/>
                        <a:t>best</a:t>
                      </a:r>
                      <a:r>
                        <a:rPr lang="de-DE" sz="1400" baseline="0" dirty="0" smtClean="0"/>
                        <a:t>  emittance</a:t>
                      </a:r>
                      <a:endParaRPr lang="de-D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</a:tr>
              <a:tr h="466049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Laser </a:t>
                      </a:r>
                      <a:r>
                        <a:rPr lang="de-DE" sz="1400" dirty="0" err="1" smtClean="0"/>
                        <a:t>profile</a:t>
                      </a:r>
                      <a:r>
                        <a:rPr lang="de-DE" sz="1400" dirty="0" smtClean="0"/>
                        <a:t>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de-DE" sz="1400" baseline="30000" dirty="0" err="1" smtClean="0"/>
                        <a:t>pr</a:t>
                      </a:r>
                      <a:r>
                        <a:rPr lang="de-DE" sz="1400" baseline="0" dirty="0" smtClean="0"/>
                        <a:t> </a:t>
                      </a:r>
                    </a:p>
                    <a:p>
                      <a:pPr algn="ctr"/>
                      <a:r>
                        <a:rPr lang="de-DE" sz="1400" baseline="0" dirty="0" smtClean="0"/>
                        <a:t>[</a:t>
                      </a:r>
                      <a:r>
                        <a:rPr lang="de-DE" sz="1400" baseline="0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de-DE" sz="1400" baseline="0" dirty="0" smtClean="0"/>
                        <a:t>m]</a:t>
                      </a:r>
                      <a:endParaRPr lang="de-DE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de-DE" sz="1400" baseline="30000" dirty="0" err="1" smtClean="0"/>
                        <a:t>sl,peak</a:t>
                      </a:r>
                      <a:r>
                        <a:rPr lang="de-DE" sz="1400" baseline="0" dirty="0" smtClean="0"/>
                        <a:t> </a:t>
                      </a:r>
                    </a:p>
                    <a:p>
                      <a:pPr algn="ctr"/>
                      <a:r>
                        <a:rPr lang="de-DE" sz="1400" baseline="0" dirty="0" smtClean="0"/>
                        <a:t>[</a:t>
                      </a:r>
                      <a:r>
                        <a:rPr lang="de-DE" sz="1400" baseline="0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de-DE" sz="1400" baseline="0" dirty="0" smtClean="0"/>
                        <a:t>m]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de-DE" sz="1400" baseline="30000" dirty="0" err="1" smtClean="0"/>
                        <a:t>sl,av</a:t>
                      </a:r>
                      <a:r>
                        <a:rPr lang="de-DE" sz="1400" baseline="0" dirty="0" smtClean="0"/>
                        <a:t> </a:t>
                      </a:r>
                    </a:p>
                    <a:p>
                      <a:pPr algn="ctr"/>
                      <a:r>
                        <a:rPr lang="de-DE" sz="1400" baseline="0" dirty="0" smtClean="0"/>
                        <a:t>[</a:t>
                      </a:r>
                      <a:r>
                        <a:rPr lang="de-DE" sz="1400" baseline="0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de-DE" sz="1400" baseline="0" dirty="0" smtClean="0"/>
                        <a:t>m]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de-DE" sz="1400" dirty="0" err="1" smtClean="0"/>
                        <a:t>E</a:t>
                      </a:r>
                      <a:r>
                        <a:rPr lang="de-DE" sz="1400" baseline="30000" dirty="0" err="1" smtClean="0"/>
                        <a:t>sl,peak</a:t>
                      </a:r>
                      <a:endParaRPr lang="de-DE" sz="1400" dirty="0" smtClean="0"/>
                    </a:p>
                    <a:p>
                      <a:pPr algn="ctr"/>
                      <a:r>
                        <a:rPr lang="de-DE" sz="1400" dirty="0" smtClean="0"/>
                        <a:t>[</a:t>
                      </a:r>
                      <a:r>
                        <a:rPr lang="de-DE" sz="1400" dirty="0" err="1" smtClean="0"/>
                        <a:t>keV</a:t>
                      </a:r>
                      <a:r>
                        <a:rPr lang="de-DE" sz="1400" dirty="0" smtClean="0"/>
                        <a:t>]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Symbol" panose="05050102010706020507" pitchFamily="18" charset="2"/>
                        </a:rPr>
                        <a:t>t</a:t>
                      </a:r>
                      <a:r>
                        <a:rPr lang="de-DE" sz="1400" dirty="0" smtClean="0"/>
                        <a:t>,[mm]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I</a:t>
                      </a:r>
                      <a:r>
                        <a:rPr lang="de-DE" sz="1400" baseline="30000" dirty="0" err="1" smtClean="0"/>
                        <a:t>peak</a:t>
                      </a:r>
                      <a:r>
                        <a:rPr lang="de-DE" sz="1400" dirty="0" smtClean="0"/>
                        <a:t>,[A]</a:t>
                      </a:r>
                      <a:endParaRPr lang="de-DE" sz="1400" dirty="0"/>
                    </a:p>
                  </a:txBody>
                  <a:tcPr/>
                </a:tc>
              </a:tr>
              <a:tr h="551592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FT 2/20\</a:t>
                      </a:r>
                      <a:r>
                        <a:rPr lang="de-DE" sz="1400" dirty="0" err="1" smtClean="0"/>
                        <a:t>ps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1.025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0.989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0.941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0.663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2.103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44.9</a:t>
                      </a:r>
                      <a:endParaRPr lang="de-DE" sz="1400" dirty="0"/>
                    </a:p>
                  </a:txBody>
                  <a:tcPr/>
                </a:tc>
              </a:tr>
              <a:tr h="551592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Gauss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smtClean="0"/>
                        <a:t>14ps FWHM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1.460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1.302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1.046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1.163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2.393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41.1</a:t>
                      </a:r>
                      <a:endParaRPr lang="de-DE" sz="1400" dirty="0"/>
                    </a:p>
                  </a:txBody>
                  <a:tcPr/>
                </a:tc>
              </a:tr>
              <a:tr h="551592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5 – 3.8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0.985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0.796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0.752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0.940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2.317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41.0</a:t>
                      </a:r>
                      <a:endParaRPr lang="de-DE" sz="1400" dirty="0"/>
                    </a:p>
                  </a:txBody>
                  <a:tcPr/>
                </a:tc>
              </a:tr>
              <a:tr h="551592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7 – 6.08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0.820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0.515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0.536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0.678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2.981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31.2</a:t>
                      </a:r>
                      <a:endParaRPr lang="de-DE" sz="1400" dirty="0"/>
                    </a:p>
                  </a:txBody>
                  <a:tcPr/>
                </a:tc>
              </a:tr>
              <a:tr h="551592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10 – 17.7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0.988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0.749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0.697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1.068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2.576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36.8</a:t>
                      </a:r>
                      <a:endParaRPr lang="de-DE" sz="1400" dirty="0"/>
                    </a:p>
                  </a:txBody>
                  <a:tcPr/>
                </a:tc>
              </a:tr>
              <a:tr h="551592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12 – 18.0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1.045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0.795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0.692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1.264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2.668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36.2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12183" y="3720248"/>
            <a:ext cx="1385637" cy="2269847"/>
            <a:chOff x="35496" y="3271320"/>
            <a:chExt cx="1672163" cy="2453293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4437112"/>
              <a:ext cx="1656184" cy="656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7" y="3861048"/>
              <a:ext cx="1672162" cy="637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3271320"/>
              <a:ext cx="1657710" cy="654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08" y="5085184"/>
              <a:ext cx="1639486" cy="639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itle 5"/>
          <p:cNvSpPr txBox="1">
            <a:spLocks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Summary for Other Laser Shapes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26757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8073" y="2179020"/>
            <a:ext cx="8520113" cy="3005164"/>
          </a:xfrm>
        </p:spPr>
        <p:txBody>
          <a:bodyPr/>
          <a:lstStyle/>
          <a:p>
            <a:r>
              <a:rPr lang="de-DE" sz="1600" dirty="0" smtClean="0"/>
              <a:t>Simulations </a:t>
            </a:r>
            <a:r>
              <a:rPr lang="de-DE" sz="1600" dirty="0" err="1"/>
              <a:t>indicate</a:t>
            </a:r>
            <a:r>
              <a:rPr lang="de-DE" sz="1600" dirty="0"/>
              <a:t> a </a:t>
            </a:r>
            <a:r>
              <a:rPr lang="de-DE" sz="1600" dirty="0" err="1"/>
              <a:t>better</a:t>
            </a:r>
            <a:r>
              <a:rPr lang="de-DE" sz="1600" dirty="0"/>
              <a:t> emittance of the </a:t>
            </a:r>
            <a:r>
              <a:rPr lang="de-DE" sz="1600" dirty="0" err="1"/>
              <a:t>new</a:t>
            </a:r>
            <a:r>
              <a:rPr lang="de-DE" sz="1600" dirty="0"/>
              <a:t> </a:t>
            </a:r>
            <a:r>
              <a:rPr lang="de-DE" sz="1600" dirty="0" err="1"/>
              <a:t>laser</a:t>
            </a:r>
            <a:r>
              <a:rPr lang="de-DE" sz="1600" dirty="0"/>
              <a:t> </a:t>
            </a:r>
            <a:r>
              <a:rPr lang="de-DE" sz="1600" dirty="0" err="1" smtClean="0"/>
              <a:t>shapes</a:t>
            </a:r>
            <a:r>
              <a:rPr lang="de-DE" sz="1600" dirty="0" smtClean="0"/>
              <a:t> (double-</a:t>
            </a:r>
            <a:r>
              <a:rPr lang="de-DE" sz="1600" dirty="0" err="1" smtClean="0"/>
              <a:t>gauss</a:t>
            </a:r>
            <a:r>
              <a:rPr lang="de-DE" sz="1600" dirty="0" smtClean="0"/>
              <a:t> like, four </a:t>
            </a:r>
            <a:r>
              <a:rPr lang="de-DE" sz="1600" dirty="0" err="1" smtClean="0"/>
              <a:t>times</a:t>
            </a:r>
            <a:r>
              <a:rPr lang="de-DE" sz="1600" dirty="0" smtClean="0"/>
              <a:t> </a:t>
            </a:r>
            <a:r>
              <a:rPr lang="de-DE" sz="1600" dirty="0" err="1" smtClean="0"/>
              <a:t>gauss</a:t>
            </a:r>
            <a:r>
              <a:rPr lang="de-DE" sz="1600" dirty="0" smtClean="0"/>
              <a:t> like) </a:t>
            </a:r>
            <a:r>
              <a:rPr lang="de-DE" sz="1600" dirty="0" err="1"/>
              <a:t>than</a:t>
            </a:r>
            <a:r>
              <a:rPr lang="de-DE" sz="1600" dirty="0"/>
              <a:t> </a:t>
            </a:r>
            <a:r>
              <a:rPr lang="de-DE" sz="1600" dirty="0" err="1"/>
              <a:t>that</a:t>
            </a:r>
            <a:r>
              <a:rPr lang="de-DE" sz="1600" dirty="0"/>
              <a:t> of </a:t>
            </a:r>
            <a:r>
              <a:rPr lang="de-DE" sz="1600" dirty="0" smtClean="0"/>
              <a:t>the </a:t>
            </a:r>
            <a:r>
              <a:rPr lang="de-DE" sz="1600" dirty="0" err="1" smtClean="0"/>
              <a:t>Gaussian</a:t>
            </a:r>
            <a:r>
              <a:rPr lang="de-DE" sz="1600" dirty="0" smtClean="0"/>
              <a:t> </a:t>
            </a:r>
            <a:r>
              <a:rPr lang="de-DE" sz="1600" dirty="0" err="1"/>
              <a:t>distribution</a:t>
            </a:r>
            <a:r>
              <a:rPr lang="de-DE" sz="1600" dirty="0"/>
              <a:t> and </a:t>
            </a:r>
            <a:r>
              <a:rPr lang="de-DE" sz="1600" dirty="0" err="1"/>
              <a:t>even</a:t>
            </a:r>
            <a:r>
              <a:rPr lang="de-DE" sz="1600" dirty="0"/>
              <a:t> of the Flat Top. </a:t>
            </a:r>
          </a:p>
          <a:p>
            <a:r>
              <a:rPr lang="de-DE" sz="1600" dirty="0" smtClean="0"/>
              <a:t> </a:t>
            </a:r>
            <a:r>
              <a:rPr lang="de-DE" sz="1600" dirty="0"/>
              <a:t>Most </a:t>
            </a:r>
            <a:r>
              <a:rPr lang="de-DE" sz="1600" dirty="0" err="1"/>
              <a:t>probably</a:t>
            </a:r>
            <a:r>
              <a:rPr lang="de-DE" sz="1600" dirty="0"/>
              <a:t> it is </a:t>
            </a:r>
            <a:r>
              <a:rPr lang="de-DE" sz="1600" dirty="0" err="1"/>
              <a:t>bought</a:t>
            </a:r>
            <a:r>
              <a:rPr lang="de-DE" sz="1600" dirty="0"/>
              <a:t> by bunch </a:t>
            </a:r>
            <a:r>
              <a:rPr lang="de-DE" sz="1600" dirty="0" err="1"/>
              <a:t>lengthening</a:t>
            </a:r>
            <a:r>
              <a:rPr lang="de-DE" sz="1600" dirty="0"/>
              <a:t> due to </a:t>
            </a:r>
            <a:r>
              <a:rPr lang="de-DE" sz="1600" dirty="0" err="1"/>
              <a:t>longer</a:t>
            </a:r>
            <a:r>
              <a:rPr lang="de-DE" sz="1600" dirty="0"/>
              <a:t> </a:t>
            </a:r>
            <a:r>
              <a:rPr lang="de-DE" sz="1600" dirty="0" err="1"/>
              <a:t>laser</a:t>
            </a:r>
            <a:r>
              <a:rPr lang="de-DE" sz="1600" dirty="0"/>
              <a:t> pulse at the </a:t>
            </a:r>
            <a:r>
              <a:rPr lang="de-DE" sz="1600" dirty="0" err="1"/>
              <a:t>cathode</a:t>
            </a:r>
            <a:endParaRPr lang="de-DE" sz="1600" dirty="0"/>
          </a:p>
          <a:p>
            <a:r>
              <a:rPr lang="de-DE" sz="1600" dirty="0" smtClean="0"/>
              <a:t>Rms </a:t>
            </a:r>
            <a:r>
              <a:rPr lang="de-DE" sz="1600" dirty="0"/>
              <a:t>slice </a:t>
            </a:r>
            <a:r>
              <a:rPr lang="de-DE" sz="1600" dirty="0" err="1"/>
              <a:t>energy</a:t>
            </a:r>
            <a:r>
              <a:rPr lang="de-DE" sz="1600" dirty="0"/>
              <a:t> </a:t>
            </a:r>
            <a:r>
              <a:rPr lang="de-DE" sz="1600" dirty="0" err="1"/>
              <a:t>spread</a:t>
            </a:r>
            <a:r>
              <a:rPr lang="de-DE" sz="1600" dirty="0"/>
              <a:t> is </a:t>
            </a:r>
            <a:r>
              <a:rPr lang="de-DE" sz="1600" dirty="0" err="1"/>
              <a:t>significantly</a:t>
            </a:r>
            <a:r>
              <a:rPr lang="de-DE" sz="1600" dirty="0"/>
              <a:t> larger </a:t>
            </a:r>
            <a:r>
              <a:rPr lang="de-DE" sz="1600" dirty="0" err="1"/>
              <a:t>than</a:t>
            </a:r>
            <a:r>
              <a:rPr lang="de-DE" sz="1600" dirty="0"/>
              <a:t> in the FT case and </a:t>
            </a:r>
            <a:r>
              <a:rPr lang="de-DE" sz="1600" dirty="0" err="1"/>
              <a:t>comparable</a:t>
            </a:r>
            <a:r>
              <a:rPr lang="de-DE" sz="1600" dirty="0"/>
              <a:t> to </a:t>
            </a:r>
            <a:r>
              <a:rPr lang="de-DE" sz="1600" dirty="0" smtClean="0"/>
              <a:t>the </a:t>
            </a:r>
            <a:r>
              <a:rPr lang="de-DE" sz="1600" dirty="0" err="1" smtClean="0"/>
              <a:t>gauss</a:t>
            </a:r>
            <a:r>
              <a:rPr lang="de-DE" sz="1600" dirty="0" smtClean="0"/>
              <a:t> </a:t>
            </a:r>
            <a:r>
              <a:rPr lang="de-DE" sz="1600" dirty="0" err="1" smtClean="0"/>
              <a:t>distribution</a:t>
            </a:r>
            <a:endParaRPr lang="de-DE" sz="1600" dirty="0"/>
          </a:p>
          <a:p>
            <a:r>
              <a:rPr lang="de-DE" sz="1600" dirty="0" err="1" smtClean="0"/>
              <a:t>Mostly</a:t>
            </a:r>
            <a:r>
              <a:rPr lang="de-DE" sz="1600" dirty="0" smtClean="0"/>
              <a:t> </a:t>
            </a:r>
            <a:r>
              <a:rPr lang="de-DE" sz="1600" dirty="0" err="1" smtClean="0"/>
              <a:t>comfortable</a:t>
            </a:r>
            <a:r>
              <a:rPr lang="de-DE" sz="1600" dirty="0" smtClean="0"/>
              <a:t> </a:t>
            </a:r>
            <a:r>
              <a:rPr lang="de-DE" sz="1600" dirty="0"/>
              <a:t>slice beam </a:t>
            </a:r>
            <a:r>
              <a:rPr lang="de-DE" sz="1600" dirty="0" err="1"/>
              <a:t>optical</a:t>
            </a:r>
            <a:r>
              <a:rPr lang="de-DE" sz="1600" dirty="0"/>
              <a:t> </a:t>
            </a:r>
            <a:r>
              <a:rPr lang="de-DE" sz="1600" dirty="0" err="1"/>
              <a:t>functions</a:t>
            </a:r>
            <a:endParaRPr lang="de-DE" sz="1600" dirty="0"/>
          </a:p>
          <a:p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103188"/>
            <a:ext cx="8520113" cy="544512"/>
          </a:xfrm>
        </p:spPr>
        <p:txBody>
          <a:bodyPr/>
          <a:lstStyle/>
          <a:p>
            <a:r>
              <a:rPr lang="en-GB" dirty="0" smtClean="0"/>
              <a:t>Summary: Different Cathode Laser Shapes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383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505869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1.  Basic overview over the injector and methods for its simulation</a:t>
            </a:r>
          </a:p>
          <a:p>
            <a:pPr marL="0" indent="0" algn="just">
              <a:buNone/>
            </a:pPr>
            <a:r>
              <a:rPr lang="en-US" dirty="0" smtClean="0"/>
              <a:t>2. Working points for the operation</a:t>
            </a:r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 - with single bunch </a:t>
            </a:r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 - with  two bunch charges in the same train</a:t>
            </a:r>
          </a:p>
          <a:p>
            <a:pPr marL="0" indent="0" algn="just">
              <a:buNone/>
            </a:pPr>
            <a:r>
              <a:rPr lang="en-US" dirty="0" smtClean="0"/>
              <a:t>3.   Cathode laser shapes</a:t>
            </a:r>
          </a:p>
          <a:p>
            <a:pPr marL="0" indent="0" algn="just">
              <a:buNone/>
            </a:pPr>
            <a:r>
              <a:rPr lang="en-US" dirty="0" smtClean="0"/>
              <a:t>    - Flat top and </a:t>
            </a:r>
            <a:r>
              <a:rPr lang="en-US" dirty="0" err="1" smtClean="0"/>
              <a:t>gaussian</a:t>
            </a:r>
            <a:r>
              <a:rPr lang="en-US" dirty="0" smtClean="0"/>
              <a:t> laser shape</a:t>
            </a:r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 - other laser shapes</a:t>
            </a:r>
          </a:p>
          <a:p>
            <a:pPr marL="0" indent="0" algn="just">
              <a:buNone/>
            </a:pPr>
            <a:r>
              <a:rPr lang="en-US" dirty="0" smtClean="0"/>
              <a:t>4.  Beam based alignment. Status</a:t>
            </a:r>
          </a:p>
          <a:p>
            <a:pPr marL="0" indent="0" algn="just">
              <a:buNone/>
            </a:pPr>
            <a:r>
              <a:rPr lang="en-US" dirty="0" smtClean="0"/>
              <a:t>    - laser alignment</a:t>
            </a:r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 - solenoid alignment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endParaRPr lang="de-DE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Outline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33215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505869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1.  Basic overview over the injector and for methods for its simulation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2. Working points for the operation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 -  with single bunch 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 - with  two bunch charges in the same train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3.   Cathode laser shapes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  - Flat top and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gaussian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laser shape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 - other laser shapes</a:t>
            </a:r>
          </a:p>
          <a:p>
            <a:pPr marL="0" indent="0" algn="just">
              <a:buNone/>
            </a:pPr>
            <a:r>
              <a:rPr lang="en-US" dirty="0" smtClean="0"/>
              <a:t>4.  Beam based alignment. Status</a:t>
            </a:r>
          </a:p>
          <a:p>
            <a:pPr marL="0" indent="0" algn="just">
              <a:buNone/>
            </a:pPr>
            <a:r>
              <a:rPr lang="en-US" dirty="0" smtClean="0"/>
              <a:t>    - laser alignment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 - solenoid alignment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endParaRPr lang="de-DE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Outline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416872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Gun I1 Section</a:t>
            </a:r>
            <a:endParaRPr lang="de-DE" dirty="0"/>
          </a:p>
        </p:txBody>
      </p:sp>
      <p:grpSp>
        <p:nvGrpSpPr>
          <p:cNvPr id="7" name="Group 6"/>
          <p:cNvGrpSpPr/>
          <p:nvPr/>
        </p:nvGrpSpPr>
        <p:grpSpPr>
          <a:xfrm>
            <a:off x="1517104" y="1059354"/>
            <a:ext cx="5667593" cy="3843778"/>
            <a:chOff x="387457" y="941037"/>
            <a:chExt cx="5667593" cy="384377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57" y="941037"/>
              <a:ext cx="5667593" cy="3259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347994" y="4200040"/>
              <a:ext cx="13035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BPMG.24.I1</a:t>
              </a:r>
            </a:p>
            <a:p>
              <a:r>
                <a:rPr lang="en-GB" dirty="0"/>
                <a:t>s</a:t>
              </a:r>
              <a:r>
                <a:rPr lang="en-GB" dirty="0" smtClean="0"/>
                <a:t>=1.05m</a:t>
              </a:r>
              <a:endParaRPr lang="de-DE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07425" y="4200040"/>
              <a:ext cx="13035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BPMG.25.I1</a:t>
              </a:r>
            </a:p>
            <a:p>
              <a:r>
                <a:rPr lang="en-GB" dirty="0"/>
                <a:t>s</a:t>
              </a:r>
              <a:r>
                <a:rPr lang="en-GB" dirty="0" smtClean="0"/>
                <a:t>=2.15m</a:t>
              </a:r>
              <a:endParaRPr lang="de-DE" dirty="0"/>
            </a:p>
          </p:txBody>
        </p:sp>
        <p:sp>
          <p:nvSpPr>
            <p:cNvPr id="5" name="Down Arrow 4"/>
            <p:cNvSpPr/>
            <p:nvPr/>
          </p:nvSpPr>
          <p:spPr bwMode="auto">
            <a:xfrm rot="10800000">
              <a:off x="2864165" y="3153905"/>
              <a:ext cx="271220" cy="94539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Down Arrow 7"/>
            <p:cNvSpPr/>
            <p:nvPr/>
          </p:nvSpPr>
          <p:spPr bwMode="auto">
            <a:xfrm rot="10800000">
              <a:off x="4887986" y="3169404"/>
              <a:ext cx="271220" cy="94539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02058" y="5246177"/>
            <a:ext cx="3925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Two BPMs can be used for the alignment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097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Cathode Laser BBA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783112" y="1163288"/>
                <a:ext cx="4896657" cy="5227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0.  Preparation: all solenoid fields to zero. Gun peak  electric field to 25MV/m.</a:t>
                </a:r>
              </a:p>
              <a:p>
                <a:r>
                  <a:rPr lang="en-GB" dirty="0" smtClean="0"/>
                  <a:t>Method: gun phase scan. phase </a:t>
                </a:r>
                <a:r>
                  <a:rPr lang="en-GB" dirty="0" smtClean="0">
                    <a:sym typeface="Wingdings" panose="05000000000000000000" pitchFamily="2" charset="2"/>
                  </a:rPr>
                  <a:t>  gun gradient  </a:t>
                </a:r>
                <a:r>
                  <a:rPr lang="en-GB" dirty="0" err="1" smtClean="0">
                    <a:sym typeface="Wingdings" panose="05000000000000000000" pitchFamily="2" charset="2"/>
                  </a:rPr>
                  <a:t>rf</a:t>
                </a:r>
                <a:r>
                  <a:rPr lang="en-GB" dirty="0" smtClean="0">
                    <a:sym typeface="Wingdings" panose="05000000000000000000" pitchFamily="2" charset="2"/>
                  </a:rPr>
                  <a:t> kick  </a:t>
                </a:r>
                <a:r>
                  <a:rPr lang="en-GB" dirty="0" smtClean="0">
                    <a:sym typeface="Wingdings" panose="05000000000000000000" pitchFamily="2" charset="2"/>
                  </a:rPr>
                  <a:t>BPM</a:t>
                </a:r>
                <a:r>
                  <a:rPr lang="en-GB" dirty="0" smtClean="0">
                    <a:sym typeface="Wingdings" panose="05000000000000000000" pitchFamily="2" charset="2"/>
                  </a:rPr>
                  <a:t> </a:t>
                </a:r>
                <a:r>
                  <a:rPr lang="en-GB" dirty="0" smtClean="0">
                    <a:sym typeface="Wingdings" panose="05000000000000000000" pitchFamily="2" charset="2"/>
                  </a:rPr>
                  <a:t>position</a:t>
                </a:r>
                <a:endParaRPr lang="en-GB" dirty="0" smtClean="0"/>
              </a:p>
              <a:p>
                <a:pPr marL="342900" indent="-342900">
                  <a:buAutoNum type="arabicPeriod"/>
                </a:pPr>
                <a:endParaRPr lang="en-GB" dirty="0" smtClean="0"/>
              </a:p>
              <a:p>
                <a:pPr marL="342900" indent="-342900">
                  <a:buAutoNum type="arabicPeriod"/>
                </a:pPr>
                <a:r>
                  <a:rPr lang="en-GB" dirty="0" smtClean="0"/>
                  <a:t>Measurement: Beam Offset vs. Gun Phase:</a:t>
                </a:r>
              </a:p>
              <a:p>
                <a:endParaRPr lang="en-GB" dirty="0" smtClean="0"/>
              </a:p>
              <a:p>
                <a:pPr algn="ctr"/>
                <a:r>
                  <a:rPr lang="en-GB" dirty="0" smtClean="0"/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GB" b="0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2. Laser Test Movement: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Δ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𝐿𝑎𝑠𝑒𝑟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0" dirty="0" smtClean="0">
                            <a:latin typeface="Cambria Math"/>
                          </a:rPr>
                          <m:t>{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m:rPr>
                        <m:lit/>
                      </m:rPr>
                      <a:rPr lang="en-US" b="0" i="1" dirty="0" smtClean="0">
                        <a:latin typeface="Cambria Math"/>
                      </a:rPr>
                      <m:t>}</m:t>
                    </m:r>
                  </m:oMath>
                </a14:m>
                <a:endParaRPr lang="en-GB" b="0" dirty="0" smtClean="0"/>
              </a:p>
              <a:p>
                <a:r>
                  <a:rPr lang="en-GB" dirty="0"/>
                  <a:t> </a:t>
                </a:r>
                <a:r>
                  <a:rPr lang="en-GB" dirty="0" smtClean="0"/>
                  <a:t>   Measurement : Beam Offset vs. Gun Phase:</a:t>
                </a:r>
              </a:p>
              <a:p>
                <a:endParaRPr lang="en-GB" b="0" dirty="0" smtClean="0"/>
              </a:p>
              <a:p>
                <a:pPr algn="ctr"/>
                <a:r>
                  <a:rPr lang="en-GB" dirty="0"/>
                  <a:t> </a:t>
                </a:r>
                <a:r>
                  <a:rPr lang="en-GB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GB" b="0" dirty="0" smtClean="0"/>
              </a:p>
              <a:p>
                <a:pPr algn="ctr"/>
                <a:endParaRPr lang="en-GB" b="0" dirty="0" smtClean="0"/>
              </a:p>
              <a:p>
                <a:pPr marL="342900" indent="-342900">
                  <a:buAutoNum type="arabicPeriod" startAt="3"/>
                </a:pPr>
                <a:r>
                  <a:rPr lang="en-GB" dirty="0" smtClean="0"/>
                  <a:t>Laser Alignment:</a:t>
                </a:r>
              </a:p>
              <a:p>
                <a:pPr marL="342900" indent="-342900">
                  <a:buAutoNum type="arabicPeriod" startAt="3"/>
                </a:pPr>
                <a:endParaRPr lang="en-GB" dirty="0"/>
              </a:p>
              <a:p>
                <a:pPr algn="ctr"/>
                <a:r>
                  <a:rPr lang="en-GB" dirty="0" smtClean="0"/>
                  <a:t>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m:rPr>
                        <m:lit/>
                      </m:rPr>
                      <a:rPr lang="en-US" b="0" i="1" dirty="0" smtClean="0">
                        <a:latin typeface="Cambria Math"/>
                      </a:rPr>
                      <m:t>}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/>
                      </a:rPr>
                      <m:t>{</m:t>
                    </m:r>
                    <m:r>
                      <a:rPr lang="en-US" b="0" i="1" dirty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0" dirty="0" smtClean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b="0" i="0" dirty="0" smtClean="0">
                            <a:latin typeface="Cambria Math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m:rPr>
                        <m:lit/>
                      </m:rPr>
                      <a:rPr lang="en-US" b="0" i="1" dirty="0" smtClean="0">
                        <a:latin typeface="Cambria Math"/>
                      </a:rPr>
                      <m:t>}</m:t>
                    </m:r>
                  </m:oMath>
                </a14:m>
                <a:endParaRPr lang="en-US" b="0" dirty="0" smtClean="0"/>
              </a:p>
              <a:p>
                <a:pPr algn="ctr"/>
                <a:endParaRPr lang="en-GB" dirty="0" smtClean="0"/>
              </a:p>
              <a:p>
                <a:pPr marL="342900" indent="-342900">
                  <a:buAutoNum type="arabicPeriod" startAt="3"/>
                </a:pPr>
                <a:endParaRPr lang="en-GB" dirty="0"/>
              </a:p>
              <a:p>
                <a:r>
                  <a:rPr lang="en-GB" dirty="0" smtClean="0"/>
                  <a:t>     </a:t>
                </a:r>
                <a:endParaRPr lang="en-GB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112" y="1163288"/>
                <a:ext cx="4896657" cy="5227906"/>
              </a:xfrm>
              <a:prstGeom prst="rect">
                <a:avLst/>
              </a:prstGeom>
              <a:blipFill rotWithShape="1">
                <a:blip r:embed="rId2"/>
                <a:stretch>
                  <a:fillRect l="-747" t="-350" r="-19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7189901" y="2236422"/>
            <a:ext cx="1305409" cy="1227389"/>
            <a:chOff x="5940049" y="4337591"/>
            <a:chExt cx="1305409" cy="1227389"/>
          </a:xfrm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049" y="4598475"/>
              <a:ext cx="1305409" cy="966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val 14"/>
            <p:cNvSpPr/>
            <p:nvPr/>
          </p:nvSpPr>
          <p:spPr bwMode="auto">
            <a:xfrm>
              <a:off x="6405966" y="4724400"/>
              <a:ext cx="77492" cy="7749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6976812" y="4737318"/>
              <a:ext cx="77492" cy="7749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7" name="Straight Arrow Connector 16"/>
            <p:cNvCxnSpPr>
              <a:endCxn id="16" idx="2"/>
            </p:cNvCxnSpPr>
            <p:nvPr/>
          </p:nvCxnSpPr>
          <p:spPr bwMode="auto">
            <a:xfrm>
              <a:off x="6483458" y="4763146"/>
              <a:ext cx="493354" cy="1291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6464892" y="4763146"/>
              <a:ext cx="127861" cy="31858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3" name="Group 22"/>
            <p:cNvGrpSpPr/>
            <p:nvPr/>
          </p:nvGrpSpPr>
          <p:grpSpPr>
            <a:xfrm>
              <a:off x="6464892" y="4337591"/>
              <a:ext cx="638996" cy="370101"/>
              <a:chOff x="4584916" y="4891440"/>
              <a:chExt cx="638996" cy="370101"/>
            </a:xfrm>
          </p:grpSpPr>
          <p:sp>
            <p:nvSpPr>
              <p:cNvPr id="22" name="Rectangle 21"/>
              <p:cNvSpPr/>
              <p:nvPr/>
            </p:nvSpPr>
            <p:spPr bwMode="auto">
              <a:xfrm>
                <a:off x="4608654" y="4922435"/>
                <a:ext cx="615258" cy="33320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4584916" y="4891440"/>
                    <a:ext cx="638996" cy="37010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Δ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 dirty="0">
                                  <a:latin typeface="Cambria Math"/>
                                </a:rPr>
                                <m:t>𝐿𝑎𝑠𝑒𝑟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84916" y="4891440"/>
                    <a:ext cx="638996" cy="370101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r="-4808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6165718" y="4783813"/>
                  <a:ext cx="377155" cy="3684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𝑽</m:t>
                            </m:r>
                          </m:e>
                        </m:acc>
                      </m:oMath>
                    </m:oMathPara>
                  </a14:m>
                  <a:endParaRPr lang="de-DE" b="1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5718" y="4783813"/>
                  <a:ext cx="377155" cy="36849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0986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 of the Cathode Laser BBA</a:t>
            </a:r>
            <a:endParaRPr lang="de-DE" dirty="0"/>
          </a:p>
        </p:txBody>
      </p:sp>
      <p:sp>
        <p:nvSpPr>
          <p:cNvPr id="32" name="TextBox 31"/>
          <p:cNvSpPr txBox="1"/>
          <p:nvPr/>
        </p:nvSpPr>
        <p:spPr>
          <a:xfrm>
            <a:off x="415594" y="5191931"/>
            <a:ext cx="52605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Assumptions done: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Electrical axis at {0;0}. To be found in the simulations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Initial </a:t>
            </a:r>
            <a:r>
              <a:rPr lang="en-US" dirty="0"/>
              <a:t>l</a:t>
            </a:r>
            <a:r>
              <a:rPr lang="en-US" dirty="0" smtClean="0"/>
              <a:t>aser offset at {-0.25mm;0.40mm}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Laser jitter 30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 rms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Scan phase for 10-90 </a:t>
            </a:r>
            <a:r>
              <a:rPr lang="en-US" dirty="0" err="1" smtClean="0"/>
              <a:t>deg</a:t>
            </a:r>
            <a:r>
              <a:rPr lang="en-US" dirty="0" smtClean="0"/>
              <a:t> 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Gun peak electric field: 25MV/m</a:t>
            </a:r>
            <a:endParaRPr lang="de-DE" dirty="0"/>
          </a:p>
        </p:txBody>
      </p:sp>
      <p:grpSp>
        <p:nvGrpSpPr>
          <p:cNvPr id="44" name="Group 43"/>
          <p:cNvGrpSpPr/>
          <p:nvPr/>
        </p:nvGrpSpPr>
        <p:grpSpPr>
          <a:xfrm>
            <a:off x="1500454" y="897001"/>
            <a:ext cx="6094818" cy="4171540"/>
            <a:chOff x="1500454" y="897001"/>
            <a:chExt cx="6094818" cy="4171540"/>
          </a:xfrm>
        </p:grpSpPr>
        <p:grpSp>
          <p:nvGrpSpPr>
            <p:cNvPr id="31" name="Group 30"/>
            <p:cNvGrpSpPr/>
            <p:nvPr/>
          </p:nvGrpSpPr>
          <p:grpSpPr>
            <a:xfrm>
              <a:off x="1500454" y="897001"/>
              <a:ext cx="6094818" cy="4171540"/>
              <a:chOff x="1756176" y="1736799"/>
              <a:chExt cx="6094818" cy="4171540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6176" y="1736799"/>
                <a:ext cx="5404013" cy="4171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Oval 4"/>
              <p:cNvSpPr/>
              <p:nvPr/>
            </p:nvSpPr>
            <p:spPr bwMode="auto">
              <a:xfrm>
                <a:off x="4956813" y="2809989"/>
                <a:ext cx="106178" cy="108517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" name="Straight Arrow Connector 5"/>
              <p:cNvCxnSpPr/>
              <p:nvPr/>
            </p:nvCxnSpPr>
            <p:spPr bwMode="auto">
              <a:xfrm>
                <a:off x="5063893" y="2865478"/>
                <a:ext cx="467180" cy="10851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" name="Oval 6"/>
              <p:cNvSpPr/>
              <p:nvPr/>
            </p:nvSpPr>
            <p:spPr bwMode="auto">
              <a:xfrm>
                <a:off x="5477984" y="2822070"/>
                <a:ext cx="106178" cy="108517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5009902" y="2432066"/>
                <a:ext cx="646745" cy="385599"/>
                <a:chOff x="5530313" y="4163020"/>
                <a:chExt cx="646745" cy="385599"/>
              </a:xfrm>
            </p:grpSpPr>
            <p:sp>
              <p:nvSpPr>
                <p:cNvPr id="16" name="Rectangle 15"/>
                <p:cNvSpPr/>
                <p:nvPr/>
              </p:nvSpPr>
              <p:spPr bwMode="auto">
                <a:xfrm>
                  <a:off x="5561800" y="4215412"/>
                  <a:ext cx="615258" cy="33320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Rectangle 16"/>
                    <p:cNvSpPr/>
                    <p:nvPr/>
                  </p:nvSpPr>
                  <p:spPr>
                    <a:xfrm>
                      <a:off x="5530313" y="4163020"/>
                      <a:ext cx="638996" cy="370101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Δ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𝐿𝑎𝑠𝑒𝑟</m:t>
                                </m:r>
                              </m:sub>
                            </m:sSub>
                          </m:oMath>
                        </m:oMathPara>
                      </a14:m>
                      <a:endParaRPr lang="de-DE" dirty="0"/>
                    </a:p>
                  </p:txBody>
                </p:sp>
              </mc:Choice>
              <mc:Fallback xmlns="">
                <p:sp>
                  <p:nvSpPr>
                    <p:cNvPr id="17" name="Rectangle 1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30313" y="4163020"/>
                      <a:ext cx="638996" cy="370101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r="-381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9" name="Straight Arrow Connector 18"/>
              <p:cNvCxnSpPr/>
              <p:nvPr/>
            </p:nvCxnSpPr>
            <p:spPr bwMode="auto">
              <a:xfrm>
                <a:off x="5043373" y="2909562"/>
                <a:ext cx="127861" cy="318581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4755246" y="2922838"/>
                    <a:ext cx="377155" cy="3684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𝑽</m:t>
                              </m:r>
                            </m:e>
                          </m:acc>
                        </m:oMath>
                      </m:oMathPara>
                    </a14:m>
                    <a:endParaRPr lang="de-DE" b="1" dirty="0"/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5246" y="2922838"/>
                    <a:ext cx="377155" cy="368499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4" name="Group 23"/>
              <p:cNvGrpSpPr/>
              <p:nvPr/>
            </p:nvGrpSpPr>
            <p:grpSpPr>
              <a:xfrm>
                <a:off x="2895168" y="2464958"/>
                <a:ext cx="1555265" cy="782904"/>
                <a:chOff x="2696705" y="2025372"/>
                <a:chExt cx="1555265" cy="782904"/>
              </a:xfrm>
            </p:grpSpPr>
            <p:sp>
              <p:nvSpPr>
                <p:cNvPr id="22" name="Rounded Rectangle 21"/>
                <p:cNvSpPr/>
                <p:nvPr/>
              </p:nvSpPr>
              <p:spPr bwMode="auto">
                <a:xfrm>
                  <a:off x="2696705" y="2025372"/>
                  <a:ext cx="1555265" cy="782904"/>
                </a:xfrm>
                <a:prstGeom prst="round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2828441" y="2156180"/>
                  <a:ext cx="136928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a</a:t>
                  </a:r>
                  <a:r>
                    <a:rPr lang="en-US" sz="1400" dirty="0" smtClean="0"/>
                    <a:t>ssumed initial</a:t>
                  </a:r>
                </a:p>
                <a:p>
                  <a:r>
                    <a:rPr lang="en-US" sz="1400" dirty="0"/>
                    <a:t>l</a:t>
                  </a:r>
                  <a:r>
                    <a:rPr lang="en-US" sz="1400" dirty="0" smtClean="0"/>
                    <a:t>aser offset</a:t>
                  </a:r>
                  <a:endParaRPr lang="de-DE" sz="1400" dirty="0"/>
                </a:p>
              </p:txBody>
            </p:sp>
          </p:grpSp>
          <p:sp>
            <p:nvSpPr>
              <p:cNvPr id="25" name="Right Arrow 24"/>
              <p:cNvSpPr/>
              <p:nvPr/>
            </p:nvSpPr>
            <p:spPr bwMode="auto">
              <a:xfrm>
                <a:off x="4357445" y="2772137"/>
                <a:ext cx="581186" cy="210634"/>
              </a:xfrm>
              <a:prstGeom prst="rightArrow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6145078" y="2642229"/>
                <a:ext cx="1705916" cy="523922"/>
                <a:chOff x="7710407" y="1960536"/>
                <a:chExt cx="1705916" cy="523922"/>
              </a:xfrm>
            </p:grpSpPr>
            <p:sp>
              <p:nvSpPr>
                <p:cNvPr id="28" name="Rounded Rectangle 27"/>
                <p:cNvSpPr/>
                <p:nvPr/>
              </p:nvSpPr>
              <p:spPr bwMode="auto">
                <a:xfrm>
                  <a:off x="7710407" y="1960536"/>
                  <a:ext cx="1604074" cy="523922"/>
                </a:xfrm>
                <a:prstGeom prst="round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710407" y="1960536"/>
                  <a:ext cx="170591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l</a:t>
                  </a:r>
                  <a:r>
                    <a:rPr lang="en-US" sz="1400" dirty="0" smtClean="0"/>
                    <a:t>aser offset after</a:t>
                  </a:r>
                </a:p>
                <a:p>
                  <a:r>
                    <a:rPr lang="en-US" sz="1400" dirty="0" smtClean="0"/>
                    <a:t>the test movement</a:t>
                  </a:r>
                  <a:endParaRPr lang="de-DE" sz="1400" dirty="0"/>
                </a:p>
              </p:txBody>
            </p:sp>
          </p:grpSp>
          <p:sp>
            <p:nvSpPr>
              <p:cNvPr id="30" name="Right Arrow 29"/>
              <p:cNvSpPr/>
              <p:nvPr/>
            </p:nvSpPr>
            <p:spPr bwMode="auto">
              <a:xfrm rot="10800000">
                <a:off x="5648898" y="2822069"/>
                <a:ext cx="565922" cy="160701"/>
              </a:xfrm>
              <a:prstGeom prst="rightArrow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5866109" y="4204767"/>
              <a:ext cx="702436" cy="307777"/>
              <a:chOff x="7572025" y="4138047"/>
              <a:chExt cx="702436" cy="307777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7572025" y="4138047"/>
                <a:ext cx="702436" cy="28408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572025" y="4138047"/>
                <a:ext cx="7024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Step 1</a:t>
                </a:r>
                <a:endParaRPr lang="de-DE" sz="1400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2524446" y="4173770"/>
              <a:ext cx="702436" cy="307777"/>
              <a:chOff x="7470183" y="3128248"/>
              <a:chExt cx="702436" cy="307777"/>
            </a:xfrm>
          </p:grpSpPr>
          <p:sp>
            <p:nvSpPr>
              <p:cNvPr id="37" name="Rectangle 36"/>
              <p:cNvSpPr/>
              <p:nvPr/>
            </p:nvSpPr>
            <p:spPr bwMode="auto">
              <a:xfrm>
                <a:off x="7470183" y="3128248"/>
                <a:ext cx="702436" cy="30777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470183" y="3128248"/>
                <a:ext cx="7024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Step 2</a:t>
                </a:r>
                <a:endParaRPr lang="de-DE" sz="1400" dirty="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2851810" y="897001"/>
              <a:ext cx="3182281" cy="276999"/>
              <a:chOff x="7005037" y="3536834"/>
              <a:chExt cx="3182281" cy="276999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7005037" y="3578088"/>
                <a:ext cx="3053363" cy="21189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005037" y="3536834"/>
                <a:ext cx="318228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Gun Phase Scan </a:t>
                </a:r>
                <a:r>
                  <a:rPr lang="en-US" sz="1200" dirty="0" smtClean="0"/>
                  <a:t>simulat</a:t>
                </a:r>
                <a:r>
                  <a:rPr lang="en-US" sz="1200" dirty="0" smtClean="0"/>
                  <a:t>ed </a:t>
                </a:r>
                <a:r>
                  <a:rPr lang="en-US" sz="1200" dirty="0" smtClean="0"/>
                  <a:t>at BPMG.24.I1</a:t>
                </a:r>
                <a:endParaRPr lang="de-DE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136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BBA. Before Alignment</a:t>
            </a:r>
            <a:endParaRPr lang="de-DE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60" y="1182997"/>
            <a:ext cx="7989251" cy="459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35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Laser BBA. After Performing the Alignment</a:t>
            </a: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98" y="1057680"/>
            <a:ext cx="8045576" cy="417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8198" y="5580593"/>
            <a:ext cx="28230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Electric </a:t>
            </a:r>
            <a:r>
              <a:rPr lang="en-US" dirty="0" smtClean="0"/>
              <a:t>Axis = </a:t>
            </a:r>
            <a:r>
              <a:rPr lang="en-US" dirty="0"/>
              <a:t>L</a:t>
            </a:r>
            <a:r>
              <a:rPr lang="en-US" dirty="0" smtClean="0"/>
              <a:t>aser Position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898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during Laser BBA. Charge Issues</a:t>
            </a:r>
            <a:endParaRPr lang="de-DE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82576" y="926017"/>
            <a:ext cx="3987208" cy="516093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 smtClean="0"/>
              <a:t>charge jitter limit about 0.05nC. Couldn’t measure the bunch charge reliably below 0.05nC.</a:t>
            </a:r>
          </a:p>
          <a:p>
            <a:r>
              <a:rPr lang="en-US" sz="1800" dirty="0" smtClean="0"/>
              <a:t>100% transmission to the BPMG.24.I1. Reliable results for laser BBA achieved.</a:t>
            </a:r>
          </a:p>
          <a:p>
            <a:r>
              <a:rPr lang="en-US" sz="1800" dirty="0" smtClean="0"/>
              <a:t>About 50% transmission to BPMG.25.I1 </a:t>
            </a:r>
            <a:r>
              <a:rPr lang="en-US" sz="1800" dirty="0" smtClean="0">
                <a:sym typeface="Wingdings" panose="05000000000000000000" pitchFamily="2" charset="2"/>
              </a:rPr>
              <a:t> not suitable for the laser BBA</a:t>
            </a:r>
            <a:endParaRPr lang="en-US" sz="1800" dirty="0" smtClean="0"/>
          </a:p>
          <a:p>
            <a:endParaRPr lang="de-DE" dirty="0"/>
          </a:p>
        </p:txBody>
      </p:sp>
      <p:grpSp>
        <p:nvGrpSpPr>
          <p:cNvPr id="5" name="Group 4"/>
          <p:cNvGrpSpPr/>
          <p:nvPr/>
        </p:nvGrpSpPr>
        <p:grpSpPr>
          <a:xfrm>
            <a:off x="391253" y="1034507"/>
            <a:ext cx="3652671" cy="4943959"/>
            <a:chOff x="902697" y="1092631"/>
            <a:chExt cx="3652671" cy="4943959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697" y="1092631"/>
              <a:ext cx="3652671" cy="4943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1208868" y="1193369"/>
              <a:ext cx="1216617" cy="4719234"/>
            </a:xfrm>
            <a:prstGeom prst="rect">
              <a:avLst/>
            </a:prstGeom>
            <a:solidFill>
              <a:schemeClr val="bg1">
                <a:lumMod val="65000"/>
                <a:alpha val="7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766088" y="1193368"/>
              <a:ext cx="789280" cy="4719234"/>
            </a:xfrm>
            <a:prstGeom prst="rect">
              <a:avLst/>
            </a:prstGeom>
            <a:solidFill>
              <a:schemeClr val="bg1">
                <a:lumMod val="65000"/>
                <a:alpha val="7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872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505869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1.  Basic overview over the injector and for methods for its simulation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2. Working points for the operation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 -  with single bunch 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 - with  two bunch charges in the same train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3.   Cathode laser shapes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  - Flat top and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gaussian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laser shape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 - other laser shapes</a:t>
            </a:r>
          </a:p>
          <a:p>
            <a:pPr marL="0" indent="0" algn="just">
              <a:buNone/>
            </a:pPr>
            <a:r>
              <a:rPr lang="en-US" dirty="0" smtClean="0"/>
              <a:t>4.  Beam based alignment. Status</a:t>
            </a:r>
          </a:p>
          <a:p>
            <a:pPr marL="0" indent="0" algn="just">
              <a:buNone/>
            </a:pPr>
            <a:r>
              <a:rPr lang="en-US" dirty="0" smtClean="0"/>
              <a:t>    - laser alignment</a:t>
            </a:r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 - solenoid alignment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endParaRPr lang="de-DE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Outline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416872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Solenoid Alignment. Status</a:t>
            </a:r>
            <a:endParaRPr lang="de-D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974228"/>
              </p:ext>
            </p:extLst>
          </p:nvPr>
        </p:nvGraphicFramePr>
        <p:xfrm>
          <a:off x="1384515" y="1613976"/>
          <a:ext cx="6096000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Elements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Movers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Available, installed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Aluminium</a:t>
                      </a:r>
                      <a:r>
                        <a:rPr lang="en-US" dirty="0" smtClean="0"/>
                        <a:t> frame with </a:t>
                      </a:r>
                      <a:r>
                        <a:rPr lang="en-US" dirty="0" err="1" smtClean="0"/>
                        <a:t>Beckhoff’s</a:t>
                      </a:r>
                      <a:r>
                        <a:rPr lang="en-US" dirty="0" smtClean="0"/>
                        <a:t> encoders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Missing, on</a:t>
                      </a:r>
                      <a:r>
                        <a:rPr lang="en-US" baseline="0" dirty="0" smtClean="0"/>
                        <a:t> the way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Cabling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Available, not connected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Software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be overtaken from PITZ. Available under </a:t>
                      </a:r>
                      <a:r>
                        <a:rPr lang="en-US" dirty="0" err="1" smtClean="0"/>
                        <a:t>LabView</a:t>
                      </a:r>
                      <a:r>
                        <a:rPr lang="en-US" dirty="0" smtClean="0"/>
                        <a:t> but not in </a:t>
                      </a:r>
                      <a:r>
                        <a:rPr lang="en-US" dirty="0" err="1" smtClean="0"/>
                        <a:t>jddd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Alignment method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Improved, prepared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3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Solenoid Alignment. Window with 100% Transmission</a:t>
            </a:r>
            <a:endParaRPr lang="de-DE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76" y="1322330"/>
            <a:ext cx="3285882" cy="249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75" y="3820333"/>
            <a:ext cx="3285882" cy="253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6458" y="1335053"/>
            <a:ext cx="529503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Assumptions and Methods: </a:t>
            </a:r>
          </a:p>
          <a:p>
            <a:pPr marL="171450" indent="-171450">
              <a:buFontTx/>
              <a:buChar char="-"/>
            </a:pPr>
            <a:r>
              <a:rPr lang="en-GB" sz="1200" b="1" dirty="0" smtClean="0"/>
              <a:t>Pipe aperture r=20.25mm. </a:t>
            </a:r>
            <a:r>
              <a:rPr lang="en-GB" sz="1200" dirty="0" smtClean="0"/>
              <a:t>Particles with deviation more than </a:t>
            </a:r>
            <a:r>
              <a:rPr lang="en-GB" sz="1200" dirty="0" smtClean="0"/>
              <a:t>20.25mm</a:t>
            </a:r>
          </a:p>
          <a:p>
            <a:r>
              <a:rPr lang="en-GB" sz="1200" dirty="0"/>
              <a:t> </a:t>
            </a:r>
            <a:r>
              <a:rPr lang="en-GB" sz="1200" dirty="0" smtClean="0"/>
              <a:t>  </a:t>
            </a:r>
            <a:r>
              <a:rPr lang="en-GB" sz="1200" dirty="0" smtClean="0"/>
              <a:t> </a:t>
            </a:r>
            <a:r>
              <a:rPr lang="en-GB" sz="1200" dirty="0" smtClean="0"/>
              <a:t>from </a:t>
            </a:r>
            <a:r>
              <a:rPr lang="en-GB" sz="1200" dirty="0" smtClean="0"/>
              <a:t>the </a:t>
            </a:r>
            <a:r>
              <a:rPr lang="en-GB" sz="1200" dirty="0" smtClean="0"/>
              <a:t>BPM </a:t>
            </a:r>
            <a:r>
              <a:rPr lang="en-GB" sz="1200" dirty="0" err="1" smtClean="0"/>
              <a:t>center</a:t>
            </a:r>
            <a:r>
              <a:rPr lang="en-GB" sz="1200" dirty="0" smtClean="0"/>
              <a:t> </a:t>
            </a:r>
            <a:r>
              <a:rPr lang="en-GB" sz="1200" dirty="0" smtClean="0"/>
              <a:t>considered as lost.</a:t>
            </a:r>
          </a:p>
          <a:p>
            <a:pPr marL="171450" indent="-171450">
              <a:buFontTx/>
              <a:buChar char="-"/>
            </a:pPr>
            <a:r>
              <a:rPr lang="en-GB" sz="1200" dirty="0" smtClean="0"/>
              <a:t>ASTRA </a:t>
            </a:r>
            <a:r>
              <a:rPr lang="en-GB" sz="1200" dirty="0" smtClean="0"/>
              <a:t>2D </a:t>
            </a:r>
            <a:r>
              <a:rPr lang="en-GB" sz="1200" dirty="0" smtClean="0"/>
              <a:t>with </a:t>
            </a:r>
            <a:r>
              <a:rPr lang="en-GB" sz="1200" dirty="0" smtClean="0"/>
              <a:t>200kParticles</a:t>
            </a:r>
            <a:r>
              <a:rPr lang="en-GB" sz="1200" dirty="0" smtClean="0"/>
              <a:t>. </a:t>
            </a:r>
            <a:r>
              <a:rPr lang="en-GB" sz="1200" dirty="0" err="1" smtClean="0"/>
              <a:t>Nlong</a:t>
            </a:r>
            <a:r>
              <a:rPr lang="en-GB" sz="1200" dirty="0" smtClean="0"/>
              <a:t> x </a:t>
            </a:r>
            <a:r>
              <a:rPr lang="en-GB" sz="1200" dirty="0" err="1" smtClean="0"/>
              <a:t>Nrad</a:t>
            </a:r>
            <a:r>
              <a:rPr lang="en-GB" sz="1200" dirty="0" smtClean="0"/>
              <a:t> =100x40. </a:t>
            </a:r>
            <a:r>
              <a:rPr lang="en-GB" sz="1200" dirty="0" smtClean="0"/>
              <a:t>with SF</a:t>
            </a:r>
          </a:p>
          <a:p>
            <a:pPr marL="171450" indent="-171450">
              <a:buFontTx/>
              <a:buChar char="-"/>
            </a:pPr>
            <a:r>
              <a:rPr lang="en-GB" sz="1200" b="1" dirty="0" smtClean="0"/>
              <a:t>Bunch Charge = </a:t>
            </a:r>
            <a:r>
              <a:rPr lang="en-GB" sz="1200" b="1" dirty="0" smtClean="0"/>
              <a:t>30pC.</a:t>
            </a:r>
            <a:endParaRPr lang="en-GB" sz="1200" b="1" dirty="0" smtClean="0"/>
          </a:p>
          <a:p>
            <a:pPr marL="171450" indent="-171450">
              <a:buFontTx/>
              <a:buChar char="-"/>
            </a:pPr>
            <a:r>
              <a:rPr lang="en-GB" sz="1200" b="1" dirty="0" err="1" smtClean="0"/>
              <a:t>XYrms</a:t>
            </a:r>
            <a:r>
              <a:rPr lang="en-GB" sz="1200" b="1" dirty="0" smtClean="0"/>
              <a:t>=0.10mm</a:t>
            </a:r>
          </a:p>
          <a:p>
            <a:pPr marL="171450" indent="-171450">
              <a:buFontTx/>
              <a:buChar char="-"/>
            </a:pPr>
            <a:r>
              <a:rPr lang="en-GB" sz="1200" b="1" dirty="0" smtClean="0"/>
              <a:t>Gun: </a:t>
            </a:r>
            <a:r>
              <a:rPr lang="en-GB" sz="1200" b="1" dirty="0" err="1" smtClean="0"/>
              <a:t>MaxE</a:t>
            </a:r>
            <a:r>
              <a:rPr lang="en-GB" sz="1200" b="1" dirty="0" smtClean="0"/>
              <a:t>=25MV/m </a:t>
            </a:r>
            <a:r>
              <a:rPr lang="en-GB" sz="1200" b="1" dirty="0" smtClean="0"/>
              <a:t>Phase=40deg</a:t>
            </a:r>
            <a:endParaRPr lang="en-GB" sz="1200" b="1" dirty="0" smtClean="0"/>
          </a:p>
          <a:p>
            <a:pPr marL="171450" indent="-171450">
              <a:buFontTx/>
              <a:buChar char="-"/>
            </a:pPr>
            <a:r>
              <a:rPr lang="en-GB" sz="1200" dirty="0" smtClean="0"/>
              <a:t>Gun offsets: no</a:t>
            </a:r>
          </a:p>
          <a:p>
            <a:pPr marL="171450" indent="-171450">
              <a:buFontTx/>
              <a:buChar char="-"/>
            </a:pPr>
            <a:r>
              <a:rPr lang="en-GB" sz="1200" b="1" dirty="0" smtClean="0"/>
              <a:t>Solenoid Offsets: [</a:t>
            </a:r>
            <a:r>
              <a:rPr lang="en-GB" sz="1200" b="1" dirty="0" smtClean="0"/>
              <a:t>0.5; 0.7; -0.2</a:t>
            </a:r>
            <a:r>
              <a:rPr lang="en-GB" sz="1200" b="1" dirty="0" smtClean="0"/>
              <a:t>; </a:t>
            </a:r>
            <a:r>
              <a:rPr lang="en-GB" sz="1200" b="1" dirty="0" smtClean="0"/>
              <a:t>0.3]</a:t>
            </a:r>
            <a:endParaRPr lang="en-GB" sz="1200" b="1" dirty="0" smtClean="0"/>
          </a:p>
          <a:p>
            <a:pPr marL="171450" indent="-171450">
              <a:buFontTx/>
              <a:buChar char="-"/>
            </a:pPr>
            <a:r>
              <a:rPr lang="en-GB" sz="1200" dirty="0" smtClean="0"/>
              <a:t>Files: gun41cavity.txt; Main2003_3m; Buck2003_0</a:t>
            </a:r>
          </a:p>
          <a:p>
            <a:pPr marL="171450" indent="-171450">
              <a:buFontTx/>
              <a:buChar char="-"/>
            </a:pPr>
            <a:r>
              <a:rPr lang="en-GB" sz="1200" dirty="0" smtClean="0"/>
              <a:t>Bucking Coil: off</a:t>
            </a:r>
          </a:p>
          <a:p>
            <a:pPr marL="171450" indent="-171450">
              <a:buFontTx/>
              <a:buChar char="-"/>
            </a:pPr>
            <a:r>
              <a:rPr lang="en-GB" sz="1200" dirty="0" smtClean="0"/>
              <a:t>Jitter: </a:t>
            </a:r>
            <a:r>
              <a:rPr lang="en-GB" sz="1200" dirty="0" smtClean="0"/>
              <a:t>no</a:t>
            </a:r>
            <a:endParaRPr lang="de-DE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045058" y="4331776"/>
            <a:ext cx="48205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GB" dirty="0" smtClean="0">
                <a:sym typeface="Wingdings" panose="05000000000000000000" pitchFamily="2" charset="2"/>
              </a:rPr>
              <a:t>Expect full transmission in the range of [0:300] A</a:t>
            </a:r>
          </a:p>
          <a:p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smtClean="0">
                <a:sym typeface="Wingdings" panose="05000000000000000000" pitchFamily="2" charset="2"/>
              </a:rPr>
              <a:t>    for BPMG.24.I1</a:t>
            </a:r>
          </a:p>
          <a:p>
            <a:pPr marL="285750" indent="-285750">
              <a:buFont typeface="Wingdings"/>
              <a:buChar char="à"/>
            </a:pPr>
            <a:r>
              <a:rPr lang="en-GB" dirty="0" smtClean="0">
                <a:sym typeface="Wingdings" panose="05000000000000000000" pitchFamily="2" charset="2"/>
              </a:rPr>
              <a:t>Expect full transmission in [80:180] A </a:t>
            </a:r>
          </a:p>
          <a:p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smtClean="0">
                <a:sym typeface="Wingdings" panose="05000000000000000000" pitchFamily="2" charset="2"/>
              </a:rPr>
              <a:t>    for BPMG.25.I1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181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505869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1.  Basic overview over the injector and for methods for its simulation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2. Working points for the operation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 -  with single bunch 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 - with  two bunch charges in the same train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3.   Cathode laser shapes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  - Flat top and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gaussian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laser shape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 - other laser shapes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4.  Beam based alignment. Status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  - laser alignment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 - solenoid alignment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endParaRPr lang="de-DE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Outline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304213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Measured Path. Simulations for S=[0.5 0.7 -0.2 0.3]</a:t>
            </a:r>
            <a:endParaRPr lang="de-DE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83" y="1239864"/>
            <a:ext cx="3786892" cy="292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277173" y="1704813"/>
                <a:ext cx="3364896" cy="3954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=[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𝑥𝑜𝑓𝑓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𝑦𝑜𝑓𝑓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𝑥𝑟𝑜𝑡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𝑦𝑟𝑜𝑡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]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173" y="1704813"/>
                <a:ext cx="3364896" cy="395493"/>
              </a:xfrm>
              <a:prstGeom prst="rect">
                <a:avLst/>
              </a:prstGeom>
              <a:blipFill rotWithShape="1">
                <a:blip r:embed="rId3"/>
                <a:stretch>
                  <a:fillRect t="-10769" b="-46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207431" y="2688135"/>
                <a:ext cx="3791423" cy="13549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Tracking from the cathode to the BPM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b="0" dirty="0" smtClean="0"/>
                  <a:t>can be defined as some transformation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de-DE" dirty="0" smtClean="0"/>
                  <a:t> with</a:t>
                </a:r>
              </a:p>
              <a:p>
                <a:pPr algn="ctr"/>
                <a:endParaRPr lang="de-DE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</m:acc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∈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→</m:t>
                      </m:r>
                      <m:acc>
                        <m:accPr>
                          <m:chr m:val="⃗"/>
                          <m:ctrlPr>
                            <a:rPr lang="en-US" b="0" i="1" dirty="0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</m:acc>
                      <m:r>
                        <a:rPr lang="en-US" i="1" dirty="0">
                          <a:latin typeface="Cambria Math"/>
                          <a:ea typeface="Cambria Math"/>
                        </a:rPr>
                        <m:t>∈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𝐵𝑃𝑀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431" y="2688135"/>
                <a:ext cx="3791423" cy="1354986"/>
              </a:xfrm>
              <a:prstGeom prst="rect">
                <a:avLst/>
              </a:prstGeom>
              <a:blipFill rotWithShape="1">
                <a:blip r:embed="rId4"/>
                <a:stretch>
                  <a:fillRect l="-804" t="-13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44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for Basis Solenoid Offsets</a:t>
            </a:r>
            <a:endParaRPr lang="de-DE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14" y="1799161"/>
            <a:ext cx="4581121" cy="354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439910" y="1759053"/>
                <a:ext cx="979692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: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endParaRPr lang="en-US" b="0" i="1" dirty="0" smtClean="0">
                  <a:latin typeface="Cambria Math"/>
                </a:endParaRPr>
              </a:p>
              <a:p>
                <a:endParaRPr lang="en-US" i="1" dirty="0" smtClean="0">
                  <a:latin typeface="Cambria Math"/>
                </a:endParaRPr>
              </a:p>
              <a:p>
                <a:endParaRPr lang="en-US" i="1" dirty="0">
                  <a:latin typeface="Cambria Math"/>
                </a:endParaRPr>
              </a:p>
              <a:p>
                <a:endParaRPr lang="en-US" i="1" dirty="0" smtClean="0">
                  <a:latin typeface="Cambria Math"/>
                </a:endParaRPr>
              </a:p>
              <a:p>
                <a:endParaRPr lang="en-US" i="1" dirty="0">
                  <a:latin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𝑒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b="0" dirty="0" smtClean="0"/>
              </a:p>
              <a:p>
                <a:endParaRPr lang="de-DE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910" y="1759053"/>
                <a:ext cx="979692" cy="206210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123609"/>
              </p:ext>
            </p:extLst>
          </p:nvPr>
        </p:nvGraphicFramePr>
        <p:xfrm>
          <a:off x="6329366" y="2137235"/>
          <a:ext cx="262865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6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GB" sz="1200" baseline="0" dirty="0" err="1" smtClean="0">
                          <a:solidFill>
                            <a:schemeClr val="tx1"/>
                          </a:solidFill>
                        </a:rPr>
                        <a:t>Sxoff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baseline="0" dirty="0" err="1" smtClean="0">
                          <a:solidFill>
                            <a:schemeClr val="tx1"/>
                          </a:solidFill>
                        </a:rPr>
                        <a:t>Syoff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baseline="0" dirty="0" err="1" smtClean="0">
                          <a:solidFill>
                            <a:schemeClr val="tx1"/>
                          </a:solidFill>
                        </a:rPr>
                        <a:t>Sxrot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baseline="0" dirty="0" err="1" smtClean="0">
                          <a:solidFill>
                            <a:schemeClr val="tx1"/>
                          </a:solidFill>
                        </a:rPr>
                        <a:t>Syrot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[mm    </a:t>
                      </a:r>
                      <a:r>
                        <a:rPr lang="en-GB" sz="1200" dirty="0" err="1" smtClean="0">
                          <a:solidFill>
                            <a:schemeClr val="tx1"/>
                          </a:solidFill>
                        </a:rPr>
                        <a:t>mm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    mrad    mrad]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[   1      </a:t>
                      </a:r>
                      <a:r>
                        <a:rPr lang="en-GB" sz="1200" baseline="0" dirty="0" smtClean="0"/>
                        <a:t> 0         0           0  </a:t>
                      </a:r>
                      <a:r>
                        <a:rPr lang="en-GB" sz="1200" dirty="0" smtClean="0"/>
                        <a:t>]</a:t>
                      </a:r>
                      <a:endParaRPr lang="de-DE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[   0      </a:t>
                      </a:r>
                      <a:r>
                        <a:rPr lang="en-GB" sz="1200" baseline="0" dirty="0" smtClean="0"/>
                        <a:t> 1         0           0  </a:t>
                      </a:r>
                      <a:r>
                        <a:rPr lang="en-GB" sz="1200" dirty="0" smtClean="0"/>
                        <a:t>]</a:t>
                      </a:r>
                      <a:endParaRPr lang="de-DE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[   0      </a:t>
                      </a:r>
                      <a:r>
                        <a:rPr lang="en-GB" sz="1200" baseline="0" dirty="0" smtClean="0"/>
                        <a:t> 0         1           0  </a:t>
                      </a:r>
                      <a:r>
                        <a:rPr lang="en-GB" sz="1200" dirty="0" smtClean="0"/>
                        <a:t>]</a:t>
                      </a:r>
                      <a:endParaRPr lang="de-DE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[   0      </a:t>
                      </a:r>
                      <a:r>
                        <a:rPr lang="en-GB" sz="1200" baseline="0" dirty="0" smtClean="0"/>
                        <a:t> 0         0           1  </a:t>
                      </a:r>
                      <a:r>
                        <a:rPr lang="en-GB" sz="1200" dirty="0" smtClean="0"/>
                        <a:t>]</a:t>
                      </a:r>
                      <a:endParaRPr lang="de-DE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31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Basis Vectors</a:t>
            </a:r>
            <a:endParaRPr lang="de-DE" dirty="0"/>
          </a:p>
        </p:txBody>
      </p:sp>
      <p:grpSp>
        <p:nvGrpSpPr>
          <p:cNvPr id="21" name="Group 20"/>
          <p:cNvGrpSpPr/>
          <p:nvPr/>
        </p:nvGrpSpPr>
        <p:grpSpPr>
          <a:xfrm>
            <a:off x="1177671" y="2869183"/>
            <a:ext cx="2193990" cy="2137136"/>
            <a:chOff x="1177671" y="2869183"/>
            <a:chExt cx="2193990" cy="2137136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H="1" flipV="1">
              <a:off x="1482312" y="3021815"/>
              <a:ext cx="731288" cy="94450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 rot="16200000" flipH="1" flipV="1">
              <a:off x="1367357" y="4064293"/>
              <a:ext cx="929161" cy="74880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2213600" y="2955105"/>
              <a:ext cx="1044384" cy="101900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rot="5400000" flipV="1">
              <a:off x="2219027" y="3953628"/>
              <a:ext cx="1019009" cy="104438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Box 10"/>
            <p:cNvSpPr txBox="1"/>
            <p:nvPr/>
          </p:nvSpPr>
          <p:spPr>
            <a:xfrm>
              <a:off x="1555357" y="2869183"/>
              <a:ext cx="227354" cy="206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e</a:t>
              </a:r>
              <a:r>
                <a:rPr lang="en-GB" b="1" baseline="-25000" dirty="0" smtClean="0"/>
                <a:t>1</a:t>
              </a:r>
              <a:endParaRPr lang="de-DE" b="1" baseline="-25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77671" y="4475832"/>
              <a:ext cx="3804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e</a:t>
              </a:r>
              <a:r>
                <a:rPr lang="en-GB" b="1" baseline="-25000" dirty="0"/>
                <a:t>2</a:t>
              </a:r>
              <a:endParaRPr lang="de-DE" b="1" baseline="-25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31633" y="4800232"/>
              <a:ext cx="227354" cy="206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e</a:t>
              </a:r>
              <a:r>
                <a:rPr lang="en-GB" b="1" baseline="-25000" dirty="0"/>
                <a:t>3</a:t>
              </a:r>
              <a:endParaRPr lang="de-DE" b="1" baseline="-25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44307" y="3074731"/>
              <a:ext cx="227354" cy="206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e</a:t>
              </a:r>
              <a:r>
                <a:rPr lang="en-GB" b="1" baseline="-25000" dirty="0"/>
                <a:t>4</a:t>
              </a:r>
              <a:endParaRPr lang="de-DE" b="1" baseline="-25000" dirty="0"/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 flipH="1" flipV="1">
              <a:off x="1206437" y="3615689"/>
              <a:ext cx="1007163" cy="3506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" name="TextBox 5"/>
            <p:cNvSpPr txBox="1"/>
            <p:nvPr/>
          </p:nvSpPr>
          <p:spPr>
            <a:xfrm>
              <a:off x="1266870" y="3435237"/>
              <a:ext cx="202006" cy="206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A</a:t>
              </a:r>
              <a:endParaRPr lang="de-DE" b="1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626243" y="1885690"/>
                <a:ext cx="12307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𝑚𝑖𝑛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=60</m:t>
                      </m:r>
                      <m:r>
                        <a:rPr lang="en-US" sz="1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14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=300</m:t>
                      </m:r>
                      <m:r>
                        <a:rPr lang="en-US" sz="1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243" y="1885690"/>
                <a:ext cx="123078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860622"/>
              </p:ext>
            </p:extLst>
          </p:nvPr>
        </p:nvGraphicFramePr>
        <p:xfrm>
          <a:off x="5255883" y="2810074"/>
          <a:ext cx="256136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584"/>
                <a:gridCol w="16337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Values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[mm mm]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e</a:t>
                      </a:r>
                      <a:r>
                        <a:rPr lang="en-GB" b="1" baseline="-25000" dirty="0" smtClean="0"/>
                        <a:t>1</a:t>
                      </a:r>
                      <a:endParaRPr lang="de-DE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[-3.34;  4.31]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e</a:t>
                      </a:r>
                      <a:r>
                        <a:rPr lang="en-GB" b="1" baseline="-25000" dirty="0" smtClean="0"/>
                        <a:t>2</a:t>
                      </a:r>
                      <a:endParaRPr lang="de-DE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[-4.24; -3.42]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e</a:t>
                      </a:r>
                      <a:r>
                        <a:rPr lang="en-GB" b="1" baseline="-25000" dirty="0" smtClean="0"/>
                        <a:t>3</a:t>
                      </a:r>
                      <a:endParaRPr lang="de-DE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[4.66;  -4.77]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e</a:t>
                      </a:r>
                      <a:r>
                        <a:rPr lang="en-GB" b="1" baseline="-25000" dirty="0" smtClean="0"/>
                        <a:t>4</a:t>
                      </a:r>
                      <a:endParaRPr lang="de-DE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[4.77;   4.65]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3617962" y="1286359"/>
                <a:ext cx="3079817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Β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962" y="1286359"/>
                <a:ext cx="3079817" cy="368499"/>
              </a:xfrm>
              <a:prstGeom prst="rect">
                <a:avLst/>
              </a:prstGeom>
              <a:blipFill rotWithShape="1">
                <a:blip r:embed="rId3"/>
                <a:stretch>
                  <a:fillRect t="-3333" b="-11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35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Solenoid Movement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1170122" y="1108129"/>
            <a:ext cx="5011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Develop the measured path  in a basis of two vectors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676310"/>
                  </p:ext>
                </p:extLst>
              </p:nvPr>
            </p:nvGraphicFramePr>
            <p:xfrm>
              <a:off x="457202" y="1965417"/>
              <a:ext cx="3200399" cy="243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5298"/>
                    <a:gridCol w="1233208"/>
                    <a:gridCol w="991893"/>
                  </a:tblGrid>
                  <a:tr h="25908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 smtClean="0">
                              <a:solidFill>
                                <a:schemeClr val="tx1"/>
                              </a:solidFill>
                            </a:rPr>
                            <a:t>Basis</a:t>
                          </a:r>
                          <a:r>
                            <a:rPr lang="en-GB" sz="1400" baseline="0" dirty="0" smtClean="0">
                              <a:solidFill>
                                <a:schemeClr val="tx1"/>
                              </a:solidFill>
                            </a:rPr>
                            <a:t> vectors</a:t>
                          </a:r>
                          <a:endParaRPr lang="de-DE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</a:rPr>
                            <a:t>Value1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 smtClean="0">
                              <a:solidFill>
                                <a:schemeClr val="tx1"/>
                              </a:solidFill>
                            </a:rPr>
                            <a:t>Value2</a:t>
                          </a:r>
                          <a:endParaRPr lang="de-DE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</a:rPr>
                            <a:t>[mm or mrad]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de-DE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2348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de-DE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</a:rPr>
                            <a:t>0.78</a:t>
                          </a:r>
                          <a:endParaRPr lang="de-DE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</a:rPr>
                            <a:t>0.35</a:t>
                          </a:r>
                          <a:endParaRPr lang="de-DE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</a:tr>
                  <a:tr h="2348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de-DE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</a:rPr>
                            <a:t>-2.93</a:t>
                          </a:r>
                          <a:endParaRPr lang="de-DE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</a:rPr>
                            <a:t>-2.99</a:t>
                          </a:r>
                          <a:endParaRPr lang="de-DE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2348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de-DE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</a:rPr>
                            <a:t>0.82</a:t>
                          </a:r>
                          <a:endParaRPr lang="de-DE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</a:rPr>
                            <a:t>-0.28</a:t>
                          </a:r>
                          <a:endParaRPr lang="de-DE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2348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de-DE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</a:rPr>
                            <a:t>0.28</a:t>
                          </a:r>
                          <a:endParaRPr lang="de-DE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</a:rPr>
                            <a:t>-0.63</a:t>
                          </a:r>
                          <a:endParaRPr lang="de-DE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2348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de-DE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</a:rPr>
                            <a:t>8.69</a:t>
                          </a:r>
                          <a:endParaRPr lang="de-DE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</a:rPr>
                            <a:t>6.71</a:t>
                          </a:r>
                          <a:endParaRPr lang="de-DE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2348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de-DE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</a:rPr>
                            <a:t>-0.65</a:t>
                          </a:r>
                          <a:endParaRPr lang="de-DE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</a:rPr>
                            <a:t>-0.22</a:t>
                          </a:r>
                          <a:endParaRPr lang="de-DE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676310"/>
                  </p:ext>
                </p:extLst>
              </p:nvPr>
            </p:nvGraphicFramePr>
            <p:xfrm>
              <a:off x="457202" y="1965417"/>
              <a:ext cx="3200399" cy="243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5298"/>
                    <a:gridCol w="1233208"/>
                    <a:gridCol w="991893"/>
                  </a:tblGrid>
                  <a:tr h="3048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 smtClean="0">
                              <a:solidFill>
                                <a:schemeClr val="tx1"/>
                              </a:solidFill>
                            </a:rPr>
                            <a:t>Basis</a:t>
                          </a:r>
                          <a:r>
                            <a:rPr lang="en-GB" sz="1400" baseline="0" dirty="0" smtClean="0">
                              <a:solidFill>
                                <a:schemeClr val="tx1"/>
                              </a:solidFill>
                            </a:rPr>
                            <a:t> vectors</a:t>
                          </a:r>
                          <a:endParaRPr lang="de-DE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</a:rPr>
                            <a:t>Value1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 smtClean="0">
                              <a:solidFill>
                                <a:schemeClr val="tx1"/>
                              </a:solidFill>
                            </a:rPr>
                            <a:t>Value2</a:t>
                          </a:r>
                          <a:endParaRPr lang="de-DE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</a:rPr>
                            <a:t>[mm or mrad]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de-DE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"/>
                          <a:stretch>
                            <a:fillRect t="-202000" r="-228125" b="-5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</a:rPr>
                            <a:t>0.78</a:t>
                          </a:r>
                          <a:endParaRPr lang="de-DE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</a:rPr>
                            <a:t>0.35</a:t>
                          </a:r>
                          <a:endParaRPr lang="de-DE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302000" r="-228125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</a:rPr>
                            <a:t>-2.93</a:t>
                          </a:r>
                          <a:endParaRPr lang="de-DE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</a:rPr>
                            <a:t>-2.99</a:t>
                          </a:r>
                          <a:endParaRPr lang="de-DE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02000" r="-228125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</a:rPr>
                            <a:t>0.82</a:t>
                          </a:r>
                          <a:endParaRPr lang="de-DE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</a:rPr>
                            <a:t>-0.28</a:t>
                          </a:r>
                          <a:endParaRPr lang="de-DE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502000" r="-228125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</a:rPr>
                            <a:t>0.28</a:t>
                          </a:r>
                          <a:endParaRPr lang="de-DE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</a:rPr>
                            <a:t>-0.63</a:t>
                          </a:r>
                          <a:endParaRPr lang="de-DE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02000" r="-228125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</a:rPr>
                            <a:t>8.69</a:t>
                          </a:r>
                          <a:endParaRPr lang="de-DE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</a:rPr>
                            <a:t>6.71</a:t>
                          </a:r>
                          <a:endParaRPr lang="de-DE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702000" r="-228125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</a:rPr>
                            <a:t>-0.65</a:t>
                          </a:r>
                          <a:endParaRPr lang="de-DE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</a:rPr>
                            <a:t>-0.22</a:t>
                          </a:r>
                          <a:endParaRPr lang="de-DE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44" y="1949427"/>
            <a:ext cx="4680165" cy="364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98" y="2297543"/>
            <a:ext cx="1679855" cy="134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6253726" y="3417376"/>
            <a:ext cx="519033" cy="441702"/>
          </a:xfrm>
          <a:prstGeom prst="rect">
            <a:avLst/>
          </a:prstGeom>
          <a:solidFill>
            <a:schemeClr val="tx1">
              <a:alpha val="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Bent Arrow 5"/>
          <p:cNvSpPr/>
          <p:nvPr/>
        </p:nvSpPr>
        <p:spPr bwMode="auto">
          <a:xfrm>
            <a:off x="6474416" y="2812941"/>
            <a:ext cx="1081007" cy="581189"/>
          </a:xfrm>
          <a:prstGeom prst="ben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59401" y="1891459"/>
            <a:ext cx="4833374" cy="338554"/>
            <a:chOff x="3713884" y="1844631"/>
            <a:chExt cx="4833374" cy="338554"/>
          </a:xfrm>
        </p:grpSpPr>
        <p:sp>
          <p:nvSpPr>
            <p:cNvPr id="8" name="Rectangle 7"/>
            <p:cNvSpPr/>
            <p:nvPr/>
          </p:nvSpPr>
          <p:spPr bwMode="auto">
            <a:xfrm>
              <a:off x="3766723" y="1844631"/>
              <a:ext cx="4718599" cy="3385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13884" y="1844631"/>
              <a:ext cx="48333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Path at the BPMG.24.I1 before and after 1</a:t>
              </a:r>
              <a:r>
                <a:rPr lang="en-US" sz="1400" baseline="30000" dirty="0" smtClean="0"/>
                <a:t>st</a:t>
              </a:r>
              <a:r>
                <a:rPr lang="en-US" sz="1400" dirty="0" smtClean="0"/>
                <a:t> solenoid move</a:t>
              </a:r>
              <a:endParaRPr lang="de-DE" sz="14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0515" y="4605201"/>
            <a:ext cx="38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solenoid correction leads to </a:t>
            </a:r>
            <a:r>
              <a:rPr lang="en-US" dirty="0" smtClean="0"/>
              <a:t>a ‘point-like</a:t>
            </a:r>
            <a:r>
              <a:rPr lang="en-US" dirty="0" smtClean="0"/>
              <a:t>’ path on the BPM. The point doesn’t coincide with the BPM center.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493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Solenoid Movement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88196" y="953149"/>
                <a:ext cx="746243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Idea: Assume </a:t>
                </a:r>
                <a:r>
                  <a:rPr lang="en-US" dirty="0"/>
                  <a:t>s</a:t>
                </a:r>
                <a:r>
                  <a:rPr lang="en-US" dirty="0" smtClean="0"/>
                  <a:t>olenoid offset of 1mm or 1mrad in one of directions and correct it by means of other offsets: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1 0 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13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14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i="1" dirty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0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en-US" i="1" dirty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31</m:t>
                              </m:r>
                            </m:sub>
                          </m:sSub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32</m:t>
                              </m:r>
                            </m:sub>
                          </m:sSub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1 0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en-US" i="1" dirty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0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96" y="953149"/>
                <a:ext cx="7462435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408" t="-1163" r="-163" b="-15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96" y="2610181"/>
            <a:ext cx="3267013" cy="257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3835830" y="2602432"/>
            <a:ext cx="3355384" cy="2607648"/>
            <a:chOff x="3835830" y="2997631"/>
            <a:chExt cx="3355384" cy="2607648"/>
          </a:xfrm>
        </p:grpSpPr>
        <p:grpSp>
          <p:nvGrpSpPr>
            <p:cNvPr id="10" name="Group 9"/>
            <p:cNvGrpSpPr/>
            <p:nvPr/>
          </p:nvGrpSpPr>
          <p:grpSpPr>
            <a:xfrm>
              <a:off x="3835830" y="2997631"/>
              <a:ext cx="3355384" cy="2607648"/>
              <a:chOff x="3835830" y="2997631"/>
              <a:chExt cx="3355384" cy="2607648"/>
            </a:xfrm>
          </p:grpSpPr>
          <p:pic>
            <p:nvPicPr>
              <p:cNvPr id="20484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5830" y="2997631"/>
                <a:ext cx="3355384" cy="2607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5" name="Straight Arrow Connector 4"/>
              <p:cNvCxnSpPr/>
              <p:nvPr/>
            </p:nvCxnSpPr>
            <p:spPr bwMode="auto">
              <a:xfrm flipV="1">
                <a:off x="4610746" y="4122549"/>
                <a:ext cx="232474" cy="24022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" name="Straight Arrow Connector 6"/>
              <p:cNvCxnSpPr/>
              <p:nvPr/>
            </p:nvCxnSpPr>
            <p:spPr bwMode="auto">
              <a:xfrm>
                <a:off x="4610746" y="4362773"/>
                <a:ext cx="588935" cy="526942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Straight Arrow Connector 8"/>
              <p:cNvCxnSpPr/>
              <p:nvPr/>
            </p:nvCxnSpPr>
            <p:spPr bwMode="auto">
              <a:xfrm flipV="1">
                <a:off x="4610746" y="4068305"/>
                <a:ext cx="1146874" cy="29446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0" name="Group 19"/>
            <p:cNvGrpSpPr/>
            <p:nvPr/>
          </p:nvGrpSpPr>
          <p:grpSpPr>
            <a:xfrm>
              <a:off x="4794044" y="4951709"/>
              <a:ext cx="780278" cy="338554"/>
              <a:chOff x="1348353" y="6098583"/>
              <a:chExt cx="780278" cy="338554"/>
            </a:xfrm>
          </p:grpSpPr>
          <p:sp>
            <p:nvSpPr>
              <p:cNvPr id="19" name="Rectangle 18"/>
              <p:cNvSpPr/>
              <p:nvPr/>
            </p:nvSpPr>
            <p:spPr bwMode="auto">
              <a:xfrm>
                <a:off x="1418095" y="6145078"/>
                <a:ext cx="695858" cy="2533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348353" y="6098583"/>
                    <a:ext cx="780278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latin typeface="Cambria Math"/>
                            </a:rPr>
                            <m:t>𝚩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de-DE" b="1" dirty="0"/>
                  </a:p>
                </p:txBody>
              </p:sp>
            </mc:Choice>
            <mc:Fallback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48353" y="6098583"/>
                    <a:ext cx="780278" cy="338554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/>
            <p:cNvGrpSpPr/>
            <p:nvPr/>
          </p:nvGrpSpPr>
          <p:grpSpPr>
            <a:xfrm>
              <a:off x="5367481" y="4193496"/>
              <a:ext cx="780278" cy="338554"/>
              <a:chOff x="2554638" y="5918974"/>
              <a:chExt cx="780278" cy="338554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2554638" y="5966847"/>
                <a:ext cx="780278" cy="26743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2554638" y="5918974"/>
                    <a:ext cx="780278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latin typeface="Cambria Math"/>
                            </a:rPr>
                            <m:t>𝚩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de-DE" b="1" dirty="0"/>
                  </a:p>
                </p:txBody>
              </p:sp>
            </mc:Choice>
            <mc:Fallback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54638" y="5918974"/>
                    <a:ext cx="780278" cy="338554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/>
            <p:cNvGrpSpPr/>
            <p:nvPr/>
          </p:nvGrpSpPr>
          <p:grpSpPr>
            <a:xfrm>
              <a:off x="4096172" y="3678149"/>
              <a:ext cx="1088011" cy="338554"/>
              <a:chOff x="3755209" y="5736782"/>
              <a:chExt cx="1088011" cy="338554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3755209" y="5736782"/>
                <a:ext cx="1088011" cy="33855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3772286" y="5736782"/>
                    <a:ext cx="107093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latin typeface="Cambria Math"/>
                            </a:rPr>
                            <m:t>𝚩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de-DE" b="1" dirty="0"/>
                  </a:p>
                </p:txBody>
              </p:sp>
            </mc:Choice>
            <mc:Fallback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72286" y="5736782"/>
                    <a:ext cx="1070934" cy="338554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b="-12727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2234176" y="5393410"/>
                <a:ext cx="37581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Β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Β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Β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dirty="0" smtClean="0"/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 2</a:t>
                </a:r>
                <a:r>
                  <a:rPr lang="en-US" baseline="30000" dirty="0" smtClean="0">
                    <a:sym typeface="Wingdings" panose="05000000000000000000" pitchFamily="2" charset="2"/>
                  </a:rPr>
                  <a:t>nd</a:t>
                </a:r>
                <a:r>
                  <a:rPr lang="en-US" dirty="0" smtClean="0">
                    <a:sym typeface="Wingdings" panose="05000000000000000000" pitchFamily="2" charset="2"/>
                  </a:rPr>
                  <a:t> solenoid move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Wingdings" panose="05000000000000000000" pitchFamily="2" charset="2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sym typeface="Wingdings" panose="05000000000000000000" pitchFamily="2" charset="2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/>
                        <a:sym typeface="Wingdings" panose="05000000000000000000" pitchFamily="2" charset="2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sym typeface="Wingdings" panose="05000000000000000000" pitchFamily="2" charset="2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176" y="5393410"/>
                <a:ext cx="3758145" cy="584775"/>
              </a:xfrm>
              <a:prstGeom prst="rect">
                <a:avLst/>
              </a:prstGeom>
              <a:blipFill rotWithShape="1">
                <a:blip r:embed="rId8"/>
                <a:stretch>
                  <a:fillRect l="-810"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89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Procedure for the laser beam based alignment is established. Correct results have been achieved at the first BPM (BPMG.24.I1).</a:t>
            </a:r>
          </a:p>
          <a:p>
            <a:r>
              <a:rPr lang="en-US" dirty="0" smtClean="0"/>
              <a:t>It was not possible to get 100% transmission up to the second BPM (BPMG.25.I1) and thus it was not suitable for the laser BBA.</a:t>
            </a:r>
          </a:p>
          <a:p>
            <a:r>
              <a:rPr lang="en-US" dirty="0" smtClean="0"/>
              <a:t>Solenoid Alignment: Procedure is prepared but not implemented yet.</a:t>
            </a:r>
          </a:p>
          <a:p>
            <a:r>
              <a:rPr lang="en-US" dirty="0" smtClean="0"/>
              <a:t>Missing for the Solenoid Alignment: encoder for the measurement of the solenoid movement. (is on the way  and is going to be installed these days)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49225"/>
            <a:ext cx="8520113" cy="544513"/>
          </a:xfrm>
        </p:spPr>
        <p:txBody>
          <a:bodyPr/>
          <a:lstStyle/>
          <a:p>
            <a:r>
              <a:rPr lang="en-US" dirty="0" smtClean="0"/>
              <a:t>Summary: Beam Based Alignment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541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558140"/>
              </p:ext>
            </p:extLst>
          </p:nvPr>
        </p:nvGraphicFramePr>
        <p:xfrm>
          <a:off x="1403648" y="1196752"/>
          <a:ext cx="6408712" cy="3756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006753"/>
                <a:gridCol w="1065175"/>
                <a:gridCol w="1141259"/>
                <a:gridCol w="1539341"/>
              </a:tblGrid>
              <a:tr h="31236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Charge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1nC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127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Laser form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Flat Top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Gauss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Gauss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Baseline UND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236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Laser rms, [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ps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20/2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6.25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5.25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2364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e</a:t>
                      </a:r>
                      <a:r>
                        <a:rPr lang="en-US" sz="1400" baseline="300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pr</a:t>
                      </a:r>
                      <a:r>
                        <a:rPr lang="en-US" sz="1400" baseline="-250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=14.44m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, [mrad]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0.704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1.053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1.107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14611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e</a:t>
                      </a:r>
                      <a:r>
                        <a:rPr lang="en-US" sz="1400" baseline="300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sl,av</a:t>
                      </a:r>
                      <a:r>
                        <a:rPr lang="en-US" sz="1400" baseline="-250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=14.44m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[mrad]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0.63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0.65-0.75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0.70-0.80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0.92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14611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e</a:t>
                      </a:r>
                      <a:r>
                        <a:rPr lang="en-US" sz="1400" baseline="300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sl,min</a:t>
                      </a:r>
                      <a:r>
                        <a:rPr lang="en-US" sz="1400" baseline="-250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=14.44m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[mrad]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0.439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0.401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0.449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0.75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46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e</a:t>
                      </a:r>
                      <a:r>
                        <a:rPr lang="en-US" sz="1400" baseline="300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sl,max</a:t>
                      </a:r>
                      <a:r>
                        <a:rPr lang="en-US" sz="1400" baseline="-250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=14.44m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[mrad]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0.704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0.874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0.983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1.09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2364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d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E</a:t>
                      </a:r>
                      <a:r>
                        <a:rPr lang="en-US" sz="1400" baseline="30000" dirty="0" err="1" smtClean="0">
                          <a:solidFill>
                            <a:schemeClr val="tx1"/>
                          </a:solidFill>
                        </a:rPr>
                        <a:t>sl,av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,rms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[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keV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1.1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1.9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2.0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450 (</a:t>
                      </a:r>
                      <a:r>
                        <a:rPr lang="en-US" sz="1400" dirty="0" err="1" smtClean="0"/>
                        <a:t>wo</a:t>
                      </a:r>
                      <a:r>
                        <a:rPr lang="en-US" sz="1400" dirty="0" smtClean="0"/>
                        <a:t> LH)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2364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Ip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, [A]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45.8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42.7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46.8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5000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236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t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rms, [mm]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2.031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2.294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2.103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0.0766 (FWHM)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86314" y="5589240"/>
            <a:ext cx="6577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Comparison Gauss </a:t>
            </a:r>
            <a:r>
              <a:rPr lang="en-US" dirty="0" err="1" smtClean="0">
                <a:sym typeface="Wingdings" pitchFamily="2" charset="2"/>
              </a:rPr>
              <a:t>vs</a:t>
            </a:r>
            <a:r>
              <a:rPr lang="en-US" dirty="0" smtClean="0">
                <a:sym typeface="Wingdings" pitchFamily="2" charset="2"/>
              </a:rPr>
              <a:t> FT:</a:t>
            </a:r>
          </a:p>
          <a:p>
            <a:r>
              <a:rPr lang="en-US" dirty="0" smtClean="0">
                <a:sym typeface="Wingdings" pitchFamily="2" charset="2"/>
              </a:rPr>
              <a:t>- 57% increase of the projected emittance for the same bunch length</a:t>
            </a:r>
            <a:endParaRPr lang="de-DE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sz="2000" kern="0" dirty="0" smtClean="0"/>
              <a:t>Parameters at the End of the ACC1 for 1nC Bunch Charge</a:t>
            </a:r>
            <a:endParaRPr lang="de-DE" sz="2000" kern="0" dirty="0"/>
          </a:p>
        </p:txBody>
      </p:sp>
    </p:spTree>
    <p:extLst>
      <p:ext uri="{BB962C8B-B14F-4D97-AF65-F5344CB8AC3E}">
        <p14:creationId xmlns:p14="http://schemas.microsoft.com/office/powerpoint/2010/main" val="261845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8188"/>
            <a:ext cx="5528737" cy="250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34947"/>
              </p:ext>
            </p:extLst>
          </p:nvPr>
        </p:nvGraphicFramePr>
        <p:xfrm>
          <a:off x="3917926" y="2230827"/>
          <a:ext cx="5168506" cy="3860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Bitmap Image" r:id="rId4" imgW="8704762" imgH="7780952" progId="Paint.Picture">
                  <p:embed/>
                </p:oleObj>
              </mc:Choice>
              <mc:Fallback>
                <p:oleObj name="Bitmap Image" r:id="rId4" imgW="8704762" imgH="77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926" y="2230827"/>
                        <a:ext cx="5168506" cy="38600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85980" y="3320012"/>
            <a:ext cx="3334567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600" dirty="0" err="1"/>
              <a:t>Gives</a:t>
            </a:r>
            <a:r>
              <a:rPr lang="de-DE" sz="1600" dirty="0"/>
              <a:t> place for:</a:t>
            </a:r>
          </a:p>
          <a:p>
            <a:r>
              <a:rPr lang="de-DE" sz="1600" dirty="0"/>
              <a:t>- </a:t>
            </a:r>
            <a:r>
              <a:rPr lang="de-DE" sz="1600" dirty="0" smtClean="0"/>
              <a:t>Photoinjector </a:t>
            </a:r>
            <a:r>
              <a:rPr lang="de-DE" sz="1600" dirty="0" err="1" smtClean="0"/>
              <a:t>Gun</a:t>
            </a:r>
            <a:endParaRPr lang="de-DE" sz="1600" dirty="0"/>
          </a:p>
          <a:p>
            <a:pPr>
              <a:buFontTx/>
              <a:buChar char="-"/>
            </a:pPr>
            <a:r>
              <a:rPr lang="de-DE" sz="1600" dirty="0"/>
              <a:t> </a:t>
            </a:r>
            <a:r>
              <a:rPr lang="de-DE" sz="1600" dirty="0" smtClean="0"/>
              <a:t>ACC1 and ACC39</a:t>
            </a:r>
            <a:endParaRPr lang="de-DE" sz="1600" dirty="0"/>
          </a:p>
          <a:p>
            <a:pPr>
              <a:buFontTx/>
              <a:buChar char="-"/>
            </a:pPr>
            <a:r>
              <a:rPr lang="de-DE" sz="1600" dirty="0" smtClean="0"/>
              <a:t>Laser </a:t>
            </a:r>
            <a:r>
              <a:rPr lang="de-DE" sz="1600" dirty="0" err="1"/>
              <a:t>heater</a:t>
            </a:r>
            <a:endParaRPr lang="de-DE" sz="1600" dirty="0"/>
          </a:p>
          <a:p>
            <a:pPr>
              <a:buFontTx/>
              <a:buChar char="-"/>
            </a:pPr>
            <a:r>
              <a:rPr lang="de-DE" sz="1600" dirty="0"/>
              <a:t> </a:t>
            </a:r>
            <a:r>
              <a:rPr lang="de-DE" sz="1600" dirty="0" err="1"/>
              <a:t>Diagnostics</a:t>
            </a:r>
            <a:r>
              <a:rPr lang="de-DE" sz="1600" dirty="0"/>
              <a:t> </a:t>
            </a:r>
            <a:r>
              <a:rPr lang="de-DE" sz="1600" dirty="0" err="1"/>
              <a:t>section</a:t>
            </a:r>
            <a:r>
              <a:rPr lang="de-DE" sz="1600" dirty="0"/>
              <a:t> </a:t>
            </a:r>
          </a:p>
          <a:p>
            <a:r>
              <a:rPr lang="de-DE" sz="1600" dirty="0"/>
              <a:t>(1.5 76° FODO-cells with 4 OTR)</a:t>
            </a:r>
          </a:p>
          <a:p>
            <a:pPr>
              <a:buFontTx/>
              <a:buChar char="-"/>
            </a:pPr>
            <a:r>
              <a:rPr lang="de-DE" sz="1600" dirty="0"/>
              <a:t> TDS</a:t>
            </a:r>
          </a:p>
          <a:p>
            <a:pPr>
              <a:buFontTx/>
              <a:buChar char="-"/>
            </a:pPr>
            <a:r>
              <a:rPr lang="de-DE" sz="1600" dirty="0"/>
              <a:t> Spare place of </a:t>
            </a:r>
            <a:r>
              <a:rPr lang="de-DE" sz="1600" dirty="0" err="1"/>
              <a:t>about</a:t>
            </a:r>
            <a:r>
              <a:rPr lang="de-DE" sz="1600" dirty="0"/>
              <a:t> 3m for the </a:t>
            </a:r>
          </a:p>
          <a:p>
            <a:r>
              <a:rPr lang="de-DE" sz="1600" dirty="0" err="1"/>
              <a:t>dump</a:t>
            </a:r>
            <a:r>
              <a:rPr lang="de-DE" sz="1600" dirty="0"/>
              <a:t> </a:t>
            </a:r>
            <a:r>
              <a:rPr lang="de-DE" sz="1600" dirty="0" err="1"/>
              <a:t>exchange</a:t>
            </a:r>
            <a:endParaRPr lang="de-DE" sz="1600" dirty="0"/>
          </a:p>
          <a:p>
            <a:pPr>
              <a:buFontTx/>
              <a:buChar char="-"/>
            </a:pPr>
            <a:r>
              <a:rPr lang="de-DE" sz="1600" dirty="0"/>
              <a:t> 6.5m </a:t>
            </a:r>
            <a:r>
              <a:rPr lang="de-DE" sz="1600" dirty="0" err="1"/>
              <a:t>long</a:t>
            </a:r>
            <a:r>
              <a:rPr lang="de-DE" sz="1600" dirty="0"/>
              <a:t> </a:t>
            </a:r>
            <a:r>
              <a:rPr lang="de-DE" sz="1600" dirty="0" err="1"/>
              <a:t>shielding</a:t>
            </a:r>
            <a:endParaRPr lang="de-DE" sz="1600" dirty="0"/>
          </a:p>
          <a:p>
            <a:pPr>
              <a:buFontTx/>
              <a:buChar char="-"/>
            </a:pPr>
            <a:r>
              <a:rPr lang="de-DE" sz="1600" dirty="0"/>
              <a:t> 20m </a:t>
            </a:r>
            <a:r>
              <a:rPr lang="de-DE" sz="1600" dirty="0" err="1"/>
              <a:t>long</a:t>
            </a:r>
            <a:r>
              <a:rPr lang="de-DE" sz="1600" dirty="0"/>
              <a:t> </a:t>
            </a:r>
            <a:r>
              <a:rPr lang="de-DE" sz="1600" dirty="0" err="1"/>
              <a:t>Dogleg</a:t>
            </a:r>
            <a:r>
              <a:rPr lang="de-DE" sz="1600" dirty="0"/>
              <a:t> for the vertical </a:t>
            </a:r>
          </a:p>
          <a:p>
            <a:r>
              <a:rPr lang="de-DE" sz="1600" dirty="0" err="1"/>
              <a:t>Displacement</a:t>
            </a:r>
            <a:r>
              <a:rPr lang="de-DE" sz="1600" dirty="0"/>
              <a:t> of the beam (2.75m)</a:t>
            </a:r>
          </a:p>
          <a:p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 XFEL Injector Lattice Layout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191760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3522" y="1772816"/>
            <a:ext cx="5028558" cy="3318377"/>
            <a:chOff x="263522" y="1772816"/>
            <a:chExt cx="4308478" cy="266429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22" y="1772816"/>
              <a:ext cx="4308478" cy="2664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1259632" y="1916832"/>
              <a:ext cx="0" cy="237626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835696" y="1916832"/>
              <a:ext cx="0" cy="237626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263522" y="5091193"/>
            <a:ext cx="11400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Depends on</a:t>
            </a:r>
          </a:p>
          <a:p>
            <a:pPr algn="ctr"/>
            <a:r>
              <a:rPr lang="en-US" sz="1000" dirty="0" smtClean="0"/>
              <a:t>-   </a:t>
            </a:r>
            <a:r>
              <a:rPr lang="en-US" sz="1000" dirty="0" smtClean="0"/>
              <a:t>bunch </a:t>
            </a:r>
            <a:r>
              <a:rPr lang="en-US" sz="1000" dirty="0" smtClean="0"/>
              <a:t>charge </a:t>
            </a:r>
          </a:p>
          <a:p>
            <a:pPr marL="171450" indent="-171450" algn="ctr">
              <a:buFontTx/>
              <a:buChar char="-"/>
            </a:pPr>
            <a:r>
              <a:rPr lang="en-US" sz="1000" dirty="0" smtClean="0"/>
              <a:t>solenoid field</a:t>
            </a:r>
          </a:p>
          <a:p>
            <a:pPr marL="171450" indent="-171450" algn="ctr">
              <a:buFontTx/>
              <a:buChar char="-"/>
            </a:pPr>
            <a:r>
              <a:rPr lang="en-US" sz="1000" dirty="0"/>
              <a:t>g</a:t>
            </a:r>
            <a:r>
              <a:rPr lang="en-US" sz="1000" dirty="0" smtClean="0"/>
              <a:t>un gradient</a:t>
            </a:r>
          </a:p>
          <a:p>
            <a:pPr marL="171450" indent="-171450" algn="ctr">
              <a:buFontTx/>
              <a:buChar char="-"/>
            </a:pPr>
            <a:r>
              <a:rPr lang="en-US" sz="1000" dirty="0" smtClean="0"/>
              <a:t>RF focussing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41166" y="5950537"/>
            <a:ext cx="1116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Matching region</a:t>
            </a:r>
          </a:p>
          <a:p>
            <a:pPr algn="ctr"/>
            <a:r>
              <a:rPr lang="en-US" sz="1000" dirty="0" smtClean="0"/>
              <a:t>6 Quadrupoles</a:t>
            </a:r>
            <a:endParaRPr lang="de-DE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2646635" y="5322025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Fixed beam optical functions </a:t>
            </a:r>
          </a:p>
          <a:p>
            <a:r>
              <a:rPr lang="en-US" sz="1000" dirty="0" smtClean="0">
                <a:sym typeface="Wingdings" pitchFamily="2" charset="2"/>
              </a:rPr>
              <a:t> to be used as reference optics</a:t>
            </a:r>
            <a:endParaRPr lang="de-DE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679566" y="1052736"/>
            <a:ext cx="4164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Three regions of the injector divided by: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-  end of the 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accelerating module ACC1 at 14.448m</a:t>
            </a:r>
          </a:p>
          <a:p>
            <a:r>
              <a:rPr lang="en-US" sz="1200" dirty="0" smtClean="0"/>
              <a:t> -  begin of the diagnostics section at DIACORE at 29.559m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493174" y="1915727"/>
            <a:ext cx="3469579" cy="1306375"/>
            <a:chOff x="539552" y="1484784"/>
            <a:chExt cx="3469579" cy="130637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2148880" y="2056838"/>
              <a:ext cx="478904" cy="20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41" idx="1"/>
            </p:cNvCxnSpPr>
            <p:nvPr/>
          </p:nvCxnSpPr>
          <p:spPr>
            <a:xfrm>
              <a:off x="2530624" y="2019729"/>
              <a:ext cx="410344" cy="658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880084" y="1842818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32" idx="1"/>
            </p:cNvCxnSpPr>
            <p:nvPr/>
          </p:nvCxnSpPr>
          <p:spPr>
            <a:xfrm>
              <a:off x="539552" y="2042219"/>
              <a:ext cx="12241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ounded Rectangle 31"/>
            <p:cNvSpPr/>
            <p:nvPr/>
          </p:nvSpPr>
          <p:spPr>
            <a:xfrm>
              <a:off x="539552" y="1844823"/>
              <a:ext cx="144016" cy="394791"/>
            </a:xfrm>
            <a:prstGeom prst="round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935596" y="1767299"/>
              <a:ext cx="288032" cy="509573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1305178" y="1767298"/>
              <a:ext cx="288032" cy="509574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91680" y="1992851"/>
              <a:ext cx="72008" cy="1400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844080" y="1772816"/>
              <a:ext cx="72008" cy="1400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996480" y="1772816"/>
              <a:ext cx="72008" cy="1400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148880" y="1988840"/>
              <a:ext cx="72008" cy="1400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27784" y="2122625"/>
              <a:ext cx="72008" cy="22625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788568" y="2338649"/>
              <a:ext cx="72008" cy="22625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940968" y="2564904"/>
              <a:ext cx="72008" cy="22625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131840" y="2564905"/>
              <a:ext cx="144016" cy="21602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347864" y="2420888"/>
              <a:ext cx="144016" cy="21602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63888" y="2420888"/>
              <a:ext cx="144016" cy="21602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779912" y="2573288"/>
              <a:ext cx="144016" cy="21602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6" name="Straight Connector 45"/>
            <p:cNvCxnSpPr>
              <a:endCxn id="36" idx="1"/>
            </p:cNvCxnSpPr>
            <p:nvPr/>
          </p:nvCxnSpPr>
          <p:spPr>
            <a:xfrm flipV="1">
              <a:off x="1752836" y="1842819"/>
              <a:ext cx="91244" cy="199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8" idx="1"/>
              <a:endCxn id="37" idx="3"/>
            </p:cNvCxnSpPr>
            <p:nvPr/>
          </p:nvCxnSpPr>
          <p:spPr>
            <a:xfrm flipH="1" flipV="1">
              <a:off x="2068488" y="1842819"/>
              <a:ext cx="80392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53" idx="3"/>
            </p:cNvCxnSpPr>
            <p:nvPr/>
          </p:nvCxnSpPr>
          <p:spPr>
            <a:xfrm flipV="1">
              <a:off x="2555776" y="2019729"/>
              <a:ext cx="0" cy="3710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275856" y="2678031"/>
              <a:ext cx="50405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2" idx="3"/>
              <a:endCxn id="43" idx="1"/>
            </p:cNvCxnSpPr>
            <p:nvPr/>
          </p:nvCxnSpPr>
          <p:spPr>
            <a:xfrm flipV="1">
              <a:off x="3275856" y="2528900"/>
              <a:ext cx="72008" cy="1440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4" idx="3"/>
              <a:endCxn id="45" idx="1"/>
            </p:cNvCxnSpPr>
            <p:nvPr/>
          </p:nvCxnSpPr>
          <p:spPr>
            <a:xfrm>
              <a:off x="3707904" y="2528900"/>
              <a:ext cx="72008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3" idx="3"/>
              <a:endCxn id="44" idx="1"/>
            </p:cNvCxnSpPr>
            <p:nvPr/>
          </p:nvCxnSpPr>
          <p:spPr>
            <a:xfrm>
              <a:off x="3491880" y="2528900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2483768" y="1906601"/>
              <a:ext cx="72008" cy="22625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4" name="Straight Connector 53"/>
            <p:cNvCxnSpPr/>
            <p:nvPr/>
          </p:nvCxnSpPr>
          <p:spPr>
            <a:xfrm flipV="1">
              <a:off x="2555776" y="2058843"/>
              <a:ext cx="478904" cy="200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2572544" y="1922350"/>
              <a:ext cx="271264" cy="1384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712912" y="1484784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LH</a:t>
              </a:r>
              <a:endParaRPr lang="de-DE" sz="1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388362" y="2348880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DL</a:t>
              </a:r>
              <a:endParaRPr lang="de-DE" sz="1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324466" y="2041103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BC0</a:t>
              </a:r>
              <a:endParaRPr lang="de-DE" sz="1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059832" y="1772816"/>
              <a:ext cx="9492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E</a:t>
              </a:r>
              <a:r>
                <a:rPr lang="en-US" sz="1200" baseline="-250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  <a:r>
                <a:rPr lang="en-US" sz="12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=130MeV</a:t>
              </a:r>
              <a:endParaRPr lang="de-DE" sz="12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76194" y="1897087"/>
              <a:ext cx="4379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M</a:t>
              </a:r>
              <a:r>
                <a:rPr lang="en-US" sz="1200" baseline="-25000" dirty="0"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  <a:r>
                <a:rPr lang="en-US" sz="1200" baseline="-250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,1</a:t>
              </a:r>
              <a:endParaRPr lang="de-DE" sz="1200" baseline="-250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253740" y="1916832"/>
              <a:ext cx="4379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M</a:t>
              </a:r>
              <a:r>
                <a:rPr lang="en-US" sz="1200" baseline="-25000" dirty="0"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  <a:r>
                <a:rPr lang="en-US" sz="1200" baseline="-250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,3</a:t>
              </a:r>
              <a:endParaRPr lang="de-DE" sz="1200" baseline="-250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5323770" y="1890464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Gun</a:t>
            </a:r>
            <a:endParaRPr lang="de-DE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Beam Optical Functions in the Injector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11122236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358532"/>
              </p:ext>
            </p:extLst>
          </p:nvPr>
        </p:nvGraphicFramePr>
        <p:xfrm>
          <a:off x="171253" y="794532"/>
          <a:ext cx="8640960" cy="5429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  <a:gridCol w="2160240"/>
                <a:gridCol w="2160240"/>
              </a:tblGrid>
              <a:tr h="81502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RF-Gun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Cathode Laser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Booster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ASTRA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02232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Field Balance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=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1.04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Temporal Profile: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Flat Top 20/2ps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Gauss 5.25-6.25ps rms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(FWHM: 12.36-14.71ps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Other shapes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ACC1: 8xTESLA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cavities: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cavity centered at z=4.0401m 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1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st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 iris at z=3.637m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200K particles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73898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400" baseline="-25000" dirty="0" err="1" smtClean="0">
                          <a:solidFill>
                            <a:schemeClr val="tx1"/>
                          </a:solidFill>
                        </a:rPr>
                        <a:t>cath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=60.00MV/m</a:t>
                      </a:r>
                      <a:endParaRPr lang="de-DE" sz="1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Transverse: radial homogeneous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400" baseline="-25000" dirty="0" err="1" smtClean="0">
                          <a:solidFill>
                            <a:schemeClr val="tx1"/>
                          </a:solidFill>
                        </a:rPr>
                        <a:t>peak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=34.42MV/m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Phase=6.31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degree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Rotational symmetry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Mesh: </a:t>
                      </a:r>
                    </a:p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NradxNlong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=40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x100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42386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Solenoid: main centered at z=0.276m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Bucking coil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at compensation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Tuned Parameters: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Main solenoid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peak field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Laser rms spot size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Rms bunch 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length</a:t>
                      </a:r>
                      <a:endParaRPr lang="en-US" sz="14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Gun launch phase</a:t>
                      </a:r>
                      <a:endParaRPr lang="de-DE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087785">
                <a:tc gridSpan="4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Goals &amp; Tasks: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- minimized transverse emittance at the 1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quadrupole (z=14.44m)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                         - satisfy claimed design specifications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baseline UND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                         -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matchable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optics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Symbol" pitchFamily="18" charset="2"/>
                          <a:sym typeface="Wingdings" pitchFamily="2" charset="2"/>
                        </a:rPr>
                        <a:t>b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&lt;100m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, |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Symbol" pitchFamily="18" charset="2"/>
                          <a:sym typeface="Wingdings" pitchFamily="2" charset="2"/>
                        </a:rPr>
                        <a:t>a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|&lt;5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@1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st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 quadrupole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                         - 2 different bunch charges in the same bunch train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785" y="3861048"/>
            <a:ext cx="382408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kern="0" smtClean="0"/>
              <a:t>XFEL Photo Injector Setup used in the Simulations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244013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505869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1.  Basic overview over the injector and for methods for its simulation</a:t>
            </a:r>
          </a:p>
          <a:p>
            <a:pPr marL="0" indent="0" algn="just">
              <a:buNone/>
            </a:pPr>
            <a:r>
              <a:rPr lang="en-US" dirty="0" smtClean="0"/>
              <a:t>2. Working points for the operation</a:t>
            </a:r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 -  with single bunch 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 - with  two bunch charges in the same train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3.   Cathode laser shapes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  - Flat top and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gaussian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laser shape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 - other laser shapes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4.  Beam based alignment. Status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  - laser alignment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 - solenoid alignment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endParaRPr lang="de-DE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Outline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37330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276739"/>
              </p:ext>
            </p:extLst>
          </p:nvPr>
        </p:nvGraphicFramePr>
        <p:xfrm>
          <a:off x="1547664" y="3123159"/>
          <a:ext cx="5777612" cy="2328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2717"/>
                <a:gridCol w="974725"/>
                <a:gridCol w="974725"/>
                <a:gridCol w="974725"/>
                <a:gridCol w="975360"/>
                <a:gridCol w="975360"/>
              </a:tblGrid>
              <a:tr h="42062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working points and summary over beam parameters at 1</a:t>
                      </a:r>
                      <a:r>
                        <a:rPr lang="en-US" sz="1200" b="0" baseline="30000" dirty="0"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 quadrupole for the operation of the XFEL injector with different bunch charges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Working Point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Emittance and </a:t>
                      </a:r>
                      <a:r>
                        <a:rPr lang="en-US" sz="1200" dirty="0" err="1">
                          <a:effectLst/>
                        </a:rPr>
                        <a:t>twiss</a:t>
                      </a:r>
                      <a:r>
                        <a:rPr lang="en-US" sz="1200" dirty="0">
                          <a:effectLst/>
                        </a:rPr>
                        <a:t> functions </a:t>
                      </a:r>
                      <a:r>
                        <a:rPr lang="en-US" sz="1200" dirty="0" smtClean="0">
                          <a:effectLst/>
                        </a:rPr>
                        <a:t>after </a:t>
                      </a:r>
                      <a:r>
                        <a:rPr lang="en-US" sz="1200" dirty="0">
                          <a:effectLst/>
                        </a:rPr>
                        <a:t>1</a:t>
                      </a:r>
                      <a:r>
                        <a:rPr lang="en-US" sz="1200" baseline="30000" dirty="0">
                          <a:effectLst/>
                        </a:rPr>
                        <a:t>st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accelerating</a:t>
                      </a:r>
                      <a:r>
                        <a:rPr lang="en-US" sz="1200" baseline="0" dirty="0" smtClean="0">
                          <a:effectLst/>
                        </a:rPr>
                        <a:t> module</a:t>
                      </a:r>
                      <a:r>
                        <a:rPr lang="en-US" sz="1200" dirty="0" smtClean="0">
                          <a:effectLst/>
                        </a:rPr>
                        <a:t> (at s=14.448m)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Q, [pC]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MaxB1, [T]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XYrms, [mm]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sz="1200" dirty="0">
                          <a:effectLst/>
                        </a:rPr>
                        <a:t>, [m</a:t>
                      </a:r>
                      <a:r>
                        <a:rPr lang="en-US" sz="1200" baseline="30000" dirty="0">
                          <a:effectLst/>
                        </a:rPr>
                        <a:t>-6</a:t>
                      </a:r>
                      <a:r>
                        <a:rPr lang="en-US" sz="1200" dirty="0">
                          <a:effectLst/>
                        </a:rPr>
                        <a:t>]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1200" dirty="0">
                          <a:effectLst/>
                        </a:rPr>
                        <a:t>, [m]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ymbol" panose="05050102010706020507" pitchFamily="18" charset="2"/>
                        </a:rPr>
                        <a:t>a</a:t>
                      </a:r>
                      <a:endParaRPr lang="de-DE" sz="1100" dirty="0">
                        <a:effectLst/>
                        <a:latin typeface="Symbol" panose="05050102010706020507" pitchFamily="18" charset="2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0.2196</a:t>
                      </a:r>
                      <a:endParaRPr lang="de-DE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0.057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0.0824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132.00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-9.483</a:t>
                      </a:r>
                      <a:endParaRPr lang="de-DE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0.2206</a:t>
                      </a:r>
                      <a:endParaRPr lang="de-DE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0.100</a:t>
                      </a:r>
                      <a:endParaRPr lang="de-DE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0.1925</a:t>
                      </a:r>
                      <a:endParaRPr lang="de-DE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161.10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-11.21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250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0.2220</a:t>
                      </a:r>
                      <a:endParaRPr lang="de-DE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0.180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0.2982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42.13</a:t>
                      </a:r>
                      <a:endParaRPr lang="de-DE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-2.305</a:t>
                      </a:r>
                      <a:endParaRPr lang="de-DE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500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0.2224</a:t>
                      </a:r>
                      <a:endParaRPr lang="de-DE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0.285</a:t>
                      </a:r>
                      <a:endParaRPr lang="de-DE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0.4391</a:t>
                      </a:r>
                      <a:endParaRPr lang="de-DE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19.81</a:t>
                      </a:r>
                      <a:endParaRPr lang="de-DE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-0.6045</a:t>
                      </a:r>
                      <a:endParaRPr lang="de-DE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1000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0.2226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0.440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0.7091</a:t>
                      </a:r>
                      <a:endParaRPr lang="de-DE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8.729</a:t>
                      </a:r>
                      <a:endParaRPr lang="de-DE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0.0299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92180" y="1249596"/>
            <a:ext cx="289855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Matching ability condition</a:t>
            </a:r>
            <a:endParaRPr lang="en-GB" sz="1000" dirty="0" smtClean="0"/>
          </a:p>
          <a:p>
            <a:pPr algn="ctr"/>
            <a:r>
              <a:rPr lang="en-GB" sz="1000" dirty="0" err="1" smtClean="0"/>
              <a:t>Twiss</a:t>
            </a:r>
            <a:r>
              <a:rPr lang="en-GB" sz="1000" dirty="0" smtClean="0"/>
              <a:t> functions after the 1</a:t>
            </a:r>
            <a:r>
              <a:rPr lang="en-GB" sz="1000" baseline="30000" dirty="0" smtClean="0"/>
              <a:t>st</a:t>
            </a:r>
            <a:r>
              <a:rPr lang="en-GB" sz="1000" dirty="0" smtClean="0"/>
              <a:t> accelerating module</a:t>
            </a:r>
          </a:p>
          <a:p>
            <a:pPr algn="ctr"/>
            <a:endParaRPr lang="en-GB" sz="1400" dirty="0" smtClean="0">
              <a:latin typeface="Symbol" panose="05050102010706020507" pitchFamily="18" charset="2"/>
            </a:endParaRPr>
          </a:p>
          <a:p>
            <a:pPr algn="ctr"/>
            <a:r>
              <a:rPr lang="en-GB" sz="1400" dirty="0" smtClean="0">
                <a:latin typeface="Symbol" panose="05050102010706020507" pitchFamily="18" charset="2"/>
              </a:rPr>
              <a:t>b</a:t>
            </a:r>
            <a:r>
              <a:rPr lang="en-GB" sz="1400" dirty="0" smtClean="0"/>
              <a:t>&lt;100m; </a:t>
            </a:r>
            <a:r>
              <a:rPr lang="en-US" sz="1400" dirty="0" smtClean="0"/>
              <a:t>|</a:t>
            </a:r>
            <a:r>
              <a:rPr lang="en-US" sz="1400" dirty="0" smtClean="0">
                <a:latin typeface="Symbol" panose="05050102010706020507" pitchFamily="18" charset="2"/>
              </a:rPr>
              <a:t>a</a:t>
            </a:r>
            <a:r>
              <a:rPr lang="en-US" sz="1400" dirty="0" smtClean="0"/>
              <a:t>|&lt;5</a:t>
            </a:r>
            <a:endParaRPr lang="de-DE" sz="1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408965"/>
              </p:ext>
            </p:extLst>
          </p:nvPr>
        </p:nvGraphicFramePr>
        <p:xfrm>
          <a:off x="642846" y="1179592"/>
          <a:ext cx="2561002" cy="1324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127"/>
                <a:gridCol w="1136875"/>
              </a:tblGrid>
              <a:tr h="232743">
                <a:tc gridSpan="2"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Gun and Laser Parameters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</a:tr>
              <a:tr h="3879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Gun Peak E-Field</a:t>
                      </a:r>
                      <a:endParaRPr lang="de-DE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60MV/m</a:t>
                      </a:r>
                      <a:endParaRPr lang="de-DE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27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Gun Phase</a:t>
                      </a:r>
                      <a:endParaRPr lang="de-DE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-1.9</a:t>
                      </a:r>
                      <a:endParaRPr lang="de-DE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79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Laser Pulse</a:t>
                      </a:r>
                      <a:endParaRPr lang="de-DE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FT 2/20\2ps</a:t>
                      </a:r>
                      <a:endParaRPr lang="de-DE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186770" y="2708920"/>
            <a:ext cx="87931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78931" y="723343"/>
            <a:ext cx="4386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Requirements and assumed gun settings:</a:t>
            </a:r>
            <a:endParaRPr lang="de-DE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1074222"/>
            <a:ext cx="319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Monotype Corsiva" panose="03010101010201010101" pitchFamily="66" charset="0"/>
              </a:rPr>
              <a:t>1.</a:t>
            </a:r>
            <a:endParaRPr lang="de-DE" sz="1600" dirty="0">
              <a:latin typeface="Monotype Corsiva" panose="03010101010201010101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60594" y="1074222"/>
            <a:ext cx="319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Monotype Corsiva" panose="03010101010201010101" pitchFamily="66" charset="0"/>
              </a:rPr>
              <a:t>2</a:t>
            </a:r>
            <a:r>
              <a:rPr lang="en-US" sz="1600" dirty="0" smtClean="0">
                <a:latin typeface="Monotype Corsiva" panose="03010101010201010101" pitchFamily="66" charset="0"/>
              </a:rPr>
              <a:t>.</a:t>
            </a:r>
            <a:endParaRPr lang="de-DE" sz="1600" dirty="0">
              <a:latin typeface="Monotype Corsiva" panose="03010101010201010101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12922" y="1074222"/>
            <a:ext cx="319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Monotype Corsiva" panose="03010101010201010101" pitchFamily="66" charset="0"/>
              </a:rPr>
              <a:t>3</a:t>
            </a:r>
            <a:r>
              <a:rPr lang="en-US" sz="1600" dirty="0" smtClean="0">
                <a:latin typeface="Monotype Corsiva" panose="03010101010201010101" pitchFamily="66" charset="0"/>
              </a:rPr>
              <a:t>.</a:t>
            </a:r>
            <a:endParaRPr lang="de-DE" sz="1600" dirty="0">
              <a:latin typeface="Monotype Corsiva" panose="03010101010201010101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61182" y="1393031"/>
            <a:ext cx="1887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Minimum emittance</a:t>
            </a:r>
            <a:endParaRPr lang="de-DE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00814" y="2771636"/>
            <a:ext cx="914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Results:</a:t>
            </a:r>
            <a:endParaRPr lang="de-DE" dirty="0"/>
          </a:p>
        </p:txBody>
      </p:sp>
      <p:sp>
        <p:nvSpPr>
          <p:cNvPr id="18" name="TextBox 17"/>
          <p:cNvSpPr txBox="1"/>
          <p:nvPr/>
        </p:nvSpPr>
        <p:spPr>
          <a:xfrm>
            <a:off x="1634022" y="5642084"/>
            <a:ext cx="5382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err="1" smtClean="0"/>
              <a:t>Matchable</a:t>
            </a:r>
            <a:r>
              <a:rPr lang="en-US" sz="1400" dirty="0" smtClean="0"/>
              <a:t> beam optics for higher bunch charges (above 100pC)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Not </a:t>
            </a:r>
            <a:r>
              <a:rPr lang="en-US" sz="1400" dirty="0" err="1" smtClean="0"/>
              <a:t>matchable</a:t>
            </a:r>
            <a:r>
              <a:rPr lang="en-US" sz="1400" dirty="0" smtClean="0"/>
              <a:t> beam optics for lower bunch charges (below 100pC)</a:t>
            </a:r>
            <a:endParaRPr lang="de-DE" sz="1400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Working Points for the Single </a:t>
            </a:r>
            <a:r>
              <a:rPr lang="en-GB" kern="0" smtClean="0"/>
              <a:t>Bunch Charge Operation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264833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505869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1.  Basic overview over the injector and for methods for its simulation</a:t>
            </a:r>
          </a:p>
          <a:p>
            <a:pPr marL="0" indent="0" algn="just">
              <a:buNone/>
            </a:pPr>
            <a:r>
              <a:rPr lang="en-US" dirty="0" smtClean="0"/>
              <a:t>2. Working points for the operation</a:t>
            </a:r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 -  with single bunch 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 </a:t>
            </a:r>
            <a:r>
              <a:rPr lang="en-US" dirty="0" smtClean="0"/>
              <a:t>- with  two bunch charges in the same train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3.   Cathode laser shapes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  - Flat top and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gaussian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laser shape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 - other laser shapes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4.  Beam based alignment. Status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  - laser alignment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 - solenoid alignment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endParaRPr lang="de-DE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Outline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40743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de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PPT-Vorlage_de</Template>
  <TotalTime>0</TotalTime>
  <Words>2978</Words>
  <Application>Microsoft Office PowerPoint</Application>
  <PresentationFormat>On-screen Show (4:3)</PresentationFormat>
  <Paragraphs>689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PPT-Vorlage_de</vt:lpstr>
      <vt:lpstr>Custom Design</vt:lpstr>
      <vt:lpstr>Bitmap Image</vt:lpstr>
      <vt:lpstr>Photoinjector Characterization and Alignment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Summary: Different Cathode Laser Shapes</vt:lpstr>
      <vt:lpstr>PowerPoint Presentation</vt:lpstr>
      <vt:lpstr>Gun I1 Section</vt:lpstr>
      <vt:lpstr>Cathode Laser BBA</vt:lpstr>
      <vt:lpstr>Simulations of the Cathode Laser BBA</vt:lpstr>
      <vt:lpstr>Laser BBA. Before Alignment</vt:lpstr>
      <vt:lpstr>Laser BBA. After Performing the Alignment</vt:lpstr>
      <vt:lpstr>Transmission during Laser BBA. Charge Issues</vt:lpstr>
      <vt:lpstr>PowerPoint Presentation</vt:lpstr>
      <vt:lpstr>Solenoid Alignment. Status</vt:lpstr>
      <vt:lpstr>Solenoid Alignment. Window with 100% Transmission</vt:lpstr>
      <vt:lpstr>Measured Path. Simulations for S=[0.5 0.7 -0.2 0.3]</vt:lpstr>
      <vt:lpstr>Path for Basis Solenoid Offsets</vt:lpstr>
      <vt:lpstr>Build Basis Vectors</vt:lpstr>
      <vt:lpstr>1st Solenoid Movement</vt:lpstr>
      <vt:lpstr>2nd Solenoid Movement</vt:lpstr>
      <vt:lpstr>Summary: Beam Based Alignment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Alignment at The Injector</dc:title>
  <dc:creator>Kot, Yauhen</dc:creator>
  <cp:lastModifiedBy>Kot, Yauhen</cp:lastModifiedBy>
  <cp:revision>129</cp:revision>
  <dcterms:created xsi:type="dcterms:W3CDTF">2015-07-15T11:29:03Z</dcterms:created>
  <dcterms:modified xsi:type="dcterms:W3CDTF">2015-10-21T10:09:45Z</dcterms:modified>
</cp:coreProperties>
</file>