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73" r:id="rId2"/>
    <p:sldId id="292" r:id="rId3"/>
    <p:sldId id="298" r:id="rId4"/>
    <p:sldId id="299" r:id="rId5"/>
    <p:sldId id="300" r:id="rId6"/>
    <p:sldId id="301" r:id="rId7"/>
    <p:sldId id="302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30/10/2015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30/10/2015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30/10/2015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30/10/2015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30/10/2015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Experience with CHESS-1 DAQ</a:t>
            </a:r>
            <a:br>
              <a:rPr lang="en-GB" dirty="0" smtClean="0"/>
            </a:br>
            <a:r>
              <a:rPr lang="en-GB" sz="3200" dirty="0" smtClean="0"/>
              <a:t>30</a:t>
            </a:r>
            <a:r>
              <a:rPr lang="en-GB" sz="3200" dirty="0" smtClean="0"/>
              <a:t> </a:t>
            </a:r>
            <a:r>
              <a:rPr lang="en-GB" sz="3200" dirty="0" smtClean="0"/>
              <a:t>October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J. J. </a:t>
            </a:r>
            <a:r>
              <a:rPr lang="en-GB" dirty="0" smtClean="0"/>
              <a:t>John (Oxford)</a:t>
            </a:r>
            <a:endParaRPr lang="en-GB" dirty="0" smtClean="0"/>
          </a:p>
          <a:p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Testing methodology – sensors for LHC Upgrades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646" y="731292"/>
            <a:ext cx="879584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Background: testing candidate CMOS sensors for LHC phase 2 upgrades of the strip layers of the inner tracker (“</a:t>
            </a:r>
            <a:r>
              <a:rPr lang="en-GB" sz="2000" dirty="0" err="1" smtClean="0"/>
              <a:t>ITk</a:t>
            </a:r>
            <a:r>
              <a:rPr lang="en-GB" sz="2000" dirty="0" smtClean="0"/>
              <a:t>”)</a:t>
            </a:r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00FF"/>
                </a:solidFill>
              </a:rPr>
              <a:t>Test approach: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Characterise sensors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Send sensors for irradiation campaigns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Store and ship cold (below 0°C)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Re-characterise the sensors – also keeping cold – learn about radiation effects</a:t>
            </a:r>
            <a:endParaRPr lang="en-GB" sz="2000" dirty="0"/>
          </a:p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0000FF"/>
                </a:solidFill>
              </a:rPr>
              <a:t>Testing methods: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Using sources such as Iron 55, Strontium 90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Using pulsed laser systems such as from Particulars (Slovenia)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Transient Current Technique (TCT), both from top of device and into the edge of the device (edge TCT)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Sensors often mounted on stages during source and laser testing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9234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Constraints guiding design of sensor electronics</a:t>
            </a:r>
            <a:endParaRPr lang="en-GB" sz="32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Sensor support boards should be low-mass, low activation, as far as practical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For CHESS-1 we avoided solder, connectors and metallic components on the sensor boards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It should be easy to interchange sensor boards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Need to consider how to cool irradiated sensor boards during testing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Sensor boards should be mountable on stages for source and laser testing</a:t>
            </a:r>
            <a:endParaRPr lang="en-GB" sz="20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856476" y="648934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0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Experience with HVStripV1</a:t>
            </a:r>
            <a:endParaRPr lang="en-GB" sz="32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6476" y="648934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3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944725"/>
            <a:ext cx="3833034" cy="266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6035" y="944725"/>
            <a:ext cx="3772643" cy="26642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646" y="3609020"/>
            <a:ext cx="879584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Single-sided daughterboard/sensor board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Wire bonded down to motherboard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Low mass, but less flexible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required re-bonding after irradiation, or to change between sensors</a:t>
            </a:r>
            <a:br>
              <a:rPr lang="en-GB" sz="2000" dirty="0" smtClean="0"/>
            </a:b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Used Digilent Atlys board as DAQ, running “ITSDAQ” firmware used by ATLAS Strip community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11057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Experience with CHESS-1</a:t>
            </a:r>
            <a:endParaRPr lang="en-GB" sz="32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6476" y="648934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6839" y="796642"/>
            <a:ext cx="8795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Decided on sensor boards with an edge connector, for each of changing over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Also useful given multiple flavours of device: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AMS-CHESS-1, Tower Jazz CHESS-1 “P on N</a:t>
            </a:r>
            <a:r>
              <a:rPr lang="en-GB" sz="2000" dirty="0"/>
              <a:t>”, Tower Jazz CHESS-1 “P on </a:t>
            </a:r>
            <a:r>
              <a:rPr lang="en-GB" sz="2000" dirty="0" smtClean="0"/>
              <a:t>P”</a:t>
            </a: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Used wire-bondable capacitors on boards, per chip designers’ advice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35632"/>
            <a:ext cx="3204356" cy="183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97" y="2735632"/>
            <a:ext cx="2024705" cy="1831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316" y="2735629"/>
            <a:ext cx="2908839" cy="1831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472514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AMS-CHESS-1 </a:t>
            </a:r>
            <a:r>
              <a:rPr lang="en-GB" sz="2000" dirty="0" smtClean="0">
                <a:solidFill>
                  <a:srgbClr val="0000FF"/>
                </a:solidFill>
              </a:rPr>
              <a:t>Daughterboard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526520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Standard and cut for Edge TCT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497" y="4725144"/>
            <a:ext cx="219481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TJ-CHESS-1 DB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for P on P sensor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5325" y="4725144"/>
            <a:ext cx="2194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Tester DB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for verification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and getting groups started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Experience with CHESS-1</a:t>
            </a:r>
            <a:endParaRPr lang="en-GB" sz="32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56476" y="6489340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6839" y="796642"/>
            <a:ext cx="879584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Motherboard supplies biases, provides bias DAC and controls switches to select from among 79 analogue output channels </a:t>
            </a:r>
            <a:br>
              <a:rPr lang="en-GB" sz="2000" dirty="0" smtClean="0"/>
            </a:br>
            <a:r>
              <a:rPr lang="en-GB" sz="2000" dirty="0" smtClean="0"/>
              <a:t>(the specifics aren’t applicable to CHESS-2)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Has Samtec “MEC6” sockets for daughterboard edge connector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Switches and bias DAC controlled by Digilent Atlys DAQ</a:t>
            </a: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668506"/>
            <a:ext cx="39214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CHESS-1 Motherboard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Parallel orientation 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24191"/>
            <a:ext cx="3904297" cy="2844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177" y="2824191"/>
            <a:ext cx="4251303" cy="28443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06097" y="5668506"/>
            <a:ext cx="39214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CHESS-1 Motherboard</a:t>
            </a:r>
          </a:p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Perpendicular orientation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solidFill>
                  <a:srgbClr val="0000FF"/>
                </a:solidFill>
              </a:rPr>
              <a:t>m</a:t>
            </a:r>
            <a:r>
              <a:rPr lang="en-GB" sz="2000" dirty="0" smtClean="0">
                <a:solidFill>
                  <a:srgbClr val="0000FF"/>
                </a:solidFill>
              </a:rPr>
              <a:t>ainly for edge TCT testing 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/>
              <a:t>Experience with CHESS-1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6839" y="796642"/>
            <a:ext cx="879584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Motherboard shown mounted to laser system</a:t>
            </a:r>
            <a:endParaRPr lang="en-GB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2" y="1448779"/>
            <a:ext cx="6448214" cy="483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0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321</Words>
  <Application>Microsoft Office PowerPoint</Application>
  <PresentationFormat>On-screen Show (4:3)</PresentationFormat>
  <Paragraphs>62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Experience with CHESS-1 DAQ 30 October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H35 preparation and progress</dc:title>
  <dc:creator>Jaya John John</dc:creator>
  <cp:lastModifiedBy>Jaya John John</cp:lastModifiedBy>
  <cp:revision>209</cp:revision>
  <cp:lastPrinted>2015-07-21T15:43:16Z</cp:lastPrinted>
  <dcterms:created xsi:type="dcterms:W3CDTF">2014-09-18T13:48:06Z</dcterms:created>
  <dcterms:modified xsi:type="dcterms:W3CDTF">2015-10-30T14:00:04Z</dcterms:modified>
</cp:coreProperties>
</file>