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0" r:id="rId1"/>
  </p:sldMasterIdLst>
  <p:notesMasterIdLst>
    <p:notesMasterId r:id="rId30"/>
  </p:notesMasterIdLst>
  <p:handoutMasterIdLst>
    <p:handoutMasterId r:id="rId31"/>
  </p:handoutMasterIdLst>
  <p:sldIdLst>
    <p:sldId id="363" r:id="rId2"/>
    <p:sldId id="543" r:id="rId3"/>
    <p:sldId id="551" r:id="rId4"/>
    <p:sldId id="553" r:id="rId5"/>
    <p:sldId id="552" r:id="rId6"/>
    <p:sldId id="535" r:id="rId7"/>
    <p:sldId id="557" r:id="rId8"/>
    <p:sldId id="549" r:id="rId9"/>
    <p:sldId id="554" r:id="rId10"/>
    <p:sldId id="522" r:id="rId11"/>
    <p:sldId id="555" r:id="rId12"/>
    <p:sldId id="541" r:id="rId13"/>
    <p:sldId id="533" r:id="rId14"/>
    <p:sldId id="539" r:id="rId15"/>
    <p:sldId id="547" r:id="rId16"/>
    <p:sldId id="548" r:id="rId17"/>
    <p:sldId id="544" r:id="rId18"/>
    <p:sldId id="546" r:id="rId19"/>
    <p:sldId id="536" r:id="rId20"/>
    <p:sldId id="558" r:id="rId21"/>
    <p:sldId id="559" r:id="rId22"/>
    <p:sldId id="531" r:id="rId23"/>
    <p:sldId id="560" r:id="rId24"/>
    <p:sldId id="561" r:id="rId25"/>
    <p:sldId id="538" r:id="rId26"/>
    <p:sldId id="528" r:id="rId27"/>
    <p:sldId id="530" r:id="rId28"/>
    <p:sldId id="556" r:id="rId29"/>
  </p:sldIdLst>
  <p:sldSz cx="9144000" cy="6858000" type="screen4x3"/>
  <p:notesSz cx="6729413" cy="98663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38B04C9-1EFB-6A44-9990-300E6764AEEA}">
          <p14:sldIdLst>
            <p14:sldId id="363"/>
            <p14:sldId id="543"/>
            <p14:sldId id="551"/>
            <p14:sldId id="553"/>
            <p14:sldId id="552"/>
            <p14:sldId id="535"/>
            <p14:sldId id="557"/>
            <p14:sldId id="549"/>
            <p14:sldId id="554"/>
            <p14:sldId id="522"/>
            <p14:sldId id="555"/>
            <p14:sldId id="541"/>
            <p14:sldId id="533"/>
            <p14:sldId id="539"/>
            <p14:sldId id="547"/>
            <p14:sldId id="548"/>
            <p14:sldId id="544"/>
            <p14:sldId id="546"/>
            <p14:sldId id="536"/>
            <p14:sldId id="558"/>
            <p14:sldId id="559"/>
            <p14:sldId id="531"/>
            <p14:sldId id="560"/>
            <p14:sldId id="561"/>
            <p14:sldId id="538"/>
            <p14:sldId id="528"/>
            <p14:sldId id="530"/>
            <p14:sldId id="5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BBC2"/>
    <a:srgbClr val="FF00FF"/>
    <a:srgbClr val="66CCFF"/>
    <a:srgbClr val="FFFF66"/>
    <a:srgbClr val="A61800"/>
    <a:srgbClr val="800000"/>
    <a:srgbClr val="004080"/>
    <a:srgbClr val="FFCC66"/>
    <a:srgbClr val="0000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112" d="100"/>
          <a:sy n="112" d="100"/>
        </p:scale>
        <p:origin x="-568" y="-112"/>
      </p:cViewPr>
      <p:guideLst>
        <p:guide orient="horz" pos="1561"/>
        <p:guide pos="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1776" y="-96"/>
      </p:cViewPr>
      <p:guideLst>
        <p:guide orient="horz" pos="3107"/>
        <p:guide pos="212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6979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2916238" cy="49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9149" tIns="0" rIns="19149" bIns="0" numCol="1" anchor="t" anchorCtr="0" compatLnSpc="1">
            <a:prstTxWarp prst="textNoShape">
              <a:avLst/>
            </a:prstTxWarp>
          </a:bodyPr>
          <a:lstStyle>
            <a:lvl1pPr algn="l" defTabSz="969963" eaLnBrk="0" hangingPunct="0">
              <a:defRPr sz="1100" i="1">
                <a:latin typeface="Times New Roman" charset="0"/>
              </a:defRPr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-1588"/>
            <a:ext cx="2916237" cy="49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9149" tIns="0" rIns="19149" bIns="0" numCol="1" anchor="t" anchorCtr="0" compatLnSpc="1">
            <a:prstTxWarp prst="textNoShape">
              <a:avLst/>
            </a:prstTxWarp>
          </a:bodyPr>
          <a:lstStyle>
            <a:lvl1pPr algn="r" defTabSz="969963" eaLnBrk="0" hangingPunct="0">
              <a:defRPr sz="1100" i="1">
                <a:latin typeface="Times New Roman" charset="0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9300"/>
            <a:ext cx="4913313" cy="36845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5350" y="4687888"/>
            <a:ext cx="4938713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229" tIns="48744" rIns="99229" bIns="487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375775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9149" tIns="0" rIns="19149" bIns="0" numCol="1" anchor="b" anchorCtr="0" compatLnSpc="1">
            <a:prstTxWarp prst="textNoShape">
              <a:avLst/>
            </a:prstTxWarp>
          </a:bodyPr>
          <a:lstStyle>
            <a:lvl1pPr algn="l" defTabSz="969963" eaLnBrk="0" hangingPunct="0">
              <a:defRPr sz="1100" i="1">
                <a:latin typeface="Times New Roman" charset="0"/>
              </a:defRPr>
            </a:lvl1pPr>
          </a:lstStyle>
          <a:p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5775"/>
            <a:ext cx="29162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9149" tIns="0" rIns="19149" bIns="0" numCol="1" anchor="b" anchorCtr="0" compatLnSpc="1">
            <a:prstTxWarp prst="textNoShape">
              <a:avLst/>
            </a:prstTxWarp>
          </a:bodyPr>
          <a:lstStyle>
            <a:lvl1pPr algn="r" defTabSz="969963" eaLnBrk="0" hangingPunct="0">
              <a:defRPr sz="1100" i="1">
                <a:latin typeface="Times New Roman" charset="0"/>
              </a:defRPr>
            </a:lvl1pPr>
          </a:lstStyle>
          <a:p>
            <a:fld id="{0E562DE2-72EC-C244-B39D-550F0E0139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444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8842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0850" algn="l" defTabSz="8842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896938" algn="l" defTabSz="8842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50963" algn="l" defTabSz="8842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01813" algn="l" defTabSz="8842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81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51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42900"/>
            <a:ext cx="1943100" cy="5981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42900"/>
            <a:ext cx="5676900" cy="5981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49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2900"/>
            <a:ext cx="7772400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8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119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4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6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6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10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880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42900"/>
            <a:ext cx="7772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FF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8900000" algn="ctr" rotWithShape="0">
                    <a:srgbClr val="99CCFF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smtClean="0"/>
              <a:t>F</a:t>
            </a:r>
          </a:p>
          <a:p>
            <a:pPr lvl="2"/>
            <a:r>
              <a:rPr lang="en-US" dirty="0" smtClean="0"/>
              <a:t>Third </a:t>
            </a:r>
            <a:r>
              <a:rPr lang="en-US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398463" y="6505575"/>
            <a:ext cx="255587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pPr algn="l" eaLnBrk="0" hangingPunct="0"/>
            <a:r>
              <a:rPr lang="en-US" sz="1200"/>
              <a:t>Maria Grazia Pia,</a:t>
            </a:r>
            <a:r>
              <a:rPr lang="en-US" sz="1200" i="1"/>
              <a:t> INFN Genova</a:t>
            </a: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8169275" y="6424613"/>
            <a:ext cx="1666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endParaRPr lang="it-IT" sz="140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6F4DE-5D20-254E-92B0-9F3EAD2FC6C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33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effectLst>
            <a:outerShdw blurRad="38100" dist="38100" dir="2700000" algn="tl">
              <a:srgbClr val="DDDDDD"/>
            </a:outerShdw>
          </a:effectLst>
          <a:latin typeface="Century Gothic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effectLst>
            <a:outerShdw blurRad="38100" dist="38100" dir="2700000" algn="tl">
              <a:srgbClr val="DDDDDD"/>
            </a:outerShdw>
          </a:effectLst>
          <a:latin typeface="Century Gothic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effectLst>
            <a:outerShdw blurRad="38100" dist="38100" dir="2700000" algn="tl">
              <a:srgbClr val="DDDDDD"/>
            </a:outerShdw>
          </a:effectLst>
          <a:latin typeface="Century Gothic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effectLst>
            <a:outerShdw blurRad="38100" dist="38100" dir="2700000" algn="tl">
              <a:srgbClr val="DDDDDD"/>
            </a:outerShdw>
          </a:effectLst>
          <a:latin typeface="Century Gothic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effectLst>
            <a:outerShdw blurRad="38100" dist="38100" dir="2700000" algn="tl">
              <a:srgbClr val="DDDDDD"/>
            </a:outerShdw>
          </a:effectLst>
          <a:latin typeface="Century Gothic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effectLst>
            <a:outerShdw blurRad="38100" dist="38100" dir="2700000" algn="tl">
              <a:srgbClr val="DDDDDD"/>
            </a:outerShdw>
          </a:effectLst>
          <a:latin typeface="Century Gothic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effectLst>
            <a:outerShdw blurRad="38100" dist="38100" dir="2700000" algn="tl">
              <a:srgbClr val="DDDDDD"/>
            </a:outerShdw>
          </a:effectLst>
          <a:latin typeface="Century Gothic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effectLst>
            <a:outerShdw blurRad="38100" dist="38100" dir="2700000" algn="tl">
              <a:srgbClr val="DDDDDD"/>
            </a:outerShdw>
          </a:effectLst>
          <a:latin typeface="Century Gothic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Monotype Sorts" charset="0"/>
        <a:buBlip>
          <a:blip r:embed="rId14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Lucida Grande"/>
        <a:buChar char="‒"/>
        <a:defRPr b="0" i="0">
          <a:solidFill>
            <a:schemeClr val="tx1"/>
          </a:solidFill>
          <a:latin typeface="Times New Roman" charset="0"/>
          <a:ea typeface="+mn-ea"/>
        </a:defRPr>
      </a:lvl2pPr>
      <a:lvl3pPr marL="12001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Lucida Grande"/>
        <a:buChar char="▻"/>
        <a:defRPr sz="1600">
          <a:solidFill>
            <a:schemeClr val="tx1"/>
          </a:solidFill>
          <a:latin typeface="Times New Roman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Monotype Sorts" charset="0"/>
        <a:buChar char="l"/>
        <a:defRPr sz="1600">
          <a:solidFill>
            <a:schemeClr val="tx1"/>
          </a:solidFill>
          <a:latin typeface="Times New Roman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Monotype Sorts" charset="0"/>
        <a:buChar char="l"/>
        <a:defRPr sz="1600">
          <a:solidFill>
            <a:schemeClr val="tx1"/>
          </a:solidFill>
          <a:latin typeface="Times New Roman" charset="0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Monotype Sorts" charset="0"/>
        <a:buChar char="l"/>
        <a:defRPr sz="1600">
          <a:solidFill>
            <a:schemeClr val="tx1"/>
          </a:solidFill>
          <a:latin typeface="Times New Roman" charset="0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Monotype Sorts" charset="0"/>
        <a:buChar char="l"/>
        <a:defRPr sz="1600">
          <a:solidFill>
            <a:schemeClr val="tx1"/>
          </a:solidFill>
          <a:latin typeface="Times New Roman" charset="0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Monotype Sorts" charset="0"/>
        <a:buChar char="l"/>
        <a:defRPr sz="1600">
          <a:solidFill>
            <a:schemeClr val="tx1"/>
          </a:solidFill>
          <a:latin typeface="Times New Roman" charset="0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Monotype Sorts" charset="0"/>
        <a:buChar char="l"/>
        <a:defRPr sz="1600">
          <a:solidFill>
            <a:schemeClr val="tx1"/>
          </a:solidFill>
          <a:latin typeface="Times New Roman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ge.infn.it/geant4/training/APC2016/" TargetMode="Externa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Relationship Id="rId3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hyperlink" Target="http://tmmi.org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gif"/><Relationship Id="rId3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Relationship Id="rId3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67193" y="4729246"/>
            <a:ext cx="6400800" cy="1496536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Maria Grazia Pia</a:t>
            </a:r>
            <a:endParaRPr lang="en-US" sz="900" i="1" dirty="0">
              <a:latin typeface="Times New Roman" charset="0"/>
            </a:endParaRPr>
          </a:p>
          <a:p>
            <a:r>
              <a:rPr lang="en-US" sz="1800" i="1" dirty="0" smtClean="0"/>
              <a:t>INFN </a:t>
            </a:r>
            <a:r>
              <a:rPr lang="en-US" sz="1800" i="1" dirty="0" err="1" smtClean="0"/>
              <a:t>Genova</a:t>
            </a:r>
            <a:r>
              <a:rPr lang="en-US" sz="1800" i="1" dirty="0" smtClean="0"/>
              <a:t>, Italy</a:t>
            </a:r>
          </a:p>
          <a:p>
            <a:r>
              <a:rPr lang="en-US" sz="1800" dirty="0" err="1" smtClean="0"/>
              <a:t>Maria.Grazia.Pia@cern.ch</a:t>
            </a:r>
            <a:endParaRPr lang="en-US" dirty="0"/>
          </a:p>
          <a:p>
            <a:r>
              <a:rPr lang="en-US" dirty="0" smtClean="0">
                <a:hlinkClick r:id="rId2"/>
              </a:rPr>
              <a:t>http://www.ge.infn.it/geant4/training/APC2016/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 descr="Can-you-do-anything-righ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4" y="1152921"/>
            <a:ext cx="4080489" cy="32017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7723" y="2903093"/>
            <a:ext cx="4445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Overview of concepts</a:t>
            </a:r>
          </a:p>
          <a:p>
            <a:r>
              <a:rPr lang="en-US" sz="2400" dirty="0" smtClean="0"/>
              <a:t>Food for thought</a:t>
            </a:r>
          </a:p>
          <a:p>
            <a:r>
              <a:rPr lang="en-US" sz="2400" dirty="0" smtClean="0"/>
              <a:t>Suggestions for further learning</a:t>
            </a:r>
          </a:p>
          <a:p>
            <a:r>
              <a:rPr lang="en-US" sz="2400" dirty="0" smtClean="0"/>
              <a:t>Topics for discussion</a:t>
            </a:r>
            <a:endParaRPr lang="en-US" sz="2400" dirty="0"/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85384" y="948112"/>
            <a:ext cx="5102837" cy="1443985"/>
          </a:xfr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/>
                <a:cs typeface="Helvetica"/>
              </a:rPr>
              <a:t>Software Testing</a:t>
            </a:r>
            <a:br>
              <a:rPr lang="en-US" sz="48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/>
                <a:cs typeface="Helvetica"/>
              </a:rPr>
            </a:br>
            <a:r>
              <a:rPr lang="en-US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/>
                <a:cs typeface="Helvetica"/>
              </a:rPr>
              <a:t>in ½ hour</a:t>
            </a:r>
            <a:endParaRPr lang="en-US" sz="3200" b="0" dirty="0" smtClean="0">
              <a:solidFill>
                <a:srgbClr val="FF0000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534" y="268878"/>
            <a:ext cx="4396453" cy="647700"/>
          </a:xfrm>
        </p:spPr>
        <p:txBody>
          <a:bodyPr/>
          <a:lstStyle/>
          <a:p>
            <a:r>
              <a:rPr lang="en-US" sz="4400" dirty="0" smtClean="0"/>
              <a:t>Epistemology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126642" y="1827419"/>
            <a:ext cx="5355357" cy="34983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0253F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ts val="2200"/>
              </a:lnSpc>
            </a:pPr>
            <a:r>
              <a:rPr lang="en-US" b="1" dirty="0"/>
              <a:t>G4HadronElastic</a:t>
            </a:r>
          </a:p>
          <a:p>
            <a:pPr algn="l">
              <a:lnSpc>
                <a:spcPts val="2200"/>
              </a:lnSpc>
            </a:pPr>
            <a:r>
              <a:rPr lang="pl-PL" dirty="0" smtClean="0"/>
              <a:t>G4double </a:t>
            </a:r>
            <a:r>
              <a:rPr lang="pl-PL" dirty="0" err="1"/>
              <a:t>dd</a:t>
            </a:r>
            <a:r>
              <a:rPr lang="pl-PL" dirty="0"/>
              <a:t> = </a:t>
            </a:r>
            <a:r>
              <a:rPr lang="pl-PL" dirty="0">
                <a:solidFill>
                  <a:srgbClr val="FF0000"/>
                </a:solidFill>
              </a:rPr>
              <a:t>10.</a:t>
            </a:r>
            <a:r>
              <a:rPr lang="pl-PL" dirty="0"/>
              <a:t>;</a:t>
            </a:r>
          </a:p>
          <a:p>
            <a:pPr algn="l">
              <a:lnSpc>
                <a:spcPts val="2200"/>
              </a:lnSpc>
            </a:pPr>
            <a:r>
              <a:rPr lang="pl-PL" dirty="0" smtClean="0"/>
              <a:t>G4Pow</a:t>
            </a:r>
            <a:r>
              <a:rPr lang="pl-PL" dirty="0"/>
              <a:t>* g4pow = G4Pow::</a:t>
            </a:r>
            <a:r>
              <a:rPr lang="pl-PL" dirty="0" err="1"/>
              <a:t>GetInstance</a:t>
            </a:r>
            <a:r>
              <a:rPr lang="pl-PL" dirty="0"/>
              <a:t>();</a:t>
            </a:r>
          </a:p>
          <a:p>
            <a:pPr algn="l">
              <a:lnSpc>
                <a:spcPts val="2200"/>
              </a:lnSpc>
            </a:pPr>
            <a:r>
              <a:rPr lang="pl-PL" dirty="0" err="1" smtClean="0"/>
              <a:t>if</a:t>
            </a:r>
            <a:r>
              <a:rPr lang="pl-PL" dirty="0" smtClean="0"/>
              <a:t> </a:t>
            </a:r>
            <a:r>
              <a:rPr lang="pl-PL" dirty="0"/>
              <a:t>(A &lt;= </a:t>
            </a:r>
            <a:r>
              <a:rPr lang="pl-PL" dirty="0">
                <a:solidFill>
                  <a:srgbClr val="FF0000"/>
                </a:solidFill>
              </a:rPr>
              <a:t>62</a:t>
            </a:r>
            <a:r>
              <a:rPr lang="pl-PL" dirty="0"/>
              <a:t>) {</a:t>
            </a:r>
          </a:p>
          <a:p>
            <a:pPr algn="l">
              <a:lnSpc>
                <a:spcPts val="2200"/>
              </a:lnSpc>
            </a:pPr>
            <a:r>
              <a:rPr lang="pl-PL" dirty="0" err="1" smtClean="0"/>
              <a:t>bb</a:t>
            </a:r>
            <a:r>
              <a:rPr lang="pl-PL" dirty="0" smtClean="0"/>
              <a:t> </a:t>
            </a:r>
            <a:r>
              <a:rPr lang="pl-PL" dirty="0"/>
              <a:t>= </a:t>
            </a:r>
            <a:r>
              <a:rPr lang="pl-PL" dirty="0">
                <a:solidFill>
                  <a:srgbClr val="FF0000"/>
                </a:solidFill>
              </a:rPr>
              <a:t>14.5</a:t>
            </a:r>
            <a:r>
              <a:rPr lang="pl-PL" dirty="0"/>
              <a:t>*g4pow-&gt;</a:t>
            </a:r>
            <a:r>
              <a:rPr lang="pl-PL" dirty="0">
                <a:solidFill>
                  <a:srgbClr val="0000FF"/>
                </a:solidFill>
              </a:rPr>
              <a:t>Z23</a:t>
            </a:r>
            <a:r>
              <a:rPr lang="pl-PL" dirty="0"/>
              <a:t>(A);</a:t>
            </a:r>
          </a:p>
          <a:p>
            <a:pPr algn="l">
              <a:lnSpc>
                <a:spcPts val="2200"/>
              </a:lnSpc>
            </a:pPr>
            <a:r>
              <a:rPr lang="pl-PL" dirty="0" smtClean="0"/>
              <a:t>aa </a:t>
            </a:r>
            <a:r>
              <a:rPr lang="pl-PL" dirty="0"/>
              <a:t>= g4pow-&gt;</a:t>
            </a:r>
            <a:r>
              <a:rPr lang="pl-PL" dirty="0" err="1"/>
              <a:t>powZ</a:t>
            </a:r>
            <a:r>
              <a:rPr lang="pl-PL" dirty="0"/>
              <a:t>(A, </a:t>
            </a:r>
            <a:r>
              <a:rPr lang="pl-PL" dirty="0">
                <a:solidFill>
                  <a:srgbClr val="FF0000"/>
                </a:solidFill>
              </a:rPr>
              <a:t>1.63</a:t>
            </a:r>
            <a:r>
              <a:rPr lang="pl-PL" dirty="0"/>
              <a:t>)/</a:t>
            </a:r>
            <a:r>
              <a:rPr lang="pl-PL" dirty="0" err="1"/>
              <a:t>bb</a:t>
            </a:r>
            <a:r>
              <a:rPr lang="pl-PL" dirty="0"/>
              <a:t>;</a:t>
            </a:r>
          </a:p>
          <a:p>
            <a:pPr algn="l">
              <a:lnSpc>
                <a:spcPts val="2200"/>
              </a:lnSpc>
            </a:pPr>
            <a:r>
              <a:rPr lang="pl-PL" dirty="0" smtClean="0"/>
              <a:t>cc </a:t>
            </a:r>
            <a:r>
              <a:rPr lang="pl-PL" dirty="0"/>
              <a:t>= </a:t>
            </a:r>
            <a:r>
              <a:rPr lang="pl-PL" dirty="0">
                <a:solidFill>
                  <a:srgbClr val="FF0000"/>
                </a:solidFill>
              </a:rPr>
              <a:t>1.4</a:t>
            </a:r>
            <a:r>
              <a:rPr lang="pl-PL" dirty="0"/>
              <a:t>*g4pow-&gt;</a:t>
            </a:r>
            <a:r>
              <a:rPr lang="pl-PL" dirty="0">
                <a:solidFill>
                  <a:srgbClr val="0000FF"/>
                </a:solidFill>
              </a:rPr>
              <a:t>Z13</a:t>
            </a:r>
            <a:r>
              <a:rPr lang="pl-PL" dirty="0"/>
              <a:t>(A)/</a:t>
            </a:r>
            <a:r>
              <a:rPr lang="pl-PL" dirty="0" err="1"/>
              <a:t>dd</a:t>
            </a:r>
            <a:r>
              <a:rPr lang="pl-PL" dirty="0"/>
              <a:t>;</a:t>
            </a:r>
          </a:p>
          <a:p>
            <a:pPr algn="l">
              <a:lnSpc>
                <a:spcPts val="2200"/>
              </a:lnSpc>
            </a:pPr>
            <a:r>
              <a:rPr lang="pl-PL" dirty="0" smtClean="0"/>
              <a:t>} </a:t>
            </a:r>
            <a:r>
              <a:rPr lang="pl-PL" dirty="0" err="1"/>
              <a:t>else</a:t>
            </a:r>
            <a:r>
              <a:rPr lang="pl-PL" dirty="0"/>
              <a:t> {</a:t>
            </a:r>
          </a:p>
          <a:p>
            <a:pPr algn="l">
              <a:lnSpc>
                <a:spcPts val="2200"/>
              </a:lnSpc>
            </a:pPr>
            <a:r>
              <a:rPr lang="pl-PL" dirty="0" err="1" smtClean="0"/>
              <a:t>bb</a:t>
            </a:r>
            <a:r>
              <a:rPr lang="pl-PL" dirty="0" smtClean="0"/>
              <a:t> </a:t>
            </a:r>
            <a:r>
              <a:rPr lang="pl-PL" dirty="0"/>
              <a:t>= </a:t>
            </a:r>
            <a:r>
              <a:rPr lang="pl-PL" dirty="0">
                <a:solidFill>
                  <a:srgbClr val="FF0000"/>
                </a:solidFill>
              </a:rPr>
              <a:t>60</a:t>
            </a:r>
            <a:r>
              <a:rPr lang="pl-PL" dirty="0"/>
              <a:t>.*g4pow-&gt;</a:t>
            </a:r>
            <a:r>
              <a:rPr lang="pl-PL" dirty="0">
                <a:solidFill>
                  <a:srgbClr val="0000FF"/>
                </a:solidFill>
              </a:rPr>
              <a:t>Z13</a:t>
            </a:r>
            <a:r>
              <a:rPr lang="pl-PL" dirty="0"/>
              <a:t>(A);</a:t>
            </a:r>
          </a:p>
          <a:p>
            <a:pPr algn="l">
              <a:lnSpc>
                <a:spcPts val="2200"/>
              </a:lnSpc>
            </a:pPr>
            <a:r>
              <a:rPr lang="pl-PL" dirty="0" smtClean="0"/>
              <a:t>aa </a:t>
            </a:r>
            <a:r>
              <a:rPr lang="pl-PL" dirty="0"/>
              <a:t>= g4pow-&gt;</a:t>
            </a:r>
            <a:r>
              <a:rPr lang="pl-PL" dirty="0" err="1"/>
              <a:t>powZ</a:t>
            </a:r>
            <a:r>
              <a:rPr lang="pl-PL" dirty="0"/>
              <a:t>(A</a:t>
            </a:r>
            <a:r>
              <a:rPr lang="pl-PL" dirty="0">
                <a:solidFill>
                  <a:srgbClr val="FF0000"/>
                </a:solidFill>
              </a:rPr>
              <a:t>, 1.33</a:t>
            </a:r>
            <a:r>
              <a:rPr lang="pl-PL" dirty="0"/>
              <a:t>)/</a:t>
            </a:r>
            <a:r>
              <a:rPr lang="pl-PL" dirty="0" err="1"/>
              <a:t>bb</a:t>
            </a:r>
            <a:r>
              <a:rPr lang="pl-PL" dirty="0"/>
              <a:t>;</a:t>
            </a:r>
          </a:p>
          <a:p>
            <a:pPr algn="l">
              <a:lnSpc>
                <a:spcPts val="2200"/>
              </a:lnSpc>
            </a:pPr>
            <a:r>
              <a:rPr lang="pl-PL" dirty="0" smtClean="0"/>
              <a:t>cc </a:t>
            </a:r>
            <a:r>
              <a:rPr lang="pl-PL" dirty="0"/>
              <a:t>= </a:t>
            </a:r>
            <a:r>
              <a:rPr lang="pl-PL" dirty="0">
                <a:solidFill>
                  <a:srgbClr val="FF0000"/>
                </a:solidFill>
              </a:rPr>
              <a:t>0.4</a:t>
            </a:r>
            <a:r>
              <a:rPr lang="pl-PL" dirty="0"/>
              <a:t>*g4pow-&gt;</a:t>
            </a:r>
            <a:r>
              <a:rPr lang="pl-PL" dirty="0" err="1"/>
              <a:t>powZ</a:t>
            </a:r>
            <a:r>
              <a:rPr lang="pl-PL" dirty="0"/>
              <a:t>(A, </a:t>
            </a:r>
            <a:r>
              <a:rPr lang="pl-PL" dirty="0">
                <a:solidFill>
                  <a:srgbClr val="FF0000"/>
                </a:solidFill>
              </a:rPr>
              <a:t>0.4</a:t>
            </a:r>
            <a:r>
              <a:rPr lang="pl-PL" dirty="0"/>
              <a:t>)/</a:t>
            </a:r>
            <a:r>
              <a:rPr lang="pl-PL" dirty="0" err="1"/>
              <a:t>dd</a:t>
            </a:r>
            <a:r>
              <a:rPr lang="pl-PL" dirty="0"/>
              <a:t>;</a:t>
            </a:r>
          </a:p>
          <a:p>
            <a:pPr algn="l">
              <a:lnSpc>
                <a:spcPts val="2200"/>
              </a:lnSpc>
            </a:pPr>
            <a:r>
              <a:rPr lang="pl-PL" sz="1800" dirty="0" smtClean="0"/>
              <a:t>}</a:t>
            </a:r>
            <a:endParaRPr lang="pl-PL" sz="1800" dirty="0"/>
          </a:p>
        </p:txBody>
      </p:sp>
      <p:sp>
        <p:nvSpPr>
          <p:cNvPr id="8" name="Rectangle 7"/>
          <p:cNvSpPr/>
          <p:nvPr/>
        </p:nvSpPr>
        <p:spPr>
          <a:xfrm>
            <a:off x="5170937" y="2521080"/>
            <a:ext cx="3843476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b="1" dirty="0"/>
              <a:t>G4ChipsAntiBaryonElasticXS</a:t>
            </a:r>
            <a:endParaRPr lang="es-ES_tradnl" b="1" dirty="0" smtClean="0"/>
          </a:p>
          <a:p>
            <a:pPr algn="l"/>
            <a:r>
              <a:rPr lang="es-ES_tradnl" dirty="0" err="1" smtClean="0"/>
              <a:t>lastPAR</a:t>
            </a:r>
            <a:r>
              <a:rPr lang="es-ES_tradnl" dirty="0"/>
              <a:t>[43]=920.</a:t>
            </a:r>
            <a:r>
              <a:rPr lang="es-ES_tradnl" dirty="0" smtClean="0"/>
              <a:t>+03</a:t>
            </a:r>
            <a:r>
              <a:rPr lang="es-ES_tradnl" dirty="0"/>
              <a:t>*a8*a3; </a:t>
            </a:r>
            <a:r>
              <a:rPr lang="es-ES_tradnl" dirty="0" err="1" smtClean="0"/>
              <a:t>lastPAR</a:t>
            </a:r>
            <a:r>
              <a:rPr lang="es-ES_tradnl" dirty="0"/>
              <a:t>[44]=93.+.0023*a12;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4726" y="6099814"/>
            <a:ext cx="6246106" cy="707886"/>
          </a:xfrm>
          <a:prstGeom prst="rect">
            <a:avLst/>
          </a:prstGeom>
          <a:solidFill>
            <a:srgbClr val="F2F2F2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108000" rIns="108000">
            <a:spAutoFit/>
          </a:bodyPr>
          <a:lstStyle/>
          <a:p>
            <a:pPr algn="l"/>
            <a:r>
              <a:rPr lang="nl-NL" b="1" dirty="0" smtClean="0"/>
              <a:t>G4UrbanMscModel</a:t>
            </a:r>
          </a:p>
          <a:p>
            <a:pPr algn="l"/>
            <a:r>
              <a:rPr lang="nl-NL" dirty="0" smtClean="0"/>
              <a:t>coeffc1  </a:t>
            </a:r>
            <a:r>
              <a:rPr lang="nl-NL" dirty="0"/>
              <a:t>= </a:t>
            </a:r>
            <a:r>
              <a:rPr lang="nl-NL" dirty="0" smtClean="0"/>
              <a:t>2.3785 </a:t>
            </a:r>
            <a:r>
              <a:rPr lang="nl-NL" dirty="0"/>
              <a:t>- Z13*(4.1981e-1 - Z13*6.3100e-2);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83041" y="3773178"/>
            <a:ext cx="443137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US" b="1" dirty="0" smtClean="0"/>
              <a:t>G4GoudsmitSaundersonMscMode</a:t>
            </a:r>
            <a:r>
              <a:rPr lang="en-US" dirty="0" smtClean="0"/>
              <a:t>l</a:t>
            </a:r>
          </a:p>
          <a:p>
            <a:pPr algn="l"/>
            <a:r>
              <a:rPr lang="en-US" dirty="0" smtClean="0"/>
              <a:t>if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&gt;=</a:t>
            </a:r>
            <a:r>
              <a:rPr lang="en-US" dirty="0">
                <a:solidFill>
                  <a:srgbClr val="FF0000"/>
                </a:solidFill>
              </a:rPr>
              <a:t>19</a:t>
            </a:r>
            <a:r>
              <a:rPr lang="en-US" dirty="0"/>
              <a:t>)</a:t>
            </a:r>
            <a:r>
              <a:rPr lang="en-US" dirty="0" err="1"/>
              <a:t>ws</a:t>
            </a:r>
            <a:r>
              <a:rPr lang="en-US" dirty="0"/>
              <a:t>=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 err="1"/>
              <a:t>sqrtA</a:t>
            </a:r>
            <a:r>
              <a:rPr lang="en-US" dirty="0"/>
              <a:t>);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33466" y="4746952"/>
            <a:ext cx="5584804" cy="1576927"/>
          </a:xfrm>
          <a:prstGeom prst="rect">
            <a:avLst/>
          </a:prstGeom>
          <a:solidFill>
            <a:srgbClr val="F2F2F2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72000" rIns="72000">
            <a:spAutoFit/>
          </a:bodyPr>
          <a:lstStyle/>
          <a:p>
            <a:pPr algn="l"/>
            <a:r>
              <a:rPr lang="nb-NO" b="1" dirty="0" smtClean="0"/>
              <a:t>G4EmCorrections</a:t>
            </a:r>
          </a:p>
          <a:p>
            <a:pPr algn="l">
              <a:lnSpc>
                <a:spcPts val="2200"/>
              </a:lnSpc>
            </a:pPr>
            <a:r>
              <a:rPr lang="nb-NO" dirty="0" err="1" smtClean="0"/>
              <a:t>if</a:t>
            </a:r>
            <a:r>
              <a:rPr lang="nb-NO" dirty="0"/>
              <a:t>(15 &gt;= </a:t>
            </a:r>
            <a:r>
              <a:rPr lang="nb-NO" dirty="0" err="1"/>
              <a:t>iz</a:t>
            </a:r>
            <a:r>
              <a:rPr lang="nb-NO" dirty="0"/>
              <a:t>) {</a:t>
            </a:r>
          </a:p>
          <a:p>
            <a:pPr algn="l">
              <a:lnSpc>
                <a:spcPts val="2200"/>
              </a:lnSpc>
            </a:pPr>
            <a:r>
              <a:rPr lang="nb-NO" dirty="0" err="1" smtClean="0"/>
              <a:t>if</a:t>
            </a:r>
            <a:r>
              <a:rPr lang="nb-NO" dirty="0"/>
              <a:t>(3 &gt; j) { tet = 0.25*Z2*(1.0 + 5*Z2*alpha2/16.); }</a:t>
            </a:r>
          </a:p>
          <a:p>
            <a:pPr algn="l">
              <a:lnSpc>
                <a:spcPts val="2200"/>
              </a:lnSpc>
            </a:pPr>
            <a:r>
              <a:rPr lang="nb-NO" dirty="0" err="1" smtClean="0"/>
              <a:t>else</a:t>
            </a:r>
            <a:r>
              <a:rPr lang="nb-NO" dirty="0" smtClean="0"/>
              <a:t>      </a:t>
            </a:r>
            <a:r>
              <a:rPr lang="nb-NO" dirty="0"/>
              <a:t>{ tet = 0.25*Z2*(1.0 + Z2*alpha2/16.); }</a:t>
            </a:r>
          </a:p>
          <a:p>
            <a:pPr algn="l">
              <a:lnSpc>
                <a:spcPts val="2200"/>
              </a:lnSpc>
            </a:pPr>
            <a:r>
              <a:rPr lang="nb-NO" sz="1800" dirty="0" smtClean="0"/>
              <a:t>}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4979364" y="92148"/>
            <a:ext cx="3753170" cy="1077218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l"/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to test it?</a:t>
            </a:r>
          </a:p>
          <a:p>
            <a:pPr algn="l"/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Calibrated?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1907" y="1270106"/>
            <a:ext cx="7314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dirty="0" smtClean="0"/>
              <a:t>…more about “</a:t>
            </a:r>
            <a:r>
              <a:rPr lang="is-IS" sz="2400" b="1" dirty="0" smtClean="0"/>
              <a:t>magic numbers</a:t>
            </a:r>
            <a:r>
              <a:rPr lang="is-IS" sz="2400" dirty="0" smtClean="0"/>
              <a:t>” in Refactoring</a:t>
            </a:r>
            <a:endParaRPr lang="en-US" sz="2400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706F4DE-5D20-254E-92B0-9F3EAD2FC6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92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cases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97140" y="1362055"/>
            <a:ext cx="7772400" cy="3945169"/>
          </a:xfrm>
        </p:spPr>
        <p:txBody>
          <a:bodyPr/>
          <a:lstStyle/>
          <a:p>
            <a:r>
              <a:rPr lang="en-US" sz="2800" dirty="0" smtClean="0"/>
              <a:t>Require </a:t>
            </a:r>
            <a:r>
              <a:rPr lang="en-US" sz="2800" b="1" dirty="0" smtClean="0"/>
              <a:t>domain knowledge</a:t>
            </a:r>
          </a:p>
          <a:p>
            <a:pPr lvl="1"/>
            <a:r>
              <a:rPr lang="en-US" sz="2400" dirty="0" smtClean="0"/>
              <a:t>Guidance from use </a:t>
            </a:r>
            <a:r>
              <a:rPr lang="en-US" sz="2400" dirty="0"/>
              <a:t>cases, user stories, </a:t>
            </a:r>
            <a:r>
              <a:rPr lang="en-US" sz="2400" dirty="0" smtClean="0"/>
              <a:t>scenarios</a:t>
            </a:r>
            <a:r>
              <a:rPr lang="is-IS" sz="2400" dirty="0" smtClean="0"/>
              <a:t>…</a:t>
            </a:r>
            <a:endParaRPr lang="en-US" sz="2400" dirty="0" smtClean="0"/>
          </a:p>
          <a:p>
            <a:pPr lvl="1"/>
            <a:r>
              <a:rPr lang="en-US" sz="2400" dirty="0" smtClean="0"/>
              <a:t>Requirements, specifications and designs provide guidance at a higher level of abstraction and generality</a:t>
            </a:r>
          </a:p>
          <a:p>
            <a:pPr lvl="1"/>
            <a:endParaRPr lang="en-US" sz="1600" dirty="0"/>
          </a:p>
          <a:p>
            <a:r>
              <a:rPr lang="en-US" sz="2800" dirty="0" smtClean="0"/>
              <a:t>Require </a:t>
            </a:r>
            <a:r>
              <a:rPr lang="en-US" sz="2800" b="1" dirty="0" smtClean="0"/>
              <a:t>source code knowledge</a:t>
            </a:r>
          </a:p>
          <a:p>
            <a:pPr lvl="1"/>
            <a:r>
              <a:rPr lang="en-US" sz="2200" dirty="0" smtClean="0"/>
              <a:t>Code-based control</a:t>
            </a:r>
          </a:p>
          <a:p>
            <a:pPr lvl="1"/>
            <a:r>
              <a:rPr lang="en-US" sz="2200" dirty="0" smtClean="0"/>
              <a:t>Logic and sequence defects</a:t>
            </a:r>
          </a:p>
          <a:p>
            <a:pPr lvl="1"/>
            <a:r>
              <a:rPr lang="en-US" sz="2200" dirty="0" smtClean="0"/>
              <a:t>Initialization and data flow defects</a:t>
            </a:r>
          </a:p>
          <a:p>
            <a:pPr lvl="1"/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22796" y="6413051"/>
            <a:ext cx="2133600" cy="365125"/>
          </a:xfrm>
        </p:spPr>
        <p:txBody>
          <a:bodyPr/>
          <a:lstStyle/>
          <a:p>
            <a:fld id="{3706F4DE-5D20-254E-92B0-9F3EAD2FC6CE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0999" y="5431968"/>
            <a:ext cx="8039803" cy="954107"/>
          </a:xfrm>
          <a:prstGeom prst="rect">
            <a:avLst/>
          </a:prstGeom>
          <a:solidFill>
            <a:srgbClr val="DCE6F2"/>
          </a:solidFill>
          <a:ln>
            <a:solidFill>
              <a:srgbClr val="37609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Software testing requires studying both the </a:t>
            </a:r>
            <a:r>
              <a:rPr lang="en-US" sz="2800" b="1" dirty="0" smtClean="0"/>
              <a:t>problem domain </a:t>
            </a:r>
            <a:r>
              <a:rPr lang="en-US" sz="2800" dirty="0" smtClean="0"/>
              <a:t>and the </a:t>
            </a:r>
            <a:r>
              <a:rPr lang="en-US" sz="2800" b="1" dirty="0" smtClean="0"/>
              <a:t>source code</a:t>
            </a:r>
            <a:r>
              <a:rPr lang="en-US" sz="2800" dirty="0" smtClean="0"/>
              <a:t> in depth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9300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testing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55478" y="1646720"/>
            <a:ext cx="4331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est </a:t>
            </a:r>
            <a:r>
              <a:rPr lang="en-US" sz="2400" b="1" dirty="0" smtClean="0"/>
              <a:t>individual pieces </a:t>
            </a:r>
            <a:r>
              <a:rPr lang="en-US" sz="2400" dirty="0"/>
              <a:t>of the system as they are </a:t>
            </a:r>
            <a:r>
              <a:rPr lang="en-US" sz="2400" dirty="0" smtClean="0"/>
              <a:t>created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97390" y="1542270"/>
            <a:ext cx="2547802" cy="1015663"/>
          </a:xfrm>
          <a:prstGeom prst="rect">
            <a:avLst/>
          </a:prstGeom>
          <a:solidFill>
            <a:srgbClr val="25406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66"/>
                </a:solidFill>
              </a:rPr>
              <a:t>Unit</a:t>
            </a:r>
            <a:r>
              <a:rPr lang="en-US" sz="2800" b="1" dirty="0" smtClean="0">
                <a:solidFill>
                  <a:srgbClr val="FFFF66"/>
                </a:solidFill>
              </a:rPr>
              <a:t> </a:t>
            </a:r>
            <a:br>
              <a:rPr lang="en-US" sz="2800" b="1" dirty="0" smtClean="0">
                <a:solidFill>
                  <a:srgbClr val="FFFF66"/>
                </a:solidFill>
              </a:rPr>
            </a:br>
            <a:r>
              <a:rPr lang="en-US" sz="2800" b="1" dirty="0" smtClean="0">
                <a:solidFill>
                  <a:srgbClr val="FFFF66"/>
                </a:solidFill>
              </a:rPr>
              <a:t>testing</a:t>
            </a:r>
            <a:endParaRPr lang="en-US" sz="2800" b="1" dirty="0">
              <a:solidFill>
                <a:srgbClr val="FFFF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7389" y="2696390"/>
            <a:ext cx="2547803" cy="1015663"/>
          </a:xfrm>
          <a:prstGeom prst="rect">
            <a:avLst/>
          </a:prstGeom>
          <a:solidFill>
            <a:srgbClr val="25406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Integration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 testing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7390" y="3850510"/>
            <a:ext cx="2547802" cy="1015663"/>
          </a:xfrm>
          <a:prstGeom prst="rect">
            <a:avLst/>
          </a:prstGeom>
          <a:solidFill>
            <a:srgbClr val="25406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System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 testing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7389" y="5004630"/>
            <a:ext cx="2547803" cy="1015663"/>
          </a:xfrm>
          <a:prstGeom prst="rect">
            <a:avLst/>
          </a:prstGeom>
          <a:solidFill>
            <a:srgbClr val="25406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Acceptance</a:t>
            </a:r>
            <a:r>
              <a:rPr lang="en-US" sz="2800" b="1" dirty="0" smtClean="0">
                <a:solidFill>
                  <a:schemeClr val="bg1"/>
                </a:solidFill>
              </a:rPr>
              <a:t> testing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33855" y="2792082"/>
            <a:ext cx="5533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est </a:t>
            </a:r>
            <a:r>
              <a:rPr lang="en-US" sz="2400" b="1" dirty="0" smtClean="0"/>
              <a:t>sets</a:t>
            </a:r>
            <a:r>
              <a:rPr lang="en-US" sz="2400" dirty="0" smtClean="0"/>
              <a:t> </a:t>
            </a:r>
            <a:r>
              <a:rPr lang="en-US" sz="2400" dirty="0"/>
              <a:t>of interoperating or communicating </a:t>
            </a:r>
            <a:r>
              <a:rPr lang="en-US" sz="2400" b="1" dirty="0" smtClean="0"/>
              <a:t>units</a:t>
            </a:r>
            <a:r>
              <a:rPr lang="en-US" sz="2400" b="1" dirty="0"/>
              <a:t> </a:t>
            </a:r>
            <a:r>
              <a:rPr lang="en-US" sz="2400" b="1" dirty="0" smtClean="0"/>
              <a:t>or </a:t>
            </a:r>
            <a:r>
              <a:rPr lang="en-US" sz="2400" b="1" dirty="0"/>
              <a:t>components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8933" y="4067165"/>
            <a:ext cx="51481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est the </a:t>
            </a:r>
            <a:r>
              <a:rPr lang="en-US" sz="2400" b="1" dirty="0" smtClean="0"/>
              <a:t>entire system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87438" y="4910316"/>
            <a:ext cx="453585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Demonstrate that the product is ready for release</a:t>
            </a:r>
          </a:p>
          <a:p>
            <a:r>
              <a:rPr lang="en-US" sz="2400" dirty="0" smtClean="0"/>
              <a:t>Usually performed by </a:t>
            </a:r>
            <a:r>
              <a:rPr lang="en-US" sz="2400" b="1" dirty="0" smtClean="0"/>
              <a:t>users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90988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testing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31908" y="1079710"/>
            <a:ext cx="72233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 </a:t>
            </a:r>
            <a:r>
              <a:rPr lang="en-US" sz="2800" b="1" dirty="0"/>
              <a:t>regression</a:t>
            </a:r>
            <a:r>
              <a:rPr lang="en-US" sz="2800" i="1" dirty="0"/>
              <a:t> </a:t>
            </a:r>
            <a:r>
              <a:rPr lang="en-US" sz="2800" dirty="0"/>
              <a:t>is a </a:t>
            </a:r>
            <a:r>
              <a:rPr lang="en-US" sz="2800" dirty="0" smtClean="0"/>
              <a:t>feature </a:t>
            </a:r>
            <a:r>
              <a:rPr lang="en-US" sz="2800" i="1" dirty="0" smtClean="0"/>
              <a:t>(</a:t>
            </a:r>
            <a:r>
              <a:rPr lang="en-US" sz="2400" i="1" dirty="0" smtClean="0"/>
              <a:t>function, attribute) </a:t>
            </a:r>
            <a:r>
              <a:rPr lang="en-US" sz="2800" dirty="0"/>
              <a:t>that used to work and </a:t>
            </a:r>
            <a:r>
              <a:rPr lang="en-US" sz="2800" dirty="0" smtClean="0"/>
              <a:t>no longer does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338080" y="2097945"/>
            <a:ext cx="637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usually related to some </a:t>
            </a:r>
            <a:r>
              <a:rPr lang="en-US" sz="2800" b="1" dirty="0" smtClean="0"/>
              <a:t>change 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5546" y="2801034"/>
            <a:ext cx="8368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dirty="0" smtClean="0"/>
              <a:t>A change </a:t>
            </a:r>
            <a:r>
              <a:rPr lang="en-US" dirty="0"/>
              <a:t>or bug fix creates a new </a:t>
            </a:r>
            <a:r>
              <a:rPr lang="en-US" dirty="0" smtClean="0"/>
              <a:t>bug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dirty="0" smtClean="0"/>
              <a:t>A change </a:t>
            </a:r>
            <a:r>
              <a:rPr lang="en-US" dirty="0"/>
              <a:t>or bug fix reveals an existing </a:t>
            </a:r>
            <a:r>
              <a:rPr lang="en-US" dirty="0" smtClean="0"/>
              <a:t>bug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change or bug fix in one area breaks something in another </a:t>
            </a:r>
            <a:r>
              <a:rPr lang="en-US" dirty="0" smtClean="0"/>
              <a:t>area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621" y="4037121"/>
            <a:ext cx="455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Risk mitigation strategies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104" y="4728876"/>
            <a:ext cx="2988679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37609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Run all tests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18300" y="4728878"/>
            <a:ext cx="2880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</a:t>
            </a:r>
            <a:r>
              <a:rPr lang="en-US" sz="2400" dirty="0" smtClean="0"/>
              <a:t>equires automation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76089" y="5436947"/>
            <a:ext cx="2988679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37609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Run part of the tests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0970" y="5431970"/>
            <a:ext cx="2846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dirty="0"/>
              <a:t>t</a:t>
            </a:r>
            <a:r>
              <a:rPr lang="en-US" dirty="0" smtClean="0"/>
              <a:t>raceability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c</a:t>
            </a:r>
            <a:r>
              <a:rPr lang="en-US" dirty="0" smtClean="0"/>
              <a:t>hange analysis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q</a:t>
            </a:r>
            <a:r>
              <a:rPr lang="en-US" dirty="0" smtClean="0"/>
              <a:t>uality risk analysis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66820" y="5431971"/>
            <a:ext cx="1598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ased on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4093615" y="5001041"/>
            <a:ext cx="1031905" cy="11342"/>
          </a:xfrm>
          <a:prstGeom prst="straightConnector1">
            <a:avLst/>
          </a:prstGeom>
          <a:solidFill>
            <a:srgbClr val="0066FF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70127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only running code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2120622"/>
            <a:ext cx="3509866" cy="288041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Analyze and </a:t>
            </a:r>
            <a:r>
              <a:rPr lang="en-US" sz="2400" dirty="0" smtClean="0"/>
              <a:t>check:</a:t>
            </a:r>
            <a:endParaRPr lang="en-US" sz="2400" dirty="0"/>
          </a:p>
          <a:p>
            <a:r>
              <a:rPr lang="en-US" sz="2400" dirty="0" smtClean="0"/>
              <a:t>Requirements</a:t>
            </a:r>
          </a:p>
          <a:p>
            <a:r>
              <a:rPr lang="en-US" sz="2400" dirty="0" smtClean="0"/>
              <a:t>Design models</a:t>
            </a:r>
          </a:p>
          <a:p>
            <a:r>
              <a:rPr lang="en-US" sz="2400" dirty="0" smtClean="0"/>
              <a:t>Source code</a:t>
            </a:r>
          </a:p>
          <a:p>
            <a:r>
              <a:rPr lang="en-US" sz="2400" dirty="0" smtClean="0"/>
              <a:t>Proposed tests</a:t>
            </a:r>
          </a:p>
          <a:p>
            <a:r>
              <a:rPr lang="is-IS" sz="2400" dirty="0" smtClean="0"/>
              <a:t>…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443418" y="6379031"/>
            <a:ext cx="2133600" cy="365125"/>
          </a:xfrm>
        </p:spPr>
        <p:txBody>
          <a:bodyPr/>
          <a:lstStyle/>
          <a:p>
            <a:fld id="{3706F4DE-5D20-254E-92B0-9F3EAD2FC6CE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8511" y="1247425"/>
            <a:ext cx="6973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Inspections</a:t>
            </a:r>
            <a:r>
              <a:rPr lang="en-US" sz="2800" dirty="0" smtClean="0"/>
              <a:t> and </a:t>
            </a:r>
            <a:r>
              <a:rPr lang="en-US" sz="2800" b="1" dirty="0" smtClean="0"/>
              <a:t>reviews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5738" y="5012379"/>
            <a:ext cx="7404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/>
              <a:t>Pair programming </a:t>
            </a:r>
            <a:r>
              <a:rPr lang="en-US" dirty="0" smtClean="0"/>
              <a:t>can be seen as a static testing method (continuous code review)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09954" y="136082"/>
            <a:ext cx="1893719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z="3200" b="1" dirty="0"/>
              <a:t>Static testing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1324" y="6010321"/>
            <a:ext cx="6671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Pill of advice: train yourself to do peer reviews!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1403" y="2710313"/>
            <a:ext cx="327715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spot defects that would not be seen through running tests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9600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 descr="RUP_testflo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732" y="0"/>
            <a:ext cx="358902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7155" y="532990"/>
            <a:ext cx="2948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h</a:t>
            </a:r>
            <a:r>
              <a:rPr lang="en-US" dirty="0" smtClean="0"/>
              <a:t>elps staying focused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328" y="274858"/>
            <a:ext cx="3555224" cy="1051947"/>
          </a:xfrm>
        </p:spPr>
        <p:txBody>
          <a:bodyPr/>
          <a:lstStyle/>
          <a:p>
            <a:r>
              <a:rPr lang="en-US" dirty="0" smtClean="0"/>
              <a:t>Test process</a:t>
            </a:r>
            <a:endParaRPr lang="en-US" sz="2800" b="0" dirty="0"/>
          </a:p>
        </p:txBody>
      </p:sp>
      <p:sp>
        <p:nvSpPr>
          <p:cNvPr id="7" name="Rectangle 6"/>
          <p:cNvSpPr/>
          <p:nvPr/>
        </p:nvSpPr>
        <p:spPr>
          <a:xfrm>
            <a:off x="2078010" y="1267088"/>
            <a:ext cx="26973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Workflow in </a:t>
            </a:r>
            <a:r>
              <a:rPr lang="en-US" b="1" dirty="0"/>
              <a:t>the RUP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02620" y="2143306"/>
            <a:ext cx="3475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Test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cycle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236" y="2463746"/>
            <a:ext cx="15237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Arial Narrow"/>
                <a:cs typeface="Arial Narrow"/>
              </a:rPr>
              <a:t>Each iteration can contain multiple </a:t>
            </a:r>
            <a:r>
              <a:rPr lang="en-US" dirty="0" smtClean="0">
                <a:latin typeface="Arial Narrow"/>
                <a:cs typeface="Arial Narrow"/>
              </a:rPr>
              <a:t/>
            </a:r>
            <a:br>
              <a:rPr lang="en-US" dirty="0" smtClean="0">
                <a:latin typeface="Arial Narrow"/>
                <a:cs typeface="Arial Narrow"/>
              </a:rPr>
            </a:br>
            <a:r>
              <a:rPr lang="en-US" dirty="0" smtClean="0">
                <a:latin typeface="Arial Narrow"/>
                <a:cs typeface="Arial Narrow"/>
              </a:rPr>
              <a:t>test </a:t>
            </a:r>
            <a:r>
              <a:rPr lang="en-US" dirty="0">
                <a:latin typeface="Arial Narrow"/>
                <a:cs typeface="Arial Narrow"/>
              </a:rPr>
              <a:t>cycles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6208" y="2302864"/>
            <a:ext cx="40982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SzPct val="100000"/>
              <a:buBlip>
                <a:blip r:embed="rId3"/>
              </a:buBlip>
            </a:pPr>
            <a:r>
              <a:rPr lang="en-US" sz="2400" dirty="0" smtClean="0"/>
              <a:t>Test </a:t>
            </a:r>
            <a:r>
              <a:rPr lang="en-US" sz="2400" b="1" dirty="0" smtClean="0"/>
              <a:t>Plan</a:t>
            </a:r>
            <a:endParaRPr lang="en-US" sz="2400" b="1" dirty="0"/>
          </a:p>
          <a:p>
            <a:pPr marL="342900" indent="-342900" algn="l">
              <a:buSzPct val="100000"/>
              <a:buBlip>
                <a:blip r:embed="rId3"/>
              </a:buBlip>
            </a:pPr>
            <a:r>
              <a:rPr lang="en-US" sz="2400" dirty="0" smtClean="0"/>
              <a:t>Test </a:t>
            </a:r>
            <a:r>
              <a:rPr lang="en-US" sz="2400" b="1" dirty="0" smtClean="0"/>
              <a:t>Ideas</a:t>
            </a:r>
          </a:p>
          <a:p>
            <a:pPr marL="342900" indent="-342900" algn="l">
              <a:buSzPct val="100000"/>
              <a:buBlip>
                <a:blip r:embed="rId3"/>
              </a:buBlip>
            </a:pPr>
            <a:r>
              <a:rPr lang="en-US" sz="2400" dirty="0"/>
              <a:t>Test </a:t>
            </a:r>
            <a:r>
              <a:rPr lang="en-US" sz="2400" b="1" dirty="0"/>
              <a:t>Cases</a:t>
            </a:r>
          </a:p>
          <a:p>
            <a:pPr marL="342900" indent="-342900" algn="l">
              <a:buSzPct val="100000"/>
              <a:buBlip>
                <a:blip r:embed="rId3"/>
              </a:buBlip>
            </a:pPr>
            <a:r>
              <a:rPr lang="en-US" sz="2400" b="1" dirty="0" smtClean="0"/>
              <a:t>Tests</a:t>
            </a:r>
          </a:p>
          <a:p>
            <a:pPr marL="342900" indent="-342900" algn="l">
              <a:buSzPct val="100000"/>
              <a:buBlip>
                <a:blip r:embed="rId3"/>
              </a:buBlip>
            </a:pPr>
            <a:r>
              <a:rPr lang="en-US" sz="2400" dirty="0" smtClean="0"/>
              <a:t>Test </a:t>
            </a:r>
            <a:r>
              <a:rPr lang="en-US" sz="2400" b="1" dirty="0"/>
              <a:t>Suites</a:t>
            </a:r>
            <a:r>
              <a:rPr lang="en-US" sz="2400" dirty="0"/>
              <a:t> </a:t>
            </a:r>
          </a:p>
          <a:p>
            <a:pPr marL="342900" indent="-342900" algn="l">
              <a:buSzPct val="100000"/>
              <a:buBlip>
                <a:blip r:embed="rId3"/>
              </a:buBlip>
            </a:pPr>
            <a:r>
              <a:rPr lang="en-US" sz="2400" dirty="0" smtClean="0"/>
              <a:t>Test </a:t>
            </a:r>
            <a:r>
              <a:rPr lang="en-US" sz="2400" b="1" dirty="0"/>
              <a:t>Evaluation</a:t>
            </a:r>
            <a:r>
              <a:rPr lang="en-US" sz="2400" dirty="0"/>
              <a:t> Summary</a:t>
            </a:r>
          </a:p>
          <a:p>
            <a:pPr marL="342900" indent="-342900" algn="l">
              <a:buSzPct val="100000"/>
              <a:buBlip>
                <a:blip r:embed="rId3"/>
              </a:buBlip>
            </a:pPr>
            <a:r>
              <a:rPr lang="en-US" sz="2400" dirty="0" smtClean="0"/>
              <a:t>Defect </a:t>
            </a:r>
            <a:r>
              <a:rPr lang="en-US" sz="2400" dirty="0"/>
              <a:t>and Defect List</a:t>
            </a:r>
          </a:p>
          <a:p>
            <a:pPr marL="342900" indent="-342900" algn="l">
              <a:buSzPct val="100000"/>
              <a:buBlip>
                <a:blip r:embed="rId3"/>
              </a:buBlip>
            </a:pPr>
            <a:r>
              <a:rPr lang="en-US" sz="2400" dirty="0" smtClean="0"/>
              <a:t>Workload </a:t>
            </a:r>
            <a:r>
              <a:rPr lang="en-US" sz="2400" dirty="0"/>
              <a:t>Model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7751" y="5272063"/>
            <a:ext cx="3635996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r>
              <a:rPr lang="en-US" sz="2800" dirty="0" smtClean="0"/>
              <a:t>Focus on </a:t>
            </a:r>
            <a:r>
              <a:rPr lang="en-US" sz="2800" b="1" dirty="0" smtClean="0">
                <a:solidFill>
                  <a:srgbClr val="FF0000"/>
                </a:solidFill>
              </a:rPr>
              <a:t>concepts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dirty="0" smtClean="0"/>
              <a:t>not on formalities or paperwork!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72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328" y="274858"/>
            <a:ext cx="3555224" cy="1051947"/>
          </a:xfrm>
        </p:spPr>
        <p:txBody>
          <a:bodyPr/>
          <a:lstStyle/>
          <a:p>
            <a:r>
              <a:rPr lang="en-US" dirty="0" smtClean="0"/>
              <a:t>Test process</a:t>
            </a:r>
            <a:endParaRPr lang="en-US" sz="2800" b="0" dirty="0"/>
          </a:p>
        </p:txBody>
      </p:sp>
      <p:sp>
        <p:nvSpPr>
          <p:cNvPr id="7" name="Rectangle 6"/>
          <p:cNvSpPr/>
          <p:nvPr/>
        </p:nvSpPr>
        <p:spPr>
          <a:xfrm>
            <a:off x="182901" y="1459871"/>
            <a:ext cx="2572631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Roles </a:t>
            </a:r>
          </a:p>
          <a:p>
            <a:r>
              <a:rPr lang="en-US" sz="2400" dirty="0" smtClean="0"/>
              <a:t>and </a:t>
            </a:r>
            <a:r>
              <a:rPr lang="en-US" sz="2400" b="1" dirty="0" smtClean="0"/>
              <a:t>activities</a:t>
            </a:r>
          </a:p>
          <a:p>
            <a:r>
              <a:rPr lang="en-US" sz="2400" dirty="0" smtClean="0"/>
              <a:t>in </a:t>
            </a:r>
            <a:r>
              <a:rPr lang="en-US" sz="2400" dirty="0"/>
              <a:t>the RUP</a:t>
            </a:r>
          </a:p>
        </p:txBody>
      </p:sp>
      <p:pic>
        <p:nvPicPr>
          <p:cNvPr id="6" name="Picture 5" descr="RUP_testro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1190209"/>
            <a:ext cx="6350000" cy="538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05949" y="861857"/>
            <a:ext cx="4286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person can play multiple roles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4303" y="3957738"/>
            <a:ext cx="190505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Guidance</a:t>
            </a:r>
          </a:p>
          <a:p>
            <a:r>
              <a:rPr lang="en-US" dirty="0"/>
              <a:t>r</a:t>
            </a:r>
            <a:r>
              <a:rPr lang="en-US" dirty="0" smtClean="0"/>
              <a:t>ather than prescription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325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How good is my testing process?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1359363"/>
            <a:ext cx="9144000" cy="4339828"/>
            <a:chOff x="0" y="1325343"/>
            <a:chExt cx="9144000" cy="4339828"/>
          </a:xfrm>
        </p:grpSpPr>
        <p:pic>
          <p:nvPicPr>
            <p:cNvPr id="4" name="Picture 3" descr="Tmmi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25343"/>
              <a:ext cx="9144000" cy="433982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262584" y="4737194"/>
              <a:ext cx="190308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hlinkClick r:id="rId3"/>
                </a:rPr>
                <a:t>http://tmmi.org</a:t>
              </a:r>
              <a:r>
                <a:rPr lang="en-US" dirty="0" smtClean="0">
                  <a:hlinkClick r:id="rId3"/>
                </a:rPr>
                <a:t>/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970985" y="6044339"/>
            <a:ext cx="5443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Inspiration and guidance for improvement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225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testing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10284" y="3901036"/>
            <a:ext cx="7947916" cy="2423563"/>
          </a:xfrm>
        </p:spPr>
        <p:txBody>
          <a:bodyPr/>
          <a:lstStyle/>
          <a:p>
            <a:r>
              <a:rPr lang="en-US" sz="2400" dirty="0" smtClean="0"/>
              <a:t>Issues are found at an early stage</a:t>
            </a:r>
          </a:p>
          <a:p>
            <a:r>
              <a:rPr lang="en-US" sz="2400" dirty="0" smtClean="0"/>
              <a:t>Can be resolved minimizing the impact on other parts of the code</a:t>
            </a:r>
          </a:p>
          <a:p>
            <a:r>
              <a:rPr lang="en-US" sz="2400" dirty="0" smtClean="0"/>
              <a:t>Helps in changing and maintaining the code</a:t>
            </a:r>
          </a:p>
          <a:p>
            <a:r>
              <a:rPr lang="en-US" sz="2400" dirty="0" smtClean="0"/>
              <a:t>Facilitates regression testing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692890" y="6379031"/>
            <a:ext cx="2133600" cy="365125"/>
          </a:xfrm>
        </p:spPr>
        <p:txBody>
          <a:bodyPr/>
          <a:lstStyle/>
          <a:p>
            <a:fld id="{3706F4DE-5D20-254E-92B0-9F3EAD2FC6C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3" descr="cowboy-co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970" y="226805"/>
            <a:ext cx="4242805" cy="28018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4867" y="1383243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b="1" dirty="0" smtClean="0"/>
              <a:t>Unit</a:t>
            </a:r>
            <a:r>
              <a:rPr lang="en-US" dirty="0" smtClean="0"/>
              <a:t> = smallest </a:t>
            </a:r>
            <a:r>
              <a:rPr lang="en-US" dirty="0"/>
              <a:t>testable part </a:t>
            </a:r>
            <a:endParaRPr lang="en-US" dirty="0" smtClean="0"/>
          </a:p>
          <a:p>
            <a:pPr algn="l">
              <a:spcAft>
                <a:spcPts val="600"/>
              </a:spcAft>
            </a:pPr>
            <a:r>
              <a:rPr lang="en-US" dirty="0" smtClean="0"/>
              <a:t>Procedural </a:t>
            </a:r>
            <a:r>
              <a:rPr lang="en-US" dirty="0"/>
              <a:t>P</a:t>
            </a:r>
            <a:r>
              <a:rPr lang="en-US" dirty="0" smtClean="0"/>
              <a:t>rogramming</a:t>
            </a:r>
            <a:r>
              <a:rPr lang="en-US" dirty="0"/>
              <a:t>: </a:t>
            </a:r>
            <a:r>
              <a:rPr lang="en-US" dirty="0" smtClean="0"/>
              <a:t>a </a:t>
            </a:r>
            <a:r>
              <a:rPr lang="en-US" b="1" dirty="0" smtClean="0"/>
              <a:t>function</a:t>
            </a:r>
            <a:endParaRPr lang="en-US" b="1" dirty="0"/>
          </a:p>
          <a:p>
            <a:pPr algn="l">
              <a:spcAft>
                <a:spcPts val="600"/>
              </a:spcAft>
            </a:pPr>
            <a:r>
              <a:rPr lang="en-US" dirty="0" smtClean="0"/>
              <a:t>Object Oriented </a:t>
            </a:r>
            <a:r>
              <a:rPr lang="en-US" dirty="0"/>
              <a:t>Programming: </a:t>
            </a:r>
            <a:r>
              <a:rPr lang="en-US" dirty="0" smtClean="0"/>
              <a:t>a </a:t>
            </a:r>
            <a:r>
              <a:rPr lang="en-US" b="1" dirty="0"/>
              <a:t>class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265" y="3300005"/>
            <a:ext cx="836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/>
              <a:t>Unit testing contributes to </a:t>
            </a:r>
            <a:r>
              <a:rPr lang="en-US" sz="2800" b="1" dirty="0" smtClean="0"/>
              <a:t>risk mitigation</a:t>
            </a:r>
            <a:r>
              <a:rPr lang="en-US" sz="28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96757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082" y="535684"/>
            <a:ext cx="8363231" cy="647700"/>
          </a:xfrm>
        </p:spPr>
        <p:txBody>
          <a:bodyPr/>
          <a:lstStyle/>
          <a:p>
            <a:r>
              <a:rPr lang="en-US" dirty="0" smtClean="0"/>
              <a:t>Good characteristics of unit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600200"/>
            <a:ext cx="7977684" cy="4818366"/>
          </a:xfrm>
        </p:spPr>
        <p:txBody>
          <a:bodyPr/>
          <a:lstStyle/>
          <a:p>
            <a:r>
              <a:rPr lang="en-US" sz="2800" dirty="0"/>
              <a:t>It should be </a:t>
            </a:r>
            <a:r>
              <a:rPr lang="en-US" sz="2800" b="1" dirty="0"/>
              <a:t>automated</a:t>
            </a:r>
            <a:r>
              <a:rPr lang="en-US" sz="2800" dirty="0"/>
              <a:t> and </a:t>
            </a:r>
            <a:r>
              <a:rPr lang="en-US" sz="2800" b="1" dirty="0" smtClean="0"/>
              <a:t>repeatable</a:t>
            </a:r>
          </a:p>
          <a:p>
            <a:pPr lvl="1"/>
            <a:r>
              <a:rPr lang="en-US" sz="2600" dirty="0" smtClean="0"/>
              <a:t>Unit test frameworks</a:t>
            </a:r>
            <a:endParaRPr lang="en-US" sz="2600" dirty="0"/>
          </a:p>
          <a:p>
            <a:r>
              <a:rPr lang="en-US" sz="2800" dirty="0" smtClean="0"/>
              <a:t>Once a test is written, </a:t>
            </a:r>
            <a:r>
              <a:rPr lang="en-US" sz="2800" dirty="0"/>
              <a:t>it should remain for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future use</a:t>
            </a:r>
          </a:p>
          <a:p>
            <a:pPr lvl="1"/>
            <a:r>
              <a:rPr lang="en-US" sz="2600" dirty="0" smtClean="0"/>
              <a:t>Unit tests should be </a:t>
            </a:r>
            <a:r>
              <a:rPr lang="en-US" sz="2600" b="1" dirty="0" smtClean="0"/>
              <a:t>documented</a:t>
            </a:r>
          </a:p>
          <a:p>
            <a:pPr lvl="1"/>
            <a:r>
              <a:rPr lang="en-US" sz="2600" dirty="0" smtClean="0"/>
              <a:t>Planning and infrastructure for running </a:t>
            </a:r>
            <a:endParaRPr lang="en-US" sz="2600" dirty="0"/>
          </a:p>
          <a:p>
            <a:r>
              <a:rPr lang="en-US" sz="2800" dirty="0" smtClean="0"/>
              <a:t>Anyone </a:t>
            </a:r>
            <a:r>
              <a:rPr lang="en-US" sz="2800" dirty="0"/>
              <a:t>should be able to run </a:t>
            </a:r>
            <a:r>
              <a:rPr lang="en-US" sz="2800" dirty="0" smtClean="0"/>
              <a:t>existing unit tests</a:t>
            </a:r>
          </a:p>
          <a:p>
            <a:pPr lvl="1"/>
            <a:r>
              <a:rPr lang="en-US" sz="2600" dirty="0" smtClean="0"/>
              <a:t>Domain knowledge required to design a test</a:t>
            </a:r>
          </a:p>
          <a:p>
            <a:pPr lvl="1"/>
            <a:r>
              <a:rPr lang="en-US" sz="2600" dirty="0" smtClean="0"/>
              <a:t>Not to execute it: </a:t>
            </a:r>
            <a:r>
              <a:rPr lang="en-US" sz="2600" b="1" dirty="0" smtClean="0"/>
              <a:t>self-explaining </a:t>
            </a:r>
            <a:r>
              <a:rPr lang="en-US" sz="2600" dirty="0" smtClean="0"/>
              <a:t>result</a:t>
            </a:r>
            <a:endParaRPr lang="en-US" sz="2600" dirty="0"/>
          </a:p>
          <a:p>
            <a:endParaRPr lang="en-US" sz="2800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6F4DE-5D20-254E-92B0-9F3EAD2FC6CE}" type="slidenum">
              <a:rPr lang="en-US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2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3121" y="467643"/>
            <a:ext cx="7772400" cy="647700"/>
          </a:xfrm>
        </p:spPr>
        <p:txBody>
          <a:bodyPr/>
          <a:lstStyle/>
          <a:p>
            <a:r>
              <a:rPr lang="en-US" dirty="0" smtClean="0"/>
              <a:t>Why testing software?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6887" y="1522508"/>
            <a:ext cx="3923998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To show that it does </a:t>
            </a:r>
            <a:r>
              <a:rPr lang="en-US" sz="2800" dirty="0">
                <a:solidFill>
                  <a:schemeClr val="bg1"/>
                </a:solidFill>
              </a:rPr>
              <a:t>what it is intended to do </a:t>
            </a:r>
          </a:p>
        </p:txBody>
      </p:sp>
      <p:sp>
        <p:nvSpPr>
          <p:cNvPr id="6" name="Rectangle 5"/>
          <p:cNvSpPr/>
          <p:nvPr/>
        </p:nvSpPr>
        <p:spPr>
          <a:xfrm>
            <a:off x="4858827" y="1522508"/>
            <a:ext cx="3923999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</a:t>
            </a:r>
            <a:r>
              <a:rPr lang="en-US" sz="2800" dirty="0" smtClean="0">
                <a:solidFill>
                  <a:schemeClr val="bg1"/>
                </a:solidFill>
              </a:rPr>
              <a:t>o discover defects </a:t>
            </a:r>
            <a:r>
              <a:rPr lang="en-US" sz="2800" dirty="0">
                <a:solidFill>
                  <a:schemeClr val="bg1"/>
                </a:solidFill>
              </a:rPr>
              <a:t>before it is put into use</a:t>
            </a:r>
          </a:p>
        </p:txBody>
      </p:sp>
      <p:sp>
        <p:nvSpPr>
          <p:cNvPr id="7" name="Rectangle 6"/>
          <p:cNvSpPr/>
          <p:nvPr/>
        </p:nvSpPr>
        <p:spPr>
          <a:xfrm>
            <a:off x="929846" y="4853615"/>
            <a:ext cx="72233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“Program testing can be used to show the presence of bugs, but never to show their absence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!” </a:t>
            </a:r>
          </a:p>
          <a:p>
            <a:pPr algn="r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. W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. </a:t>
            </a:r>
            <a:r>
              <a:rPr lang="en-US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Dijkstra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et al., Structured 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programming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, 1972</a:t>
            </a:r>
            <a:endParaRPr lang="en-US" sz="14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7076" y="3143100"/>
            <a:ext cx="768827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Testing cannot demonstrate </a:t>
            </a:r>
            <a:endParaRPr lang="en-US" sz="2400" dirty="0" smtClean="0"/>
          </a:p>
          <a:p>
            <a:r>
              <a:rPr lang="en-US" sz="2400" dirty="0" smtClean="0"/>
              <a:t>that </a:t>
            </a:r>
            <a:r>
              <a:rPr lang="en-US" sz="2400" dirty="0"/>
              <a:t>the software is free of defects </a:t>
            </a:r>
            <a:endParaRPr lang="en-US" sz="2400" dirty="0" smtClean="0"/>
          </a:p>
          <a:p>
            <a:r>
              <a:rPr lang="en-US" sz="2400" dirty="0" smtClean="0"/>
              <a:t>or </a:t>
            </a:r>
            <a:r>
              <a:rPr lang="en-US" sz="2400" dirty="0"/>
              <a:t>that it will behave as specified in every circumstance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706F4DE-5D20-254E-92B0-9F3EAD2FC6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41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Pyramid and ice-cream testing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1147444" y="1331352"/>
            <a:ext cx="7230286" cy="4869213"/>
            <a:chOff x="1122625" y="1319390"/>
            <a:chExt cx="7230286" cy="4869213"/>
          </a:xfrm>
        </p:grpSpPr>
        <p:grpSp>
          <p:nvGrpSpPr>
            <p:cNvPr id="19" name="Group 18"/>
            <p:cNvGrpSpPr/>
            <p:nvPr/>
          </p:nvGrpSpPr>
          <p:grpSpPr>
            <a:xfrm>
              <a:off x="1236515" y="2502975"/>
              <a:ext cx="3251334" cy="3254426"/>
              <a:chOff x="5057484" y="3084542"/>
              <a:chExt cx="3251334" cy="3254426"/>
            </a:xfrm>
          </p:grpSpPr>
          <p:sp>
            <p:nvSpPr>
              <p:cNvPr id="20" name="Isosceles Triangle 19"/>
              <p:cNvSpPr/>
              <p:nvPr/>
            </p:nvSpPr>
            <p:spPr bwMode="auto">
              <a:xfrm>
                <a:off x="5057484" y="3084542"/>
                <a:ext cx="3240000" cy="3239999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" name="Trapezoid 20"/>
              <p:cNvSpPr/>
              <p:nvPr/>
            </p:nvSpPr>
            <p:spPr bwMode="auto">
              <a:xfrm>
                <a:off x="5068819" y="4898971"/>
                <a:ext cx="3239999" cy="1439997"/>
              </a:xfrm>
              <a:prstGeom prst="trapezoid">
                <a:avLst>
                  <a:gd name="adj" fmla="val 49832"/>
                </a:avLst>
              </a:prstGeom>
              <a:solidFill>
                <a:schemeClr val="accent1">
                  <a:lumMod val="50000"/>
                </a:schemeClr>
              </a:solidFill>
              <a:ln w="12700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" name="Trapezoid 21"/>
              <p:cNvSpPr/>
              <p:nvPr/>
            </p:nvSpPr>
            <p:spPr bwMode="auto">
              <a:xfrm>
                <a:off x="5783216" y="3985384"/>
                <a:ext cx="1799998" cy="899996"/>
              </a:xfrm>
              <a:prstGeom prst="trapezoid">
                <a:avLst>
                  <a:gd name="adj" fmla="val 50011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878040" y="5738155"/>
                <a:ext cx="15988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FFFF"/>
                    </a:solidFill>
                  </a:rPr>
                  <a:t>u</a:t>
                </a:r>
                <a:r>
                  <a:rPr lang="en-US" sz="2800" dirty="0" smtClean="0">
                    <a:solidFill>
                      <a:srgbClr val="FFFFFF"/>
                    </a:solidFill>
                  </a:rPr>
                  <a:t>nit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815670" y="4445366"/>
                <a:ext cx="17236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integration</a:t>
                </a:r>
                <a:endParaRPr lang="en-US" sz="24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252248" y="3628872"/>
                <a:ext cx="8504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 Narrow"/>
                    <a:cs typeface="Arial Narrow"/>
                  </a:rPr>
                  <a:t>system</a:t>
                </a:r>
                <a:endParaRPr lang="en-US" dirty="0"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824915" y="1319390"/>
              <a:ext cx="3527996" cy="4520499"/>
              <a:chOff x="5126934" y="955367"/>
              <a:chExt cx="3527996" cy="4520499"/>
            </a:xfrm>
          </p:grpSpPr>
          <p:sp>
            <p:nvSpPr>
              <p:cNvPr id="10" name="Isosceles Triangle 9"/>
              <p:cNvSpPr/>
              <p:nvPr/>
            </p:nvSpPr>
            <p:spPr bwMode="auto">
              <a:xfrm flipV="1">
                <a:off x="5255481" y="2235867"/>
                <a:ext cx="3240000" cy="3239999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  <a:ln w="12700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" name="Trapezoid 10"/>
              <p:cNvSpPr/>
              <p:nvPr/>
            </p:nvSpPr>
            <p:spPr bwMode="auto">
              <a:xfrm flipV="1">
                <a:off x="5255476" y="2221440"/>
                <a:ext cx="3239999" cy="1439997"/>
              </a:xfrm>
              <a:prstGeom prst="trapezoid">
                <a:avLst>
                  <a:gd name="adj" fmla="val 4983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12700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" name="Trapezoid 12"/>
              <p:cNvSpPr/>
              <p:nvPr/>
            </p:nvSpPr>
            <p:spPr bwMode="auto">
              <a:xfrm flipV="1">
                <a:off x="5981213" y="3675028"/>
                <a:ext cx="1799998" cy="899996"/>
              </a:xfrm>
              <a:prstGeom prst="trapezoid">
                <a:avLst>
                  <a:gd name="adj" fmla="val 50011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110994" y="3044691"/>
                <a:ext cx="15988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system</a:t>
                </a:r>
                <a:endParaRPr lang="en-US" sz="28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013667" y="3653377"/>
                <a:ext cx="17236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integration</a:t>
                </a:r>
                <a:endParaRPr lang="en-US" sz="24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450245" y="4531426"/>
                <a:ext cx="8504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unit</a:t>
                </a:r>
                <a:endParaRPr lang="en-US" dirty="0">
                  <a:solidFill>
                    <a:srgbClr val="FFFFFF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26" name="Cloud 25"/>
              <p:cNvSpPr/>
              <p:nvPr/>
            </p:nvSpPr>
            <p:spPr bwMode="auto">
              <a:xfrm>
                <a:off x="5126934" y="955367"/>
                <a:ext cx="3527996" cy="1977243"/>
              </a:xfrm>
              <a:prstGeom prst="cloud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429888" y="1619473"/>
                <a:ext cx="28081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m</a:t>
                </a:r>
                <a:r>
                  <a:rPr lang="en-US" sz="2800" dirty="0" smtClean="0"/>
                  <a:t>anual testing</a:t>
                </a:r>
                <a:endParaRPr lang="en-US" sz="2800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514205" y="1644332"/>
              <a:ext cx="400110" cy="4253190"/>
              <a:chOff x="4517129" y="1723713"/>
              <a:chExt cx="400110" cy="4253190"/>
            </a:xfrm>
          </p:grpSpPr>
          <p:cxnSp>
            <p:nvCxnSpPr>
              <p:cNvPr id="30" name="Straight Arrow Connector 29"/>
              <p:cNvCxnSpPr/>
              <p:nvPr/>
            </p:nvCxnSpPr>
            <p:spPr bwMode="auto">
              <a:xfrm flipV="1">
                <a:off x="4592186" y="1723713"/>
                <a:ext cx="3291" cy="4253190"/>
              </a:xfrm>
              <a:prstGeom prst="straightConnector1">
                <a:avLst/>
              </a:prstGeom>
              <a:solidFill>
                <a:srgbClr val="0066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2" name="TextBox 31"/>
              <p:cNvSpPr txBox="1"/>
              <p:nvPr/>
            </p:nvSpPr>
            <p:spPr>
              <a:xfrm rot="16200000">
                <a:off x="3027806" y="4029214"/>
                <a:ext cx="33787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 Narrow"/>
                    <a:cs typeface="Arial Narrow"/>
                  </a:rPr>
                  <a:t>c</a:t>
                </a:r>
                <a:r>
                  <a:rPr lang="en-US" dirty="0" smtClean="0">
                    <a:latin typeface="Arial Narrow"/>
                    <a:cs typeface="Arial Narrow"/>
                  </a:rPr>
                  <a:t>ost of development/maintenance</a:t>
                </a:r>
                <a:endParaRPr lang="en-US" dirty="0">
                  <a:latin typeface="Arial Narrow"/>
                  <a:cs typeface="Arial Narrow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1122625" y="5783515"/>
              <a:ext cx="33565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dirty="0" smtClean="0"/>
                <a:t>olume of test development</a:t>
              </a:r>
              <a:endParaRPr lang="en-US" dirty="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4551995" y="5788493"/>
              <a:ext cx="3402072" cy="400110"/>
              <a:chOff x="351344" y="4774235"/>
              <a:chExt cx="3402072" cy="400110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396883" y="4774235"/>
                <a:ext cx="33565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</a:t>
                </a:r>
                <a:r>
                  <a:rPr lang="en-US" dirty="0" smtClean="0"/>
                  <a:t>olume of test development</a:t>
                </a:r>
                <a:endParaRPr lang="en-US" dirty="0"/>
              </a:p>
            </p:txBody>
          </p:sp>
          <p:cxnSp>
            <p:nvCxnSpPr>
              <p:cNvPr id="45" name="Straight Arrow Connector 44"/>
              <p:cNvCxnSpPr/>
              <p:nvPr/>
            </p:nvCxnSpPr>
            <p:spPr bwMode="auto">
              <a:xfrm flipV="1">
                <a:off x="351344" y="4830921"/>
                <a:ext cx="3384000" cy="11651"/>
              </a:xfrm>
              <a:prstGeom prst="straightConnector1">
                <a:avLst/>
              </a:prstGeom>
              <a:solidFill>
                <a:srgbClr val="0066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46" name="Straight Arrow Connector 45"/>
            <p:cNvCxnSpPr/>
            <p:nvPr/>
          </p:nvCxnSpPr>
          <p:spPr bwMode="auto">
            <a:xfrm flipV="1">
              <a:off x="1200447" y="5861497"/>
              <a:ext cx="3384000" cy="11651"/>
            </a:xfrm>
            <a:prstGeom prst="straightConnector1">
              <a:avLst/>
            </a:prstGeom>
            <a:solidFill>
              <a:srgbClr val="0066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8" name="TextBox 47"/>
          <p:cNvSpPr txBox="1"/>
          <p:nvPr/>
        </p:nvSpPr>
        <p:spPr>
          <a:xfrm>
            <a:off x="1514775" y="1689376"/>
            <a:ext cx="2598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</a:t>
            </a:r>
            <a:r>
              <a:rPr lang="en-US" sz="2800" b="1" dirty="0" smtClean="0"/>
              <a:t>est practice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27437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2900"/>
            <a:ext cx="7772400" cy="968302"/>
          </a:xfrm>
        </p:spPr>
        <p:txBody>
          <a:bodyPr/>
          <a:lstStyle/>
          <a:p>
            <a:r>
              <a:rPr lang="en-US" dirty="0" smtClean="0"/>
              <a:t>Unit test </a:t>
            </a:r>
            <a:r>
              <a:rPr lang="en-US" dirty="0"/>
              <a:t>f</a:t>
            </a:r>
            <a:r>
              <a:rPr lang="en-US" dirty="0" smtClean="0"/>
              <a:t>rameworks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Tools enabling </a:t>
            </a:r>
            <a:r>
              <a:rPr lang="en-US" sz="2400" dirty="0"/>
              <a:t>programmers to: 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escribe </a:t>
            </a:r>
            <a:r>
              <a:rPr lang="en-US" sz="2400" dirty="0"/>
              <a:t>every test as a simple </a:t>
            </a:r>
            <a:r>
              <a:rPr lang="en-US" sz="2400" dirty="0" smtClean="0"/>
              <a:t>script</a:t>
            </a:r>
          </a:p>
          <a:p>
            <a:r>
              <a:rPr lang="en-US" sz="2400" dirty="0" smtClean="0"/>
              <a:t>specify </a:t>
            </a:r>
            <a:r>
              <a:rPr lang="en-US" sz="2400" dirty="0"/>
              <a:t>the </a:t>
            </a:r>
            <a:r>
              <a:rPr lang="en-US" sz="2400" b="1" dirty="0" smtClean="0"/>
              <a:t>test </a:t>
            </a:r>
            <a:r>
              <a:rPr lang="en-US" sz="2400" b="1" dirty="0"/>
              <a:t>configuration</a:t>
            </a:r>
            <a:r>
              <a:rPr lang="en-US" sz="2400" dirty="0"/>
              <a:t>, the </a:t>
            </a:r>
            <a:r>
              <a:rPr lang="en-US" sz="2400" b="1" dirty="0" smtClean="0"/>
              <a:t>input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an assertion describing the expected pass/fail criteria </a:t>
            </a:r>
            <a:r>
              <a:rPr lang="en-US" sz="2400" i="1" dirty="0" smtClean="0"/>
              <a:t>(oracle) </a:t>
            </a:r>
            <a:endParaRPr lang="en-US" sz="2400" i="1" dirty="0"/>
          </a:p>
          <a:p>
            <a:r>
              <a:rPr lang="en-US" sz="2400" dirty="0"/>
              <a:t>r</a:t>
            </a:r>
            <a:r>
              <a:rPr lang="en-US" sz="2400" dirty="0" smtClean="0"/>
              <a:t>un </a:t>
            </a:r>
            <a:r>
              <a:rPr lang="en-US" sz="2400" dirty="0"/>
              <a:t>a set of </a:t>
            </a:r>
            <a:r>
              <a:rPr lang="en-US" sz="2400" dirty="0" smtClean="0"/>
              <a:t>tests as </a:t>
            </a:r>
            <a:r>
              <a:rPr lang="en-US" sz="2400" dirty="0"/>
              <a:t>an automated </a:t>
            </a:r>
            <a:r>
              <a:rPr lang="en-US" sz="2400" dirty="0" smtClean="0"/>
              <a:t>process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Pioneers: </a:t>
            </a:r>
            <a:r>
              <a:rPr lang="en-US" sz="2400" dirty="0" err="1" smtClean="0"/>
              <a:t>xUnit</a:t>
            </a:r>
            <a:r>
              <a:rPr lang="en-US" sz="2400" dirty="0" smtClean="0"/>
              <a:t> family</a:t>
            </a:r>
          </a:p>
          <a:p>
            <a:pPr lvl="1"/>
            <a:r>
              <a:rPr lang="en-US" sz="2400" dirty="0" err="1" smtClean="0"/>
              <a:t>JUnit</a:t>
            </a:r>
            <a:r>
              <a:rPr lang="en-US" sz="2400" dirty="0" smtClean="0"/>
              <a:t>, </a:t>
            </a:r>
            <a:r>
              <a:rPr lang="en-US" sz="2400" dirty="0" err="1"/>
              <a:t>C</a:t>
            </a:r>
            <a:r>
              <a:rPr lang="en-US" sz="2400" dirty="0" err="1" smtClean="0"/>
              <a:t>ppUnit</a:t>
            </a:r>
            <a:r>
              <a:rPr lang="is-IS" sz="2400" dirty="0" smtClean="0"/>
              <a:t>…</a:t>
            </a:r>
          </a:p>
          <a:p>
            <a:r>
              <a:rPr lang="is-IS" sz="2400" dirty="0" smtClean="0"/>
              <a:t>Modern tools</a:t>
            </a:r>
            <a:endParaRPr lang="is-IS" sz="2400" dirty="0" smtClean="0"/>
          </a:p>
          <a:p>
            <a:pPr lvl="1"/>
            <a:r>
              <a:rPr lang="is-IS" sz="2400" dirty="0" smtClean="0"/>
              <a:t>Boost Test Library, Google </a:t>
            </a:r>
            <a:r>
              <a:rPr lang="is-IS" sz="2400" dirty="0" smtClean="0"/>
              <a:t>Test, </a:t>
            </a:r>
            <a:r>
              <a:rPr lang="is-IS" sz="2000" dirty="0" smtClean="0"/>
              <a:t>catch, cgreen</a:t>
            </a:r>
            <a:r>
              <a:rPr lang="is-IS" sz="2400" dirty="0" smtClean="0"/>
              <a:t>...</a:t>
            </a:r>
            <a:endParaRPr lang="is-IS" sz="2400" dirty="0" smtClean="0"/>
          </a:p>
          <a:p>
            <a:endParaRPr lang="en-US" sz="2400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6F4DE-5D20-254E-92B0-9F3EAD2FC6CE}" type="slidenum">
              <a:rPr lang="en-US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226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2900"/>
            <a:ext cx="7772400" cy="968302"/>
          </a:xfrm>
        </p:spPr>
        <p:txBody>
          <a:bodyPr/>
          <a:lstStyle/>
          <a:p>
            <a:pPr algn="ctr"/>
            <a:r>
              <a:rPr lang="en-US" dirty="0" smtClean="0"/>
              <a:t>Google unit </a:t>
            </a:r>
            <a:r>
              <a:rPr lang="en-US" smtClean="0"/>
              <a:t>test framework</a:t>
            </a:r>
            <a:br>
              <a:rPr lang="en-US" smtClean="0"/>
            </a:br>
            <a:r>
              <a:rPr lang="en-US" sz="2800" b="0" smtClean="0"/>
              <a:t>AKA </a:t>
            </a:r>
            <a:r>
              <a:rPr lang="en-US" sz="2800" b="0" dirty="0" smtClean="0"/>
              <a:t>Google Test, </a:t>
            </a:r>
            <a:r>
              <a:rPr lang="en-US" sz="2800" b="0" dirty="0" err="1" smtClean="0"/>
              <a:t>googletest</a:t>
            </a:r>
            <a:r>
              <a:rPr lang="en-US" sz="2800" b="0" dirty="0" smtClean="0"/>
              <a:t>, </a:t>
            </a:r>
            <a:r>
              <a:rPr lang="en-US" sz="2800" b="0" dirty="0" err="1" smtClean="0"/>
              <a:t>gtest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192" y="1530295"/>
            <a:ext cx="7772400" cy="1405727"/>
          </a:xfrm>
        </p:spPr>
        <p:txBody>
          <a:bodyPr/>
          <a:lstStyle/>
          <a:p>
            <a:r>
              <a:rPr lang="en-US" sz="2400" dirty="0" smtClean="0"/>
              <a:t>Unit testing framework for C++ code</a:t>
            </a:r>
          </a:p>
          <a:p>
            <a:r>
              <a:rPr lang="en-US" sz="2400" dirty="0" smtClean="0"/>
              <a:t>Follows </a:t>
            </a:r>
            <a:r>
              <a:rPr lang="en-US" sz="2400" dirty="0" err="1" smtClean="0"/>
              <a:t>xUnit</a:t>
            </a:r>
            <a:r>
              <a:rPr lang="en-US" sz="2400" dirty="0" smtClean="0"/>
              <a:t> concept</a:t>
            </a:r>
            <a:endParaRPr lang="en-US" sz="2400" dirty="0" smtClean="0"/>
          </a:p>
          <a:p>
            <a:r>
              <a:rPr lang="en-US" sz="2400" dirty="0" smtClean="0"/>
              <a:t>Open source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486" y="3203992"/>
            <a:ext cx="255600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Assertion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9114" y="3087484"/>
            <a:ext cx="5266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Check whether a condition is true</a:t>
            </a:r>
          </a:p>
          <a:p>
            <a:pPr algn="l"/>
            <a:r>
              <a:rPr lang="en-US" sz="2400" i="1" dirty="0" smtClean="0"/>
              <a:t>Success, non-fatal failure, fatal failure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11486" y="3891807"/>
            <a:ext cx="255600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Tests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9114" y="3922585"/>
            <a:ext cx="2318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Use assertions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11486" y="4579622"/>
            <a:ext cx="255600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Test case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9114" y="4610400"/>
            <a:ext cx="4847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Contains one or more tests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1486" y="5955252"/>
            <a:ext cx="255600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Test </a:t>
            </a:r>
            <a:r>
              <a:rPr lang="en-US" sz="2800" b="1" dirty="0">
                <a:solidFill>
                  <a:srgbClr val="FFFFFF"/>
                </a:solidFill>
              </a:rPr>
              <a:t>fixture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79114" y="5732233"/>
            <a:ext cx="5488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A class for common objects and functionality shared by multiple tests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611486" y="5267437"/>
            <a:ext cx="255600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Test program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79114" y="5298215"/>
            <a:ext cx="4847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Can contain multiple test cases</a:t>
            </a:r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6F4DE-5D20-254E-92B0-9F3EAD2FC6CE}" type="slidenum">
              <a:rPr lang="en-US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618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Example: unit test for a square root function</a:t>
            </a:r>
            <a:endParaRPr lang="en-US" sz="2800" dirty="0"/>
          </a:p>
        </p:txBody>
      </p:sp>
      <p:pic>
        <p:nvPicPr>
          <p:cNvPr id="7" name="Picture 6" descr="Screen Shot 2016-03-02 at 18.24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8" y="1232633"/>
            <a:ext cx="4445000" cy="49530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grpSp>
        <p:nvGrpSpPr>
          <p:cNvPr id="21" name="Group 20"/>
          <p:cNvGrpSpPr/>
          <p:nvPr/>
        </p:nvGrpSpPr>
        <p:grpSpPr>
          <a:xfrm>
            <a:off x="291304" y="1914574"/>
            <a:ext cx="8575957" cy="4587683"/>
            <a:chOff x="244696" y="2166234"/>
            <a:chExt cx="8575957" cy="4587683"/>
          </a:xfrm>
        </p:grpSpPr>
        <p:pic>
          <p:nvPicPr>
            <p:cNvPr id="16" name="Picture 15" descr="Screen Shot 2016-03-02 at 18.25.4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587" y="2166234"/>
              <a:ext cx="7127999" cy="4504587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44696" y="2411732"/>
              <a:ext cx="53133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Creates a hierarchy named </a:t>
              </a:r>
              <a:r>
                <a:rPr lang="en-US" dirty="0" err="1" smtClean="0">
                  <a:solidFill>
                    <a:srgbClr val="FF0000"/>
                  </a:solidFill>
                </a:rPr>
                <a:t>SquareRootTest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79451" y="2703005"/>
              <a:ext cx="25401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PositiveNos</a:t>
              </a:r>
              <a:r>
                <a:rPr lang="en-US" dirty="0" smtClean="0">
                  <a:solidFill>
                    <a:srgbClr val="FF0000"/>
                  </a:solidFill>
                </a:rPr>
                <a:t> is a test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 flipV="1">
              <a:off x="5080325" y="2912720"/>
              <a:ext cx="722430" cy="11651"/>
            </a:xfrm>
            <a:prstGeom prst="straightConnector1">
              <a:avLst/>
            </a:prstGeom>
            <a:solidFill>
              <a:srgbClr val="0066FF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827299" y="3739933"/>
              <a:ext cx="54415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solidFill>
                    <a:srgbClr val="FF0000"/>
                  </a:solidFill>
                </a:rPr>
                <a:t>e</a:t>
              </a:r>
              <a:r>
                <a:rPr lang="en-US" dirty="0" smtClean="0">
                  <a:solidFill>
                    <a:srgbClr val="FF0000"/>
                  </a:solidFill>
                </a:rPr>
                <a:t>xecution continues even if there is a failure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16570" y="4999167"/>
              <a:ext cx="54415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solidFill>
                    <a:srgbClr val="FF0000"/>
                  </a:solidFill>
                </a:rPr>
                <a:t>a</a:t>
              </a:r>
              <a:r>
                <a:rPr lang="en-US" dirty="0" smtClean="0">
                  <a:solidFill>
                    <a:srgbClr val="FF0000"/>
                  </a:solidFill>
                </a:rPr>
                <a:t>borts if there is a failure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81365" y="5685630"/>
              <a:ext cx="30528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solidFill>
                    <a:srgbClr val="FF0000"/>
                  </a:solidFill>
                </a:rPr>
                <a:t>i</a:t>
              </a:r>
              <a:r>
                <a:rPr lang="en-US" dirty="0" smtClean="0">
                  <a:solidFill>
                    <a:srgbClr val="FF0000"/>
                  </a:solidFill>
                </a:rPr>
                <a:t>nitializes the framework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483982" y="6046031"/>
              <a:ext cx="533667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dirty="0">
                  <a:solidFill>
                    <a:srgbClr val="FF0000"/>
                  </a:solidFill>
                </a:rPr>
                <a:t>automatically detects and runs all the tests defined using the TEST macro</a:t>
              </a:r>
            </a:p>
          </p:txBody>
        </p:sp>
      </p:grpSp>
      <p:sp>
        <p:nvSpPr>
          <p:cNvPr id="1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706F4DE-5D20-254E-92B0-9F3EAD2FC6C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79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19" y="307947"/>
            <a:ext cx="4953826" cy="647700"/>
          </a:xfrm>
        </p:spPr>
        <p:txBody>
          <a:bodyPr/>
          <a:lstStyle/>
          <a:p>
            <a:r>
              <a:rPr lang="en-US" dirty="0" smtClean="0"/>
              <a:t>A test fixture class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 descr="Screen Shot 2016-03-02 at 18.4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" y="994635"/>
            <a:ext cx="8216900" cy="5537200"/>
          </a:xfrm>
          <a:prstGeom prst="rect">
            <a:avLst/>
          </a:prstGeom>
          <a:ln>
            <a:solidFill>
              <a:srgbClr val="0D0D0D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381299" y="1199265"/>
            <a:ext cx="5614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derived from the ::testing::test class </a:t>
            </a:r>
            <a:r>
              <a:rPr lang="en-US" dirty="0" smtClean="0">
                <a:solidFill>
                  <a:srgbClr val="FF0000"/>
                </a:solidFill>
              </a:rPr>
              <a:t>in </a:t>
            </a:r>
            <a:r>
              <a:rPr lang="en-US" dirty="0" err="1">
                <a:solidFill>
                  <a:srgbClr val="FF0000"/>
                </a:solidFill>
              </a:rPr>
              <a:t>gtest.h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77537" y="173987"/>
            <a:ext cx="2942888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D0D0D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Use with </a:t>
            </a:r>
            <a:r>
              <a:rPr lang="en-US" dirty="0"/>
              <a:t>the </a:t>
            </a:r>
            <a:r>
              <a:rPr lang="en-US" b="1" dirty="0"/>
              <a:t>TEST_F </a:t>
            </a:r>
            <a:r>
              <a:rPr lang="en-US" dirty="0"/>
              <a:t>macro instead of TEST</a:t>
            </a:r>
          </a:p>
        </p:txBody>
      </p:sp>
    </p:spTree>
    <p:extLst>
      <p:ext uri="{BB962C8B-B14F-4D97-AF65-F5344CB8AC3E}">
        <p14:creationId xmlns:p14="http://schemas.microsoft.com/office/powerpoint/2010/main" val="2267723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Passed ≠ exempt from flaws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 descr="Macintosh HD:Users:pia:Documents:g4dev:g4app:bssim:snapshot:mott:mott_ssm_102ref0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359" y="3215899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5" name="Picture 4" descr="Macintosh HD:Users:pia:Documents:g4dev:g4app:bssim:snapshot:mott:mott_ss_102ref0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78" y="4089093"/>
            <a:ext cx="2286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e100_579keV_on_S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78" y="1496909"/>
            <a:ext cx="2304631" cy="23046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20456" y="1735053"/>
            <a:ext cx="5148195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G4eSingleCoulombScatteringModel</a:t>
            </a:r>
          </a:p>
          <a:p>
            <a:r>
              <a:rPr lang="en-US" sz="2400" dirty="0" smtClean="0"/>
              <a:t>Geant4 10.2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345190" y="3129901"/>
            <a:ext cx="2233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Developer’s test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2676152" y="3368046"/>
            <a:ext cx="612340" cy="7272"/>
          </a:xfrm>
          <a:prstGeom prst="straightConnector1">
            <a:avLst/>
          </a:prstGeom>
          <a:solidFill>
            <a:srgbClr val="0066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2925627" y="4331964"/>
            <a:ext cx="31750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Physical expectation: a fraction of electrons is backscattered</a:t>
            </a:r>
          </a:p>
          <a:p>
            <a:pPr algn="l"/>
            <a:r>
              <a:rPr lang="en-US" sz="1800" i="1" dirty="0" smtClean="0"/>
              <a:t>(consistent with experiment)</a:t>
            </a:r>
            <a:endParaRPr lang="en-US" sz="18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06950" y="5874236"/>
            <a:ext cx="3152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No backscattered electrons are observed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7744972" y="5443309"/>
            <a:ext cx="306171" cy="532989"/>
          </a:xfrm>
          <a:prstGeom prst="straightConnector1">
            <a:avLst/>
          </a:prstGeom>
          <a:solidFill>
            <a:srgbClr val="0066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2374969" y="5187459"/>
            <a:ext cx="612340" cy="7272"/>
          </a:xfrm>
          <a:prstGeom prst="straightConnector1">
            <a:avLst/>
          </a:prstGeom>
          <a:solidFill>
            <a:srgbClr val="0066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4"/>
          <p:cNvSpPr/>
          <p:nvPr/>
        </p:nvSpPr>
        <p:spPr>
          <a:xfrm>
            <a:off x="680379" y="918559"/>
            <a:ext cx="77676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“Testing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shows the presence, not the absence of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bugs.”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E.W.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Dijkstra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pPr algn="r"/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Software Engineering Techniques,  J. N. Buxton and B. </a:t>
            </a:r>
            <a:r>
              <a:rPr lang="en-US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Randell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 eds., 1970</a:t>
            </a:r>
            <a:endParaRPr lang="en-US" sz="14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6965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773" y="242302"/>
            <a:ext cx="7772400" cy="6477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Testable software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1440" y="1213404"/>
            <a:ext cx="8784000" cy="5284544"/>
          </a:xfrm>
          <a:ln>
            <a:noFill/>
          </a:ln>
        </p:spPr>
        <p:txBody>
          <a:bodyPr rIns="0"/>
          <a:lstStyle/>
          <a:p>
            <a:r>
              <a:rPr lang="en-US" sz="2400" dirty="0"/>
              <a:t>D</a:t>
            </a:r>
            <a:r>
              <a:rPr lang="en-US" sz="2400" dirty="0" smtClean="0"/>
              <a:t>etector design, experimental strategies, physics results depend critically on software</a:t>
            </a:r>
          </a:p>
          <a:p>
            <a:r>
              <a:rPr lang="is-IS" sz="2400" dirty="0" smtClean="0"/>
              <a:t>…</a:t>
            </a:r>
            <a:r>
              <a:rPr lang="en-US" sz="2400" dirty="0" smtClean="0"/>
              <a:t>which is often untested </a:t>
            </a:r>
            <a:r>
              <a:rPr lang="en-US" sz="1800" i="1" dirty="0" smtClean="0">
                <a:solidFill>
                  <a:srgbClr val="7F7F7F"/>
                </a:solidFill>
              </a:rPr>
              <a:t>(partially tested</a:t>
            </a:r>
            <a:r>
              <a:rPr lang="en-US" sz="1600" i="1" dirty="0" smtClean="0">
                <a:solidFill>
                  <a:srgbClr val="7F7F7F"/>
                </a:solidFill>
              </a:rPr>
              <a:t>) </a:t>
            </a:r>
            <a:r>
              <a:rPr lang="en-US" sz="2400" dirty="0" smtClean="0"/>
              <a:t>because</a:t>
            </a:r>
            <a:r>
              <a:rPr lang="en-US" dirty="0" smtClean="0"/>
              <a:t> </a:t>
            </a:r>
            <a:r>
              <a:rPr lang="en-US" sz="2400" dirty="0" smtClean="0"/>
              <a:t>it is untestable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or became untestable in the course of its evolution</a:t>
            </a:r>
          </a:p>
          <a:p>
            <a:pPr>
              <a:spcBef>
                <a:spcPts val="1224"/>
              </a:spcBef>
            </a:pPr>
            <a:r>
              <a:rPr lang="en-US" sz="2800" b="1" dirty="0" smtClean="0"/>
              <a:t>Making software testable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+mn-lt"/>
              </a:rPr>
              <a:t>Improving software design </a:t>
            </a:r>
            <a:r>
              <a:rPr lang="en-US" sz="2400" i="1" dirty="0" smtClean="0"/>
              <a:t>(refactoring)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+mn-lt"/>
              </a:rPr>
              <a:t>Breaking dependencies </a:t>
            </a:r>
            <a:r>
              <a:rPr lang="en-US" sz="2400" i="1" dirty="0" smtClean="0"/>
              <a:t>(techniques </a:t>
            </a:r>
            <a:r>
              <a:rPr lang="en-US" sz="2400" i="1" dirty="0" err="1" smtClean="0"/>
              <a:t>à</a:t>
            </a:r>
            <a:r>
              <a:rPr lang="en-US" sz="2400" i="1" dirty="0" smtClean="0"/>
              <a:t> la Feathers)</a:t>
            </a:r>
          </a:p>
          <a:p>
            <a:pPr lvl="1">
              <a:spcBef>
                <a:spcPts val="600"/>
              </a:spcBef>
            </a:pPr>
            <a:r>
              <a:rPr lang="en-US" sz="2400" b="1" dirty="0" smtClean="0">
                <a:latin typeface="Arial"/>
                <a:cs typeface="Arial"/>
              </a:rPr>
              <a:t>Embedding testability in the software design </a:t>
            </a:r>
          </a:p>
          <a:p>
            <a:pPr>
              <a:spcBef>
                <a:spcPts val="1176"/>
              </a:spcBef>
            </a:pPr>
            <a:r>
              <a:rPr lang="en-US" sz="2400" dirty="0" smtClean="0"/>
              <a:t>Testability must be </a:t>
            </a:r>
            <a:r>
              <a:rPr lang="en-US" sz="2400" b="1" dirty="0" smtClean="0"/>
              <a:t>maintained</a:t>
            </a:r>
          </a:p>
          <a:p>
            <a:pPr lvl="1">
              <a:spcBef>
                <a:spcPts val="600"/>
              </a:spcBef>
            </a:pPr>
            <a:r>
              <a:rPr lang="en-US" sz="2200" dirty="0" smtClean="0"/>
              <a:t>through the evolution of the whole software system</a:t>
            </a:r>
          </a:p>
          <a:p>
            <a:r>
              <a:rPr lang="en-US" sz="2400" b="1" dirty="0" smtClean="0"/>
              <a:t>Epistemological </a:t>
            </a:r>
            <a:r>
              <a:rPr lang="en-US" sz="2400" dirty="0" smtClean="0"/>
              <a:t>issues </a:t>
            </a:r>
          </a:p>
          <a:p>
            <a:pPr lvl="1"/>
            <a:r>
              <a:rPr lang="en-US" sz="2000" dirty="0" smtClean="0"/>
              <a:t>domain knowledge and implementation details</a:t>
            </a:r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6F4DE-5D20-254E-92B0-9F3EAD2FC6CE}" type="slidenum">
              <a:rPr lang="en-US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7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01761" y="3910769"/>
            <a:ext cx="8449320" cy="11519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9189" y="549290"/>
            <a:ext cx="8637920" cy="647700"/>
          </a:xfrm>
        </p:spPr>
        <p:txBody>
          <a:bodyPr/>
          <a:lstStyle/>
          <a:p>
            <a:r>
              <a:rPr lang="en-US" dirty="0" smtClean="0"/>
              <a:t>Discipline of software engineering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6321" y="1433531"/>
            <a:ext cx="8712000" cy="4967244"/>
          </a:xfrm>
        </p:spPr>
        <p:txBody>
          <a:bodyPr/>
          <a:lstStyle/>
          <a:p>
            <a:r>
              <a:rPr lang="en-US" sz="2800" dirty="0" smtClean="0"/>
              <a:t>Most of these problems </a:t>
            </a:r>
            <a:r>
              <a:rPr lang="en-US" sz="2800" dirty="0"/>
              <a:t>can be easily solved </a:t>
            </a:r>
            <a:br>
              <a:rPr lang="en-US" sz="2800" dirty="0"/>
            </a:br>
            <a:r>
              <a:rPr lang="en-US" sz="2800" dirty="0" smtClean="0"/>
              <a:t>if </a:t>
            </a:r>
            <a:r>
              <a:rPr lang="en-US" sz="2800" dirty="0"/>
              <a:t>we simply write tests as we develop our </a:t>
            </a:r>
            <a:r>
              <a:rPr lang="en-US" sz="2800" dirty="0" smtClean="0"/>
              <a:t>code</a:t>
            </a:r>
          </a:p>
          <a:p>
            <a:pPr lvl="1"/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…and we 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maintain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 the tests</a:t>
            </a:r>
          </a:p>
          <a:p>
            <a:pPr lvl="1"/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…and we 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regularly execute 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them</a:t>
            </a:r>
          </a:p>
          <a:p>
            <a:pPr lvl="1">
              <a:spcAft>
                <a:spcPts val="1200"/>
              </a:spcAft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…and we 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investigate 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the reasons for failure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800" b="1" dirty="0" smtClean="0"/>
              <a:t>If </a:t>
            </a:r>
            <a:r>
              <a:rPr lang="en-US" sz="2800" b="1" dirty="0"/>
              <a:t>a test is hard to write, that means that </a:t>
            </a:r>
            <a:r>
              <a:rPr lang="en-US" sz="2800" b="1" dirty="0" smtClean="0"/>
              <a:t>we </a:t>
            </a:r>
            <a:r>
              <a:rPr lang="en-US" sz="2800" b="1" dirty="0"/>
              <a:t>have </a:t>
            </a:r>
            <a:r>
              <a:rPr lang="en-US" sz="3200" b="1" dirty="0"/>
              <a:t>to find a different design which </a:t>
            </a:r>
            <a:r>
              <a:rPr lang="en-US" sz="3200" b="1" dirty="0" smtClean="0"/>
              <a:t>is </a:t>
            </a:r>
            <a:r>
              <a:rPr lang="en-US" sz="3200" b="1" dirty="0"/>
              <a:t>testable </a:t>
            </a:r>
            <a:endParaRPr lang="en-US" sz="2800" b="1" dirty="0"/>
          </a:p>
          <a:p>
            <a:r>
              <a:rPr lang="en-US" sz="2800" dirty="0" smtClean="0"/>
              <a:t>It is </a:t>
            </a:r>
            <a:r>
              <a:rPr lang="en-US" sz="2800" dirty="0"/>
              <a:t>always </a:t>
            </a:r>
            <a:r>
              <a:rPr lang="en-US" sz="2800" dirty="0" smtClean="0"/>
              <a:t>possible</a:t>
            </a:r>
          </a:p>
          <a:p>
            <a:r>
              <a:rPr lang="en-US" sz="2800" b="1" dirty="0" smtClean="0">
                <a:solidFill>
                  <a:srgbClr val="376092"/>
                </a:solidFill>
              </a:rPr>
              <a:t>Software design reviews</a:t>
            </a:r>
            <a:r>
              <a:rPr lang="en-US" sz="2800" dirty="0" smtClean="0">
                <a:solidFill>
                  <a:srgbClr val="376092"/>
                </a:solidFill>
              </a:rPr>
              <a:t>: care about testability</a:t>
            </a:r>
            <a:endParaRPr lang="en-US" sz="2800" dirty="0">
              <a:solidFill>
                <a:srgbClr val="376092"/>
              </a:solidFill>
            </a:endParaRPr>
          </a:p>
          <a:p>
            <a:endParaRPr lang="en-US" sz="2800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6F4DE-5D20-254E-92B0-9F3EAD2FC6CE}" type="slidenum">
              <a:rPr lang="en-US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827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460" y="1452777"/>
            <a:ext cx="7512758" cy="3582282"/>
          </a:xfrm>
        </p:spPr>
        <p:txBody>
          <a:bodyPr/>
          <a:lstStyle/>
          <a:p>
            <a:r>
              <a:rPr lang="en-US" sz="2400" dirty="0" smtClean="0"/>
              <a:t>Refactoring is intertwined with unit testing</a:t>
            </a:r>
          </a:p>
          <a:p>
            <a:endParaRPr lang="en-US" sz="2400" dirty="0" smtClean="0"/>
          </a:p>
          <a:p>
            <a:r>
              <a:rPr lang="en-US" sz="2400" dirty="0" smtClean="0"/>
              <a:t>In the refactoring exercise get acquainted with:</a:t>
            </a:r>
          </a:p>
          <a:p>
            <a:pPr lvl="1"/>
            <a:r>
              <a:rPr lang="en-US" sz="2400" dirty="0" smtClean="0">
                <a:latin typeface="+mn-lt"/>
              </a:rPr>
              <a:t>Associating software development and change with unit testing</a:t>
            </a:r>
          </a:p>
          <a:p>
            <a:pPr lvl="1"/>
            <a:r>
              <a:rPr lang="en-US" sz="2400" dirty="0" smtClean="0">
                <a:latin typeface="+mn-lt"/>
              </a:rPr>
              <a:t>A unit test framework: </a:t>
            </a:r>
            <a:r>
              <a:rPr lang="en-US" sz="2400" b="1" dirty="0" err="1" smtClean="0">
                <a:latin typeface="+mn-lt"/>
              </a:rPr>
              <a:t>GoogleTest</a:t>
            </a:r>
            <a:endParaRPr lang="en-US" sz="2400" b="1" dirty="0" smtClean="0">
              <a:latin typeface="+mn-lt"/>
            </a:endParaRPr>
          </a:p>
          <a:p>
            <a:pPr lvl="1"/>
            <a:r>
              <a:rPr lang="en-US" sz="2400" dirty="0" smtClean="0">
                <a:latin typeface="+mn-lt"/>
              </a:rPr>
              <a:t>Test </a:t>
            </a:r>
            <a:r>
              <a:rPr lang="en-US" sz="2400" b="1" dirty="0" smtClean="0">
                <a:latin typeface="+mn-lt"/>
              </a:rPr>
              <a:t>automation</a:t>
            </a:r>
          </a:p>
          <a:p>
            <a:pPr lvl="1"/>
            <a:r>
              <a:rPr lang="en-US" sz="2400" b="1" dirty="0" smtClean="0">
                <a:latin typeface="+mn-lt"/>
              </a:rPr>
              <a:t>Regression</a:t>
            </a:r>
            <a:r>
              <a:rPr lang="en-US" sz="2400" dirty="0" smtClean="0">
                <a:latin typeface="+mn-lt"/>
              </a:rPr>
              <a:t> testing</a:t>
            </a:r>
            <a:endParaRPr lang="en-US" sz="24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6983" y="5427359"/>
            <a:ext cx="8153198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Apply what you </a:t>
            </a:r>
            <a:r>
              <a:rPr lang="en-US" sz="2800" b="1" dirty="0" smtClean="0">
                <a:solidFill>
                  <a:schemeClr val="bg1"/>
                </a:solidFill>
              </a:rPr>
              <a:t>learn at </a:t>
            </a:r>
            <a:r>
              <a:rPr lang="en-US" sz="2800" b="1" dirty="0">
                <a:solidFill>
                  <a:schemeClr val="bg1"/>
                </a:solidFill>
              </a:rPr>
              <a:t>the APC school to your own software development environment!</a:t>
            </a: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6F4DE-5D20-254E-92B0-9F3EAD2FC6CE}" type="slidenum">
              <a:rPr lang="en-US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71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7583" y="384516"/>
            <a:ext cx="7772400" cy="647700"/>
          </a:xfrm>
        </p:spPr>
        <p:txBody>
          <a:bodyPr/>
          <a:lstStyle/>
          <a:p>
            <a:r>
              <a:rPr lang="en-US" dirty="0" err="1" smtClean="0"/>
              <a:t>Therac</a:t>
            </a:r>
            <a:r>
              <a:rPr lang="en-US" dirty="0" smtClean="0"/>
              <a:t> 25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EACE75-4568-314D-A252-26B244F3FE5C}" type="slidenum">
              <a:rPr lang="en-US" smtClean="0"/>
              <a:t>3</a:t>
            </a:fld>
            <a:endParaRPr lang="en-US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441086" y="5426154"/>
            <a:ext cx="8279996" cy="523220"/>
          </a:xfrm>
          <a:prstGeom prst="rect">
            <a:avLst/>
          </a:prstGeom>
          <a:solidFill>
            <a:srgbClr val="40404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lIns="0" rIns="0" anchor="ctr">
            <a:spAutoFit/>
          </a:bodyPr>
          <a:lstStyle/>
          <a:p>
            <a:r>
              <a:rPr lang="en-US" sz="2800" b="1" dirty="0" smtClean="0">
                <a:solidFill>
                  <a:srgbClr val="FFFF66"/>
                </a:solidFill>
                <a:latin typeface="Arial"/>
                <a:cs typeface="Arial"/>
              </a:rPr>
              <a:t>Safety </a:t>
            </a:r>
            <a:r>
              <a:rPr lang="en-US" sz="2800" b="1" dirty="0">
                <a:solidFill>
                  <a:srgbClr val="FFFF66"/>
                </a:solidFill>
                <a:latin typeface="Arial"/>
                <a:cs typeface="Arial"/>
              </a:rPr>
              <a:t>analysis </a:t>
            </a:r>
            <a:r>
              <a:rPr lang="en-US" sz="2800" b="1" dirty="0" smtClean="0">
                <a:solidFill>
                  <a:srgbClr val="FFFF66"/>
                </a:solidFill>
                <a:latin typeface="Arial"/>
                <a:cs typeface="Arial"/>
              </a:rPr>
              <a:t>of the system excluded </a:t>
            </a:r>
            <a:r>
              <a:rPr lang="en-US" sz="2800" b="1" dirty="0">
                <a:solidFill>
                  <a:srgbClr val="FFFF66"/>
                </a:solidFill>
                <a:latin typeface="Arial"/>
                <a:cs typeface="Arial"/>
              </a:rPr>
              <a:t>software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770" y="6136917"/>
            <a:ext cx="8091852" cy="646331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>
            <a:spAutoFit/>
          </a:bodyPr>
          <a:lstStyle/>
          <a:p>
            <a:pPr algn="l"/>
            <a:r>
              <a:rPr lang="en-US" sz="1600" dirty="0" smtClean="0"/>
              <a:t>N. </a:t>
            </a:r>
            <a:r>
              <a:rPr lang="en-US" sz="1600" dirty="0" err="1" smtClean="0"/>
              <a:t>Leveson</a:t>
            </a:r>
            <a:r>
              <a:rPr lang="en-US" sz="1600" dirty="0" smtClean="0"/>
              <a:t>, C. </a:t>
            </a:r>
            <a:r>
              <a:rPr lang="en-US" sz="1600" dirty="0"/>
              <a:t>S. Turner, </a:t>
            </a:r>
            <a:r>
              <a:rPr lang="en-US" sz="1800" b="1" dirty="0" smtClean="0"/>
              <a:t>An Investigation </a:t>
            </a:r>
            <a:r>
              <a:rPr lang="en-US" sz="1800" b="1" dirty="0"/>
              <a:t>of the </a:t>
            </a:r>
            <a:r>
              <a:rPr lang="en-US" sz="2400" b="1" dirty="0">
                <a:solidFill>
                  <a:srgbClr val="FF0000"/>
                </a:solidFill>
              </a:rPr>
              <a:t>Therac-25 </a:t>
            </a:r>
            <a:r>
              <a:rPr lang="en-US" sz="1800" b="1" dirty="0" smtClean="0"/>
              <a:t>Accidents</a:t>
            </a:r>
            <a:r>
              <a:rPr lang="en-US" sz="1600" dirty="0" smtClean="0"/>
              <a:t>, </a:t>
            </a:r>
            <a:r>
              <a:rPr lang="en-US" sz="1800" i="1" dirty="0" smtClean="0"/>
              <a:t>IEEE </a:t>
            </a:r>
            <a:r>
              <a:rPr lang="en-US" sz="1800" i="1" dirty="0"/>
              <a:t>Computer, </a:t>
            </a:r>
            <a:r>
              <a:rPr lang="en-US" sz="1800" dirty="0" smtClean="0"/>
              <a:t>vol</a:t>
            </a:r>
            <a:r>
              <a:rPr lang="en-US" sz="1800" dirty="0"/>
              <a:t>. 26, </a:t>
            </a:r>
            <a:r>
              <a:rPr lang="en-US" sz="1800" dirty="0" smtClean="0"/>
              <a:t>no</a:t>
            </a:r>
            <a:r>
              <a:rPr lang="en-US" sz="1800" dirty="0"/>
              <a:t>. 7, </a:t>
            </a:r>
            <a:r>
              <a:rPr lang="en-US" sz="1800" dirty="0" smtClean="0"/>
              <a:t>pp</a:t>
            </a:r>
            <a:r>
              <a:rPr lang="en-US" sz="1800" dirty="0"/>
              <a:t>. 18-</a:t>
            </a:r>
            <a:r>
              <a:rPr lang="en-US" sz="1800" dirty="0" smtClean="0"/>
              <a:t>41, 1993.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8942" y="997941"/>
            <a:ext cx="3912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Radiation therapy machine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511630" y="1583708"/>
            <a:ext cx="45571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6 massive overdose cases, </a:t>
            </a:r>
            <a:endParaRPr lang="en-US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0"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1985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-1987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1085" y="3358667"/>
            <a:ext cx="8279999" cy="12003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 commission concluded that the primary reason should be attributed </a:t>
            </a:r>
            <a:r>
              <a:rPr lang="en-US" dirty="0" smtClean="0">
                <a:solidFill>
                  <a:schemeClr val="bg1"/>
                </a:solidFill>
              </a:rPr>
              <a:t>to </a:t>
            </a:r>
            <a:r>
              <a:rPr lang="en-US" sz="2800" b="1" dirty="0" smtClean="0">
                <a:solidFill>
                  <a:schemeClr val="bg1"/>
                </a:solidFill>
              </a:rPr>
              <a:t>bad </a:t>
            </a:r>
            <a:r>
              <a:rPr lang="en-US" sz="2800" b="1" dirty="0">
                <a:solidFill>
                  <a:schemeClr val="bg1"/>
                </a:solidFill>
              </a:rPr>
              <a:t>software design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sz="2800" b="1" dirty="0">
                <a:solidFill>
                  <a:schemeClr val="bg1"/>
                </a:solidFill>
              </a:rPr>
              <a:t>development practices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and </a:t>
            </a:r>
            <a:r>
              <a:rPr lang="en-US" sz="2400" dirty="0">
                <a:solidFill>
                  <a:schemeClr val="bg1"/>
                </a:solidFill>
              </a:rPr>
              <a:t>not explicitly to several coding errors that were </a:t>
            </a:r>
            <a:r>
              <a:rPr lang="en-US" sz="2400" dirty="0" smtClean="0">
                <a:solidFill>
                  <a:schemeClr val="bg1"/>
                </a:solidFill>
              </a:rPr>
              <a:t>found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3585" y="4554163"/>
            <a:ext cx="82665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software was designed so that it was realistically impossible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test it in a clean automated way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238913" y="258058"/>
            <a:ext cx="3689635" cy="2792466"/>
            <a:chOff x="5227573" y="518881"/>
            <a:chExt cx="3689635" cy="2792466"/>
          </a:xfrm>
        </p:grpSpPr>
        <p:pic>
          <p:nvPicPr>
            <p:cNvPr id="3" name="Picture 5" descr="therac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5783" y="518881"/>
              <a:ext cx="3681425" cy="2792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 bwMode="auto">
            <a:xfrm>
              <a:off x="5227573" y="3118561"/>
              <a:ext cx="646359" cy="19278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83420" y="2401109"/>
            <a:ext cx="54698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Caused by </a:t>
            </a:r>
            <a:b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poor 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software engineering practices</a:t>
            </a:r>
          </a:p>
        </p:txBody>
      </p:sp>
    </p:spTree>
    <p:extLst>
      <p:ext uri="{BB962C8B-B14F-4D97-AF65-F5344CB8AC3E}">
        <p14:creationId xmlns:p14="http://schemas.microsoft.com/office/powerpoint/2010/main" val="2613777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63" y="371872"/>
            <a:ext cx="7772400" cy="647700"/>
          </a:xfrm>
        </p:spPr>
        <p:txBody>
          <a:bodyPr/>
          <a:lstStyle/>
          <a:p>
            <a:r>
              <a:rPr lang="en-US" dirty="0" smtClean="0"/>
              <a:t>The Panama accidents</a:t>
            </a:r>
            <a:endParaRPr lang="en-US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EACE75-4568-314D-A252-26B244F3FE5C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 descr="panama.gi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313"/>
          <a:stretch/>
        </p:blipFill>
        <p:spPr>
          <a:xfrm>
            <a:off x="383657" y="3809842"/>
            <a:ext cx="4089637" cy="17862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6347" y="5833310"/>
            <a:ext cx="8669177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285750" indent="-285750" algn="l">
              <a:buFont typeface="Wingdings" charset="2"/>
              <a:buChar char="§"/>
            </a:pPr>
            <a:r>
              <a:rPr lang="en-US" sz="1200" dirty="0">
                <a:latin typeface="+mn-lt"/>
                <a:cs typeface="Arial Narrow"/>
              </a:rPr>
              <a:t>IAEA, Investigation of an </a:t>
            </a:r>
            <a:r>
              <a:rPr lang="en-US" sz="1200" b="1" dirty="0">
                <a:latin typeface="+mn-lt"/>
                <a:cs typeface="Arial Narrow"/>
              </a:rPr>
              <a:t>Accidental Exposure of Radiotherapy Patients </a:t>
            </a:r>
            <a:r>
              <a:rPr lang="en-US" sz="1200" dirty="0">
                <a:latin typeface="+mn-lt"/>
                <a:cs typeface="Arial Narrow"/>
              </a:rPr>
              <a:t>in Panama: Report of a Team of Experts, 2001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en-US" sz="1200" dirty="0"/>
              <a:t>C. </a:t>
            </a:r>
            <a:r>
              <a:rPr lang="en-US" sz="1200" dirty="0" err="1"/>
              <a:t>Borras</a:t>
            </a:r>
            <a:r>
              <a:rPr lang="en-US" sz="1200" dirty="0"/>
              <a:t> et al., Clinical effects in a cohort of </a:t>
            </a:r>
            <a:r>
              <a:rPr lang="en-US" sz="1200" b="1" dirty="0"/>
              <a:t>cancer patients overexposed </a:t>
            </a:r>
            <a:r>
              <a:rPr lang="en-US" sz="1200" dirty="0"/>
              <a:t>during external beam pelvic radiotherapy, </a:t>
            </a:r>
            <a:r>
              <a:rPr lang="en-US" sz="1200" i="1" dirty="0"/>
              <a:t>Int. J. Radiation Oncology Biol. Phys.</a:t>
            </a:r>
            <a:r>
              <a:rPr lang="en-US" sz="1200" dirty="0"/>
              <a:t>, vol.59, pp. 538-550, 2004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en-US" sz="1200" dirty="0" smtClean="0"/>
              <a:t>C. </a:t>
            </a:r>
            <a:r>
              <a:rPr lang="en-US" sz="1200" dirty="0" err="1" smtClean="0"/>
              <a:t>Borras</a:t>
            </a:r>
            <a:r>
              <a:rPr lang="en-US" sz="1200" dirty="0" smtClean="0"/>
              <a:t> et al., </a:t>
            </a:r>
            <a:r>
              <a:rPr lang="en-US" sz="1200" b="1" dirty="0" smtClean="0"/>
              <a:t>Overexposure </a:t>
            </a:r>
            <a:r>
              <a:rPr lang="en-US" sz="1200" b="1" dirty="0"/>
              <a:t>of radiation therapy patients in Panama</a:t>
            </a:r>
            <a:r>
              <a:rPr lang="en-US" sz="1200" dirty="0"/>
              <a:t>: problem recognition and follow-up </a:t>
            </a:r>
            <a:r>
              <a:rPr lang="en-US" sz="1200" dirty="0" smtClean="0"/>
              <a:t>measures, </a:t>
            </a:r>
            <a:r>
              <a:rPr lang="en-US" sz="1200" i="1" dirty="0" smtClean="0"/>
              <a:t>Rev. </a:t>
            </a:r>
            <a:r>
              <a:rPr lang="en-US" sz="1200" i="1" dirty="0" err="1" smtClean="0"/>
              <a:t>Panam</a:t>
            </a:r>
            <a:r>
              <a:rPr lang="en-US" sz="1200" i="1" dirty="0" smtClean="0"/>
              <a:t>. </a:t>
            </a:r>
            <a:r>
              <a:rPr lang="en-US" sz="1200" i="1" dirty="0" err="1"/>
              <a:t>Salud</a:t>
            </a:r>
            <a:r>
              <a:rPr lang="en-US" sz="1200" i="1" dirty="0"/>
              <a:t> </a:t>
            </a:r>
            <a:r>
              <a:rPr lang="en-US" sz="1200" i="1" dirty="0" err="1" smtClean="0"/>
              <a:t>Publica</a:t>
            </a:r>
            <a:r>
              <a:rPr lang="en-US" sz="1200" dirty="0" smtClean="0"/>
              <a:t>, </a:t>
            </a:r>
            <a:r>
              <a:rPr lang="en-US" sz="1200" dirty="0"/>
              <a:t>vol.20, n.2-3, pp. 173-</a:t>
            </a:r>
            <a:r>
              <a:rPr lang="en-US" sz="1200" dirty="0" smtClean="0"/>
              <a:t>187, 2006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042" y="2346556"/>
            <a:ext cx="8739089" cy="954107"/>
          </a:xfrm>
          <a:prstGeom prst="rect">
            <a:avLst/>
          </a:prstGeom>
          <a:solidFill>
            <a:srgbClr val="40404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0" rIns="0" anchor="ctr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Arial"/>
                <a:cs typeface="Arial"/>
              </a:rPr>
              <a:t>A modified protocol was used </a:t>
            </a:r>
          </a:p>
          <a:p>
            <a:r>
              <a:rPr lang="en-US" sz="2800" b="1" dirty="0">
                <a:solidFill>
                  <a:srgbClr val="FFFF66"/>
                </a:solidFill>
                <a:latin typeface="Arial"/>
                <a:cs typeface="Arial"/>
              </a:rPr>
              <a:t>without verification and validation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997" y="1200042"/>
            <a:ext cx="8214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SzPct val="100000"/>
              <a:buBlip>
                <a:blip r:embed="rId3"/>
              </a:buBlip>
            </a:pPr>
            <a:r>
              <a:rPr lang="en-US" dirty="0" smtClean="0"/>
              <a:t>28 radiation therapy patients were overexposed </a:t>
            </a:r>
            <a:r>
              <a:rPr lang="en-US" dirty="0" smtClean="0">
                <a:latin typeface="+mn-lt"/>
                <a:cs typeface="Arial Narrow"/>
              </a:rPr>
              <a:t>in 2000-2001</a:t>
            </a:r>
            <a:endParaRPr lang="en-US" sz="1800" dirty="0" smtClean="0">
              <a:latin typeface="+mn-lt"/>
              <a:cs typeface="Arial Narrow"/>
            </a:endParaRPr>
          </a:p>
          <a:p>
            <a:pPr marL="342900" indent="-342900" algn="l">
              <a:buSzPct val="100000"/>
              <a:buBlip>
                <a:blip r:embed="rId3"/>
              </a:buBlip>
            </a:pPr>
            <a:r>
              <a:rPr lang="en-US" dirty="0" smtClean="0"/>
              <a:t>23 of them had died by September 2005</a:t>
            </a:r>
          </a:p>
          <a:p>
            <a:pPr marL="342900" indent="-342900" algn="l">
              <a:buSzPct val="100000"/>
              <a:buBlip>
                <a:blip r:embed="rId3"/>
              </a:buBlip>
            </a:pPr>
            <a:r>
              <a:rPr lang="en-US" dirty="0" smtClean="0"/>
              <a:t>18 </a:t>
            </a:r>
            <a:r>
              <a:rPr lang="en-US" dirty="0"/>
              <a:t>of the deaths </a:t>
            </a:r>
            <a:r>
              <a:rPr lang="en-US" dirty="0" smtClean="0"/>
              <a:t>were </a:t>
            </a:r>
            <a:r>
              <a:rPr lang="en-US" dirty="0"/>
              <a:t>from radiation effects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72498" y="3391423"/>
            <a:ext cx="4299633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The software permitted incorrect forms of data entry, which in turn led to miscalculation of treatment time</a:t>
            </a:r>
            <a:endParaRPr lang="en-GB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60847" y="4378377"/>
            <a:ext cx="4311284" cy="123110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Therapy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planning software from 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Multidata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delivered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different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doses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depending on the order in which data were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entered</a:t>
            </a:r>
          </a:p>
        </p:txBody>
      </p:sp>
    </p:spTree>
    <p:extLst>
      <p:ext uri="{BB962C8B-B14F-4D97-AF65-F5344CB8AC3E}">
        <p14:creationId xmlns:p14="http://schemas.microsoft.com/office/powerpoint/2010/main" val="3615803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05373" y="301964"/>
            <a:ext cx="5181725" cy="647700"/>
          </a:xfrm>
        </p:spPr>
        <p:txBody>
          <a:bodyPr/>
          <a:lstStyle/>
          <a:p>
            <a:pPr algn="r"/>
            <a:r>
              <a:rPr lang="en-US" dirty="0" err="1" smtClean="0"/>
              <a:t>Ariane</a:t>
            </a:r>
            <a:r>
              <a:rPr lang="en-US" dirty="0" smtClean="0"/>
              <a:t> 5 </a:t>
            </a:r>
            <a:r>
              <a:rPr lang="en-US" sz="3600" dirty="0" smtClean="0"/>
              <a:t>maiden flight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EACE75-4568-314D-A252-26B244F3FE5C}" type="slidenum">
              <a:rPr lang="en-US" smtClean="0"/>
              <a:t>5</a:t>
            </a:fld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2917735"/>
            <a:ext cx="9144000" cy="1231106"/>
          </a:xfrm>
          <a:prstGeom prst="rect">
            <a:avLst/>
          </a:prstGeom>
          <a:solidFill>
            <a:srgbClr val="404040"/>
          </a:solidFill>
          <a:ln w="9525">
            <a:solidFill>
              <a:srgbClr val="254061"/>
            </a:solidFill>
            <a:miter lim="800000"/>
            <a:headEnd/>
            <a:tailEnd/>
          </a:ln>
          <a:effectLst/>
          <a:extLst/>
        </p:spPr>
        <p:txBody>
          <a:bodyPr wrap="square" tIns="0" bIns="0" anchor="ctr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+mn-lt"/>
              </a:rPr>
              <a:t>The primary cause was found to be a piece of software </a:t>
            </a:r>
            <a:r>
              <a:rPr lang="en-US" dirty="0" smtClean="0">
                <a:solidFill>
                  <a:srgbClr val="FFFFFF"/>
                </a:solidFill>
                <a:latin typeface="+mn-lt"/>
              </a:rPr>
              <a:t>retained </a:t>
            </a:r>
            <a:r>
              <a:rPr lang="en-US" dirty="0">
                <a:solidFill>
                  <a:srgbClr val="FFFFFF"/>
                </a:solidFill>
                <a:latin typeface="+mn-lt"/>
              </a:rPr>
              <a:t>from the previous </a:t>
            </a:r>
            <a:r>
              <a:rPr lang="en-US" dirty="0" smtClean="0">
                <a:solidFill>
                  <a:srgbClr val="FFFFFF"/>
                </a:solidFill>
                <a:latin typeface="+mn-lt"/>
              </a:rPr>
              <a:t>launcher systems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, which </a:t>
            </a:r>
            <a:r>
              <a:rPr lang="en-US" dirty="0">
                <a:solidFill>
                  <a:srgbClr val="FFFF66"/>
                </a:solidFill>
                <a:latin typeface="+mn-lt"/>
              </a:rPr>
              <a:t>was not required </a:t>
            </a:r>
            <a:r>
              <a:rPr lang="en-US" dirty="0">
                <a:solidFill>
                  <a:srgbClr val="FFFFFF"/>
                </a:solidFill>
                <a:latin typeface="+mn-lt"/>
              </a:rPr>
              <a:t>during the flight of </a:t>
            </a:r>
            <a:r>
              <a:rPr lang="en-US" dirty="0" err="1">
                <a:solidFill>
                  <a:srgbClr val="FFFFFF"/>
                </a:solidFill>
                <a:latin typeface="+mn-lt"/>
              </a:rPr>
              <a:t>Ariane</a:t>
            </a:r>
            <a:r>
              <a:rPr lang="en-US" dirty="0">
                <a:solidFill>
                  <a:srgbClr val="FFFFFF"/>
                </a:solidFill>
                <a:latin typeface="+mn-lt"/>
              </a:rPr>
              <a:t> 5. </a:t>
            </a:r>
          </a:p>
          <a:p>
            <a:r>
              <a:rPr lang="en-US" dirty="0">
                <a:solidFill>
                  <a:srgbClr val="FFFFFF"/>
                </a:solidFill>
                <a:latin typeface="+mn-lt"/>
              </a:rPr>
              <a:t>T</a:t>
            </a:r>
            <a:r>
              <a:rPr lang="en-US" dirty="0" smtClean="0">
                <a:solidFill>
                  <a:srgbClr val="FFFFFF"/>
                </a:solidFill>
                <a:latin typeface="+mn-lt"/>
              </a:rPr>
              <a:t>he </a:t>
            </a:r>
            <a:r>
              <a:rPr lang="en-US" dirty="0">
                <a:solidFill>
                  <a:srgbClr val="FFFFFF"/>
                </a:solidFill>
                <a:latin typeface="+mn-lt"/>
              </a:rPr>
              <a:t>software contained implicit assumptions about the parameters, </a:t>
            </a:r>
            <a:r>
              <a:rPr lang="en-US" dirty="0" smtClean="0">
                <a:solidFill>
                  <a:srgbClr val="FFFFFF"/>
                </a:solidFill>
                <a:latin typeface="+mn-lt"/>
              </a:rPr>
              <a:t>which </a:t>
            </a:r>
            <a:r>
              <a:rPr lang="en-US" dirty="0">
                <a:solidFill>
                  <a:srgbClr val="FFFFFF"/>
                </a:solidFill>
                <a:latin typeface="+mn-lt"/>
              </a:rPr>
              <a:t>were </a:t>
            </a:r>
            <a:r>
              <a:rPr lang="en-US" dirty="0">
                <a:solidFill>
                  <a:srgbClr val="FFFF66"/>
                </a:solidFill>
                <a:latin typeface="+mn-lt"/>
              </a:rPr>
              <a:t>safe for </a:t>
            </a:r>
            <a:r>
              <a:rPr lang="en-US" dirty="0" err="1">
                <a:solidFill>
                  <a:srgbClr val="FFFF66"/>
                </a:solidFill>
                <a:latin typeface="+mn-lt"/>
              </a:rPr>
              <a:t>Ariane</a:t>
            </a:r>
            <a:r>
              <a:rPr lang="en-US" dirty="0">
                <a:solidFill>
                  <a:srgbClr val="FFFF66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FFFF66"/>
                </a:solidFill>
                <a:latin typeface="+mn-lt"/>
              </a:rPr>
              <a:t>4, </a:t>
            </a:r>
            <a:r>
              <a:rPr lang="en-US" dirty="0">
                <a:solidFill>
                  <a:srgbClr val="FFFF66"/>
                </a:solidFill>
                <a:latin typeface="+mn-lt"/>
              </a:rPr>
              <a:t>but not </a:t>
            </a:r>
            <a:r>
              <a:rPr lang="en-US" dirty="0" smtClean="0">
                <a:solidFill>
                  <a:srgbClr val="FFFF66"/>
                </a:solidFill>
                <a:latin typeface="+mn-lt"/>
              </a:rPr>
              <a:t>for </a:t>
            </a:r>
            <a:r>
              <a:rPr lang="en-US" dirty="0" err="1" smtClean="0">
                <a:solidFill>
                  <a:srgbClr val="FFFF66"/>
                </a:solidFill>
                <a:latin typeface="+mn-lt"/>
              </a:rPr>
              <a:t>Ariane</a:t>
            </a:r>
            <a:r>
              <a:rPr lang="en-US" dirty="0" smtClean="0">
                <a:solidFill>
                  <a:srgbClr val="FFFF66"/>
                </a:solidFill>
                <a:latin typeface="+mn-lt"/>
              </a:rPr>
              <a:t> </a:t>
            </a:r>
            <a:r>
              <a:rPr lang="en-US" dirty="0">
                <a:solidFill>
                  <a:srgbClr val="FFFF66"/>
                </a:solidFill>
                <a:latin typeface="+mn-lt"/>
              </a:rPr>
              <a:t>5. </a:t>
            </a: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93217" y="285195"/>
            <a:ext cx="3473924" cy="2622005"/>
            <a:chOff x="976059" y="3750056"/>
            <a:chExt cx="2539853" cy="1735842"/>
          </a:xfrm>
        </p:grpSpPr>
        <p:pic>
          <p:nvPicPr>
            <p:cNvPr id="10" name="Picture 9" descr="ariane5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059" y="3750056"/>
              <a:ext cx="2539853" cy="1669954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2907187" y="5237636"/>
              <a:ext cx="598229" cy="138499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>
              <a:spAutoFit/>
            </a:bodyPr>
            <a:lstStyle>
              <a:defPPr>
                <a:defRPr lang="en-GB"/>
              </a:defPPr>
              <a:lvl1pPr>
                <a:defRPr sz="900" i="1">
                  <a:solidFill>
                    <a:schemeClr val="bg1"/>
                  </a:solidFill>
                  <a:latin typeface="Arial Narrow"/>
                  <a:cs typeface="Arial Narrow"/>
                </a:defRPr>
              </a:lvl1pPr>
            </a:lstStyle>
            <a:p>
              <a:r>
                <a:rPr lang="en-US" dirty="0"/>
                <a:t>Credit: ESA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64071" y="5208899"/>
              <a:ext cx="1364384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l"/>
              <a:r>
                <a:rPr lang="en-US" sz="1800" dirty="0" smtClean="0">
                  <a:solidFill>
                    <a:srgbClr val="FFFFFF"/>
                  </a:solidFill>
                </a:rPr>
                <a:t>4 </a:t>
              </a:r>
              <a:r>
                <a:rPr lang="en-US" sz="1800" dirty="0">
                  <a:solidFill>
                    <a:srgbClr val="FFFFFF"/>
                  </a:solidFill>
                </a:rPr>
                <a:t>June 1996</a:t>
              </a:r>
            </a:p>
          </p:txBody>
        </p:sp>
      </p:grpSp>
      <p:pic>
        <p:nvPicPr>
          <p:cNvPr id="17" name="Picture 16" descr="diffbinary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449" y="4145481"/>
            <a:ext cx="3463798" cy="25963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03997" y="4651740"/>
            <a:ext cx="4486065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Relative difference of the energy deposited by ~60 MeV protons in water, when Geant4 </a:t>
            </a:r>
            <a:r>
              <a:rPr lang="en-US" dirty="0" err="1" smtClean="0">
                <a:latin typeface="Arial Narrow"/>
                <a:cs typeface="Arial Narrow"/>
              </a:rPr>
              <a:t>Precompound</a:t>
            </a:r>
            <a:r>
              <a:rPr lang="en-US" dirty="0" smtClean="0">
                <a:latin typeface="Arial Narrow"/>
                <a:cs typeface="Arial Narrow"/>
              </a:rPr>
              <a:t> model was used </a:t>
            </a:r>
            <a:r>
              <a:rPr lang="en-US" b="1" dirty="0" smtClean="0">
                <a:latin typeface="Arial Narrow"/>
                <a:cs typeface="Arial Narrow"/>
              </a:rPr>
              <a:t>standalone</a:t>
            </a:r>
            <a:r>
              <a:rPr lang="en-US" dirty="0" smtClean="0">
                <a:latin typeface="Arial Narrow"/>
                <a:cs typeface="Arial Narrow"/>
              </a:rPr>
              <a:t> or </a:t>
            </a:r>
            <a:r>
              <a:rPr lang="en-US" b="1" dirty="0" smtClean="0">
                <a:latin typeface="Arial Narrow"/>
                <a:cs typeface="Arial Narrow"/>
              </a:rPr>
              <a:t>through the Binary Cascade model</a:t>
            </a:r>
            <a:endParaRPr lang="en-US" b="1" dirty="0">
              <a:latin typeface="Arial Narrow"/>
              <a:cs typeface="Arial Narrow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7859" y="6038736"/>
            <a:ext cx="4953765" cy="4616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M. G. </a:t>
            </a:r>
            <a:r>
              <a:rPr lang="en-US" sz="1200" dirty="0" smtClean="0">
                <a:latin typeface="Times New Roman"/>
                <a:cs typeface="Times New Roman"/>
              </a:rPr>
              <a:t>Pia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et al., Physics</a:t>
            </a:r>
            <a:r>
              <a:rPr lang="en-US" sz="1200" dirty="0">
                <a:latin typeface="Times New Roman"/>
                <a:cs typeface="Times New Roman"/>
              </a:rPr>
              <a:t>-related epistemic uncertainties of proton depth dose </a:t>
            </a:r>
            <a:r>
              <a:rPr lang="en-US" sz="1200" dirty="0" smtClean="0">
                <a:latin typeface="Times New Roman"/>
                <a:cs typeface="Times New Roman"/>
              </a:rPr>
              <a:t>simulation, </a:t>
            </a:r>
            <a:r>
              <a:rPr lang="en-US" sz="1200" i="1" dirty="0" smtClean="0">
                <a:latin typeface="Times New Roman"/>
                <a:cs typeface="Times New Roman"/>
              </a:rPr>
              <a:t>IEEE </a:t>
            </a:r>
            <a:r>
              <a:rPr lang="en-US" sz="1200" i="1" dirty="0">
                <a:latin typeface="Times New Roman"/>
                <a:cs typeface="Times New Roman"/>
              </a:rPr>
              <a:t>Trans. </a:t>
            </a:r>
            <a:r>
              <a:rPr lang="en-US" sz="1200" i="1" dirty="0" err="1">
                <a:latin typeface="Times New Roman"/>
                <a:cs typeface="Times New Roman"/>
              </a:rPr>
              <a:t>Nucl</a:t>
            </a:r>
            <a:r>
              <a:rPr lang="en-US" sz="1200" i="1" dirty="0">
                <a:latin typeface="Times New Roman"/>
                <a:cs typeface="Times New Roman"/>
              </a:rPr>
              <a:t>. Sci</a:t>
            </a:r>
            <a:r>
              <a:rPr lang="en-US" sz="1200" dirty="0">
                <a:latin typeface="Times New Roman"/>
                <a:cs typeface="Times New Roman"/>
              </a:rPr>
              <a:t>., vol. 57, no. 5, pp. 2805-2830</a:t>
            </a:r>
            <a:r>
              <a:rPr lang="en-US" sz="1200" dirty="0" smtClean="0">
                <a:latin typeface="Times New Roman"/>
                <a:cs typeface="Times New Roman"/>
              </a:rPr>
              <a:t>, </a:t>
            </a:r>
            <a:r>
              <a:rPr lang="en-US" sz="1200" dirty="0">
                <a:latin typeface="Times New Roman"/>
                <a:cs typeface="Times New Roman"/>
              </a:rPr>
              <a:t>2010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39353" y="1310026"/>
            <a:ext cx="4871545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 smtClean="0"/>
              <a:t>~40 </a:t>
            </a:r>
            <a:r>
              <a:rPr lang="en-US" dirty="0"/>
              <a:t>seconds after initiation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flight </a:t>
            </a:r>
            <a:r>
              <a:rPr lang="en-US" dirty="0" smtClean="0"/>
              <a:t>sequence, the </a:t>
            </a:r>
            <a:r>
              <a:rPr lang="en-US" dirty="0"/>
              <a:t>launcher veered off its flight path, </a:t>
            </a:r>
            <a:r>
              <a:rPr lang="en-US" dirty="0" smtClean="0"/>
              <a:t>broke </a:t>
            </a:r>
            <a:r>
              <a:rPr lang="en-US" dirty="0"/>
              <a:t>up and </a:t>
            </a:r>
            <a:r>
              <a:rPr lang="en-US" dirty="0" smtClean="0"/>
              <a:t>exploded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55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V&amp;V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53474" y="270948"/>
            <a:ext cx="582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Testing is part of the process of </a:t>
            </a:r>
          </a:p>
          <a:p>
            <a:r>
              <a:rPr lang="en-US" sz="2400" b="1" dirty="0" smtClean="0"/>
              <a:t>Software Verification and Validation 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167" y="1995879"/>
            <a:ext cx="3424002" cy="403428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04951" y="1226601"/>
            <a:ext cx="46800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V</a:t>
            </a:r>
            <a:r>
              <a:rPr lang="en-US" sz="2800" b="1" dirty="0" smtClean="0"/>
              <a:t>erification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process of providing objective evidence that the </a:t>
            </a:r>
            <a:r>
              <a:rPr lang="en-US" dirty="0" smtClean="0"/>
              <a:t>software and </a:t>
            </a:r>
            <a:r>
              <a:rPr lang="en-US" dirty="0"/>
              <a:t>its </a:t>
            </a:r>
            <a:r>
              <a:rPr lang="en-US" dirty="0" smtClean="0"/>
              <a:t>associated products </a:t>
            </a:r>
            <a:r>
              <a:rPr lang="en-US" b="1" dirty="0"/>
              <a:t>conform to </a:t>
            </a:r>
            <a:r>
              <a:rPr lang="en-US" b="1" dirty="0" smtClean="0"/>
              <a:t>requirements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4951" y="3605929"/>
            <a:ext cx="4680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 smtClean="0"/>
              <a:t>Validation</a:t>
            </a:r>
          </a:p>
          <a:p>
            <a:pPr algn="just"/>
            <a:r>
              <a:rPr lang="en-US" dirty="0" smtClean="0"/>
              <a:t>The process of providing evidence that the software and its associated products </a:t>
            </a:r>
            <a:r>
              <a:rPr lang="en-US" b="1" dirty="0" smtClean="0"/>
              <a:t>solve the right problem </a:t>
            </a:r>
            <a:r>
              <a:rPr lang="en-US" sz="1800" i="1" dirty="0" smtClean="0"/>
              <a:t>(e.g., correctly model physical laws and use the proper system assumptions), </a:t>
            </a:r>
            <a:r>
              <a:rPr lang="en-US" dirty="0" smtClean="0"/>
              <a:t>and </a:t>
            </a:r>
            <a:r>
              <a:rPr lang="en-US" b="1" dirty="0" smtClean="0"/>
              <a:t>satisfy intended use</a:t>
            </a:r>
            <a:r>
              <a:rPr lang="en-US" dirty="0" smtClean="0"/>
              <a:t> and user needs.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3586" y="3042097"/>
            <a:ext cx="4782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Are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 building the product right?</a:t>
            </a:r>
          </a:p>
        </p:txBody>
      </p:sp>
      <p:sp>
        <p:nvSpPr>
          <p:cNvPr id="9" name="Rectangle 8"/>
          <p:cNvSpPr/>
          <p:nvPr/>
        </p:nvSpPr>
        <p:spPr>
          <a:xfrm>
            <a:off x="453182" y="5938832"/>
            <a:ext cx="4782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558ED5"/>
                </a:solidFill>
              </a:rPr>
              <a:t>Are </a:t>
            </a:r>
            <a:r>
              <a:rPr lang="en-US" sz="2400" dirty="0">
                <a:solidFill>
                  <a:srgbClr val="558ED5"/>
                </a:solidFill>
              </a:rPr>
              <a:t>we building the </a:t>
            </a:r>
            <a:r>
              <a:rPr lang="en-US" sz="2400" dirty="0" smtClean="0">
                <a:solidFill>
                  <a:srgbClr val="558ED5"/>
                </a:solidFill>
              </a:rPr>
              <a:t>right product?</a:t>
            </a:r>
            <a:endParaRPr lang="en-US" sz="2400" dirty="0">
              <a:solidFill>
                <a:srgbClr val="558E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0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EACE75-4568-314D-A252-26B244F3FE5C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1665" y="1166775"/>
            <a:ext cx="8901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How do you trust the software you use?</a:t>
            </a:r>
            <a:endParaRPr lang="en-US" sz="3600" b="1" dirty="0"/>
          </a:p>
        </p:txBody>
      </p:sp>
      <p:pic>
        <p:nvPicPr>
          <p:cNvPr id="4" name="Picture 3" descr="blindl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346" y="2816209"/>
            <a:ext cx="6467707" cy="326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81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perspectives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06124" y="1100008"/>
            <a:ext cx="2778211" cy="1692771"/>
          </a:xfrm>
          <a:prstGeom prst="rect">
            <a:avLst/>
          </a:prstGeom>
          <a:solidFill>
            <a:srgbClr val="DCE6F2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/>
              <a:t>Levels of testing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Unit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Integration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System 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Acceptance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4406" y="3456596"/>
            <a:ext cx="4229685" cy="830997"/>
          </a:xfrm>
          <a:prstGeom prst="rect">
            <a:avLst/>
          </a:prstGeom>
          <a:noFill/>
          <a:ln>
            <a:solidFill>
              <a:srgbClr val="25406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Functional/non-functional </a:t>
            </a:r>
            <a:r>
              <a:rPr lang="en-US" sz="2400" dirty="0" smtClean="0"/>
              <a:t>testing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25737" y="4388668"/>
            <a:ext cx="4218345" cy="461665"/>
          </a:xfrm>
          <a:prstGeom prst="rect">
            <a:avLst/>
          </a:prstGeom>
          <a:solidFill>
            <a:srgbClr val="DCE6F2"/>
          </a:solidFill>
          <a:ln>
            <a:solidFill>
              <a:srgbClr val="25406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Black/white-box </a:t>
            </a:r>
            <a:r>
              <a:rPr lang="en-US" sz="2400" dirty="0" smtClean="0"/>
              <a:t>testing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148194" y="1913668"/>
            <a:ext cx="3231796" cy="461665"/>
          </a:xfrm>
          <a:prstGeom prst="rect">
            <a:avLst/>
          </a:prstGeom>
          <a:noFill/>
          <a:ln>
            <a:solidFill>
              <a:srgbClr val="25406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Performance</a:t>
            </a:r>
            <a:r>
              <a:rPr lang="en-US" sz="2400" dirty="0" smtClean="0"/>
              <a:t> testing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48194" y="2738668"/>
            <a:ext cx="3240000" cy="461665"/>
          </a:xfrm>
          <a:prstGeom prst="rect">
            <a:avLst/>
          </a:prstGeom>
          <a:noFill/>
          <a:ln>
            <a:solidFill>
              <a:srgbClr val="25406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Stress</a:t>
            </a:r>
            <a:r>
              <a:rPr lang="en-US" sz="2400" dirty="0" smtClean="0"/>
              <a:t> testing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148194" y="4388668"/>
            <a:ext cx="3240000" cy="461665"/>
          </a:xfrm>
          <a:prstGeom prst="rect">
            <a:avLst/>
          </a:prstGeom>
          <a:noFill/>
          <a:ln>
            <a:solidFill>
              <a:srgbClr val="25406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Security</a:t>
            </a:r>
            <a:r>
              <a:rPr lang="en-US" sz="2400" dirty="0" smtClean="0"/>
              <a:t> testing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148194" y="3563668"/>
            <a:ext cx="3240000" cy="461665"/>
          </a:xfrm>
          <a:prstGeom prst="rect">
            <a:avLst/>
          </a:prstGeom>
          <a:noFill/>
          <a:ln>
            <a:solidFill>
              <a:srgbClr val="25406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Configuration</a:t>
            </a:r>
            <a:r>
              <a:rPr lang="en-US" sz="2400" dirty="0" smtClean="0"/>
              <a:t> testing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243133" y="5051379"/>
            <a:ext cx="2702580" cy="461665"/>
          </a:xfrm>
          <a:prstGeom prst="rect">
            <a:avLst/>
          </a:prstGeom>
          <a:noFill/>
          <a:ln>
            <a:solidFill>
              <a:srgbClr val="25406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Test </a:t>
            </a:r>
            <a:r>
              <a:rPr lang="en-US" sz="2400" b="1" dirty="0" smtClean="0"/>
              <a:t>harness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1870" y="5618390"/>
            <a:ext cx="2702580" cy="461665"/>
          </a:xfrm>
          <a:prstGeom prst="rect">
            <a:avLst/>
          </a:prstGeom>
          <a:solidFill>
            <a:srgbClr val="DCE6F2"/>
          </a:solidFill>
          <a:ln>
            <a:solidFill>
              <a:srgbClr val="25406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Test </a:t>
            </a:r>
            <a:r>
              <a:rPr lang="en-US" sz="2400" b="1" dirty="0" smtClean="0"/>
              <a:t>cases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1868" y="5051379"/>
            <a:ext cx="2702580" cy="461665"/>
          </a:xfrm>
          <a:prstGeom prst="rect">
            <a:avLst/>
          </a:prstGeom>
          <a:noFill/>
          <a:ln>
            <a:solidFill>
              <a:srgbClr val="25406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Test </a:t>
            </a:r>
            <a:r>
              <a:rPr lang="en-US" sz="2400" b="1" dirty="0" smtClean="0"/>
              <a:t>coverage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83028" y="5051379"/>
            <a:ext cx="2702580" cy="461665"/>
          </a:xfrm>
          <a:prstGeom prst="rect">
            <a:avLst/>
          </a:prstGeom>
          <a:solidFill>
            <a:srgbClr val="DCE6F2"/>
          </a:solidFill>
          <a:ln>
            <a:solidFill>
              <a:srgbClr val="25406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Test </a:t>
            </a:r>
            <a:r>
              <a:rPr lang="en-US" sz="2400" b="1" dirty="0" smtClean="0"/>
              <a:t>automation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38646" y="5618390"/>
            <a:ext cx="2702580" cy="461665"/>
          </a:xfrm>
          <a:prstGeom prst="rect">
            <a:avLst/>
          </a:prstGeom>
          <a:noFill/>
          <a:ln>
            <a:solidFill>
              <a:srgbClr val="25406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Test </a:t>
            </a:r>
            <a:r>
              <a:rPr lang="en-US" sz="2400" b="1" dirty="0" smtClean="0"/>
              <a:t>planning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112560" y="5618390"/>
            <a:ext cx="2702580" cy="461665"/>
          </a:xfrm>
          <a:prstGeom prst="rect">
            <a:avLst/>
          </a:prstGeom>
          <a:solidFill>
            <a:srgbClr val="DCE6F2"/>
          </a:solidFill>
          <a:ln>
            <a:solidFill>
              <a:srgbClr val="25406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Test </a:t>
            </a:r>
            <a:r>
              <a:rPr lang="en-US" sz="2400" b="1" dirty="0" smtClean="0"/>
              <a:t>frameworks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148194" y="1088668"/>
            <a:ext cx="324115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5406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Regression</a:t>
            </a:r>
            <a:r>
              <a:rPr lang="en-US" sz="2400" dirty="0" smtClean="0"/>
              <a:t> testing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109952" y="6055682"/>
            <a:ext cx="121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00" b="1" dirty="0" smtClean="0"/>
              <a:t>…</a:t>
            </a:r>
            <a:r>
              <a:rPr lang="en-US" sz="2800" b="1" dirty="0" smtClean="0"/>
              <a:t>etc.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394775" y="2893855"/>
            <a:ext cx="2789551" cy="461665"/>
          </a:xfrm>
          <a:prstGeom prst="rect">
            <a:avLst/>
          </a:prstGeom>
          <a:solidFill>
            <a:srgbClr val="DCE6F2"/>
          </a:solidFill>
          <a:ln>
            <a:solidFill>
              <a:srgbClr val="25406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Static</a:t>
            </a:r>
            <a:r>
              <a:rPr lang="en-US" sz="2400" dirty="0" smtClean="0"/>
              <a:t> testing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755532" y="6293823"/>
            <a:ext cx="4138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 time to cover all topics!</a:t>
            </a:r>
            <a:endParaRPr lang="en-US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9412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strategies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 descr="white-box-m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32" y="1443877"/>
            <a:ext cx="2235793" cy="154269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887388" y="1247425"/>
            <a:ext cx="3379206" cy="1954613"/>
            <a:chOff x="4910068" y="1383506"/>
            <a:chExt cx="3379206" cy="1954613"/>
          </a:xfrm>
        </p:grpSpPr>
        <p:pic>
          <p:nvPicPr>
            <p:cNvPr id="9" name="Picture 8" descr="blackbox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4684" y="1383506"/>
              <a:ext cx="1954613" cy="1954613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 bwMode="auto">
            <a:xfrm>
              <a:off x="5046143" y="2222684"/>
              <a:ext cx="782435" cy="0"/>
            </a:xfrm>
            <a:prstGeom prst="straightConnector1">
              <a:avLst/>
            </a:prstGeom>
            <a:solidFill>
              <a:srgbClr val="0066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7489146" y="2545188"/>
              <a:ext cx="782435" cy="0"/>
            </a:xfrm>
            <a:prstGeom prst="straightConnector1">
              <a:avLst/>
            </a:prstGeom>
            <a:solidFill>
              <a:srgbClr val="0066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Box 13"/>
            <p:cNvSpPr txBox="1"/>
            <p:nvPr/>
          </p:nvSpPr>
          <p:spPr>
            <a:xfrm>
              <a:off x="4910068" y="1825774"/>
              <a:ext cx="9752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25405" y="2159618"/>
              <a:ext cx="963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output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932742" y="3390727"/>
            <a:ext cx="41049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SzPct val="100000"/>
              <a:buBlip>
                <a:blip r:embed="rId4"/>
              </a:buBlip>
            </a:pPr>
            <a:r>
              <a:rPr lang="en-US" sz="2400" dirty="0"/>
              <a:t>Only considers software </a:t>
            </a:r>
            <a:r>
              <a:rPr lang="en-US" sz="2400" b="1" dirty="0" err="1" smtClean="0"/>
              <a:t>behaviour</a:t>
            </a:r>
            <a:r>
              <a:rPr lang="en-US" sz="2400" dirty="0" smtClean="0"/>
              <a:t> </a:t>
            </a:r>
            <a:endParaRPr lang="en-US" sz="2400" dirty="0"/>
          </a:p>
          <a:p>
            <a:pPr marL="342900" indent="-342900" algn="l">
              <a:buSzPct val="100000"/>
              <a:buBlip>
                <a:blip r:embed="rId4"/>
              </a:buBlip>
            </a:pPr>
            <a:r>
              <a:rPr lang="en-US" sz="2400" dirty="0" smtClean="0"/>
              <a:t>Based on </a:t>
            </a:r>
            <a:r>
              <a:rPr lang="en-US" sz="2400" b="1" dirty="0" smtClean="0"/>
              <a:t>functional</a:t>
            </a:r>
            <a:r>
              <a:rPr lang="en-US" sz="2400" dirty="0" smtClean="0"/>
              <a:t> specifications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26300" y="3390727"/>
            <a:ext cx="4574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SzPct val="100000"/>
              <a:buBlip>
                <a:blip r:embed="rId4"/>
              </a:buBlip>
            </a:pPr>
            <a:r>
              <a:rPr lang="en-US" sz="2400" dirty="0" smtClean="0"/>
              <a:t>Knowledge </a:t>
            </a:r>
            <a:r>
              <a:rPr lang="en-US" sz="2400" dirty="0"/>
              <a:t>of the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/>
              <a:t>source </a:t>
            </a:r>
            <a:r>
              <a:rPr lang="en-US" sz="2400" b="1" dirty="0"/>
              <a:t>code </a:t>
            </a:r>
            <a:r>
              <a:rPr lang="en-US" sz="2400" dirty="0"/>
              <a:t>is used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to </a:t>
            </a:r>
            <a:r>
              <a:rPr lang="en-US" sz="2400" dirty="0"/>
              <a:t>design defect </a:t>
            </a:r>
            <a:r>
              <a:rPr lang="en-US" sz="2400" dirty="0" smtClean="0"/>
              <a:t>tests</a:t>
            </a:r>
          </a:p>
          <a:p>
            <a:pPr marL="342900" indent="-342900" algn="l">
              <a:buSzPct val="100000"/>
              <a:buBlip>
                <a:blip r:embed="rId4"/>
              </a:buBlip>
            </a:pPr>
            <a:r>
              <a:rPr lang="en-US" sz="2400" b="1" dirty="0"/>
              <a:t>Systematic</a:t>
            </a:r>
            <a:r>
              <a:rPr lang="en-US" sz="2400" dirty="0"/>
              <a:t> approach</a:t>
            </a:r>
          </a:p>
          <a:p>
            <a:pPr marL="342900" indent="-342900" algn="l">
              <a:buSzPct val="100000"/>
              <a:buBlip>
                <a:blip r:embed="rId4"/>
              </a:buBlip>
            </a:pPr>
            <a:r>
              <a:rPr lang="en-US" sz="2400" dirty="0" smtClean="0"/>
              <a:t>Focus on program </a:t>
            </a:r>
            <a:r>
              <a:rPr lang="en-US" sz="2400" b="1" dirty="0" smtClean="0"/>
              <a:t>coverage</a:t>
            </a:r>
          </a:p>
          <a:p>
            <a:pPr marL="342900" indent="-342900" algn="l">
              <a:buSzPct val="100000"/>
              <a:buBlip>
                <a:blip r:embed="rId4"/>
              </a:buBlip>
            </a:pP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771095" y="5636091"/>
            <a:ext cx="7903727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Good practice</a:t>
            </a:r>
            <a:r>
              <a:rPr lang="en-US" sz="2800" dirty="0" smtClean="0">
                <a:solidFill>
                  <a:srgbClr val="FFFFFF"/>
                </a:solidFill>
              </a:rPr>
              <a:t>: a combination of both strategies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870599"/>
      </p:ext>
    </p:extLst>
  </p:cSld>
  <p:clrMapOvr>
    <a:masterClrMapping/>
  </p:clrMapOvr>
</p:sld>
</file>

<file path=ppt/theme/theme1.xml><?xml version="1.0" encoding="utf-8"?>
<a:theme xmlns:a="http://schemas.openxmlformats.org/drawingml/2006/main" name="BlueTemplate-shad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ueTemplate-shaded">
      <a:majorFont>
        <a:latin typeface="Century Gothic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FF"/>
        </a:solidFill>
        <a:ln w="12700" cap="flat" cmpd="sng" algn="ctr">
          <a:solidFill>
            <a:srgbClr val="CCFF6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FF"/>
        </a:solidFill>
        <a:ln w="12700" cap="flat" cmpd="sng" algn="ctr">
          <a:solidFill>
            <a:srgbClr val="CCFF6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ueTemplate-shad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Template-shade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Template-shade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Template-shade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Template-shade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Template-shade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Template-shade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Template-shaded 8">
        <a:dk1>
          <a:srgbClr val="C0C0C0"/>
        </a:dk1>
        <a:lt1>
          <a:srgbClr val="FFFFFF"/>
        </a:lt1>
        <a:dk2>
          <a:srgbClr val="336699"/>
        </a:dk2>
        <a:lt2>
          <a:srgbClr val="006B61"/>
        </a:lt2>
        <a:accent1>
          <a:srgbClr val="FFCC66"/>
        </a:accent1>
        <a:accent2>
          <a:srgbClr val="66FFFF"/>
        </a:accent2>
        <a:accent3>
          <a:srgbClr val="ADB8CA"/>
        </a:accent3>
        <a:accent4>
          <a:srgbClr val="DADADA"/>
        </a:accent4>
        <a:accent5>
          <a:srgbClr val="FFE2B8"/>
        </a:accent5>
        <a:accent6>
          <a:srgbClr val="5CE7E7"/>
        </a:accent6>
        <a:hlink>
          <a:srgbClr val="CCFF33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Template-shaded 9">
        <a:dk1>
          <a:srgbClr val="000000"/>
        </a:dk1>
        <a:lt1>
          <a:srgbClr val="FFFFFF"/>
        </a:lt1>
        <a:dk2>
          <a:srgbClr val="FF0066"/>
        </a:dk2>
        <a:lt2>
          <a:srgbClr val="808080"/>
        </a:lt2>
        <a:accent1>
          <a:srgbClr val="CC0099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AACA"/>
        </a:accent5>
        <a:accent6>
          <a:srgbClr val="008A8A"/>
        </a:accent6>
        <a:hlink>
          <a:srgbClr val="00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39101</TotalTime>
  <Words>1810</Words>
  <Application>Microsoft Macintosh PowerPoint</Application>
  <PresentationFormat>On-screen Show (4:3)</PresentationFormat>
  <Paragraphs>316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BlueTemplate-shaded</vt:lpstr>
      <vt:lpstr>Software Testing in ½ hour</vt:lpstr>
      <vt:lpstr>Why testing software?</vt:lpstr>
      <vt:lpstr>Therac 25</vt:lpstr>
      <vt:lpstr>The Panama accidents</vt:lpstr>
      <vt:lpstr>Ariane 5 maiden flight</vt:lpstr>
      <vt:lpstr>V&amp;V</vt:lpstr>
      <vt:lpstr>PowerPoint Presentation</vt:lpstr>
      <vt:lpstr>Multiple perspectives</vt:lpstr>
      <vt:lpstr>Testing strategies</vt:lpstr>
      <vt:lpstr>Epistemology</vt:lpstr>
      <vt:lpstr>Test cases</vt:lpstr>
      <vt:lpstr>Levels of testing</vt:lpstr>
      <vt:lpstr>Regression testing</vt:lpstr>
      <vt:lpstr>Not only running code…</vt:lpstr>
      <vt:lpstr>Test process</vt:lpstr>
      <vt:lpstr>Test process</vt:lpstr>
      <vt:lpstr>How good is my testing process?</vt:lpstr>
      <vt:lpstr>Unit testing</vt:lpstr>
      <vt:lpstr>Good characteristics of unit tests</vt:lpstr>
      <vt:lpstr>Pyramid and ice-cream testing</vt:lpstr>
      <vt:lpstr>Unit test frameworks</vt:lpstr>
      <vt:lpstr>Google unit test framework AKA Google Test, googletest, gtest</vt:lpstr>
      <vt:lpstr>Example: unit test for a square root function</vt:lpstr>
      <vt:lpstr>A test fixture class</vt:lpstr>
      <vt:lpstr>Passed ≠ exempt from flaws</vt:lpstr>
      <vt:lpstr>Testable software</vt:lpstr>
      <vt:lpstr>Discipline of software engineering</vt:lpstr>
      <vt:lpstr>Hands-on exercise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Geant4 Space Workshop - DNA</dc:title>
  <dc:creator>MG Pia</dc:creator>
  <cp:lastModifiedBy>Maria Grazia Pia</cp:lastModifiedBy>
  <cp:revision>1581</cp:revision>
  <cp:lastPrinted>2000-11-15T17:33:07Z</cp:lastPrinted>
  <dcterms:created xsi:type="dcterms:W3CDTF">2012-05-08T16:51:41Z</dcterms:created>
  <dcterms:modified xsi:type="dcterms:W3CDTF">2016-03-03T14:21:51Z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50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Maria.Grazia.Pia@cern.ch</vt:lpwstr>
  </property>
  <property fmtid="{D5CDD505-2E9C-101B-9397-08002B2CF9AE}" pid="8" name="HomePage">
    <vt:lpwstr>http://www.ge.infn.it/geant4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12385276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P:\infn.it\ge\user\geant4\www\talks\</vt:lpwstr>
  </property>
</Properties>
</file>