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0" r:id="rId1"/>
  </p:sldMasterIdLst>
  <p:notesMasterIdLst>
    <p:notesMasterId r:id="rId26"/>
  </p:notesMasterIdLst>
  <p:handoutMasterIdLst>
    <p:handoutMasterId r:id="rId27"/>
  </p:handoutMasterIdLst>
  <p:sldIdLst>
    <p:sldId id="363" r:id="rId2"/>
    <p:sldId id="532" r:id="rId3"/>
    <p:sldId id="533" r:id="rId4"/>
    <p:sldId id="536" r:id="rId5"/>
    <p:sldId id="534" r:id="rId6"/>
    <p:sldId id="538" r:id="rId7"/>
    <p:sldId id="552" r:id="rId8"/>
    <p:sldId id="537" r:id="rId9"/>
    <p:sldId id="542" r:id="rId10"/>
    <p:sldId id="543" r:id="rId11"/>
    <p:sldId id="544" r:id="rId12"/>
    <p:sldId id="545" r:id="rId13"/>
    <p:sldId id="554" r:id="rId14"/>
    <p:sldId id="546" r:id="rId15"/>
    <p:sldId id="551" r:id="rId16"/>
    <p:sldId id="541" r:id="rId17"/>
    <p:sldId id="547" r:id="rId18"/>
    <p:sldId id="548" r:id="rId19"/>
    <p:sldId id="549" r:id="rId20"/>
    <p:sldId id="535" r:id="rId21"/>
    <p:sldId id="539" r:id="rId22"/>
    <p:sldId id="550" r:id="rId23"/>
    <p:sldId id="553" r:id="rId24"/>
    <p:sldId id="540" r:id="rId25"/>
  </p:sldIdLst>
  <p:sldSz cx="9144000" cy="6858000" type="screen4x3"/>
  <p:notesSz cx="6729413" cy="98663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38B04C9-1EFB-6A44-9990-300E6764AEEA}">
          <p14:sldIdLst>
            <p14:sldId id="363"/>
            <p14:sldId id="532"/>
            <p14:sldId id="533"/>
            <p14:sldId id="536"/>
            <p14:sldId id="534"/>
            <p14:sldId id="538"/>
            <p14:sldId id="552"/>
            <p14:sldId id="537"/>
            <p14:sldId id="542"/>
            <p14:sldId id="543"/>
            <p14:sldId id="544"/>
            <p14:sldId id="545"/>
            <p14:sldId id="554"/>
            <p14:sldId id="546"/>
            <p14:sldId id="551"/>
            <p14:sldId id="541"/>
            <p14:sldId id="547"/>
            <p14:sldId id="548"/>
            <p14:sldId id="549"/>
            <p14:sldId id="535"/>
            <p14:sldId id="539"/>
            <p14:sldId id="550"/>
            <p14:sldId id="553"/>
            <p14:sldId id="54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8080"/>
    <a:srgbClr val="004080"/>
    <a:srgbClr val="FFCC66"/>
    <a:srgbClr val="0000FF"/>
    <a:srgbClr val="FF00FF"/>
    <a:srgbClr val="333333"/>
    <a:srgbClr val="8000FF"/>
    <a:srgbClr val="40008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101" d="100"/>
          <a:sy n="101" d="100"/>
        </p:scale>
        <p:origin x="-872" y="-112"/>
      </p:cViewPr>
      <p:guideLst>
        <p:guide orient="horz" pos="1561"/>
        <p:guide pos="90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1776" y="-96"/>
      </p:cViewPr>
      <p:guideLst>
        <p:guide orient="horz" pos="3107"/>
        <p:guide pos="212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6979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2916238" cy="49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9149" tIns="0" rIns="19149" bIns="0" numCol="1" anchor="t" anchorCtr="0" compatLnSpc="1">
            <a:prstTxWarp prst="textNoShape">
              <a:avLst/>
            </a:prstTxWarp>
          </a:bodyPr>
          <a:lstStyle>
            <a:lvl1pPr algn="l" defTabSz="969963" eaLnBrk="0" hangingPunct="0">
              <a:defRPr sz="1100" i="1">
                <a:latin typeface="Times New Roman" charset="0"/>
              </a:defRPr>
            </a:lvl1pPr>
          </a:lstStyle>
          <a:p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-1588"/>
            <a:ext cx="2916237" cy="49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9149" tIns="0" rIns="19149" bIns="0" numCol="1" anchor="t" anchorCtr="0" compatLnSpc="1">
            <a:prstTxWarp prst="textNoShape">
              <a:avLst/>
            </a:prstTxWarp>
          </a:bodyPr>
          <a:lstStyle>
            <a:lvl1pPr algn="r" defTabSz="969963" eaLnBrk="0" hangingPunct="0">
              <a:defRPr sz="1100" i="1">
                <a:latin typeface="Times New Roman" charset="0"/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9300"/>
            <a:ext cx="4913313" cy="36845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5350" y="4687888"/>
            <a:ext cx="4938713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229" tIns="48744" rIns="99229" bIns="487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375775"/>
            <a:ext cx="2916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9149" tIns="0" rIns="19149" bIns="0" numCol="1" anchor="b" anchorCtr="0" compatLnSpc="1">
            <a:prstTxWarp prst="textNoShape">
              <a:avLst/>
            </a:prstTxWarp>
          </a:bodyPr>
          <a:lstStyle>
            <a:lvl1pPr algn="l" defTabSz="969963" eaLnBrk="0" hangingPunct="0">
              <a:defRPr sz="1100" i="1">
                <a:latin typeface="Times New Roman" charset="0"/>
              </a:defRPr>
            </a:lvl1pPr>
          </a:lstStyle>
          <a:p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5775"/>
            <a:ext cx="29162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9149" tIns="0" rIns="19149" bIns="0" numCol="1" anchor="b" anchorCtr="0" compatLnSpc="1">
            <a:prstTxWarp prst="textNoShape">
              <a:avLst/>
            </a:prstTxWarp>
          </a:bodyPr>
          <a:lstStyle>
            <a:lvl1pPr algn="r" defTabSz="969963" eaLnBrk="0" hangingPunct="0">
              <a:defRPr sz="1100" i="1">
                <a:latin typeface="Times New Roman" charset="0"/>
              </a:defRPr>
            </a:lvl1pPr>
          </a:lstStyle>
          <a:p>
            <a:fld id="{0E562DE2-72EC-C244-B39D-550F0E0139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444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8842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0850" algn="l" defTabSz="8842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896938" algn="l" defTabSz="8842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50963" algn="l" defTabSz="8842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01813" algn="l" defTabSz="8842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81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51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42900"/>
            <a:ext cx="1943100" cy="5981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42900"/>
            <a:ext cx="5676900" cy="5981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49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2900"/>
            <a:ext cx="7772400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3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8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119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4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6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6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10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880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42900"/>
            <a:ext cx="7772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FF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8900000" algn="ctr" rotWithShape="0">
                    <a:srgbClr val="99CCFF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smtClean="0"/>
              <a:t>F</a:t>
            </a:r>
          </a:p>
          <a:p>
            <a:pPr lvl="2"/>
            <a:r>
              <a:rPr lang="en-US" dirty="0" smtClean="0"/>
              <a:t>Third </a:t>
            </a:r>
            <a:r>
              <a:rPr lang="en-US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398463" y="6505575"/>
            <a:ext cx="2555875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pPr algn="l" eaLnBrk="0" hangingPunct="0"/>
            <a:r>
              <a:rPr lang="en-US" sz="1200"/>
              <a:t>Maria Grazia Pia,</a:t>
            </a:r>
            <a:r>
              <a:rPr lang="en-US" sz="1200" i="1"/>
              <a:t> INFN Genova</a:t>
            </a:r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8169275" y="6424613"/>
            <a:ext cx="1666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endParaRPr lang="it-IT" sz="140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6F4DE-5D20-254E-92B0-9F3EAD2FC6C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33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3300"/>
          </a:solidFill>
          <a:effectLst>
            <a:outerShdw blurRad="38100" dist="38100" dir="2700000" algn="tl">
              <a:srgbClr val="DDDDDD"/>
            </a:outerShdw>
          </a:effectLst>
          <a:latin typeface="Century Gothic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3300"/>
          </a:solidFill>
          <a:effectLst>
            <a:outerShdw blurRad="38100" dist="38100" dir="2700000" algn="tl">
              <a:srgbClr val="DDDDDD"/>
            </a:outerShdw>
          </a:effectLst>
          <a:latin typeface="Century Gothic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3300"/>
          </a:solidFill>
          <a:effectLst>
            <a:outerShdw blurRad="38100" dist="38100" dir="2700000" algn="tl">
              <a:srgbClr val="DDDDDD"/>
            </a:outerShdw>
          </a:effectLst>
          <a:latin typeface="Century Gothic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3300"/>
          </a:solidFill>
          <a:effectLst>
            <a:outerShdw blurRad="38100" dist="38100" dir="2700000" algn="tl">
              <a:srgbClr val="DDDDDD"/>
            </a:outerShdw>
          </a:effectLst>
          <a:latin typeface="Century Gothic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3300"/>
          </a:solidFill>
          <a:effectLst>
            <a:outerShdw blurRad="38100" dist="38100" dir="2700000" algn="tl">
              <a:srgbClr val="DDDDDD"/>
            </a:outerShdw>
          </a:effectLst>
          <a:latin typeface="Century Gothic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3300"/>
          </a:solidFill>
          <a:effectLst>
            <a:outerShdw blurRad="38100" dist="38100" dir="2700000" algn="tl">
              <a:srgbClr val="DDDDDD"/>
            </a:outerShdw>
          </a:effectLst>
          <a:latin typeface="Century Gothic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3300"/>
          </a:solidFill>
          <a:effectLst>
            <a:outerShdw blurRad="38100" dist="38100" dir="2700000" algn="tl">
              <a:srgbClr val="DDDDDD"/>
            </a:outerShdw>
          </a:effectLst>
          <a:latin typeface="Century Gothic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3300"/>
          </a:solidFill>
          <a:effectLst>
            <a:outerShdw blurRad="38100" dist="38100" dir="2700000" algn="tl">
              <a:srgbClr val="DDDDDD"/>
            </a:outerShdw>
          </a:effectLst>
          <a:latin typeface="Century Gothic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Monotype Sorts" charset="0"/>
        <a:buBlip>
          <a:blip r:embed="rId14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Lucida Grande"/>
        <a:buChar char="‒"/>
        <a:defRPr b="0" i="0">
          <a:solidFill>
            <a:schemeClr val="tx1"/>
          </a:solidFill>
          <a:latin typeface="Times New Roman" charset="0"/>
          <a:ea typeface="+mn-ea"/>
        </a:defRPr>
      </a:lvl2pPr>
      <a:lvl3pPr marL="12001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Lucida Grande"/>
        <a:buChar char="▻"/>
        <a:defRPr sz="1600">
          <a:solidFill>
            <a:schemeClr val="tx1"/>
          </a:solidFill>
          <a:latin typeface="Times New Roman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Monotype Sorts" charset="0"/>
        <a:buChar char="l"/>
        <a:defRPr sz="1600">
          <a:solidFill>
            <a:schemeClr val="tx1"/>
          </a:solidFill>
          <a:latin typeface="Times New Roman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Monotype Sorts" charset="0"/>
        <a:buChar char="l"/>
        <a:defRPr sz="1600">
          <a:solidFill>
            <a:schemeClr val="tx1"/>
          </a:solidFill>
          <a:latin typeface="Times New Roman" charset="0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Monotype Sorts" charset="0"/>
        <a:buChar char="l"/>
        <a:defRPr sz="1600">
          <a:solidFill>
            <a:schemeClr val="tx1"/>
          </a:solidFill>
          <a:latin typeface="Times New Roman" charset="0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Monotype Sorts" charset="0"/>
        <a:buChar char="l"/>
        <a:defRPr sz="1600">
          <a:solidFill>
            <a:schemeClr val="tx1"/>
          </a:solidFill>
          <a:latin typeface="Times New Roman" charset="0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Monotype Sorts" charset="0"/>
        <a:buChar char="l"/>
        <a:defRPr sz="1600">
          <a:solidFill>
            <a:schemeClr val="tx1"/>
          </a:solidFill>
          <a:latin typeface="Times New Roman" charset="0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Monotype Sorts" charset="0"/>
        <a:buChar char="l"/>
        <a:defRPr sz="1600">
          <a:solidFill>
            <a:schemeClr val="tx1"/>
          </a:solidFill>
          <a:latin typeface="Times New Roman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jp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ge.infn.it/geant4/training/APC2016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8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gif"/><Relationship Id="rId3" Type="http://schemas.openxmlformats.org/officeDocument/2006/relationships/hyperlink" Target="http://dx.doi.org/10.1109/2.976920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3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5" Type="http://schemas.openxmlformats.org/officeDocument/2006/relationships/image" Target="../media/image22.jpg"/><Relationship Id="rId6" Type="http://schemas.openxmlformats.org/officeDocument/2006/relationships/image" Target="../media/image32.jpg"/><Relationship Id="rId7" Type="http://schemas.openxmlformats.org/officeDocument/2006/relationships/image" Target="../media/image33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hyperlink" Target="http://geant4.web.cern.ch/geant4/results/publications.shtml" TargetMode="External"/><Relationship Id="rId6" Type="http://schemas.openxmlformats.org/officeDocument/2006/relationships/hyperlink" Target="http://www.ge.infn.it/geant4/papers/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8906" y="3342150"/>
            <a:ext cx="8813800" cy="1197764"/>
          </a:xfr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"/>
                <a:cs typeface="Helvetica"/>
              </a:rPr>
              <a:t>The software development process</a:t>
            </a:r>
            <a:br>
              <a:rPr lang="en-US" sz="36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"/>
                <a:cs typeface="Helvetica"/>
              </a:rPr>
            </a:br>
            <a:r>
              <a:rPr lang="en-US" sz="36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"/>
                <a:cs typeface="Helvetica"/>
              </a:rPr>
              <a:t>Food for thought</a:t>
            </a:r>
            <a:endParaRPr lang="en-US" sz="3200" b="0" dirty="0" smtClean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6477" y="4842650"/>
            <a:ext cx="6400800" cy="17526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Maria Grazia Pia</a:t>
            </a:r>
            <a:endParaRPr lang="en-US" sz="900" i="1" dirty="0">
              <a:latin typeface="Times New Roman" charset="0"/>
            </a:endParaRPr>
          </a:p>
          <a:p>
            <a:r>
              <a:rPr lang="en-US" sz="1800" i="1" dirty="0" smtClean="0"/>
              <a:t>INFN </a:t>
            </a:r>
            <a:r>
              <a:rPr lang="en-US" sz="1800" i="1" dirty="0" err="1" smtClean="0"/>
              <a:t>Genova</a:t>
            </a:r>
            <a:r>
              <a:rPr lang="en-US" sz="1800" i="1" dirty="0" smtClean="0"/>
              <a:t>, Italy</a:t>
            </a:r>
          </a:p>
          <a:p>
            <a:r>
              <a:rPr lang="en-US" sz="1800" dirty="0" err="1" smtClean="0"/>
              <a:t>Maria.Grazia.Pia@cern.ch</a:t>
            </a:r>
            <a:endParaRPr lang="en-US" dirty="0"/>
          </a:p>
          <a:p>
            <a:r>
              <a:rPr lang="en-US" dirty="0" smtClean="0">
                <a:hlinkClick r:id="rId2"/>
              </a:rPr>
              <a:t>http://www.ge.infn.it/geant4/training/APC2016/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 descr="RationalUnifiedProce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249" y="228029"/>
            <a:ext cx="3572815" cy="2415024"/>
          </a:xfrm>
          <a:prstGeom prst="rect">
            <a:avLst/>
          </a:prstGeom>
        </p:spPr>
      </p:pic>
      <p:pic>
        <p:nvPicPr>
          <p:cNvPr id="3" name="Picture 2" descr="SCRUM-overview-resiz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275" y="2048816"/>
            <a:ext cx="2702026" cy="1203376"/>
          </a:xfrm>
          <a:prstGeom prst="rect">
            <a:avLst/>
          </a:prstGeom>
        </p:spPr>
      </p:pic>
      <p:pic>
        <p:nvPicPr>
          <p:cNvPr id="5" name="Picture 4" descr="td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913" y="4212367"/>
            <a:ext cx="1619715" cy="1533330"/>
          </a:xfrm>
          <a:prstGeom prst="rect">
            <a:avLst/>
          </a:prstGeom>
        </p:spPr>
      </p:pic>
      <p:pic>
        <p:nvPicPr>
          <p:cNvPr id="7" name="Picture 6" descr="spir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67" y="4274311"/>
            <a:ext cx="1868755" cy="1560102"/>
          </a:xfrm>
          <a:prstGeom prst="rect">
            <a:avLst/>
          </a:prstGeom>
        </p:spPr>
      </p:pic>
      <p:pic>
        <p:nvPicPr>
          <p:cNvPr id="8" name="Picture 7" descr="Waterfall_mode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96" y="101970"/>
            <a:ext cx="2821319" cy="2169403"/>
          </a:xfrm>
          <a:prstGeom prst="rect">
            <a:avLst/>
          </a:prstGeom>
        </p:spPr>
      </p:pic>
      <p:pic>
        <p:nvPicPr>
          <p:cNvPr id="6" name="Picture 5" descr="AGIL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3" y="1383475"/>
            <a:ext cx="1631318" cy="1520272"/>
          </a:xfrm>
          <a:prstGeom prst="rect">
            <a:avLst/>
          </a:prstGeom>
        </p:spPr>
      </p:pic>
      <p:pic>
        <p:nvPicPr>
          <p:cNvPr id="10" name="Picture 9" descr="V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426" y="289075"/>
            <a:ext cx="2473004" cy="1465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10</a:t>
            </a:fld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03013" y="2138533"/>
            <a:ext cx="7787486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Arial"/>
                <a:cs typeface="Arial"/>
              </a:rPr>
              <a:t>“For </a:t>
            </a:r>
            <a:r>
              <a:rPr lang="en-US" sz="2800" dirty="0">
                <a:latin typeface="Arial"/>
                <a:cs typeface="Arial"/>
              </a:rPr>
              <a:t>most projects, the first system built is barely usable: too slow, too big, too hard to use, or all </a:t>
            </a:r>
            <a:r>
              <a:rPr lang="en-US" sz="2800" dirty="0" smtClean="0">
                <a:latin typeface="Arial"/>
                <a:cs typeface="Arial"/>
              </a:rPr>
              <a:t>three.</a:t>
            </a:r>
          </a:p>
          <a:p>
            <a:pPr algn="just">
              <a:spcBef>
                <a:spcPts val="1200"/>
              </a:spcBef>
            </a:pPr>
            <a:r>
              <a:rPr lang="en-US" sz="2800" dirty="0" smtClean="0">
                <a:latin typeface="Arial"/>
                <a:cs typeface="Arial"/>
              </a:rPr>
              <a:t>Plan </a:t>
            </a:r>
            <a:r>
              <a:rPr lang="en-US" sz="2800" dirty="0">
                <a:latin typeface="Arial"/>
                <a:cs typeface="Arial"/>
              </a:rPr>
              <a:t>to </a:t>
            </a:r>
            <a:r>
              <a:rPr lang="en-US" sz="2800" b="1" dirty="0">
                <a:latin typeface="Arial"/>
                <a:cs typeface="Arial"/>
              </a:rPr>
              <a:t>throw one away</a:t>
            </a:r>
            <a:r>
              <a:rPr lang="en-US" sz="2800" dirty="0">
                <a:latin typeface="Arial"/>
                <a:cs typeface="Arial"/>
              </a:rPr>
              <a:t>; you will, </a:t>
            </a:r>
            <a:r>
              <a:rPr lang="en-US" sz="2800" dirty="0" smtClean="0">
                <a:latin typeface="Arial"/>
                <a:cs typeface="Arial"/>
              </a:rPr>
              <a:t>anyhow.”</a:t>
            </a:r>
            <a:endParaRPr lang="en-US" sz="2800" dirty="0">
              <a:latin typeface="Arial"/>
              <a:cs typeface="Arial"/>
            </a:endParaRPr>
          </a:p>
          <a:p>
            <a:pPr algn="just"/>
            <a:endParaRPr lang="en-US" sz="3200" dirty="0">
              <a:latin typeface="+mn-lt"/>
            </a:endParaRPr>
          </a:p>
          <a:p>
            <a:pPr algn="r"/>
            <a:r>
              <a:rPr lang="en-US" i="1" dirty="0">
                <a:latin typeface="+mn-lt"/>
              </a:rPr>
              <a:t>          </a:t>
            </a:r>
            <a:r>
              <a:rPr lang="en-US" sz="1800" dirty="0" smtClean="0">
                <a:latin typeface="+mn-lt"/>
              </a:rPr>
              <a:t>Fred Brooks, </a:t>
            </a:r>
            <a:r>
              <a:rPr lang="en-US" sz="1800" i="1" dirty="0" smtClean="0">
                <a:latin typeface="+mn-lt"/>
              </a:rPr>
              <a:t>The </a:t>
            </a:r>
            <a:r>
              <a:rPr lang="en-US" sz="1800" i="1" dirty="0">
                <a:latin typeface="+mn-lt"/>
              </a:rPr>
              <a:t>Mythical Man-</a:t>
            </a:r>
            <a:r>
              <a:rPr lang="en-US" sz="1800" i="1" dirty="0" smtClean="0">
                <a:latin typeface="+mn-lt"/>
              </a:rPr>
              <a:t>Month</a:t>
            </a:r>
            <a:r>
              <a:rPr lang="en-US" sz="1800" dirty="0" smtClean="0">
                <a:latin typeface="+mn-lt"/>
              </a:rPr>
              <a:t>, </a:t>
            </a:r>
            <a:r>
              <a:rPr lang="en-US" sz="1600" dirty="0" smtClean="0">
                <a:latin typeface="+mn-lt"/>
              </a:rPr>
              <a:t>Addison-Wesley, 1975-1995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366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4884"/>
            <a:ext cx="7772400" cy="647700"/>
          </a:xfrm>
        </p:spPr>
        <p:txBody>
          <a:bodyPr/>
          <a:lstStyle/>
          <a:p>
            <a:r>
              <a:rPr lang="en-US" sz="3600" dirty="0" smtClean="0"/>
              <a:t>Variants of waterfall development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80717" y="2199251"/>
            <a:ext cx="23297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Emphasis on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</a:rPr>
              <a:t>esting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at </a:t>
            </a:r>
            <a:r>
              <a:rPr lang="en-US" sz="2400" dirty="0"/>
              <a:t>all levels of </a:t>
            </a:r>
            <a:r>
              <a:rPr lang="en-US" sz="2400" dirty="0" smtClean="0"/>
              <a:t>software development</a:t>
            </a:r>
            <a:endParaRPr lang="en-US" sz="2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479892" y="1488546"/>
            <a:ext cx="5939999" cy="3829576"/>
            <a:chOff x="416921" y="1226140"/>
            <a:chExt cx="5939999" cy="3829576"/>
          </a:xfrm>
        </p:grpSpPr>
        <p:pic>
          <p:nvPicPr>
            <p:cNvPr id="5" name="Picture 4" descr="v-model-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662" y="1393798"/>
              <a:ext cx="5712831" cy="366191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741613" y="1724180"/>
              <a:ext cx="124931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System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50124" y="4013735"/>
              <a:ext cx="632292" cy="401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bIns="46800" rtlCol="0">
              <a:spAutoFit/>
            </a:bodyPr>
            <a:lstStyle/>
            <a:p>
              <a:r>
                <a:rPr lang="en-US" b="1" dirty="0" smtClean="0"/>
                <a:t>Unit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1702" y="2927208"/>
              <a:ext cx="1368000" cy="359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r>
                <a:rPr lang="en-US" b="1" dirty="0" smtClean="0"/>
                <a:t>Subsystem</a:t>
              </a:r>
              <a:endParaRPr lang="en-US" b="1" dirty="0"/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416921" y="2591431"/>
              <a:ext cx="5939999" cy="0"/>
            </a:xfrm>
            <a:prstGeom prst="line">
              <a:avLst/>
            </a:prstGeom>
            <a:solidFill>
              <a:srgbClr val="0066FF"/>
            </a:solidFill>
            <a:ln w="127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416921" y="3858869"/>
              <a:ext cx="5939999" cy="0"/>
            </a:xfrm>
            <a:prstGeom prst="line">
              <a:avLst/>
            </a:prstGeom>
            <a:solidFill>
              <a:srgbClr val="0066FF"/>
            </a:solidFill>
            <a:ln w="127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416921" y="1226140"/>
              <a:ext cx="5939999" cy="0"/>
            </a:xfrm>
            <a:prstGeom prst="line">
              <a:avLst/>
            </a:prstGeom>
            <a:solidFill>
              <a:srgbClr val="0066FF"/>
            </a:solidFill>
            <a:ln w="12700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Box 13"/>
            <p:cNvSpPr txBox="1"/>
            <p:nvPr/>
          </p:nvSpPr>
          <p:spPr>
            <a:xfrm rot="3407431">
              <a:off x="144548" y="3551603"/>
              <a:ext cx="19307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  <a:r>
                <a:rPr lang="en-US" dirty="0" smtClean="0"/>
                <a:t>unctional side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7969273">
              <a:off x="4829584" y="3456216"/>
              <a:ext cx="19307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verification side</a:t>
              </a:r>
              <a:endParaRPr lang="en-US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482781" y="5605453"/>
            <a:ext cx="84287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software development proceeds once the details have been defined both on the functional side and on the verification side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550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385" y="374388"/>
            <a:ext cx="7772400" cy="647700"/>
          </a:xfrm>
        </p:spPr>
        <p:txBody>
          <a:bodyPr/>
          <a:lstStyle/>
          <a:p>
            <a:r>
              <a:rPr lang="en-US" dirty="0" smtClean="0"/>
              <a:t>Spiral development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9026" y="5562672"/>
            <a:ext cx="5906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loop in the </a:t>
            </a:r>
            <a:r>
              <a:rPr lang="en-US" dirty="0" smtClean="0"/>
              <a:t>spiral = phase </a:t>
            </a:r>
            <a:r>
              <a:rPr lang="en-US" dirty="0"/>
              <a:t>of </a:t>
            </a:r>
            <a:r>
              <a:rPr lang="en-US" dirty="0" smtClean="0"/>
              <a:t>software development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78419" y="1879714"/>
            <a:ext cx="7241736" cy="3566160"/>
            <a:chOff x="1248934" y="1869218"/>
            <a:chExt cx="7241736" cy="3566160"/>
          </a:xfrm>
        </p:grpSpPr>
        <p:pic>
          <p:nvPicPr>
            <p:cNvPr id="4" name="Picture 3" descr="Spiral-model.jpg"/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776" y="1869218"/>
              <a:ext cx="5242560" cy="356616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1248934" y="1917517"/>
              <a:ext cx="2118528" cy="935996"/>
              <a:chOff x="1248934" y="1917517"/>
              <a:chExt cx="2118528" cy="935996"/>
            </a:xfrm>
          </p:grpSpPr>
          <p:sp>
            <p:nvSpPr>
              <p:cNvPr id="8" name="Diagonal Stripe 7"/>
              <p:cNvSpPr/>
              <p:nvPr/>
            </p:nvSpPr>
            <p:spPr bwMode="auto">
              <a:xfrm rot="586722">
                <a:off x="2118525" y="1917517"/>
                <a:ext cx="1248937" cy="935996"/>
              </a:xfrm>
              <a:prstGeom prst="diagStrip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248934" y="1920818"/>
                <a:ext cx="1586245" cy="353943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0" rIns="0" bIns="0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Set objectives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5436545" y="1931314"/>
              <a:ext cx="3054125" cy="35394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bIns="0" rtlCol="0">
              <a:spAutoFit/>
            </a:bodyPr>
            <a:lstStyle/>
            <a:p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Assess and mitigate risks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52508" y="5085648"/>
              <a:ext cx="1925664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rgbClr val="31859C"/>
                  </a:solidFill>
                </a:rPr>
                <a:t>Develop and test</a:t>
              </a:r>
              <a:endParaRPr lang="en-US" dirty="0">
                <a:solidFill>
                  <a:srgbClr val="31859C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05186" y="4901759"/>
              <a:ext cx="1154479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rgbClr val="31859C"/>
                  </a:solidFill>
                </a:rPr>
                <a:t>Planning </a:t>
              </a:r>
              <a:endParaRPr lang="en-US" dirty="0">
                <a:solidFill>
                  <a:srgbClr val="31859C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667444" y="2508607"/>
            <a:ext cx="2781245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latin typeface="Arial"/>
                <a:cs typeface="Arial"/>
              </a:rPr>
              <a:t>Emphasizes </a:t>
            </a:r>
            <a:endParaRPr lang="en-US" sz="2400" dirty="0" smtClean="0">
              <a:latin typeface="Arial"/>
              <a:cs typeface="Arial"/>
            </a:endParaRPr>
          </a:p>
          <a:p>
            <a:pPr algn="l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risk management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8822" y="1228063"/>
            <a:ext cx="5814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Non</a:t>
            </a:r>
            <a:r>
              <a:rPr lang="en-US" sz="2400" dirty="0">
                <a:latin typeface="Arial"/>
                <a:cs typeface="Arial"/>
              </a:rPr>
              <a:t>-linear view of the software life cycle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9470" y="6127159"/>
            <a:ext cx="83725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595959"/>
                </a:solidFill>
                <a:latin typeface="Arial Narrow"/>
                <a:cs typeface="Arial Narrow"/>
              </a:rPr>
              <a:t>Barry W. Boehm, A </a:t>
            </a:r>
            <a:r>
              <a:rPr lang="en-US" sz="1400" dirty="0">
                <a:solidFill>
                  <a:srgbClr val="595959"/>
                </a:solidFill>
                <a:latin typeface="Arial Narrow"/>
                <a:cs typeface="Arial Narrow"/>
              </a:rPr>
              <a:t>Spiral Model of Software Development and </a:t>
            </a:r>
            <a:r>
              <a:rPr lang="en-US" sz="1400" dirty="0" smtClean="0">
                <a:solidFill>
                  <a:srgbClr val="595959"/>
                </a:solidFill>
                <a:latin typeface="Arial Narrow"/>
                <a:cs typeface="Arial Narrow"/>
              </a:rPr>
              <a:t>Enhancement, </a:t>
            </a:r>
            <a:r>
              <a:rPr lang="en-US" sz="1400" i="1" dirty="0">
                <a:solidFill>
                  <a:srgbClr val="595959"/>
                </a:solidFill>
                <a:latin typeface="Arial Narrow"/>
                <a:cs typeface="Arial Narrow"/>
              </a:rPr>
              <a:t>IEEE Computer,</a:t>
            </a:r>
            <a:r>
              <a:rPr lang="en-US" sz="1400" dirty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lang="en-US" sz="1400" dirty="0" smtClean="0">
                <a:solidFill>
                  <a:srgbClr val="595959"/>
                </a:solidFill>
                <a:latin typeface="Arial Narrow"/>
                <a:cs typeface="Arial Narrow"/>
              </a:rPr>
              <a:t>vol. 21 no. 5, pp. 62</a:t>
            </a:r>
            <a:r>
              <a:rPr lang="en-US" sz="1400" dirty="0">
                <a:solidFill>
                  <a:srgbClr val="595959"/>
                </a:solidFill>
                <a:latin typeface="Arial Narrow"/>
                <a:cs typeface="Arial Narrow"/>
              </a:rPr>
              <a:t>-</a:t>
            </a:r>
            <a:r>
              <a:rPr lang="en-US" sz="1400" dirty="0" smtClean="0">
                <a:solidFill>
                  <a:srgbClr val="595959"/>
                </a:solidFill>
                <a:latin typeface="Arial Narrow"/>
                <a:cs typeface="Arial Narrow"/>
              </a:rPr>
              <a:t>72</a:t>
            </a:r>
            <a:r>
              <a:rPr lang="en-US" sz="1400" dirty="0">
                <a:solidFill>
                  <a:srgbClr val="595959"/>
                </a:solidFill>
                <a:latin typeface="Arial Narrow"/>
                <a:cs typeface="Arial Narrow"/>
              </a:rPr>
              <a:t>,</a:t>
            </a:r>
            <a:r>
              <a:rPr lang="en-US" sz="1400" dirty="0" smtClean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Arial Narrow"/>
                <a:cs typeface="Arial Narrow"/>
              </a:rPr>
              <a:t>1988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646454" y="3292264"/>
            <a:ext cx="34975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SzPct val="100000"/>
              <a:buBlip>
                <a:blip r:embed="rId4"/>
              </a:buBlip>
            </a:pPr>
            <a:r>
              <a:rPr lang="en-US" dirty="0">
                <a:latin typeface="Arial"/>
                <a:cs typeface="Arial"/>
              </a:rPr>
              <a:t>Identify risks</a:t>
            </a:r>
          </a:p>
          <a:p>
            <a:pPr marL="342900" indent="-342900" algn="l">
              <a:buSzPct val="100000"/>
              <a:buBlip>
                <a:blip r:embed="rId4"/>
              </a:buBlip>
            </a:pPr>
            <a:r>
              <a:rPr lang="en-US" dirty="0">
                <a:latin typeface="Arial"/>
                <a:cs typeface="Arial"/>
              </a:rPr>
              <a:t>Assign priorities to risks</a:t>
            </a:r>
          </a:p>
          <a:p>
            <a:pPr marL="342900" indent="-342900" algn="l">
              <a:buSzPct val="100000"/>
              <a:buBlip>
                <a:blip r:embed="rId4"/>
              </a:buBlip>
            </a:pPr>
            <a:r>
              <a:rPr lang="en-US" dirty="0">
                <a:latin typeface="Arial Narrow"/>
                <a:cs typeface="Arial Narrow"/>
              </a:rPr>
              <a:t>Develop a series of </a:t>
            </a:r>
            <a:r>
              <a:rPr lang="en-US" b="1" dirty="0">
                <a:latin typeface="Arial Narrow"/>
                <a:cs typeface="Arial Narrow"/>
              </a:rPr>
              <a:t>prototypes</a:t>
            </a:r>
            <a:r>
              <a:rPr lang="en-US" dirty="0">
                <a:latin typeface="Arial Narrow"/>
                <a:cs typeface="Arial Narrow"/>
              </a:rPr>
              <a:t> for the identified risks </a:t>
            </a:r>
            <a:endParaRPr lang="en-US" dirty="0" smtClean="0">
              <a:latin typeface="Arial Narrow"/>
              <a:cs typeface="Arial Narrow"/>
            </a:endParaRPr>
          </a:p>
          <a:p>
            <a:pPr marL="342900" indent="-342900" algn="l">
              <a:buSzPct val="100000"/>
              <a:buBlip>
                <a:blip r:embed="rId4"/>
              </a:buBlip>
            </a:pPr>
            <a:r>
              <a:rPr lang="en-US" dirty="0" smtClean="0">
                <a:latin typeface="Arial Narrow"/>
                <a:cs typeface="Arial Narrow"/>
              </a:rPr>
              <a:t>Use </a:t>
            </a:r>
            <a:r>
              <a:rPr lang="en-US" dirty="0">
                <a:latin typeface="Arial Narrow"/>
                <a:cs typeface="Arial Narrow"/>
              </a:rPr>
              <a:t>a </a:t>
            </a:r>
            <a:r>
              <a:rPr lang="en-US" b="1" dirty="0">
                <a:latin typeface="Arial Narrow"/>
                <a:cs typeface="Arial Narrow"/>
              </a:rPr>
              <a:t>waterfall</a:t>
            </a:r>
            <a:r>
              <a:rPr lang="en-US" dirty="0">
                <a:latin typeface="Arial Narrow"/>
                <a:cs typeface="Arial Narrow"/>
              </a:rPr>
              <a:t> model for each development </a:t>
            </a:r>
            <a:r>
              <a:rPr lang="en-US" dirty="0" smtClean="0">
                <a:latin typeface="Arial Narrow"/>
                <a:cs typeface="Arial Narrow"/>
              </a:rPr>
              <a:t>loop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70627" y="471983"/>
            <a:ext cx="2350939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Arial Narrow" charset="0"/>
              </a:rPr>
              <a:t>It is a </a:t>
            </a:r>
            <a:r>
              <a:rPr lang="en-US" b="1" dirty="0">
                <a:latin typeface="Arial"/>
                <a:cs typeface="Arial"/>
              </a:rPr>
              <a:t>meta-</a:t>
            </a:r>
            <a:r>
              <a:rPr lang="en-US" b="1" dirty="0" smtClean="0">
                <a:latin typeface="Arial"/>
                <a:cs typeface="Arial"/>
              </a:rPr>
              <a:t>model</a:t>
            </a:r>
            <a:r>
              <a:rPr lang="en-US" dirty="0" smtClean="0">
                <a:latin typeface="Arial Narrow" charset="0"/>
              </a:rPr>
              <a:t>: </a:t>
            </a:r>
          </a:p>
          <a:p>
            <a:r>
              <a:rPr lang="en-US" dirty="0" smtClean="0">
                <a:latin typeface="Arial"/>
                <a:cs typeface="Arial"/>
              </a:rPr>
              <a:t>it </a:t>
            </a:r>
            <a:r>
              <a:rPr lang="en-US" dirty="0">
                <a:latin typeface="Arial"/>
                <a:cs typeface="Arial"/>
              </a:rPr>
              <a:t>can incorporate 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other </a:t>
            </a:r>
            <a:r>
              <a:rPr lang="en-US" dirty="0">
                <a:latin typeface="Arial"/>
                <a:cs typeface="Arial"/>
              </a:rPr>
              <a:t>models </a:t>
            </a:r>
          </a:p>
        </p:txBody>
      </p:sp>
    </p:spTree>
    <p:extLst>
      <p:ext uri="{BB962C8B-B14F-4D97-AF65-F5344CB8AC3E}">
        <p14:creationId xmlns:p14="http://schemas.microsoft.com/office/powerpoint/2010/main" val="3908188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perspectives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3345" y="1338249"/>
            <a:ext cx="1871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D</a:t>
            </a:r>
            <a:r>
              <a:rPr lang="en-US" sz="3200" b="1" dirty="0" smtClean="0">
                <a:solidFill>
                  <a:prstClr val="black"/>
                </a:solidFill>
              </a:rPr>
              <a:t>ynamic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</a:rPr>
              <a:t>perspective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693345" y="2555795"/>
            <a:ext cx="1871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Static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</a:rPr>
              <a:t>perspective</a:t>
            </a:r>
          </a:p>
        </p:txBody>
      </p:sp>
      <p:sp>
        <p:nvSpPr>
          <p:cNvPr id="7" name="Rectangle 6"/>
          <p:cNvSpPr/>
          <p:nvPr/>
        </p:nvSpPr>
        <p:spPr>
          <a:xfrm>
            <a:off x="693345" y="3858665"/>
            <a:ext cx="1871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Practice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</a:rPr>
              <a:t>perspective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6493" y="1584470"/>
            <a:ext cx="5592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How the process is articulated over time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066494" y="2802016"/>
            <a:ext cx="464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How activities are enacted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066494" y="3735554"/>
            <a:ext cx="546187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Suggests good practices </a:t>
            </a:r>
            <a:br>
              <a:rPr lang="en-US" sz="2400" dirty="0" smtClean="0"/>
            </a:br>
            <a:r>
              <a:rPr lang="en-US" sz="2400" dirty="0" smtClean="0"/>
              <a:t>to be adopted in the software development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33068" y="5265457"/>
            <a:ext cx="5172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Risk management</a:t>
            </a:r>
          </a:p>
          <a:p>
            <a:pPr algn="l"/>
            <a:r>
              <a:rPr lang="en-US" sz="2400" dirty="0" smtClean="0"/>
              <a:t>Software reuse</a:t>
            </a:r>
          </a:p>
        </p:txBody>
      </p:sp>
    </p:spTree>
    <p:extLst>
      <p:ext uri="{BB962C8B-B14F-4D97-AF65-F5344CB8AC3E}">
        <p14:creationId xmlns:p14="http://schemas.microsoft.com/office/powerpoint/2010/main" val="23570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Unified Process </a:t>
            </a:r>
            <a:r>
              <a:rPr lang="en-US" sz="2800" b="0" dirty="0" smtClean="0"/>
              <a:t>(UP, USDP, RUP)</a:t>
            </a:r>
            <a:endParaRPr lang="en-US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 descr="RationalUnifiedProce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8995"/>
            <a:ext cx="6388100" cy="431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3719" y="4986697"/>
            <a:ext cx="25463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Apparently complex, but highly </a:t>
            </a:r>
            <a:r>
              <a:rPr lang="en-US" sz="2400" b="1" dirty="0" smtClean="0"/>
              <a:t>customizable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659568" y="1259580"/>
            <a:ext cx="205465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Iterative</a:t>
            </a:r>
            <a:r>
              <a:rPr lang="en-US" sz="2400" dirty="0" smtClean="0"/>
              <a:t>, </a:t>
            </a:r>
            <a:r>
              <a:rPr lang="en-US" sz="2400" b="1" dirty="0" smtClean="0"/>
              <a:t>incremental</a:t>
            </a:r>
            <a:r>
              <a:rPr lang="en-US" sz="2400" dirty="0" smtClean="0"/>
              <a:t> process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442745" y="3107653"/>
            <a:ext cx="234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Emphasis on </a:t>
            </a:r>
            <a:r>
              <a:rPr lang="en-US" sz="2400" b="1" dirty="0" smtClean="0"/>
              <a:t>modeling</a:t>
            </a:r>
          </a:p>
          <a:p>
            <a:r>
              <a:rPr lang="en-US" dirty="0" smtClean="0"/>
              <a:t>UP designed along with UML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44910" y="5998494"/>
            <a:ext cx="4563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“use case driven, architecture-centric”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6497" y="1084064"/>
            <a:ext cx="1600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76092"/>
                </a:solidFill>
                <a:latin typeface="Arial Narrow"/>
                <a:cs typeface="Arial Narrow"/>
              </a:rPr>
              <a:t>6 core process workflows</a:t>
            </a:r>
            <a:endParaRPr lang="en-US" dirty="0">
              <a:solidFill>
                <a:srgbClr val="376092"/>
              </a:solidFill>
              <a:latin typeface="Arial Narrow"/>
              <a:cs typeface="Arial Narrow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929242" y="1775801"/>
            <a:ext cx="227148" cy="392328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849" y="5706941"/>
            <a:ext cx="1600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3 supporting workflows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2" name="Down Arrow 11"/>
          <p:cNvSpPr/>
          <p:nvPr/>
        </p:nvSpPr>
        <p:spPr bwMode="auto">
          <a:xfrm flipV="1">
            <a:off x="864819" y="5324937"/>
            <a:ext cx="227148" cy="392328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654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50219" y="5580727"/>
            <a:ext cx="47682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SzPct val="100000"/>
              <a:buBlip>
                <a:blip r:embed="rId2"/>
              </a:buBlip>
            </a:pPr>
            <a:r>
              <a:rPr lang="en-US" dirty="0" smtClean="0"/>
              <a:t>Change management system </a:t>
            </a:r>
            <a:endParaRPr lang="en-US" dirty="0"/>
          </a:p>
          <a:p>
            <a:pPr marL="342900" indent="-342900" algn="l">
              <a:buSzPct val="100000"/>
              <a:buBlip>
                <a:blip r:embed="rId2"/>
              </a:buBlip>
            </a:pPr>
            <a:r>
              <a:rPr lang="en-US" dirty="0"/>
              <a:t>C</a:t>
            </a:r>
            <a:r>
              <a:rPr lang="en-US" dirty="0" smtClean="0"/>
              <a:t>onfiguration management procedures and tools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8150" y="1212631"/>
            <a:ext cx="3455999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Develop software iteratively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150" y="2391402"/>
            <a:ext cx="345600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Manage requirements </a:t>
            </a:r>
          </a:p>
        </p:txBody>
      </p:sp>
      <p:sp>
        <p:nvSpPr>
          <p:cNvPr id="9" name="Rectangle 8"/>
          <p:cNvSpPr/>
          <p:nvPr/>
        </p:nvSpPr>
        <p:spPr>
          <a:xfrm>
            <a:off x="388150" y="3491227"/>
            <a:ext cx="3456000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Use component-based architectures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8150" y="4405917"/>
            <a:ext cx="3456000" cy="4679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Visually model software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8150" y="4960549"/>
            <a:ext cx="345600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Verify software quality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50219" y="1205010"/>
            <a:ext cx="4777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SzPct val="100000"/>
              <a:buBlip>
                <a:blip r:embed="rId2"/>
              </a:buBlip>
            </a:pPr>
            <a:r>
              <a:rPr lang="en-US" dirty="0" smtClean="0"/>
              <a:t>High priority features developed first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50218" y="2128508"/>
            <a:ext cx="49840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SzPct val="100000"/>
              <a:buBlip>
                <a:blip r:embed="rId2"/>
              </a:buBlip>
            </a:pPr>
            <a:r>
              <a:rPr lang="en-US" dirty="0" smtClean="0"/>
              <a:t>Document requirements</a:t>
            </a:r>
          </a:p>
          <a:p>
            <a:pPr marL="342900" indent="-342900" algn="l">
              <a:buSzPct val="100000"/>
              <a:buBlip>
                <a:blip r:embed="rId2"/>
              </a:buBlip>
            </a:pPr>
            <a:r>
              <a:rPr lang="en-US" dirty="0" smtClean="0"/>
              <a:t>Keep track of changes to requirements</a:t>
            </a:r>
          </a:p>
          <a:p>
            <a:pPr marL="342900" indent="-342900" algn="l">
              <a:buSzPct val="100000"/>
              <a:buBlip>
                <a:blip r:embed="rId2"/>
              </a:buBlip>
            </a:pPr>
            <a:r>
              <a:rPr lang="en-US" dirty="0" smtClean="0"/>
              <a:t>Analyze the impact of changes before accepting them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50219" y="3718614"/>
            <a:ext cx="4860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SzPct val="100000"/>
              <a:buBlip>
                <a:blip r:embed="rId2"/>
              </a:buBlip>
            </a:pPr>
            <a:r>
              <a:rPr lang="en-US" dirty="0" smtClean="0"/>
              <a:t>Structure the system into components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50219" y="4453696"/>
            <a:ext cx="4177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SzPct val="100000"/>
              <a:buBlip>
                <a:blip r:embed="rId2"/>
              </a:buBlip>
            </a:pPr>
            <a:r>
              <a:rPr lang="en-US" dirty="0" smtClean="0"/>
              <a:t>UML: static and dynamic views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50219" y="4991326"/>
            <a:ext cx="3841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SzPct val="100000"/>
              <a:buBlip>
                <a:blip r:embed="rId2"/>
              </a:buBlip>
            </a:pPr>
            <a:r>
              <a:rPr lang="en-US" dirty="0" smtClean="0"/>
              <a:t>Testing (and more)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88150" y="5654744"/>
            <a:ext cx="3456000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Control changes to software </a:t>
            </a:r>
          </a:p>
        </p:txBody>
      </p:sp>
    </p:spTree>
    <p:extLst>
      <p:ext uri="{BB962C8B-B14F-4D97-AF65-F5344CB8AC3E}">
        <p14:creationId xmlns:p14="http://schemas.microsoft.com/office/powerpoint/2010/main" val="33148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agile manifesto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16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5920" y="1886959"/>
            <a:ext cx="8146356" cy="1800493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Individuals and interactions </a:t>
            </a:r>
            <a:r>
              <a:rPr lang="en-US" sz="2400" dirty="0" smtClean="0"/>
              <a:t>over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processes and tools </a:t>
            </a:r>
          </a:p>
          <a:p>
            <a:pPr>
              <a:spcAft>
                <a:spcPts val="600"/>
              </a:spcAft>
            </a:pPr>
            <a:r>
              <a:rPr lang="en-US" sz="2400" b="1" dirty="0" smtClean="0"/>
              <a:t>Working software </a:t>
            </a:r>
            <a:r>
              <a:rPr lang="en-US" sz="2400" dirty="0" smtClean="0"/>
              <a:t>over </a:t>
            </a:r>
            <a:r>
              <a:rPr lang="en-US" sz="2400" b="1" dirty="0" smtClean="0">
                <a:solidFill>
                  <a:srgbClr val="7F7F7F"/>
                </a:solidFill>
              </a:rPr>
              <a:t>comprehensive documentation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Customer collaboration </a:t>
            </a:r>
            <a:r>
              <a:rPr lang="en-US" sz="2400" dirty="0" smtClean="0"/>
              <a:t>over </a:t>
            </a:r>
            <a:r>
              <a:rPr lang="en-US" sz="2400" b="1" dirty="0" smtClean="0">
                <a:solidFill>
                  <a:srgbClr val="7F7F7F"/>
                </a:solidFill>
              </a:rPr>
              <a:t>contract negotiation 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Responding to change </a:t>
            </a:r>
            <a:r>
              <a:rPr lang="en-US" sz="2400" dirty="0" smtClean="0"/>
              <a:t>over </a:t>
            </a:r>
            <a:r>
              <a:rPr lang="en-US" sz="2400" b="1" dirty="0" smtClean="0">
                <a:solidFill>
                  <a:srgbClr val="7F7F7F"/>
                </a:solidFill>
              </a:rPr>
              <a:t>following a plan</a:t>
            </a:r>
            <a:endParaRPr lang="en-US" sz="2400" b="1" dirty="0">
              <a:solidFill>
                <a:srgbClr val="7F7F7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43898" y="573708"/>
            <a:ext cx="31077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solidFill>
                  <a:prstClr val="black"/>
                </a:solidFill>
              </a:rPr>
              <a:t>Kent Beck et al. (2001)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1542" y="1132517"/>
            <a:ext cx="83941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“We are uncovering better ways of developing software by doing it and helping others do it. Through this work we have come to value:</a:t>
            </a:r>
          </a:p>
        </p:txBody>
      </p:sp>
      <p:sp>
        <p:nvSpPr>
          <p:cNvPr id="7" name="Rectangle 6"/>
          <p:cNvSpPr/>
          <p:nvPr/>
        </p:nvSpPr>
        <p:spPr>
          <a:xfrm>
            <a:off x="397223" y="3763220"/>
            <a:ext cx="8389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That is, while there is value in the items on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right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 </a:t>
            </a:r>
            <a:r>
              <a:rPr lang="en-US" dirty="0"/>
              <a:t>value the items on the left more.”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476074" y="4420882"/>
            <a:ext cx="7863388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buSzPct val="100000"/>
            </a:pPr>
            <a:r>
              <a:rPr lang="en-US" sz="2400" dirty="0" smtClean="0"/>
              <a:t>Emphasis on </a:t>
            </a:r>
          </a:p>
          <a:p>
            <a:pPr marL="342900" indent="-342900" algn="l">
              <a:buSzPct val="100000"/>
              <a:buBlip>
                <a:blip r:embed="rId2"/>
              </a:buBlip>
            </a:pPr>
            <a:r>
              <a:rPr lang="en-US" dirty="0" smtClean="0"/>
              <a:t>Effective </a:t>
            </a:r>
            <a:r>
              <a:rPr lang="en-US" b="1" dirty="0"/>
              <a:t>communication</a:t>
            </a:r>
            <a:r>
              <a:rPr lang="en-US" dirty="0"/>
              <a:t> among all stakeholders</a:t>
            </a:r>
          </a:p>
          <a:p>
            <a:pPr marL="342900" indent="-342900" algn="l">
              <a:buSzPct val="100000"/>
              <a:buBlip>
                <a:blip r:embed="rId2"/>
              </a:buBlip>
            </a:pPr>
            <a:r>
              <a:rPr lang="en-US" b="1" dirty="0" smtClean="0"/>
              <a:t>Adaptive</a:t>
            </a:r>
            <a:r>
              <a:rPr lang="en-US" dirty="0" smtClean="0"/>
              <a:t> response </a:t>
            </a:r>
            <a:r>
              <a:rPr lang="en-US" dirty="0"/>
              <a:t>to change</a:t>
            </a:r>
          </a:p>
          <a:p>
            <a:pPr marL="342900" indent="-342900" algn="l">
              <a:buSzPct val="100000"/>
              <a:buBlip>
                <a:blip r:embed="rId2"/>
              </a:buBlip>
            </a:pPr>
            <a:r>
              <a:rPr lang="en-US" b="1" dirty="0" smtClean="0"/>
              <a:t>Rapid</a:t>
            </a:r>
            <a:r>
              <a:rPr lang="en-US" dirty="0"/>
              <a:t>, </a:t>
            </a:r>
            <a:r>
              <a:rPr lang="en-US" b="1" dirty="0"/>
              <a:t>incremental</a:t>
            </a:r>
            <a:r>
              <a:rPr lang="en-US" dirty="0"/>
              <a:t> delivery of software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971509"/>
            <a:ext cx="9144000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rIns="0">
            <a:spAutoFit/>
          </a:bodyPr>
          <a:lstStyle/>
          <a:p>
            <a:r>
              <a:rPr lang="en-US" sz="1600" dirty="0"/>
              <a:t>B. Boehm, </a:t>
            </a:r>
            <a:r>
              <a:rPr lang="en-US" sz="1600" dirty="0" smtClean="0"/>
              <a:t>“</a:t>
            </a:r>
            <a:r>
              <a:rPr lang="en-US" sz="1600" b="1" dirty="0" smtClean="0"/>
              <a:t>Get </a:t>
            </a:r>
            <a:r>
              <a:rPr lang="en-US" sz="1600" b="1" dirty="0"/>
              <a:t>Ready for Agile Methods, With </a:t>
            </a:r>
            <a:r>
              <a:rPr lang="en-US" sz="1600" b="1" dirty="0" smtClean="0"/>
              <a:t>Care</a:t>
            </a:r>
            <a:r>
              <a:rPr lang="en-US" sz="1600" dirty="0" smtClean="0"/>
              <a:t>”</a:t>
            </a:r>
            <a:r>
              <a:rPr lang="en-US" sz="1400" dirty="0" smtClean="0"/>
              <a:t>, </a:t>
            </a:r>
            <a:r>
              <a:rPr lang="en-US" sz="1200" i="1" dirty="0"/>
              <a:t>IEEE Computer</a:t>
            </a:r>
            <a:r>
              <a:rPr lang="en-US" sz="1200" dirty="0"/>
              <a:t>, </a:t>
            </a:r>
            <a:r>
              <a:rPr lang="en-US" sz="1200" dirty="0" smtClean="0"/>
              <a:t>2002, </a:t>
            </a:r>
            <a:r>
              <a:rPr lang="de-DE" sz="1200" dirty="0" smtClean="0">
                <a:hlinkClick r:id="rId3"/>
              </a:rPr>
              <a:t>http</a:t>
            </a:r>
            <a:r>
              <a:rPr lang="de-DE" sz="1200" dirty="0">
                <a:hlinkClick r:id="rId3"/>
              </a:rPr>
              <a:t>://dx.doi.org/10.1109/</a:t>
            </a:r>
            <a:r>
              <a:rPr lang="de-DE" sz="1200" dirty="0" smtClean="0">
                <a:hlinkClick r:id="rId3"/>
              </a:rPr>
              <a:t>2.976920</a:t>
            </a:r>
            <a:r>
              <a:rPr lang="de-DE" sz="1200" dirty="0" smtClean="0"/>
              <a:t> </a:t>
            </a:r>
            <a:endParaRPr lang="en-US" sz="1200" dirty="0" smtClean="0"/>
          </a:p>
          <a:p>
            <a:r>
              <a:rPr lang="en-US" sz="1800" dirty="0" smtClean="0"/>
              <a:t> </a:t>
            </a:r>
            <a:r>
              <a:rPr lang="en-US" sz="1400" dirty="0">
                <a:solidFill>
                  <a:srgbClr val="595959"/>
                </a:solidFill>
                <a:latin typeface="Arial Narrow"/>
                <a:cs typeface="Arial Narrow"/>
              </a:rPr>
              <a:t>A thoughtful critique of agile </a:t>
            </a:r>
            <a:r>
              <a:rPr lang="en-US" sz="1400" dirty="0" smtClean="0">
                <a:solidFill>
                  <a:srgbClr val="595959"/>
                </a:solidFill>
                <a:latin typeface="Arial Narrow"/>
                <a:cs typeface="Arial Narrow"/>
              </a:rPr>
              <a:t>methods, their </a:t>
            </a:r>
            <a:r>
              <a:rPr lang="en-US" sz="1400" dirty="0">
                <a:solidFill>
                  <a:srgbClr val="595959"/>
                </a:solidFill>
                <a:latin typeface="Arial Narrow"/>
                <a:cs typeface="Arial Narrow"/>
              </a:rPr>
              <a:t>strengths and </a:t>
            </a:r>
            <a:r>
              <a:rPr lang="en-US" sz="1400" dirty="0" smtClean="0">
                <a:solidFill>
                  <a:srgbClr val="595959"/>
                </a:solidFill>
                <a:latin typeface="Arial Narrow"/>
                <a:cs typeface="Arial Narrow"/>
              </a:rPr>
              <a:t>weaknesses, </a:t>
            </a:r>
            <a:r>
              <a:rPr lang="en-US" sz="1400" dirty="0">
                <a:solidFill>
                  <a:srgbClr val="595959"/>
                </a:solidFill>
                <a:latin typeface="Arial Narrow"/>
                <a:cs typeface="Arial Narrow"/>
              </a:rPr>
              <a:t>written by a </a:t>
            </a:r>
            <a:r>
              <a:rPr lang="en-US" sz="1400" dirty="0" smtClean="0">
                <a:solidFill>
                  <a:srgbClr val="595959"/>
                </a:solidFill>
                <a:latin typeface="Arial Narrow"/>
                <a:cs typeface="Arial Narrow"/>
              </a:rPr>
              <a:t>very </a:t>
            </a:r>
            <a:r>
              <a:rPr lang="en-US" sz="1400" dirty="0">
                <a:solidFill>
                  <a:srgbClr val="595959"/>
                </a:solidFill>
                <a:latin typeface="Arial Narrow"/>
                <a:cs typeface="Arial Narrow"/>
              </a:rPr>
              <a:t>experienced software </a:t>
            </a:r>
            <a:r>
              <a:rPr lang="en-US" sz="1400" dirty="0" smtClean="0">
                <a:solidFill>
                  <a:srgbClr val="595959"/>
                </a:solidFill>
                <a:latin typeface="Arial Narrow"/>
                <a:cs typeface="Arial Narrow"/>
              </a:rPr>
              <a:t>engineer</a:t>
            </a:r>
          </a:p>
          <a:p>
            <a:r>
              <a:rPr lang="en-US" sz="1600" dirty="0"/>
              <a:t>B. Meyer</a:t>
            </a:r>
            <a:r>
              <a:rPr lang="en-US" sz="1600" b="1" dirty="0"/>
              <a:t>, Agile!: The Good, the Hype and the Ugly</a:t>
            </a:r>
            <a:r>
              <a:rPr lang="en-US" sz="1400" dirty="0"/>
              <a:t>, Springer, </a:t>
            </a:r>
            <a:r>
              <a:rPr lang="en-US" sz="1400" dirty="0" smtClean="0"/>
              <a:t>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29794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Extreme Programming (XP)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4" name="Group 2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203124"/>
              </p:ext>
            </p:extLst>
          </p:nvPr>
        </p:nvGraphicFramePr>
        <p:xfrm>
          <a:off x="167927" y="1622008"/>
          <a:ext cx="6685484" cy="381821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306009"/>
                <a:gridCol w="3379475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GB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Software </a:t>
                      </a:r>
                      <a:r>
                        <a:rPr kumimoji="0" lang="en-GB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Engineering </a:t>
                      </a:r>
                      <a:r>
                        <a:rPr kumimoji="0" lang="en-GB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Practice</a:t>
                      </a:r>
                      <a:endParaRPr kumimoji="0" lang="en-GB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6167" marR="96167" marT="48084" marB="48084" horzOverflow="overflow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XP Principles</a:t>
                      </a:r>
                      <a:endParaRPr kumimoji="0" lang="en-GB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6167" marR="96167" marT="48084" marB="48084" horzOverflow="overflow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Code </a:t>
                      </a: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reviews </a:t>
                      </a: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are good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marL="96167" marR="96167" marT="48084" marB="48084" anchor="ctr" horzOverflow="overflow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GB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Review code all the time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marL="96167" marR="96167" marT="48084" marB="48084" anchor="ctr" horzOverflow="overflow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Testing is good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marL="96167" marR="96167" marT="48084" marB="48084" anchor="ctr" horzOverflow="overflow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Everybody tests all the time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marL="96167" marR="96167" marT="48084" marB="48084" anchor="ctr" horzOverflow="overflow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Design is good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marL="96167" marR="96167" marT="48084" marB="48084" anchor="ctr" horzOverflow="overflow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Part of daily business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marL="96167" marR="96167" marT="48084" marB="48084" anchor="ctr" horzOverflow="overflow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Simplicity is good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marL="96167" marR="96167" marT="48084" marB="48084" anchor="ctr" horzOverflow="overflow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Enough design to meet requirements and no more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marL="96167" marR="96167" marT="48084" marB="48084" anchor="ctr" horzOverflow="overflow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21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Architecture is important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marL="96167" marR="96167" marT="48084" marB="48084" anchor="ctr" horzOverflow="overflow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lang="en-US" dirty="0" smtClean="0"/>
                        <a:t>Simple shared story of how the system works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marL="96167" marR="96167" marT="48084" marB="48084" anchor="ctr" horzOverflow="overflow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81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Integration </a:t>
                      </a: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testing </a:t>
                      </a: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is important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marL="96167" marR="96167" marT="48084" marB="48084" anchor="ctr" horzOverflow="overflow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Continuously integrate and test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marL="96167" marR="96167" marT="48084" marB="48084" anchor="ctr" horzOverflow="overflow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Short </a:t>
                      </a: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iterations </a:t>
                      </a: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are good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marL="96167" marR="96167" marT="48084" marB="48084" anchor="ctr" horzOverflow="overflow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Make iterations really short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charset="0"/>
                        <a:ea typeface="ＭＳ Ｐゴシック" charset="0"/>
                      </a:endParaRPr>
                    </a:p>
                  </a:txBody>
                  <a:tcPr marL="96167" marR="96167" marT="48084" marB="48084" anchor="ctr" horzOverflow="overflow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6916813" y="2015283"/>
            <a:ext cx="2087987" cy="3434344"/>
            <a:chOff x="7011268" y="2025779"/>
            <a:chExt cx="2087987" cy="3434344"/>
          </a:xfrm>
        </p:grpSpPr>
        <p:sp>
          <p:nvSpPr>
            <p:cNvPr id="12" name="TextBox 11"/>
            <p:cNvSpPr txBox="1"/>
            <p:nvPr/>
          </p:nvSpPr>
          <p:spPr>
            <a:xfrm>
              <a:off x="7011268" y="2025779"/>
              <a:ext cx="2087987" cy="40011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Arial Narrow"/>
                  <a:cs typeface="Arial Narrow"/>
                </a:rPr>
                <a:t>Pair programming</a:t>
              </a:r>
              <a:endParaRPr lang="en-US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11268" y="2440586"/>
              <a:ext cx="2087987" cy="40011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defRPr>
                  <a:solidFill>
                    <a:schemeClr val="bg1"/>
                  </a:solidFill>
                  <a:latin typeface="Arial Narrow"/>
                  <a:cs typeface="Arial Narrow"/>
                </a:defRPr>
              </a:lvl1pPr>
            </a:lstStyle>
            <a:p>
              <a:r>
                <a:rPr lang="en-US" dirty="0"/>
                <a:t>Unit tests, TDD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11268" y="2860439"/>
              <a:ext cx="2087987" cy="40011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defRPr>
                  <a:solidFill>
                    <a:schemeClr val="bg1"/>
                  </a:solidFill>
                  <a:latin typeface="Arial Narrow"/>
                  <a:cs typeface="Arial Narrow"/>
                </a:defRPr>
              </a:lvl1pPr>
            </a:lstStyle>
            <a:p>
              <a:r>
                <a:rPr lang="en-US" b="1" dirty="0"/>
                <a:t>Refactoring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11268" y="4083453"/>
              <a:ext cx="2087987" cy="40011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defRPr>
                  <a:solidFill>
                    <a:schemeClr val="bg1"/>
                  </a:solidFill>
                  <a:latin typeface="Arial Narrow"/>
                  <a:cs typeface="Arial Narrow"/>
                </a:defRPr>
              </a:lvl1pPr>
            </a:lstStyle>
            <a:p>
              <a:r>
                <a:rPr lang="en-US" dirty="0"/>
                <a:t>Metaphor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11268" y="4608271"/>
              <a:ext cx="2087987" cy="40011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lIns="0" rIns="0" rtlCol="0">
              <a:spAutoFit/>
            </a:bodyPr>
            <a:lstStyle>
              <a:defPPr>
                <a:defRPr lang="en-GB"/>
              </a:defPPr>
              <a:lvl1pPr>
                <a:defRPr>
                  <a:solidFill>
                    <a:schemeClr val="bg1"/>
                  </a:solidFill>
                  <a:latin typeface="Arial Narrow"/>
                  <a:cs typeface="Arial Narrow"/>
                </a:defRPr>
              </a:lvl1pPr>
            </a:lstStyle>
            <a:p>
              <a:r>
                <a:rPr lang="en-US" dirty="0"/>
                <a:t>Continuous integration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11268" y="5028123"/>
              <a:ext cx="2087987" cy="43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defRPr>
                  <a:solidFill>
                    <a:schemeClr val="bg1"/>
                  </a:solidFill>
                  <a:latin typeface="Arial Narrow"/>
                  <a:cs typeface="Arial Narrow"/>
                </a:defRPr>
              </a:lvl1pPr>
            </a:lstStyle>
            <a:p>
              <a:r>
                <a:rPr lang="en-US" dirty="0"/>
                <a:t>Planning game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04952" y="1123102"/>
            <a:ext cx="709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Pushes recognized good practices to the extreme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99411" y="5437068"/>
            <a:ext cx="851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Highly prescriptive, but often organizations adopting XP pick and choose </a:t>
            </a:r>
            <a:endParaRPr 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230896" y="5877911"/>
            <a:ext cx="8396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Emphasis on </a:t>
            </a:r>
            <a:r>
              <a:rPr lang="en-US" sz="2400" b="1" dirty="0" smtClean="0"/>
              <a:t>quick</a:t>
            </a:r>
            <a:r>
              <a:rPr lang="en-US" sz="2400" dirty="0" smtClean="0"/>
              <a:t>, </a:t>
            </a:r>
            <a:r>
              <a:rPr lang="en-US" sz="2400" b="1" dirty="0" smtClean="0"/>
              <a:t>incremental</a:t>
            </a:r>
            <a:r>
              <a:rPr lang="en-US" sz="2400" dirty="0" smtClean="0"/>
              <a:t>, </a:t>
            </a:r>
            <a:r>
              <a:rPr lang="en-US" sz="2400" b="1" dirty="0" smtClean="0"/>
              <a:t>test-first </a:t>
            </a:r>
            <a:r>
              <a:rPr lang="en-US" sz="2400" dirty="0" smtClean="0"/>
              <a:t>development 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92488" y="6420996"/>
            <a:ext cx="6949835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solidFill>
                  <a:srgbClr val="595959"/>
                </a:solidFill>
              </a:rPr>
              <a:t>K. Beck, Extreme </a:t>
            </a:r>
            <a:r>
              <a:rPr lang="en-US" sz="1600" dirty="0">
                <a:solidFill>
                  <a:srgbClr val="595959"/>
                </a:solidFill>
              </a:rPr>
              <a:t>Programming </a:t>
            </a:r>
            <a:r>
              <a:rPr lang="en-US" sz="1600" dirty="0" smtClean="0">
                <a:solidFill>
                  <a:srgbClr val="595959"/>
                </a:solidFill>
              </a:rPr>
              <a:t>explained, Addison</a:t>
            </a:r>
            <a:r>
              <a:rPr lang="en-US" sz="1600" dirty="0">
                <a:solidFill>
                  <a:srgbClr val="595959"/>
                </a:solidFill>
              </a:rPr>
              <a:t>-</a:t>
            </a:r>
            <a:r>
              <a:rPr lang="en-US" sz="1600" dirty="0" smtClean="0">
                <a:solidFill>
                  <a:srgbClr val="595959"/>
                </a:solidFill>
              </a:rPr>
              <a:t>Wesley, 2000</a:t>
            </a:r>
            <a:endParaRPr lang="en-US" sz="16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59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Test-driven development </a:t>
            </a:r>
            <a:r>
              <a:rPr lang="en-US" dirty="0"/>
              <a:t>(TDD)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18</a:t>
            </a:fld>
            <a:endParaRPr lang="en-US"/>
          </a:p>
        </p:txBody>
      </p:sp>
      <p:pic>
        <p:nvPicPr>
          <p:cNvPr id="9" name="Picture 8" descr="redgreenrefact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86" y="1133599"/>
            <a:ext cx="3645505" cy="31108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48811" y="1910324"/>
            <a:ext cx="28442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 a test that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fails</a:t>
            </a:r>
          </a:p>
          <a:p>
            <a:r>
              <a:rPr lang="en-US" sz="1600" i="1" dirty="0" smtClean="0">
                <a:latin typeface="Times New Roman"/>
                <a:cs typeface="Times New Roman"/>
              </a:rPr>
              <a:t>(before writing the code implementing new functionality)</a:t>
            </a:r>
            <a:endParaRPr lang="en-US" sz="1600" i="1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451" y="3106898"/>
            <a:ext cx="2581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Improve the design of the existing code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40319" y="2970447"/>
            <a:ext cx="2508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 code that makes the test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pass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410619">
            <a:off x="115449" y="1301539"/>
            <a:ext cx="33060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Essential: an </a:t>
            </a:r>
            <a:br>
              <a:rPr lang="en-US" dirty="0" smtClean="0"/>
            </a:br>
            <a:r>
              <a:rPr lang="en-US" sz="2800" b="1" dirty="0" smtClean="0"/>
              <a:t>automated testing </a:t>
            </a:r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94481" y="5961882"/>
            <a:ext cx="74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Suitable to </a:t>
            </a:r>
            <a:r>
              <a:rPr lang="en-US" sz="2400" b="1" dirty="0" smtClean="0"/>
              <a:t>small-size projects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6251" y="4387443"/>
            <a:ext cx="860611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Facilitates </a:t>
            </a:r>
            <a:r>
              <a:rPr lang="en-US" sz="2400" b="1" dirty="0" smtClean="0"/>
              <a:t>regression testing</a:t>
            </a:r>
          </a:p>
          <a:p>
            <a:r>
              <a:rPr lang="en-US" sz="2400" dirty="0" smtClean="0"/>
              <a:t>Discover problems early during the software development</a:t>
            </a:r>
          </a:p>
          <a:p>
            <a:r>
              <a:rPr lang="en-US" sz="2400" b="1" dirty="0" smtClean="0"/>
              <a:t>Limited to unit testing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n-US" i="1" dirty="0" smtClean="0"/>
              <a:t>still need system testing, performance, reliability testing etc.</a:t>
            </a:r>
            <a:endParaRPr lang="en-US" i="1" dirty="0"/>
          </a:p>
        </p:txBody>
      </p:sp>
      <p:sp>
        <p:nvSpPr>
          <p:cNvPr id="16" name="Rectangle 15"/>
          <p:cNvSpPr/>
          <p:nvPr/>
        </p:nvSpPr>
        <p:spPr>
          <a:xfrm>
            <a:off x="209905" y="6519446"/>
            <a:ext cx="7241733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D.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Astels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Test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Driven Development: A Practical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Guide, Prentice Hall, 2003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78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428" y="301603"/>
            <a:ext cx="2693675" cy="647700"/>
          </a:xfrm>
        </p:spPr>
        <p:txBody>
          <a:bodyPr/>
          <a:lstStyle/>
          <a:p>
            <a:r>
              <a:rPr lang="en-US" dirty="0" smtClean="0"/>
              <a:t>Scrum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78557" y="489545"/>
            <a:ext cx="6793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 management for agile (incremental) development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0896" y="6165702"/>
            <a:ext cx="8564136" cy="5847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solidFill>
                  <a:srgbClr val="595959"/>
                </a:solidFill>
              </a:rPr>
              <a:t>K. </a:t>
            </a:r>
            <a:r>
              <a:rPr lang="en-US" sz="1600" dirty="0" err="1">
                <a:solidFill>
                  <a:srgbClr val="595959"/>
                </a:solidFill>
              </a:rPr>
              <a:t>Schwaber</a:t>
            </a:r>
            <a:r>
              <a:rPr lang="en-US" sz="1600" dirty="0">
                <a:solidFill>
                  <a:srgbClr val="595959"/>
                </a:solidFill>
              </a:rPr>
              <a:t>, and M. </a:t>
            </a:r>
            <a:r>
              <a:rPr lang="en-US" sz="1600" dirty="0" err="1">
                <a:solidFill>
                  <a:srgbClr val="595959"/>
                </a:solidFill>
              </a:rPr>
              <a:t>Beedle</a:t>
            </a:r>
            <a:r>
              <a:rPr lang="en-US" sz="1600" dirty="0">
                <a:solidFill>
                  <a:srgbClr val="595959"/>
                </a:solidFill>
              </a:rPr>
              <a:t>, Agile Software Development with Scrum, Prentice Hall, 2001</a:t>
            </a:r>
          </a:p>
          <a:p>
            <a:pPr algn="l"/>
            <a:r>
              <a:rPr lang="en-US" sz="1600" dirty="0" smtClean="0">
                <a:solidFill>
                  <a:srgbClr val="595959"/>
                </a:solidFill>
              </a:rPr>
              <a:t>K. </a:t>
            </a:r>
            <a:r>
              <a:rPr lang="en-US" sz="1600" dirty="0" err="1" smtClean="0">
                <a:solidFill>
                  <a:srgbClr val="595959"/>
                </a:solidFill>
              </a:rPr>
              <a:t>Schwaber</a:t>
            </a:r>
            <a:r>
              <a:rPr lang="en-US" sz="1600" dirty="0">
                <a:solidFill>
                  <a:srgbClr val="595959"/>
                </a:solidFill>
              </a:rPr>
              <a:t>, </a:t>
            </a:r>
            <a:r>
              <a:rPr lang="en-US" sz="1600" dirty="0" smtClean="0">
                <a:solidFill>
                  <a:srgbClr val="595959"/>
                </a:solidFill>
              </a:rPr>
              <a:t>Agile </a:t>
            </a:r>
            <a:r>
              <a:rPr lang="en-US" sz="1600" dirty="0">
                <a:solidFill>
                  <a:srgbClr val="595959"/>
                </a:solidFill>
              </a:rPr>
              <a:t>Project Management with </a:t>
            </a:r>
            <a:r>
              <a:rPr lang="en-US" sz="1600" dirty="0" smtClean="0">
                <a:solidFill>
                  <a:srgbClr val="595959"/>
                </a:solidFill>
              </a:rPr>
              <a:t>Scrum, Microsoft Press, 2004</a:t>
            </a:r>
            <a:endParaRPr lang="en-US" sz="1600" dirty="0">
              <a:solidFill>
                <a:srgbClr val="595959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18040" y="1060123"/>
            <a:ext cx="6884895" cy="2821572"/>
            <a:chOff x="1185964" y="1364515"/>
            <a:chExt cx="6884895" cy="2821572"/>
          </a:xfrm>
        </p:grpSpPr>
        <p:pic>
          <p:nvPicPr>
            <p:cNvPr id="6" name="Picture 5" descr="scrum-process-0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422" y="1520765"/>
              <a:ext cx="6790437" cy="2665322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5069213" y="3043919"/>
              <a:ext cx="10285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 Narrow"/>
                  <a:cs typeface="Arial Narrow"/>
                </a:rPr>
                <a:t>f</a:t>
              </a:r>
              <a:r>
                <a:rPr lang="en-US" sz="1400" dirty="0" smtClean="0">
                  <a:latin typeface="Arial Narrow"/>
                  <a:cs typeface="Arial Narrow"/>
                </a:rPr>
                <a:t>ixed length</a:t>
              </a:r>
              <a:endParaRPr lang="en-US" sz="1400" dirty="0">
                <a:latin typeface="Arial Narrow"/>
                <a:cs typeface="Arial Narrow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85964" y="1721388"/>
              <a:ext cx="17422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Starting point for planning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52585" y="1364515"/>
              <a:ext cx="26762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dirty="0" smtClean="0">
                  <a:latin typeface="Arial Narrow"/>
                  <a:cs typeface="Arial Narrow"/>
                </a:rPr>
                <a:t>Short, daily meetings to review progress, reprioritize</a:t>
              </a:r>
              <a:endParaRPr lang="en-US" sz="1800" dirty="0">
                <a:latin typeface="Arial Narrow"/>
                <a:cs typeface="Arial Narrow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201057" y="2414141"/>
            <a:ext cx="1091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 Narrow"/>
                <a:cs typeface="Arial Narrow"/>
              </a:rPr>
              <a:t>r</a:t>
            </a:r>
            <a:r>
              <a:rPr lang="en-US" sz="1800" dirty="0" smtClean="0">
                <a:latin typeface="Arial Narrow"/>
                <a:cs typeface="Arial Narrow"/>
              </a:rPr>
              <a:t>eview, prioritize</a:t>
            </a:r>
            <a:endParaRPr lang="en-US" sz="1800" dirty="0">
              <a:latin typeface="Arial Narrow"/>
              <a:cs typeface="Arial Narro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2470" y="3579227"/>
            <a:ext cx="1553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/>
                <a:cs typeface="Arial Narrow"/>
              </a:rPr>
              <a:t>w</a:t>
            </a:r>
            <a:r>
              <a:rPr lang="en-US" dirty="0" smtClean="0">
                <a:latin typeface="Arial Narrow"/>
                <a:cs typeface="Arial Narrow"/>
              </a:rPr>
              <a:t>hole team is empowered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9329" y="4832675"/>
            <a:ext cx="2279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Scrum </a:t>
            </a:r>
            <a:r>
              <a:rPr lang="en-US" sz="2400" b="1" dirty="0" smtClean="0"/>
              <a:t>master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is a </a:t>
            </a:r>
            <a:r>
              <a:rPr lang="en-US" sz="2400" dirty="0" smtClean="0"/>
              <a:t>facilitator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2875703" y="4432804"/>
            <a:ext cx="600591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SzPct val="100000"/>
              <a:buBlip>
                <a:blip r:embed="rId3"/>
              </a:buBlip>
            </a:pPr>
            <a:r>
              <a:rPr lang="en-US" dirty="0"/>
              <a:t>arranges daily </a:t>
            </a:r>
            <a:r>
              <a:rPr lang="en-US" dirty="0" smtClean="0"/>
              <a:t>meetings</a:t>
            </a:r>
          </a:p>
          <a:p>
            <a:pPr marL="342900" indent="-342900" algn="l">
              <a:buSzPct val="100000"/>
              <a:buBlip>
                <a:blip r:embed="rId3"/>
              </a:buBlip>
            </a:pPr>
            <a:r>
              <a:rPr lang="en-US" dirty="0" smtClean="0"/>
              <a:t>tracks </a:t>
            </a:r>
            <a:r>
              <a:rPr lang="en-US" dirty="0"/>
              <a:t>the backlog of work to be </a:t>
            </a:r>
            <a:r>
              <a:rPr lang="en-US" dirty="0" smtClean="0"/>
              <a:t>done</a:t>
            </a:r>
          </a:p>
          <a:p>
            <a:pPr marL="342900" indent="-342900" algn="l">
              <a:buSzPct val="100000"/>
              <a:buBlip>
                <a:blip r:embed="rId3"/>
              </a:buBlip>
            </a:pPr>
            <a:r>
              <a:rPr lang="en-US" dirty="0" smtClean="0"/>
              <a:t>records decisions</a:t>
            </a:r>
          </a:p>
          <a:p>
            <a:pPr marL="342900" indent="-342900" algn="l">
              <a:buSzPct val="100000"/>
              <a:buBlip>
                <a:blip r:embed="rId3"/>
              </a:buBlip>
            </a:pPr>
            <a:r>
              <a:rPr lang="en-US" dirty="0" smtClean="0"/>
              <a:t>measures </a:t>
            </a:r>
            <a:r>
              <a:rPr lang="en-US" dirty="0"/>
              <a:t>progress against the </a:t>
            </a:r>
            <a:r>
              <a:rPr lang="en-US" dirty="0" smtClean="0"/>
              <a:t>backlog</a:t>
            </a:r>
            <a:endParaRPr lang="en-US" dirty="0"/>
          </a:p>
          <a:p>
            <a:pPr marL="342900" indent="-342900" algn="l">
              <a:buSzPct val="100000"/>
              <a:buBlip>
                <a:blip r:embed="rId3"/>
              </a:buBlip>
            </a:pPr>
            <a:r>
              <a:rPr lang="en-US" dirty="0" smtClean="0"/>
              <a:t>communicates </a:t>
            </a:r>
            <a:r>
              <a:rPr lang="en-US" dirty="0"/>
              <a:t>with customers and </a:t>
            </a: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8520" y="3778739"/>
            <a:ext cx="213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Who/what defines the product backlog?</a:t>
            </a:r>
            <a:endParaRPr lang="en-US" sz="1800" i="1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8834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ssion_impossib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659" y="972794"/>
            <a:ext cx="5537200" cy="749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2995" y="1889373"/>
            <a:ext cx="8342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software development process in ½ hour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32003" y="2970858"/>
            <a:ext cx="668142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Introduce concepts and methods,</a:t>
            </a:r>
          </a:p>
          <a:p>
            <a:r>
              <a:rPr lang="en-US" sz="2400" dirty="0"/>
              <a:t>w</a:t>
            </a:r>
            <a:r>
              <a:rPr lang="en-US" sz="2400" dirty="0" smtClean="0"/>
              <a:t>hich will be discussed in following lectures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Pills of wisdom </a:t>
            </a:r>
          </a:p>
          <a:p>
            <a:r>
              <a:rPr lang="en-US" sz="2800" dirty="0" smtClean="0"/>
              <a:t>Food for thought</a:t>
            </a:r>
          </a:p>
          <a:p>
            <a:r>
              <a:rPr lang="en-US" sz="2800" dirty="0" smtClean="0"/>
              <a:t>Curiosity</a:t>
            </a:r>
          </a:p>
          <a:p>
            <a:r>
              <a:rPr lang="en-US" sz="2800" dirty="0" smtClean="0"/>
              <a:t>Background for further learning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84692" y="5895247"/>
            <a:ext cx="7599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i="1" dirty="0" smtClean="0">
                <a:latin typeface="Times New Roman"/>
                <a:cs typeface="Times New Roman"/>
              </a:rPr>
              <a:t>…feel free to contact us after the school!</a:t>
            </a:r>
            <a:endParaRPr lang="en-US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0663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3973" y="280954"/>
            <a:ext cx="2952924" cy="647700"/>
          </a:xfrm>
        </p:spPr>
        <p:txBody>
          <a:bodyPr/>
          <a:lstStyle/>
          <a:p>
            <a:r>
              <a:rPr lang="en-US" dirty="0" smtClean="0"/>
              <a:t>Clean code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09900" y="2403645"/>
            <a:ext cx="4006065" cy="4228933"/>
          </a:xfrm>
        </p:spPr>
        <p:txBody>
          <a:bodyPr/>
          <a:lstStyle/>
          <a:p>
            <a:r>
              <a:rPr lang="en-US" sz="2400" b="1" dirty="0" smtClean="0"/>
              <a:t>Meaningful names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Classes, functions etc.</a:t>
            </a:r>
          </a:p>
          <a:p>
            <a:r>
              <a:rPr lang="is-IS" sz="2400" b="1" dirty="0"/>
              <a:t>Comments</a:t>
            </a:r>
          </a:p>
          <a:p>
            <a:pPr lvl="1">
              <a:spcBef>
                <a:spcPts val="0"/>
              </a:spcBef>
            </a:pPr>
            <a:r>
              <a:rPr lang="en-US" dirty="0"/>
              <a:t>Do not make up for bad </a:t>
            </a:r>
            <a:r>
              <a:rPr lang="en-US" dirty="0" smtClean="0"/>
              <a:t>code</a:t>
            </a:r>
            <a:r>
              <a:rPr lang="is-IS" dirty="0" smtClean="0"/>
              <a:t>…</a:t>
            </a:r>
            <a:endParaRPr lang="is-IS" dirty="0"/>
          </a:p>
          <a:p>
            <a:pPr lvl="1">
              <a:spcBef>
                <a:spcPts val="0"/>
              </a:spcBef>
            </a:pPr>
            <a:r>
              <a:rPr lang="en-US" dirty="0"/>
              <a:t>G</a:t>
            </a:r>
            <a:r>
              <a:rPr lang="is-IS" dirty="0"/>
              <a:t>ood/bad</a:t>
            </a:r>
          </a:p>
          <a:p>
            <a:r>
              <a:rPr lang="en-US" sz="2400" b="1" dirty="0" smtClean="0"/>
              <a:t>Functions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Small!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Do one thing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No side effects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Arguments: zero, few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is-IS" sz="2400" b="1" dirty="0"/>
              <a:t>Objects</a:t>
            </a:r>
            <a:r>
              <a:rPr lang="is-IS" sz="2400" dirty="0"/>
              <a:t> </a:t>
            </a:r>
          </a:p>
          <a:p>
            <a:pPr lvl="1">
              <a:spcBef>
                <a:spcPts val="0"/>
              </a:spcBef>
            </a:pPr>
            <a:r>
              <a:rPr lang="en-US" dirty="0"/>
              <a:t>expose behavior, hide data</a:t>
            </a:r>
            <a:endParaRPr lang="is-I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706F4DE-5D20-254E-92B0-9F3EAD2FC6CE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 descr="cleanco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477" y="1340850"/>
            <a:ext cx="1827523" cy="2426711"/>
          </a:xfrm>
          <a:prstGeom prst="rect">
            <a:avLst/>
          </a:prstGeom>
        </p:spPr>
      </p:pic>
      <p:pic>
        <p:nvPicPr>
          <p:cNvPr id="6" name="Picture 5" descr="clean-cod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892" y="4098111"/>
            <a:ext cx="1849108" cy="23605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4921" y="1077676"/>
            <a:ext cx="6412941" cy="1200329"/>
          </a:xfrm>
          <a:prstGeom prst="rect">
            <a:avLst/>
          </a:prstGeom>
          <a:noFill/>
          <a:ln>
            <a:solidFill>
              <a:srgbClr val="25406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latin typeface="Times New Roman"/>
                <a:cs typeface="Times New Roman"/>
              </a:rPr>
              <a:t>“Even </a:t>
            </a:r>
            <a:r>
              <a:rPr lang="en-US" sz="1800" dirty="0">
                <a:latin typeface="Times New Roman"/>
                <a:cs typeface="Times New Roman"/>
              </a:rPr>
              <a:t>bad code can function. But if code isn't clean, it can bring a development organization to its knees. Every year, countless hours and significant resources are lost because of poorly written code. But it doesn't have to be that way</a:t>
            </a:r>
            <a:r>
              <a:rPr lang="en-US" sz="1800" dirty="0" smtClean="0">
                <a:latin typeface="Times New Roman"/>
                <a:cs typeface="Times New Roman"/>
              </a:rPr>
              <a:t>.”</a:t>
            </a:r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7210" y="330222"/>
            <a:ext cx="50198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Programming hygiene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Content Placeholder 8"/>
          <p:cNvSpPr txBox="1">
            <a:spLocks/>
          </p:cNvSpPr>
          <p:nvPr/>
        </p:nvSpPr>
        <p:spPr bwMode="auto">
          <a:xfrm>
            <a:off x="3979173" y="2372157"/>
            <a:ext cx="3409488" cy="411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Monotype Sorts" charset="0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Lucida Grande"/>
              <a:buChar char="‒"/>
              <a:defRPr b="0" i="0">
                <a:solidFill>
                  <a:schemeClr val="tx1"/>
                </a:solidFill>
                <a:latin typeface="Times New Roman" charset="0"/>
                <a:ea typeface="+mn-ea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Lucida Grande"/>
              <a:buChar char="▻"/>
              <a:defRPr sz="1600">
                <a:solidFill>
                  <a:schemeClr val="tx1"/>
                </a:solidFill>
                <a:latin typeface="Times New Roman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Monotype Sorts" charset="0"/>
              <a:buChar char="l"/>
              <a:defRPr sz="1600">
                <a:solidFill>
                  <a:schemeClr val="tx1"/>
                </a:solidFill>
                <a:latin typeface="Times New Roman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Monotype Sorts" charset="0"/>
              <a:buChar char="l"/>
              <a:defRPr sz="1600">
                <a:solidFill>
                  <a:schemeClr val="tx1"/>
                </a:solidFill>
                <a:latin typeface="Times New Roman" charset="0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Monotype Sorts" charset="0"/>
              <a:buChar char="l"/>
              <a:defRPr sz="1600">
                <a:solidFill>
                  <a:schemeClr val="tx1"/>
                </a:solidFill>
                <a:latin typeface="Times New Roman" charset="0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Monotype Sorts" charset="0"/>
              <a:buChar char="l"/>
              <a:defRPr sz="1600">
                <a:solidFill>
                  <a:schemeClr val="tx1"/>
                </a:solidFill>
                <a:latin typeface="Times New Roman" charset="0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Monotype Sorts" charset="0"/>
              <a:buChar char="l"/>
              <a:defRPr sz="1600">
                <a:solidFill>
                  <a:schemeClr val="tx1"/>
                </a:solidFill>
                <a:latin typeface="Times New Roman" charset="0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Monotype Sorts" charset="0"/>
              <a:buChar char="l"/>
              <a:defRPr sz="1600">
                <a:solidFill>
                  <a:schemeClr val="tx1"/>
                </a:solidFill>
                <a:latin typeface="Times New Roman" charset="0"/>
                <a:ea typeface="+mn-ea"/>
              </a:defRPr>
            </a:lvl9pPr>
          </a:lstStyle>
          <a:p>
            <a:r>
              <a:rPr lang="is-IS" sz="2400" b="1" dirty="0"/>
              <a:t>Classes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S</a:t>
            </a:r>
            <a:r>
              <a:rPr lang="is-IS" dirty="0"/>
              <a:t>mall!</a:t>
            </a:r>
          </a:p>
          <a:p>
            <a:pPr lvl="1">
              <a:spcBef>
                <a:spcPts val="0"/>
              </a:spcBef>
            </a:pPr>
            <a:r>
              <a:rPr lang="is-IS" dirty="0"/>
              <a:t>Encapsulation</a:t>
            </a:r>
          </a:p>
          <a:p>
            <a:pPr lvl="1">
              <a:spcBef>
                <a:spcPts val="0"/>
              </a:spcBef>
            </a:pPr>
            <a:r>
              <a:rPr lang="is-IS" dirty="0"/>
              <a:t>Cohesion</a:t>
            </a:r>
          </a:p>
          <a:p>
            <a:pPr lvl="1">
              <a:spcBef>
                <a:spcPts val="0"/>
              </a:spcBef>
            </a:pPr>
            <a:r>
              <a:rPr lang="is-IS" dirty="0"/>
              <a:t>Single Responsibility </a:t>
            </a:r>
            <a:r>
              <a:rPr lang="is-IS" dirty="0" smtClean="0"/>
              <a:t>Principle</a:t>
            </a:r>
            <a:endParaRPr lang="en-US" dirty="0"/>
          </a:p>
          <a:p>
            <a:r>
              <a:rPr lang="is-IS" sz="2400" b="1" dirty="0" smtClean="0"/>
              <a:t>Unit testing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</a:t>
            </a:r>
            <a:r>
              <a:rPr lang="is-IS" dirty="0" smtClean="0"/>
              <a:t>lean</a:t>
            </a:r>
          </a:p>
          <a:p>
            <a:pPr lvl="1">
              <a:spcBef>
                <a:spcPts val="0"/>
              </a:spcBef>
            </a:pPr>
            <a:r>
              <a:rPr lang="is-IS" dirty="0" smtClean="0"/>
              <a:t>Single concept per test</a:t>
            </a:r>
          </a:p>
          <a:p>
            <a:r>
              <a:rPr lang="is-IS" sz="2400" b="1" dirty="0" smtClean="0"/>
              <a:t>Smells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H</a:t>
            </a:r>
            <a:r>
              <a:rPr lang="is-IS" dirty="0" smtClean="0"/>
              <a:t>euristics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</a:t>
            </a:r>
            <a:r>
              <a:rPr lang="is-IS" dirty="0" smtClean="0"/>
              <a:t>ore in Refactoring</a:t>
            </a:r>
            <a:endParaRPr lang="en-U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4917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646" y="280954"/>
            <a:ext cx="8022457" cy="647700"/>
          </a:xfrm>
        </p:spPr>
        <p:txBody>
          <a:bodyPr/>
          <a:lstStyle/>
          <a:p>
            <a:r>
              <a:rPr lang="en-US" sz="3600" dirty="0" smtClean="0"/>
              <a:t>Improvement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1372" y="1022116"/>
            <a:ext cx="7640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 we improve the way we develop software? How?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4296" y="1445419"/>
            <a:ext cx="745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Improvement requires </a:t>
            </a:r>
            <a:r>
              <a:rPr lang="en-US" sz="2400" b="1" dirty="0" smtClean="0"/>
              <a:t>measurement</a:t>
            </a:r>
            <a:r>
              <a:rPr lang="en-US" sz="2400" dirty="0" smtClean="0"/>
              <a:t>: before/after  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1985521" y="2157796"/>
            <a:ext cx="4833928" cy="3625446"/>
            <a:chOff x="323209" y="2250725"/>
            <a:chExt cx="4833928" cy="3625446"/>
          </a:xfrm>
        </p:grpSpPr>
        <p:pic>
          <p:nvPicPr>
            <p:cNvPr id="6" name="Picture 5" descr="CM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09" y="2250725"/>
              <a:ext cx="4833928" cy="362544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36894" y="2271374"/>
              <a:ext cx="440873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Software Capability Maturity Model</a:t>
              </a:r>
              <a:endParaRPr lang="en-US" b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35058" y="2650777"/>
              <a:ext cx="162348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CMM</a:t>
              </a:r>
              <a:r>
                <a:rPr lang="en-US" b="1" dirty="0">
                  <a:solidFill>
                    <a:srgbClr val="FF0000"/>
                  </a:solidFill>
                </a:rPr>
                <a:t>, </a:t>
              </a:r>
              <a:r>
                <a:rPr lang="en-US" b="1" dirty="0" smtClean="0">
                  <a:solidFill>
                    <a:srgbClr val="FF0000"/>
                  </a:solidFill>
                </a:rPr>
                <a:t>CMMI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85270" y="5853950"/>
            <a:ext cx="8156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Helpful guidance towards adopting good practices</a:t>
            </a:r>
          </a:p>
          <a:p>
            <a:r>
              <a:rPr lang="en-US" sz="1600" dirty="0"/>
              <a:t>e</a:t>
            </a:r>
            <a:r>
              <a:rPr lang="en-US" sz="1600" dirty="0" smtClean="0"/>
              <a:t>ven without formal assessments</a:t>
            </a:r>
            <a:endParaRPr lang="en-US" sz="16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80124" y="2731367"/>
            <a:ext cx="2722555" cy="1914688"/>
            <a:chOff x="5676227" y="1864134"/>
            <a:chExt cx="2722555" cy="1914688"/>
          </a:xfrm>
        </p:grpSpPr>
        <p:pic>
          <p:nvPicPr>
            <p:cNvPr id="27" name="Picture 26" descr="arrow-black-curved-down-right.png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67237">
              <a:off x="7495886" y="2475955"/>
              <a:ext cx="913436" cy="892357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855740" y="1961641"/>
              <a:ext cx="1321589" cy="412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</a:rPr>
                <a:t>Measure</a:t>
              </a:r>
              <a:endParaRPr lang="en-US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94566" y="3291026"/>
              <a:ext cx="1321589" cy="412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376092"/>
                  </a:solidFill>
                </a:rPr>
                <a:t>Analyze</a:t>
              </a:r>
              <a:endParaRPr lang="en-US" b="1" dirty="0">
                <a:solidFill>
                  <a:srgbClr val="376092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676227" y="2681884"/>
              <a:ext cx="1321589" cy="412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376092"/>
                  </a:solidFill>
                </a:rPr>
                <a:t>Change</a:t>
              </a:r>
              <a:endParaRPr lang="en-US" b="1" dirty="0">
                <a:solidFill>
                  <a:srgbClr val="376092"/>
                </a:solidFill>
              </a:endParaRPr>
            </a:p>
          </p:txBody>
        </p:sp>
        <p:pic>
          <p:nvPicPr>
            <p:cNvPr id="31" name="Picture 30" descr="arrow-black-curved-down-right.png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115665">
              <a:off x="6016951" y="2886465"/>
              <a:ext cx="913436" cy="892357"/>
            </a:xfrm>
            <a:prstGeom prst="rect">
              <a:avLst/>
            </a:prstGeom>
          </p:spPr>
        </p:pic>
        <p:pic>
          <p:nvPicPr>
            <p:cNvPr id="32" name="Picture 31" descr="arrow-black-curved-down-right.png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005294">
              <a:off x="6078899" y="1874673"/>
              <a:ext cx="913436" cy="89235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4" name="TextBox 33"/>
          <p:cNvSpPr txBox="1"/>
          <p:nvPr/>
        </p:nvSpPr>
        <p:spPr>
          <a:xfrm>
            <a:off x="5028230" y="4893778"/>
            <a:ext cx="313877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Set of </a:t>
            </a:r>
            <a:r>
              <a:rPr lang="en-US" b="1" dirty="0" smtClean="0"/>
              <a:t>key practices </a:t>
            </a:r>
            <a:r>
              <a:rPr lang="en-US" dirty="0" smtClean="0"/>
              <a:t>associated with each level 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835091" y="2147481"/>
            <a:ext cx="21269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ISO/IEC 15504 </a:t>
            </a:r>
            <a:r>
              <a:rPr lang="en-US" dirty="0"/>
              <a:t>standard </a:t>
            </a:r>
            <a:r>
              <a:rPr lang="en-US" dirty="0" smtClean="0"/>
              <a:t>for </a:t>
            </a:r>
            <a:br>
              <a:rPr lang="en-US" dirty="0" smtClean="0"/>
            </a:br>
            <a:r>
              <a:rPr lang="en-US" dirty="0" smtClean="0"/>
              <a:t>process </a:t>
            </a:r>
            <a:r>
              <a:rPr lang="en-US" dirty="0"/>
              <a:t>assessment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6208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76" y="384283"/>
            <a:ext cx="7772400" cy="647700"/>
          </a:xfrm>
        </p:spPr>
        <p:txBody>
          <a:bodyPr/>
          <a:lstStyle/>
          <a:p>
            <a:r>
              <a:rPr lang="en-US" dirty="0" smtClean="0"/>
              <a:t>For singles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78" y="3982795"/>
            <a:ext cx="5454451" cy="2207499"/>
          </a:xfrm>
          <a:prstGeom prst="rect">
            <a:avLst/>
          </a:prstGeom>
          <a:ln>
            <a:solidFill>
              <a:srgbClr val="1F497D"/>
            </a:solidFill>
          </a:ln>
        </p:spPr>
      </p:pic>
      <p:pic>
        <p:nvPicPr>
          <p:cNvPr id="6" name="Picture 5" descr="PS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980" y="3586450"/>
            <a:ext cx="2345298" cy="3096042"/>
          </a:xfrm>
          <a:prstGeom prst="rect">
            <a:avLst/>
          </a:prstGeom>
        </p:spPr>
      </p:pic>
      <p:pic>
        <p:nvPicPr>
          <p:cNvPr id="7" name="Picture 6" descr="psp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74" y="263885"/>
            <a:ext cx="1918204" cy="31800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446080"/>
            <a:ext cx="66862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Emphasis is usually on software development </a:t>
            </a:r>
          </a:p>
          <a:p>
            <a:r>
              <a:rPr lang="en-US" sz="2800" b="1" dirty="0" smtClean="0"/>
              <a:t>teams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4078" y="2565206"/>
            <a:ext cx="544729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5406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if I work at </a:t>
            </a:r>
            <a:r>
              <a:rPr lang="en-US" sz="2400" dirty="0"/>
              <a:t>a</a:t>
            </a:r>
            <a:r>
              <a:rPr lang="en-US" sz="2400" dirty="0" smtClean="0"/>
              <a:t> project where I am the only software developer?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42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size does not fit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098" y="1156336"/>
            <a:ext cx="8703901" cy="5399675"/>
          </a:xfrm>
        </p:spPr>
        <p:txBody>
          <a:bodyPr/>
          <a:lstStyle/>
          <a:p>
            <a:r>
              <a:rPr lang="en-US" sz="2400" dirty="0" smtClean="0"/>
              <a:t>A </a:t>
            </a:r>
            <a:r>
              <a:rPr lang="en-US" sz="2400" dirty="0"/>
              <a:t>software process </a:t>
            </a:r>
            <a:r>
              <a:rPr lang="en-US" sz="2400" b="1" dirty="0"/>
              <a:t>model</a:t>
            </a:r>
            <a:r>
              <a:rPr lang="en-US" sz="2400" dirty="0"/>
              <a:t> is a </a:t>
            </a:r>
            <a:r>
              <a:rPr lang="en-US" sz="2400" b="1" dirty="0"/>
              <a:t>simplified</a:t>
            </a:r>
            <a:r>
              <a:rPr lang="en-US" sz="2400" dirty="0"/>
              <a:t> representation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of </a:t>
            </a:r>
            <a:r>
              <a:rPr lang="en-US" sz="2400" dirty="0"/>
              <a:t>a software </a:t>
            </a:r>
            <a:r>
              <a:rPr lang="en-US" sz="2400" dirty="0" smtClean="0"/>
              <a:t>process </a:t>
            </a:r>
          </a:p>
          <a:p>
            <a:pPr lvl="1"/>
            <a:r>
              <a:rPr lang="en-US" sz="2000" dirty="0"/>
              <a:t>F</a:t>
            </a:r>
            <a:r>
              <a:rPr lang="en-US" sz="2000" dirty="0" smtClean="0"/>
              <a:t>rom a particular perspective</a:t>
            </a:r>
          </a:p>
          <a:p>
            <a:r>
              <a:rPr lang="en-US" sz="2400" b="1" dirty="0" smtClean="0"/>
              <a:t>Many different approaches are possible</a:t>
            </a:r>
          </a:p>
          <a:p>
            <a:pPr lvl="1"/>
            <a:r>
              <a:rPr lang="en-US" sz="2000" dirty="0" smtClean="0"/>
              <a:t>Positive and negative sides in any of them</a:t>
            </a:r>
          </a:p>
          <a:p>
            <a:r>
              <a:rPr lang="en-US" sz="2400" b="1" dirty="0" smtClean="0"/>
              <a:t>Good or bad </a:t>
            </a:r>
            <a:r>
              <a:rPr lang="en-US" sz="2400" dirty="0" smtClean="0"/>
              <a:t>often depends on the </a:t>
            </a:r>
            <a:r>
              <a:rPr lang="en-US" sz="2400" b="1" dirty="0" smtClean="0"/>
              <a:t>context</a:t>
            </a:r>
          </a:p>
          <a:p>
            <a:pPr lvl="1"/>
            <a:r>
              <a:rPr lang="en-US" sz="2000" dirty="0" smtClean="0"/>
              <a:t>Small/large scale project, short/long lifetime etc.</a:t>
            </a:r>
          </a:p>
          <a:p>
            <a:r>
              <a:rPr lang="en-US" sz="2400" dirty="0" smtClean="0"/>
              <a:t>Process frameworks may (should) be adapted and extended</a:t>
            </a:r>
          </a:p>
          <a:p>
            <a:pPr lvl="1"/>
            <a:r>
              <a:rPr lang="en-US" sz="2200" dirty="0" smtClean="0"/>
              <a:t>A good software process is </a:t>
            </a:r>
            <a:r>
              <a:rPr lang="en-US" sz="2400" b="1" dirty="0" smtClean="0">
                <a:latin typeface="Arial"/>
                <a:cs typeface="Arial"/>
              </a:rPr>
              <a:t>tailored to the project</a:t>
            </a:r>
            <a:endParaRPr lang="en-US" sz="2200" b="1" dirty="0" smtClean="0">
              <a:latin typeface="Arial"/>
              <a:cs typeface="Arial"/>
            </a:endParaRPr>
          </a:p>
          <a:p>
            <a:r>
              <a:rPr lang="en-US" sz="2400" dirty="0" smtClean="0"/>
              <a:t>Grain of salt</a:t>
            </a:r>
          </a:p>
          <a:p>
            <a:pPr lvl="1"/>
            <a:r>
              <a:rPr lang="en-US" sz="2400" dirty="0" smtClean="0"/>
              <a:t>Commercial vs. scientific environment </a:t>
            </a:r>
          </a:p>
          <a:p>
            <a:pPr lvl="1"/>
            <a:r>
              <a:rPr lang="is-IS" sz="2400" dirty="0" smtClean="0"/>
              <a:t>…let’s not forget that we are not only the developers, </a:t>
            </a:r>
            <a:br>
              <a:rPr lang="is-IS" sz="2400" dirty="0" smtClean="0"/>
            </a:br>
            <a:r>
              <a:rPr lang="is-IS" sz="2400" dirty="0" smtClean="0"/>
              <a:t>but also the customers!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9244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23" y="133663"/>
            <a:ext cx="3791214" cy="647700"/>
          </a:xfrm>
        </p:spPr>
        <p:txBody>
          <a:bodyPr/>
          <a:lstStyle/>
          <a:p>
            <a:pPr algn="ctr"/>
            <a:r>
              <a:rPr lang="en-US" sz="3600" dirty="0" smtClean="0"/>
              <a:t>Further learning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24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19424" y="4356565"/>
            <a:ext cx="25633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Get a mentor!</a:t>
            </a:r>
            <a:endParaRPr lang="en-US" sz="48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6" descr="agilebo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507" y="1135685"/>
            <a:ext cx="1624327" cy="2051999"/>
          </a:xfrm>
          <a:prstGeom prst="rect">
            <a:avLst/>
          </a:prstGeom>
          <a:ln>
            <a:solidFill>
              <a:srgbClr val="595959"/>
            </a:solidFill>
          </a:ln>
        </p:spPr>
      </p:pic>
      <p:pic>
        <p:nvPicPr>
          <p:cNvPr id="9" name="Picture 8" descr="RUPboo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45" y="4276136"/>
            <a:ext cx="1514841" cy="1943281"/>
          </a:xfrm>
          <a:prstGeom prst="rect">
            <a:avLst/>
          </a:prstGeom>
          <a:ln>
            <a:solidFill>
              <a:srgbClr val="595959"/>
            </a:solidFill>
          </a:ln>
        </p:spPr>
      </p:pic>
      <p:pic>
        <p:nvPicPr>
          <p:cNvPr id="10" name="Picture 9" descr="USD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9" y="570408"/>
            <a:ext cx="2599870" cy="3335187"/>
          </a:xfrm>
          <a:prstGeom prst="rect">
            <a:avLst/>
          </a:prstGeom>
        </p:spPr>
      </p:pic>
      <p:pic>
        <p:nvPicPr>
          <p:cNvPr id="12" name="Picture 11" descr="cleancod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837" y="1135685"/>
            <a:ext cx="1545332" cy="2051999"/>
          </a:xfrm>
          <a:prstGeom prst="rect">
            <a:avLst/>
          </a:prstGeom>
          <a:ln>
            <a:solidFill>
              <a:srgbClr val="595959"/>
            </a:solidFill>
          </a:ln>
        </p:spPr>
      </p:pic>
      <p:pic>
        <p:nvPicPr>
          <p:cNvPr id="13" name="Picture 12" descr="sommervill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73" y="3972563"/>
            <a:ext cx="1972361" cy="2448448"/>
          </a:xfrm>
          <a:prstGeom prst="rect">
            <a:avLst/>
          </a:prstGeom>
          <a:ln>
            <a:solidFill>
              <a:srgbClr val="595959"/>
            </a:solidFill>
          </a:ln>
        </p:spPr>
      </p:pic>
      <p:pic>
        <p:nvPicPr>
          <p:cNvPr id="6" name="Picture 5" descr="agilemeyer2_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727" y="1134412"/>
            <a:ext cx="1444277" cy="205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91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80848" y="258930"/>
            <a:ext cx="7772400" cy="647700"/>
          </a:xfrm>
        </p:spPr>
        <p:txBody>
          <a:bodyPr/>
          <a:lstStyle/>
          <a:p>
            <a:r>
              <a:rPr lang="en-US" dirty="0" smtClean="0"/>
              <a:t>Cowboy programming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 descr="cowboyProgramm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8" y="1283068"/>
            <a:ext cx="2768600" cy="274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43301" y="1676222"/>
            <a:ext cx="5862658" cy="193899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dirty="0" smtClean="0"/>
              <a:t>Galloping </a:t>
            </a:r>
            <a:r>
              <a:rPr lang="en-US" dirty="0"/>
              <a:t>off on one's own without a prior plan </a:t>
            </a:r>
            <a:endParaRPr lang="en-US" dirty="0" smtClean="0"/>
          </a:p>
          <a:p>
            <a:pPr marL="342900" indent="-342900" algn="l">
              <a:buFont typeface="Arial"/>
              <a:buChar char="•"/>
            </a:pPr>
            <a:r>
              <a:rPr lang="en-US" dirty="0"/>
              <a:t>Brute-force programming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Uncertain design requirements, code rewrite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Quick and dirty: </a:t>
            </a:r>
            <a:r>
              <a:rPr lang="en-US" dirty="0"/>
              <a:t>code and fix </a:t>
            </a:r>
            <a:r>
              <a:rPr lang="en-US" dirty="0" smtClean="0"/>
              <a:t>later</a:t>
            </a:r>
            <a:endParaRPr lang="en-US" dirty="0"/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Lack of comments</a:t>
            </a:r>
            <a:r>
              <a:rPr lang="en-US" dirty="0"/>
              <a:t>, documentation, </a:t>
            </a:r>
            <a:r>
              <a:rPr lang="en-US" dirty="0" smtClean="0"/>
              <a:t>reviews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/>
              <a:t>R</a:t>
            </a:r>
            <a:r>
              <a:rPr lang="en-US" dirty="0" smtClean="0"/>
              <a:t>einventing </a:t>
            </a:r>
            <a:r>
              <a:rPr lang="en-US" dirty="0"/>
              <a:t>the wheel </a:t>
            </a:r>
            <a:endParaRPr lang="en-US" dirty="0" smtClean="0"/>
          </a:p>
        </p:txBody>
      </p:sp>
      <p:pic>
        <p:nvPicPr>
          <p:cNvPr id="11" name="Picture 10" descr="cabl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526" y="4980613"/>
            <a:ext cx="2032474" cy="15243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15923" y="977209"/>
            <a:ext cx="5680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Emphasis </a:t>
            </a:r>
            <a:r>
              <a:rPr lang="en-US" sz="2800" b="1" dirty="0"/>
              <a:t>on ingenious artistry</a:t>
            </a:r>
          </a:p>
        </p:txBody>
      </p:sp>
      <p:pic>
        <p:nvPicPr>
          <p:cNvPr id="8" name="Picture 7" descr="spaghetti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189" y="3464286"/>
            <a:ext cx="1772385" cy="14036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7426" y="4721081"/>
            <a:ext cx="7042323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Inexperienced developers are unfamiliar </a:t>
            </a:r>
            <a:r>
              <a:rPr lang="en-US" sz="2400" dirty="0"/>
              <a:t>with </a:t>
            </a:r>
            <a:r>
              <a:rPr lang="en-US" sz="2400" b="1" dirty="0" smtClean="0"/>
              <a:t>technologies</a:t>
            </a:r>
            <a:r>
              <a:rPr lang="en-US" sz="2400" dirty="0" smtClean="0"/>
              <a:t> and </a:t>
            </a:r>
            <a:r>
              <a:rPr lang="en-US" sz="2400" b="1" dirty="0" smtClean="0"/>
              <a:t>methodologies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that support producing quality software effectively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1857663" y="3717879"/>
            <a:ext cx="49432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/>
              <a:t>The results are </a:t>
            </a:r>
            <a:r>
              <a:rPr lang="en-US" sz="2800" b="1" dirty="0"/>
              <a:t>often spotty and </a:t>
            </a:r>
            <a:r>
              <a:rPr lang="en-US" sz="2800" b="1" dirty="0" smtClean="0"/>
              <a:t>difficult </a:t>
            </a:r>
            <a:r>
              <a:rPr lang="en-US" sz="2800" b="1" dirty="0"/>
              <a:t>to </a:t>
            </a:r>
            <a:r>
              <a:rPr lang="en-US" sz="2800" b="1" dirty="0" smtClean="0"/>
              <a:t>duplicate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99410" y="6014190"/>
            <a:ext cx="68114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Software development methods and techniques are seldom part of academic programs for physics degrees</a:t>
            </a:r>
          </a:p>
        </p:txBody>
      </p:sp>
    </p:spTree>
    <p:extLst>
      <p:ext uri="{BB962C8B-B14F-4D97-AF65-F5344CB8AC3E}">
        <p14:creationId xmlns:p14="http://schemas.microsoft.com/office/powerpoint/2010/main" val="3958742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9" name="Rectangle 3"/>
          <p:cNvSpPr>
            <a:spLocks noChangeArrowheads="1"/>
          </p:cNvSpPr>
          <p:nvPr/>
        </p:nvSpPr>
        <p:spPr bwMode="auto">
          <a:xfrm>
            <a:off x="152400" y="152400"/>
            <a:ext cx="8763000" cy="11141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txBody>
          <a:bodyPr>
            <a:spAutoFit/>
          </a:bodyPr>
          <a:lstStyle/>
          <a:p>
            <a:pPr algn="l">
              <a:spcBef>
                <a:spcPct val="10000"/>
              </a:spcBef>
            </a:pPr>
            <a:r>
              <a:rPr lang="en-US" sz="1800" i="0" dirty="0" smtClean="0">
                <a:latin typeface="Times New Roman" charset="0"/>
              </a:rPr>
              <a:t>F. </a:t>
            </a:r>
            <a:r>
              <a:rPr lang="en-US" sz="1800" i="0" dirty="0">
                <a:latin typeface="Times New Roman" charset="0"/>
              </a:rPr>
              <a:t>P. Brooks, </a:t>
            </a:r>
            <a:endParaRPr lang="en-US" sz="1800" i="0" dirty="0" smtClean="0">
              <a:latin typeface="Times New Roman" charset="0"/>
            </a:endParaRPr>
          </a:p>
          <a:p>
            <a:pPr algn="l">
              <a:spcBef>
                <a:spcPct val="10000"/>
              </a:spcBef>
            </a:pPr>
            <a:r>
              <a:rPr lang="en-US" sz="2800" b="1" dirty="0" smtClean="0">
                <a:latin typeface="Arial"/>
                <a:cs typeface="Arial"/>
              </a:rPr>
              <a:t>“</a:t>
            </a:r>
            <a:r>
              <a:rPr lang="en-US" sz="2400" b="1" i="0" dirty="0" smtClean="0">
                <a:latin typeface="Arial"/>
                <a:cs typeface="Arial"/>
              </a:rPr>
              <a:t>No </a:t>
            </a:r>
            <a:r>
              <a:rPr lang="en-US" sz="2400" b="1" i="0" dirty="0">
                <a:latin typeface="Arial"/>
                <a:cs typeface="Arial"/>
              </a:rPr>
              <a:t>Silver Bullet </a:t>
            </a:r>
            <a:r>
              <a:rPr lang="en-US" i="0" dirty="0">
                <a:latin typeface="Arial"/>
                <a:cs typeface="Arial"/>
              </a:rPr>
              <a:t>- Essence and Accidents of Software </a:t>
            </a:r>
            <a:r>
              <a:rPr lang="en-US" i="0" dirty="0" smtClean="0">
                <a:latin typeface="Arial"/>
                <a:cs typeface="Arial"/>
              </a:rPr>
              <a:t>Engineering</a:t>
            </a:r>
            <a:r>
              <a:rPr lang="en-US" sz="2800" i="0" dirty="0" smtClean="0">
                <a:latin typeface="Arial"/>
                <a:cs typeface="Arial"/>
              </a:rPr>
              <a:t>”</a:t>
            </a:r>
            <a:endParaRPr lang="en-US" sz="2800" i="0" dirty="0">
              <a:latin typeface="Arial"/>
              <a:cs typeface="Arial"/>
            </a:endParaRPr>
          </a:p>
          <a:p>
            <a:pPr algn="l">
              <a:spcBef>
                <a:spcPct val="10000"/>
              </a:spcBef>
            </a:pPr>
            <a:r>
              <a:rPr lang="en-US" sz="1600" i="1" dirty="0">
                <a:latin typeface="Times New Roman" charset="0"/>
              </a:rPr>
              <a:t>IEEE </a:t>
            </a:r>
            <a:r>
              <a:rPr lang="en-US" sz="1600" i="1" dirty="0" smtClean="0">
                <a:latin typeface="Times New Roman" charset="0"/>
              </a:rPr>
              <a:t>Computer</a:t>
            </a:r>
            <a:r>
              <a:rPr lang="en-US" sz="1600" dirty="0" smtClean="0">
                <a:latin typeface="Times New Roman" charset="0"/>
              </a:rPr>
              <a:t>, vol. 20, no. 4, pp.10</a:t>
            </a:r>
            <a:r>
              <a:rPr lang="en-US" sz="1600" dirty="0">
                <a:latin typeface="Times New Roman" charset="0"/>
              </a:rPr>
              <a:t>-19, </a:t>
            </a:r>
            <a:r>
              <a:rPr lang="en-US" sz="1600" dirty="0" smtClean="0">
                <a:latin typeface="Times New Roman" charset="0"/>
              </a:rPr>
              <a:t>April </a:t>
            </a:r>
            <a:r>
              <a:rPr lang="en-US" sz="1600" dirty="0">
                <a:latin typeface="Times New Roman" charset="0"/>
              </a:rPr>
              <a:t>1987</a:t>
            </a:r>
          </a:p>
        </p:txBody>
      </p:sp>
      <p:sp>
        <p:nvSpPr>
          <p:cNvPr id="557061" name="Text Box 5"/>
          <p:cNvSpPr txBox="1">
            <a:spLocks noChangeArrowheads="1"/>
          </p:cNvSpPr>
          <p:nvPr/>
        </p:nvSpPr>
        <p:spPr bwMode="auto">
          <a:xfrm>
            <a:off x="228600" y="1447800"/>
            <a:ext cx="8763000" cy="490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2000" i="0" dirty="0">
                <a:latin typeface="Times New Roman" charset="0"/>
              </a:rPr>
              <a:t>As we look to the horizon of a decade hence, we see </a:t>
            </a:r>
            <a:r>
              <a:rPr lang="en-US" sz="2000" b="1" i="0" dirty="0">
                <a:solidFill>
                  <a:srgbClr val="FF0000"/>
                </a:solidFill>
                <a:latin typeface="Times New Roman" charset="0"/>
              </a:rPr>
              <a:t>no silver bullet</a:t>
            </a:r>
            <a:r>
              <a:rPr lang="en-US" sz="2000" i="0" dirty="0">
                <a:latin typeface="Times New Roman" charset="0"/>
              </a:rPr>
              <a:t>. There is no single development, in either technology or in management technique, that by itself promises even one order-of-magnitude improvement in productivity, in reliability, in simplicity. </a:t>
            </a:r>
          </a:p>
          <a:p>
            <a:pPr algn="just">
              <a:spcBef>
                <a:spcPct val="0"/>
              </a:spcBef>
            </a:pPr>
            <a:r>
              <a:rPr lang="en-US" sz="1800" i="0" dirty="0">
                <a:latin typeface="Times New Roman" charset="0"/>
              </a:rPr>
              <a:t>...</a:t>
            </a:r>
          </a:p>
          <a:p>
            <a:pPr algn="just">
              <a:spcBef>
                <a:spcPct val="0"/>
              </a:spcBef>
            </a:pPr>
            <a:r>
              <a:rPr lang="en-US" sz="2000" i="0" dirty="0">
                <a:latin typeface="Times New Roman" charset="0"/>
              </a:rPr>
              <a:t>Not only are there no silver bullets now in view, the very nature of software makes it unlikely that there will be any - </a:t>
            </a:r>
            <a:r>
              <a:rPr lang="en-US" sz="2000" b="1" i="0" dirty="0">
                <a:latin typeface="Times New Roman" charset="0"/>
              </a:rPr>
              <a:t>no inventions</a:t>
            </a:r>
            <a:r>
              <a:rPr lang="en-US" sz="2000" i="0" dirty="0">
                <a:latin typeface="Times New Roman" charset="0"/>
              </a:rPr>
              <a:t> that will do </a:t>
            </a:r>
            <a:r>
              <a:rPr lang="en-US" sz="2000" b="1" i="0" dirty="0">
                <a:latin typeface="Times New Roman" charset="0"/>
              </a:rPr>
              <a:t>for software </a:t>
            </a:r>
            <a:r>
              <a:rPr lang="en-US" sz="2000" i="0" dirty="0">
                <a:latin typeface="Times New Roman" charset="0"/>
              </a:rPr>
              <a:t>productivity, reliability, and simplicity </a:t>
            </a:r>
            <a:r>
              <a:rPr lang="en-US" sz="2000" i="0" dirty="0">
                <a:solidFill>
                  <a:srgbClr val="000000"/>
                </a:solidFill>
                <a:latin typeface="Times New Roman" charset="0"/>
              </a:rPr>
              <a:t>what electronics, transistors, and large-scale integration did </a:t>
            </a:r>
            <a:r>
              <a:rPr lang="en-US" sz="2000" b="1" i="0" dirty="0">
                <a:solidFill>
                  <a:srgbClr val="000000"/>
                </a:solidFill>
                <a:latin typeface="Times New Roman" charset="0"/>
              </a:rPr>
              <a:t>for computer hardware</a:t>
            </a:r>
            <a:r>
              <a:rPr lang="en-US" sz="2000" i="0" dirty="0">
                <a:latin typeface="Times New Roman" charset="0"/>
              </a:rPr>
              <a:t>. We cannot expect ever to see twofold gains every two years. </a:t>
            </a:r>
          </a:p>
          <a:p>
            <a:pPr algn="just">
              <a:spcBef>
                <a:spcPct val="0"/>
              </a:spcBef>
            </a:pPr>
            <a:r>
              <a:rPr lang="en-US" sz="1800" i="0" dirty="0">
                <a:latin typeface="Times New Roman" charset="0"/>
              </a:rPr>
              <a:t>...</a:t>
            </a:r>
          </a:p>
          <a:p>
            <a:pPr algn="just">
              <a:spcBef>
                <a:spcPct val="0"/>
              </a:spcBef>
            </a:pPr>
            <a:r>
              <a:rPr lang="en-US" sz="2000" i="0" dirty="0">
                <a:latin typeface="Times New Roman" charset="0"/>
              </a:rPr>
              <a:t>Although we see no startling breakthroughs - and indeed, I believe such to be inconsistent with the nature of software - many encouraging innovations are under way. A </a:t>
            </a:r>
            <a:r>
              <a:rPr lang="en-US" sz="2000" b="1" i="0" dirty="0">
                <a:solidFill>
                  <a:srgbClr val="FF0000"/>
                </a:solidFill>
                <a:latin typeface="Times New Roman" charset="0"/>
              </a:rPr>
              <a:t>disciplined, consistent effort</a:t>
            </a:r>
            <a:r>
              <a:rPr lang="en-US" sz="2000" i="0" dirty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n-US" sz="2000" i="0" dirty="0">
                <a:latin typeface="Times New Roman" charset="0"/>
              </a:rPr>
              <a:t>to develop, propagate, and exploit these innovations should indeed yield an order-of-magnitude improvement. There is no royal road, but there is a road. </a:t>
            </a:r>
          </a:p>
        </p:txBody>
      </p:sp>
    </p:spTree>
    <p:extLst>
      <p:ext uri="{BB962C8B-B14F-4D97-AF65-F5344CB8AC3E}">
        <p14:creationId xmlns:p14="http://schemas.microsoft.com/office/powerpoint/2010/main" val="285636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3374"/>
            <a:ext cx="7772400" cy="6477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000080"/>
                </a:solidFill>
              </a:rPr>
              <a:t>Producing results</a:t>
            </a:r>
            <a:endParaRPr lang="en-US" sz="3600" dirty="0">
              <a:solidFill>
                <a:srgbClr val="000080"/>
              </a:solidFill>
            </a:endParaRPr>
          </a:p>
        </p:txBody>
      </p:sp>
      <p:pic>
        <p:nvPicPr>
          <p:cNvPr id="5" name="Picture 4" descr="metric_peo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42" y="1062506"/>
            <a:ext cx="4577791" cy="2749113"/>
          </a:xfrm>
          <a:prstGeom prst="rect">
            <a:avLst/>
          </a:prstGeom>
        </p:spPr>
      </p:pic>
      <p:pic>
        <p:nvPicPr>
          <p:cNvPr id="6" name="Picture 5" descr="metric_pu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929" y="1052585"/>
            <a:ext cx="4571695" cy="2749113"/>
          </a:xfrm>
          <a:prstGeom prst="rect">
            <a:avLst/>
          </a:prstGeom>
        </p:spPr>
      </p:pic>
      <p:pic>
        <p:nvPicPr>
          <p:cNvPr id="7" name="Picture 6" descr="metric_pro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6839" y="3691615"/>
            <a:ext cx="4577791" cy="27491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19572" y="3928778"/>
            <a:ext cx="2202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2003-2013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8587" y="5581816"/>
            <a:ext cx="45044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  <a:cs typeface="Arial Narrow"/>
              </a:rPr>
              <a:t>Sources:</a:t>
            </a:r>
            <a:endParaRPr lang="en-US" sz="1800" dirty="0" smtClean="0">
              <a:latin typeface="+mn-lt"/>
              <a:cs typeface="Arial Narrow"/>
              <a:hlinkClick r:id="rId5"/>
            </a:endParaRPr>
          </a:p>
          <a:p>
            <a:r>
              <a:rPr lang="en-US" sz="1400" dirty="0" smtClean="0">
                <a:latin typeface="Arial Narrow"/>
                <a:cs typeface="Arial Narrow"/>
                <a:hlinkClick r:id="rId5"/>
              </a:rPr>
              <a:t>http</a:t>
            </a:r>
            <a:r>
              <a:rPr lang="en-US" sz="1400" dirty="0">
                <a:latin typeface="Arial Narrow"/>
                <a:cs typeface="Arial Narrow"/>
                <a:hlinkClick r:id="rId5"/>
              </a:rPr>
              <a:t>://geant4.web.cern.ch/geant4/results/</a:t>
            </a:r>
            <a:r>
              <a:rPr lang="en-US" sz="1400" dirty="0" smtClean="0">
                <a:latin typeface="Arial Narrow"/>
                <a:cs typeface="Arial Narrow"/>
                <a:hlinkClick r:id="rId5"/>
              </a:rPr>
              <a:t>publications.shtml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endParaRPr lang="en-US" sz="1400" dirty="0">
              <a:latin typeface="Arial Narrow"/>
              <a:cs typeface="Arial Narrow"/>
            </a:endParaRPr>
          </a:p>
          <a:p>
            <a:r>
              <a:rPr lang="en-US" sz="1400" dirty="0" smtClean="0">
                <a:latin typeface="Arial Narrow"/>
                <a:cs typeface="Arial Narrow"/>
                <a:hlinkClick r:id="rId6"/>
              </a:rPr>
              <a:t>http://www.ge.infn.it/geant4/papers/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726" y="4520252"/>
            <a:ext cx="4246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Geant4 core subjects </a:t>
            </a:r>
          </a:p>
          <a:p>
            <a:r>
              <a:rPr lang="en-US" dirty="0" smtClean="0"/>
              <a:t>(no applications)</a:t>
            </a:r>
          </a:p>
          <a:p>
            <a:r>
              <a:rPr lang="en-US" dirty="0" smtClean="0"/>
              <a:t>2 Geant4 general papers excluded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867832" y="1553625"/>
            <a:ext cx="11905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Including flawed papers...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8076187" y="1924704"/>
            <a:ext cx="297649" cy="238108"/>
          </a:xfrm>
          <a:prstGeom prst="straightConnector1">
            <a:avLst/>
          </a:prstGeom>
          <a:solidFill>
            <a:srgbClr val="0066FF"/>
          </a:solidFill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05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32765" y="990781"/>
            <a:ext cx="2426354" cy="46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chemeClr val="accent1">
                <a:lumMod val="50000"/>
              </a:schemeClr>
            </a:solidFill>
          </a:ln>
        </p:spPr>
        <p:txBody>
          <a:bodyPr wrap="square" rIns="0" bIns="0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Implementation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0195" y="1721696"/>
            <a:ext cx="2416031" cy="461665"/>
          </a:xfrm>
          <a:prstGeom prst="rect">
            <a:avLst/>
          </a:prstGeom>
          <a:solidFill>
            <a:srgbClr val="DCE6F2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Test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412531" y="1721696"/>
            <a:ext cx="2416031" cy="461665"/>
          </a:xfrm>
          <a:prstGeom prst="rect">
            <a:avLst/>
          </a:prstGeom>
          <a:solidFill>
            <a:srgbClr val="DCE6F2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Design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 rot="20709327">
            <a:off x="462144" y="1599364"/>
            <a:ext cx="2416031" cy="830997"/>
          </a:xfrm>
          <a:prstGeom prst="rect">
            <a:avLst/>
          </a:prstGeom>
          <a:solidFill>
            <a:srgbClr val="DCE6F2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Configuration management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 rot="703282">
            <a:off x="1617002" y="2867379"/>
            <a:ext cx="2416031" cy="830997"/>
          </a:xfrm>
          <a:prstGeom prst="rect">
            <a:avLst/>
          </a:prstGeom>
          <a:solidFill>
            <a:srgbClr val="DCE6F2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Change management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 rot="20855481">
            <a:off x="6182215" y="2542842"/>
            <a:ext cx="2416031" cy="830997"/>
          </a:xfrm>
          <a:prstGeom prst="rect">
            <a:avLst/>
          </a:prstGeom>
          <a:solidFill>
            <a:srgbClr val="DCE6F2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Project management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 rot="1275964">
            <a:off x="369223" y="3693680"/>
            <a:ext cx="2416031" cy="707886"/>
          </a:xfrm>
          <a:prstGeom prst="rect">
            <a:avLst/>
          </a:prstGeom>
          <a:solidFill>
            <a:srgbClr val="DCE6F2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Software development </a:t>
            </a:r>
            <a:r>
              <a:rPr lang="en-US" sz="2400" dirty="0" smtClean="0"/>
              <a:t>environment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 rot="1355779">
            <a:off x="3659701" y="2868568"/>
            <a:ext cx="2416031" cy="461665"/>
          </a:xfrm>
          <a:prstGeom prst="rect">
            <a:avLst/>
          </a:prstGeom>
          <a:solidFill>
            <a:srgbClr val="DCE6F2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Requirements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 rot="20855627">
            <a:off x="3829087" y="4369059"/>
            <a:ext cx="2416031" cy="461665"/>
          </a:xfrm>
          <a:prstGeom prst="rect">
            <a:avLst/>
          </a:prstGeom>
          <a:solidFill>
            <a:srgbClr val="DCE6F2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Deployment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 rot="1085720">
            <a:off x="6424998" y="4115861"/>
            <a:ext cx="2426354" cy="684137"/>
            <a:chOff x="6102023" y="4584045"/>
            <a:chExt cx="2426354" cy="684137"/>
          </a:xfrm>
        </p:grpSpPr>
        <p:sp>
          <p:nvSpPr>
            <p:cNvPr id="13" name="TextBox 12"/>
            <p:cNvSpPr txBox="1"/>
            <p:nvPr/>
          </p:nvSpPr>
          <p:spPr>
            <a:xfrm>
              <a:off x="6112346" y="4584045"/>
              <a:ext cx="2416031" cy="400110"/>
            </a:xfrm>
            <a:prstGeom prst="rect">
              <a:avLst/>
            </a:prstGeom>
            <a:solidFill>
              <a:srgbClr val="DCE6F2"/>
            </a:solidFill>
            <a:ln>
              <a:solidFill>
                <a:srgbClr val="25406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Business modeling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02023" y="4898850"/>
              <a:ext cx="24263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 smtClean="0">
                  <a:latin typeface="Times New Roman"/>
                  <a:cs typeface="Times New Roman"/>
                </a:rPr>
                <a:t>e.g. in your experiment</a:t>
              </a:r>
              <a:endParaRPr lang="en-US" sz="1800" i="1" dirty="0">
                <a:latin typeface="Times New Roman"/>
                <a:cs typeface="Times New Roman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27745" y="215784"/>
            <a:ext cx="8239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+mj-cs"/>
              </a:rPr>
              <a:t>Much more than just hacking code</a:t>
            </a:r>
            <a:r>
              <a:rPr lang="is-I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j-ea"/>
                <a:cs typeface="+mj-cs"/>
              </a:rPr>
              <a:t>…</a:t>
            </a:r>
            <a:endParaRPr lang="en-US" sz="3600" b="1" dirty="0">
              <a:solidFill>
                <a:srgbClr val="FF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+mj-ea"/>
              <a:cs typeface="+mj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8597" y="4813073"/>
            <a:ext cx="8289581" cy="1022168"/>
            <a:chOff x="515096" y="4916317"/>
            <a:chExt cx="8289581" cy="1022168"/>
          </a:xfrm>
        </p:grpSpPr>
        <p:sp>
          <p:nvSpPr>
            <p:cNvPr id="17" name="TextBox 16"/>
            <p:cNvSpPr txBox="1"/>
            <p:nvPr/>
          </p:nvSpPr>
          <p:spPr>
            <a:xfrm>
              <a:off x="515096" y="4916317"/>
              <a:ext cx="207781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GB"/>
              </a:defPPr>
              <a:lvl1pPr>
                <a:defRPr sz="3200" b="1">
                  <a:solidFill>
                    <a:srgbClr val="FF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Life-</a:t>
              </a:r>
              <a:r>
                <a:rPr lang="en-US" dirty="0" smtClean="0"/>
                <a:t>cycle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9495" y="5476820"/>
              <a:ext cx="8185182" cy="46166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</a:t>
              </a:r>
              <a:r>
                <a:rPr lang="en-US" sz="2400" dirty="0" smtClean="0"/>
                <a:t>arly stage, elaboration, construction, use in production</a:t>
              </a:r>
              <a:r>
                <a:rPr lang="is-IS" sz="2400" dirty="0" smtClean="0"/>
                <a:t>…</a:t>
              </a:r>
              <a:endParaRPr lang="en-US" sz="24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93890" y="6025416"/>
            <a:ext cx="2416031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Activities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11588" y="6025588"/>
            <a:ext cx="2416031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D0D0D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</a:t>
            </a:r>
            <a:r>
              <a:rPr lang="en-US" sz="2400" b="1" dirty="0" smtClean="0">
                <a:solidFill>
                  <a:schemeClr val="bg1"/>
                </a:solidFill>
              </a:rPr>
              <a:t>orkflows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07165" y="6043771"/>
            <a:ext cx="2416031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D0D0D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Products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600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952923" y="2232270"/>
            <a:ext cx="3427871" cy="647700"/>
          </a:xfrm>
        </p:spPr>
        <p:txBody>
          <a:bodyPr/>
          <a:lstStyle/>
          <a:p>
            <a:pPr algn="ctr"/>
            <a:r>
              <a:rPr lang="en-US" dirty="0" smtClean="0"/>
              <a:t>in a nutshell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7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87951" y="245314"/>
            <a:ext cx="3239993" cy="1926683"/>
            <a:chOff x="588529" y="668621"/>
            <a:chExt cx="3239993" cy="1926683"/>
          </a:xfrm>
        </p:grpSpPr>
        <p:sp>
          <p:nvSpPr>
            <p:cNvPr id="3" name="TextBox 2"/>
            <p:cNvSpPr txBox="1"/>
            <p:nvPr/>
          </p:nvSpPr>
          <p:spPr>
            <a:xfrm>
              <a:off x="764045" y="668621"/>
              <a:ext cx="2879999" cy="89255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25406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Software 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specification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8529" y="1579641"/>
              <a:ext cx="3239993" cy="101566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 smtClean="0"/>
                <a:t>Define the </a:t>
              </a:r>
              <a:r>
                <a:rPr lang="en-US" b="1" dirty="0" smtClean="0"/>
                <a:t>functionality</a:t>
              </a:r>
              <a:r>
                <a:rPr lang="en-US" dirty="0" smtClean="0"/>
                <a:t> </a:t>
              </a:r>
              <a:br>
                <a:rPr lang="en-US" dirty="0" smtClean="0"/>
              </a:br>
              <a:r>
                <a:rPr lang="en-US" dirty="0" smtClean="0"/>
                <a:t>of the software and </a:t>
              </a:r>
              <a:r>
                <a:rPr lang="en-US" b="1" dirty="0" smtClean="0"/>
                <a:t>constraints</a:t>
              </a:r>
              <a:r>
                <a:rPr lang="en-US" dirty="0" smtClean="0"/>
                <a:t> on its operation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03755" y="245314"/>
            <a:ext cx="2887853" cy="2052528"/>
            <a:chOff x="5596101" y="668621"/>
            <a:chExt cx="2887853" cy="2052528"/>
          </a:xfrm>
        </p:grpSpPr>
        <p:sp>
          <p:nvSpPr>
            <p:cNvPr id="4" name="TextBox 3"/>
            <p:cNvSpPr txBox="1"/>
            <p:nvPr/>
          </p:nvSpPr>
          <p:spPr>
            <a:xfrm>
              <a:off x="5603955" y="668621"/>
              <a:ext cx="2879999" cy="132343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25406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defRPr sz="2400">
                  <a:solidFill>
                    <a:schemeClr val="bg1"/>
                  </a:solidFill>
                </a:defRPr>
              </a:lvl1pPr>
            </a:lstStyle>
            <a:p>
              <a:r>
                <a:rPr lang="en-US" dirty="0"/>
                <a:t>Software </a:t>
              </a:r>
              <a:br>
                <a:rPr lang="en-US" dirty="0"/>
              </a:br>
              <a:r>
                <a:rPr lang="en-US" sz="2800" b="1" dirty="0"/>
                <a:t>design</a:t>
              </a:r>
              <a:r>
                <a:rPr lang="en-US" dirty="0"/>
                <a:t> and </a:t>
              </a:r>
              <a:r>
                <a:rPr lang="en-US" sz="2800" b="1" dirty="0"/>
                <a:t>implementation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96101" y="2013263"/>
              <a:ext cx="28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Produce</a:t>
              </a:r>
              <a:r>
                <a:rPr lang="en-US" dirty="0" smtClean="0"/>
                <a:t> software that meets the specification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29242" y="2890906"/>
            <a:ext cx="3128448" cy="1654093"/>
            <a:chOff x="640145" y="4377557"/>
            <a:chExt cx="3128448" cy="1654093"/>
          </a:xfrm>
        </p:grpSpPr>
        <p:sp>
          <p:nvSpPr>
            <p:cNvPr id="5" name="TextBox 4"/>
            <p:cNvSpPr txBox="1"/>
            <p:nvPr/>
          </p:nvSpPr>
          <p:spPr>
            <a:xfrm>
              <a:off x="764045" y="5139098"/>
              <a:ext cx="2879999" cy="89255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25406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defRPr sz="2400">
                  <a:solidFill>
                    <a:schemeClr val="bg1"/>
                  </a:solidFill>
                </a:defRPr>
              </a:lvl1pPr>
            </a:lstStyle>
            <a:p>
              <a:r>
                <a:rPr lang="en-US" dirty="0"/>
                <a:t>Software </a:t>
              </a:r>
              <a:br>
                <a:rPr lang="en-US" dirty="0"/>
              </a:br>
              <a:r>
                <a:rPr lang="en-US" sz="2800" b="1" dirty="0"/>
                <a:t>validation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0145" y="4377557"/>
              <a:ext cx="3128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Ensure that the software </a:t>
              </a:r>
              <a:r>
                <a:rPr lang="en-US" b="1" dirty="0" smtClean="0"/>
                <a:t>does what one wants</a:t>
              </a:r>
              <a:endParaRPr lang="en-US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16907" y="3210963"/>
            <a:ext cx="2915999" cy="1334036"/>
            <a:chOff x="5567955" y="4697614"/>
            <a:chExt cx="2915999" cy="1334036"/>
          </a:xfrm>
        </p:grpSpPr>
        <p:sp>
          <p:nvSpPr>
            <p:cNvPr id="6" name="TextBox 5"/>
            <p:cNvSpPr txBox="1"/>
            <p:nvPr/>
          </p:nvSpPr>
          <p:spPr>
            <a:xfrm>
              <a:off x="5567955" y="5139098"/>
              <a:ext cx="2915999" cy="89255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25406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defRPr sz="2400">
                  <a:solidFill>
                    <a:schemeClr val="bg1"/>
                  </a:solidFill>
                </a:defRPr>
              </a:lvl1pPr>
            </a:lstStyle>
            <a:p>
              <a:r>
                <a:rPr lang="en-US" dirty="0"/>
                <a:t>Software </a:t>
              </a:r>
              <a:br>
                <a:rPr lang="en-US" dirty="0"/>
              </a:br>
              <a:r>
                <a:rPr lang="en-US" sz="2800" b="1" dirty="0"/>
                <a:t>evolution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75453" y="4697614"/>
              <a:ext cx="288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 meet </a:t>
              </a:r>
              <a:r>
                <a:rPr lang="en-US" b="1" dirty="0" smtClean="0"/>
                <a:t>change</a:t>
              </a:r>
              <a:endParaRPr lang="en-US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36894" y="4738913"/>
            <a:ext cx="79192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These complex </a:t>
            </a:r>
            <a:r>
              <a:rPr lang="en-US" sz="2400" b="1" dirty="0" smtClean="0"/>
              <a:t>activities</a:t>
            </a:r>
            <a:r>
              <a:rPr lang="en-US" sz="2400" dirty="0" smtClean="0"/>
              <a:t> include other sub-activities</a:t>
            </a:r>
          </a:p>
          <a:p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e.g. requirements validation, architectural design, unit testing etc.</a:t>
            </a:r>
          </a:p>
          <a:p>
            <a:r>
              <a:rPr lang="en-US" sz="2400" dirty="0" smtClean="0"/>
              <a:t>All of the above </a:t>
            </a:r>
            <a:r>
              <a:rPr lang="en-US" sz="2400" dirty="0"/>
              <a:t>generate </a:t>
            </a:r>
            <a:r>
              <a:rPr lang="en-US" sz="2400" b="1" dirty="0"/>
              <a:t>products</a:t>
            </a:r>
          </a:p>
          <a:p>
            <a:r>
              <a:rPr lang="en-US" i="1" dirty="0" smtClean="0">
                <a:solidFill>
                  <a:srgbClr val="7F7F7F"/>
                </a:solidFill>
                <a:latin typeface="Times New Roman"/>
                <a:cs typeface="Times New Roman"/>
              </a:rPr>
              <a:t>e.g. code, documentation, design diagrams, test results etc.</a:t>
            </a:r>
          </a:p>
          <a:p>
            <a:r>
              <a:rPr lang="en-US" sz="2400" dirty="0"/>
              <a:t>and involve responsibilities in various </a:t>
            </a:r>
            <a:r>
              <a:rPr lang="en-US" sz="2400" b="1" dirty="0" smtClean="0"/>
              <a:t>roles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47221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3"/>
          <p:cNvSpPr/>
          <p:nvPr/>
        </p:nvSpPr>
        <p:spPr bwMode="auto">
          <a:xfrm>
            <a:off x="660794" y="5709408"/>
            <a:ext cx="7908882" cy="650710"/>
          </a:xfrm>
          <a:prstGeom prst="leftRightArrow">
            <a:avLst/>
          </a:prstGeom>
          <a:gradFill flip="none" rotWithShape="1">
            <a:gsLst>
              <a:gs pos="50000">
                <a:schemeClr val="accent1">
                  <a:lumMod val="75000"/>
                </a:schemeClr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 w="127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Software development methodologies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8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033735" y="1210062"/>
            <a:ext cx="5230813" cy="2360613"/>
            <a:chOff x="1032219" y="1416551"/>
            <a:chExt cx="5230813" cy="2360613"/>
          </a:xfrm>
        </p:grpSpPr>
        <p:sp>
          <p:nvSpPr>
            <p:cNvPr id="5" name="AutoShape 1028"/>
            <p:cNvSpPr>
              <a:spLocks noChangeArrowheads="1"/>
            </p:cNvSpPr>
            <p:nvPr/>
          </p:nvSpPr>
          <p:spPr bwMode="auto">
            <a:xfrm>
              <a:off x="2983257" y="2107114"/>
              <a:ext cx="2043113" cy="1417638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latin typeface="Verdana" charset="0"/>
              </a:endParaRPr>
            </a:p>
          </p:txBody>
        </p:sp>
        <p:sp>
          <p:nvSpPr>
            <p:cNvPr id="6" name="Text Box 1029"/>
            <p:cNvSpPr txBox="1">
              <a:spLocks noChangeArrowheads="1"/>
            </p:cNvSpPr>
            <p:nvPr/>
          </p:nvSpPr>
          <p:spPr bwMode="auto">
            <a:xfrm>
              <a:off x="3021357" y="1416551"/>
              <a:ext cx="1971675" cy="708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ts val="0"/>
                </a:spcBef>
              </a:pPr>
              <a:r>
                <a:rPr lang="en-US" sz="2000" b="1" dirty="0">
                  <a:solidFill>
                    <a:schemeClr val="accent1"/>
                  </a:solidFill>
                  <a:latin typeface="+mn-lt"/>
                </a:rPr>
                <a:t>schedule</a:t>
              </a:r>
              <a:r>
                <a:rPr lang="en-US" sz="2000" dirty="0">
                  <a:solidFill>
                    <a:schemeClr val="accent1"/>
                  </a:solidFill>
                  <a:latin typeface="+mn-lt"/>
                </a:rPr>
                <a:t>  </a:t>
              </a:r>
            </a:p>
            <a:p>
              <a:pPr algn="ctr" eaLnBrk="1" hangingPunct="1">
                <a:spcBef>
                  <a:spcPts val="0"/>
                </a:spcBef>
              </a:pPr>
              <a:r>
                <a:rPr lang="en-US" sz="2000" dirty="0">
                  <a:latin typeface="+mn-lt"/>
                </a:rPr>
                <a:t>(delivery date)</a:t>
              </a:r>
            </a:p>
          </p:txBody>
        </p:sp>
        <p:sp>
          <p:nvSpPr>
            <p:cNvPr id="7" name="Text Box 1030"/>
            <p:cNvSpPr txBox="1">
              <a:spLocks noChangeArrowheads="1"/>
            </p:cNvSpPr>
            <p:nvPr/>
          </p:nvSpPr>
          <p:spPr bwMode="auto">
            <a:xfrm>
              <a:off x="1032219" y="3042151"/>
              <a:ext cx="2514600" cy="708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ts val="0"/>
                </a:spcBef>
              </a:pPr>
              <a:r>
                <a:rPr lang="en-US" sz="2000" b="1" dirty="0">
                  <a:solidFill>
                    <a:schemeClr val="accent1"/>
                  </a:solidFill>
                  <a:latin typeface="+mn-lt"/>
                </a:rPr>
                <a:t>functionality</a:t>
              </a:r>
            </a:p>
            <a:p>
              <a:pPr algn="ctr" eaLnBrk="1" hangingPunct="1">
                <a:spcBef>
                  <a:spcPts val="0"/>
                </a:spcBef>
              </a:pPr>
              <a:r>
                <a:rPr lang="en-US" sz="2000" dirty="0">
                  <a:latin typeface="+mn-lt"/>
                </a:rPr>
                <a:t>(features)</a:t>
              </a:r>
            </a:p>
          </p:txBody>
        </p:sp>
        <p:sp>
          <p:nvSpPr>
            <p:cNvPr id="8" name="Text Box 1031"/>
            <p:cNvSpPr txBox="1">
              <a:spLocks noChangeArrowheads="1"/>
            </p:cNvSpPr>
            <p:nvPr/>
          </p:nvSpPr>
          <p:spPr bwMode="auto">
            <a:xfrm>
              <a:off x="4805707" y="3075489"/>
              <a:ext cx="1457325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ts val="0"/>
                </a:spcBef>
              </a:pPr>
              <a:r>
                <a:rPr lang="en-US" sz="2000" b="1" dirty="0">
                  <a:solidFill>
                    <a:schemeClr val="accent1"/>
                  </a:solidFill>
                  <a:latin typeface="+mn-lt"/>
                </a:rPr>
                <a:t>quality </a:t>
              </a:r>
              <a:r>
                <a:rPr lang="en-US" sz="2000" dirty="0">
                  <a:latin typeface="+mn-lt"/>
                </a:rPr>
                <a:t>(defects)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12418" y="2064885"/>
            <a:ext cx="2643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we want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6034" y="3752077"/>
            <a:ext cx="850116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Software </a:t>
            </a:r>
            <a:r>
              <a:rPr lang="en-US" sz="2400" dirty="0"/>
              <a:t>development </a:t>
            </a:r>
            <a:r>
              <a:rPr lang="en-US" sz="2400" dirty="0" smtClean="0"/>
              <a:t>methodologies </a:t>
            </a:r>
          </a:p>
          <a:p>
            <a:r>
              <a:rPr lang="en-US" sz="2400" dirty="0" smtClean="0"/>
              <a:t>are </a:t>
            </a:r>
            <a:r>
              <a:rPr lang="en-US" sz="2400" b="1" dirty="0" smtClean="0"/>
              <a:t>conceptual frameworks </a:t>
            </a:r>
            <a:r>
              <a:rPr lang="en-US" sz="2400" dirty="0" smtClean="0"/>
              <a:t>to </a:t>
            </a:r>
            <a:r>
              <a:rPr lang="en-US" sz="2400" b="1" dirty="0"/>
              <a:t>structure</a:t>
            </a:r>
            <a:r>
              <a:rPr lang="en-US" sz="2400" dirty="0"/>
              <a:t>, </a:t>
            </a:r>
            <a:r>
              <a:rPr lang="en-US" sz="2400" b="1" dirty="0"/>
              <a:t>plan</a:t>
            </a:r>
            <a:r>
              <a:rPr lang="en-US" sz="2400" dirty="0"/>
              <a:t>, and </a:t>
            </a:r>
            <a:r>
              <a:rPr lang="en-US" sz="2400" b="1" dirty="0"/>
              <a:t>control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process of </a:t>
            </a:r>
            <a:r>
              <a:rPr lang="en-US" sz="2400" dirty="0" smtClean="0"/>
              <a:t>developing the software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51387" y="4989334"/>
            <a:ext cx="7850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Usually built on </a:t>
            </a:r>
            <a:r>
              <a:rPr lang="en-US" b="1" dirty="0" smtClean="0"/>
              <a:t>best practices </a:t>
            </a:r>
            <a:r>
              <a:rPr lang="en-US" dirty="0" smtClean="0"/>
              <a:t>derived from experience on the field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22166" y="5471756"/>
            <a:ext cx="2395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Highly prescriptive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5381" y="5471756"/>
            <a:ext cx="2981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376092"/>
                </a:solidFill>
              </a:rPr>
              <a:t>Adaptable to the context</a:t>
            </a:r>
            <a:endParaRPr lang="en-US" dirty="0">
              <a:solidFill>
                <a:srgbClr val="37609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2166" y="6119729"/>
            <a:ext cx="2041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Small projects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5381" y="6119729"/>
            <a:ext cx="2981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376092"/>
                </a:solidFill>
              </a:rPr>
              <a:t>Large scale projects</a:t>
            </a:r>
            <a:endParaRPr lang="en-US" dirty="0">
              <a:solidFill>
                <a:srgbClr val="37609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56175" y="5781687"/>
            <a:ext cx="2684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Wide variety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27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Old, risky</a:t>
            </a:r>
            <a:r>
              <a:rPr lang="is-IS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 and most common</a:t>
            </a:r>
            <a:endParaRPr lang="en-US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 descr="Waterfall_mod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749" y="1533847"/>
            <a:ext cx="5415793" cy="41643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6573" y="1620917"/>
            <a:ext cx="2302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</a:t>
            </a:r>
            <a:r>
              <a:rPr lang="en-US" sz="2800" b="1" dirty="0" smtClean="0"/>
              <a:t>aterfall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4402604" y="2126170"/>
            <a:ext cx="42806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Cascade of </a:t>
            </a:r>
            <a:r>
              <a:rPr lang="en-US" dirty="0" smtClean="0"/>
              <a:t>phases:</a:t>
            </a:r>
            <a:endParaRPr lang="en-US" dirty="0"/>
          </a:p>
          <a:p>
            <a:r>
              <a:rPr lang="en-US" dirty="0"/>
              <a:t>the output of one is input to the next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0720" y="4047156"/>
            <a:ext cx="3562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Risk</a:t>
            </a:r>
            <a:r>
              <a:rPr lang="en-US" dirty="0" smtClean="0"/>
              <a:t> of discovering problems at a late stage of the project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9430" y="2991469"/>
            <a:ext cx="27783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Difficult to accommodate </a:t>
            </a:r>
            <a:r>
              <a:rPr lang="en-US" b="1" dirty="0"/>
              <a:t>change</a:t>
            </a:r>
          </a:p>
        </p:txBody>
      </p:sp>
      <p:sp>
        <p:nvSpPr>
          <p:cNvPr id="9" name="Rectangle 8"/>
          <p:cNvSpPr/>
          <p:nvPr/>
        </p:nvSpPr>
        <p:spPr>
          <a:xfrm>
            <a:off x="954087" y="5749065"/>
            <a:ext cx="7140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Best</a:t>
            </a:r>
            <a:r>
              <a:rPr lang="en-US" sz="2400" dirty="0"/>
              <a:t>-suited to solving </a:t>
            </a:r>
            <a:r>
              <a:rPr lang="en-US" sz="2400" b="1" dirty="0"/>
              <a:t>well-understood problems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5958" y="2952786"/>
            <a:ext cx="3655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Emphasis on </a:t>
            </a:r>
            <a:r>
              <a:rPr lang="en-US" sz="2400" b="1" dirty="0" smtClean="0"/>
              <a:t>planning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92468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ueTemplate-shad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ueTemplate-shaded">
      <a:majorFont>
        <a:latin typeface="Century Gothic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FF"/>
        </a:solidFill>
        <a:ln w="12700" cap="flat" cmpd="sng" algn="ctr">
          <a:solidFill>
            <a:srgbClr val="CCFF6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FF"/>
        </a:solidFill>
        <a:ln w="12700" cap="flat" cmpd="sng" algn="ctr">
          <a:solidFill>
            <a:srgbClr val="CCFF6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lueTemplate-shad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Template-shade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Template-shade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Template-shade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Template-shade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Template-shade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Template-shade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Template-shaded 8">
        <a:dk1>
          <a:srgbClr val="C0C0C0"/>
        </a:dk1>
        <a:lt1>
          <a:srgbClr val="FFFFFF"/>
        </a:lt1>
        <a:dk2>
          <a:srgbClr val="336699"/>
        </a:dk2>
        <a:lt2>
          <a:srgbClr val="006B61"/>
        </a:lt2>
        <a:accent1>
          <a:srgbClr val="FFCC66"/>
        </a:accent1>
        <a:accent2>
          <a:srgbClr val="66FFFF"/>
        </a:accent2>
        <a:accent3>
          <a:srgbClr val="ADB8CA"/>
        </a:accent3>
        <a:accent4>
          <a:srgbClr val="DADADA"/>
        </a:accent4>
        <a:accent5>
          <a:srgbClr val="FFE2B8"/>
        </a:accent5>
        <a:accent6>
          <a:srgbClr val="5CE7E7"/>
        </a:accent6>
        <a:hlink>
          <a:srgbClr val="CCFF33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Template-shaded 9">
        <a:dk1>
          <a:srgbClr val="000000"/>
        </a:dk1>
        <a:lt1>
          <a:srgbClr val="FFFFFF"/>
        </a:lt1>
        <a:dk2>
          <a:srgbClr val="FF0066"/>
        </a:dk2>
        <a:lt2>
          <a:srgbClr val="808080"/>
        </a:lt2>
        <a:accent1>
          <a:srgbClr val="CC0099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AACA"/>
        </a:accent5>
        <a:accent6>
          <a:srgbClr val="008A8A"/>
        </a:accent6>
        <a:hlink>
          <a:srgbClr val="00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40218</TotalTime>
  <Words>1663</Words>
  <Application>Microsoft Macintosh PowerPoint</Application>
  <PresentationFormat>On-screen Show (4:3)</PresentationFormat>
  <Paragraphs>305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BlueTemplate-shaded</vt:lpstr>
      <vt:lpstr>The software development process Food for thought</vt:lpstr>
      <vt:lpstr>PowerPoint Presentation</vt:lpstr>
      <vt:lpstr>Cowboy programming</vt:lpstr>
      <vt:lpstr>PowerPoint Presentation</vt:lpstr>
      <vt:lpstr>Producing results</vt:lpstr>
      <vt:lpstr>PowerPoint Presentation</vt:lpstr>
      <vt:lpstr>in a nutshell</vt:lpstr>
      <vt:lpstr>Software development methodologies</vt:lpstr>
      <vt:lpstr>Old, risky… and most common</vt:lpstr>
      <vt:lpstr>PowerPoint Presentation</vt:lpstr>
      <vt:lpstr>Variants of waterfall development</vt:lpstr>
      <vt:lpstr>Spiral development</vt:lpstr>
      <vt:lpstr>Multiple perspectives</vt:lpstr>
      <vt:lpstr>Unified Process (UP, USDP, RUP)</vt:lpstr>
      <vt:lpstr>Best practices</vt:lpstr>
      <vt:lpstr>The agile manifesto</vt:lpstr>
      <vt:lpstr>Extreme Programming (XP)</vt:lpstr>
      <vt:lpstr>Test-driven development (TDD)</vt:lpstr>
      <vt:lpstr>Scrum</vt:lpstr>
      <vt:lpstr>Clean code</vt:lpstr>
      <vt:lpstr>Improvement</vt:lpstr>
      <vt:lpstr>For singles</vt:lpstr>
      <vt:lpstr>One size does not fit all</vt:lpstr>
      <vt:lpstr>Further learning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Geant4 Space Workshop - DNA</dc:title>
  <dc:creator>MG Pia</dc:creator>
  <cp:lastModifiedBy>Maria Grazia Pia</cp:lastModifiedBy>
  <cp:revision>1613</cp:revision>
  <cp:lastPrinted>2000-11-15T17:33:07Z</cp:lastPrinted>
  <dcterms:created xsi:type="dcterms:W3CDTF">2012-05-08T16:51:41Z</dcterms:created>
  <dcterms:modified xsi:type="dcterms:W3CDTF">2016-03-07T22:44:48Z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50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Maria.Grazia.Pia@cern.ch</vt:lpwstr>
  </property>
  <property fmtid="{D5CDD505-2E9C-101B-9397-08002B2CF9AE}" pid="8" name="HomePage">
    <vt:lpwstr>http://www.ge.infn.it/geant4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12385276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P:\infn.it\ge\user\geant4\www\talks\</vt:lpwstr>
  </property>
</Properties>
</file>