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562" r:id="rId2"/>
    <p:sldId id="561" r:id="rId3"/>
    <p:sldId id="563" r:id="rId4"/>
    <p:sldId id="564" r:id="rId5"/>
    <p:sldId id="557" r:id="rId6"/>
    <p:sldId id="565" r:id="rId7"/>
    <p:sldId id="566" r:id="rId8"/>
    <p:sldId id="584" r:id="rId9"/>
    <p:sldId id="583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9" r:id="rId22"/>
    <p:sldId id="580" r:id="rId23"/>
    <p:sldId id="581" r:id="rId24"/>
    <p:sldId id="558" r:id="rId25"/>
    <p:sldId id="582" r:id="rId26"/>
  </p:sldIdLst>
  <p:sldSz cx="9144000" cy="6858000" type="screen4x3"/>
  <p:notesSz cx="6729413" cy="98663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8B04C9-1EFB-6A44-9990-300E6764AEEA}">
          <p14:sldIdLst>
            <p14:sldId id="562"/>
            <p14:sldId id="561"/>
            <p14:sldId id="563"/>
            <p14:sldId id="564"/>
            <p14:sldId id="557"/>
            <p14:sldId id="565"/>
            <p14:sldId id="566"/>
            <p14:sldId id="584"/>
            <p14:sldId id="583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9"/>
            <p14:sldId id="580"/>
            <p14:sldId id="581"/>
            <p14:sldId id="558"/>
            <p14:sldId id="5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080"/>
    <a:srgbClr val="FFCC66"/>
    <a:srgbClr val="0000FF"/>
    <a:srgbClr val="FF00FF"/>
    <a:srgbClr val="333333"/>
    <a:srgbClr val="8000FF"/>
    <a:srgbClr val="400080"/>
    <a:srgbClr val="FF0000"/>
    <a:srgbClr val="008000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-872" y="-112"/>
      </p:cViewPr>
      <p:guideLst>
        <p:guide orient="horz" pos="1561"/>
        <p:guide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76" y="-96"/>
      </p:cViewPr>
      <p:guideLst>
        <p:guide orient="horz" pos="3107"/>
        <p:guide pos="2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9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t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9300"/>
            <a:ext cx="4913313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7888"/>
            <a:ext cx="49387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229" tIns="48744" rIns="99229" bIns="4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75775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l" defTabSz="969963" eaLnBrk="0" hangingPunct="0">
              <a:defRPr sz="1100" i="1"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5775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149" tIns="0" rIns="19149" bIns="0" numCol="1" anchor="b" anchorCtr="0" compatLnSpc="1">
            <a:prstTxWarp prst="textNoShape">
              <a:avLst/>
            </a:prstTxWarp>
          </a:bodyPr>
          <a:lstStyle>
            <a:lvl1pPr algn="r" defTabSz="969963" eaLnBrk="0" hangingPunct="0">
              <a:defRPr sz="1100" i="1">
                <a:latin typeface="Times New Roman" charset="0"/>
              </a:defRPr>
            </a:lvl1pPr>
          </a:lstStyle>
          <a:p>
            <a:fld id="{0E562DE2-72EC-C244-B39D-550F0E01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44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0850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96938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096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1813" algn="l" defTabSz="8842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80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99CCFF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F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8463" y="6505575"/>
            <a:ext cx="25558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l" eaLnBrk="0" hangingPunct="0"/>
            <a:r>
              <a:rPr lang="en-US" sz="1200"/>
              <a:t>Maria Grazia Pia,</a:t>
            </a:r>
            <a:r>
              <a:rPr lang="en-US" sz="1200" i="1"/>
              <a:t> INFN Genova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169275" y="6424613"/>
            <a:ext cx="166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it-IT" sz="140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4DE-5D20-254E-92B0-9F3EAD2FC6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3300"/>
          </a:solidFill>
          <a:effectLst>
            <a:outerShdw blurRad="38100" dist="38100" dir="2700000" algn="tl">
              <a:srgbClr val="DDDDDD"/>
            </a:outerShdw>
          </a:effectLst>
          <a:latin typeface="Century Gothic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charset="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‒"/>
        <a:defRPr b="0" i="0">
          <a:solidFill>
            <a:schemeClr val="tx1"/>
          </a:solidFill>
          <a:latin typeface="Times New Roman" charset="0"/>
          <a:ea typeface="+mn-ea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Lucida Grande"/>
        <a:buChar char="▻"/>
        <a:defRPr sz="1600">
          <a:solidFill>
            <a:schemeClr val="tx1"/>
          </a:solidFill>
          <a:latin typeface="Times New Roman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charset="0"/>
        <a:buChar char="l"/>
        <a:defRPr sz="16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.infn.it/geant4/training/APC201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make.org/" TargetMode="External"/><Relationship Id="rId4" Type="http://schemas.openxmlformats.org/officeDocument/2006/relationships/hyperlink" Target="https://github.com/google/googletest" TargetMode="External"/><Relationship Id="rId5" Type="http://schemas.openxmlformats.org/officeDocument/2006/relationships/hyperlink" Target="https://www.ge.infn.it/geant4/training/APC2016/gtest.html" TargetMode="External"/><Relationship Id="rId6" Type="http://schemas.openxmlformats.org/officeDocument/2006/relationships/hyperlink" Target="https://www.ge.infn.it/geant4/training/APC2016/exercis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e.infn.it/geant4/training/APC2016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ariagraziapia/VideoStoreAPC/releases/tag/v2.0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.infn.it/geant4/training/APC2014/exercise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8257" y="728898"/>
            <a:ext cx="8813800" cy="828432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"/>
                <a:cs typeface="Helvetica"/>
              </a:rPr>
              <a:t>Refactoring Exercise </a:t>
            </a:r>
            <a:endParaRPr lang="en-US" sz="4400" b="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5178" y="4842650"/>
            <a:ext cx="6400800" cy="1752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Maria Grazia Pia</a:t>
            </a:r>
            <a:endParaRPr lang="en-US" sz="900" i="1" dirty="0">
              <a:latin typeface="Times New Roman" charset="0"/>
            </a:endParaRPr>
          </a:p>
          <a:p>
            <a:r>
              <a:rPr lang="en-US" sz="1800" i="1" dirty="0" smtClean="0"/>
              <a:t>INFN </a:t>
            </a:r>
            <a:r>
              <a:rPr lang="en-US" sz="1800" i="1" dirty="0" err="1" smtClean="0"/>
              <a:t>Genova</a:t>
            </a:r>
            <a:r>
              <a:rPr lang="en-US" sz="1800" i="1" dirty="0" smtClean="0"/>
              <a:t>, Italy</a:t>
            </a:r>
          </a:p>
          <a:p>
            <a:r>
              <a:rPr lang="en-US" sz="1800" dirty="0" err="1" smtClean="0"/>
              <a:t>Maria.Grazia.Pia@cern.ch</a:t>
            </a:r>
            <a:endParaRPr lang="en-US" dirty="0"/>
          </a:p>
          <a:p>
            <a:r>
              <a:rPr lang="en-US" dirty="0" smtClean="0">
                <a:hlinkClick r:id="rId2"/>
              </a:rPr>
              <a:t>http://www.ge.infn.it/geant4/training/APC2016/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Video_sh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3" y="2044235"/>
            <a:ext cx="3141193" cy="2355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209" y="2041575"/>
            <a:ext cx="3810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Extract Method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0782" y="4861731"/>
            <a:ext cx="817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</a:rPr>
              <a:t>F</a:t>
            </a:r>
            <a:r>
              <a:rPr lang="en-US" sz="2400" dirty="0" smtClean="0">
                <a:solidFill>
                  <a:srgbClr val="008000"/>
                </a:solidFill>
              </a:rPr>
              <a:t>ind </a:t>
            </a:r>
            <a:r>
              <a:rPr lang="en-US" sz="2400" dirty="0">
                <a:solidFill>
                  <a:srgbClr val="008000"/>
                </a:solidFill>
              </a:rPr>
              <a:t>a logical clump of code and use </a:t>
            </a:r>
            <a:r>
              <a:rPr lang="en-US" sz="2400" b="1" dirty="0">
                <a:solidFill>
                  <a:srgbClr val="008000"/>
                </a:solidFill>
              </a:rPr>
              <a:t>Extract </a:t>
            </a:r>
            <a:r>
              <a:rPr lang="en-US" sz="2400" b="1" dirty="0" smtClean="0">
                <a:solidFill>
                  <a:srgbClr val="008000"/>
                </a:solidFill>
              </a:rPr>
              <a:t>Method</a:t>
            </a:r>
          </a:p>
          <a:p>
            <a:pPr algn="l"/>
            <a:r>
              <a:rPr lang="en-US" sz="2400" dirty="0"/>
              <a:t>C</a:t>
            </a:r>
            <a:r>
              <a:rPr lang="en-US" sz="2400" dirty="0" smtClean="0"/>
              <a:t>andidate: </a:t>
            </a:r>
            <a:r>
              <a:rPr lang="en-US" sz="2400" b="1" dirty="0" smtClean="0"/>
              <a:t>switch</a:t>
            </a:r>
            <a:r>
              <a:rPr lang="en-US" sz="2400" dirty="0" smtClean="0"/>
              <a:t> statement to </a:t>
            </a:r>
            <a:r>
              <a:rPr lang="en-US" sz="2400" dirty="0"/>
              <a:t>extract into its own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8788" y="606853"/>
            <a:ext cx="4045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Bad smell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long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metod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in Customer</a:t>
            </a:r>
          </a:p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Decompose it in small pieces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8593" y="3812417"/>
            <a:ext cx="6259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first phase of </a:t>
            </a:r>
            <a:r>
              <a:rPr lang="en-US" dirty="0" err="1"/>
              <a:t>refactorings</a:t>
            </a:r>
            <a:r>
              <a:rPr lang="en-US" dirty="0"/>
              <a:t> in this exercise shows how to split up the long method and move the pieces to better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4700" y="5872608"/>
            <a:ext cx="814798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Solution in step2/</a:t>
            </a:r>
            <a:endParaRPr lang="en-US" sz="2400" dirty="0"/>
          </a:p>
        </p:txBody>
      </p:sp>
      <p:pic>
        <p:nvPicPr>
          <p:cNvPr id="2" name="Picture 1" descr="step1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" y="1610644"/>
            <a:ext cx="8013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Renaming </a:t>
            </a: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102" y="3921172"/>
            <a:ext cx="89978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design change</a:t>
            </a:r>
            <a:endParaRPr lang="en-US" dirty="0"/>
          </a:p>
          <a:p>
            <a:r>
              <a:rPr lang="en-US" dirty="0"/>
              <a:t>    S</a:t>
            </a:r>
            <a:r>
              <a:rPr lang="en-US" dirty="0" smtClean="0"/>
              <a:t>ome </a:t>
            </a:r>
            <a:r>
              <a:rPr lang="en-US" dirty="0"/>
              <a:t>of the variable names in </a:t>
            </a:r>
            <a:r>
              <a:rPr lang="en-US" dirty="0" err="1" smtClean="0"/>
              <a:t>amountFor</a:t>
            </a:r>
            <a:r>
              <a:rPr lang="en-US" dirty="0" smtClean="0"/>
              <a:t> could be </a:t>
            </a:r>
            <a:r>
              <a:rPr lang="en-US" dirty="0" smtClean="0">
                <a:solidFill>
                  <a:srgbClr val="008000"/>
                </a:solidFill>
              </a:rPr>
              <a:t>better renamed</a:t>
            </a:r>
          </a:p>
          <a:p>
            <a:endParaRPr lang="en-US" dirty="0"/>
          </a:p>
          <a:p>
            <a:r>
              <a:rPr lang="en-US" dirty="0"/>
              <a:t>    Is renaming worth the effort? Absolutely. Good code should communicate what it is doing clearly, and variable names are a key to clear code. </a:t>
            </a:r>
          </a:p>
        </p:txBody>
      </p:sp>
      <p:pic>
        <p:nvPicPr>
          <p:cNvPr id="7" name="Picture 6" descr="step2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5" y="962588"/>
            <a:ext cx="8140700" cy="300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700" y="5872608"/>
            <a:ext cx="814798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Solution in step3/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878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23" y="163092"/>
            <a:ext cx="7772400" cy="647700"/>
          </a:xfrm>
        </p:spPr>
        <p:txBody>
          <a:bodyPr/>
          <a:lstStyle/>
          <a:p>
            <a:pPr algn="r"/>
            <a:r>
              <a:rPr lang="en-US" dirty="0"/>
              <a:t>Step 3: Move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670" y="4809871"/>
            <a:ext cx="89346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most cases a method should be on the object whose data it </a:t>
            </a:r>
            <a:r>
              <a:rPr lang="en-US" dirty="0" smtClean="0"/>
              <a:t>uses: </a:t>
            </a:r>
          </a:p>
          <a:p>
            <a:r>
              <a:rPr lang="en-US" dirty="0" smtClean="0"/>
              <a:t>the </a:t>
            </a:r>
            <a:r>
              <a:rPr lang="en-US" dirty="0"/>
              <a:t>method should be moved to the </a:t>
            </a:r>
            <a:r>
              <a:rPr lang="en-US" dirty="0" smtClean="0"/>
              <a:t>rental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 smtClean="0">
                <a:solidFill>
                  <a:srgbClr val="008000"/>
                </a:solidFill>
              </a:rPr>
              <a:t>se </a:t>
            </a:r>
            <a:r>
              <a:rPr lang="en-US" b="1" dirty="0">
                <a:solidFill>
                  <a:srgbClr val="376092"/>
                </a:solidFill>
              </a:rPr>
              <a:t>Move </a:t>
            </a:r>
            <a:r>
              <a:rPr lang="en-US" b="1" dirty="0" smtClean="0">
                <a:solidFill>
                  <a:srgbClr val="376092"/>
                </a:solidFill>
              </a:rPr>
              <a:t>Method</a:t>
            </a:r>
            <a:endParaRPr lang="en-US" dirty="0" smtClean="0">
              <a:solidFill>
                <a:srgbClr val="376092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ename </a:t>
            </a:r>
            <a:r>
              <a:rPr lang="en-US" dirty="0">
                <a:solidFill>
                  <a:srgbClr val="008000"/>
                </a:solidFill>
              </a:rPr>
              <a:t>the method (</a:t>
            </a:r>
            <a:r>
              <a:rPr lang="en-US" i="1" dirty="0" err="1">
                <a:solidFill>
                  <a:srgbClr val="008000"/>
                </a:solidFill>
              </a:rPr>
              <a:t>getCharge</a:t>
            </a:r>
            <a:r>
              <a:rPr lang="en-US" dirty="0">
                <a:solidFill>
                  <a:srgbClr val="008000"/>
                </a:solidFill>
              </a:rPr>
              <a:t>) as we do the </a:t>
            </a:r>
            <a:r>
              <a:rPr lang="en-US" dirty="0" smtClean="0">
                <a:solidFill>
                  <a:srgbClr val="008000"/>
                </a:solidFill>
              </a:rPr>
              <a:t>move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eplace </a:t>
            </a:r>
            <a:r>
              <a:rPr lang="en-US" dirty="0">
                <a:solidFill>
                  <a:srgbClr val="008000"/>
                </a:solidFill>
              </a:rPr>
              <a:t>the body of </a:t>
            </a:r>
            <a:r>
              <a:rPr lang="en-US" i="1" dirty="0">
                <a:solidFill>
                  <a:srgbClr val="008000"/>
                </a:solidFill>
              </a:rPr>
              <a:t>Customer::</a:t>
            </a:r>
            <a:r>
              <a:rPr lang="en-US" i="1" dirty="0" err="1">
                <a:solidFill>
                  <a:srgbClr val="008000"/>
                </a:solidFill>
              </a:rPr>
              <a:t>amountFor</a:t>
            </a:r>
            <a:r>
              <a:rPr lang="en-US" dirty="0">
                <a:solidFill>
                  <a:srgbClr val="008000"/>
                </a:solidFill>
              </a:rPr>
              <a:t> to delegate to the new </a:t>
            </a:r>
            <a:r>
              <a:rPr lang="en-US" dirty="0" smtClean="0">
                <a:solidFill>
                  <a:srgbClr val="008000"/>
                </a:solidFill>
              </a:rPr>
              <a:t>method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2999" y="3650734"/>
            <a:ext cx="574292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Smell of </a:t>
            </a:r>
            <a:r>
              <a:rPr lang="en-US" sz="2400" b="1" dirty="0">
                <a:solidFill>
                  <a:srgbClr val="376092"/>
                </a:solidFill>
              </a:rPr>
              <a:t>Feature </a:t>
            </a:r>
            <a:r>
              <a:rPr lang="en-US" sz="2400" b="1" dirty="0" smtClean="0">
                <a:solidFill>
                  <a:srgbClr val="376092"/>
                </a:solidFill>
              </a:rPr>
              <a:t>Envy</a:t>
            </a:r>
            <a:endParaRPr lang="en-US" sz="2400" b="1" dirty="0">
              <a:solidFill>
                <a:srgbClr val="376092"/>
              </a:solidFill>
            </a:endParaRPr>
          </a:p>
          <a:p>
            <a:r>
              <a:rPr lang="en-US" i="1" dirty="0" err="1" smtClean="0"/>
              <a:t>amountFor</a:t>
            </a:r>
            <a:r>
              <a:rPr lang="en-US" dirty="0" smtClean="0"/>
              <a:t> </a:t>
            </a:r>
            <a:r>
              <a:rPr lang="en-US" dirty="0"/>
              <a:t>uses information from the rental,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it does not use information from the </a:t>
            </a:r>
            <a:r>
              <a:rPr lang="en-US" dirty="0" smtClean="0"/>
              <a:t>customer</a:t>
            </a:r>
          </a:p>
        </p:txBody>
      </p:sp>
      <p:pic>
        <p:nvPicPr>
          <p:cNvPr id="7" name="Picture 6" descr="step3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" y="529189"/>
            <a:ext cx="8420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11" y="342900"/>
            <a:ext cx="8620000" cy="647700"/>
          </a:xfrm>
        </p:spPr>
        <p:txBody>
          <a:bodyPr/>
          <a:lstStyle/>
          <a:p>
            <a:r>
              <a:rPr lang="en-US" dirty="0"/>
              <a:t>Step 4: Replace Temp with </a:t>
            </a:r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021" y="3955782"/>
            <a:ext cx="8125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thisAmount</a:t>
            </a:r>
            <a:r>
              <a:rPr lang="en-US" sz="2400" i="1" dirty="0"/>
              <a:t> </a:t>
            </a:r>
            <a:r>
              <a:rPr lang="en-US" sz="2400" dirty="0"/>
              <a:t>is now redundant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dirty="0"/>
              <a:t>It is set to the result of </a:t>
            </a:r>
            <a:r>
              <a:rPr lang="en-US" i="1" dirty="0" err="1"/>
              <a:t>each.getCharge</a:t>
            </a:r>
            <a:r>
              <a:rPr lang="en-US" dirty="0"/>
              <a:t> and not changed </a:t>
            </a:r>
            <a:r>
              <a:rPr lang="en-US" dirty="0" smtClean="0"/>
              <a:t>afterward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8000"/>
                </a:solidFill>
              </a:rPr>
              <a:t>Thus we can eliminate </a:t>
            </a:r>
            <a:r>
              <a:rPr lang="en-US" sz="2400" i="1" dirty="0" err="1">
                <a:solidFill>
                  <a:srgbClr val="008000"/>
                </a:solidFill>
              </a:rPr>
              <a:t>thisAmount</a:t>
            </a:r>
            <a:r>
              <a:rPr lang="en-US" sz="2400" dirty="0">
                <a:solidFill>
                  <a:srgbClr val="008000"/>
                </a:solidFill>
              </a:rPr>
              <a:t> by using 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Temp with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Query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tep4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1" y="1272139"/>
            <a:ext cx="7835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01" y="84426"/>
            <a:ext cx="8597524" cy="647700"/>
          </a:xfrm>
        </p:spPr>
        <p:txBody>
          <a:bodyPr/>
          <a:lstStyle/>
          <a:p>
            <a:r>
              <a:rPr lang="en-US" sz="3200" dirty="0"/>
              <a:t>Step 5: Extracting Frequent Renter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147" y="3820926"/>
            <a:ext cx="25736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 </a:t>
            </a:r>
            <a:r>
              <a:rPr lang="en-US" dirty="0"/>
              <a:t>a similar thing for the frequent renter points. </a:t>
            </a:r>
            <a:endParaRPr lang="en-US" dirty="0" smtClean="0"/>
          </a:p>
          <a:p>
            <a:r>
              <a:rPr lang="en-US" sz="2400" b="1" dirty="0" smtClean="0">
                <a:solidFill>
                  <a:srgbClr val="376092"/>
                </a:solidFill>
              </a:rPr>
              <a:t>Extract </a:t>
            </a:r>
            <a:r>
              <a:rPr lang="en-US" sz="2400" b="1" dirty="0">
                <a:solidFill>
                  <a:srgbClr val="376092"/>
                </a:solidFill>
              </a:rPr>
              <a:t>Method</a:t>
            </a:r>
            <a:r>
              <a:rPr lang="en-US" sz="2400" dirty="0">
                <a:solidFill>
                  <a:srgbClr val="376092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on the frequent renter points part of the </a:t>
            </a:r>
            <a:r>
              <a:rPr lang="en-US" sz="2400" dirty="0" smtClean="0">
                <a:solidFill>
                  <a:srgbClr val="008000"/>
                </a:solidFill>
              </a:rPr>
              <a:t>code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4" y="3448609"/>
            <a:ext cx="7133779" cy="3409391"/>
          </a:xfrm>
          <a:prstGeom prst="rect">
            <a:avLst/>
          </a:prstGeom>
        </p:spPr>
      </p:pic>
      <p:pic>
        <p:nvPicPr>
          <p:cNvPr id="4" name="Picture 3" descr="step5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8844"/>
            <a:ext cx="9067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39" y="230519"/>
            <a:ext cx="7772400" cy="647700"/>
          </a:xfrm>
        </p:spPr>
        <p:txBody>
          <a:bodyPr/>
          <a:lstStyle/>
          <a:p>
            <a:r>
              <a:rPr lang="en-US" dirty="0"/>
              <a:t>Step 6: Removing </a:t>
            </a:r>
            <a:r>
              <a:rPr lang="en-US" dirty="0" smtClean="0"/>
              <a:t>Temps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817" y="4697491"/>
            <a:ext cx="87998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U</a:t>
            </a:r>
            <a:r>
              <a:rPr lang="en-US" sz="2400" dirty="0" smtClean="0">
                <a:solidFill>
                  <a:srgbClr val="008000"/>
                </a:solidFill>
              </a:rPr>
              <a:t>se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376092"/>
                </a:solidFill>
              </a:rPr>
              <a:t>Replace Temp with Query</a:t>
            </a:r>
            <a:r>
              <a:rPr lang="en-US" sz="2400" dirty="0">
                <a:solidFill>
                  <a:srgbClr val="376092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to replace </a:t>
            </a:r>
            <a:r>
              <a:rPr lang="en-US" sz="2400" i="1" dirty="0" err="1">
                <a:solidFill>
                  <a:srgbClr val="008000"/>
                </a:solidFill>
              </a:rPr>
              <a:t>totalAmount</a:t>
            </a:r>
            <a:r>
              <a:rPr lang="en-US" sz="2400" dirty="0">
                <a:solidFill>
                  <a:srgbClr val="008000"/>
                </a:solidFill>
              </a:rPr>
              <a:t> and </a:t>
            </a:r>
            <a:r>
              <a:rPr lang="en-US" sz="2400" i="1" dirty="0" err="1">
                <a:solidFill>
                  <a:srgbClr val="008000"/>
                </a:solidFill>
              </a:rPr>
              <a:t>frequentRenterPoints</a:t>
            </a:r>
            <a:r>
              <a:rPr lang="en-US" sz="2400" dirty="0">
                <a:solidFill>
                  <a:srgbClr val="008000"/>
                </a:solidFill>
              </a:rPr>
              <a:t> with query </a:t>
            </a:r>
            <a:r>
              <a:rPr lang="en-US" sz="2400" dirty="0" smtClean="0">
                <a:solidFill>
                  <a:srgbClr val="008000"/>
                </a:solidFill>
              </a:rPr>
              <a:t>methods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Queries </a:t>
            </a:r>
            <a:r>
              <a:rPr lang="en-US" sz="1800" dirty="0"/>
              <a:t>are accessible to any method in the </a:t>
            </a:r>
            <a:r>
              <a:rPr lang="en-US" sz="1800" dirty="0" smtClean="0"/>
              <a:t>class, thus </a:t>
            </a:r>
            <a:r>
              <a:rPr lang="en-US" sz="1800" dirty="0"/>
              <a:t>encourage a cleaner </a:t>
            </a:r>
            <a:r>
              <a:rPr lang="en-US" sz="1800" dirty="0" smtClean="0"/>
              <a:t>design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We begin by replacing </a:t>
            </a:r>
            <a:r>
              <a:rPr lang="en-US" i="1" dirty="0" err="1"/>
              <a:t>totalAmount</a:t>
            </a:r>
            <a:r>
              <a:rPr lang="en-US" i="1" dirty="0"/>
              <a:t> </a:t>
            </a:r>
            <a:r>
              <a:rPr lang="en-US" dirty="0"/>
              <a:t>with a </a:t>
            </a:r>
            <a:r>
              <a:rPr lang="en-US" i="1" dirty="0"/>
              <a:t>charge</a:t>
            </a:r>
            <a:r>
              <a:rPr lang="en-US" dirty="0"/>
              <a:t> method on </a:t>
            </a:r>
            <a:r>
              <a:rPr lang="en-US" i="1" dirty="0" smtClean="0"/>
              <a:t>customer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5659" y="3090456"/>
            <a:ext cx="5551865" cy="132343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case we have two temporary variables, both of which are being used to get a total from the rentals attached to the customer. Both the ASCII and HTML versions require these totals. </a:t>
            </a:r>
          </a:p>
        </p:txBody>
      </p:sp>
      <p:pic>
        <p:nvPicPr>
          <p:cNvPr id="7" name="Picture 6" descr="step6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9" y="800595"/>
            <a:ext cx="8483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39" y="140615"/>
            <a:ext cx="7772400" cy="647700"/>
          </a:xfrm>
        </p:spPr>
        <p:txBody>
          <a:bodyPr/>
          <a:lstStyle/>
          <a:p>
            <a:r>
              <a:rPr lang="en-US" sz="3600" dirty="0"/>
              <a:t>Step 7: Still about removing </a:t>
            </a:r>
            <a:r>
              <a:rPr lang="en-US" sz="3600" dirty="0" smtClean="0"/>
              <a:t>temps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817" y="4764919"/>
            <a:ext cx="2607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 the </a:t>
            </a:r>
            <a:r>
              <a:rPr lang="en-US" dirty="0">
                <a:solidFill>
                  <a:srgbClr val="008000"/>
                </a:solidFill>
              </a:rPr>
              <a:t>same </a:t>
            </a:r>
            <a:r>
              <a:rPr lang="en-US" dirty="0" smtClean="0">
                <a:solidFill>
                  <a:srgbClr val="008000"/>
                </a:solidFill>
              </a:rPr>
              <a:t>as in step 6 for </a:t>
            </a:r>
            <a:r>
              <a:rPr lang="en-US" i="1" dirty="0" err="1">
                <a:solidFill>
                  <a:srgbClr val="008000"/>
                </a:solidFill>
              </a:rPr>
              <a:t>frequentRenterPoints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92" y="2943198"/>
            <a:ext cx="6835806" cy="3755254"/>
          </a:xfrm>
          <a:prstGeom prst="rect">
            <a:avLst/>
          </a:prstGeom>
        </p:spPr>
      </p:pic>
      <p:pic>
        <p:nvPicPr>
          <p:cNvPr id="5" name="Picture 4" descr="step7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" y="325076"/>
            <a:ext cx="8559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8: Adding new </a:t>
            </a:r>
            <a:r>
              <a:rPr lang="en-US" sz="3600" dirty="0" smtClean="0"/>
              <a:t>functionality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8631" y="5338058"/>
            <a:ext cx="674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Add </a:t>
            </a:r>
            <a:r>
              <a:rPr lang="en-US" sz="2400" dirty="0" err="1" smtClean="0">
                <a:solidFill>
                  <a:srgbClr val="008000"/>
                </a:solidFill>
              </a:rPr>
              <a:t>htmlStatement</a:t>
            </a:r>
            <a:r>
              <a:rPr lang="en-US" sz="2400" dirty="0" smtClean="0">
                <a:solidFill>
                  <a:srgbClr val="008000"/>
                </a:solidFill>
              </a:rPr>
              <a:t>() to Customer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" name="Picture 5" descr="step8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9" y="1280229"/>
            <a:ext cx="8775821" cy="37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792140"/>
          </a:xfrm>
        </p:spPr>
        <p:txBody>
          <a:bodyPr/>
          <a:lstStyle/>
          <a:p>
            <a:r>
              <a:rPr lang="en-US" sz="2800" dirty="0"/>
              <a:t>Step 9: Replacing the Conditional Logic on Price Code with </a:t>
            </a:r>
            <a:r>
              <a:rPr lang="en-US" sz="2800" dirty="0" smtClean="0"/>
              <a:t>Polymorphism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965" y="4458965"/>
            <a:ext cx="85975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first part of this problem is that switch statement.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bad idea to do a switch based on an attribute of another object.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must use a switch statement, it should be on your own data, not on someone </a:t>
            </a:r>
            <a:r>
              <a:rPr lang="en-US" dirty="0" smtClean="0"/>
              <a:t>else’s</a:t>
            </a:r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008000"/>
                </a:solidFill>
              </a:rPr>
              <a:t>This implies that </a:t>
            </a:r>
            <a:r>
              <a:rPr lang="en-US" sz="2400" dirty="0" err="1">
                <a:solidFill>
                  <a:srgbClr val="008000"/>
                </a:solidFill>
              </a:rPr>
              <a:t>getCharge</a:t>
            </a:r>
            <a:r>
              <a:rPr lang="en-US" sz="2400" dirty="0">
                <a:solidFill>
                  <a:srgbClr val="008000"/>
                </a:solidFill>
              </a:rPr>
              <a:t> should move onto </a:t>
            </a:r>
            <a:r>
              <a:rPr lang="en-US" sz="2400" dirty="0" smtClean="0">
                <a:solidFill>
                  <a:srgbClr val="008000"/>
                </a:solidFill>
              </a:rPr>
              <a:t>movie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step9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4" y="1338287"/>
            <a:ext cx="8534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9568"/>
          </a:xfrm>
        </p:spPr>
        <p:txBody>
          <a:bodyPr/>
          <a:lstStyle/>
          <a:p>
            <a:r>
              <a:rPr lang="en-US" sz="3200" dirty="0"/>
              <a:t>10: Still about replacing the Conditional Logic with </a:t>
            </a:r>
            <a:r>
              <a:rPr lang="en-US" sz="3200" dirty="0" smtClean="0"/>
              <a:t>Polymorphism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682" y="5243993"/>
            <a:ext cx="8541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Do </a:t>
            </a:r>
            <a:r>
              <a:rPr lang="en-US" sz="2400" dirty="0">
                <a:solidFill>
                  <a:srgbClr val="008000"/>
                </a:solidFill>
              </a:rPr>
              <a:t>the same </a:t>
            </a:r>
            <a:r>
              <a:rPr lang="en-US" sz="2400" dirty="0" smtClean="0">
                <a:solidFill>
                  <a:srgbClr val="008000"/>
                </a:solidFill>
              </a:rPr>
              <a:t>as in step 9 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with </a:t>
            </a:r>
            <a:r>
              <a:rPr lang="en-US" sz="2400" dirty="0">
                <a:solidFill>
                  <a:srgbClr val="008000"/>
                </a:solidFill>
              </a:rPr>
              <a:t>the frequent renter point calculation</a:t>
            </a:r>
          </a:p>
        </p:txBody>
      </p:sp>
      <p:pic>
        <p:nvPicPr>
          <p:cNvPr id="4" name="Picture 3" descr="step10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075"/>
            <a:ext cx="9144000" cy="29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25" y="715978"/>
            <a:ext cx="7772400" cy="1470025"/>
          </a:xfrm>
        </p:spPr>
        <p:txBody>
          <a:bodyPr/>
          <a:lstStyle/>
          <a:p>
            <a:r>
              <a:rPr lang="en-US" dirty="0" smtClean="0"/>
              <a:t>Exercise: The Video 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271" y="3730235"/>
            <a:ext cx="8280579" cy="1929214"/>
          </a:xfrm>
        </p:spPr>
        <p:txBody>
          <a:bodyPr/>
          <a:lstStyle/>
          <a:p>
            <a:r>
              <a:rPr lang="en-US" sz="2800" b="1" dirty="0" smtClean="0"/>
              <a:t>Grab basic concepts</a:t>
            </a:r>
          </a:p>
          <a:p>
            <a:r>
              <a:rPr lang="en-US" sz="2800" b="1" dirty="0" smtClean="0"/>
              <a:t>Get into the habit of refactoring</a:t>
            </a:r>
          </a:p>
          <a:p>
            <a:endParaRPr lang="en-US" dirty="0"/>
          </a:p>
          <a:p>
            <a:r>
              <a:rPr lang="en-US" dirty="0"/>
              <a:t>M. Fowler, Refactoring, Addison-Wesley Professional, 1999, </a:t>
            </a:r>
            <a:r>
              <a:rPr lang="en-US" dirty="0" smtClean="0"/>
              <a:t>Chapter </a:t>
            </a:r>
            <a:r>
              <a:rPr lang="en-US" dirty="0"/>
              <a:t>1</a:t>
            </a:r>
          </a:p>
          <a:p>
            <a:r>
              <a:rPr lang="en-US" i="1" dirty="0" smtClean="0"/>
              <a:t>(translated from Java into C++)</a:t>
            </a:r>
            <a:endParaRPr lang="en-US" i="1" dirty="0"/>
          </a:p>
        </p:txBody>
      </p:sp>
      <p:pic>
        <p:nvPicPr>
          <p:cNvPr id="5" name="Picture 4" descr="Video_s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4" y="2264168"/>
            <a:ext cx="1856804" cy="1392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07" y="2248814"/>
            <a:ext cx="2252145" cy="14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11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89" y="114427"/>
            <a:ext cx="9144000" cy="3546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74" y="0"/>
            <a:ext cx="5413957" cy="647700"/>
          </a:xfrm>
        </p:spPr>
        <p:txBody>
          <a:bodyPr/>
          <a:lstStyle/>
          <a:p>
            <a:r>
              <a:rPr lang="en-US" sz="2800" dirty="0" smtClean="0"/>
              <a:t>Step 11: At </a:t>
            </a:r>
            <a:r>
              <a:rPr lang="en-US" sz="2800" dirty="0"/>
              <a:t>last... </a:t>
            </a:r>
            <a:r>
              <a:rPr lang="en-US" sz="2800" dirty="0" smtClean="0"/>
              <a:t>Inheritance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99" y="3483059"/>
            <a:ext cx="898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Replace </a:t>
            </a:r>
            <a:r>
              <a:rPr lang="en-US" dirty="0">
                <a:solidFill>
                  <a:srgbClr val="008000"/>
                </a:solidFill>
              </a:rPr>
              <a:t>the </a:t>
            </a:r>
            <a:r>
              <a:rPr lang="en-US" i="1" dirty="0">
                <a:solidFill>
                  <a:srgbClr val="008000"/>
                </a:solidFill>
              </a:rPr>
              <a:t>switch</a:t>
            </a:r>
            <a:r>
              <a:rPr lang="en-US" dirty="0">
                <a:solidFill>
                  <a:srgbClr val="008000"/>
                </a:solidFill>
              </a:rPr>
              <a:t> statement by using </a:t>
            </a:r>
            <a:r>
              <a:rPr lang="en-US" b="1" dirty="0">
                <a:solidFill>
                  <a:srgbClr val="008000"/>
                </a:solidFill>
              </a:rPr>
              <a:t>polymorphism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We </a:t>
            </a:r>
            <a:r>
              <a:rPr lang="en-US" dirty="0">
                <a:latin typeface="Arial Narrow"/>
                <a:cs typeface="Arial Narrow"/>
              </a:rPr>
              <a:t>have several types </a:t>
            </a:r>
            <a:r>
              <a:rPr lang="en-US" dirty="0" smtClean="0">
                <a:latin typeface="Arial Narrow"/>
                <a:cs typeface="Arial Narrow"/>
              </a:rPr>
              <a:t>of movie that have different ways of answering the same question </a:t>
            </a:r>
          </a:p>
          <a:p>
            <a:r>
              <a:rPr lang="en-US" dirty="0" smtClean="0"/>
              <a:t>This sounds like a job for </a:t>
            </a:r>
            <a:r>
              <a:rPr lang="en-US" b="1" dirty="0" smtClean="0"/>
              <a:t>subclasses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052" y="4587969"/>
            <a:ext cx="8801946" cy="954107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A movie can change its classification during its </a:t>
            </a:r>
            <a:r>
              <a:rPr lang="en-US" sz="1800" dirty="0" smtClean="0"/>
              <a:t>lifetime </a:t>
            </a:r>
            <a:endParaRPr lang="en-US" sz="1800" dirty="0"/>
          </a:p>
          <a:p>
            <a:r>
              <a:rPr lang="en-US" sz="1800" dirty="0"/>
              <a:t>An object cannot change its class during its </a:t>
            </a:r>
            <a:r>
              <a:rPr lang="en-US" sz="1800" dirty="0" smtClean="0"/>
              <a:t>lifetime </a:t>
            </a:r>
            <a:endParaRPr lang="en-US" sz="1800" dirty="0"/>
          </a:p>
          <a:p>
            <a:r>
              <a:rPr lang="en-US" dirty="0"/>
              <a:t>Solution: </a:t>
            </a:r>
            <a:r>
              <a:rPr lang="en-US" b="1" dirty="0"/>
              <a:t>use the State </a:t>
            </a:r>
            <a:r>
              <a:rPr lang="en-US" b="1" dirty="0" smtClean="0"/>
              <a:t>pattern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574" y="5577814"/>
            <a:ext cx="894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b="1" dirty="0" smtClean="0">
                <a:solidFill>
                  <a:srgbClr val="008000"/>
                </a:solidFill>
                <a:latin typeface="Arial Narrow"/>
                <a:cs typeface="Arial Narrow"/>
              </a:rPr>
              <a:t>Replace </a:t>
            </a:r>
            <a:r>
              <a:rPr lang="en-US" b="1" dirty="0">
                <a:solidFill>
                  <a:srgbClr val="008000"/>
                </a:solidFill>
                <a:latin typeface="Arial Narrow"/>
                <a:cs typeface="Arial Narrow"/>
              </a:rPr>
              <a:t>Type Code </a:t>
            </a:r>
            <a:r>
              <a:rPr lang="en-US" sz="1800" dirty="0">
                <a:solidFill>
                  <a:srgbClr val="008000"/>
                </a:solidFill>
                <a:latin typeface="Arial Narrow"/>
                <a:cs typeface="Arial Narrow"/>
              </a:rPr>
              <a:t>with</a:t>
            </a:r>
            <a:r>
              <a:rPr lang="en-US" b="1" dirty="0">
                <a:solidFill>
                  <a:srgbClr val="008000"/>
                </a:solidFill>
                <a:latin typeface="Arial Narrow"/>
                <a:cs typeface="Arial Narrow"/>
              </a:rPr>
              <a:t> State/</a:t>
            </a:r>
            <a:r>
              <a:rPr lang="en-US" b="1" dirty="0" smtClean="0">
                <a:solidFill>
                  <a:srgbClr val="008000"/>
                </a:solidFill>
                <a:latin typeface="Arial Narrow"/>
                <a:cs typeface="Arial Narrow"/>
              </a:rPr>
              <a:t>Strategy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Self Encapsulate Field </a:t>
            </a:r>
            <a:r>
              <a:rPr lang="en-US" dirty="0">
                <a:solidFill>
                  <a:srgbClr val="008000"/>
                </a:solidFill>
                <a:latin typeface="Arial Narrow"/>
                <a:cs typeface="Arial Narrow"/>
              </a:rPr>
              <a:t>on the type code</a:t>
            </a:r>
            <a:endParaRPr lang="en-US" dirty="0" smtClean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Method </a:t>
            </a:r>
            <a:r>
              <a:rPr lang="en-US" dirty="0"/>
              <a:t>to move the switch statement into the price </a:t>
            </a:r>
            <a:r>
              <a:rPr lang="en-US" dirty="0" smtClean="0"/>
              <a:t>class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376092"/>
                </a:solidFill>
              </a:rPr>
              <a:t>Replace </a:t>
            </a:r>
            <a:r>
              <a:rPr lang="en-US" dirty="0">
                <a:solidFill>
                  <a:srgbClr val="376092"/>
                </a:solidFill>
              </a:rPr>
              <a:t>Conditional with Polymorphism </a:t>
            </a:r>
            <a:r>
              <a:rPr lang="en-US" dirty="0"/>
              <a:t>to eliminate the switch </a:t>
            </a: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74" y="146736"/>
            <a:ext cx="7772400" cy="647700"/>
          </a:xfrm>
        </p:spPr>
        <p:txBody>
          <a:bodyPr/>
          <a:lstStyle/>
          <a:p>
            <a:r>
              <a:rPr lang="en-US" dirty="0"/>
              <a:t>Step 12: Adding new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25" y="3405119"/>
            <a:ext cx="4274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the type code behavior in the price </a:t>
            </a:r>
            <a:r>
              <a:rPr lang="en-US" dirty="0" smtClean="0"/>
              <a:t>object </a:t>
            </a:r>
          </a:p>
          <a:p>
            <a:r>
              <a:rPr lang="en-US" dirty="0" smtClean="0"/>
              <a:t>Do </a:t>
            </a:r>
            <a:r>
              <a:rPr lang="en-US" dirty="0"/>
              <a:t>this with an </a:t>
            </a:r>
            <a:endParaRPr lang="en-US" dirty="0" smtClean="0"/>
          </a:p>
          <a:p>
            <a:r>
              <a:rPr lang="en-US" b="1" dirty="0" smtClean="0"/>
              <a:t>abstract </a:t>
            </a:r>
            <a:r>
              <a:rPr lang="en-US" b="1" dirty="0"/>
              <a:t>method</a:t>
            </a:r>
            <a:r>
              <a:rPr lang="en-US" dirty="0"/>
              <a:t> on price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b="1" dirty="0"/>
              <a:t>concrete methods</a:t>
            </a:r>
            <a:r>
              <a:rPr lang="en-US" dirty="0"/>
              <a:t> in the </a:t>
            </a:r>
            <a:r>
              <a:rPr lang="en-US" dirty="0" smtClean="0"/>
              <a:t>subclasses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Change the </a:t>
            </a:r>
            <a:r>
              <a:rPr lang="en-US" dirty="0"/>
              <a:t>movie's </a:t>
            </a:r>
            <a:r>
              <a:rPr lang="en-US" dirty="0" err="1"/>
              <a:t>accessors</a:t>
            </a:r>
            <a:r>
              <a:rPr lang="en-US" dirty="0"/>
              <a:t> for the price code to use the new </a:t>
            </a:r>
            <a:r>
              <a:rPr lang="en-US" dirty="0" smtClean="0"/>
              <a:t>class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64873" y="5881117"/>
            <a:ext cx="3478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Add </a:t>
            </a:r>
            <a:r>
              <a:rPr lang="en-US" sz="2800" dirty="0">
                <a:solidFill>
                  <a:srgbClr val="008000"/>
                </a:solidFill>
              </a:rPr>
              <a:t>the new </a:t>
            </a:r>
            <a:r>
              <a:rPr lang="en-US" sz="2800" dirty="0" smtClean="0">
                <a:solidFill>
                  <a:srgbClr val="008000"/>
                </a:solidFill>
              </a:rPr>
              <a:t>classes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7" name="Picture 6" descr="step12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06"/>
            <a:ext cx="9144000" cy="48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Move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692" y="4599983"/>
            <a:ext cx="3195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Apply </a:t>
            </a:r>
            <a:r>
              <a:rPr lang="en-US" sz="2400" dirty="0">
                <a:solidFill>
                  <a:srgbClr val="008000"/>
                </a:solidFill>
              </a:rPr>
              <a:t>Move Method to </a:t>
            </a:r>
            <a:r>
              <a:rPr lang="en-US" sz="2400" dirty="0" err="1" smtClean="0">
                <a:solidFill>
                  <a:srgbClr val="008000"/>
                </a:solidFill>
              </a:rPr>
              <a:t>getCharge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" name="Picture 5" descr="step13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94"/>
            <a:ext cx="9144000" cy="58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95" y="252995"/>
            <a:ext cx="8766101" cy="690998"/>
          </a:xfrm>
        </p:spPr>
        <p:txBody>
          <a:bodyPr/>
          <a:lstStyle/>
          <a:p>
            <a:r>
              <a:rPr lang="en-US" sz="2800" dirty="0"/>
              <a:t>Step 14: Replace Conditional with </a:t>
            </a:r>
            <a:r>
              <a:rPr lang="en-US" sz="2800" dirty="0" smtClean="0"/>
              <a:t>Polymorphism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171" y="6150114"/>
            <a:ext cx="9035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When </a:t>
            </a:r>
            <a:r>
              <a:rPr lang="en-US" dirty="0" smtClean="0">
                <a:solidFill>
                  <a:srgbClr val="008000"/>
                </a:solidFill>
              </a:rPr>
              <a:t>done </a:t>
            </a:r>
            <a:r>
              <a:rPr lang="en-US" dirty="0">
                <a:solidFill>
                  <a:srgbClr val="008000"/>
                </a:solidFill>
              </a:rPr>
              <a:t>with all the legs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008000"/>
                </a:solidFill>
              </a:rPr>
              <a:t>make </a:t>
            </a:r>
            <a:r>
              <a:rPr lang="en-US" i="1" dirty="0">
                <a:solidFill>
                  <a:srgbClr val="008000"/>
                </a:solidFill>
              </a:rPr>
              <a:t>Price::</a:t>
            </a:r>
            <a:r>
              <a:rPr lang="en-US" i="1" dirty="0" err="1">
                <a:solidFill>
                  <a:srgbClr val="008000"/>
                </a:solidFill>
              </a:rPr>
              <a:t>getCharge</a:t>
            </a:r>
            <a:r>
              <a:rPr lang="en-US" dirty="0">
                <a:solidFill>
                  <a:srgbClr val="008000"/>
                </a:solidFill>
              </a:rPr>
              <a:t> a pure virtual  </a:t>
            </a:r>
            <a:r>
              <a:rPr lang="en-US" dirty="0" smtClean="0">
                <a:solidFill>
                  <a:srgbClr val="008000"/>
                </a:solidFill>
              </a:rPr>
              <a:t>function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11" y="4008728"/>
            <a:ext cx="4068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with </a:t>
            </a:r>
            <a:r>
              <a:rPr lang="en-US" i="1" dirty="0" err="1" smtClean="0"/>
              <a:t>RegularPrice</a:t>
            </a:r>
            <a:r>
              <a:rPr lang="en-US" dirty="0" smtClean="0"/>
              <a:t>, override </a:t>
            </a:r>
            <a:r>
              <a:rPr lang="en-US" dirty="0"/>
              <a:t>the parent case statement, which we just leave as it </a:t>
            </a:r>
            <a:r>
              <a:rPr lang="en-US" dirty="0" smtClean="0"/>
              <a:t>is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52" y="32885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Take one leg of the case statement at time and create an overriding </a:t>
            </a:r>
            <a:r>
              <a:rPr lang="en-US" dirty="0" smtClean="0">
                <a:solidFill>
                  <a:srgbClr val="008000"/>
                </a:solidFill>
              </a:rPr>
              <a:t>method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053" y="5007996"/>
            <a:ext cx="3153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Compile and test,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take the next leg, compile and test </a:t>
            </a:r>
          </a:p>
        </p:txBody>
      </p:sp>
      <p:pic>
        <p:nvPicPr>
          <p:cNvPr id="5" name="Picture 4" descr="step14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006"/>
            <a:ext cx="9144000" cy="4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9648" y="573139"/>
            <a:ext cx="63343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this case do not make the superclass method pure virtual 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reate an overriding method for the new releases and leave a defined method (as the default) on the superclass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600680" y="119458"/>
            <a:ext cx="6453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Apply the same procedure to </a:t>
            </a:r>
            <a:r>
              <a:rPr lang="en-US" i="1" dirty="0" err="1">
                <a:solidFill>
                  <a:srgbClr val="008000"/>
                </a:solidFill>
              </a:rPr>
              <a:t>getFrequentRenterPoints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 descr="step15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74"/>
            <a:ext cx="9144000" cy="55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6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68" y="421567"/>
            <a:ext cx="7772400" cy="64770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15: The 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8" y="1721388"/>
            <a:ext cx="9016475" cy="40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51" y="208682"/>
            <a:ext cx="7772400" cy="647700"/>
          </a:xfrm>
        </p:spPr>
        <p:txBody>
          <a:bodyPr/>
          <a:lstStyle/>
          <a:p>
            <a:r>
              <a:rPr lang="en-US" sz="3200" dirty="0" smtClean="0"/>
              <a:t>Setting up the computing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24" y="967856"/>
            <a:ext cx="8740609" cy="5722372"/>
          </a:xfrm>
        </p:spPr>
        <p:txBody>
          <a:bodyPr/>
          <a:lstStyle/>
          <a:p>
            <a:r>
              <a:rPr lang="en-US" sz="2400" dirty="0" smtClean="0"/>
              <a:t>Details at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://www.ge.infn.it/geant4/training/APC2016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ts val="1224"/>
              </a:spcBef>
            </a:pPr>
            <a:r>
              <a:rPr lang="en-US" dirty="0" smtClean="0"/>
              <a:t>The </a:t>
            </a:r>
            <a:r>
              <a:rPr lang="en-US" dirty="0"/>
              <a:t>exercise </a:t>
            </a:r>
            <a:r>
              <a:rPr lang="en-US" dirty="0" smtClean="0"/>
              <a:t>has </a:t>
            </a:r>
            <a:r>
              <a:rPr lang="en-US" dirty="0"/>
              <a:t>been tested on </a:t>
            </a:r>
            <a:r>
              <a:rPr lang="en-US" dirty="0" smtClean="0"/>
              <a:t>Scientific </a:t>
            </a:r>
            <a:r>
              <a:rPr lang="en-US" dirty="0"/>
              <a:t>Linux 6 with </a:t>
            </a:r>
            <a:r>
              <a:rPr lang="en-US" dirty="0" err="1"/>
              <a:t>gcc</a:t>
            </a:r>
            <a:r>
              <a:rPr lang="en-US" dirty="0"/>
              <a:t> 4.9.3 and on Mac OS 10.11 (El Capitan) with </a:t>
            </a:r>
            <a:r>
              <a:rPr lang="en-US" dirty="0" err="1"/>
              <a:t>Xcode</a:t>
            </a:r>
            <a:r>
              <a:rPr lang="en-US" dirty="0"/>
              <a:t> </a:t>
            </a:r>
            <a:r>
              <a:rPr lang="en-US" dirty="0" smtClean="0"/>
              <a:t>7.2.1</a:t>
            </a:r>
          </a:p>
          <a:p>
            <a:pPr lvl="1"/>
            <a:r>
              <a:rPr lang="en-US" dirty="0" smtClean="0"/>
              <a:t>Presumably it would work smoothly on other platforms too</a:t>
            </a:r>
          </a:p>
          <a:p>
            <a:pPr>
              <a:spcBef>
                <a:spcPts val="1224"/>
              </a:spcBef>
            </a:pPr>
            <a:r>
              <a:rPr lang="en-US" sz="2400" dirty="0" smtClean="0"/>
              <a:t>The following tools should be installed</a:t>
            </a:r>
          </a:p>
          <a:p>
            <a:pPr lvl="1">
              <a:spcBef>
                <a:spcPts val="0"/>
              </a:spcBef>
            </a:pPr>
            <a:r>
              <a:rPr lang="en-US" sz="2400" b="1" dirty="0" err="1" smtClean="0">
                <a:latin typeface="+mn-lt"/>
              </a:rPr>
              <a:t>cmake</a:t>
            </a:r>
            <a:r>
              <a:rPr lang="en-US" dirty="0" smtClean="0"/>
              <a:t>, </a:t>
            </a:r>
            <a:r>
              <a:rPr lang="en-US" i="1" dirty="0" smtClean="0"/>
              <a:t>available </a:t>
            </a:r>
            <a:r>
              <a:rPr lang="en-US" i="1" dirty="0"/>
              <a:t>from </a:t>
            </a:r>
            <a:r>
              <a:rPr lang="en-US" i="1" dirty="0">
                <a:hlinkClick r:id="rId3"/>
              </a:rPr>
              <a:t>https://cmake.org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smtClean="0"/>
              <a:t> </a:t>
            </a: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sz="2400" b="1" dirty="0" err="1">
                <a:latin typeface="+mn-lt"/>
              </a:rPr>
              <a:t>g</a:t>
            </a:r>
            <a:r>
              <a:rPr lang="en-US" sz="2400" b="1" dirty="0" err="1" smtClean="0">
                <a:latin typeface="+mn-lt"/>
              </a:rPr>
              <a:t>oogletest</a:t>
            </a:r>
            <a:r>
              <a:rPr lang="en-US" dirty="0" smtClean="0"/>
              <a:t>, </a:t>
            </a:r>
            <a:r>
              <a:rPr lang="en-US" i="1" dirty="0" smtClean="0"/>
              <a:t>available </a:t>
            </a:r>
            <a:r>
              <a:rPr lang="en-US" i="1" dirty="0"/>
              <a:t>from </a:t>
            </a:r>
            <a:r>
              <a:rPr lang="en-US" i="1" dirty="0">
                <a:hlinkClick r:id="rId4"/>
              </a:rPr>
              <a:t>https://github.com/google/</a:t>
            </a:r>
            <a:r>
              <a:rPr lang="en-US" i="1" dirty="0" smtClean="0">
                <a:hlinkClick r:id="rId4"/>
              </a:rPr>
              <a:t>googletest</a:t>
            </a:r>
            <a:r>
              <a:rPr lang="en-US" i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400" b="1" dirty="0" err="1">
                <a:latin typeface="+mn-lt"/>
              </a:rPr>
              <a:t>git</a:t>
            </a:r>
            <a:r>
              <a:rPr lang="en-US" dirty="0" smtClean="0"/>
              <a:t> </a:t>
            </a:r>
            <a:r>
              <a:rPr lang="en-US" i="1" dirty="0" smtClean="0"/>
              <a:t>(not strictly necessary)</a:t>
            </a:r>
          </a:p>
          <a:p>
            <a:r>
              <a:rPr lang="en-US" dirty="0" smtClean="0"/>
              <a:t>Quick instructions for </a:t>
            </a:r>
            <a:r>
              <a:rPr lang="en-US" dirty="0" err="1" smtClean="0"/>
              <a:t>googletest</a:t>
            </a:r>
            <a:r>
              <a:rPr lang="en-US" dirty="0"/>
              <a:t> installation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://www.ge.infn.it/geant4/training/APC2016/</a:t>
            </a:r>
            <a:r>
              <a:rPr lang="en-US" dirty="0" smtClean="0">
                <a:hlinkClick r:id="rId5"/>
              </a:rPr>
              <a:t>gtest.html</a:t>
            </a:r>
            <a:r>
              <a:rPr lang="en-US" dirty="0" smtClean="0"/>
              <a:t> </a:t>
            </a:r>
          </a:p>
          <a:p>
            <a:pPr>
              <a:spcBef>
                <a:spcPts val="1680"/>
              </a:spcBef>
            </a:pPr>
            <a:r>
              <a:rPr lang="en-US" dirty="0"/>
              <a:t>Define an environment variable corresponding </a:t>
            </a:r>
            <a:r>
              <a:rPr lang="en-US" dirty="0" smtClean="0"/>
              <a:t>to </a:t>
            </a:r>
            <a:r>
              <a:rPr lang="en-US" dirty="0" err="1" smtClean="0"/>
              <a:t>googletest</a:t>
            </a:r>
            <a:r>
              <a:rPr lang="en-US" dirty="0" smtClean="0"/>
              <a:t> path</a:t>
            </a:r>
            <a:br>
              <a:rPr lang="en-US" dirty="0" smtClean="0"/>
            </a:br>
            <a:r>
              <a:rPr lang="en-US" dirty="0" err="1" smtClean="0"/>
              <a:t>setenv</a:t>
            </a:r>
            <a:r>
              <a:rPr lang="en-US" dirty="0" smtClean="0"/>
              <a:t> </a:t>
            </a:r>
            <a:r>
              <a:rPr lang="en-US" b="1" dirty="0"/>
              <a:t>GTESTPATH</a:t>
            </a:r>
            <a:r>
              <a:rPr lang="en-US" dirty="0"/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$HOME/Documents/g4dev/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googletest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gtest_install</a:t>
            </a:r>
            <a:endParaRPr lang="en-US" dirty="0" smtClean="0"/>
          </a:p>
          <a:p>
            <a:pPr>
              <a:spcBef>
                <a:spcPts val="1224"/>
              </a:spcBef>
            </a:pPr>
            <a:r>
              <a:rPr lang="en-US" sz="2400" dirty="0" smtClean="0"/>
              <a:t>Follow the guidance for the exercise at 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://www.ge.infn.it/geant4/training/APC2016/</a:t>
            </a:r>
            <a:r>
              <a:rPr lang="en-US" dirty="0" smtClean="0">
                <a:hlinkClick r:id="rId6"/>
              </a:rPr>
              <a:t>exercise.html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27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2" y="342900"/>
            <a:ext cx="8823927" cy="647700"/>
          </a:xfrm>
        </p:spPr>
        <p:txBody>
          <a:bodyPr/>
          <a:lstStyle/>
          <a:p>
            <a:r>
              <a:rPr lang="en-US" sz="3200" dirty="0"/>
              <a:t>Download the </a:t>
            </a:r>
            <a:r>
              <a:rPr lang="en-US" sz="3200" dirty="0" smtClean="0"/>
              <a:t>source code </a:t>
            </a:r>
            <a:r>
              <a:rPr lang="en-US" sz="3200" dirty="0"/>
              <a:t>for </a:t>
            </a:r>
            <a:r>
              <a:rPr lang="en-US" sz="3200" dirty="0" smtClean="0"/>
              <a:t>the exercise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98" y="1021834"/>
            <a:ext cx="8631238" cy="2436848"/>
          </a:xfrm>
        </p:spPr>
        <p:txBody>
          <a:bodyPr/>
          <a:lstStyle/>
          <a:p>
            <a:r>
              <a:rPr lang="en-US" sz="2400" dirty="0"/>
              <a:t>Download a copy of the exercise source </a:t>
            </a:r>
            <a:r>
              <a:rPr lang="en-US" sz="2400" dirty="0" smtClean="0"/>
              <a:t>code </a:t>
            </a:r>
            <a:r>
              <a:rPr lang="en-US" sz="2400" dirty="0"/>
              <a:t>from </a:t>
            </a:r>
            <a:r>
              <a:rPr lang="en-US" dirty="0">
                <a:hlinkClick r:id="rId2"/>
              </a:rPr>
              <a:t>https://github.com/mariagraziapia/VideoStoreAPC/releases/tag/</a:t>
            </a:r>
            <a:r>
              <a:rPr lang="en-US" dirty="0" smtClean="0">
                <a:hlinkClick r:id="rId2"/>
              </a:rPr>
              <a:t>v2.0</a:t>
            </a:r>
            <a:r>
              <a:rPr lang="en-US" dirty="0" smtClean="0"/>
              <a:t> 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Unpack the source code and go into the source directory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unzip </a:t>
            </a:r>
            <a:r>
              <a:rPr lang="en-US" sz="2800" dirty="0">
                <a:latin typeface="Courier"/>
                <a:cs typeface="Courier"/>
              </a:rPr>
              <a:t>VideoStoreAPC-v</a:t>
            </a:r>
            <a:r>
              <a:rPr lang="en-US" sz="2800" dirty="0" smtClean="0">
                <a:latin typeface="Courier"/>
                <a:cs typeface="Courier"/>
              </a:rPr>
              <a:t>.2.0</a:t>
            </a:r>
            <a:r>
              <a:rPr lang="en-US" sz="2800" dirty="0">
                <a:latin typeface="Courier"/>
                <a:cs typeface="Courier"/>
              </a:rPr>
              <a:t>.</a:t>
            </a:r>
            <a:r>
              <a:rPr lang="en-US" sz="2800" dirty="0" smtClean="0">
                <a:latin typeface="Courier"/>
                <a:cs typeface="Courier"/>
              </a:rPr>
              <a:t>zip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cd VideoStoreAPC-v</a:t>
            </a:r>
            <a:r>
              <a:rPr lang="en-US" sz="2800" dirty="0" smtClean="0">
                <a:latin typeface="Courier"/>
                <a:cs typeface="Courier"/>
              </a:rPr>
              <a:t>.2.0</a:t>
            </a:r>
            <a:endParaRPr lang="en-US" sz="2400" dirty="0" smtClean="0">
              <a:latin typeface="Courier"/>
              <a:cs typeface="Courier"/>
            </a:endParaRPr>
          </a:p>
          <a:p>
            <a:pPr lvl="1"/>
            <a:endParaRPr lang="en-US" sz="600" dirty="0"/>
          </a:p>
        </p:txBody>
      </p:sp>
      <p:pic>
        <p:nvPicPr>
          <p:cNvPr id="4" name="Picture 3" descr="exercised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655"/>
            <a:ext cx="9144000" cy="2475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96" y="3820037"/>
            <a:ext cx="224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376092"/>
                </a:solidFill>
              </a:rPr>
              <a:t>Original code</a:t>
            </a:r>
            <a:endParaRPr lang="en-US" sz="2400" dirty="0">
              <a:solidFill>
                <a:srgbClr val="37609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825993" y="4233014"/>
            <a:ext cx="660796" cy="351031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77401" y="3407728"/>
            <a:ext cx="574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15 steps of the refactoring process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026716" y="3881984"/>
            <a:ext cx="10325" cy="412977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562654" y="3881984"/>
            <a:ext cx="10325" cy="412977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7243140" y="3881984"/>
            <a:ext cx="10325" cy="412977"/>
          </a:xfrm>
          <a:prstGeom prst="straightConnector1">
            <a:avLst/>
          </a:prstGeom>
          <a:solidFill>
            <a:srgbClr val="0066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941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6F4DE-5D20-254E-92B0-9F3EAD2FC6CE}" type="slidenum">
              <a:rPr lang="en-US" smtClean="0"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8845" y="154866"/>
            <a:ext cx="3929435" cy="647700"/>
          </a:xfrm>
        </p:spPr>
        <p:txBody>
          <a:bodyPr/>
          <a:lstStyle/>
          <a:p>
            <a:r>
              <a:rPr lang="en-US" dirty="0" smtClean="0"/>
              <a:t>Original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5920" y="856940"/>
            <a:ext cx="7708837" cy="1969488"/>
            <a:chOff x="578194" y="1238944"/>
            <a:chExt cx="7708837" cy="1969488"/>
          </a:xfrm>
        </p:grpSpPr>
        <p:pic>
          <p:nvPicPr>
            <p:cNvPr id="5" name="Picture 4" descr="original.em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" t="15401" r="-402" b="41008"/>
            <a:stretch/>
          </p:blipFill>
          <p:spPr>
            <a:xfrm>
              <a:off x="578194" y="1238944"/>
              <a:ext cx="7708837" cy="171384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346788" y="2653378"/>
              <a:ext cx="113574" cy="4129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11463" y="2795455"/>
              <a:ext cx="113574" cy="41297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2" name="Picture 11" descr="originalSequ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" y="2632724"/>
            <a:ext cx="7496570" cy="41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look at the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91230"/>
            <a:ext cx="7772400" cy="5133370"/>
          </a:xfrm>
        </p:spPr>
        <p:txBody>
          <a:bodyPr/>
          <a:lstStyle/>
          <a:p>
            <a:r>
              <a:rPr lang="en-US" sz="2400" b="1" dirty="0" smtClean="0"/>
              <a:t>Not </a:t>
            </a:r>
            <a:r>
              <a:rPr lang="en-US" sz="2400" b="1" dirty="0"/>
              <a:t>well designed</a:t>
            </a:r>
            <a:r>
              <a:rPr lang="en-US" sz="2400" dirty="0"/>
              <a:t> and certainly </a:t>
            </a:r>
            <a:r>
              <a:rPr lang="en-US" sz="2400" b="1" dirty="0"/>
              <a:t>not object </a:t>
            </a:r>
            <a:r>
              <a:rPr lang="en-US" sz="2400" b="1" dirty="0" smtClean="0"/>
              <a:t>oriented</a:t>
            </a:r>
          </a:p>
          <a:p>
            <a:pPr lvl="1"/>
            <a:r>
              <a:rPr lang="en-US" dirty="0" smtClean="0"/>
              <a:t>The long </a:t>
            </a:r>
            <a:r>
              <a:rPr lang="en-US" dirty="0"/>
              <a:t>routine in the Customer class does far too </a:t>
            </a:r>
            <a:r>
              <a:rPr lang="en-US" dirty="0" smtClean="0"/>
              <a:t>much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of the things that it does should really be done by the other </a:t>
            </a:r>
            <a:r>
              <a:rPr lang="en-US" dirty="0" smtClean="0"/>
              <a:t>classes</a:t>
            </a:r>
          </a:p>
          <a:p>
            <a:pPr lvl="1"/>
            <a:endParaRPr lang="en-US" sz="1200" dirty="0" smtClean="0"/>
          </a:p>
          <a:p>
            <a:r>
              <a:rPr lang="en-US" sz="2400" b="1" dirty="0" smtClean="0"/>
              <a:t>Difficult to change</a:t>
            </a:r>
          </a:p>
          <a:p>
            <a:pPr lvl="1"/>
            <a:r>
              <a:rPr lang="en-US" dirty="0" smtClean="0"/>
              <a:t>Suppose that they </a:t>
            </a:r>
            <a:r>
              <a:rPr lang="en-US" i="1" dirty="0" smtClean="0"/>
              <a:t>want </a:t>
            </a:r>
            <a:r>
              <a:rPr lang="en-US" i="1" dirty="0"/>
              <a:t>a statement printed in HTML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It is impossible </a:t>
            </a:r>
            <a:r>
              <a:rPr lang="en-US" dirty="0"/>
              <a:t>to reuse any of the behavior of the current statement method for an HTML statement. </a:t>
            </a:r>
            <a:endParaRPr lang="en-US" dirty="0" smtClean="0"/>
          </a:p>
          <a:p>
            <a:pPr lvl="1"/>
            <a:r>
              <a:rPr lang="en-US" dirty="0" smtClean="0"/>
              <a:t>One would end up with writing </a:t>
            </a:r>
            <a:r>
              <a:rPr lang="en-US" dirty="0"/>
              <a:t>a whole new method that duplicates much of the behavior of statement.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what happens when the charging rules change? You have to fix both statement and </a:t>
            </a:r>
            <a:r>
              <a:rPr lang="en-US" dirty="0" err="1"/>
              <a:t>htmlStatement</a:t>
            </a:r>
            <a:r>
              <a:rPr lang="en-US" dirty="0"/>
              <a:t> and ensure the fixes are consistent.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users want to make changes to the way they classify movies, but they haven't yet decided on the change they are going to make.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statement method is where the changes have to be made to deal with changes in classification and charging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706F4DE-5D20-254E-92B0-9F3EAD2FC6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0: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5" y="1123802"/>
            <a:ext cx="8451421" cy="1952877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needs a solid set of</a:t>
            </a:r>
            <a:r>
              <a:rPr lang="en-US" b="1" dirty="0"/>
              <a:t> tests </a:t>
            </a:r>
            <a:r>
              <a:rPr lang="en-US" dirty="0"/>
              <a:t>for that section of code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Risk of introducing bugs while modifying the code</a:t>
            </a:r>
          </a:p>
          <a:p>
            <a:r>
              <a:rPr lang="en-US" dirty="0" smtClean="0"/>
              <a:t>Tests must be </a:t>
            </a:r>
            <a:r>
              <a:rPr lang="en-US" b="1" dirty="0" smtClean="0"/>
              <a:t>self-checking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either say "</a:t>
            </a:r>
            <a:r>
              <a:rPr lang="en-US" dirty="0" smtClean="0"/>
              <a:t>OK” 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they print a list of </a:t>
            </a:r>
            <a:r>
              <a:rPr lang="en-US" dirty="0" smtClean="0"/>
              <a:t>failures</a:t>
            </a:r>
          </a:p>
        </p:txBody>
      </p:sp>
      <p:pic>
        <p:nvPicPr>
          <p:cNvPr id="4" name="Picture 3" descr="original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/>
          <a:stretch/>
        </p:blipFill>
        <p:spPr>
          <a:xfrm>
            <a:off x="359862" y="3128310"/>
            <a:ext cx="8242300" cy="35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unit tests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4503" y="1190846"/>
            <a:ext cx="4897682" cy="1506696"/>
          </a:xfrm>
        </p:spPr>
        <p:txBody>
          <a:bodyPr/>
          <a:lstStyle/>
          <a:p>
            <a:r>
              <a:rPr lang="en-US" sz="2400" dirty="0"/>
              <a:t>Build </a:t>
            </a:r>
            <a:r>
              <a:rPr lang="en-US" sz="2400" dirty="0" err="1" smtClean="0"/>
              <a:t>testVideoStore.cc</a:t>
            </a:r>
            <a:endParaRPr lang="en-US" sz="2400" dirty="0"/>
          </a:p>
          <a:p>
            <a:r>
              <a:rPr lang="en-US" sz="2400" dirty="0">
                <a:latin typeface="Courier"/>
                <a:cs typeface="Courier"/>
              </a:rPr>
              <a:t>cd original</a:t>
            </a:r>
          </a:p>
          <a:p>
            <a:r>
              <a:rPr lang="en-US" sz="2400" dirty="0" smtClean="0">
                <a:latin typeface="Courier"/>
                <a:cs typeface="Courier"/>
              </a:rPr>
              <a:t>make  </a:t>
            </a:r>
            <a:endParaRPr lang="en-US" sz="2400" dirty="0"/>
          </a:p>
        </p:txBody>
      </p:sp>
      <p:pic>
        <p:nvPicPr>
          <p:cNvPr id="8" name="Picture 7" descr="Screen Shot 2016-02-17 at 16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5" y="2608182"/>
            <a:ext cx="5549900" cy="4178300"/>
          </a:xfrm>
          <a:prstGeom prst="rect">
            <a:avLst/>
          </a:prstGeom>
          <a:ln>
            <a:solidFill>
              <a:srgbClr val="4A452A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61637" y="2000881"/>
            <a:ext cx="3354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is automatically run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3018" y="2053363"/>
            <a:ext cx="3235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output should look like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8406708" y="2214713"/>
            <a:ext cx="325353" cy="472332"/>
          </a:xfrm>
          <a:prstGeom prst="downArrow">
            <a:avLst/>
          </a:prstGeom>
          <a:solidFill>
            <a:schemeClr val="bg2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924" y="5363220"/>
            <a:ext cx="323999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T</a:t>
            </a:r>
            <a:r>
              <a:rPr lang="en-US" dirty="0" smtClean="0"/>
              <a:t>o rerun </a:t>
            </a:r>
            <a:r>
              <a:rPr lang="en-US" dirty="0"/>
              <a:t>the </a:t>
            </a:r>
            <a:r>
              <a:rPr lang="en-US" dirty="0" smtClean="0"/>
              <a:t>tests:</a:t>
            </a:r>
            <a:endParaRPr lang="en-US" dirty="0"/>
          </a:p>
          <a:p>
            <a:pPr algn="l"/>
            <a:r>
              <a:rPr lang="en-US" dirty="0">
                <a:latin typeface="Courier"/>
                <a:cs typeface="Courier"/>
              </a:rPr>
              <a:t>./</a:t>
            </a:r>
            <a:r>
              <a:rPr lang="en-US" dirty="0" err="1">
                <a:latin typeface="Courier"/>
                <a:cs typeface="Courier"/>
              </a:rPr>
              <a:t>testVideoStore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923" y="4464097"/>
            <a:ext cx="3239998" cy="720000"/>
          </a:xfrm>
          <a:prstGeom prst="rect">
            <a:avLst/>
          </a:prstGeom>
          <a:solidFill>
            <a:srgbClr val="EEECE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dirty="0">
                <a:latin typeface="Courier"/>
                <a:cs typeface="Courier"/>
              </a:rPr>
              <a:t>make clean </a:t>
            </a:r>
            <a:r>
              <a:rPr lang="en-US" dirty="0"/>
              <a:t>    </a:t>
            </a:r>
          </a:p>
          <a:p>
            <a:pPr marL="0" indent="0" algn="l">
              <a:buNone/>
            </a:pPr>
            <a:r>
              <a:rPr lang="en-US" sz="1800" dirty="0" smtClean="0"/>
              <a:t>to </a:t>
            </a:r>
            <a:r>
              <a:rPr lang="en-US" sz="1800" dirty="0"/>
              <a:t>remove *.o </a:t>
            </a:r>
            <a:r>
              <a:rPr lang="en-US" sz="1800" dirty="0" smtClean="0"/>
              <a:t>and executable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41903" y="2608182"/>
            <a:ext cx="323757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Build and run the tests in the same way at each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7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in 15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24" y="1348562"/>
            <a:ext cx="8524060" cy="49760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each step </a:t>
            </a:r>
            <a:r>
              <a:rPr lang="en-US" sz="2400" dirty="0" smtClean="0"/>
              <a:t>N:</a:t>
            </a:r>
            <a:endParaRPr lang="en-US" sz="2400" dirty="0"/>
          </a:p>
          <a:p>
            <a:r>
              <a:rPr lang="en-US" sz="2400" dirty="0"/>
              <a:t>Refactor the code in </a:t>
            </a:r>
            <a:r>
              <a:rPr lang="en-US" sz="2400" dirty="0" smtClean="0"/>
              <a:t>	</a:t>
            </a:r>
            <a:r>
              <a:rPr lang="en-US" sz="2400" dirty="0" smtClean="0">
                <a:cs typeface="Courier"/>
              </a:rPr>
              <a:t>VideoStoreAPC</a:t>
            </a:r>
            <a:r>
              <a:rPr lang="en-US" sz="2400" dirty="0">
                <a:cs typeface="Courier"/>
              </a:rPr>
              <a:t>-v</a:t>
            </a:r>
            <a:r>
              <a:rPr lang="en-US" sz="2400" dirty="0" smtClean="0">
                <a:cs typeface="Courier"/>
              </a:rPr>
              <a:t>.2.0</a:t>
            </a:r>
            <a:r>
              <a:rPr lang="en-US" sz="2400" dirty="0">
                <a:cs typeface="Courier"/>
              </a:rPr>
              <a:t>/</a:t>
            </a:r>
            <a:r>
              <a:rPr lang="en-US" sz="2400" dirty="0" smtClean="0">
                <a:cs typeface="Courier"/>
              </a:rPr>
              <a:t>stepN-1/ 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solution is in </a:t>
            </a:r>
            <a:r>
              <a:rPr lang="en-US" sz="2400" dirty="0" smtClean="0"/>
              <a:t>		</a:t>
            </a:r>
            <a:r>
              <a:rPr lang="en-US" sz="2400" dirty="0" smtClean="0">
                <a:cs typeface="Courier"/>
              </a:rPr>
              <a:t>VideoStoreAPC</a:t>
            </a:r>
            <a:r>
              <a:rPr lang="en-US" sz="2400" dirty="0">
                <a:cs typeface="Courier"/>
              </a:rPr>
              <a:t>-v</a:t>
            </a:r>
            <a:r>
              <a:rPr lang="en-US" sz="2400" dirty="0" smtClean="0">
                <a:cs typeface="Courier"/>
              </a:rPr>
              <a:t>.2.0</a:t>
            </a:r>
            <a:r>
              <a:rPr lang="en-US" sz="2400" dirty="0">
                <a:cs typeface="Courier"/>
              </a:rPr>
              <a:t>/</a:t>
            </a:r>
            <a:r>
              <a:rPr lang="en-US" sz="2400" dirty="0" err="1">
                <a:cs typeface="Courier"/>
              </a:rPr>
              <a:t>stepN</a:t>
            </a:r>
            <a:r>
              <a:rPr lang="en-US" sz="2400" dirty="0">
                <a:cs typeface="Courier"/>
              </a:rPr>
              <a:t>/ </a:t>
            </a:r>
            <a:endParaRPr lang="en-US" sz="2400" dirty="0"/>
          </a:p>
          <a:p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Try to do the suggested refactoring yourself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ollowing the guidance </a:t>
            </a:r>
            <a:r>
              <a:rPr lang="en-US" sz="2400" dirty="0" err="1" smtClean="0"/>
              <a:t>in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://www.ge.infn.it/geant4/training/</a:t>
            </a:r>
            <a:r>
              <a:rPr lang="en-US" dirty="0" smtClean="0">
                <a:hlinkClick r:id="rId2"/>
              </a:rPr>
              <a:t>APC201/exercise.html</a:t>
            </a:r>
            <a:r>
              <a:rPr lang="en-US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Whenever you modify the code, run the tests</a:t>
            </a:r>
          </a:p>
        </p:txBody>
      </p:sp>
    </p:spTree>
    <p:extLst>
      <p:ext uri="{BB962C8B-B14F-4D97-AF65-F5344CB8AC3E}">
        <p14:creationId xmlns:p14="http://schemas.microsoft.com/office/powerpoint/2010/main" val="57735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Template-sha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Template-shaded">
      <a:majorFont>
        <a:latin typeface="Century Gothic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FF"/>
        </a:solidFill>
        <a:ln w="12700" cap="flat" cmpd="sng" algn="ctr">
          <a:solidFill>
            <a:srgbClr val="CCFF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ueTemplate-shad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emplate-shaded 8">
        <a:dk1>
          <a:srgbClr val="C0C0C0"/>
        </a:dk1>
        <a:lt1>
          <a:srgbClr val="FFFFFF"/>
        </a:lt1>
        <a:dk2>
          <a:srgbClr val="336699"/>
        </a:dk2>
        <a:lt2>
          <a:srgbClr val="006B61"/>
        </a:lt2>
        <a:accent1>
          <a:srgbClr val="FFCC66"/>
        </a:accent1>
        <a:accent2>
          <a:srgbClr val="66FFFF"/>
        </a:accent2>
        <a:accent3>
          <a:srgbClr val="ADB8CA"/>
        </a:accent3>
        <a:accent4>
          <a:srgbClr val="DADADA"/>
        </a:accent4>
        <a:accent5>
          <a:srgbClr val="FFE2B8"/>
        </a:accent5>
        <a:accent6>
          <a:srgbClr val="5CE7E7"/>
        </a:accent6>
        <a:hlink>
          <a:srgbClr val="CCFF33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emplate-shaded 9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CC00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AACA"/>
        </a:accent5>
        <a:accent6>
          <a:srgbClr val="008A8A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37742</TotalTime>
  <Words>1195</Words>
  <Application>Microsoft Macintosh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BlueTemplate-shaded</vt:lpstr>
      <vt:lpstr>Refactoring Exercise </vt:lpstr>
      <vt:lpstr>Exercise: The Video Store</vt:lpstr>
      <vt:lpstr>Setting up the computing environment</vt:lpstr>
      <vt:lpstr>Download the source code for the exercise</vt:lpstr>
      <vt:lpstr>Original code</vt:lpstr>
      <vt:lpstr>A first look at the code</vt:lpstr>
      <vt:lpstr>Step 0: Tests</vt:lpstr>
      <vt:lpstr>Running the unit tests</vt:lpstr>
      <vt:lpstr>Refactoring in 15 steps</vt:lpstr>
      <vt:lpstr>Step 1: Extract Method</vt:lpstr>
      <vt:lpstr>Step 2: Renaming Variables</vt:lpstr>
      <vt:lpstr>Step 3: Move Method</vt:lpstr>
      <vt:lpstr>Step 4: Replace Temp with Query</vt:lpstr>
      <vt:lpstr>Step 5: Extracting Frequent Renter Points</vt:lpstr>
      <vt:lpstr>Step 6: Removing Temps</vt:lpstr>
      <vt:lpstr>Step 7: Still about removing temps</vt:lpstr>
      <vt:lpstr>Step 8: Adding new functionality</vt:lpstr>
      <vt:lpstr>Step 9: Replacing the Conditional Logic on Price Code with Polymorphism</vt:lpstr>
      <vt:lpstr>10: Still about replacing the Conditional Logic with Polymorphism</vt:lpstr>
      <vt:lpstr>Step 11: At last... Inheritance</vt:lpstr>
      <vt:lpstr>Step 12: Adding new classes</vt:lpstr>
      <vt:lpstr>Step 13: Move Method</vt:lpstr>
      <vt:lpstr>Step 14: Replace Conditional with Polymorphism</vt:lpstr>
      <vt:lpstr>Step 15 </vt:lpstr>
      <vt:lpstr>Step 15: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Space Workshop - DNA</dc:title>
  <dc:creator>MG Pia</dc:creator>
  <cp:lastModifiedBy>Maria Grazia Pia</cp:lastModifiedBy>
  <cp:revision>1504</cp:revision>
  <cp:lastPrinted>2016-02-12T11:17:14Z</cp:lastPrinted>
  <dcterms:created xsi:type="dcterms:W3CDTF">2012-05-08T16:51:41Z</dcterms:created>
  <dcterms:modified xsi:type="dcterms:W3CDTF">2016-03-07T22:49:47Z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Maria.Grazia.Pia@cern.ch</vt:lpwstr>
  </property>
  <property fmtid="{D5CDD505-2E9C-101B-9397-08002B2CF9AE}" pid="8" name="HomePage">
    <vt:lpwstr>http://www.ge.infn.it/geant4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12385276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P:\infn.it\ge\user\geant4\www\talks\</vt:lpwstr>
  </property>
</Properties>
</file>