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0" r:id="rId1"/>
  </p:sldMasterIdLst>
  <p:notesMasterIdLst>
    <p:notesMasterId r:id="rId104"/>
  </p:notesMasterIdLst>
  <p:handoutMasterIdLst>
    <p:handoutMasterId r:id="rId105"/>
  </p:handoutMasterIdLst>
  <p:sldIdLst>
    <p:sldId id="564" r:id="rId2"/>
    <p:sldId id="490" r:id="rId3"/>
    <p:sldId id="363" r:id="rId4"/>
    <p:sldId id="563" r:id="rId5"/>
    <p:sldId id="503" r:id="rId6"/>
    <p:sldId id="572" r:id="rId7"/>
    <p:sldId id="577" r:id="rId8"/>
    <p:sldId id="575" r:id="rId9"/>
    <p:sldId id="576" r:id="rId10"/>
    <p:sldId id="489" r:id="rId11"/>
    <p:sldId id="488" r:id="rId12"/>
    <p:sldId id="478" r:id="rId13"/>
    <p:sldId id="522" r:id="rId14"/>
    <p:sldId id="543" r:id="rId15"/>
    <p:sldId id="544" r:id="rId16"/>
    <p:sldId id="483" r:id="rId17"/>
    <p:sldId id="465" r:id="rId18"/>
    <p:sldId id="453" r:id="rId19"/>
    <p:sldId id="471" r:id="rId20"/>
    <p:sldId id="457" r:id="rId21"/>
    <p:sldId id="492" r:id="rId22"/>
    <p:sldId id="545" r:id="rId23"/>
    <p:sldId id="480" r:id="rId24"/>
    <p:sldId id="481" r:id="rId25"/>
    <p:sldId id="499" r:id="rId26"/>
    <p:sldId id="523" r:id="rId27"/>
    <p:sldId id="526" r:id="rId28"/>
    <p:sldId id="565" r:id="rId29"/>
    <p:sldId id="463" r:id="rId30"/>
    <p:sldId id="497" r:id="rId31"/>
    <p:sldId id="529" r:id="rId32"/>
    <p:sldId id="531" r:id="rId33"/>
    <p:sldId id="534" r:id="rId34"/>
    <p:sldId id="533" r:id="rId35"/>
    <p:sldId id="530" r:id="rId36"/>
    <p:sldId id="532" r:id="rId37"/>
    <p:sldId id="500" r:id="rId38"/>
    <p:sldId id="484" r:id="rId39"/>
    <p:sldId id="517" r:id="rId40"/>
    <p:sldId id="559" r:id="rId41"/>
    <p:sldId id="519" r:id="rId42"/>
    <p:sldId id="518" r:id="rId43"/>
    <p:sldId id="520" r:id="rId44"/>
    <p:sldId id="502" r:id="rId45"/>
    <p:sldId id="524" r:id="rId46"/>
    <p:sldId id="525" r:id="rId47"/>
    <p:sldId id="510" r:id="rId48"/>
    <p:sldId id="486" r:id="rId49"/>
    <p:sldId id="494" r:id="rId50"/>
    <p:sldId id="571" r:id="rId51"/>
    <p:sldId id="569" r:id="rId52"/>
    <p:sldId id="498" r:id="rId53"/>
    <p:sldId id="570" r:id="rId54"/>
    <p:sldId id="495" r:id="rId55"/>
    <p:sldId id="496" r:id="rId56"/>
    <p:sldId id="535" r:id="rId57"/>
    <p:sldId id="536" r:id="rId58"/>
    <p:sldId id="538" r:id="rId59"/>
    <p:sldId id="539" r:id="rId60"/>
    <p:sldId id="540" r:id="rId61"/>
    <p:sldId id="514" r:id="rId62"/>
    <p:sldId id="505" r:id="rId63"/>
    <p:sldId id="506" r:id="rId64"/>
    <p:sldId id="507" r:id="rId65"/>
    <p:sldId id="508" r:id="rId66"/>
    <p:sldId id="509" r:id="rId67"/>
    <p:sldId id="511" r:id="rId68"/>
    <p:sldId id="512" r:id="rId69"/>
    <p:sldId id="513" r:id="rId70"/>
    <p:sldId id="546" r:id="rId71"/>
    <p:sldId id="515" r:id="rId72"/>
    <p:sldId id="501" r:id="rId73"/>
    <p:sldId id="464" r:id="rId74"/>
    <p:sldId id="516" r:id="rId75"/>
    <p:sldId id="568" r:id="rId76"/>
    <p:sldId id="537" r:id="rId77"/>
    <p:sldId id="472" r:id="rId78"/>
    <p:sldId id="474" r:id="rId79"/>
    <p:sldId id="460" r:id="rId80"/>
    <p:sldId id="473" r:id="rId81"/>
    <p:sldId id="475" r:id="rId82"/>
    <p:sldId id="452" r:id="rId83"/>
    <p:sldId id="468" r:id="rId84"/>
    <p:sldId id="566" r:id="rId85"/>
    <p:sldId id="504" r:id="rId86"/>
    <p:sldId id="548" r:id="rId87"/>
    <p:sldId id="547" r:id="rId88"/>
    <p:sldId id="549" r:id="rId89"/>
    <p:sldId id="550" r:id="rId90"/>
    <p:sldId id="551" r:id="rId91"/>
    <p:sldId id="552" r:id="rId92"/>
    <p:sldId id="553" r:id="rId93"/>
    <p:sldId id="554" r:id="rId94"/>
    <p:sldId id="555" r:id="rId95"/>
    <p:sldId id="556" r:id="rId96"/>
    <p:sldId id="521" r:id="rId97"/>
    <p:sldId id="541" r:id="rId98"/>
    <p:sldId id="485" r:id="rId99"/>
    <p:sldId id="493" r:id="rId100"/>
    <p:sldId id="479" r:id="rId101"/>
    <p:sldId id="567" r:id="rId102"/>
    <p:sldId id="542" r:id="rId103"/>
  </p:sldIdLst>
  <p:sldSz cx="9144000" cy="6858000" type="screen4x3"/>
  <p:notesSz cx="6729413" cy="9866313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38B04C9-1EFB-6A44-9990-300E6764AEEA}">
          <p14:sldIdLst>
            <p14:sldId id="564"/>
            <p14:sldId id="490"/>
            <p14:sldId id="363"/>
            <p14:sldId id="563"/>
            <p14:sldId id="503"/>
            <p14:sldId id="572"/>
            <p14:sldId id="577"/>
            <p14:sldId id="575"/>
            <p14:sldId id="576"/>
            <p14:sldId id="489"/>
            <p14:sldId id="488"/>
            <p14:sldId id="478"/>
            <p14:sldId id="522"/>
            <p14:sldId id="543"/>
            <p14:sldId id="544"/>
            <p14:sldId id="483"/>
            <p14:sldId id="465"/>
            <p14:sldId id="453"/>
            <p14:sldId id="471"/>
            <p14:sldId id="457"/>
            <p14:sldId id="492"/>
            <p14:sldId id="545"/>
            <p14:sldId id="480"/>
            <p14:sldId id="481"/>
            <p14:sldId id="499"/>
            <p14:sldId id="523"/>
            <p14:sldId id="526"/>
            <p14:sldId id="565"/>
            <p14:sldId id="463"/>
            <p14:sldId id="497"/>
            <p14:sldId id="529"/>
            <p14:sldId id="531"/>
            <p14:sldId id="534"/>
            <p14:sldId id="533"/>
            <p14:sldId id="530"/>
            <p14:sldId id="532"/>
            <p14:sldId id="500"/>
            <p14:sldId id="484"/>
            <p14:sldId id="517"/>
            <p14:sldId id="559"/>
            <p14:sldId id="519"/>
            <p14:sldId id="518"/>
            <p14:sldId id="520"/>
            <p14:sldId id="502"/>
            <p14:sldId id="524"/>
            <p14:sldId id="525"/>
            <p14:sldId id="510"/>
            <p14:sldId id="486"/>
            <p14:sldId id="494"/>
            <p14:sldId id="571"/>
            <p14:sldId id="569"/>
            <p14:sldId id="498"/>
            <p14:sldId id="570"/>
            <p14:sldId id="495"/>
            <p14:sldId id="496"/>
            <p14:sldId id="535"/>
            <p14:sldId id="536"/>
            <p14:sldId id="538"/>
            <p14:sldId id="539"/>
            <p14:sldId id="540"/>
            <p14:sldId id="514"/>
            <p14:sldId id="505"/>
            <p14:sldId id="506"/>
            <p14:sldId id="507"/>
            <p14:sldId id="508"/>
            <p14:sldId id="509"/>
            <p14:sldId id="511"/>
            <p14:sldId id="512"/>
            <p14:sldId id="513"/>
            <p14:sldId id="546"/>
            <p14:sldId id="515"/>
            <p14:sldId id="501"/>
            <p14:sldId id="464"/>
            <p14:sldId id="516"/>
            <p14:sldId id="568"/>
            <p14:sldId id="537"/>
            <p14:sldId id="472"/>
            <p14:sldId id="474"/>
            <p14:sldId id="460"/>
            <p14:sldId id="473"/>
            <p14:sldId id="475"/>
            <p14:sldId id="452"/>
            <p14:sldId id="468"/>
            <p14:sldId id="566"/>
            <p14:sldId id="504"/>
            <p14:sldId id="548"/>
            <p14:sldId id="547"/>
            <p14:sldId id="549"/>
            <p14:sldId id="550"/>
            <p14:sldId id="551"/>
            <p14:sldId id="552"/>
            <p14:sldId id="553"/>
            <p14:sldId id="554"/>
            <p14:sldId id="555"/>
            <p14:sldId id="556"/>
            <p14:sldId id="521"/>
            <p14:sldId id="541"/>
            <p14:sldId id="485"/>
            <p14:sldId id="493"/>
            <p14:sldId id="479"/>
            <p14:sldId id="567"/>
            <p14:sldId id="542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80"/>
    <a:srgbClr val="004080"/>
    <a:srgbClr val="FFCC66"/>
    <a:srgbClr val="0000FF"/>
    <a:srgbClr val="FF00FF"/>
    <a:srgbClr val="333333"/>
    <a:srgbClr val="8000FF"/>
    <a:srgbClr val="400080"/>
    <a:srgbClr val="FF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 snapToGrid="0">
      <p:cViewPr varScale="1">
        <p:scale>
          <a:sx n="124" d="100"/>
          <a:sy n="124" d="100"/>
        </p:scale>
        <p:origin x="-616" y="-112"/>
      </p:cViewPr>
      <p:guideLst>
        <p:guide orient="horz" pos="1561"/>
        <p:guide pos="9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312"/>
    </p:cViewPr>
  </p:sorterViewPr>
  <p:notesViewPr>
    <p:cSldViewPr snapToGrid="0">
      <p:cViewPr varScale="1">
        <p:scale>
          <a:sx n="54" d="100"/>
          <a:sy n="54" d="100"/>
        </p:scale>
        <p:origin x="-1776" y="-96"/>
      </p:cViewPr>
      <p:guideLst>
        <p:guide orient="horz" pos="3107"/>
        <p:guide pos="212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notesMaster" Target="notesMasters/notesMaster1.xml"/><Relationship Id="rId105" Type="http://schemas.openxmlformats.org/officeDocument/2006/relationships/handoutMaster" Target="handoutMasters/handoutMaster1.xml"/><Relationship Id="rId106" Type="http://schemas.openxmlformats.org/officeDocument/2006/relationships/printerSettings" Target="printerSettings/printerSettings1.bin"/><Relationship Id="rId107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viewProps" Target="viewProps.xml"/><Relationship Id="rId109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tableStyles" Target="tableStyles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40A785-97C2-4A4C-BFCC-96752F23E8E4}" type="doc">
      <dgm:prSet loTypeId="urn:microsoft.com/office/officeart/2005/8/layout/funne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CA3C60A-9B89-824F-A122-4C4CA0C3220D}">
      <dgm:prSet phldrT="[Text]" custT="1"/>
      <dgm:spPr>
        <a:gradFill rotWithShape="0">
          <a:gsLst>
            <a:gs pos="0">
              <a:schemeClr val="tx2">
                <a:lumMod val="75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</a:gradFill>
      </dgm:spPr>
      <dgm:t>
        <a:bodyPr lIns="0" rIns="0"/>
        <a:lstStyle/>
        <a:p>
          <a:r>
            <a:rPr lang="en-US" sz="2000" b="1" i="0" dirty="0" smtClean="0"/>
            <a:t>Physics</a:t>
          </a:r>
          <a:endParaRPr lang="en-US" sz="2000" b="1" i="0" dirty="0"/>
        </a:p>
      </dgm:t>
    </dgm:pt>
    <dgm:pt modelId="{91A79796-04A2-D74E-A94D-876F5DF33ECE}" type="parTrans" cxnId="{5CCAA6C9-1083-C54A-BB75-F8E1528B478C}">
      <dgm:prSet/>
      <dgm:spPr/>
      <dgm:t>
        <a:bodyPr/>
        <a:lstStyle/>
        <a:p>
          <a:endParaRPr lang="en-US"/>
        </a:p>
      </dgm:t>
    </dgm:pt>
    <dgm:pt modelId="{1A973EC1-2F3E-C44F-BE0C-F4007D819A42}" type="sibTrans" cxnId="{5CCAA6C9-1083-C54A-BB75-F8E1528B478C}">
      <dgm:prSet/>
      <dgm:spPr/>
      <dgm:t>
        <a:bodyPr/>
        <a:lstStyle/>
        <a:p>
          <a:endParaRPr lang="en-US"/>
        </a:p>
      </dgm:t>
    </dgm:pt>
    <dgm:pt modelId="{32F3A3D4-ED43-4E48-AFB2-4B414808D5C4}">
      <dgm:prSet phldrT="[Text]" custT="1"/>
      <dgm:spPr>
        <a:gradFill rotWithShape="0">
          <a:gsLst>
            <a:gs pos="0">
              <a:srgbClr val="000080"/>
            </a:gs>
            <a:gs pos="100000">
              <a:schemeClr val="accent1">
                <a:lumMod val="40000"/>
                <a:lumOff val="60000"/>
              </a:schemeClr>
            </a:gs>
          </a:gsLst>
        </a:gradFill>
      </dgm:spPr>
      <dgm:t>
        <a:bodyPr/>
        <a:lstStyle/>
        <a:p>
          <a:r>
            <a:rPr lang="en-US" sz="2000" b="1" i="0" dirty="0" smtClean="0"/>
            <a:t>V&amp;V</a:t>
          </a:r>
        </a:p>
        <a:p>
          <a:r>
            <a:rPr lang="en-US" sz="2000" b="1" i="0" dirty="0" smtClean="0"/>
            <a:t>UQ</a:t>
          </a:r>
          <a:endParaRPr lang="en-US" sz="2000" b="1" i="0" dirty="0"/>
        </a:p>
      </dgm:t>
    </dgm:pt>
    <dgm:pt modelId="{89E3E8D7-E038-7D4D-9CC1-B9538FC882DC}" type="parTrans" cxnId="{6BC84FE6-264C-CD4F-A9C0-E85791A1FFD5}">
      <dgm:prSet/>
      <dgm:spPr/>
      <dgm:t>
        <a:bodyPr/>
        <a:lstStyle/>
        <a:p>
          <a:endParaRPr lang="en-US"/>
        </a:p>
      </dgm:t>
    </dgm:pt>
    <dgm:pt modelId="{F226BCF0-EF10-9641-9FEC-124B9035E309}" type="sibTrans" cxnId="{6BC84FE6-264C-CD4F-A9C0-E85791A1FFD5}">
      <dgm:prSet/>
      <dgm:spPr/>
      <dgm:t>
        <a:bodyPr/>
        <a:lstStyle/>
        <a:p>
          <a:endParaRPr lang="en-US"/>
        </a:p>
      </dgm:t>
    </dgm:pt>
    <dgm:pt modelId="{96A480AF-3A2F-8C4D-9A5D-FDC255D41766}">
      <dgm:prSet phldrT="[Text]" custT="1"/>
      <dgm:spPr/>
      <dgm:t>
        <a:bodyPr/>
        <a:lstStyle/>
        <a:p>
          <a:r>
            <a:rPr lang="en-US" sz="3200" b="0" dirty="0" smtClean="0">
              <a:solidFill>
                <a:schemeClr val="tx1"/>
              </a:solidFill>
            </a:rPr>
            <a:t>State-of-the-art, quantified simulation</a:t>
          </a:r>
          <a:endParaRPr lang="en-US" sz="3200" b="1" dirty="0">
            <a:solidFill>
              <a:schemeClr val="tx1"/>
            </a:solidFill>
          </a:endParaRPr>
        </a:p>
      </dgm:t>
    </dgm:pt>
    <dgm:pt modelId="{2FA11663-4929-5944-8717-7B63608C75BB}" type="parTrans" cxnId="{97E3F27F-1B97-F940-87EB-1D70E002C144}">
      <dgm:prSet/>
      <dgm:spPr/>
      <dgm:t>
        <a:bodyPr/>
        <a:lstStyle/>
        <a:p>
          <a:endParaRPr lang="en-US"/>
        </a:p>
      </dgm:t>
    </dgm:pt>
    <dgm:pt modelId="{CA019534-E63E-4449-ABD9-F751BAB35F94}" type="sibTrans" cxnId="{97E3F27F-1B97-F940-87EB-1D70E002C144}">
      <dgm:prSet/>
      <dgm:spPr/>
      <dgm:t>
        <a:bodyPr/>
        <a:lstStyle/>
        <a:p>
          <a:endParaRPr lang="en-US"/>
        </a:p>
      </dgm:t>
    </dgm:pt>
    <dgm:pt modelId="{C40880CD-52A5-AC42-9DED-80986E4833A2}">
      <dgm:prSet phldrT="[Text]"/>
      <dgm:spPr/>
      <dgm:t>
        <a:bodyPr/>
        <a:lstStyle/>
        <a:p>
          <a:endParaRPr lang="en-US" dirty="0"/>
        </a:p>
      </dgm:t>
    </dgm:pt>
    <dgm:pt modelId="{E4B674AE-9147-314C-AFA3-B49545267FF3}" type="parTrans" cxnId="{8A791330-45BD-174B-B719-5D6E5A73B948}">
      <dgm:prSet/>
      <dgm:spPr/>
      <dgm:t>
        <a:bodyPr/>
        <a:lstStyle/>
        <a:p>
          <a:endParaRPr lang="en-US"/>
        </a:p>
      </dgm:t>
    </dgm:pt>
    <dgm:pt modelId="{21B96B3E-8B42-E542-86F5-83CBD839AC3B}" type="sibTrans" cxnId="{8A791330-45BD-174B-B719-5D6E5A73B948}">
      <dgm:prSet/>
      <dgm:spPr/>
      <dgm:t>
        <a:bodyPr/>
        <a:lstStyle/>
        <a:p>
          <a:endParaRPr lang="en-US"/>
        </a:p>
      </dgm:t>
    </dgm:pt>
    <dgm:pt modelId="{00684471-F291-F745-B266-8F82784090A1}">
      <dgm:prSet phldrT="[Text]" custT="1"/>
      <dgm:spPr>
        <a:gradFill rotWithShape="0">
          <a:gsLst>
            <a:gs pos="0">
              <a:schemeClr val="accent5">
                <a:lumMod val="5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</a:gradFill>
      </dgm:spPr>
      <dgm:t>
        <a:bodyPr lIns="0" rIns="0"/>
        <a:lstStyle/>
        <a:p>
          <a:r>
            <a:rPr lang="en-US" sz="1800" b="1" i="0" dirty="0" smtClean="0">
              <a:latin typeface="Arial"/>
              <a:cs typeface="Arial"/>
            </a:rPr>
            <a:t>Software</a:t>
          </a:r>
          <a:r>
            <a:rPr lang="en-US" sz="2000" b="1" i="0" dirty="0" smtClean="0">
              <a:latin typeface="Arial"/>
              <a:cs typeface="Arial"/>
            </a:rPr>
            <a:t> design</a:t>
          </a:r>
          <a:endParaRPr lang="en-US" sz="2000" b="1" i="0" dirty="0">
            <a:latin typeface="Arial"/>
            <a:cs typeface="Arial"/>
          </a:endParaRPr>
        </a:p>
      </dgm:t>
    </dgm:pt>
    <dgm:pt modelId="{621E0A9D-62DD-5B48-99A5-02BD2DB5424A}" type="sibTrans" cxnId="{1D3F01E8-4F91-564F-BADD-94E8C9C0726C}">
      <dgm:prSet/>
      <dgm:spPr/>
      <dgm:t>
        <a:bodyPr/>
        <a:lstStyle/>
        <a:p>
          <a:endParaRPr lang="en-US"/>
        </a:p>
      </dgm:t>
    </dgm:pt>
    <dgm:pt modelId="{DD792A78-1034-4440-908C-61086FE9D543}" type="parTrans" cxnId="{1D3F01E8-4F91-564F-BADD-94E8C9C0726C}">
      <dgm:prSet/>
      <dgm:spPr/>
      <dgm:t>
        <a:bodyPr/>
        <a:lstStyle/>
        <a:p>
          <a:endParaRPr lang="en-US"/>
        </a:p>
      </dgm:t>
    </dgm:pt>
    <dgm:pt modelId="{E46B6CA1-1AA8-3549-BDFD-F0CADEF1295A}" type="pres">
      <dgm:prSet presAssocID="{2C40A785-97C2-4A4C-BFCC-96752F23E8E4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DB28E89-1BF6-0742-985F-509AABED397B}" type="pres">
      <dgm:prSet presAssocID="{2C40A785-97C2-4A4C-BFCC-96752F23E8E4}" presName="ellipse" presStyleLbl="trBgShp" presStyleIdx="0" presStyleCnt="1"/>
      <dgm:spPr/>
    </dgm:pt>
    <dgm:pt modelId="{EF5BB4CA-308A-FD44-B50F-496049A8C867}" type="pres">
      <dgm:prSet presAssocID="{2C40A785-97C2-4A4C-BFCC-96752F23E8E4}" presName="arrow1" presStyleLbl="fgShp" presStyleIdx="0" presStyleCnt="1"/>
      <dgm:spPr>
        <a:gradFill rotWithShape="0">
          <a:gsLst>
            <a:gs pos="0">
              <a:schemeClr val="tx2">
                <a:lumMod val="5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</a:gradFill>
      </dgm:spPr>
      <dgm:t>
        <a:bodyPr/>
        <a:lstStyle/>
        <a:p>
          <a:endParaRPr lang="en-US"/>
        </a:p>
      </dgm:t>
    </dgm:pt>
    <dgm:pt modelId="{95F70E6E-99AE-8D46-9B86-4C4209B96001}" type="pres">
      <dgm:prSet presAssocID="{2C40A785-97C2-4A4C-BFCC-96752F23E8E4}" presName="rectangle" presStyleLbl="revTx" presStyleIdx="0" presStyleCnt="1" custScaleX="14866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60CB3C-DD5F-414C-A7AE-5553C558398A}" type="pres">
      <dgm:prSet presAssocID="{00684471-F291-F745-B266-8F82784090A1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D49215-811B-404D-9245-F0EBCB5C5556}" type="pres">
      <dgm:prSet presAssocID="{32F3A3D4-ED43-4E48-AFB2-4B414808D5C4}" presName="item2" presStyleLbl="node1" presStyleIdx="1" presStyleCnt="3" custScaleX="103673" custScaleY="1036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8E2DF9-EC64-A349-AA7B-505F37510BC6}" type="pres">
      <dgm:prSet presAssocID="{96A480AF-3A2F-8C4D-9A5D-FDC255D41766}" presName="item3" presStyleLbl="node1" presStyleIdx="2" presStyleCnt="3" custScaleX="103673" custScaleY="1036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53D518-3233-7447-BA20-880B72EF71B5}" type="pres">
      <dgm:prSet presAssocID="{2C40A785-97C2-4A4C-BFCC-96752F23E8E4}" presName="funnel" presStyleLbl="trAlignAcc1" presStyleIdx="0" presStyleCnt="1" custLinFactNeighborX="13" custLinFactNeighborY="-168"/>
      <dgm:spPr/>
    </dgm:pt>
  </dgm:ptLst>
  <dgm:cxnLst>
    <dgm:cxn modelId="{234E2CEA-1340-7B4C-A910-4991630FBEFD}" type="presOf" srcId="{ECA3C60A-9B89-824F-A122-4C4CA0C3220D}" destId="{DC8E2DF9-EC64-A349-AA7B-505F37510BC6}" srcOrd="0" destOrd="0" presId="urn:microsoft.com/office/officeart/2005/8/layout/funnel1"/>
    <dgm:cxn modelId="{6BC84FE6-264C-CD4F-A9C0-E85791A1FFD5}" srcId="{2C40A785-97C2-4A4C-BFCC-96752F23E8E4}" destId="{32F3A3D4-ED43-4E48-AFB2-4B414808D5C4}" srcOrd="2" destOrd="0" parTransId="{89E3E8D7-E038-7D4D-9CC1-B9538FC882DC}" sibTransId="{F226BCF0-EF10-9641-9FEC-124B9035E309}"/>
    <dgm:cxn modelId="{E07B51E8-D5DA-BB44-9322-9790047054E4}" type="presOf" srcId="{32F3A3D4-ED43-4E48-AFB2-4B414808D5C4}" destId="{E160CB3C-DD5F-414C-A7AE-5553C558398A}" srcOrd="0" destOrd="0" presId="urn:microsoft.com/office/officeart/2005/8/layout/funnel1"/>
    <dgm:cxn modelId="{5CCAA6C9-1083-C54A-BB75-F8E1528B478C}" srcId="{2C40A785-97C2-4A4C-BFCC-96752F23E8E4}" destId="{ECA3C60A-9B89-824F-A122-4C4CA0C3220D}" srcOrd="0" destOrd="0" parTransId="{91A79796-04A2-D74E-A94D-876F5DF33ECE}" sibTransId="{1A973EC1-2F3E-C44F-BE0C-F4007D819A42}"/>
    <dgm:cxn modelId="{97E3F27F-1B97-F940-87EB-1D70E002C144}" srcId="{2C40A785-97C2-4A4C-BFCC-96752F23E8E4}" destId="{96A480AF-3A2F-8C4D-9A5D-FDC255D41766}" srcOrd="3" destOrd="0" parTransId="{2FA11663-4929-5944-8717-7B63608C75BB}" sibTransId="{CA019534-E63E-4449-ABD9-F751BAB35F94}"/>
    <dgm:cxn modelId="{1D3F01E8-4F91-564F-BADD-94E8C9C0726C}" srcId="{2C40A785-97C2-4A4C-BFCC-96752F23E8E4}" destId="{00684471-F291-F745-B266-8F82784090A1}" srcOrd="1" destOrd="0" parTransId="{DD792A78-1034-4440-908C-61086FE9D543}" sibTransId="{621E0A9D-62DD-5B48-99A5-02BD2DB5424A}"/>
    <dgm:cxn modelId="{8A791330-45BD-174B-B719-5D6E5A73B948}" srcId="{2C40A785-97C2-4A4C-BFCC-96752F23E8E4}" destId="{C40880CD-52A5-AC42-9DED-80986E4833A2}" srcOrd="4" destOrd="0" parTransId="{E4B674AE-9147-314C-AFA3-B49545267FF3}" sibTransId="{21B96B3E-8B42-E542-86F5-83CBD839AC3B}"/>
    <dgm:cxn modelId="{EF846C5A-AADF-3F45-8BC9-59388921CBC0}" type="presOf" srcId="{2C40A785-97C2-4A4C-BFCC-96752F23E8E4}" destId="{E46B6CA1-1AA8-3549-BDFD-F0CADEF1295A}" srcOrd="0" destOrd="0" presId="urn:microsoft.com/office/officeart/2005/8/layout/funnel1"/>
    <dgm:cxn modelId="{F1BF3B1E-1A67-1943-BA70-B2DC820A1861}" type="presOf" srcId="{00684471-F291-F745-B266-8F82784090A1}" destId="{45D49215-811B-404D-9245-F0EBCB5C5556}" srcOrd="0" destOrd="0" presId="urn:microsoft.com/office/officeart/2005/8/layout/funnel1"/>
    <dgm:cxn modelId="{BE066795-A6D1-A04A-8617-2DBE40B2208D}" type="presOf" srcId="{96A480AF-3A2F-8C4D-9A5D-FDC255D41766}" destId="{95F70E6E-99AE-8D46-9B86-4C4209B96001}" srcOrd="0" destOrd="0" presId="urn:microsoft.com/office/officeart/2005/8/layout/funnel1"/>
    <dgm:cxn modelId="{C7C995C5-B290-5E4A-9EC9-A6AE702F0FA2}" type="presParOf" srcId="{E46B6CA1-1AA8-3549-BDFD-F0CADEF1295A}" destId="{FDB28E89-1BF6-0742-985F-509AABED397B}" srcOrd="0" destOrd="0" presId="urn:microsoft.com/office/officeart/2005/8/layout/funnel1"/>
    <dgm:cxn modelId="{E2119553-B4B9-3745-B4F1-909A12FF7E15}" type="presParOf" srcId="{E46B6CA1-1AA8-3549-BDFD-F0CADEF1295A}" destId="{EF5BB4CA-308A-FD44-B50F-496049A8C867}" srcOrd="1" destOrd="0" presId="urn:microsoft.com/office/officeart/2005/8/layout/funnel1"/>
    <dgm:cxn modelId="{529BA4DC-C79C-284E-B1FB-2898E1DA91CC}" type="presParOf" srcId="{E46B6CA1-1AA8-3549-BDFD-F0CADEF1295A}" destId="{95F70E6E-99AE-8D46-9B86-4C4209B96001}" srcOrd="2" destOrd="0" presId="urn:microsoft.com/office/officeart/2005/8/layout/funnel1"/>
    <dgm:cxn modelId="{84BAD539-E86C-9C41-AEF3-3F2A9798BF67}" type="presParOf" srcId="{E46B6CA1-1AA8-3549-BDFD-F0CADEF1295A}" destId="{E160CB3C-DD5F-414C-A7AE-5553C558398A}" srcOrd="3" destOrd="0" presId="urn:microsoft.com/office/officeart/2005/8/layout/funnel1"/>
    <dgm:cxn modelId="{D7013B57-66F8-C348-9037-3474CC066265}" type="presParOf" srcId="{E46B6CA1-1AA8-3549-BDFD-F0CADEF1295A}" destId="{45D49215-811B-404D-9245-F0EBCB5C5556}" srcOrd="4" destOrd="0" presId="urn:microsoft.com/office/officeart/2005/8/layout/funnel1"/>
    <dgm:cxn modelId="{6542B8EB-78DA-7643-B8A9-D3E88DAADE9E}" type="presParOf" srcId="{E46B6CA1-1AA8-3549-BDFD-F0CADEF1295A}" destId="{DC8E2DF9-EC64-A349-AA7B-505F37510BC6}" srcOrd="5" destOrd="0" presId="urn:microsoft.com/office/officeart/2005/8/layout/funnel1"/>
    <dgm:cxn modelId="{2DCB5C32-DA60-E84D-9249-76E12DC4C059}" type="presParOf" srcId="{E46B6CA1-1AA8-3549-BDFD-F0CADEF1295A}" destId="{9553D518-3233-7447-BA20-880B72EF71B5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48468C-6178-D34E-ADE8-717E79B4607E}" type="doc">
      <dgm:prSet loTypeId="urn:microsoft.com/office/officeart/2005/8/layout/cycle5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D0DA6B-0BDD-CB4A-8145-8CEE13BC8DDA}">
      <dgm:prSet phldrT="[Text]" custT="1"/>
      <dgm:spPr>
        <a:gradFill rotWithShape="0">
          <a:gsLst>
            <a:gs pos="0">
              <a:schemeClr val="tx2"/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r>
            <a:rPr lang="en-US" sz="2400" b="1" dirty="0" smtClean="0"/>
            <a:t>Quantify</a:t>
          </a:r>
          <a:r>
            <a:rPr lang="en-US" sz="2000" dirty="0" smtClean="0"/>
            <a:t> Geant4 physics capabilities </a:t>
          </a:r>
          <a:endParaRPr lang="en-US" sz="2000" dirty="0"/>
        </a:p>
      </dgm:t>
    </dgm:pt>
    <dgm:pt modelId="{3D69DB93-7AC5-BE45-B97C-8E83B42C19C1}" type="parTrans" cxnId="{B1154824-0E94-C547-851E-179A4C10DBA8}">
      <dgm:prSet/>
      <dgm:spPr/>
      <dgm:t>
        <a:bodyPr/>
        <a:lstStyle/>
        <a:p>
          <a:endParaRPr lang="en-US" sz="2400"/>
        </a:p>
      </dgm:t>
    </dgm:pt>
    <dgm:pt modelId="{D326C500-BB19-9B40-81A7-A8F696323491}" type="sibTrans" cxnId="{B1154824-0E94-C547-851E-179A4C10DBA8}">
      <dgm:prSet/>
      <dgm:spPr/>
      <dgm:t>
        <a:bodyPr/>
        <a:lstStyle/>
        <a:p>
          <a:endParaRPr lang="en-US" sz="2400"/>
        </a:p>
      </dgm:t>
    </dgm:pt>
    <dgm:pt modelId="{9BA74A5B-3C71-8041-82D5-CB6EC46BF154}">
      <dgm:prSet phldrT="[Text]" custT="1"/>
      <dgm:spPr>
        <a:gradFill rotWithShape="0">
          <a:gsLst>
            <a:gs pos="0">
              <a:schemeClr val="tx2">
                <a:lumMod val="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r>
            <a:rPr lang="en-US" sz="2000" dirty="0" smtClean="0"/>
            <a:t>Identify experimental requirements</a:t>
          </a:r>
          <a:endParaRPr lang="en-US" sz="2000" dirty="0"/>
        </a:p>
      </dgm:t>
    </dgm:pt>
    <dgm:pt modelId="{EA6F47D0-C2BA-014E-9A3C-AFA755BB7249}" type="parTrans" cxnId="{817014FD-BD8D-8342-B652-4380549CC7DE}">
      <dgm:prSet/>
      <dgm:spPr/>
      <dgm:t>
        <a:bodyPr/>
        <a:lstStyle/>
        <a:p>
          <a:endParaRPr lang="en-US" sz="2400"/>
        </a:p>
      </dgm:t>
    </dgm:pt>
    <dgm:pt modelId="{D661818C-1E05-2D48-9DFF-EFEC6AE705E5}" type="sibTrans" cxnId="{817014FD-BD8D-8342-B652-4380549CC7DE}">
      <dgm:prSet/>
      <dgm:spPr/>
      <dgm:t>
        <a:bodyPr/>
        <a:lstStyle/>
        <a:p>
          <a:endParaRPr lang="en-US" sz="2400"/>
        </a:p>
      </dgm:t>
    </dgm:pt>
    <dgm:pt modelId="{61DF0623-7CF2-634A-9894-0B6387781C85}">
      <dgm:prSet phldrT="[Text]" custT="1"/>
      <dgm:spPr>
        <a:gradFill rotWithShape="0">
          <a:gsLst>
            <a:gs pos="0">
              <a:schemeClr val="tx2">
                <a:lumMod val="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pPr>
            <a:spcAft>
              <a:spcPts val="0"/>
            </a:spcAft>
          </a:pPr>
          <a:r>
            <a:rPr lang="en-US" sz="2400" b="1" dirty="0" smtClean="0"/>
            <a:t>Refactor</a:t>
          </a:r>
        </a:p>
        <a:p>
          <a:pPr>
            <a:spcAft>
              <a:spcPts val="0"/>
            </a:spcAft>
          </a:pPr>
          <a:r>
            <a:rPr lang="en-US" sz="2400" b="0" dirty="0" smtClean="0"/>
            <a:t>Reengineer</a:t>
          </a:r>
        </a:p>
      </dgm:t>
    </dgm:pt>
    <dgm:pt modelId="{DFA0A040-B8C4-524C-A1AA-66A9946E4282}" type="parTrans" cxnId="{06349D39-5450-FB42-9BD4-A3A56EAB2F08}">
      <dgm:prSet/>
      <dgm:spPr/>
      <dgm:t>
        <a:bodyPr/>
        <a:lstStyle/>
        <a:p>
          <a:endParaRPr lang="en-US" sz="2400"/>
        </a:p>
      </dgm:t>
    </dgm:pt>
    <dgm:pt modelId="{49DECEDB-DEEF-5242-8486-85B85A416AD2}" type="sibTrans" cxnId="{06349D39-5450-FB42-9BD4-A3A56EAB2F08}">
      <dgm:prSet/>
      <dgm:spPr/>
      <dgm:t>
        <a:bodyPr/>
        <a:lstStyle/>
        <a:p>
          <a:endParaRPr lang="en-US" sz="2400"/>
        </a:p>
      </dgm:t>
    </dgm:pt>
    <dgm:pt modelId="{C88D1B13-D40F-E041-A69B-0E5566689311}">
      <dgm:prSet phldrT="[Text]" custT="1"/>
      <dgm:spPr>
        <a:gradFill rotWithShape="0">
          <a:gsLst>
            <a:gs pos="0">
              <a:schemeClr val="tx2">
                <a:lumMod val="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pPr>
            <a:spcAft>
              <a:spcPts val="300"/>
            </a:spcAft>
          </a:pPr>
          <a:r>
            <a:rPr lang="en-US" sz="2400" b="1" dirty="0" smtClean="0">
              <a:solidFill>
                <a:schemeClr val="bg1"/>
              </a:solidFill>
            </a:rPr>
            <a:t>Prune</a:t>
          </a:r>
        </a:p>
        <a:p>
          <a:pPr>
            <a:spcAft>
              <a:spcPts val="300"/>
            </a:spcAft>
          </a:pPr>
          <a:r>
            <a:rPr lang="en-US" sz="2400" b="1" dirty="0" smtClean="0"/>
            <a:t>Improve</a:t>
          </a:r>
        </a:p>
        <a:p>
          <a:pPr>
            <a:spcAft>
              <a:spcPts val="300"/>
            </a:spcAft>
          </a:pPr>
          <a:r>
            <a:rPr lang="en-US" sz="2400" b="1" dirty="0" smtClean="0"/>
            <a:t>Extend</a:t>
          </a:r>
          <a:endParaRPr lang="en-US" sz="2400" b="1" dirty="0"/>
        </a:p>
      </dgm:t>
    </dgm:pt>
    <dgm:pt modelId="{81DDC5CC-F5A8-9243-9221-72BD76E832D0}" type="parTrans" cxnId="{D4657963-9D81-1046-8420-2A537406CF82}">
      <dgm:prSet/>
      <dgm:spPr/>
      <dgm:t>
        <a:bodyPr/>
        <a:lstStyle/>
        <a:p>
          <a:endParaRPr lang="en-US" sz="2400"/>
        </a:p>
      </dgm:t>
    </dgm:pt>
    <dgm:pt modelId="{5978E67E-6FE5-774D-9858-3A42C57AB1F5}" type="sibTrans" cxnId="{D4657963-9D81-1046-8420-2A537406CF82}">
      <dgm:prSet/>
      <dgm:spPr/>
      <dgm:t>
        <a:bodyPr/>
        <a:lstStyle/>
        <a:p>
          <a:endParaRPr lang="en-US" sz="2400"/>
        </a:p>
      </dgm:t>
    </dgm:pt>
    <dgm:pt modelId="{0EE0A1DA-E56F-A440-9174-A70DA522354D}">
      <dgm:prSet phldrT="[Text]" custT="1"/>
      <dgm:spPr>
        <a:gradFill rotWithShape="0">
          <a:gsLst>
            <a:gs pos="0">
              <a:schemeClr val="tx2">
                <a:lumMod val="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r>
            <a:rPr lang="en-US" sz="2000" dirty="0" smtClean="0"/>
            <a:t>New </a:t>
          </a:r>
          <a:r>
            <a:rPr lang="en-US" sz="2000" b="1" dirty="0" smtClean="0"/>
            <a:t>physics</a:t>
          </a:r>
        </a:p>
        <a:p>
          <a:r>
            <a:rPr lang="en-US" sz="2000" dirty="0" smtClean="0"/>
            <a:t>New </a:t>
          </a:r>
          <a:r>
            <a:rPr lang="en-US" sz="2000" b="1" dirty="0" smtClean="0"/>
            <a:t>performance </a:t>
          </a:r>
          <a:endParaRPr lang="en-US" sz="2000" b="1" dirty="0"/>
        </a:p>
      </dgm:t>
    </dgm:pt>
    <dgm:pt modelId="{3D0AE4F4-8B1E-EB47-A7B3-5EDD1BC882C5}" type="parTrans" cxnId="{F239AD0B-83E4-3346-85C6-7B53BB36E380}">
      <dgm:prSet/>
      <dgm:spPr/>
      <dgm:t>
        <a:bodyPr/>
        <a:lstStyle/>
        <a:p>
          <a:endParaRPr lang="en-US" sz="2400"/>
        </a:p>
      </dgm:t>
    </dgm:pt>
    <dgm:pt modelId="{471683E7-383C-C342-8E8B-1A810086DC7B}" type="sibTrans" cxnId="{F239AD0B-83E4-3346-85C6-7B53BB36E380}">
      <dgm:prSet/>
      <dgm:spPr/>
      <dgm:t>
        <a:bodyPr/>
        <a:lstStyle/>
        <a:p>
          <a:endParaRPr lang="en-US" sz="2400"/>
        </a:p>
      </dgm:t>
    </dgm:pt>
    <dgm:pt modelId="{3FD405F2-ED9B-6840-B60D-40634FC2D1EA}">
      <dgm:prSet phldrT="[Text]" custT="1"/>
      <dgm:spPr>
        <a:gradFill rotWithShape="0">
          <a:gsLst>
            <a:gs pos="0">
              <a:schemeClr val="tx2">
                <a:lumMod val="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</a:gradFill>
      </dgm:spPr>
      <dgm:t>
        <a:bodyPr/>
        <a:lstStyle/>
        <a:p>
          <a:pPr>
            <a:spcAft>
              <a:spcPts val="0"/>
            </a:spcAft>
          </a:pPr>
          <a:r>
            <a:rPr lang="en-US" sz="2400" dirty="0" smtClean="0"/>
            <a:t>Assess the </a:t>
          </a:r>
        </a:p>
        <a:p>
          <a:pPr>
            <a:spcAft>
              <a:spcPts val="0"/>
            </a:spcAft>
          </a:pPr>
          <a:r>
            <a:rPr lang="en-US" sz="2400" b="1" dirty="0" smtClean="0"/>
            <a:t>state of the art</a:t>
          </a:r>
          <a:endParaRPr lang="en-US" sz="2400" b="1" dirty="0"/>
        </a:p>
      </dgm:t>
    </dgm:pt>
    <dgm:pt modelId="{731EECC5-9E38-2546-A208-ED89708C4224}" type="parTrans" cxnId="{A99EF4F5-578A-EC45-A593-ABD5B9E302F8}">
      <dgm:prSet/>
      <dgm:spPr/>
      <dgm:t>
        <a:bodyPr/>
        <a:lstStyle/>
        <a:p>
          <a:endParaRPr lang="en-US" sz="2400"/>
        </a:p>
      </dgm:t>
    </dgm:pt>
    <dgm:pt modelId="{D4D0E112-80B8-4745-8AF9-BD07F0448999}" type="sibTrans" cxnId="{A99EF4F5-578A-EC45-A593-ABD5B9E302F8}">
      <dgm:prSet/>
      <dgm:spPr/>
      <dgm:t>
        <a:bodyPr/>
        <a:lstStyle/>
        <a:p>
          <a:endParaRPr lang="en-US" sz="2400"/>
        </a:p>
      </dgm:t>
    </dgm:pt>
    <dgm:pt modelId="{033F2E7B-B067-6441-BA3B-16ACE4FFB674}" type="pres">
      <dgm:prSet presAssocID="{9B48468C-6178-D34E-ADE8-717E79B4607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20C0A5E-2714-F542-828E-794CD6698D99}" type="pres">
      <dgm:prSet presAssocID="{F3D0DA6B-0BDD-CB4A-8145-8CEE13BC8DDA}" presName="node" presStyleLbl="node1" presStyleIdx="0" presStyleCnt="6" custScaleX="1208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6FCDEC2-49E3-4241-9C6D-63B91092818F}" type="pres">
      <dgm:prSet presAssocID="{F3D0DA6B-0BDD-CB4A-8145-8CEE13BC8DDA}" presName="spNode" presStyleCnt="0"/>
      <dgm:spPr/>
    </dgm:pt>
    <dgm:pt modelId="{ED58E7AE-3D5D-7E44-AE11-A9EBD9D2C4AE}" type="pres">
      <dgm:prSet presAssocID="{D326C500-BB19-9B40-81A7-A8F696323491}" presName="sibTrans" presStyleLbl="sibTrans1D1" presStyleIdx="0" presStyleCnt="6"/>
      <dgm:spPr/>
      <dgm:t>
        <a:bodyPr/>
        <a:lstStyle/>
        <a:p>
          <a:endParaRPr lang="en-US"/>
        </a:p>
      </dgm:t>
    </dgm:pt>
    <dgm:pt modelId="{A8A83788-75CA-554D-824E-90509107D1FF}" type="pres">
      <dgm:prSet presAssocID="{9BA74A5B-3C71-8041-82D5-CB6EC46BF154}" presName="node" presStyleLbl="node1" presStyleIdx="1" presStyleCnt="6" custScaleX="12497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5937CA-32D4-B649-A024-8C4C55F243F4}" type="pres">
      <dgm:prSet presAssocID="{9BA74A5B-3C71-8041-82D5-CB6EC46BF154}" presName="spNode" presStyleCnt="0"/>
      <dgm:spPr/>
    </dgm:pt>
    <dgm:pt modelId="{B5B48454-124C-1D44-80B7-3D3A28178EC9}" type="pres">
      <dgm:prSet presAssocID="{D661818C-1E05-2D48-9DFF-EFEC6AE705E5}" presName="sibTrans" presStyleLbl="sibTrans1D1" presStyleIdx="1" presStyleCnt="6"/>
      <dgm:spPr/>
      <dgm:t>
        <a:bodyPr/>
        <a:lstStyle/>
        <a:p>
          <a:endParaRPr lang="en-US"/>
        </a:p>
      </dgm:t>
    </dgm:pt>
    <dgm:pt modelId="{3F81A931-DE4D-F74F-9D05-4D11A34E3684}" type="pres">
      <dgm:prSet presAssocID="{3FD405F2-ED9B-6840-B60D-40634FC2D1EA}" presName="node" presStyleLbl="node1" presStyleIdx="2" presStyleCnt="6" custScaleX="15063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4DD8E6-8138-E141-B6A4-70AD57166C95}" type="pres">
      <dgm:prSet presAssocID="{3FD405F2-ED9B-6840-B60D-40634FC2D1EA}" presName="spNode" presStyleCnt="0"/>
      <dgm:spPr/>
    </dgm:pt>
    <dgm:pt modelId="{EC383488-F345-BD49-8052-17BC5EBA4B09}" type="pres">
      <dgm:prSet presAssocID="{D4D0E112-80B8-4745-8AF9-BD07F0448999}" presName="sibTrans" presStyleLbl="sibTrans1D1" presStyleIdx="2" presStyleCnt="6"/>
      <dgm:spPr/>
      <dgm:t>
        <a:bodyPr/>
        <a:lstStyle/>
        <a:p>
          <a:endParaRPr lang="en-US"/>
        </a:p>
      </dgm:t>
    </dgm:pt>
    <dgm:pt modelId="{321F68F6-85B6-F24B-8325-C95A55396951}" type="pres">
      <dgm:prSet presAssocID="{61DF0623-7CF2-634A-9894-0B6387781C85}" presName="node" presStyleLbl="node1" presStyleIdx="3" presStyleCnt="6" custScaleX="1126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E34C8F-97B7-D041-A346-333454644F71}" type="pres">
      <dgm:prSet presAssocID="{61DF0623-7CF2-634A-9894-0B6387781C85}" presName="spNode" presStyleCnt="0"/>
      <dgm:spPr/>
    </dgm:pt>
    <dgm:pt modelId="{14AFC342-8C1B-EA46-93C5-8BDB89085D37}" type="pres">
      <dgm:prSet presAssocID="{49DECEDB-DEEF-5242-8486-85B85A416AD2}" presName="sibTrans" presStyleLbl="sibTrans1D1" presStyleIdx="3" presStyleCnt="6"/>
      <dgm:spPr/>
      <dgm:t>
        <a:bodyPr/>
        <a:lstStyle/>
        <a:p>
          <a:endParaRPr lang="en-US"/>
        </a:p>
      </dgm:t>
    </dgm:pt>
    <dgm:pt modelId="{EA58FFAC-4E39-4047-8628-02313AB117E5}" type="pres">
      <dgm:prSet presAssocID="{C88D1B13-D40F-E041-A69B-0E5566689311}" presName="node" presStyleLbl="node1" presStyleIdx="4" presStyleCnt="6" custScaleX="12445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A2C493-12F4-D945-90D7-C8A82F953D39}" type="pres">
      <dgm:prSet presAssocID="{C88D1B13-D40F-E041-A69B-0E5566689311}" presName="spNode" presStyleCnt="0"/>
      <dgm:spPr/>
    </dgm:pt>
    <dgm:pt modelId="{A8B13AD7-2500-6642-894B-6A28FBDC8131}" type="pres">
      <dgm:prSet presAssocID="{5978E67E-6FE5-774D-9858-3A42C57AB1F5}" presName="sibTrans" presStyleLbl="sibTrans1D1" presStyleIdx="4" presStyleCnt="6"/>
      <dgm:spPr/>
      <dgm:t>
        <a:bodyPr/>
        <a:lstStyle/>
        <a:p>
          <a:endParaRPr lang="en-US"/>
        </a:p>
      </dgm:t>
    </dgm:pt>
    <dgm:pt modelId="{BF62E215-81EE-3243-B132-01FB56145D11}" type="pres">
      <dgm:prSet presAssocID="{0EE0A1DA-E56F-A440-9174-A70DA522354D}" presName="node" presStyleLbl="node1" presStyleIdx="5" presStyleCnt="6" custScaleX="1453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14D74B-1EA8-BA40-B3AE-C392E3D4B1FB}" type="pres">
      <dgm:prSet presAssocID="{0EE0A1DA-E56F-A440-9174-A70DA522354D}" presName="spNode" presStyleCnt="0"/>
      <dgm:spPr/>
    </dgm:pt>
    <dgm:pt modelId="{D8136FA4-2CDB-F04C-82A1-9C099EF19293}" type="pres">
      <dgm:prSet presAssocID="{471683E7-383C-C342-8E8B-1A810086DC7B}" presName="sibTrans" presStyleLbl="sibTrans1D1" presStyleIdx="5" presStyleCnt="6"/>
      <dgm:spPr/>
      <dgm:t>
        <a:bodyPr/>
        <a:lstStyle/>
        <a:p>
          <a:endParaRPr lang="en-US"/>
        </a:p>
      </dgm:t>
    </dgm:pt>
  </dgm:ptLst>
  <dgm:cxnLst>
    <dgm:cxn modelId="{45466A67-F913-4144-8919-20FBFD5636F6}" type="presOf" srcId="{61DF0623-7CF2-634A-9894-0B6387781C85}" destId="{321F68F6-85B6-F24B-8325-C95A55396951}" srcOrd="0" destOrd="0" presId="urn:microsoft.com/office/officeart/2005/8/layout/cycle5"/>
    <dgm:cxn modelId="{68957459-E612-1840-9C8C-947795F0C3D0}" type="presOf" srcId="{5978E67E-6FE5-774D-9858-3A42C57AB1F5}" destId="{A8B13AD7-2500-6642-894B-6A28FBDC8131}" srcOrd="0" destOrd="0" presId="urn:microsoft.com/office/officeart/2005/8/layout/cycle5"/>
    <dgm:cxn modelId="{B9B641A5-5E56-FA4E-B385-1AC166803C8C}" type="presOf" srcId="{9B48468C-6178-D34E-ADE8-717E79B4607E}" destId="{033F2E7B-B067-6441-BA3B-16ACE4FFB674}" srcOrd="0" destOrd="0" presId="urn:microsoft.com/office/officeart/2005/8/layout/cycle5"/>
    <dgm:cxn modelId="{817014FD-BD8D-8342-B652-4380549CC7DE}" srcId="{9B48468C-6178-D34E-ADE8-717E79B4607E}" destId="{9BA74A5B-3C71-8041-82D5-CB6EC46BF154}" srcOrd="1" destOrd="0" parTransId="{EA6F47D0-C2BA-014E-9A3C-AFA755BB7249}" sibTransId="{D661818C-1E05-2D48-9DFF-EFEC6AE705E5}"/>
    <dgm:cxn modelId="{D4A1417F-9CD0-1541-A32B-3254B457A697}" type="presOf" srcId="{D326C500-BB19-9B40-81A7-A8F696323491}" destId="{ED58E7AE-3D5D-7E44-AE11-A9EBD9D2C4AE}" srcOrd="0" destOrd="0" presId="urn:microsoft.com/office/officeart/2005/8/layout/cycle5"/>
    <dgm:cxn modelId="{9D639B49-5AFA-B24B-88EE-6A1748A92BEA}" type="presOf" srcId="{F3D0DA6B-0BDD-CB4A-8145-8CEE13BC8DDA}" destId="{C20C0A5E-2714-F542-828E-794CD6698D99}" srcOrd="0" destOrd="0" presId="urn:microsoft.com/office/officeart/2005/8/layout/cycle5"/>
    <dgm:cxn modelId="{F239AD0B-83E4-3346-85C6-7B53BB36E380}" srcId="{9B48468C-6178-D34E-ADE8-717E79B4607E}" destId="{0EE0A1DA-E56F-A440-9174-A70DA522354D}" srcOrd="5" destOrd="0" parTransId="{3D0AE4F4-8B1E-EB47-A7B3-5EDD1BC882C5}" sibTransId="{471683E7-383C-C342-8E8B-1A810086DC7B}"/>
    <dgm:cxn modelId="{B1154824-0E94-C547-851E-179A4C10DBA8}" srcId="{9B48468C-6178-D34E-ADE8-717E79B4607E}" destId="{F3D0DA6B-0BDD-CB4A-8145-8CEE13BC8DDA}" srcOrd="0" destOrd="0" parTransId="{3D69DB93-7AC5-BE45-B97C-8E83B42C19C1}" sibTransId="{D326C500-BB19-9B40-81A7-A8F696323491}"/>
    <dgm:cxn modelId="{139072AB-5496-6D42-93C7-6CCCA7A0A69F}" type="presOf" srcId="{9BA74A5B-3C71-8041-82D5-CB6EC46BF154}" destId="{A8A83788-75CA-554D-824E-90509107D1FF}" srcOrd="0" destOrd="0" presId="urn:microsoft.com/office/officeart/2005/8/layout/cycle5"/>
    <dgm:cxn modelId="{A99EF4F5-578A-EC45-A593-ABD5B9E302F8}" srcId="{9B48468C-6178-D34E-ADE8-717E79B4607E}" destId="{3FD405F2-ED9B-6840-B60D-40634FC2D1EA}" srcOrd="2" destOrd="0" parTransId="{731EECC5-9E38-2546-A208-ED89708C4224}" sibTransId="{D4D0E112-80B8-4745-8AF9-BD07F0448999}"/>
    <dgm:cxn modelId="{D4657963-9D81-1046-8420-2A537406CF82}" srcId="{9B48468C-6178-D34E-ADE8-717E79B4607E}" destId="{C88D1B13-D40F-E041-A69B-0E5566689311}" srcOrd="4" destOrd="0" parTransId="{81DDC5CC-F5A8-9243-9221-72BD76E832D0}" sibTransId="{5978E67E-6FE5-774D-9858-3A42C57AB1F5}"/>
    <dgm:cxn modelId="{11CA5B0E-0F5A-E344-8F02-1F6A6C95171C}" type="presOf" srcId="{49DECEDB-DEEF-5242-8486-85B85A416AD2}" destId="{14AFC342-8C1B-EA46-93C5-8BDB89085D37}" srcOrd="0" destOrd="0" presId="urn:microsoft.com/office/officeart/2005/8/layout/cycle5"/>
    <dgm:cxn modelId="{4D4E8123-B1B5-7249-9AAB-FA8BA5B693FE}" type="presOf" srcId="{D661818C-1E05-2D48-9DFF-EFEC6AE705E5}" destId="{B5B48454-124C-1D44-80B7-3D3A28178EC9}" srcOrd="0" destOrd="0" presId="urn:microsoft.com/office/officeart/2005/8/layout/cycle5"/>
    <dgm:cxn modelId="{06349D39-5450-FB42-9BD4-A3A56EAB2F08}" srcId="{9B48468C-6178-D34E-ADE8-717E79B4607E}" destId="{61DF0623-7CF2-634A-9894-0B6387781C85}" srcOrd="3" destOrd="0" parTransId="{DFA0A040-B8C4-524C-A1AA-66A9946E4282}" sibTransId="{49DECEDB-DEEF-5242-8486-85B85A416AD2}"/>
    <dgm:cxn modelId="{293D1EB0-ECE1-F545-B455-29B1F38FA498}" type="presOf" srcId="{0EE0A1DA-E56F-A440-9174-A70DA522354D}" destId="{BF62E215-81EE-3243-B132-01FB56145D11}" srcOrd="0" destOrd="0" presId="urn:microsoft.com/office/officeart/2005/8/layout/cycle5"/>
    <dgm:cxn modelId="{4EA14C4F-96C1-AC4A-AE42-9A1B11F98257}" type="presOf" srcId="{471683E7-383C-C342-8E8B-1A810086DC7B}" destId="{D8136FA4-2CDB-F04C-82A1-9C099EF19293}" srcOrd="0" destOrd="0" presId="urn:microsoft.com/office/officeart/2005/8/layout/cycle5"/>
    <dgm:cxn modelId="{A189FBC8-789D-2D4C-ABD5-C52A8FD99CD2}" type="presOf" srcId="{D4D0E112-80B8-4745-8AF9-BD07F0448999}" destId="{EC383488-F345-BD49-8052-17BC5EBA4B09}" srcOrd="0" destOrd="0" presId="urn:microsoft.com/office/officeart/2005/8/layout/cycle5"/>
    <dgm:cxn modelId="{CE68C878-3EFD-DA46-A501-EC136878F7CB}" type="presOf" srcId="{3FD405F2-ED9B-6840-B60D-40634FC2D1EA}" destId="{3F81A931-DE4D-F74F-9D05-4D11A34E3684}" srcOrd="0" destOrd="0" presId="urn:microsoft.com/office/officeart/2005/8/layout/cycle5"/>
    <dgm:cxn modelId="{34531B2E-FA56-D14B-B209-D2FEC4F030D4}" type="presOf" srcId="{C88D1B13-D40F-E041-A69B-0E5566689311}" destId="{EA58FFAC-4E39-4047-8628-02313AB117E5}" srcOrd="0" destOrd="0" presId="urn:microsoft.com/office/officeart/2005/8/layout/cycle5"/>
    <dgm:cxn modelId="{926BDE0F-056C-014E-B63D-24CB6B28759D}" type="presParOf" srcId="{033F2E7B-B067-6441-BA3B-16ACE4FFB674}" destId="{C20C0A5E-2714-F542-828E-794CD6698D99}" srcOrd="0" destOrd="0" presId="urn:microsoft.com/office/officeart/2005/8/layout/cycle5"/>
    <dgm:cxn modelId="{179B552A-B333-2645-97EB-99DBD4412B32}" type="presParOf" srcId="{033F2E7B-B067-6441-BA3B-16ACE4FFB674}" destId="{F6FCDEC2-49E3-4241-9C6D-63B91092818F}" srcOrd="1" destOrd="0" presId="urn:microsoft.com/office/officeart/2005/8/layout/cycle5"/>
    <dgm:cxn modelId="{36F6A203-C347-F349-B1C3-21CF6968B146}" type="presParOf" srcId="{033F2E7B-B067-6441-BA3B-16ACE4FFB674}" destId="{ED58E7AE-3D5D-7E44-AE11-A9EBD9D2C4AE}" srcOrd="2" destOrd="0" presId="urn:microsoft.com/office/officeart/2005/8/layout/cycle5"/>
    <dgm:cxn modelId="{FE399789-0A40-2B40-B8D6-6466A2D92AC5}" type="presParOf" srcId="{033F2E7B-B067-6441-BA3B-16ACE4FFB674}" destId="{A8A83788-75CA-554D-824E-90509107D1FF}" srcOrd="3" destOrd="0" presId="urn:microsoft.com/office/officeart/2005/8/layout/cycle5"/>
    <dgm:cxn modelId="{83E16B98-199D-A74F-B818-54050D272E79}" type="presParOf" srcId="{033F2E7B-B067-6441-BA3B-16ACE4FFB674}" destId="{DB5937CA-32D4-B649-A024-8C4C55F243F4}" srcOrd="4" destOrd="0" presId="urn:microsoft.com/office/officeart/2005/8/layout/cycle5"/>
    <dgm:cxn modelId="{0F40BC8D-5985-954C-B863-65D71BC09CBC}" type="presParOf" srcId="{033F2E7B-B067-6441-BA3B-16ACE4FFB674}" destId="{B5B48454-124C-1D44-80B7-3D3A28178EC9}" srcOrd="5" destOrd="0" presId="urn:microsoft.com/office/officeart/2005/8/layout/cycle5"/>
    <dgm:cxn modelId="{4F0A31BC-6AD8-4346-AC9D-70B317B9B480}" type="presParOf" srcId="{033F2E7B-B067-6441-BA3B-16ACE4FFB674}" destId="{3F81A931-DE4D-F74F-9D05-4D11A34E3684}" srcOrd="6" destOrd="0" presId="urn:microsoft.com/office/officeart/2005/8/layout/cycle5"/>
    <dgm:cxn modelId="{85007EE9-4BAE-7942-BD09-8D0A9C1F659B}" type="presParOf" srcId="{033F2E7B-B067-6441-BA3B-16ACE4FFB674}" destId="{AA4DD8E6-8138-E141-B6A4-70AD57166C95}" srcOrd="7" destOrd="0" presId="urn:microsoft.com/office/officeart/2005/8/layout/cycle5"/>
    <dgm:cxn modelId="{CA35FC46-CE83-894A-ADF6-61A9F77ED97D}" type="presParOf" srcId="{033F2E7B-B067-6441-BA3B-16ACE4FFB674}" destId="{EC383488-F345-BD49-8052-17BC5EBA4B09}" srcOrd="8" destOrd="0" presId="urn:microsoft.com/office/officeart/2005/8/layout/cycle5"/>
    <dgm:cxn modelId="{0068AF61-39FE-874F-8F33-586E46DD9314}" type="presParOf" srcId="{033F2E7B-B067-6441-BA3B-16ACE4FFB674}" destId="{321F68F6-85B6-F24B-8325-C95A55396951}" srcOrd="9" destOrd="0" presId="urn:microsoft.com/office/officeart/2005/8/layout/cycle5"/>
    <dgm:cxn modelId="{88C04FE5-6672-8442-ACBF-C52ED0F09A7D}" type="presParOf" srcId="{033F2E7B-B067-6441-BA3B-16ACE4FFB674}" destId="{3DE34C8F-97B7-D041-A346-333454644F71}" srcOrd="10" destOrd="0" presId="urn:microsoft.com/office/officeart/2005/8/layout/cycle5"/>
    <dgm:cxn modelId="{06BC4152-B0F4-E144-8B6E-B57679559162}" type="presParOf" srcId="{033F2E7B-B067-6441-BA3B-16ACE4FFB674}" destId="{14AFC342-8C1B-EA46-93C5-8BDB89085D37}" srcOrd="11" destOrd="0" presId="urn:microsoft.com/office/officeart/2005/8/layout/cycle5"/>
    <dgm:cxn modelId="{35806A22-B25F-8640-9C42-C033751AC3CD}" type="presParOf" srcId="{033F2E7B-B067-6441-BA3B-16ACE4FFB674}" destId="{EA58FFAC-4E39-4047-8628-02313AB117E5}" srcOrd="12" destOrd="0" presId="urn:microsoft.com/office/officeart/2005/8/layout/cycle5"/>
    <dgm:cxn modelId="{17B8689A-C243-3A43-990D-AEC480035744}" type="presParOf" srcId="{033F2E7B-B067-6441-BA3B-16ACE4FFB674}" destId="{16A2C493-12F4-D945-90D7-C8A82F953D39}" srcOrd="13" destOrd="0" presId="urn:microsoft.com/office/officeart/2005/8/layout/cycle5"/>
    <dgm:cxn modelId="{291E7B7B-DFE0-6541-BFBE-D07D140BCCEB}" type="presParOf" srcId="{033F2E7B-B067-6441-BA3B-16ACE4FFB674}" destId="{A8B13AD7-2500-6642-894B-6A28FBDC8131}" srcOrd="14" destOrd="0" presId="urn:microsoft.com/office/officeart/2005/8/layout/cycle5"/>
    <dgm:cxn modelId="{BB5041C0-530F-4240-BEB0-416B77C0F610}" type="presParOf" srcId="{033F2E7B-B067-6441-BA3B-16ACE4FFB674}" destId="{BF62E215-81EE-3243-B132-01FB56145D11}" srcOrd="15" destOrd="0" presId="urn:microsoft.com/office/officeart/2005/8/layout/cycle5"/>
    <dgm:cxn modelId="{5699880A-28F3-0C4D-B76C-76D38B32D0FE}" type="presParOf" srcId="{033F2E7B-B067-6441-BA3B-16ACE4FFB674}" destId="{0E14D74B-1EA8-BA40-B3AE-C392E3D4B1FB}" srcOrd="16" destOrd="0" presId="urn:microsoft.com/office/officeart/2005/8/layout/cycle5"/>
    <dgm:cxn modelId="{2234B443-AAFD-1041-86DC-CDBCC58D7EA0}" type="presParOf" srcId="{033F2E7B-B067-6441-BA3B-16ACE4FFB674}" destId="{D8136FA4-2CDB-F04C-82A1-9C099EF19293}" srcOrd="17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5A3C0B0-2223-8640-8827-4479E9DCD3E5}" type="doc">
      <dgm:prSet loTypeId="urn:microsoft.com/office/officeart/2009/layout/Reverse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EBC9D3-9DC7-2946-ABF9-D7E50E912CA7}">
      <dgm:prSet phldrT="[Text]" custT="1"/>
      <dgm:spPr/>
      <dgm:t>
        <a:bodyPr/>
        <a:lstStyle/>
        <a:p>
          <a:pPr algn="ctr">
            <a:spcBef>
              <a:spcPts val="1200"/>
            </a:spcBef>
          </a:pPr>
          <a:r>
            <a:rPr lang="en-US" sz="2400" b="1" dirty="0" smtClean="0"/>
            <a:t>Code</a:t>
          </a:r>
        </a:p>
        <a:p>
          <a:pPr algn="ctr">
            <a:spcBef>
              <a:spcPts val="600"/>
            </a:spcBef>
          </a:pPr>
          <a:r>
            <a:rPr lang="en-US" sz="2400" b="1" dirty="0" smtClean="0"/>
            <a:t>Physics</a:t>
          </a:r>
          <a:endParaRPr lang="en-US" sz="2400" b="1" dirty="0"/>
        </a:p>
      </dgm:t>
    </dgm:pt>
    <dgm:pt modelId="{4A515545-0780-D64E-850C-F9BEE72C5603}" type="parTrans" cxnId="{F0C55999-FE8A-7240-8AAB-F58C913D23EA}">
      <dgm:prSet/>
      <dgm:spPr/>
      <dgm:t>
        <a:bodyPr/>
        <a:lstStyle/>
        <a:p>
          <a:endParaRPr lang="en-US"/>
        </a:p>
      </dgm:t>
    </dgm:pt>
    <dgm:pt modelId="{02C677F9-B75C-DA4D-A17F-00D547BE8549}" type="sibTrans" cxnId="{F0C55999-FE8A-7240-8AAB-F58C913D23EA}">
      <dgm:prSet/>
      <dgm:spPr/>
      <dgm:t>
        <a:bodyPr/>
        <a:lstStyle/>
        <a:p>
          <a:endParaRPr lang="en-US"/>
        </a:p>
      </dgm:t>
    </dgm:pt>
    <dgm:pt modelId="{746347A5-1595-774D-B309-92A10A3DBB67}">
      <dgm:prSet phldrT="[Text]" custT="1"/>
      <dgm:spPr/>
      <dgm:t>
        <a:bodyPr/>
        <a:lstStyle/>
        <a:p>
          <a:pPr algn="ctr">
            <a:lnSpc>
              <a:spcPct val="100000"/>
            </a:lnSpc>
            <a:spcBef>
              <a:spcPts val="800"/>
            </a:spcBef>
            <a:spcAft>
              <a:spcPts val="744"/>
            </a:spcAft>
          </a:pPr>
          <a:r>
            <a:rPr lang="en-US" sz="3200" b="1" dirty="0" smtClean="0"/>
            <a:t>V&amp;V</a:t>
          </a:r>
          <a:endParaRPr lang="en-US" sz="3200" b="1" dirty="0"/>
        </a:p>
      </dgm:t>
    </dgm:pt>
    <dgm:pt modelId="{8DABB44E-4B3E-6142-8B37-BC981D4182D3}" type="parTrans" cxnId="{2D2BAA9E-2536-BB4F-BB5C-BFA639AE82EA}">
      <dgm:prSet/>
      <dgm:spPr/>
      <dgm:t>
        <a:bodyPr/>
        <a:lstStyle/>
        <a:p>
          <a:endParaRPr lang="en-US"/>
        </a:p>
      </dgm:t>
    </dgm:pt>
    <dgm:pt modelId="{837B24A3-9D5B-6C4D-A2DD-CD4AC54205EE}" type="sibTrans" cxnId="{2D2BAA9E-2536-BB4F-BB5C-BFA639AE82EA}">
      <dgm:prSet/>
      <dgm:spPr/>
      <dgm:t>
        <a:bodyPr/>
        <a:lstStyle/>
        <a:p>
          <a:endParaRPr lang="en-US"/>
        </a:p>
      </dgm:t>
    </dgm:pt>
    <dgm:pt modelId="{2C7FDBFD-FF03-CC44-A878-9D550A58BA8A}" type="pres">
      <dgm:prSet presAssocID="{05A3C0B0-2223-8640-8827-4479E9DCD3E5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67F2B6F0-5E7E-B748-B71E-B5CB0918D395}" type="pres">
      <dgm:prSet presAssocID="{05A3C0B0-2223-8640-8827-4479E9DCD3E5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CB1E5F-A6D7-D54B-895C-FC7724AB84CB}" type="pres">
      <dgm:prSet presAssocID="{05A3C0B0-2223-8640-8827-4479E9DCD3E5}" presName="LeftNode" presStyleLbl="bgImgPlace1" presStyleIdx="0" presStyleCnt="2" custScaleX="106167" custScaleY="48376">
        <dgm:presLayoutVars>
          <dgm:chMax val="2"/>
          <dgm:chPref val="2"/>
        </dgm:presLayoutVars>
      </dgm:prSet>
      <dgm:spPr/>
      <dgm:t>
        <a:bodyPr/>
        <a:lstStyle/>
        <a:p>
          <a:endParaRPr lang="en-US"/>
        </a:p>
      </dgm:t>
    </dgm:pt>
    <dgm:pt modelId="{57DE87C8-1D1B-274A-AD80-4F09D70E2038}" type="pres">
      <dgm:prSet presAssocID="{05A3C0B0-2223-8640-8827-4479E9DCD3E5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9D2B25-13EB-BA47-A7CC-34D03C0C6E8B}" type="pres">
      <dgm:prSet presAssocID="{05A3C0B0-2223-8640-8827-4479E9DCD3E5}" presName="RightNode" presStyleLbl="bgImgPlace1" presStyleIdx="1" presStyleCnt="2" custScaleX="100873" custScaleY="49559" custLinFactNeighborX="3772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F1CB73A-AD93-E64A-94D4-E8C6E92263CA}" type="pres">
      <dgm:prSet presAssocID="{05A3C0B0-2223-8640-8827-4479E9DCD3E5}" presName="TopArrow" presStyleLbl="node1" presStyleIdx="0" presStyleCnt="2" custLinFactNeighborX="-1804" custLinFactNeighborY="39679"/>
      <dgm:spPr/>
    </dgm:pt>
    <dgm:pt modelId="{CA1ED187-A39F-5F4D-8EC1-56265CF38AFF}" type="pres">
      <dgm:prSet presAssocID="{05A3C0B0-2223-8640-8827-4479E9DCD3E5}" presName="BottomArrow" presStyleLbl="node1" presStyleIdx="1" presStyleCnt="2" custLinFactNeighborX="902" custLinFactNeighborY="-36974"/>
      <dgm:spPr/>
    </dgm:pt>
  </dgm:ptLst>
  <dgm:cxnLst>
    <dgm:cxn modelId="{962DA527-19DC-164F-8398-6CC379322F36}" type="presOf" srcId="{746347A5-1595-774D-B309-92A10A3DBB67}" destId="{57DE87C8-1D1B-274A-AD80-4F09D70E2038}" srcOrd="0" destOrd="0" presId="urn:microsoft.com/office/officeart/2009/layout/ReverseList"/>
    <dgm:cxn modelId="{2D2BAA9E-2536-BB4F-BB5C-BFA639AE82EA}" srcId="{05A3C0B0-2223-8640-8827-4479E9DCD3E5}" destId="{746347A5-1595-774D-B309-92A10A3DBB67}" srcOrd="1" destOrd="0" parTransId="{8DABB44E-4B3E-6142-8B37-BC981D4182D3}" sibTransId="{837B24A3-9D5B-6C4D-A2DD-CD4AC54205EE}"/>
    <dgm:cxn modelId="{F0C55999-FE8A-7240-8AAB-F58C913D23EA}" srcId="{05A3C0B0-2223-8640-8827-4479E9DCD3E5}" destId="{FCEBC9D3-9DC7-2946-ABF9-D7E50E912CA7}" srcOrd="0" destOrd="0" parTransId="{4A515545-0780-D64E-850C-F9BEE72C5603}" sibTransId="{02C677F9-B75C-DA4D-A17F-00D547BE8549}"/>
    <dgm:cxn modelId="{91B6A03C-B9BD-8741-9ECB-A402A7A4A599}" type="presOf" srcId="{746347A5-1595-774D-B309-92A10A3DBB67}" destId="{B59D2B25-13EB-BA47-A7CC-34D03C0C6E8B}" srcOrd="1" destOrd="0" presId="urn:microsoft.com/office/officeart/2009/layout/ReverseList"/>
    <dgm:cxn modelId="{051F6308-920C-6F4B-8EDA-DB96736E26F8}" type="presOf" srcId="{FCEBC9D3-9DC7-2946-ABF9-D7E50E912CA7}" destId="{C3CB1E5F-A6D7-D54B-895C-FC7724AB84CB}" srcOrd="1" destOrd="0" presId="urn:microsoft.com/office/officeart/2009/layout/ReverseList"/>
    <dgm:cxn modelId="{39AAD7C4-13A7-CC44-82EC-02E032005772}" type="presOf" srcId="{05A3C0B0-2223-8640-8827-4479E9DCD3E5}" destId="{2C7FDBFD-FF03-CC44-A878-9D550A58BA8A}" srcOrd="0" destOrd="0" presId="urn:microsoft.com/office/officeart/2009/layout/ReverseList"/>
    <dgm:cxn modelId="{831FBC7B-BFE2-E244-A3DA-45CDFB5E640B}" type="presOf" srcId="{FCEBC9D3-9DC7-2946-ABF9-D7E50E912CA7}" destId="{67F2B6F0-5E7E-B748-B71E-B5CB0918D395}" srcOrd="0" destOrd="0" presId="urn:microsoft.com/office/officeart/2009/layout/ReverseList"/>
    <dgm:cxn modelId="{318053C3-C39D-184F-9DAB-AFE9B713C978}" type="presParOf" srcId="{2C7FDBFD-FF03-CC44-A878-9D550A58BA8A}" destId="{67F2B6F0-5E7E-B748-B71E-B5CB0918D395}" srcOrd="0" destOrd="0" presId="urn:microsoft.com/office/officeart/2009/layout/ReverseList"/>
    <dgm:cxn modelId="{8343DB1E-81B8-C947-B58D-51E62FE6DF4F}" type="presParOf" srcId="{2C7FDBFD-FF03-CC44-A878-9D550A58BA8A}" destId="{C3CB1E5F-A6D7-D54B-895C-FC7724AB84CB}" srcOrd="1" destOrd="0" presId="urn:microsoft.com/office/officeart/2009/layout/ReverseList"/>
    <dgm:cxn modelId="{78A98D8B-ABA8-CA43-A2DD-634AF371DAF8}" type="presParOf" srcId="{2C7FDBFD-FF03-CC44-A878-9D550A58BA8A}" destId="{57DE87C8-1D1B-274A-AD80-4F09D70E2038}" srcOrd="2" destOrd="0" presId="urn:microsoft.com/office/officeart/2009/layout/ReverseList"/>
    <dgm:cxn modelId="{FAC8AE72-BB5C-A549-9089-AE22E474E5E4}" type="presParOf" srcId="{2C7FDBFD-FF03-CC44-A878-9D550A58BA8A}" destId="{B59D2B25-13EB-BA47-A7CC-34D03C0C6E8B}" srcOrd="3" destOrd="0" presId="urn:microsoft.com/office/officeart/2009/layout/ReverseList"/>
    <dgm:cxn modelId="{EA7DE97A-F128-8840-91CE-81E70A1210DF}" type="presParOf" srcId="{2C7FDBFD-FF03-CC44-A878-9D550A58BA8A}" destId="{5F1CB73A-AD93-E64A-94D4-E8C6E92263CA}" srcOrd="4" destOrd="0" presId="urn:microsoft.com/office/officeart/2009/layout/ReverseList"/>
    <dgm:cxn modelId="{1F671493-EE57-814B-879E-323A53B943B0}" type="presParOf" srcId="{2C7FDBFD-FF03-CC44-A878-9D550A58BA8A}" destId="{CA1ED187-A39F-5F4D-8EC1-56265CF38AFF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28E89-1BF6-0742-985F-509AABED397B}">
      <dsp:nvSpPr>
        <dsp:cNvPr id="0" name=""/>
        <dsp:cNvSpPr/>
      </dsp:nvSpPr>
      <dsp:spPr>
        <a:xfrm>
          <a:off x="1029347" y="402456"/>
          <a:ext cx="3761640" cy="130636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5BB4CA-308A-FD44-B50F-496049A8C867}">
      <dsp:nvSpPr>
        <dsp:cNvPr id="0" name=""/>
        <dsp:cNvSpPr/>
      </dsp:nvSpPr>
      <dsp:spPr>
        <a:xfrm>
          <a:off x="2551500" y="3601308"/>
          <a:ext cx="729000" cy="466560"/>
        </a:xfrm>
        <a:prstGeom prst="downArrow">
          <a:avLst/>
        </a:prstGeom>
        <a:gradFill rotWithShape="0">
          <a:gsLst>
            <a:gs pos="0">
              <a:schemeClr val="tx2">
                <a:lumMod val="50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95F70E6E-99AE-8D46-9B86-4C4209B96001}">
      <dsp:nvSpPr>
        <dsp:cNvPr id="0" name=""/>
        <dsp:cNvSpPr/>
      </dsp:nvSpPr>
      <dsp:spPr>
        <a:xfrm>
          <a:off x="314887" y="3974556"/>
          <a:ext cx="5202225" cy="8748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 smtClean="0">
              <a:solidFill>
                <a:schemeClr val="tx1"/>
              </a:solidFill>
            </a:rPr>
            <a:t>State-of-the-art, quantified simulation</a:t>
          </a:r>
          <a:endParaRPr lang="en-US" sz="3200" b="1" kern="1200" dirty="0">
            <a:solidFill>
              <a:schemeClr val="tx1"/>
            </a:solidFill>
          </a:endParaRPr>
        </a:p>
      </dsp:txBody>
      <dsp:txXfrm>
        <a:off x="314887" y="3974556"/>
        <a:ext cx="5202225" cy="874800"/>
      </dsp:txXfrm>
    </dsp:sp>
    <dsp:sp modelId="{E160CB3C-DD5F-414C-A7AE-5553C558398A}">
      <dsp:nvSpPr>
        <dsp:cNvPr id="0" name=""/>
        <dsp:cNvSpPr/>
      </dsp:nvSpPr>
      <dsp:spPr>
        <a:xfrm>
          <a:off x="2396951" y="1809718"/>
          <a:ext cx="1312200" cy="1312200"/>
        </a:xfrm>
        <a:prstGeom prst="ellipse">
          <a:avLst/>
        </a:prstGeom>
        <a:gradFill rotWithShape="0">
          <a:gsLst>
            <a:gs pos="0">
              <a:srgbClr val="000080"/>
            </a:gs>
            <a:gs pos="100000">
              <a:schemeClr val="accent1">
                <a:lumMod val="40000"/>
                <a:lumOff val="6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/>
            <a:t>V&amp;V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/>
            <a:t>UQ</a:t>
          </a:r>
          <a:endParaRPr lang="en-US" sz="2000" b="1" i="0" kern="1200" dirty="0"/>
        </a:p>
      </dsp:txBody>
      <dsp:txXfrm>
        <a:off x="2589118" y="2001885"/>
        <a:ext cx="927866" cy="927866"/>
      </dsp:txXfrm>
    </dsp:sp>
    <dsp:sp modelId="{45D49215-811B-404D-9245-F0EBCB5C5556}">
      <dsp:nvSpPr>
        <dsp:cNvPr id="0" name=""/>
        <dsp:cNvSpPr/>
      </dsp:nvSpPr>
      <dsp:spPr>
        <a:xfrm>
          <a:off x="1433901" y="801177"/>
          <a:ext cx="1360397" cy="1360397"/>
        </a:xfrm>
        <a:prstGeom prst="ellipse">
          <a:avLst/>
        </a:prstGeom>
        <a:gradFill rotWithShape="0">
          <a:gsLst>
            <a:gs pos="0">
              <a:schemeClr val="accent5">
                <a:lumMod val="50000"/>
              </a:schemeClr>
            </a:gs>
            <a:gs pos="100000">
              <a:schemeClr val="accent5">
                <a:lumMod val="60000"/>
                <a:lumOff val="4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i="0" kern="1200" dirty="0" smtClean="0">
              <a:latin typeface="Arial"/>
              <a:cs typeface="Arial"/>
            </a:rPr>
            <a:t>Software</a:t>
          </a:r>
          <a:r>
            <a:rPr lang="en-US" sz="2000" b="1" i="0" kern="1200" dirty="0" smtClean="0">
              <a:latin typeface="Arial"/>
              <a:cs typeface="Arial"/>
            </a:rPr>
            <a:t> design</a:t>
          </a:r>
          <a:endParaRPr lang="en-US" sz="2000" b="1" i="0" kern="1200" dirty="0">
            <a:latin typeface="Arial"/>
            <a:cs typeface="Arial"/>
          </a:endParaRPr>
        </a:p>
      </dsp:txBody>
      <dsp:txXfrm>
        <a:off x="1633127" y="1000403"/>
        <a:ext cx="961945" cy="961945"/>
      </dsp:txXfrm>
    </dsp:sp>
    <dsp:sp modelId="{DC8E2DF9-EC64-A349-AA7B-505F37510BC6}">
      <dsp:nvSpPr>
        <dsp:cNvPr id="0" name=""/>
        <dsp:cNvSpPr/>
      </dsp:nvSpPr>
      <dsp:spPr>
        <a:xfrm>
          <a:off x="2775261" y="483917"/>
          <a:ext cx="1360397" cy="1360397"/>
        </a:xfrm>
        <a:prstGeom prst="ellipse">
          <a:avLst/>
        </a:prstGeom>
        <a:gradFill rotWithShape="0">
          <a:gsLst>
            <a:gs pos="0">
              <a:schemeClr val="tx2">
                <a:lumMod val="75000"/>
              </a:schemeClr>
            </a:gs>
            <a:gs pos="100000">
              <a:schemeClr val="tx2">
                <a:lumMod val="20000"/>
                <a:lumOff val="8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i="0" kern="1200" dirty="0" smtClean="0"/>
            <a:t>Physics</a:t>
          </a:r>
          <a:endParaRPr lang="en-US" sz="2000" b="1" i="0" kern="1200" dirty="0"/>
        </a:p>
      </dsp:txBody>
      <dsp:txXfrm>
        <a:off x="2974487" y="683143"/>
        <a:ext cx="961945" cy="961945"/>
      </dsp:txXfrm>
    </dsp:sp>
    <dsp:sp modelId="{9553D518-3233-7447-BA20-880B72EF71B5}">
      <dsp:nvSpPr>
        <dsp:cNvPr id="0" name=""/>
        <dsp:cNvSpPr/>
      </dsp:nvSpPr>
      <dsp:spPr>
        <a:xfrm>
          <a:off x="875330" y="236589"/>
          <a:ext cx="4082400" cy="326592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0C0A5E-2714-F542-828E-794CD6698D99}">
      <dsp:nvSpPr>
        <dsp:cNvPr id="0" name=""/>
        <dsp:cNvSpPr/>
      </dsp:nvSpPr>
      <dsp:spPr>
        <a:xfrm>
          <a:off x="2796322" y="4058"/>
          <a:ext cx="2041509" cy="1097976"/>
        </a:xfrm>
        <a:prstGeom prst="roundRect">
          <a:avLst/>
        </a:prstGeom>
        <a:gradFill rotWithShape="0">
          <a:gsLst>
            <a:gs pos="0">
              <a:schemeClr val="tx2"/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Quantify</a:t>
          </a:r>
          <a:r>
            <a:rPr lang="en-US" sz="2000" kern="1200" dirty="0" smtClean="0"/>
            <a:t> Geant4 physics capabilities </a:t>
          </a:r>
          <a:endParaRPr lang="en-US" sz="2000" kern="1200" dirty="0"/>
        </a:p>
      </dsp:txBody>
      <dsp:txXfrm>
        <a:off x="2849921" y="57657"/>
        <a:ext cx="1934311" cy="990778"/>
      </dsp:txXfrm>
    </dsp:sp>
    <dsp:sp modelId="{ED58E7AE-3D5D-7E44-AE11-A9EBD9D2C4AE}">
      <dsp:nvSpPr>
        <dsp:cNvPr id="0" name=""/>
        <dsp:cNvSpPr/>
      </dsp:nvSpPr>
      <dsp:spPr>
        <a:xfrm>
          <a:off x="1232277" y="553046"/>
          <a:ext cx="5169599" cy="5169599"/>
        </a:xfrm>
        <a:custGeom>
          <a:avLst/>
          <a:gdLst/>
          <a:ahLst/>
          <a:cxnLst/>
          <a:rect l="0" t="0" r="0" b="0"/>
          <a:pathLst>
            <a:path>
              <a:moveTo>
                <a:pt x="3778233" y="292005"/>
              </a:moveTo>
              <a:arcTo wR="2584799" hR="2584799" stAng="17849859" swAng="77010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A83788-75CA-554D-824E-90509107D1FF}">
      <dsp:nvSpPr>
        <dsp:cNvPr id="0" name=""/>
        <dsp:cNvSpPr/>
      </dsp:nvSpPr>
      <dsp:spPr>
        <a:xfrm>
          <a:off x="5000027" y="1296457"/>
          <a:ext cx="2111104" cy="1097976"/>
        </a:xfrm>
        <a:prstGeom prst="roundRect">
          <a:avLst/>
        </a:prstGeom>
        <a:gradFill rotWithShape="0">
          <a:gsLst>
            <a:gs pos="0">
              <a:schemeClr val="tx2">
                <a:lumMod val="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Identify experimental requirements</a:t>
          </a:r>
          <a:endParaRPr lang="en-US" sz="2000" kern="1200" dirty="0"/>
        </a:p>
      </dsp:txBody>
      <dsp:txXfrm>
        <a:off x="5053626" y="1350056"/>
        <a:ext cx="2003906" cy="990778"/>
      </dsp:txXfrm>
    </dsp:sp>
    <dsp:sp modelId="{B5B48454-124C-1D44-80B7-3D3A28178EC9}">
      <dsp:nvSpPr>
        <dsp:cNvPr id="0" name=""/>
        <dsp:cNvSpPr/>
      </dsp:nvSpPr>
      <dsp:spPr>
        <a:xfrm>
          <a:off x="1232277" y="553046"/>
          <a:ext cx="5169599" cy="5169599"/>
        </a:xfrm>
        <a:custGeom>
          <a:avLst/>
          <a:gdLst/>
          <a:ahLst/>
          <a:cxnLst/>
          <a:rect l="0" t="0" r="0" b="0"/>
          <a:pathLst>
            <a:path>
              <a:moveTo>
                <a:pt x="5129358" y="2130474"/>
              </a:moveTo>
              <a:arcTo wR="2584799" hR="2584799" stAng="20992599" swAng="121480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81A931-DE4D-F74F-9D05-4D11A34E3684}">
      <dsp:nvSpPr>
        <dsp:cNvPr id="0" name=""/>
        <dsp:cNvSpPr/>
      </dsp:nvSpPr>
      <dsp:spPr>
        <a:xfrm>
          <a:off x="4783303" y="3881257"/>
          <a:ext cx="2544552" cy="1097976"/>
        </a:xfrm>
        <a:prstGeom prst="roundRect">
          <a:avLst/>
        </a:prstGeom>
        <a:gradFill rotWithShape="0">
          <a:gsLst>
            <a:gs pos="0">
              <a:schemeClr val="tx2">
                <a:lumMod val="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400" kern="1200" dirty="0" smtClean="0"/>
            <a:t>Assess the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400" b="1" kern="1200" dirty="0" smtClean="0"/>
            <a:t>state of the art</a:t>
          </a:r>
          <a:endParaRPr lang="en-US" sz="2400" b="1" kern="1200" dirty="0"/>
        </a:p>
      </dsp:txBody>
      <dsp:txXfrm>
        <a:off x="4836902" y="3934856"/>
        <a:ext cx="2437354" cy="990778"/>
      </dsp:txXfrm>
    </dsp:sp>
    <dsp:sp modelId="{EC383488-F345-BD49-8052-17BC5EBA4B09}">
      <dsp:nvSpPr>
        <dsp:cNvPr id="0" name=""/>
        <dsp:cNvSpPr/>
      </dsp:nvSpPr>
      <dsp:spPr>
        <a:xfrm>
          <a:off x="1232277" y="553046"/>
          <a:ext cx="5169599" cy="5169599"/>
        </a:xfrm>
        <a:custGeom>
          <a:avLst/>
          <a:gdLst/>
          <a:ahLst/>
          <a:cxnLst/>
          <a:rect l="0" t="0" r="0" b="0"/>
          <a:pathLst>
            <a:path>
              <a:moveTo>
                <a:pt x="4246460" y="4564717"/>
              </a:moveTo>
              <a:arcTo wR="2584799" hR="2584799" stAng="2999681" swAng="83090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1F68F6-85B6-F24B-8325-C95A55396951}">
      <dsp:nvSpPr>
        <dsp:cNvPr id="0" name=""/>
        <dsp:cNvSpPr/>
      </dsp:nvSpPr>
      <dsp:spPr>
        <a:xfrm>
          <a:off x="2865883" y="5173657"/>
          <a:ext cx="1902387" cy="1097976"/>
        </a:xfrm>
        <a:prstGeom prst="roundRect">
          <a:avLst/>
        </a:prstGeom>
        <a:gradFill rotWithShape="0">
          <a:gsLst>
            <a:gs pos="0">
              <a:schemeClr val="tx2">
                <a:lumMod val="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400" b="1" kern="1200" dirty="0" smtClean="0"/>
            <a:t>Refactor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2400" b="0" kern="1200" dirty="0" smtClean="0"/>
            <a:t>Reengineer</a:t>
          </a:r>
        </a:p>
      </dsp:txBody>
      <dsp:txXfrm>
        <a:off x="2919482" y="5227256"/>
        <a:ext cx="1795189" cy="990778"/>
      </dsp:txXfrm>
    </dsp:sp>
    <dsp:sp modelId="{14AFC342-8C1B-EA46-93C5-8BDB89085D37}">
      <dsp:nvSpPr>
        <dsp:cNvPr id="0" name=""/>
        <dsp:cNvSpPr/>
      </dsp:nvSpPr>
      <dsp:spPr>
        <a:xfrm>
          <a:off x="1232277" y="553046"/>
          <a:ext cx="5169599" cy="5169599"/>
        </a:xfrm>
        <a:custGeom>
          <a:avLst/>
          <a:gdLst/>
          <a:ahLst/>
          <a:cxnLst/>
          <a:rect l="0" t="0" r="0" b="0"/>
          <a:pathLst>
            <a:path>
              <a:moveTo>
                <a:pt x="1445339" y="4904889"/>
              </a:moveTo>
              <a:arcTo wR="2584799" hR="2584799" stAng="6969416" swAng="83090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A58FFAC-4E39-4047-8628-02313AB117E5}">
      <dsp:nvSpPr>
        <dsp:cNvPr id="0" name=""/>
        <dsp:cNvSpPr/>
      </dsp:nvSpPr>
      <dsp:spPr>
        <a:xfrm>
          <a:off x="527465" y="3881257"/>
          <a:ext cx="2102219" cy="1097976"/>
        </a:xfrm>
        <a:prstGeom prst="roundRect">
          <a:avLst/>
        </a:prstGeom>
        <a:gradFill rotWithShape="0">
          <a:gsLst>
            <a:gs pos="0">
              <a:schemeClr val="tx2">
                <a:lumMod val="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US" sz="2400" b="1" kern="1200" dirty="0" smtClean="0">
              <a:solidFill>
                <a:schemeClr val="bg1"/>
              </a:solidFill>
            </a:rPr>
            <a:t>Prune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US" sz="2400" b="1" kern="1200" dirty="0" smtClean="0"/>
            <a:t>Improve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US" sz="2400" b="1" kern="1200" dirty="0" smtClean="0"/>
            <a:t>Extend</a:t>
          </a:r>
          <a:endParaRPr lang="en-US" sz="2400" b="1" kern="1200" dirty="0"/>
        </a:p>
      </dsp:txBody>
      <dsp:txXfrm>
        <a:off x="581064" y="3934856"/>
        <a:ext cx="1995021" cy="990778"/>
      </dsp:txXfrm>
    </dsp:sp>
    <dsp:sp modelId="{A8B13AD7-2500-6642-894B-6A28FBDC8131}">
      <dsp:nvSpPr>
        <dsp:cNvPr id="0" name=""/>
        <dsp:cNvSpPr/>
      </dsp:nvSpPr>
      <dsp:spPr>
        <a:xfrm>
          <a:off x="1232277" y="553046"/>
          <a:ext cx="5169599" cy="5169599"/>
        </a:xfrm>
        <a:custGeom>
          <a:avLst/>
          <a:gdLst/>
          <a:ahLst/>
          <a:cxnLst/>
          <a:rect l="0" t="0" r="0" b="0"/>
          <a:pathLst>
            <a:path>
              <a:moveTo>
                <a:pt x="40241" y="3039124"/>
              </a:moveTo>
              <a:arcTo wR="2584799" hR="2584799" stAng="10192599" swAng="1214802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62E215-81EE-3243-B132-01FB56145D11}">
      <dsp:nvSpPr>
        <dsp:cNvPr id="0" name=""/>
        <dsp:cNvSpPr/>
      </dsp:nvSpPr>
      <dsp:spPr>
        <a:xfrm>
          <a:off x="351324" y="1296457"/>
          <a:ext cx="2454501" cy="1097976"/>
        </a:xfrm>
        <a:prstGeom prst="roundRect">
          <a:avLst/>
        </a:prstGeom>
        <a:gradFill rotWithShape="0">
          <a:gsLst>
            <a:gs pos="0">
              <a:schemeClr val="tx2">
                <a:lumMod val="5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New </a:t>
          </a:r>
          <a:r>
            <a:rPr lang="en-US" sz="2000" b="1" kern="1200" dirty="0" smtClean="0"/>
            <a:t>physics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New </a:t>
          </a:r>
          <a:r>
            <a:rPr lang="en-US" sz="2000" b="1" kern="1200" dirty="0" smtClean="0"/>
            <a:t>performance </a:t>
          </a:r>
          <a:endParaRPr lang="en-US" sz="2000" b="1" kern="1200" dirty="0"/>
        </a:p>
      </dsp:txBody>
      <dsp:txXfrm>
        <a:off x="404923" y="1350056"/>
        <a:ext cx="2347303" cy="990778"/>
      </dsp:txXfrm>
    </dsp:sp>
    <dsp:sp modelId="{D8136FA4-2CDB-F04C-82A1-9C099EF19293}">
      <dsp:nvSpPr>
        <dsp:cNvPr id="0" name=""/>
        <dsp:cNvSpPr/>
      </dsp:nvSpPr>
      <dsp:spPr>
        <a:xfrm>
          <a:off x="1232277" y="553046"/>
          <a:ext cx="5169599" cy="5169599"/>
        </a:xfrm>
        <a:custGeom>
          <a:avLst/>
          <a:gdLst/>
          <a:ahLst/>
          <a:cxnLst/>
          <a:rect l="0" t="0" r="0" b="0"/>
          <a:pathLst>
            <a:path>
              <a:moveTo>
                <a:pt x="911852" y="614409"/>
              </a:moveTo>
              <a:arcTo wR="2584799" hR="2584799" stAng="13780037" swAng="77010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CB1E5F-A6D7-D54B-895C-FC7724AB84CB}">
      <dsp:nvSpPr>
        <dsp:cNvPr id="0" name=""/>
        <dsp:cNvSpPr/>
      </dsp:nvSpPr>
      <dsp:spPr>
        <a:xfrm rot="16200000">
          <a:off x="329825" y="999538"/>
          <a:ext cx="1066450" cy="143026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152400" rIns="137160" bIns="152400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Code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/>
            <a:t>Physics</a:t>
          </a:r>
          <a:endParaRPr lang="en-US" sz="2400" b="1" kern="1200" dirty="0"/>
        </a:p>
      </dsp:txBody>
      <dsp:txXfrm rot="5400000">
        <a:off x="199987" y="1233515"/>
        <a:ext cx="1378197" cy="962312"/>
      </dsp:txXfrm>
    </dsp:sp>
    <dsp:sp modelId="{B59D2B25-13EB-BA47-A7CC-34D03C0C6E8B}">
      <dsp:nvSpPr>
        <dsp:cNvPr id="0" name=""/>
        <dsp:cNvSpPr/>
      </dsp:nvSpPr>
      <dsp:spPr>
        <a:xfrm rot="5400000">
          <a:off x="1775960" y="1035198"/>
          <a:ext cx="1092530" cy="1358946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2880" tIns="203200" rIns="121920" bIns="203200" numCol="1" spcCol="1270" anchor="t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ts val="744"/>
            </a:spcAft>
          </a:pPr>
          <a:r>
            <a:rPr lang="en-US" sz="3200" b="1" kern="1200" dirty="0" smtClean="0"/>
            <a:t>V&amp;V</a:t>
          </a:r>
          <a:endParaRPr lang="en-US" sz="3200" b="1" kern="1200" dirty="0"/>
        </a:p>
      </dsp:txBody>
      <dsp:txXfrm rot="-5400000">
        <a:off x="1642753" y="1221749"/>
        <a:ext cx="1305603" cy="985844"/>
      </dsp:txXfrm>
    </dsp:sp>
    <dsp:sp modelId="{5F1CB73A-AD93-E64A-94D4-E8C6E92263CA}">
      <dsp:nvSpPr>
        <dsp:cNvPr id="0" name=""/>
        <dsp:cNvSpPr/>
      </dsp:nvSpPr>
      <dsp:spPr>
        <a:xfrm>
          <a:off x="837506" y="558795"/>
          <a:ext cx="1408358" cy="1408290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A1ED187-A39F-5F4D-8EC1-56265CF38AFF}">
      <dsp:nvSpPr>
        <dsp:cNvPr id="0" name=""/>
        <dsp:cNvSpPr/>
      </dsp:nvSpPr>
      <dsp:spPr>
        <a:xfrm rot="10800000">
          <a:off x="875616" y="1500008"/>
          <a:ext cx="1408358" cy="1408290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6979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-1588"/>
            <a:ext cx="2916238" cy="49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149" tIns="0" rIns="19149" bIns="0" numCol="1" anchor="t" anchorCtr="0" compatLnSpc="1">
            <a:prstTxWarp prst="textNoShape">
              <a:avLst/>
            </a:prstTxWarp>
          </a:bodyPr>
          <a:lstStyle>
            <a:lvl1pPr algn="l" defTabSz="969963" eaLnBrk="0" hangingPunct="0">
              <a:defRPr sz="1100" i="1">
                <a:latin typeface="Times New Roman" charset="0"/>
              </a:defRPr>
            </a:lvl1pPr>
          </a:lstStyle>
          <a:p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-1588"/>
            <a:ext cx="2916237" cy="492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149" tIns="0" rIns="19149" bIns="0" numCol="1" anchor="t" anchorCtr="0" compatLnSpc="1">
            <a:prstTxWarp prst="textNoShape">
              <a:avLst/>
            </a:prstTxWarp>
          </a:bodyPr>
          <a:lstStyle>
            <a:lvl1pPr algn="r" defTabSz="969963" eaLnBrk="0" hangingPunct="0">
              <a:defRPr sz="1100" i="1">
                <a:latin typeface="Times New Roman" charset="0"/>
              </a:defRPr>
            </a:lvl1pPr>
          </a:lstStyle>
          <a:p>
            <a:endParaRPr lang="en-GB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1225" y="749300"/>
            <a:ext cx="4913313" cy="36845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5350" y="4687888"/>
            <a:ext cx="4938713" cy="443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9229" tIns="48744" rIns="99229" bIns="487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9375775"/>
            <a:ext cx="2916238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149" tIns="0" rIns="19149" bIns="0" numCol="1" anchor="b" anchorCtr="0" compatLnSpc="1">
            <a:prstTxWarp prst="textNoShape">
              <a:avLst/>
            </a:prstTxWarp>
          </a:bodyPr>
          <a:lstStyle>
            <a:lvl1pPr algn="l" defTabSz="969963" eaLnBrk="0" hangingPunct="0">
              <a:defRPr sz="1100" i="1">
                <a:latin typeface="Times New Roman" charset="0"/>
              </a:defRPr>
            </a:lvl1pPr>
          </a:lstStyle>
          <a:p>
            <a:endParaRPr lang="en-GB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5775"/>
            <a:ext cx="2916237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9149" tIns="0" rIns="19149" bIns="0" numCol="1" anchor="b" anchorCtr="0" compatLnSpc="1">
            <a:prstTxWarp prst="textNoShape">
              <a:avLst/>
            </a:prstTxWarp>
          </a:bodyPr>
          <a:lstStyle>
            <a:lvl1pPr algn="r" defTabSz="969963" eaLnBrk="0" hangingPunct="0">
              <a:defRPr sz="1100" i="1">
                <a:latin typeface="Times New Roman" charset="0"/>
              </a:defRPr>
            </a:lvl1pPr>
          </a:lstStyle>
          <a:p>
            <a:fld id="{0E562DE2-72EC-C244-B39D-550F0E0139A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4443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88423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0850" algn="l" defTabSz="88423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896938" algn="l" defTabSz="88423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50963" algn="l" defTabSz="88423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01813" algn="l" defTabSz="884238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pickaxe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62DE2-72EC-C244-B39D-550F0E0139A4}" type="slidenum">
              <a:rPr lang="en-GB" smtClean="0"/>
              <a:pPr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0066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Duplicated code is easy to detect, duplicated physics is not (in-depth review, experimental validation)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62DE2-72EC-C244-B39D-550F0E0139A4}" type="slidenum">
              <a:rPr lang="en-GB" smtClean="0"/>
              <a:pPr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3605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781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51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42900"/>
            <a:ext cx="1943100" cy="5981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42900"/>
            <a:ext cx="5676900" cy="5981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49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2900"/>
            <a:ext cx="7772400" cy="6477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600200"/>
            <a:ext cx="7772400" cy="472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33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81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61194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446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60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160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64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2100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8805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42900"/>
            <a:ext cx="77724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rgbClr val="99CCFF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 smtClean="0"/>
              <a:t>F</a:t>
            </a:r>
          </a:p>
          <a:p>
            <a:pPr lvl="2"/>
            <a:r>
              <a:rPr lang="en-US" dirty="0" smtClean="0"/>
              <a:t>Third </a:t>
            </a:r>
            <a:r>
              <a:rPr lang="en-US" dirty="0"/>
              <a:t>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3364" name="Rectangle 4"/>
          <p:cNvSpPr>
            <a:spLocks noChangeArrowheads="1"/>
          </p:cNvSpPr>
          <p:nvPr/>
        </p:nvSpPr>
        <p:spPr bwMode="auto">
          <a:xfrm>
            <a:off x="398463" y="6505575"/>
            <a:ext cx="25558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0488" tIns="44450" rIns="90488" bIns="44450" anchor="ctr">
            <a:spAutoFit/>
          </a:bodyPr>
          <a:lstStyle/>
          <a:p>
            <a:pPr algn="l" eaLnBrk="0" hangingPunct="0"/>
            <a:r>
              <a:rPr lang="en-US" sz="1200"/>
              <a:t>Maria Grazia Pia,</a:t>
            </a:r>
            <a:r>
              <a:rPr lang="en-US" sz="1200" i="1"/>
              <a:t> INFN Genova</a:t>
            </a:r>
          </a:p>
        </p:txBody>
      </p:sp>
      <p:sp>
        <p:nvSpPr>
          <p:cNvPr id="143365" name="Rectangle 5"/>
          <p:cNvSpPr>
            <a:spLocks noChangeArrowheads="1"/>
          </p:cNvSpPr>
          <p:nvPr/>
        </p:nvSpPr>
        <p:spPr bwMode="auto">
          <a:xfrm>
            <a:off x="8169275" y="6424613"/>
            <a:ext cx="166688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eaLnBrk="0" hangingPunct="0"/>
            <a:endParaRPr lang="it-IT" sz="1400">
              <a:latin typeface="Times New Roman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6F4DE-5D20-254E-92B0-9F3EAD2FC6C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F3300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3300"/>
          </a:solidFill>
          <a:effectLst>
            <a:outerShdw blurRad="38100" dist="38100" dir="2700000" algn="tl">
              <a:srgbClr val="DDDDDD"/>
            </a:outerShdw>
          </a:effectLst>
          <a:latin typeface="Century Gothic" charset="0"/>
          <a:ea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3300"/>
          </a:solidFill>
          <a:effectLst>
            <a:outerShdw blurRad="38100" dist="38100" dir="2700000" algn="tl">
              <a:srgbClr val="DDDDDD"/>
            </a:outerShdw>
          </a:effectLst>
          <a:latin typeface="Century Gothic" charset="0"/>
          <a:ea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3300"/>
          </a:solidFill>
          <a:effectLst>
            <a:outerShdw blurRad="38100" dist="38100" dir="2700000" algn="tl">
              <a:srgbClr val="DDDDDD"/>
            </a:outerShdw>
          </a:effectLst>
          <a:latin typeface="Century Gothic" charset="0"/>
          <a:ea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3300"/>
          </a:solidFill>
          <a:effectLst>
            <a:outerShdw blurRad="38100" dist="38100" dir="2700000" algn="tl">
              <a:srgbClr val="DDDDDD"/>
            </a:outerShdw>
          </a:effectLst>
          <a:latin typeface="Century Gothic" charset="0"/>
          <a:ea typeface="ＭＳ Ｐゴシック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3300"/>
          </a:solidFill>
          <a:effectLst>
            <a:outerShdw blurRad="38100" dist="38100" dir="2700000" algn="tl">
              <a:srgbClr val="DDDDDD"/>
            </a:outerShdw>
          </a:effectLst>
          <a:latin typeface="Century Gothic" charset="0"/>
          <a:ea typeface="ＭＳ Ｐゴシック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3300"/>
          </a:solidFill>
          <a:effectLst>
            <a:outerShdw blurRad="38100" dist="38100" dir="2700000" algn="tl">
              <a:srgbClr val="DDDDDD"/>
            </a:outerShdw>
          </a:effectLst>
          <a:latin typeface="Century Gothic" charset="0"/>
          <a:ea typeface="ＭＳ Ｐゴシック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3300"/>
          </a:solidFill>
          <a:effectLst>
            <a:outerShdw blurRad="38100" dist="38100" dir="2700000" algn="tl">
              <a:srgbClr val="DDDDDD"/>
            </a:outerShdw>
          </a:effectLst>
          <a:latin typeface="Century Gothic" charset="0"/>
          <a:ea typeface="ＭＳ Ｐゴシック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FF3300"/>
          </a:solidFill>
          <a:effectLst>
            <a:outerShdw blurRad="38100" dist="38100" dir="2700000" algn="tl">
              <a:srgbClr val="DDDDDD"/>
            </a:outerShdw>
          </a:effectLst>
          <a:latin typeface="Century Gothic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Monotype Sorts" charset="0"/>
        <a:buBlip>
          <a:blip r:embed="rId14"/>
        </a:buBlip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Font typeface="Lucida Grande"/>
        <a:buChar char="‒"/>
        <a:defRPr b="0" i="0">
          <a:solidFill>
            <a:schemeClr val="tx1"/>
          </a:solidFill>
          <a:latin typeface="Times New Roman" charset="0"/>
          <a:ea typeface="+mn-ea"/>
        </a:defRPr>
      </a:lvl2pPr>
      <a:lvl3pPr marL="1200150" indent="-28575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Font typeface="Lucida Grande"/>
        <a:buChar char="▻"/>
        <a:defRPr sz="1600">
          <a:solidFill>
            <a:schemeClr val="tx1"/>
          </a:solidFill>
          <a:latin typeface="Times New Roman" charset="0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Font typeface="Monotype Sorts" charset="0"/>
        <a:buChar char="l"/>
        <a:defRPr sz="1600">
          <a:solidFill>
            <a:schemeClr val="tx1"/>
          </a:solidFill>
          <a:latin typeface="Times New Roman" charset="0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Font typeface="Monotype Sorts" charset="0"/>
        <a:buChar char="l"/>
        <a:defRPr sz="1600">
          <a:solidFill>
            <a:schemeClr val="tx1"/>
          </a:solidFill>
          <a:latin typeface="Times New Roman" charset="0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Font typeface="Monotype Sorts" charset="0"/>
        <a:buChar char="l"/>
        <a:defRPr sz="1600">
          <a:solidFill>
            <a:schemeClr val="tx1"/>
          </a:solidFill>
          <a:latin typeface="Times New Roman" charset="0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Font typeface="Monotype Sorts" charset="0"/>
        <a:buChar char="l"/>
        <a:defRPr sz="1600">
          <a:solidFill>
            <a:schemeClr val="tx1"/>
          </a:solidFill>
          <a:latin typeface="Times New Roman" charset="0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Font typeface="Monotype Sorts" charset="0"/>
        <a:buChar char="l"/>
        <a:defRPr sz="1600">
          <a:solidFill>
            <a:schemeClr val="tx1"/>
          </a:solidFill>
          <a:latin typeface="Times New Roman" charset="0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3300"/>
        </a:buClr>
        <a:buFont typeface="Monotype Sorts" charset="0"/>
        <a:buChar char="l"/>
        <a:defRPr sz="1600">
          <a:solidFill>
            <a:schemeClr val="tx1"/>
          </a:solidFill>
          <a:latin typeface="Times New Roman" charset="0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0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g"/><Relationship Id="rId3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1.gif"/><Relationship Id="rId8" Type="http://schemas.openxmlformats.org/officeDocument/2006/relationships/image" Target="../media/image22.gif"/><Relationship Id="rId9" Type="http://schemas.openxmlformats.org/officeDocument/2006/relationships/hyperlink" Target="http://www.ge.infn.it/geant4/papers" TargetMode="External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emf"/><Relationship Id="rId3" Type="http://schemas.openxmlformats.org/officeDocument/2006/relationships/image" Target="../media/image2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emf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ge..infn.it/geant4/training/DESY2012/" TargetMode="Externa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emf"/><Relationship Id="rId3" Type="http://schemas.openxmlformats.org/officeDocument/2006/relationships/image" Target="../media/image50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5" Type="http://schemas.openxmlformats.org/officeDocument/2006/relationships/image" Target="../media/image54.emf"/><Relationship Id="rId6" Type="http://schemas.openxmlformats.org/officeDocument/2006/relationships/image" Target="../media/image5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Relationship Id="rId3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refactoring.com/catalog/index.html" TargetMode="External"/><Relationship Id="rId3" Type="http://schemas.openxmlformats.org/officeDocument/2006/relationships/image" Target="../media/image5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e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0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diagramData" Target="../diagrams/data3.xml"/><Relationship Id="rId8" Type="http://schemas.openxmlformats.org/officeDocument/2006/relationships/diagramLayout" Target="../diagrams/layout3.xml"/><Relationship Id="rId9" Type="http://schemas.openxmlformats.org/officeDocument/2006/relationships/diagramQuickStyle" Target="../diagrams/quickStyle3.xml"/><Relationship Id="rId10" Type="http://schemas.openxmlformats.org/officeDocument/2006/relationships/diagramColors" Target="../diagrams/colors3.xml"/><Relationship Id="rId11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Relationship Id="rId3" Type="http://schemas.openxmlformats.org/officeDocument/2006/relationships/image" Target="../media/image72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microsoft.com/office/2007/relationships/hdphoto" Target="../media/hdphoto2.wdp"/><Relationship Id="rId6" Type="http://schemas.openxmlformats.org/officeDocument/2006/relationships/image" Target="../media/image78.png"/><Relationship Id="rId7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4" Type="http://schemas.openxmlformats.org/officeDocument/2006/relationships/image" Target="../media/image81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4" Type="http://schemas.openxmlformats.org/officeDocument/2006/relationships/image" Target="../media/image84.emf"/><Relationship Id="rId5" Type="http://schemas.openxmlformats.org/officeDocument/2006/relationships/image" Target="../media/image85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2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em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png"/></Relationships>
</file>

<file path=ppt/slides/_rels/slide8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7.png"/><Relationship Id="rId12" Type="http://schemas.openxmlformats.org/officeDocument/2006/relationships/image" Target="../media/image98.png"/><Relationship Id="rId13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9" Type="http://schemas.openxmlformats.org/officeDocument/2006/relationships/image" Target="../media/image95.png"/><Relationship Id="rId10" Type="http://schemas.openxmlformats.org/officeDocument/2006/relationships/image" Target="../media/image9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5" Type="http://schemas.openxmlformats.org/officeDocument/2006/relationships/hyperlink" Target="http://arxiv.org/abs/1601.06514" TargetMode="Externa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2.emf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factoring.com/" TargetMode="External"/><Relationship Id="rId4" Type="http://schemas.openxmlformats.org/officeDocument/2006/relationships/image" Target="../media/image37.png"/><Relationship Id="rId5" Type="http://schemas.openxmlformats.org/officeDocument/2006/relationships/hyperlink" Target="http://www.iam.unibe.ch/~scg/OORP" TargetMode="External"/><Relationship Id="rId6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4" Type="http://schemas.openxmlformats.org/officeDocument/2006/relationships/image" Target="../media/image107.png"/><Relationship Id="rId5" Type="http://schemas.openxmlformats.org/officeDocument/2006/relationships/image" Target="../media/image108.png"/><Relationship Id="rId6" Type="http://schemas.openxmlformats.org/officeDocument/2006/relationships/image" Target="../media/image10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3999" cy="4921658"/>
            <a:chOff x="0" y="0"/>
            <a:chExt cx="9143999" cy="4921658"/>
          </a:xfrm>
        </p:grpSpPr>
        <p:pic>
          <p:nvPicPr>
            <p:cNvPr id="7" name="Picture 6" descr="Pergamena-2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4921658"/>
            </a:xfrm>
            <a:prstGeom prst="rect">
              <a:avLst/>
            </a:prstGeom>
          </p:spPr>
        </p:pic>
        <p:pic>
          <p:nvPicPr>
            <p:cNvPr id="8" name="Picture 7" descr="Pergamena-2.jp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66925" y="4696997"/>
              <a:ext cx="853914" cy="212131"/>
            </a:xfrm>
            <a:prstGeom prst="rect">
              <a:avLst/>
            </a:prstGeom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077265" y="814633"/>
            <a:ext cx="6973877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“Once </a:t>
            </a:r>
            <a:r>
              <a:rPr lang="en-US" dirty="0"/>
              <a:t>upon a time there was a Good Software Engineer whose Customers knew exactly what they wanted. </a:t>
            </a:r>
            <a:endParaRPr lang="en-US" dirty="0" smtClean="0"/>
          </a:p>
          <a:p>
            <a:pPr algn="just">
              <a:spcBef>
                <a:spcPts val="600"/>
              </a:spcBef>
            </a:pPr>
            <a:r>
              <a:rPr lang="en-US" dirty="0" smtClean="0"/>
              <a:t>The </a:t>
            </a:r>
            <a:r>
              <a:rPr lang="en-US" dirty="0"/>
              <a:t>Good Software Engineer worked very hard to design the Perfect System that would solve all the Customers’ problems now and for decades. </a:t>
            </a:r>
            <a:endParaRPr lang="en-US" dirty="0" smtClean="0"/>
          </a:p>
          <a:p>
            <a:pPr algn="just">
              <a:spcBef>
                <a:spcPts val="600"/>
              </a:spcBef>
            </a:pPr>
            <a:r>
              <a:rPr lang="en-US" dirty="0" smtClean="0"/>
              <a:t>When </a:t>
            </a:r>
            <a:r>
              <a:rPr lang="en-US" dirty="0"/>
              <a:t>the Perfect System was designed, implemented and finally deployed, the Customers were very happy indeed. </a:t>
            </a:r>
            <a:endParaRPr lang="en-US" dirty="0" smtClean="0"/>
          </a:p>
          <a:p>
            <a:pPr algn="just">
              <a:spcBef>
                <a:spcPts val="600"/>
              </a:spcBef>
            </a:pPr>
            <a:r>
              <a:rPr lang="en-US" dirty="0" smtClean="0"/>
              <a:t>The </a:t>
            </a:r>
            <a:r>
              <a:rPr lang="en-US" dirty="0"/>
              <a:t>Maintainer of the System had very little to do to keep the Perfect System up and running, and the Customers and the Maintainer lived happily every after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09789" y="5524012"/>
            <a:ext cx="778359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/>
              <a:t>Could it be because there are no Good Software Engineers? </a:t>
            </a:r>
            <a:endParaRPr lang="en-US" i="1" dirty="0" smtClean="0"/>
          </a:p>
          <a:p>
            <a:r>
              <a:rPr lang="en-US" i="1" dirty="0" smtClean="0"/>
              <a:t>Could </a:t>
            </a:r>
            <a:r>
              <a:rPr lang="en-US" i="1" dirty="0"/>
              <a:t>it be because the Users don’t really know what they want? Or is it because the Perfect System doesn’t exist?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3622" y="5114436"/>
            <a:ext cx="6939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We are all aware that this is a fairy tale…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20194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7873" y="1478257"/>
            <a:ext cx="269241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n-lt"/>
                <a:ea typeface="+mn-ea"/>
              </a:rPr>
              <a:t>software</a:t>
            </a:r>
          </a:p>
          <a:p>
            <a:r>
              <a:rPr lang="en-US" sz="4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evolution</a:t>
            </a:r>
            <a:endParaRPr lang="en-US" sz="4400" b="1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24281" y="1342949"/>
            <a:ext cx="1954381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egacy </a:t>
            </a:r>
          </a:p>
          <a:p>
            <a:r>
              <a:rPr lang="en-US" sz="2400" b="1" dirty="0"/>
              <a:t>software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9018" y="251752"/>
            <a:ext cx="81098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“With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rapid 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development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tools and rapid turnover in personnel, </a:t>
            </a:r>
            <a:endParaRPr lang="en-US" sz="18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software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systems can turn into legacies more quickly than you might imagine</a:t>
            </a:r>
            <a:r>
              <a:rPr lang="en-US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.”</a:t>
            </a:r>
          </a:p>
          <a:p>
            <a:pPr algn="r"/>
            <a:r>
              <a:rPr lang="en-US" sz="1400" i="1" dirty="0"/>
              <a:t>S. </a:t>
            </a:r>
            <a:r>
              <a:rPr lang="en-US" sz="1400" i="1" dirty="0" err="1"/>
              <a:t>Demeyer</a:t>
            </a:r>
            <a:r>
              <a:rPr lang="en-US" sz="1400" i="1" dirty="0"/>
              <a:t>, S. </a:t>
            </a:r>
            <a:r>
              <a:rPr lang="en-US" sz="1400" i="1" dirty="0" err="1"/>
              <a:t>Ducasse</a:t>
            </a:r>
            <a:r>
              <a:rPr lang="en-US" sz="1400" i="1" dirty="0"/>
              <a:t>, O. </a:t>
            </a:r>
            <a:r>
              <a:rPr lang="en-US" sz="1400" i="1" dirty="0" err="1"/>
              <a:t>Nierstrasz</a:t>
            </a:r>
            <a:r>
              <a:rPr lang="en-US" sz="1400" i="1" dirty="0"/>
              <a:t>, </a:t>
            </a:r>
          </a:p>
          <a:p>
            <a:pPr algn="r"/>
            <a:r>
              <a:rPr lang="en-US" sz="1400" b="1" i="1" dirty="0"/>
              <a:t>Object Oriented Reengineering </a:t>
            </a:r>
            <a:r>
              <a:rPr lang="en-US" sz="1400" b="1" i="1" dirty="0" smtClean="0"/>
              <a:t>Patterns</a:t>
            </a:r>
            <a:endParaRPr lang="en-US" sz="1400" b="1" i="1" dirty="0"/>
          </a:p>
        </p:txBody>
      </p:sp>
      <p:sp>
        <p:nvSpPr>
          <p:cNvPr id="6" name="Left-Right Arrow 5"/>
          <p:cNvSpPr/>
          <p:nvPr/>
        </p:nvSpPr>
        <p:spPr bwMode="auto">
          <a:xfrm>
            <a:off x="4057941" y="1805656"/>
            <a:ext cx="1547770" cy="515901"/>
          </a:xfrm>
          <a:prstGeom prst="leftRightArrow">
            <a:avLst/>
          </a:prstGeom>
          <a:solidFill>
            <a:schemeClr val="bg1">
              <a:lumMod val="50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355" y="2678714"/>
            <a:ext cx="54171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Methods and techniques </a:t>
            </a:r>
          </a:p>
          <a:p>
            <a:pPr marL="914400" lvl="1" indent="-457200" algn="l">
              <a:buClr>
                <a:srgbClr val="FF0000"/>
              </a:buClr>
              <a:buFont typeface="Wingdings" charset="2"/>
              <a:buChar char="§"/>
            </a:pPr>
            <a:r>
              <a:rPr lang="en-US" sz="2400" dirty="0" smtClean="0"/>
              <a:t>to deal with software </a:t>
            </a:r>
            <a:r>
              <a:rPr lang="en-US" sz="2400" b="1" dirty="0" smtClean="0"/>
              <a:t>evolution</a:t>
            </a:r>
          </a:p>
          <a:p>
            <a:pPr marL="914400" lvl="1" indent="-457200" algn="l">
              <a:buClr>
                <a:srgbClr val="FF0000"/>
              </a:buClr>
              <a:buFont typeface="Wingdings" charset="2"/>
              <a:buChar char="§"/>
            </a:pPr>
            <a:r>
              <a:rPr lang="en-US" sz="2400" dirty="0" smtClean="0"/>
              <a:t>to manage </a:t>
            </a:r>
            <a:r>
              <a:rPr lang="en-US" sz="2400" b="1" dirty="0" smtClean="0"/>
              <a:t>complexity</a:t>
            </a:r>
          </a:p>
          <a:p>
            <a:pPr marL="914400" lvl="1" indent="-457200" algn="l">
              <a:buClr>
                <a:srgbClr val="FF0000"/>
              </a:buClr>
              <a:buFont typeface="Wingdings" charset="2"/>
              <a:buChar char="§"/>
            </a:pPr>
            <a:r>
              <a:rPr lang="en-US" sz="2400" dirty="0"/>
              <a:t>t</a:t>
            </a:r>
            <a:r>
              <a:rPr lang="en-US" sz="2400" dirty="0" smtClean="0"/>
              <a:t>o work with </a:t>
            </a:r>
            <a:r>
              <a:rPr lang="en-US" sz="2400" b="1" dirty="0" smtClean="0"/>
              <a:t>legacy</a:t>
            </a:r>
            <a:r>
              <a:rPr lang="en-US" sz="2400" dirty="0" smtClean="0"/>
              <a:t> code</a:t>
            </a:r>
          </a:p>
          <a:p>
            <a:pPr algn="l"/>
            <a:r>
              <a:rPr lang="en-US" sz="2400" dirty="0"/>
              <a:t>i</a:t>
            </a:r>
            <a:r>
              <a:rPr lang="en-US" sz="2400" dirty="0" smtClean="0"/>
              <a:t>n a </a:t>
            </a:r>
            <a:r>
              <a:rPr lang="en-US" sz="2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disciplined</a:t>
            </a:r>
            <a:r>
              <a:rPr lang="en-US" sz="2400" dirty="0" smtClean="0"/>
              <a:t> and </a:t>
            </a:r>
            <a:r>
              <a:rPr lang="en-US" sz="2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effective</a:t>
            </a:r>
            <a:r>
              <a:rPr lang="en-US" sz="2400" dirty="0" smtClean="0"/>
              <a:t> way</a:t>
            </a:r>
            <a:endParaRPr lang="en-US" sz="2400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4193" y="4921656"/>
            <a:ext cx="19812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FF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6419" y="2719154"/>
            <a:ext cx="1981200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CCFF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468402" y="4940721"/>
            <a:ext cx="3518445" cy="6463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36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Refactoring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98162" y="5738002"/>
            <a:ext cx="3468838" cy="646331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4400" b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</a:rPr>
              <a:t>Reengineering</a:t>
            </a:r>
          </a:p>
        </p:txBody>
      </p:sp>
      <p:sp>
        <p:nvSpPr>
          <p:cNvPr id="12" name="Right Arrow 11"/>
          <p:cNvSpPr/>
          <p:nvPr/>
        </p:nvSpPr>
        <p:spPr bwMode="auto">
          <a:xfrm rot="5400000">
            <a:off x="7185725" y="4387641"/>
            <a:ext cx="501033" cy="357162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85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02350" y="1446106"/>
            <a:ext cx="5848262" cy="9541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/>
              <a:t>Dealing with legacy code </a:t>
            </a:r>
          </a:p>
          <a:p>
            <a:r>
              <a:rPr lang="en-US" sz="2800" b="1" dirty="0" smtClean="0"/>
              <a:t>in a disciplined, effective way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02350" y="2566893"/>
            <a:ext cx="3893705" cy="1200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GB"/>
            </a:defPPr>
            <a:lvl1pPr>
              <a:defRPr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en-US" sz="2400" b="1" dirty="0" smtClean="0"/>
              <a:t>Methods</a:t>
            </a:r>
            <a:endParaRPr lang="en-US" sz="2400" b="1" dirty="0"/>
          </a:p>
          <a:p>
            <a:pPr algn="l"/>
            <a:r>
              <a:rPr lang="en-US" sz="2400" b="1" dirty="0" smtClean="0"/>
              <a:t>Techniques</a:t>
            </a:r>
          </a:p>
          <a:p>
            <a:pPr algn="l"/>
            <a:r>
              <a:rPr lang="en-US" sz="2400" dirty="0" smtClean="0"/>
              <a:t>Sources for further learning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02349" y="3876520"/>
            <a:ext cx="8328663" cy="12003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GB"/>
            </a:defPPr>
            <a:lvl1pPr algn="l">
              <a:defRPr sz="2400" b="1"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en-US" b="0" dirty="0"/>
              <a:t>Refactoring techniques and reengineering patterns contribute to improve </a:t>
            </a:r>
            <a:r>
              <a:rPr lang="en-US" dirty="0"/>
              <a:t>computational performance </a:t>
            </a:r>
            <a:r>
              <a:rPr lang="en-US" b="0" dirty="0"/>
              <a:t>and facilitate</a:t>
            </a:r>
            <a:r>
              <a:rPr lang="en-US" dirty="0"/>
              <a:t> </a:t>
            </a:r>
            <a:r>
              <a:rPr lang="en-US" dirty="0" smtClean="0"/>
              <a:t>software validation </a:t>
            </a:r>
            <a:r>
              <a:rPr lang="en-US" sz="1800" b="0" dirty="0" smtClean="0"/>
              <a:t>(not only maintenance and evolution…)</a:t>
            </a:r>
            <a:endParaRPr lang="en-US" b="0" dirty="0"/>
          </a:p>
        </p:txBody>
      </p:sp>
      <p:sp>
        <p:nvSpPr>
          <p:cNvPr id="11" name="TextBox 10"/>
          <p:cNvSpPr txBox="1"/>
          <p:nvPr/>
        </p:nvSpPr>
        <p:spPr>
          <a:xfrm>
            <a:off x="385841" y="5211537"/>
            <a:ext cx="8355093" cy="584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GB"/>
            </a:defPPr>
            <a:lvl1pPr algn="l">
              <a:defRPr sz="2400" b="1"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en-US" sz="3200" dirty="0" smtClean="0"/>
              <a:t>Thorough testing is </a:t>
            </a:r>
            <a:r>
              <a:rPr lang="en-US" sz="3200" dirty="0"/>
              <a:t>the key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073" y="138073"/>
            <a:ext cx="2779927" cy="1873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63939" y="2777924"/>
            <a:ext cx="3928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But don’t forget peculiarities of physics software!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86942" y="5843563"/>
            <a:ext cx="8757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…but also sound background in OO methods, healthy software engineering practices and physics insight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43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Hands-on exercises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 smtClean="0"/>
              <a:t>“Video store” example</a:t>
            </a:r>
          </a:p>
          <a:p>
            <a:pPr lvl="1"/>
            <a:r>
              <a:rPr lang="en-US" sz="2000" dirty="0" smtClean="0"/>
              <a:t>M. Fowler, Refactoring, chapter 1</a:t>
            </a:r>
          </a:p>
          <a:p>
            <a:r>
              <a:rPr lang="en-US" sz="2400" dirty="0" smtClean="0"/>
              <a:t>Simple problem domain</a:t>
            </a:r>
          </a:p>
          <a:p>
            <a:r>
              <a:rPr lang="en-US" sz="2400" dirty="0" smtClean="0"/>
              <a:t>Practice a few refactoring techniques</a:t>
            </a:r>
          </a:p>
          <a:p>
            <a:r>
              <a:rPr lang="en-US" sz="2400" dirty="0" smtClean="0"/>
              <a:t>Learn the method</a:t>
            </a:r>
          </a:p>
          <a:p>
            <a:pPr lvl="1"/>
            <a:r>
              <a:rPr lang="en-US" sz="2000" dirty="0" smtClean="0"/>
              <a:t>Write tests, change in small steps, test, change, test…</a:t>
            </a:r>
          </a:p>
          <a:p>
            <a:r>
              <a:rPr lang="en-US" sz="2000" i="1" dirty="0" smtClean="0"/>
              <a:t>We’ll figure out together how many steps we do as an exercise and how many we’ll just review</a:t>
            </a:r>
            <a:endParaRPr lang="en-US" sz="2000" i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3706F4DE-5D20-254E-92B0-9F3EAD2FC6CE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28015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Post-conclusion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54826" y="1508016"/>
            <a:ext cx="79372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Opportunities for real-life </a:t>
            </a:r>
          </a:p>
          <a:p>
            <a:r>
              <a:rPr lang="en-US" sz="2800" b="1" dirty="0"/>
              <a:t>r</a:t>
            </a:r>
            <a:r>
              <a:rPr lang="en-US" sz="2800" b="1" dirty="0" smtClean="0"/>
              <a:t>efactoring/reengineering projects</a:t>
            </a:r>
          </a:p>
          <a:p>
            <a:r>
              <a:rPr lang="en-US" sz="2800" b="1" dirty="0"/>
              <a:t>a</a:t>
            </a:r>
            <a:r>
              <a:rPr lang="en-US" sz="2800" b="1" dirty="0" smtClean="0"/>
              <a:t>fter this school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795811" y="2936663"/>
            <a:ext cx="58140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ith expert guidance, mentoring</a:t>
            </a:r>
          </a:p>
          <a:p>
            <a:endParaRPr lang="en-US" dirty="0" smtClean="0"/>
          </a:p>
          <a:p>
            <a:r>
              <a:rPr lang="en-US" dirty="0"/>
              <a:t>A</a:t>
            </a:r>
            <a:r>
              <a:rPr lang="en-US" dirty="0" smtClean="0"/>
              <a:t>cquire “good habits”</a:t>
            </a:r>
          </a:p>
          <a:p>
            <a:r>
              <a:rPr lang="en-US" dirty="0" smtClean="0"/>
              <a:t>Contribute to a widely used HEP tool</a:t>
            </a:r>
          </a:p>
          <a:p>
            <a:r>
              <a:rPr lang="en-US" dirty="0" smtClean="0"/>
              <a:t>Contribute to concrete scientific advancement</a:t>
            </a:r>
          </a:p>
          <a:p>
            <a:r>
              <a:rPr lang="en-US" dirty="0" smtClean="0"/>
              <a:t>Work will end up in journal publications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29223" y="5436794"/>
            <a:ext cx="4256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…beware that it would be </a:t>
            </a:r>
            <a:r>
              <a:rPr lang="en-US" u="sng" dirty="0" smtClean="0"/>
              <a:t>real work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56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5098" y="2074629"/>
            <a:ext cx="864418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a gift by will especially of money or other personal </a:t>
            </a:r>
            <a:r>
              <a:rPr lang="en-US" sz="2400" dirty="0" smtClean="0"/>
              <a:t>property</a:t>
            </a:r>
            <a:endParaRPr lang="en-US" sz="2400" dirty="0"/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something transmitted by or received from an ancestor or predecessor or from the </a:t>
            </a:r>
            <a:r>
              <a:rPr lang="en-US" sz="2400" dirty="0" smtClean="0"/>
              <a:t>past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2031" y="70979"/>
            <a:ext cx="1841500" cy="178687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7133" y="518950"/>
            <a:ext cx="5864938" cy="647700"/>
          </a:xfrm>
        </p:spPr>
        <p:txBody>
          <a:bodyPr/>
          <a:lstStyle/>
          <a:p>
            <a:r>
              <a:rPr lang="en-US" dirty="0" smtClean="0"/>
              <a:t>legacy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97647" y="4999666"/>
            <a:ext cx="8661561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sz="2400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</a:t>
            </a:r>
            <a:r>
              <a:rPr lang="en-US" sz="2400" dirty="0"/>
              <a:t>A legacy is something </a:t>
            </a:r>
            <a:r>
              <a:rPr lang="en-US" sz="2400" i="1" dirty="0">
                <a:latin typeface="Times New Roman"/>
                <a:cs typeface="Times New Roman"/>
              </a:rPr>
              <a:t>valuable</a:t>
            </a:r>
            <a:r>
              <a:rPr lang="en-US" sz="2400" dirty="0"/>
              <a:t> that you have </a:t>
            </a:r>
            <a:r>
              <a:rPr lang="en-US" sz="2400" i="1" dirty="0" smtClean="0">
                <a:latin typeface="Times New Roman"/>
                <a:cs typeface="Times New Roman"/>
              </a:rPr>
              <a:t>inherited</a:t>
            </a:r>
            <a:r>
              <a:rPr lang="en-US" sz="2400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.”</a:t>
            </a:r>
          </a:p>
          <a:p>
            <a:pPr algn="r"/>
            <a:r>
              <a:rPr lang="en-US" sz="1800" dirty="0" smtClean="0"/>
              <a:t>S. </a:t>
            </a:r>
            <a:r>
              <a:rPr lang="en-US" sz="1800" dirty="0" err="1"/>
              <a:t>Demeyer</a:t>
            </a:r>
            <a:r>
              <a:rPr lang="en-US" sz="1800" dirty="0"/>
              <a:t>, </a:t>
            </a:r>
            <a:r>
              <a:rPr lang="en-US" sz="1800" dirty="0" smtClean="0"/>
              <a:t>S. </a:t>
            </a:r>
            <a:r>
              <a:rPr lang="en-US" sz="1800" dirty="0" err="1"/>
              <a:t>Ducasse</a:t>
            </a:r>
            <a:r>
              <a:rPr lang="en-US" sz="1800" dirty="0"/>
              <a:t>, </a:t>
            </a:r>
            <a:r>
              <a:rPr lang="en-US" sz="1800" dirty="0" smtClean="0"/>
              <a:t>O. </a:t>
            </a:r>
            <a:r>
              <a:rPr lang="en-US" sz="1800" dirty="0" err="1" smtClean="0"/>
              <a:t>Nierstrasz</a:t>
            </a:r>
            <a:r>
              <a:rPr lang="en-US" sz="1800" dirty="0" smtClean="0"/>
              <a:t>, </a:t>
            </a:r>
          </a:p>
          <a:p>
            <a:pPr algn="r"/>
            <a:r>
              <a:rPr lang="en-US" sz="1800" b="1" dirty="0" smtClean="0"/>
              <a:t>Object </a:t>
            </a:r>
            <a:r>
              <a:rPr lang="en-US" sz="1800" b="1" dirty="0"/>
              <a:t>Oriented Reengineering Patterns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885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4628" y="1479359"/>
            <a:ext cx="8537334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one of a set of prescribed movements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en-US" sz="2400" dirty="0" smtClean="0"/>
              <a:t>a </a:t>
            </a:r>
            <a:r>
              <a:rPr lang="en-US" sz="2400" dirty="0"/>
              <a:t>process of change in a certain direction 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en-US" sz="2400" dirty="0" smtClean="0"/>
              <a:t>the </a:t>
            </a:r>
            <a:r>
              <a:rPr lang="en-US" sz="2400" dirty="0"/>
              <a:t>process of working out or developing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en-US" sz="2400" dirty="0" smtClean="0"/>
              <a:t>the </a:t>
            </a:r>
            <a:r>
              <a:rPr lang="en-US" sz="2400" dirty="0"/>
              <a:t>historical development of a biological </a:t>
            </a:r>
            <a:r>
              <a:rPr lang="en-US" sz="2400" dirty="0" smtClean="0"/>
              <a:t>group</a:t>
            </a:r>
            <a:endParaRPr lang="en-US" sz="2400" dirty="0"/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en-US" sz="2400" dirty="0" smtClean="0"/>
              <a:t>the </a:t>
            </a:r>
            <a:r>
              <a:rPr lang="en-US" sz="2400" dirty="0"/>
              <a:t>extraction of a mathematical root</a:t>
            </a:r>
          </a:p>
          <a:p>
            <a:pPr marL="342900" indent="-342900" algn="l">
              <a:spcAft>
                <a:spcPts val="1200"/>
              </a:spcAft>
              <a:buFont typeface="+mj-lt"/>
              <a:buAutoNum type="arabicPeriod"/>
            </a:pPr>
            <a:r>
              <a:rPr lang="en-US" sz="2400" dirty="0" smtClean="0"/>
              <a:t>a </a:t>
            </a:r>
            <a:r>
              <a:rPr lang="en-US" sz="2400" dirty="0"/>
              <a:t>process in which the whole universe is a progression of interrelated phenomena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5088" y="199954"/>
            <a:ext cx="1841500" cy="178687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17132" y="538793"/>
            <a:ext cx="5864938" cy="647700"/>
          </a:xfrm>
        </p:spPr>
        <p:txBody>
          <a:bodyPr/>
          <a:lstStyle/>
          <a:p>
            <a:r>
              <a:rPr lang="en-US" dirty="0" smtClean="0"/>
              <a:t>evolution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37332" y="5465960"/>
            <a:ext cx="8497942" cy="830997"/>
          </a:xfrm>
          <a:prstGeom prst="rect">
            <a:avLst/>
          </a:prstGeom>
          <a:solidFill>
            <a:srgbClr val="DCE6F2"/>
          </a:soli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sz="2800" i="1" dirty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“The code slowly sinks from engineering to </a:t>
            </a:r>
            <a:r>
              <a:rPr lang="en-US" sz="2800" i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hacking.”</a:t>
            </a:r>
          </a:p>
          <a:p>
            <a:pPr algn="r"/>
            <a:r>
              <a:rPr lang="en-US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M. Fowler, </a:t>
            </a:r>
            <a:r>
              <a:rPr lang="en-US" b="1" dirty="0" smtClean="0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Refactoring</a:t>
            </a:r>
            <a:endParaRPr lang="en-US" b="1" dirty="0">
              <a:ln w="1905"/>
              <a:solidFill>
                <a:schemeClr val="tx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84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2422"/>
            <a:ext cx="7772400" cy="647700"/>
          </a:xfrm>
        </p:spPr>
        <p:txBody>
          <a:bodyPr/>
          <a:lstStyle/>
          <a:p>
            <a:r>
              <a:rPr lang="en-US" dirty="0" smtClean="0"/>
              <a:t>Software maintenance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14355" y="2924132"/>
            <a:ext cx="7473233" cy="1480862"/>
          </a:xfrm>
        </p:spPr>
        <p:txBody>
          <a:bodyPr/>
          <a:lstStyle/>
          <a:p>
            <a:r>
              <a:rPr lang="en-US" dirty="0" smtClean="0"/>
              <a:t>Accommodate </a:t>
            </a:r>
            <a:r>
              <a:rPr lang="en-US" dirty="0"/>
              <a:t>changes in the software environment </a:t>
            </a:r>
          </a:p>
          <a:p>
            <a:r>
              <a:rPr lang="en-US" dirty="0" smtClean="0"/>
              <a:t>Incorporate </a:t>
            </a:r>
            <a:r>
              <a:rPr lang="en-US" dirty="0"/>
              <a:t>new user requirements </a:t>
            </a:r>
          </a:p>
          <a:p>
            <a:r>
              <a:rPr lang="en-US" dirty="0" smtClean="0"/>
              <a:t>Fix </a:t>
            </a:r>
            <a:r>
              <a:rPr lang="en-US" dirty="0"/>
              <a:t>errors </a:t>
            </a:r>
            <a:endParaRPr lang="en-US" dirty="0" smtClean="0"/>
          </a:p>
          <a:p>
            <a:r>
              <a:rPr lang="en-US" dirty="0"/>
              <a:t>P</a:t>
            </a:r>
            <a:r>
              <a:rPr lang="en-US" dirty="0" smtClean="0"/>
              <a:t>revent </a:t>
            </a:r>
            <a:r>
              <a:rPr lang="en-US" dirty="0"/>
              <a:t>future problems </a:t>
            </a:r>
          </a:p>
        </p:txBody>
      </p:sp>
      <p:sp>
        <p:nvSpPr>
          <p:cNvPr id="3" name="Rectangle 2"/>
          <p:cNvSpPr/>
          <p:nvPr/>
        </p:nvSpPr>
        <p:spPr>
          <a:xfrm>
            <a:off x="306423" y="1074384"/>
            <a:ext cx="862882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“The modification of a software product after delivery </a:t>
            </a:r>
            <a:endParaRPr lang="en-US" sz="240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en-US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 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correct faults</a:t>
            </a:r>
            <a:r>
              <a:rPr lang="en-US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endParaRPr lang="en-US" sz="240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en-US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 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improve</a:t>
            </a:r>
            <a:r>
              <a:rPr lang="en-US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performance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 other attributes, </a:t>
            </a:r>
            <a:endParaRPr lang="en-US" sz="240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en-US" sz="24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 </a:t>
            </a:r>
            <a:r>
              <a:rPr lang="en-US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to </a:t>
            </a:r>
            <a:r>
              <a:rPr lang="en-US" sz="2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adapt</a:t>
            </a:r>
            <a:r>
              <a:rPr lang="en-US" sz="24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the product to a modified environment.” </a:t>
            </a:r>
            <a:endParaRPr lang="en-US" sz="2400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r"/>
            <a:r>
              <a:rPr lang="en-US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IEEE </a:t>
            </a:r>
            <a:r>
              <a:rPr lang="en-US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Standard 1219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83806" y="4538096"/>
            <a:ext cx="7639637" cy="1851129"/>
            <a:chOff x="783806" y="4538096"/>
            <a:chExt cx="7639637" cy="1851129"/>
          </a:xfrm>
        </p:grpSpPr>
        <p:sp>
          <p:nvSpPr>
            <p:cNvPr id="5" name="Rectangle 4"/>
            <p:cNvSpPr/>
            <p:nvPr/>
          </p:nvSpPr>
          <p:spPr>
            <a:xfrm>
              <a:off x="783806" y="4538096"/>
              <a:ext cx="7639637" cy="1851129"/>
            </a:xfrm>
            <a:prstGeom prst="rect">
              <a:avLst/>
            </a:prstGeom>
            <a:noFill/>
            <a:ln>
              <a:solidFill>
                <a:srgbClr val="4F81BD"/>
              </a:solidFill>
            </a:ln>
            <a:effectLst/>
          </p:spPr>
          <p:txBody>
            <a:bodyPr vert="horz" wrap="square" lIns="90488" tIns="44450" rIns="90488" bIns="44450" numCol="1" anchor="t" anchorCtr="0" compatLnSpc="1">
              <a:prstTxWarp prst="textNoShape">
                <a:avLst/>
              </a:prstTxWarp>
            </a:bodyPr>
            <a:lstStyle/>
            <a:p>
              <a:pPr algn="l" eaLnBrk="0" hangingPunct="0">
                <a:spcBef>
                  <a:spcPct val="20000"/>
                </a:spcBef>
                <a:buClr>
                  <a:schemeClr val="accent1"/>
                </a:buClr>
              </a:pPr>
              <a:r>
                <a:rPr lang="en-GB" sz="2400" b="1" dirty="0">
                  <a:latin typeface="+mn-lt"/>
                  <a:ea typeface="+mn-ea"/>
                </a:rPr>
                <a:t>OO techniques promise </a:t>
              </a:r>
              <a:r>
                <a:rPr lang="en-GB" sz="2400" b="1" dirty="0" smtClean="0">
                  <a:latin typeface="+mn-lt"/>
                  <a:ea typeface="+mn-ea"/>
                </a:rPr>
                <a:t>better</a:t>
              </a:r>
            </a:p>
            <a:p>
              <a:pPr algn="l" eaLnBrk="0" hangingPunct="0">
                <a:spcBef>
                  <a:spcPct val="20000"/>
                </a:spcBef>
                <a:buClr>
                  <a:schemeClr val="accent1"/>
                </a:buClr>
              </a:pPr>
              <a:endParaRPr lang="en-GB" sz="2400" b="1" dirty="0">
                <a:latin typeface="+mn-lt"/>
                <a:ea typeface="+mn-ea"/>
              </a:endParaRPr>
            </a:p>
            <a:p>
              <a:pPr algn="l" eaLnBrk="0" hangingPunct="0">
                <a:spcBef>
                  <a:spcPct val="20000"/>
                </a:spcBef>
                <a:buClr>
                  <a:schemeClr val="accent1"/>
                </a:buClr>
              </a:pPr>
              <a:endParaRPr lang="en-GB" sz="2400" b="1" dirty="0" smtClean="0">
                <a:latin typeface="+mn-lt"/>
                <a:ea typeface="+mn-ea"/>
              </a:endParaRPr>
            </a:p>
            <a:p>
              <a:pPr algn="l" eaLnBrk="0" hangingPunct="0">
                <a:spcBef>
                  <a:spcPct val="20000"/>
                </a:spcBef>
                <a:buClr>
                  <a:schemeClr val="accent1"/>
                </a:buClr>
              </a:pPr>
              <a:r>
                <a:rPr lang="en-GB" sz="2400" b="1" dirty="0">
                  <a:latin typeface="+mn-lt"/>
                  <a:ea typeface="+mn-ea"/>
                </a:rPr>
                <a:t>b</a:t>
              </a:r>
              <a:r>
                <a:rPr lang="en-GB" sz="2400" b="1" dirty="0" smtClean="0">
                  <a:latin typeface="+mn-lt"/>
                  <a:ea typeface="+mn-ea"/>
                </a:rPr>
                <a:t>ut they do not come for free!</a:t>
              </a:r>
              <a:endParaRPr lang="en-GB" sz="2400" b="1" dirty="0">
                <a:latin typeface="+mn-lt"/>
                <a:ea typeface="+mn-ea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555878" y="4568627"/>
              <a:ext cx="2843471" cy="1781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90488" tIns="44450" rIns="90488" bIns="44450" numCol="1" anchor="t" anchorCtr="0" compatLnSpc="1">
              <a:prstTxWarp prst="textNoShape">
                <a:avLst/>
              </a:prstTxWarp>
            </a:bodyPr>
            <a:lstStyle/>
            <a:p>
              <a:pPr marL="342900" indent="-34290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Monotype Sorts" charset="0"/>
                <a:buBlip>
                  <a:blip r:embed="rId2"/>
                </a:buBlip>
              </a:pPr>
              <a:r>
                <a:rPr lang="en-GB" sz="2400" dirty="0">
                  <a:latin typeface="+mn-lt"/>
                  <a:ea typeface="+mn-ea"/>
                </a:rPr>
                <a:t>flexibility, </a:t>
              </a:r>
            </a:p>
            <a:p>
              <a:pPr marL="342900" indent="-34290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Monotype Sorts" charset="0"/>
                <a:buBlip>
                  <a:blip r:embed="rId2"/>
                </a:buBlip>
              </a:pPr>
              <a:r>
                <a:rPr lang="en-GB" sz="2400" dirty="0">
                  <a:latin typeface="+mn-lt"/>
                  <a:ea typeface="+mn-ea"/>
                </a:rPr>
                <a:t>reusability, </a:t>
              </a:r>
            </a:p>
            <a:p>
              <a:pPr marL="342900" indent="-34290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Monotype Sorts" charset="0"/>
                <a:buBlip>
                  <a:blip r:embed="rId2"/>
                </a:buBlip>
              </a:pPr>
              <a:r>
                <a:rPr lang="en-GB" sz="2400" dirty="0">
                  <a:latin typeface="+mn-lt"/>
                  <a:ea typeface="+mn-ea"/>
                </a:rPr>
                <a:t>maintainability</a:t>
              </a:r>
            </a:p>
            <a:p>
              <a:pPr marL="342900" indent="-342900" algn="l" eaLnBrk="0" hangingPunct="0">
                <a:spcBef>
                  <a:spcPct val="20000"/>
                </a:spcBef>
                <a:buClr>
                  <a:schemeClr val="accent1"/>
                </a:buClr>
                <a:buSzPct val="80000"/>
                <a:buFont typeface="Monotype Sorts" charset="0"/>
                <a:buBlip>
                  <a:blip r:embed="rId2"/>
                </a:buBlip>
              </a:pPr>
              <a:r>
                <a:rPr lang="en-GB" sz="2400" dirty="0">
                  <a:latin typeface="+mn-lt"/>
                  <a:ea typeface="+mn-ea"/>
                </a:rPr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7086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Reengineering</a:t>
            </a:r>
            <a:endParaRPr lang="en-US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85800" y="381000"/>
            <a:ext cx="6626424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rgbClr val="99CCFF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endParaRPr lang="en-GB" dirty="0"/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6677025" y="4724400"/>
            <a:ext cx="1328738" cy="1079500"/>
            <a:chOff x="816" y="1200"/>
            <a:chExt cx="1484" cy="1090"/>
          </a:xfrm>
        </p:grpSpPr>
        <p:grpSp>
          <p:nvGrpSpPr>
            <p:cNvPr id="8" name="Group 4"/>
            <p:cNvGrpSpPr>
              <a:grpSpLocks/>
            </p:cNvGrpSpPr>
            <p:nvPr/>
          </p:nvGrpSpPr>
          <p:grpSpPr bwMode="auto">
            <a:xfrm>
              <a:off x="816" y="1473"/>
              <a:ext cx="572" cy="739"/>
              <a:chOff x="1776" y="2400"/>
              <a:chExt cx="816" cy="1056"/>
            </a:xfrm>
          </p:grpSpPr>
          <p:sp>
            <p:nvSpPr>
              <p:cNvPr id="45" name="Rectangle 5"/>
              <p:cNvSpPr>
                <a:spLocks noChangeArrowheads="1"/>
              </p:cNvSpPr>
              <p:nvPr/>
            </p:nvSpPr>
            <p:spPr bwMode="auto">
              <a:xfrm>
                <a:off x="1776" y="2400"/>
                <a:ext cx="816" cy="10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46" name="Line 6"/>
              <p:cNvSpPr>
                <a:spLocks noChangeShapeType="1"/>
              </p:cNvSpPr>
              <p:nvPr/>
            </p:nvSpPr>
            <p:spPr bwMode="auto">
              <a:xfrm>
                <a:off x="1872" y="249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47" name="Line 7"/>
              <p:cNvSpPr>
                <a:spLocks noChangeShapeType="1"/>
              </p:cNvSpPr>
              <p:nvPr/>
            </p:nvSpPr>
            <p:spPr bwMode="auto">
              <a:xfrm>
                <a:off x="1872" y="259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48" name="Line 8"/>
              <p:cNvSpPr>
                <a:spLocks noChangeShapeType="1"/>
              </p:cNvSpPr>
              <p:nvPr/>
            </p:nvSpPr>
            <p:spPr bwMode="auto">
              <a:xfrm>
                <a:off x="1872" y="268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49" name="Line 9"/>
              <p:cNvSpPr>
                <a:spLocks noChangeShapeType="1"/>
              </p:cNvSpPr>
              <p:nvPr/>
            </p:nvSpPr>
            <p:spPr bwMode="auto">
              <a:xfrm>
                <a:off x="1872" y="278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50" name="Line 10"/>
              <p:cNvSpPr>
                <a:spLocks noChangeShapeType="1"/>
              </p:cNvSpPr>
              <p:nvPr/>
            </p:nvSpPr>
            <p:spPr bwMode="auto">
              <a:xfrm>
                <a:off x="1872" y="288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51" name="Line 11"/>
              <p:cNvSpPr>
                <a:spLocks noChangeShapeType="1"/>
              </p:cNvSpPr>
              <p:nvPr/>
            </p:nvSpPr>
            <p:spPr bwMode="auto">
              <a:xfrm>
                <a:off x="1872" y="29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52" name="Line 12"/>
              <p:cNvSpPr>
                <a:spLocks noChangeShapeType="1"/>
              </p:cNvSpPr>
              <p:nvPr/>
            </p:nvSpPr>
            <p:spPr bwMode="auto">
              <a:xfrm>
                <a:off x="1872" y="307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53" name="Line 13"/>
              <p:cNvSpPr>
                <a:spLocks noChangeShapeType="1"/>
              </p:cNvSpPr>
              <p:nvPr/>
            </p:nvSpPr>
            <p:spPr bwMode="auto">
              <a:xfrm>
                <a:off x="1872" y="31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54" name="Line 14"/>
              <p:cNvSpPr>
                <a:spLocks noChangeShapeType="1"/>
              </p:cNvSpPr>
              <p:nvPr/>
            </p:nvSpPr>
            <p:spPr bwMode="auto">
              <a:xfrm>
                <a:off x="1872" y="326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55" name="Line 15"/>
              <p:cNvSpPr>
                <a:spLocks noChangeShapeType="1"/>
              </p:cNvSpPr>
              <p:nvPr/>
            </p:nvSpPr>
            <p:spPr bwMode="auto">
              <a:xfrm>
                <a:off x="1872" y="33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</p:grpSp>
        <p:grpSp>
          <p:nvGrpSpPr>
            <p:cNvPr id="9" name="Group 16"/>
            <p:cNvGrpSpPr>
              <a:grpSpLocks/>
            </p:cNvGrpSpPr>
            <p:nvPr/>
          </p:nvGrpSpPr>
          <p:grpSpPr bwMode="auto">
            <a:xfrm>
              <a:off x="1056" y="1239"/>
              <a:ext cx="572" cy="740"/>
              <a:chOff x="1776" y="2400"/>
              <a:chExt cx="816" cy="1056"/>
            </a:xfrm>
          </p:grpSpPr>
          <p:sp>
            <p:nvSpPr>
              <p:cNvPr id="34" name="Rectangle 17"/>
              <p:cNvSpPr>
                <a:spLocks noChangeArrowheads="1"/>
              </p:cNvSpPr>
              <p:nvPr/>
            </p:nvSpPr>
            <p:spPr bwMode="auto">
              <a:xfrm>
                <a:off x="1776" y="2400"/>
                <a:ext cx="816" cy="10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5" name="Line 18"/>
              <p:cNvSpPr>
                <a:spLocks noChangeShapeType="1"/>
              </p:cNvSpPr>
              <p:nvPr/>
            </p:nvSpPr>
            <p:spPr bwMode="auto">
              <a:xfrm>
                <a:off x="1872" y="249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6" name="Line 19"/>
              <p:cNvSpPr>
                <a:spLocks noChangeShapeType="1"/>
              </p:cNvSpPr>
              <p:nvPr/>
            </p:nvSpPr>
            <p:spPr bwMode="auto">
              <a:xfrm>
                <a:off x="1872" y="259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" name="Line 20"/>
              <p:cNvSpPr>
                <a:spLocks noChangeShapeType="1"/>
              </p:cNvSpPr>
              <p:nvPr/>
            </p:nvSpPr>
            <p:spPr bwMode="auto">
              <a:xfrm>
                <a:off x="1872" y="268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8" name="Line 21"/>
              <p:cNvSpPr>
                <a:spLocks noChangeShapeType="1"/>
              </p:cNvSpPr>
              <p:nvPr/>
            </p:nvSpPr>
            <p:spPr bwMode="auto">
              <a:xfrm>
                <a:off x="1872" y="278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9" name="Line 22"/>
              <p:cNvSpPr>
                <a:spLocks noChangeShapeType="1"/>
              </p:cNvSpPr>
              <p:nvPr/>
            </p:nvSpPr>
            <p:spPr bwMode="auto">
              <a:xfrm>
                <a:off x="1872" y="288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40" name="Line 23"/>
              <p:cNvSpPr>
                <a:spLocks noChangeShapeType="1"/>
              </p:cNvSpPr>
              <p:nvPr/>
            </p:nvSpPr>
            <p:spPr bwMode="auto">
              <a:xfrm>
                <a:off x="1872" y="29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41" name="Line 24"/>
              <p:cNvSpPr>
                <a:spLocks noChangeShapeType="1"/>
              </p:cNvSpPr>
              <p:nvPr/>
            </p:nvSpPr>
            <p:spPr bwMode="auto">
              <a:xfrm>
                <a:off x="1872" y="307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42" name="Line 25"/>
              <p:cNvSpPr>
                <a:spLocks noChangeShapeType="1"/>
              </p:cNvSpPr>
              <p:nvPr/>
            </p:nvSpPr>
            <p:spPr bwMode="auto">
              <a:xfrm>
                <a:off x="1872" y="31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43" name="Line 26"/>
              <p:cNvSpPr>
                <a:spLocks noChangeShapeType="1"/>
              </p:cNvSpPr>
              <p:nvPr/>
            </p:nvSpPr>
            <p:spPr bwMode="auto">
              <a:xfrm>
                <a:off x="1872" y="326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44" name="Line 27"/>
              <p:cNvSpPr>
                <a:spLocks noChangeShapeType="1"/>
              </p:cNvSpPr>
              <p:nvPr/>
            </p:nvSpPr>
            <p:spPr bwMode="auto">
              <a:xfrm>
                <a:off x="1872" y="33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</p:grpSp>
        <p:grpSp>
          <p:nvGrpSpPr>
            <p:cNvPr id="10" name="Group 28"/>
            <p:cNvGrpSpPr>
              <a:grpSpLocks/>
            </p:cNvGrpSpPr>
            <p:nvPr/>
          </p:nvGrpSpPr>
          <p:grpSpPr bwMode="auto">
            <a:xfrm>
              <a:off x="1536" y="1551"/>
              <a:ext cx="572" cy="739"/>
              <a:chOff x="1776" y="2400"/>
              <a:chExt cx="816" cy="1056"/>
            </a:xfrm>
          </p:grpSpPr>
          <p:sp>
            <p:nvSpPr>
              <p:cNvPr id="23" name="Rectangle 29"/>
              <p:cNvSpPr>
                <a:spLocks noChangeArrowheads="1"/>
              </p:cNvSpPr>
              <p:nvPr/>
            </p:nvSpPr>
            <p:spPr bwMode="auto">
              <a:xfrm>
                <a:off x="1776" y="2400"/>
                <a:ext cx="816" cy="10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4" name="Line 30"/>
              <p:cNvSpPr>
                <a:spLocks noChangeShapeType="1"/>
              </p:cNvSpPr>
              <p:nvPr/>
            </p:nvSpPr>
            <p:spPr bwMode="auto">
              <a:xfrm>
                <a:off x="1872" y="249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5" name="Line 31"/>
              <p:cNvSpPr>
                <a:spLocks noChangeShapeType="1"/>
              </p:cNvSpPr>
              <p:nvPr/>
            </p:nvSpPr>
            <p:spPr bwMode="auto">
              <a:xfrm>
                <a:off x="1872" y="259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6" name="Line 32"/>
              <p:cNvSpPr>
                <a:spLocks noChangeShapeType="1"/>
              </p:cNvSpPr>
              <p:nvPr/>
            </p:nvSpPr>
            <p:spPr bwMode="auto">
              <a:xfrm>
                <a:off x="1872" y="268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7" name="Line 33"/>
              <p:cNvSpPr>
                <a:spLocks noChangeShapeType="1"/>
              </p:cNvSpPr>
              <p:nvPr/>
            </p:nvSpPr>
            <p:spPr bwMode="auto">
              <a:xfrm>
                <a:off x="1872" y="278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8" name="Line 34"/>
              <p:cNvSpPr>
                <a:spLocks noChangeShapeType="1"/>
              </p:cNvSpPr>
              <p:nvPr/>
            </p:nvSpPr>
            <p:spPr bwMode="auto">
              <a:xfrm>
                <a:off x="1872" y="288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9" name="Line 35"/>
              <p:cNvSpPr>
                <a:spLocks noChangeShapeType="1"/>
              </p:cNvSpPr>
              <p:nvPr/>
            </p:nvSpPr>
            <p:spPr bwMode="auto">
              <a:xfrm>
                <a:off x="1872" y="29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0" name="Line 36"/>
              <p:cNvSpPr>
                <a:spLocks noChangeShapeType="1"/>
              </p:cNvSpPr>
              <p:nvPr/>
            </p:nvSpPr>
            <p:spPr bwMode="auto">
              <a:xfrm>
                <a:off x="1872" y="307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1" name="Line 37"/>
              <p:cNvSpPr>
                <a:spLocks noChangeShapeType="1"/>
              </p:cNvSpPr>
              <p:nvPr/>
            </p:nvSpPr>
            <p:spPr bwMode="auto">
              <a:xfrm>
                <a:off x="1872" y="31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2" name="Line 38"/>
              <p:cNvSpPr>
                <a:spLocks noChangeShapeType="1"/>
              </p:cNvSpPr>
              <p:nvPr/>
            </p:nvSpPr>
            <p:spPr bwMode="auto">
              <a:xfrm>
                <a:off x="1872" y="326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3" name="Line 39"/>
              <p:cNvSpPr>
                <a:spLocks noChangeShapeType="1"/>
              </p:cNvSpPr>
              <p:nvPr/>
            </p:nvSpPr>
            <p:spPr bwMode="auto">
              <a:xfrm>
                <a:off x="1872" y="33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</p:grpSp>
        <p:grpSp>
          <p:nvGrpSpPr>
            <p:cNvPr id="11" name="Group 40"/>
            <p:cNvGrpSpPr>
              <a:grpSpLocks/>
            </p:cNvGrpSpPr>
            <p:nvPr/>
          </p:nvGrpSpPr>
          <p:grpSpPr bwMode="auto">
            <a:xfrm>
              <a:off x="1728" y="1200"/>
              <a:ext cx="572" cy="739"/>
              <a:chOff x="1776" y="2400"/>
              <a:chExt cx="816" cy="1056"/>
            </a:xfrm>
          </p:grpSpPr>
          <p:sp>
            <p:nvSpPr>
              <p:cNvPr id="12" name="Rectangle 41"/>
              <p:cNvSpPr>
                <a:spLocks noChangeArrowheads="1"/>
              </p:cNvSpPr>
              <p:nvPr/>
            </p:nvSpPr>
            <p:spPr bwMode="auto">
              <a:xfrm>
                <a:off x="1776" y="2400"/>
                <a:ext cx="816" cy="10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3" name="Line 42"/>
              <p:cNvSpPr>
                <a:spLocks noChangeShapeType="1"/>
              </p:cNvSpPr>
              <p:nvPr/>
            </p:nvSpPr>
            <p:spPr bwMode="auto">
              <a:xfrm>
                <a:off x="1872" y="249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4" name="Line 43"/>
              <p:cNvSpPr>
                <a:spLocks noChangeShapeType="1"/>
              </p:cNvSpPr>
              <p:nvPr/>
            </p:nvSpPr>
            <p:spPr bwMode="auto">
              <a:xfrm>
                <a:off x="1872" y="259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5" name="Line 44"/>
              <p:cNvSpPr>
                <a:spLocks noChangeShapeType="1"/>
              </p:cNvSpPr>
              <p:nvPr/>
            </p:nvSpPr>
            <p:spPr bwMode="auto">
              <a:xfrm>
                <a:off x="1872" y="268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6" name="Line 45"/>
              <p:cNvSpPr>
                <a:spLocks noChangeShapeType="1"/>
              </p:cNvSpPr>
              <p:nvPr/>
            </p:nvSpPr>
            <p:spPr bwMode="auto">
              <a:xfrm>
                <a:off x="1872" y="278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7" name="Line 46"/>
              <p:cNvSpPr>
                <a:spLocks noChangeShapeType="1"/>
              </p:cNvSpPr>
              <p:nvPr/>
            </p:nvSpPr>
            <p:spPr bwMode="auto">
              <a:xfrm>
                <a:off x="1872" y="288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8" name="Line 47"/>
              <p:cNvSpPr>
                <a:spLocks noChangeShapeType="1"/>
              </p:cNvSpPr>
              <p:nvPr/>
            </p:nvSpPr>
            <p:spPr bwMode="auto">
              <a:xfrm>
                <a:off x="1872" y="29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9" name="Line 48"/>
              <p:cNvSpPr>
                <a:spLocks noChangeShapeType="1"/>
              </p:cNvSpPr>
              <p:nvPr/>
            </p:nvSpPr>
            <p:spPr bwMode="auto">
              <a:xfrm>
                <a:off x="1872" y="307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0" name="Line 49"/>
              <p:cNvSpPr>
                <a:spLocks noChangeShapeType="1"/>
              </p:cNvSpPr>
              <p:nvPr/>
            </p:nvSpPr>
            <p:spPr bwMode="auto">
              <a:xfrm>
                <a:off x="1872" y="31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1" name="Line 50"/>
              <p:cNvSpPr>
                <a:spLocks noChangeShapeType="1"/>
              </p:cNvSpPr>
              <p:nvPr/>
            </p:nvSpPr>
            <p:spPr bwMode="auto">
              <a:xfrm>
                <a:off x="1872" y="326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2" name="Line 51"/>
              <p:cNvSpPr>
                <a:spLocks noChangeShapeType="1"/>
              </p:cNvSpPr>
              <p:nvPr/>
            </p:nvSpPr>
            <p:spPr bwMode="auto">
              <a:xfrm>
                <a:off x="1872" y="33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</p:grpSp>
      </p:grpSp>
      <p:grpSp>
        <p:nvGrpSpPr>
          <p:cNvPr id="56" name="Group 52"/>
          <p:cNvGrpSpPr>
            <a:grpSpLocks/>
          </p:cNvGrpSpPr>
          <p:nvPr/>
        </p:nvGrpSpPr>
        <p:grpSpPr bwMode="auto">
          <a:xfrm>
            <a:off x="1198563" y="4800600"/>
            <a:ext cx="1328737" cy="1079500"/>
            <a:chOff x="864" y="2592"/>
            <a:chExt cx="1429" cy="1136"/>
          </a:xfrm>
        </p:grpSpPr>
        <p:grpSp>
          <p:nvGrpSpPr>
            <p:cNvPr id="57" name="Group 53"/>
            <p:cNvGrpSpPr>
              <a:grpSpLocks/>
            </p:cNvGrpSpPr>
            <p:nvPr/>
          </p:nvGrpSpPr>
          <p:grpSpPr bwMode="auto">
            <a:xfrm rot="-982362">
              <a:off x="864" y="2592"/>
              <a:ext cx="517" cy="668"/>
              <a:chOff x="1776" y="2400"/>
              <a:chExt cx="816" cy="1056"/>
            </a:xfrm>
          </p:grpSpPr>
          <p:sp>
            <p:nvSpPr>
              <p:cNvPr id="106" name="Rectangle 54"/>
              <p:cNvSpPr>
                <a:spLocks noChangeArrowheads="1"/>
              </p:cNvSpPr>
              <p:nvPr/>
            </p:nvSpPr>
            <p:spPr bwMode="auto">
              <a:xfrm>
                <a:off x="1776" y="2400"/>
                <a:ext cx="816" cy="10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07" name="Line 55"/>
              <p:cNvSpPr>
                <a:spLocks noChangeShapeType="1"/>
              </p:cNvSpPr>
              <p:nvPr/>
            </p:nvSpPr>
            <p:spPr bwMode="auto">
              <a:xfrm>
                <a:off x="1872" y="249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08" name="Line 56"/>
              <p:cNvSpPr>
                <a:spLocks noChangeShapeType="1"/>
              </p:cNvSpPr>
              <p:nvPr/>
            </p:nvSpPr>
            <p:spPr bwMode="auto">
              <a:xfrm>
                <a:off x="1872" y="259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09" name="Line 57"/>
              <p:cNvSpPr>
                <a:spLocks noChangeShapeType="1"/>
              </p:cNvSpPr>
              <p:nvPr/>
            </p:nvSpPr>
            <p:spPr bwMode="auto">
              <a:xfrm>
                <a:off x="1872" y="268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10" name="Line 58"/>
              <p:cNvSpPr>
                <a:spLocks noChangeShapeType="1"/>
              </p:cNvSpPr>
              <p:nvPr/>
            </p:nvSpPr>
            <p:spPr bwMode="auto">
              <a:xfrm>
                <a:off x="1872" y="278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11" name="Line 59"/>
              <p:cNvSpPr>
                <a:spLocks noChangeShapeType="1"/>
              </p:cNvSpPr>
              <p:nvPr/>
            </p:nvSpPr>
            <p:spPr bwMode="auto">
              <a:xfrm>
                <a:off x="1872" y="288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12" name="Line 60"/>
              <p:cNvSpPr>
                <a:spLocks noChangeShapeType="1"/>
              </p:cNvSpPr>
              <p:nvPr/>
            </p:nvSpPr>
            <p:spPr bwMode="auto">
              <a:xfrm>
                <a:off x="1872" y="29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13" name="Line 61"/>
              <p:cNvSpPr>
                <a:spLocks noChangeShapeType="1"/>
              </p:cNvSpPr>
              <p:nvPr/>
            </p:nvSpPr>
            <p:spPr bwMode="auto">
              <a:xfrm>
                <a:off x="1872" y="307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14" name="Line 62"/>
              <p:cNvSpPr>
                <a:spLocks noChangeShapeType="1"/>
              </p:cNvSpPr>
              <p:nvPr/>
            </p:nvSpPr>
            <p:spPr bwMode="auto">
              <a:xfrm>
                <a:off x="1872" y="31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15" name="Line 63"/>
              <p:cNvSpPr>
                <a:spLocks noChangeShapeType="1"/>
              </p:cNvSpPr>
              <p:nvPr/>
            </p:nvSpPr>
            <p:spPr bwMode="auto">
              <a:xfrm>
                <a:off x="1872" y="326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16" name="Line 64"/>
              <p:cNvSpPr>
                <a:spLocks noChangeShapeType="1"/>
              </p:cNvSpPr>
              <p:nvPr/>
            </p:nvSpPr>
            <p:spPr bwMode="auto">
              <a:xfrm>
                <a:off x="1872" y="33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</p:grpSp>
        <p:grpSp>
          <p:nvGrpSpPr>
            <p:cNvPr id="58" name="Group 65"/>
            <p:cNvGrpSpPr>
              <a:grpSpLocks/>
            </p:cNvGrpSpPr>
            <p:nvPr/>
          </p:nvGrpSpPr>
          <p:grpSpPr bwMode="auto">
            <a:xfrm rot="894998">
              <a:off x="903" y="2904"/>
              <a:ext cx="517" cy="669"/>
              <a:chOff x="1776" y="2400"/>
              <a:chExt cx="816" cy="1056"/>
            </a:xfrm>
          </p:grpSpPr>
          <p:sp>
            <p:nvSpPr>
              <p:cNvPr id="95" name="Rectangle 66"/>
              <p:cNvSpPr>
                <a:spLocks noChangeArrowheads="1"/>
              </p:cNvSpPr>
              <p:nvPr/>
            </p:nvSpPr>
            <p:spPr bwMode="auto">
              <a:xfrm>
                <a:off x="1776" y="2400"/>
                <a:ext cx="816" cy="10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96" name="Line 67"/>
              <p:cNvSpPr>
                <a:spLocks noChangeShapeType="1"/>
              </p:cNvSpPr>
              <p:nvPr/>
            </p:nvSpPr>
            <p:spPr bwMode="auto">
              <a:xfrm>
                <a:off x="1872" y="249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97" name="Line 68"/>
              <p:cNvSpPr>
                <a:spLocks noChangeShapeType="1"/>
              </p:cNvSpPr>
              <p:nvPr/>
            </p:nvSpPr>
            <p:spPr bwMode="auto">
              <a:xfrm>
                <a:off x="1872" y="259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98" name="Line 69"/>
              <p:cNvSpPr>
                <a:spLocks noChangeShapeType="1"/>
              </p:cNvSpPr>
              <p:nvPr/>
            </p:nvSpPr>
            <p:spPr bwMode="auto">
              <a:xfrm>
                <a:off x="1872" y="268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99" name="Line 70"/>
              <p:cNvSpPr>
                <a:spLocks noChangeShapeType="1"/>
              </p:cNvSpPr>
              <p:nvPr/>
            </p:nvSpPr>
            <p:spPr bwMode="auto">
              <a:xfrm>
                <a:off x="1872" y="278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00" name="Line 71"/>
              <p:cNvSpPr>
                <a:spLocks noChangeShapeType="1"/>
              </p:cNvSpPr>
              <p:nvPr/>
            </p:nvSpPr>
            <p:spPr bwMode="auto">
              <a:xfrm>
                <a:off x="1872" y="288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01" name="Line 72"/>
              <p:cNvSpPr>
                <a:spLocks noChangeShapeType="1"/>
              </p:cNvSpPr>
              <p:nvPr/>
            </p:nvSpPr>
            <p:spPr bwMode="auto">
              <a:xfrm>
                <a:off x="1872" y="29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02" name="Line 73"/>
              <p:cNvSpPr>
                <a:spLocks noChangeShapeType="1"/>
              </p:cNvSpPr>
              <p:nvPr/>
            </p:nvSpPr>
            <p:spPr bwMode="auto">
              <a:xfrm>
                <a:off x="1872" y="307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03" name="Line 74"/>
              <p:cNvSpPr>
                <a:spLocks noChangeShapeType="1"/>
              </p:cNvSpPr>
              <p:nvPr/>
            </p:nvSpPr>
            <p:spPr bwMode="auto">
              <a:xfrm>
                <a:off x="1872" y="31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04" name="Line 75"/>
              <p:cNvSpPr>
                <a:spLocks noChangeShapeType="1"/>
              </p:cNvSpPr>
              <p:nvPr/>
            </p:nvSpPr>
            <p:spPr bwMode="auto">
              <a:xfrm>
                <a:off x="1872" y="326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05" name="Line 76"/>
              <p:cNvSpPr>
                <a:spLocks noChangeShapeType="1"/>
              </p:cNvSpPr>
              <p:nvPr/>
            </p:nvSpPr>
            <p:spPr bwMode="auto">
              <a:xfrm>
                <a:off x="1872" y="33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</p:grpSp>
        <p:grpSp>
          <p:nvGrpSpPr>
            <p:cNvPr id="59" name="Group 77"/>
            <p:cNvGrpSpPr>
              <a:grpSpLocks/>
            </p:cNvGrpSpPr>
            <p:nvPr/>
          </p:nvGrpSpPr>
          <p:grpSpPr bwMode="auto">
            <a:xfrm rot="-1151449">
              <a:off x="1283" y="3060"/>
              <a:ext cx="517" cy="668"/>
              <a:chOff x="1776" y="2400"/>
              <a:chExt cx="816" cy="1056"/>
            </a:xfrm>
          </p:grpSpPr>
          <p:sp>
            <p:nvSpPr>
              <p:cNvPr id="84" name="Rectangle 78"/>
              <p:cNvSpPr>
                <a:spLocks noChangeArrowheads="1"/>
              </p:cNvSpPr>
              <p:nvPr/>
            </p:nvSpPr>
            <p:spPr bwMode="auto">
              <a:xfrm>
                <a:off x="1776" y="2400"/>
                <a:ext cx="816" cy="10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5" name="Line 79"/>
              <p:cNvSpPr>
                <a:spLocks noChangeShapeType="1"/>
              </p:cNvSpPr>
              <p:nvPr/>
            </p:nvSpPr>
            <p:spPr bwMode="auto">
              <a:xfrm>
                <a:off x="1872" y="249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6" name="Line 80"/>
              <p:cNvSpPr>
                <a:spLocks noChangeShapeType="1"/>
              </p:cNvSpPr>
              <p:nvPr/>
            </p:nvSpPr>
            <p:spPr bwMode="auto">
              <a:xfrm>
                <a:off x="1872" y="259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7" name="Line 81"/>
              <p:cNvSpPr>
                <a:spLocks noChangeShapeType="1"/>
              </p:cNvSpPr>
              <p:nvPr/>
            </p:nvSpPr>
            <p:spPr bwMode="auto">
              <a:xfrm>
                <a:off x="1872" y="268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8" name="Line 82"/>
              <p:cNvSpPr>
                <a:spLocks noChangeShapeType="1"/>
              </p:cNvSpPr>
              <p:nvPr/>
            </p:nvSpPr>
            <p:spPr bwMode="auto">
              <a:xfrm>
                <a:off x="1872" y="278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9" name="Line 83"/>
              <p:cNvSpPr>
                <a:spLocks noChangeShapeType="1"/>
              </p:cNvSpPr>
              <p:nvPr/>
            </p:nvSpPr>
            <p:spPr bwMode="auto">
              <a:xfrm>
                <a:off x="1872" y="288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90" name="Line 84"/>
              <p:cNvSpPr>
                <a:spLocks noChangeShapeType="1"/>
              </p:cNvSpPr>
              <p:nvPr/>
            </p:nvSpPr>
            <p:spPr bwMode="auto">
              <a:xfrm>
                <a:off x="1872" y="29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91" name="Line 85"/>
              <p:cNvSpPr>
                <a:spLocks noChangeShapeType="1"/>
              </p:cNvSpPr>
              <p:nvPr/>
            </p:nvSpPr>
            <p:spPr bwMode="auto">
              <a:xfrm>
                <a:off x="1872" y="307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92" name="Line 86"/>
              <p:cNvSpPr>
                <a:spLocks noChangeShapeType="1"/>
              </p:cNvSpPr>
              <p:nvPr/>
            </p:nvSpPr>
            <p:spPr bwMode="auto">
              <a:xfrm>
                <a:off x="1872" y="31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93" name="Line 87"/>
              <p:cNvSpPr>
                <a:spLocks noChangeShapeType="1"/>
              </p:cNvSpPr>
              <p:nvPr/>
            </p:nvSpPr>
            <p:spPr bwMode="auto">
              <a:xfrm>
                <a:off x="1872" y="326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94" name="Line 88"/>
              <p:cNvSpPr>
                <a:spLocks noChangeShapeType="1"/>
              </p:cNvSpPr>
              <p:nvPr/>
            </p:nvSpPr>
            <p:spPr bwMode="auto">
              <a:xfrm>
                <a:off x="1872" y="33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</p:grpSp>
        <p:grpSp>
          <p:nvGrpSpPr>
            <p:cNvPr id="60" name="Group 89"/>
            <p:cNvGrpSpPr>
              <a:grpSpLocks/>
            </p:cNvGrpSpPr>
            <p:nvPr/>
          </p:nvGrpSpPr>
          <p:grpSpPr bwMode="auto">
            <a:xfrm rot="1033970">
              <a:off x="1595" y="2709"/>
              <a:ext cx="517" cy="668"/>
              <a:chOff x="1776" y="2400"/>
              <a:chExt cx="816" cy="1056"/>
            </a:xfrm>
          </p:grpSpPr>
          <p:sp>
            <p:nvSpPr>
              <p:cNvPr id="73" name="Rectangle 90"/>
              <p:cNvSpPr>
                <a:spLocks noChangeArrowheads="1"/>
              </p:cNvSpPr>
              <p:nvPr/>
            </p:nvSpPr>
            <p:spPr bwMode="auto">
              <a:xfrm>
                <a:off x="1776" y="2400"/>
                <a:ext cx="816" cy="10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4" name="Line 91"/>
              <p:cNvSpPr>
                <a:spLocks noChangeShapeType="1"/>
              </p:cNvSpPr>
              <p:nvPr/>
            </p:nvSpPr>
            <p:spPr bwMode="auto">
              <a:xfrm>
                <a:off x="1872" y="249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5" name="Line 92"/>
              <p:cNvSpPr>
                <a:spLocks noChangeShapeType="1"/>
              </p:cNvSpPr>
              <p:nvPr/>
            </p:nvSpPr>
            <p:spPr bwMode="auto">
              <a:xfrm>
                <a:off x="1872" y="259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6" name="Line 93"/>
              <p:cNvSpPr>
                <a:spLocks noChangeShapeType="1"/>
              </p:cNvSpPr>
              <p:nvPr/>
            </p:nvSpPr>
            <p:spPr bwMode="auto">
              <a:xfrm>
                <a:off x="1872" y="268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7" name="Line 94"/>
              <p:cNvSpPr>
                <a:spLocks noChangeShapeType="1"/>
              </p:cNvSpPr>
              <p:nvPr/>
            </p:nvSpPr>
            <p:spPr bwMode="auto">
              <a:xfrm>
                <a:off x="1872" y="278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8" name="Line 95"/>
              <p:cNvSpPr>
                <a:spLocks noChangeShapeType="1"/>
              </p:cNvSpPr>
              <p:nvPr/>
            </p:nvSpPr>
            <p:spPr bwMode="auto">
              <a:xfrm>
                <a:off x="1872" y="288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9" name="Line 96"/>
              <p:cNvSpPr>
                <a:spLocks noChangeShapeType="1"/>
              </p:cNvSpPr>
              <p:nvPr/>
            </p:nvSpPr>
            <p:spPr bwMode="auto">
              <a:xfrm>
                <a:off x="1872" y="29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0" name="Line 97"/>
              <p:cNvSpPr>
                <a:spLocks noChangeShapeType="1"/>
              </p:cNvSpPr>
              <p:nvPr/>
            </p:nvSpPr>
            <p:spPr bwMode="auto">
              <a:xfrm>
                <a:off x="1872" y="307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1" name="Line 98"/>
              <p:cNvSpPr>
                <a:spLocks noChangeShapeType="1"/>
              </p:cNvSpPr>
              <p:nvPr/>
            </p:nvSpPr>
            <p:spPr bwMode="auto">
              <a:xfrm>
                <a:off x="1872" y="31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2" name="Line 99"/>
              <p:cNvSpPr>
                <a:spLocks noChangeShapeType="1"/>
              </p:cNvSpPr>
              <p:nvPr/>
            </p:nvSpPr>
            <p:spPr bwMode="auto">
              <a:xfrm>
                <a:off x="1872" y="326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3" name="Line 100"/>
              <p:cNvSpPr>
                <a:spLocks noChangeShapeType="1"/>
              </p:cNvSpPr>
              <p:nvPr/>
            </p:nvSpPr>
            <p:spPr bwMode="auto">
              <a:xfrm>
                <a:off x="1872" y="33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</p:grpSp>
        <p:grpSp>
          <p:nvGrpSpPr>
            <p:cNvPr id="61" name="Group 101"/>
            <p:cNvGrpSpPr>
              <a:grpSpLocks/>
            </p:cNvGrpSpPr>
            <p:nvPr/>
          </p:nvGrpSpPr>
          <p:grpSpPr bwMode="auto">
            <a:xfrm rot="-668041">
              <a:off x="1776" y="2976"/>
              <a:ext cx="517" cy="668"/>
              <a:chOff x="1776" y="2400"/>
              <a:chExt cx="816" cy="1056"/>
            </a:xfrm>
          </p:grpSpPr>
          <p:sp>
            <p:nvSpPr>
              <p:cNvPr id="62" name="Rectangle 102"/>
              <p:cNvSpPr>
                <a:spLocks noChangeArrowheads="1"/>
              </p:cNvSpPr>
              <p:nvPr/>
            </p:nvSpPr>
            <p:spPr bwMode="auto">
              <a:xfrm>
                <a:off x="1776" y="2400"/>
                <a:ext cx="816" cy="10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3" name="Line 103"/>
              <p:cNvSpPr>
                <a:spLocks noChangeShapeType="1"/>
              </p:cNvSpPr>
              <p:nvPr/>
            </p:nvSpPr>
            <p:spPr bwMode="auto">
              <a:xfrm>
                <a:off x="1872" y="249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4" name="Line 104"/>
              <p:cNvSpPr>
                <a:spLocks noChangeShapeType="1"/>
              </p:cNvSpPr>
              <p:nvPr/>
            </p:nvSpPr>
            <p:spPr bwMode="auto">
              <a:xfrm>
                <a:off x="1872" y="259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5" name="Line 105"/>
              <p:cNvSpPr>
                <a:spLocks noChangeShapeType="1"/>
              </p:cNvSpPr>
              <p:nvPr/>
            </p:nvSpPr>
            <p:spPr bwMode="auto">
              <a:xfrm>
                <a:off x="1872" y="268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6" name="Line 106"/>
              <p:cNvSpPr>
                <a:spLocks noChangeShapeType="1"/>
              </p:cNvSpPr>
              <p:nvPr/>
            </p:nvSpPr>
            <p:spPr bwMode="auto">
              <a:xfrm>
                <a:off x="1872" y="278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7" name="Line 107"/>
              <p:cNvSpPr>
                <a:spLocks noChangeShapeType="1"/>
              </p:cNvSpPr>
              <p:nvPr/>
            </p:nvSpPr>
            <p:spPr bwMode="auto">
              <a:xfrm>
                <a:off x="1872" y="288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8" name="Line 108"/>
              <p:cNvSpPr>
                <a:spLocks noChangeShapeType="1"/>
              </p:cNvSpPr>
              <p:nvPr/>
            </p:nvSpPr>
            <p:spPr bwMode="auto">
              <a:xfrm>
                <a:off x="1872" y="29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9" name="Line 109"/>
              <p:cNvSpPr>
                <a:spLocks noChangeShapeType="1"/>
              </p:cNvSpPr>
              <p:nvPr/>
            </p:nvSpPr>
            <p:spPr bwMode="auto">
              <a:xfrm>
                <a:off x="1872" y="307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0" name="Line 110"/>
              <p:cNvSpPr>
                <a:spLocks noChangeShapeType="1"/>
              </p:cNvSpPr>
              <p:nvPr/>
            </p:nvSpPr>
            <p:spPr bwMode="auto">
              <a:xfrm>
                <a:off x="1872" y="31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1" name="Line 111"/>
              <p:cNvSpPr>
                <a:spLocks noChangeShapeType="1"/>
              </p:cNvSpPr>
              <p:nvPr/>
            </p:nvSpPr>
            <p:spPr bwMode="auto">
              <a:xfrm>
                <a:off x="1872" y="326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2" name="Line 112"/>
              <p:cNvSpPr>
                <a:spLocks noChangeShapeType="1"/>
              </p:cNvSpPr>
              <p:nvPr/>
            </p:nvSpPr>
            <p:spPr bwMode="auto">
              <a:xfrm>
                <a:off x="1872" y="33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</p:grpSp>
      </p:grpSp>
      <p:grpSp>
        <p:nvGrpSpPr>
          <p:cNvPr id="117" name="Group 113"/>
          <p:cNvGrpSpPr>
            <a:grpSpLocks/>
          </p:cNvGrpSpPr>
          <p:nvPr/>
        </p:nvGrpSpPr>
        <p:grpSpPr bwMode="auto">
          <a:xfrm>
            <a:off x="1752600" y="2667000"/>
            <a:ext cx="1331913" cy="1328738"/>
            <a:chOff x="1104" y="1680"/>
            <a:chExt cx="908" cy="837"/>
          </a:xfrm>
        </p:grpSpPr>
        <p:sp>
          <p:nvSpPr>
            <p:cNvPr id="118" name="Rectangle 114"/>
            <p:cNvSpPr>
              <a:spLocks noChangeArrowheads="1"/>
            </p:cNvSpPr>
            <p:nvPr/>
          </p:nvSpPr>
          <p:spPr bwMode="auto">
            <a:xfrm>
              <a:off x="1125" y="1920"/>
              <a:ext cx="268" cy="16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9" name="Rectangle 115"/>
            <p:cNvSpPr>
              <a:spLocks noChangeArrowheads="1"/>
            </p:cNvSpPr>
            <p:nvPr/>
          </p:nvSpPr>
          <p:spPr bwMode="auto">
            <a:xfrm>
              <a:off x="1578" y="1680"/>
              <a:ext cx="412" cy="35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0" name="Oval 116"/>
            <p:cNvSpPr>
              <a:spLocks noChangeArrowheads="1"/>
            </p:cNvSpPr>
            <p:nvPr/>
          </p:nvSpPr>
          <p:spPr bwMode="auto">
            <a:xfrm>
              <a:off x="1579" y="2408"/>
              <a:ext cx="433" cy="10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1" name="AutoShape 117"/>
            <p:cNvSpPr>
              <a:spLocks noChangeArrowheads="1"/>
            </p:cNvSpPr>
            <p:nvPr/>
          </p:nvSpPr>
          <p:spPr bwMode="auto">
            <a:xfrm>
              <a:off x="1104" y="2278"/>
              <a:ext cx="350" cy="82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2" name="Line 118"/>
            <p:cNvSpPr>
              <a:spLocks noChangeShapeType="1"/>
            </p:cNvSpPr>
            <p:nvPr/>
          </p:nvSpPr>
          <p:spPr bwMode="auto">
            <a:xfrm>
              <a:off x="1248" y="2088"/>
              <a:ext cx="21" cy="19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3" name="Line 119"/>
            <p:cNvSpPr>
              <a:spLocks noChangeShapeType="1"/>
            </p:cNvSpPr>
            <p:nvPr/>
          </p:nvSpPr>
          <p:spPr bwMode="auto">
            <a:xfrm>
              <a:off x="1393" y="2006"/>
              <a:ext cx="309" cy="2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4" name="Line 120"/>
            <p:cNvSpPr>
              <a:spLocks noChangeShapeType="1"/>
            </p:cNvSpPr>
            <p:nvPr/>
          </p:nvSpPr>
          <p:spPr bwMode="auto">
            <a:xfrm flipV="1">
              <a:off x="1784" y="2034"/>
              <a:ext cx="0" cy="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grpSp>
        <p:nvGrpSpPr>
          <p:cNvPr id="125" name="Group 121"/>
          <p:cNvGrpSpPr>
            <a:grpSpLocks/>
          </p:cNvGrpSpPr>
          <p:nvPr/>
        </p:nvGrpSpPr>
        <p:grpSpPr bwMode="auto">
          <a:xfrm>
            <a:off x="6043613" y="2743200"/>
            <a:ext cx="1328737" cy="1439863"/>
            <a:chOff x="4224" y="1536"/>
            <a:chExt cx="1248" cy="1056"/>
          </a:xfrm>
        </p:grpSpPr>
        <p:sp>
          <p:nvSpPr>
            <p:cNvPr id="126" name="Rectangle 122"/>
            <p:cNvSpPr>
              <a:spLocks noChangeArrowheads="1"/>
            </p:cNvSpPr>
            <p:nvPr/>
          </p:nvSpPr>
          <p:spPr bwMode="auto">
            <a:xfrm>
              <a:off x="4608" y="1536"/>
              <a:ext cx="480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7" name="Rectangle 123"/>
            <p:cNvSpPr>
              <a:spLocks noChangeArrowheads="1"/>
            </p:cNvSpPr>
            <p:nvPr/>
          </p:nvSpPr>
          <p:spPr bwMode="auto">
            <a:xfrm>
              <a:off x="4224" y="1968"/>
              <a:ext cx="480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8" name="Rectangle 124"/>
            <p:cNvSpPr>
              <a:spLocks noChangeArrowheads="1"/>
            </p:cNvSpPr>
            <p:nvPr/>
          </p:nvSpPr>
          <p:spPr bwMode="auto">
            <a:xfrm>
              <a:off x="4992" y="1968"/>
              <a:ext cx="480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9" name="Rectangle 125"/>
            <p:cNvSpPr>
              <a:spLocks noChangeArrowheads="1"/>
            </p:cNvSpPr>
            <p:nvPr/>
          </p:nvSpPr>
          <p:spPr bwMode="auto">
            <a:xfrm>
              <a:off x="4608" y="2352"/>
              <a:ext cx="480" cy="2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0" name="Line 126"/>
            <p:cNvSpPr>
              <a:spLocks noChangeShapeType="1"/>
            </p:cNvSpPr>
            <p:nvPr/>
          </p:nvSpPr>
          <p:spPr bwMode="auto">
            <a:xfrm flipV="1">
              <a:off x="4464" y="1776"/>
              <a:ext cx="33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1" name="Line 127"/>
            <p:cNvSpPr>
              <a:spLocks noChangeShapeType="1"/>
            </p:cNvSpPr>
            <p:nvPr/>
          </p:nvSpPr>
          <p:spPr bwMode="auto">
            <a:xfrm flipH="1" flipV="1">
              <a:off x="4944" y="1776"/>
              <a:ext cx="33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2" name="Line 128"/>
            <p:cNvSpPr>
              <a:spLocks noChangeShapeType="1"/>
            </p:cNvSpPr>
            <p:nvPr/>
          </p:nvSpPr>
          <p:spPr bwMode="auto">
            <a:xfrm flipV="1">
              <a:off x="4848" y="2208"/>
              <a:ext cx="43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latin typeface="+mn-lt"/>
              </a:endParaRPr>
            </a:p>
          </p:txBody>
        </p:sp>
      </p:grpSp>
      <p:grpSp>
        <p:nvGrpSpPr>
          <p:cNvPr id="133" name="Group 129"/>
          <p:cNvGrpSpPr>
            <a:grpSpLocks/>
          </p:cNvGrpSpPr>
          <p:nvPr/>
        </p:nvGrpSpPr>
        <p:grpSpPr bwMode="auto">
          <a:xfrm>
            <a:off x="5270500" y="1447800"/>
            <a:ext cx="1319213" cy="919163"/>
            <a:chOff x="867" y="1011"/>
            <a:chExt cx="901" cy="579"/>
          </a:xfrm>
        </p:grpSpPr>
        <p:sp>
          <p:nvSpPr>
            <p:cNvPr id="134" name="Freeform 130"/>
            <p:cNvSpPr>
              <a:spLocks/>
            </p:cNvSpPr>
            <p:nvPr/>
          </p:nvSpPr>
          <p:spPr bwMode="auto">
            <a:xfrm>
              <a:off x="882" y="1031"/>
              <a:ext cx="769" cy="536"/>
            </a:xfrm>
            <a:custGeom>
              <a:avLst/>
              <a:gdLst>
                <a:gd name="T0" fmla="*/ 746 w 769"/>
                <a:gd name="T1" fmla="*/ 194 h 536"/>
                <a:gd name="T2" fmla="*/ 769 w 769"/>
                <a:gd name="T3" fmla="*/ 135 h 536"/>
                <a:gd name="T4" fmla="*/ 759 w 769"/>
                <a:gd name="T5" fmla="*/ 97 h 536"/>
                <a:gd name="T6" fmla="*/ 741 w 769"/>
                <a:gd name="T7" fmla="*/ 43 h 536"/>
                <a:gd name="T8" fmla="*/ 713 w 769"/>
                <a:gd name="T9" fmla="*/ 18 h 536"/>
                <a:gd name="T10" fmla="*/ 690 w 769"/>
                <a:gd name="T11" fmla="*/ 10 h 536"/>
                <a:gd name="T12" fmla="*/ 662 w 769"/>
                <a:gd name="T13" fmla="*/ 10 h 536"/>
                <a:gd name="T14" fmla="*/ 593 w 769"/>
                <a:gd name="T15" fmla="*/ 5 h 536"/>
                <a:gd name="T16" fmla="*/ 567 w 769"/>
                <a:gd name="T17" fmla="*/ 31 h 536"/>
                <a:gd name="T18" fmla="*/ 524 w 769"/>
                <a:gd name="T19" fmla="*/ 69 h 536"/>
                <a:gd name="T20" fmla="*/ 508 w 769"/>
                <a:gd name="T21" fmla="*/ 128 h 536"/>
                <a:gd name="T22" fmla="*/ 534 w 769"/>
                <a:gd name="T23" fmla="*/ 184 h 536"/>
                <a:gd name="T24" fmla="*/ 496 w 769"/>
                <a:gd name="T25" fmla="*/ 130 h 536"/>
                <a:gd name="T26" fmla="*/ 475 w 769"/>
                <a:gd name="T27" fmla="*/ 105 h 536"/>
                <a:gd name="T28" fmla="*/ 444 w 769"/>
                <a:gd name="T29" fmla="*/ 82 h 536"/>
                <a:gd name="T30" fmla="*/ 401 w 769"/>
                <a:gd name="T31" fmla="*/ 79 h 536"/>
                <a:gd name="T32" fmla="*/ 347 w 769"/>
                <a:gd name="T33" fmla="*/ 97 h 536"/>
                <a:gd name="T34" fmla="*/ 317 w 769"/>
                <a:gd name="T35" fmla="*/ 117 h 536"/>
                <a:gd name="T36" fmla="*/ 304 w 769"/>
                <a:gd name="T37" fmla="*/ 174 h 536"/>
                <a:gd name="T38" fmla="*/ 337 w 769"/>
                <a:gd name="T39" fmla="*/ 235 h 536"/>
                <a:gd name="T40" fmla="*/ 312 w 769"/>
                <a:gd name="T41" fmla="*/ 232 h 536"/>
                <a:gd name="T42" fmla="*/ 294 w 769"/>
                <a:gd name="T43" fmla="*/ 227 h 536"/>
                <a:gd name="T44" fmla="*/ 273 w 769"/>
                <a:gd name="T45" fmla="*/ 209 h 536"/>
                <a:gd name="T46" fmla="*/ 232 w 769"/>
                <a:gd name="T47" fmla="*/ 207 h 536"/>
                <a:gd name="T48" fmla="*/ 207 w 769"/>
                <a:gd name="T49" fmla="*/ 212 h 536"/>
                <a:gd name="T50" fmla="*/ 181 w 769"/>
                <a:gd name="T51" fmla="*/ 227 h 536"/>
                <a:gd name="T52" fmla="*/ 158 w 769"/>
                <a:gd name="T53" fmla="*/ 258 h 536"/>
                <a:gd name="T54" fmla="*/ 151 w 769"/>
                <a:gd name="T55" fmla="*/ 273 h 536"/>
                <a:gd name="T56" fmla="*/ 158 w 769"/>
                <a:gd name="T57" fmla="*/ 322 h 536"/>
                <a:gd name="T58" fmla="*/ 143 w 769"/>
                <a:gd name="T59" fmla="*/ 329 h 536"/>
                <a:gd name="T60" fmla="*/ 110 w 769"/>
                <a:gd name="T61" fmla="*/ 339 h 536"/>
                <a:gd name="T62" fmla="*/ 66 w 769"/>
                <a:gd name="T63" fmla="*/ 350 h 536"/>
                <a:gd name="T64" fmla="*/ 31 w 769"/>
                <a:gd name="T65" fmla="*/ 365 h 536"/>
                <a:gd name="T66" fmla="*/ 8 w 769"/>
                <a:gd name="T67" fmla="*/ 388 h 536"/>
                <a:gd name="T68" fmla="*/ 2 w 769"/>
                <a:gd name="T69" fmla="*/ 441 h 536"/>
                <a:gd name="T70" fmla="*/ 23 w 769"/>
                <a:gd name="T71" fmla="*/ 477 h 536"/>
                <a:gd name="T72" fmla="*/ 48 w 769"/>
                <a:gd name="T73" fmla="*/ 505 h 536"/>
                <a:gd name="T74" fmla="*/ 82 w 769"/>
                <a:gd name="T75" fmla="*/ 518 h 536"/>
                <a:gd name="T76" fmla="*/ 123 w 769"/>
                <a:gd name="T77" fmla="*/ 521 h 536"/>
                <a:gd name="T78" fmla="*/ 166 w 769"/>
                <a:gd name="T79" fmla="*/ 516 h 536"/>
                <a:gd name="T80" fmla="*/ 217 w 769"/>
                <a:gd name="T81" fmla="*/ 472 h 536"/>
                <a:gd name="T82" fmla="*/ 222 w 769"/>
                <a:gd name="T83" fmla="*/ 505 h 536"/>
                <a:gd name="T84" fmla="*/ 253 w 769"/>
                <a:gd name="T85" fmla="*/ 528 h 536"/>
                <a:gd name="T86" fmla="*/ 296 w 769"/>
                <a:gd name="T87" fmla="*/ 536 h 536"/>
                <a:gd name="T88" fmla="*/ 352 w 769"/>
                <a:gd name="T89" fmla="*/ 528 h 536"/>
                <a:gd name="T90" fmla="*/ 398 w 769"/>
                <a:gd name="T91" fmla="*/ 510 h 536"/>
                <a:gd name="T92" fmla="*/ 396 w 769"/>
                <a:gd name="T93" fmla="*/ 457 h 536"/>
                <a:gd name="T94" fmla="*/ 409 w 769"/>
                <a:gd name="T95" fmla="*/ 401 h 536"/>
                <a:gd name="T96" fmla="*/ 416 w 769"/>
                <a:gd name="T97" fmla="*/ 378 h 536"/>
                <a:gd name="T98" fmla="*/ 432 w 769"/>
                <a:gd name="T99" fmla="*/ 360 h 536"/>
                <a:gd name="T100" fmla="*/ 485 w 769"/>
                <a:gd name="T101" fmla="*/ 332 h 536"/>
                <a:gd name="T102" fmla="*/ 542 w 769"/>
                <a:gd name="T103" fmla="*/ 283 h 536"/>
                <a:gd name="T104" fmla="*/ 580 w 769"/>
                <a:gd name="T105" fmla="*/ 273 h 536"/>
                <a:gd name="T106" fmla="*/ 616 w 769"/>
                <a:gd name="T107" fmla="*/ 271 h 536"/>
                <a:gd name="T108" fmla="*/ 639 w 769"/>
                <a:gd name="T109" fmla="*/ 273 h 536"/>
                <a:gd name="T110" fmla="*/ 679 w 769"/>
                <a:gd name="T111" fmla="*/ 306 h 536"/>
                <a:gd name="T112" fmla="*/ 674 w 769"/>
                <a:gd name="T113" fmla="*/ 258 h 536"/>
                <a:gd name="T114" fmla="*/ 697 w 769"/>
                <a:gd name="T115" fmla="*/ 230 h 536"/>
                <a:gd name="T116" fmla="*/ 725 w 769"/>
                <a:gd name="T117" fmla="*/ 214 h 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769"/>
                <a:gd name="T178" fmla="*/ 0 h 536"/>
                <a:gd name="T179" fmla="*/ 769 w 769"/>
                <a:gd name="T180" fmla="*/ 536 h 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769" h="536">
                  <a:moveTo>
                    <a:pt x="725" y="214"/>
                  </a:moveTo>
                  <a:lnTo>
                    <a:pt x="725" y="209"/>
                  </a:lnTo>
                  <a:lnTo>
                    <a:pt x="728" y="207"/>
                  </a:lnTo>
                  <a:lnTo>
                    <a:pt x="736" y="202"/>
                  </a:lnTo>
                  <a:lnTo>
                    <a:pt x="743" y="196"/>
                  </a:lnTo>
                  <a:lnTo>
                    <a:pt x="746" y="194"/>
                  </a:lnTo>
                  <a:lnTo>
                    <a:pt x="748" y="189"/>
                  </a:lnTo>
                  <a:lnTo>
                    <a:pt x="756" y="176"/>
                  </a:lnTo>
                  <a:lnTo>
                    <a:pt x="764" y="168"/>
                  </a:lnTo>
                  <a:lnTo>
                    <a:pt x="766" y="161"/>
                  </a:lnTo>
                  <a:lnTo>
                    <a:pt x="769" y="156"/>
                  </a:lnTo>
                  <a:lnTo>
                    <a:pt x="769" y="135"/>
                  </a:lnTo>
                  <a:lnTo>
                    <a:pt x="766" y="117"/>
                  </a:lnTo>
                  <a:lnTo>
                    <a:pt x="766" y="112"/>
                  </a:lnTo>
                  <a:lnTo>
                    <a:pt x="764" y="110"/>
                  </a:lnTo>
                  <a:lnTo>
                    <a:pt x="761" y="110"/>
                  </a:lnTo>
                  <a:lnTo>
                    <a:pt x="761" y="107"/>
                  </a:lnTo>
                  <a:lnTo>
                    <a:pt x="759" y="97"/>
                  </a:lnTo>
                  <a:lnTo>
                    <a:pt x="756" y="82"/>
                  </a:lnTo>
                  <a:lnTo>
                    <a:pt x="754" y="74"/>
                  </a:lnTo>
                  <a:lnTo>
                    <a:pt x="751" y="64"/>
                  </a:lnTo>
                  <a:lnTo>
                    <a:pt x="746" y="54"/>
                  </a:lnTo>
                  <a:lnTo>
                    <a:pt x="743" y="46"/>
                  </a:lnTo>
                  <a:lnTo>
                    <a:pt x="741" y="43"/>
                  </a:lnTo>
                  <a:lnTo>
                    <a:pt x="736" y="38"/>
                  </a:lnTo>
                  <a:lnTo>
                    <a:pt x="728" y="33"/>
                  </a:lnTo>
                  <a:lnTo>
                    <a:pt x="725" y="31"/>
                  </a:lnTo>
                  <a:lnTo>
                    <a:pt x="720" y="25"/>
                  </a:lnTo>
                  <a:lnTo>
                    <a:pt x="718" y="20"/>
                  </a:lnTo>
                  <a:lnTo>
                    <a:pt x="713" y="18"/>
                  </a:lnTo>
                  <a:lnTo>
                    <a:pt x="710" y="18"/>
                  </a:lnTo>
                  <a:lnTo>
                    <a:pt x="708" y="18"/>
                  </a:lnTo>
                  <a:lnTo>
                    <a:pt x="705" y="18"/>
                  </a:lnTo>
                  <a:lnTo>
                    <a:pt x="700" y="18"/>
                  </a:lnTo>
                  <a:lnTo>
                    <a:pt x="697" y="15"/>
                  </a:lnTo>
                  <a:lnTo>
                    <a:pt x="690" y="10"/>
                  </a:lnTo>
                  <a:lnTo>
                    <a:pt x="685" y="5"/>
                  </a:lnTo>
                  <a:lnTo>
                    <a:pt x="682" y="5"/>
                  </a:lnTo>
                  <a:lnTo>
                    <a:pt x="677" y="5"/>
                  </a:lnTo>
                  <a:lnTo>
                    <a:pt x="672" y="8"/>
                  </a:lnTo>
                  <a:lnTo>
                    <a:pt x="667" y="8"/>
                  </a:lnTo>
                  <a:lnTo>
                    <a:pt x="662" y="10"/>
                  </a:lnTo>
                  <a:lnTo>
                    <a:pt x="654" y="8"/>
                  </a:lnTo>
                  <a:lnTo>
                    <a:pt x="646" y="5"/>
                  </a:lnTo>
                  <a:lnTo>
                    <a:pt x="639" y="0"/>
                  </a:lnTo>
                  <a:lnTo>
                    <a:pt x="628" y="0"/>
                  </a:lnTo>
                  <a:lnTo>
                    <a:pt x="605" y="3"/>
                  </a:lnTo>
                  <a:lnTo>
                    <a:pt x="593" y="5"/>
                  </a:lnTo>
                  <a:lnTo>
                    <a:pt x="585" y="10"/>
                  </a:lnTo>
                  <a:lnTo>
                    <a:pt x="577" y="13"/>
                  </a:lnTo>
                  <a:lnTo>
                    <a:pt x="575" y="18"/>
                  </a:lnTo>
                  <a:lnTo>
                    <a:pt x="572" y="20"/>
                  </a:lnTo>
                  <a:lnTo>
                    <a:pt x="570" y="25"/>
                  </a:lnTo>
                  <a:lnTo>
                    <a:pt x="567" y="31"/>
                  </a:lnTo>
                  <a:lnTo>
                    <a:pt x="554" y="38"/>
                  </a:lnTo>
                  <a:lnTo>
                    <a:pt x="542" y="43"/>
                  </a:lnTo>
                  <a:lnTo>
                    <a:pt x="536" y="46"/>
                  </a:lnTo>
                  <a:lnTo>
                    <a:pt x="531" y="51"/>
                  </a:lnTo>
                  <a:lnTo>
                    <a:pt x="526" y="59"/>
                  </a:lnTo>
                  <a:lnTo>
                    <a:pt x="524" y="69"/>
                  </a:lnTo>
                  <a:lnTo>
                    <a:pt x="521" y="77"/>
                  </a:lnTo>
                  <a:lnTo>
                    <a:pt x="516" y="87"/>
                  </a:lnTo>
                  <a:lnTo>
                    <a:pt x="513" y="92"/>
                  </a:lnTo>
                  <a:lnTo>
                    <a:pt x="511" y="97"/>
                  </a:lnTo>
                  <a:lnTo>
                    <a:pt x="508" y="112"/>
                  </a:lnTo>
                  <a:lnTo>
                    <a:pt x="508" y="128"/>
                  </a:lnTo>
                  <a:lnTo>
                    <a:pt x="511" y="140"/>
                  </a:lnTo>
                  <a:lnTo>
                    <a:pt x="519" y="151"/>
                  </a:lnTo>
                  <a:lnTo>
                    <a:pt x="529" y="163"/>
                  </a:lnTo>
                  <a:lnTo>
                    <a:pt x="534" y="174"/>
                  </a:lnTo>
                  <a:lnTo>
                    <a:pt x="536" y="179"/>
                  </a:lnTo>
                  <a:lnTo>
                    <a:pt x="534" y="184"/>
                  </a:lnTo>
                  <a:lnTo>
                    <a:pt x="521" y="181"/>
                  </a:lnTo>
                  <a:lnTo>
                    <a:pt x="516" y="179"/>
                  </a:lnTo>
                  <a:lnTo>
                    <a:pt x="511" y="176"/>
                  </a:lnTo>
                  <a:lnTo>
                    <a:pt x="503" y="163"/>
                  </a:lnTo>
                  <a:lnTo>
                    <a:pt x="501" y="151"/>
                  </a:lnTo>
                  <a:lnTo>
                    <a:pt x="496" y="130"/>
                  </a:lnTo>
                  <a:lnTo>
                    <a:pt x="496" y="120"/>
                  </a:lnTo>
                  <a:lnTo>
                    <a:pt x="493" y="115"/>
                  </a:lnTo>
                  <a:lnTo>
                    <a:pt x="490" y="112"/>
                  </a:lnTo>
                  <a:lnTo>
                    <a:pt x="488" y="110"/>
                  </a:lnTo>
                  <a:lnTo>
                    <a:pt x="478" y="107"/>
                  </a:lnTo>
                  <a:lnTo>
                    <a:pt x="475" y="105"/>
                  </a:lnTo>
                  <a:lnTo>
                    <a:pt x="473" y="102"/>
                  </a:lnTo>
                  <a:lnTo>
                    <a:pt x="467" y="97"/>
                  </a:lnTo>
                  <a:lnTo>
                    <a:pt x="462" y="89"/>
                  </a:lnTo>
                  <a:lnTo>
                    <a:pt x="460" y="87"/>
                  </a:lnTo>
                  <a:lnTo>
                    <a:pt x="455" y="87"/>
                  </a:lnTo>
                  <a:lnTo>
                    <a:pt x="444" y="82"/>
                  </a:lnTo>
                  <a:lnTo>
                    <a:pt x="434" y="77"/>
                  </a:lnTo>
                  <a:lnTo>
                    <a:pt x="424" y="71"/>
                  </a:lnTo>
                  <a:lnTo>
                    <a:pt x="419" y="71"/>
                  </a:lnTo>
                  <a:lnTo>
                    <a:pt x="414" y="71"/>
                  </a:lnTo>
                  <a:lnTo>
                    <a:pt x="406" y="74"/>
                  </a:lnTo>
                  <a:lnTo>
                    <a:pt x="401" y="79"/>
                  </a:lnTo>
                  <a:lnTo>
                    <a:pt x="393" y="82"/>
                  </a:lnTo>
                  <a:lnTo>
                    <a:pt x="381" y="84"/>
                  </a:lnTo>
                  <a:lnTo>
                    <a:pt x="368" y="84"/>
                  </a:lnTo>
                  <a:lnTo>
                    <a:pt x="360" y="87"/>
                  </a:lnTo>
                  <a:lnTo>
                    <a:pt x="352" y="89"/>
                  </a:lnTo>
                  <a:lnTo>
                    <a:pt x="347" y="97"/>
                  </a:lnTo>
                  <a:lnTo>
                    <a:pt x="345" y="100"/>
                  </a:lnTo>
                  <a:lnTo>
                    <a:pt x="342" y="102"/>
                  </a:lnTo>
                  <a:lnTo>
                    <a:pt x="332" y="105"/>
                  </a:lnTo>
                  <a:lnTo>
                    <a:pt x="322" y="110"/>
                  </a:lnTo>
                  <a:lnTo>
                    <a:pt x="319" y="112"/>
                  </a:lnTo>
                  <a:lnTo>
                    <a:pt x="317" y="117"/>
                  </a:lnTo>
                  <a:lnTo>
                    <a:pt x="317" y="125"/>
                  </a:lnTo>
                  <a:lnTo>
                    <a:pt x="317" y="130"/>
                  </a:lnTo>
                  <a:lnTo>
                    <a:pt x="317" y="138"/>
                  </a:lnTo>
                  <a:lnTo>
                    <a:pt x="312" y="148"/>
                  </a:lnTo>
                  <a:lnTo>
                    <a:pt x="306" y="161"/>
                  </a:lnTo>
                  <a:lnTo>
                    <a:pt x="304" y="174"/>
                  </a:lnTo>
                  <a:lnTo>
                    <a:pt x="304" y="189"/>
                  </a:lnTo>
                  <a:lnTo>
                    <a:pt x="304" y="199"/>
                  </a:lnTo>
                  <a:lnTo>
                    <a:pt x="314" y="212"/>
                  </a:lnTo>
                  <a:lnTo>
                    <a:pt x="324" y="222"/>
                  </a:lnTo>
                  <a:lnTo>
                    <a:pt x="332" y="230"/>
                  </a:lnTo>
                  <a:lnTo>
                    <a:pt x="337" y="235"/>
                  </a:lnTo>
                  <a:lnTo>
                    <a:pt x="337" y="237"/>
                  </a:lnTo>
                  <a:lnTo>
                    <a:pt x="335" y="237"/>
                  </a:lnTo>
                  <a:lnTo>
                    <a:pt x="332" y="240"/>
                  </a:lnTo>
                  <a:lnTo>
                    <a:pt x="324" y="240"/>
                  </a:lnTo>
                  <a:lnTo>
                    <a:pt x="314" y="235"/>
                  </a:lnTo>
                  <a:lnTo>
                    <a:pt x="312" y="232"/>
                  </a:lnTo>
                  <a:lnTo>
                    <a:pt x="306" y="227"/>
                  </a:lnTo>
                  <a:lnTo>
                    <a:pt x="296" y="225"/>
                  </a:lnTo>
                  <a:lnTo>
                    <a:pt x="299" y="225"/>
                  </a:lnTo>
                  <a:lnTo>
                    <a:pt x="299" y="227"/>
                  </a:lnTo>
                  <a:lnTo>
                    <a:pt x="296" y="227"/>
                  </a:lnTo>
                  <a:lnTo>
                    <a:pt x="294" y="227"/>
                  </a:lnTo>
                  <a:lnTo>
                    <a:pt x="291" y="227"/>
                  </a:lnTo>
                  <a:lnTo>
                    <a:pt x="286" y="227"/>
                  </a:lnTo>
                  <a:lnTo>
                    <a:pt x="283" y="225"/>
                  </a:lnTo>
                  <a:lnTo>
                    <a:pt x="278" y="222"/>
                  </a:lnTo>
                  <a:lnTo>
                    <a:pt x="276" y="219"/>
                  </a:lnTo>
                  <a:lnTo>
                    <a:pt x="273" y="209"/>
                  </a:lnTo>
                  <a:lnTo>
                    <a:pt x="266" y="204"/>
                  </a:lnTo>
                  <a:lnTo>
                    <a:pt x="260" y="202"/>
                  </a:lnTo>
                  <a:lnTo>
                    <a:pt x="253" y="202"/>
                  </a:lnTo>
                  <a:lnTo>
                    <a:pt x="248" y="202"/>
                  </a:lnTo>
                  <a:lnTo>
                    <a:pt x="240" y="204"/>
                  </a:lnTo>
                  <a:lnTo>
                    <a:pt x="232" y="207"/>
                  </a:lnTo>
                  <a:lnTo>
                    <a:pt x="230" y="204"/>
                  </a:lnTo>
                  <a:lnTo>
                    <a:pt x="225" y="204"/>
                  </a:lnTo>
                  <a:lnTo>
                    <a:pt x="222" y="204"/>
                  </a:lnTo>
                  <a:lnTo>
                    <a:pt x="220" y="204"/>
                  </a:lnTo>
                  <a:lnTo>
                    <a:pt x="212" y="209"/>
                  </a:lnTo>
                  <a:lnTo>
                    <a:pt x="207" y="212"/>
                  </a:lnTo>
                  <a:lnTo>
                    <a:pt x="202" y="214"/>
                  </a:lnTo>
                  <a:lnTo>
                    <a:pt x="197" y="214"/>
                  </a:lnTo>
                  <a:lnTo>
                    <a:pt x="194" y="214"/>
                  </a:lnTo>
                  <a:lnTo>
                    <a:pt x="192" y="214"/>
                  </a:lnTo>
                  <a:lnTo>
                    <a:pt x="186" y="222"/>
                  </a:lnTo>
                  <a:lnTo>
                    <a:pt x="181" y="227"/>
                  </a:lnTo>
                  <a:lnTo>
                    <a:pt x="179" y="232"/>
                  </a:lnTo>
                  <a:lnTo>
                    <a:pt x="174" y="235"/>
                  </a:lnTo>
                  <a:lnTo>
                    <a:pt x="171" y="237"/>
                  </a:lnTo>
                  <a:lnTo>
                    <a:pt x="166" y="240"/>
                  </a:lnTo>
                  <a:lnTo>
                    <a:pt x="163" y="248"/>
                  </a:lnTo>
                  <a:lnTo>
                    <a:pt x="158" y="258"/>
                  </a:lnTo>
                  <a:lnTo>
                    <a:pt x="156" y="260"/>
                  </a:lnTo>
                  <a:lnTo>
                    <a:pt x="153" y="263"/>
                  </a:lnTo>
                  <a:lnTo>
                    <a:pt x="151" y="263"/>
                  </a:lnTo>
                  <a:lnTo>
                    <a:pt x="151" y="265"/>
                  </a:lnTo>
                  <a:lnTo>
                    <a:pt x="151" y="271"/>
                  </a:lnTo>
                  <a:lnTo>
                    <a:pt x="151" y="273"/>
                  </a:lnTo>
                  <a:lnTo>
                    <a:pt x="153" y="281"/>
                  </a:lnTo>
                  <a:lnTo>
                    <a:pt x="158" y="286"/>
                  </a:lnTo>
                  <a:lnTo>
                    <a:pt x="148" y="306"/>
                  </a:lnTo>
                  <a:lnTo>
                    <a:pt x="153" y="309"/>
                  </a:lnTo>
                  <a:lnTo>
                    <a:pt x="156" y="311"/>
                  </a:lnTo>
                  <a:lnTo>
                    <a:pt x="158" y="322"/>
                  </a:lnTo>
                  <a:lnTo>
                    <a:pt x="161" y="327"/>
                  </a:lnTo>
                  <a:lnTo>
                    <a:pt x="163" y="329"/>
                  </a:lnTo>
                  <a:lnTo>
                    <a:pt x="166" y="332"/>
                  </a:lnTo>
                  <a:lnTo>
                    <a:pt x="161" y="329"/>
                  </a:lnTo>
                  <a:lnTo>
                    <a:pt x="151" y="329"/>
                  </a:lnTo>
                  <a:lnTo>
                    <a:pt x="143" y="329"/>
                  </a:lnTo>
                  <a:lnTo>
                    <a:pt x="138" y="332"/>
                  </a:lnTo>
                  <a:lnTo>
                    <a:pt x="135" y="334"/>
                  </a:lnTo>
                  <a:lnTo>
                    <a:pt x="133" y="332"/>
                  </a:lnTo>
                  <a:lnTo>
                    <a:pt x="128" y="332"/>
                  </a:lnTo>
                  <a:lnTo>
                    <a:pt x="117" y="334"/>
                  </a:lnTo>
                  <a:lnTo>
                    <a:pt x="110" y="339"/>
                  </a:lnTo>
                  <a:lnTo>
                    <a:pt x="102" y="342"/>
                  </a:lnTo>
                  <a:lnTo>
                    <a:pt x="94" y="342"/>
                  </a:lnTo>
                  <a:lnTo>
                    <a:pt x="82" y="342"/>
                  </a:lnTo>
                  <a:lnTo>
                    <a:pt x="71" y="347"/>
                  </a:lnTo>
                  <a:lnTo>
                    <a:pt x="69" y="350"/>
                  </a:lnTo>
                  <a:lnTo>
                    <a:pt x="66" y="350"/>
                  </a:lnTo>
                  <a:lnTo>
                    <a:pt x="66" y="352"/>
                  </a:lnTo>
                  <a:lnTo>
                    <a:pt x="66" y="355"/>
                  </a:lnTo>
                  <a:lnTo>
                    <a:pt x="61" y="355"/>
                  </a:lnTo>
                  <a:lnTo>
                    <a:pt x="51" y="357"/>
                  </a:lnTo>
                  <a:lnTo>
                    <a:pt x="36" y="362"/>
                  </a:lnTo>
                  <a:lnTo>
                    <a:pt x="31" y="365"/>
                  </a:lnTo>
                  <a:lnTo>
                    <a:pt x="28" y="367"/>
                  </a:lnTo>
                  <a:lnTo>
                    <a:pt x="28" y="370"/>
                  </a:lnTo>
                  <a:lnTo>
                    <a:pt x="23" y="373"/>
                  </a:lnTo>
                  <a:lnTo>
                    <a:pt x="18" y="378"/>
                  </a:lnTo>
                  <a:lnTo>
                    <a:pt x="10" y="385"/>
                  </a:lnTo>
                  <a:lnTo>
                    <a:pt x="8" y="388"/>
                  </a:lnTo>
                  <a:lnTo>
                    <a:pt x="8" y="393"/>
                  </a:lnTo>
                  <a:lnTo>
                    <a:pt x="8" y="398"/>
                  </a:lnTo>
                  <a:lnTo>
                    <a:pt x="8" y="406"/>
                  </a:lnTo>
                  <a:lnTo>
                    <a:pt x="5" y="421"/>
                  </a:lnTo>
                  <a:lnTo>
                    <a:pt x="0" y="434"/>
                  </a:lnTo>
                  <a:lnTo>
                    <a:pt x="2" y="441"/>
                  </a:lnTo>
                  <a:lnTo>
                    <a:pt x="2" y="447"/>
                  </a:lnTo>
                  <a:lnTo>
                    <a:pt x="10" y="454"/>
                  </a:lnTo>
                  <a:lnTo>
                    <a:pt x="15" y="462"/>
                  </a:lnTo>
                  <a:lnTo>
                    <a:pt x="23" y="470"/>
                  </a:lnTo>
                  <a:lnTo>
                    <a:pt x="23" y="472"/>
                  </a:lnTo>
                  <a:lnTo>
                    <a:pt x="23" y="477"/>
                  </a:lnTo>
                  <a:lnTo>
                    <a:pt x="25" y="480"/>
                  </a:lnTo>
                  <a:lnTo>
                    <a:pt x="28" y="482"/>
                  </a:lnTo>
                  <a:lnTo>
                    <a:pt x="36" y="490"/>
                  </a:lnTo>
                  <a:lnTo>
                    <a:pt x="43" y="498"/>
                  </a:lnTo>
                  <a:lnTo>
                    <a:pt x="46" y="500"/>
                  </a:lnTo>
                  <a:lnTo>
                    <a:pt x="48" y="505"/>
                  </a:lnTo>
                  <a:lnTo>
                    <a:pt x="51" y="508"/>
                  </a:lnTo>
                  <a:lnTo>
                    <a:pt x="54" y="510"/>
                  </a:lnTo>
                  <a:lnTo>
                    <a:pt x="64" y="513"/>
                  </a:lnTo>
                  <a:lnTo>
                    <a:pt x="74" y="513"/>
                  </a:lnTo>
                  <a:lnTo>
                    <a:pt x="79" y="516"/>
                  </a:lnTo>
                  <a:lnTo>
                    <a:pt x="82" y="518"/>
                  </a:lnTo>
                  <a:lnTo>
                    <a:pt x="84" y="521"/>
                  </a:lnTo>
                  <a:lnTo>
                    <a:pt x="89" y="521"/>
                  </a:lnTo>
                  <a:lnTo>
                    <a:pt x="100" y="526"/>
                  </a:lnTo>
                  <a:lnTo>
                    <a:pt x="112" y="526"/>
                  </a:lnTo>
                  <a:lnTo>
                    <a:pt x="117" y="523"/>
                  </a:lnTo>
                  <a:lnTo>
                    <a:pt x="123" y="521"/>
                  </a:lnTo>
                  <a:lnTo>
                    <a:pt x="128" y="518"/>
                  </a:lnTo>
                  <a:lnTo>
                    <a:pt x="133" y="516"/>
                  </a:lnTo>
                  <a:lnTo>
                    <a:pt x="146" y="516"/>
                  </a:lnTo>
                  <a:lnTo>
                    <a:pt x="158" y="518"/>
                  </a:lnTo>
                  <a:lnTo>
                    <a:pt x="163" y="518"/>
                  </a:lnTo>
                  <a:lnTo>
                    <a:pt x="166" y="516"/>
                  </a:lnTo>
                  <a:lnTo>
                    <a:pt x="171" y="508"/>
                  </a:lnTo>
                  <a:lnTo>
                    <a:pt x="174" y="503"/>
                  </a:lnTo>
                  <a:lnTo>
                    <a:pt x="176" y="498"/>
                  </a:lnTo>
                  <a:lnTo>
                    <a:pt x="181" y="493"/>
                  </a:lnTo>
                  <a:lnTo>
                    <a:pt x="212" y="470"/>
                  </a:lnTo>
                  <a:lnTo>
                    <a:pt x="217" y="472"/>
                  </a:lnTo>
                  <a:lnTo>
                    <a:pt x="220" y="475"/>
                  </a:lnTo>
                  <a:lnTo>
                    <a:pt x="220" y="480"/>
                  </a:lnTo>
                  <a:lnTo>
                    <a:pt x="220" y="485"/>
                  </a:lnTo>
                  <a:lnTo>
                    <a:pt x="220" y="495"/>
                  </a:lnTo>
                  <a:lnTo>
                    <a:pt x="220" y="500"/>
                  </a:lnTo>
                  <a:lnTo>
                    <a:pt x="222" y="505"/>
                  </a:lnTo>
                  <a:lnTo>
                    <a:pt x="227" y="510"/>
                  </a:lnTo>
                  <a:lnTo>
                    <a:pt x="232" y="513"/>
                  </a:lnTo>
                  <a:lnTo>
                    <a:pt x="237" y="516"/>
                  </a:lnTo>
                  <a:lnTo>
                    <a:pt x="243" y="523"/>
                  </a:lnTo>
                  <a:lnTo>
                    <a:pt x="248" y="526"/>
                  </a:lnTo>
                  <a:lnTo>
                    <a:pt x="253" y="528"/>
                  </a:lnTo>
                  <a:lnTo>
                    <a:pt x="263" y="531"/>
                  </a:lnTo>
                  <a:lnTo>
                    <a:pt x="273" y="528"/>
                  </a:lnTo>
                  <a:lnTo>
                    <a:pt x="278" y="528"/>
                  </a:lnTo>
                  <a:lnTo>
                    <a:pt x="281" y="531"/>
                  </a:lnTo>
                  <a:lnTo>
                    <a:pt x="289" y="533"/>
                  </a:lnTo>
                  <a:lnTo>
                    <a:pt x="296" y="536"/>
                  </a:lnTo>
                  <a:lnTo>
                    <a:pt x="317" y="536"/>
                  </a:lnTo>
                  <a:lnTo>
                    <a:pt x="329" y="533"/>
                  </a:lnTo>
                  <a:lnTo>
                    <a:pt x="340" y="531"/>
                  </a:lnTo>
                  <a:lnTo>
                    <a:pt x="347" y="526"/>
                  </a:lnTo>
                  <a:lnTo>
                    <a:pt x="350" y="526"/>
                  </a:lnTo>
                  <a:lnTo>
                    <a:pt x="352" y="528"/>
                  </a:lnTo>
                  <a:lnTo>
                    <a:pt x="355" y="528"/>
                  </a:lnTo>
                  <a:lnTo>
                    <a:pt x="358" y="528"/>
                  </a:lnTo>
                  <a:lnTo>
                    <a:pt x="368" y="521"/>
                  </a:lnTo>
                  <a:lnTo>
                    <a:pt x="378" y="513"/>
                  </a:lnTo>
                  <a:lnTo>
                    <a:pt x="391" y="508"/>
                  </a:lnTo>
                  <a:lnTo>
                    <a:pt x="398" y="510"/>
                  </a:lnTo>
                  <a:lnTo>
                    <a:pt x="398" y="508"/>
                  </a:lnTo>
                  <a:lnTo>
                    <a:pt x="398" y="503"/>
                  </a:lnTo>
                  <a:lnTo>
                    <a:pt x="398" y="493"/>
                  </a:lnTo>
                  <a:lnTo>
                    <a:pt x="398" y="475"/>
                  </a:lnTo>
                  <a:lnTo>
                    <a:pt x="398" y="467"/>
                  </a:lnTo>
                  <a:lnTo>
                    <a:pt x="396" y="457"/>
                  </a:lnTo>
                  <a:lnTo>
                    <a:pt x="393" y="447"/>
                  </a:lnTo>
                  <a:lnTo>
                    <a:pt x="391" y="436"/>
                  </a:lnTo>
                  <a:lnTo>
                    <a:pt x="393" y="431"/>
                  </a:lnTo>
                  <a:lnTo>
                    <a:pt x="396" y="426"/>
                  </a:lnTo>
                  <a:lnTo>
                    <a:pt x="404" y="413"/>
                  </a:lnTo>
                  <a:lnTo>
                    <a:pt x="409" y="401"/>
                  </a:lnTo>
                  <a:lnTo>
                    <a:pt x="411" y="396"/>
                  </a:lnTo>
                  <a:lnTo>
                    <a:pt x="411" y="388"/>
                  </a:lnTo>
                  <a:lnTo>
                    <a:pt x="411" y="383"/>
                  </a:lnTo>
                  <a:lnTo>
                    <a:pt x="411" y="380"/>
                  </a:lnTo>
                  <a:lnTo>
                    <a:pt x="414" y="378"/>
                  </a:lnTo>
                  <a:lnTo>
                    <a:pt x="416" y="378"/>
                  </a:lnTo>
                  <a:lnTo>
                    <a:pt x="419" y="375"/>
                  </a:lnTo>
                  <a:lnTo>
                    <a:pt x="421" y="375"/>
                  </a:lnTo>
                  <a:lnTo>
                    <a:pt x="424" y="378"/>
                  </a:lnTo>
                  <a:lnTo>
                    <a:pt x="424" y="380"/>
                  </a:lnTo>
                  <a:lnTo>
                    <a:pt x="429" y="367"/>
                  </a:lnTo>
                  <a:lnTo>
                    <a:pt x="432" y="360"/>
                  </a:lnTo>
                  <a:lnTo>
                    <a:pt x="437" y="357"/>
                  </a:lnTo>
                  <a:lnTo>
                    <a:pt x="444" y="355"/>
                  </a:lnTo>
                  <a:lnTo>
                    <a:pt x="470" y="345"/>
                  </a:lnTo>
                  <a:lnTo>
                    <a:pt x="480" y="337"/>
                  </a:lnTo>
                  <a:lnTo>
                    <a:pt x="483" y="334"/>
                  </a:lnTo>
                  <a:lnTo>
                    <a:pt x="485" y="332"/>
                  </a:lnTo>
                  <a:lnTo>
                    <a:pt x="496" y="314"/>
                  </a:lnTo>
                  <a:lnTo>
                    <a:pt x="511" y="299"/>
                  </a:lnTo>
                  <a:lnTo>
                    <a:pt x="526" y="288"/>
                  </a:lnTo>
                  <a:lnTo>
                    <a:pt x="531" y="286"/>
                  </a:lnTo>
                  <a:lnTo>
                    <a:pt x="536" y="286"/>
                  </a:lnTo>
                  <a:lnTo>
                    <a:pt x="542" y="283"/>
                  </a:lnTo>
                  <a:lnTo>
                    <a:pt x="544" y="283"/>
                  </a:lnTo>
                  <a:lnTo>
                    <a:pt x="552" y="276"/>
                  </a:lnTo>
                  <a:lnTo>
                    <a:pt x="557" y="273"/>
                  </a:lnTo>
                  <a:lnTo>
                    <a:pt x="565" y="271"/>
                  </a:lnTo>
                  <a:lnTo>
                    <a:pt x="572" y="271"/>
                  </a:lnTo>
                  <a:lnTo>
                    <a:pt x="580" y="273"/>
                  </a:lnTo>
                  <a:lnTo>
                    <a:pt x="588" y="273"/>
                  </a:lnTo>
                  <a:lnTo>
                    <a:pt x="590" y="273"/>
                  </a:lnTo>
                  <a:lnTo>
                    <a:pt x="600" y="271"/>
                  </a:lnTo>
                  <a:lnTo>
                    <a:pt x="608" y="268"/>
                  </a:lnTo>
                  <a:lnTo>
                    <a:pt x="611" y="268"/>
                  </a:lnTo>
                  <a:lnTo>
                    <a:pt x="616" y="271"/>
                  </a:lnTo>
                  <a:lnTo>
                    <a:pt x="618" y="271"/>
                  </a:lnTo>
                  <a:lnTo>
                    <a:pt x="621" y="271"/>
                  </a:lnTo>
                  <a:lnTo>
                    <a:pt x="628" y="268"/>
                  </a:lnTo>
                  <a:lnTo>
                    <a:pt x="631" y="268"/>
                  </a:lnTo>
                  <a:lnTo>
                    <a:pt x="636" y="271"/>
                  </a:lnTo>
                  <a:lnTo>
                    <a:pt x="639" y="273"/>
                  </a:lnTo>
                  <a:lnTo>
                    <a:pt x="641" y="281"/>
                  </a:lnTo>
                  <a:lnTo>
                    <a:pt x="646" y="286"/>
                  </a:lnTo>
                  <a:lnTo>
                    <a:pt x="649" y="291"/>
                  </a:lnTo>
                  <a:lnTo>
                    <a:pt x="659" y="296"/>
                  </a:lnTo>
                  <a:lnTo>
                    <a:pt x="669" y="299"/>
                  </a:lnTo>
                  <a:lnTo>
                    <a:pt x="679" y="306"/>
                  </a:lnTo>
                  <a:lnTo>
                    <a:pt x="677" y="304"/>
                  </a:lnTo>
                  <a:lnTo>
                    <a:pt x="674" y="301"/>
                  </a:lnTo>
                  <a:lnTo>
                    <a:pt x="672" y="293"/>
                  </a:lnTo>
                  <a:lnTo>
                    <a:pt x="672" y="281"/>
                  </a:lnTo>
                  <a:lnTo>
                    <a:pt x="672" y="271"/>
                  </a:lnTo>
                  <a:lnTo>
                    <a:pt x="674" y="258"/>
                  </a:lnTo>
                  <a:lnTo>
                    <a:pt x="677" y="248"/>
                  </a:lnTo>
                  <a:lnTo>
                    <a:pt x="682" y="240"/>
                  </a:lnTo>
                  <a:lnTo>
                    <a:pt x="685" y="237"/>
                  </a:lnTo>
                  <a:lnTo>
                    <a:pt x="687" y="237"/>
                  </a:lnTo>
                  <a:lnTo>
                    <a:pt x="692" y="235"/>
                  </a:lnTo>
                  <a:lnTo>
                    <a:pt x="697" y="230"/>
                  </a:lnTo>
                  <a:lnTo>
                    <a:pt x="705" y="219"/>
                  </a:lnTo>
                  <a:lnTo>
                    <a:pt x="708" y="214"/>
                  </a:lnTo>
                  <a:lnTo>
                    <a:pt x="713" y="212"/>
                  </a:lnTo>
                  <a:lnTo>
                    <a:pt x="715" y="209"/>
                  </a:lnTo>
                  <a:lnTo>
                    <a:pt x="718" y="209"/>
                  </a:lnTo>
                  <a:lnTo>
                    <a:pt x="725" y="2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1288" y="1240"/>
              <a:ext cx="468" cy="335"/>
            </a:xfrm>
            <a:custGeom>
              <a:avLst/>
              <a:gdLst>
                <a:gd name="T0" fmla="*/ 21 w 468"/>
                <a:gd name="T1" fmla="*/ 179 h 335"/>
                <a:gd name="T2" fmla="*/ 0 w 468"/>
                <a:gd name="T3" fmla="*/ 222 h 335"/>
                <a:gd name="T4" fmla="*/ 5 w 468"/>
                <a:gd name="T5" fmla="*/ 250 h 335"/>
                <a:gd name="T6" fmla="*/ 3 w 468"/>
                <a:gd name="T7" fmla="*/ 273 h 335"/>
                <a:gd name="T8" fmla="*/ 13 w 468"/>
                <a:gd name="T9" fmla="*/ 289 h 335"/>
                <a:gd name="T10" fmla="*/ 33 w 468"/>
                <a:gd name="T11" fmla="*/ 307 h 335"/>
                <a:gd name="T12" fmla="*/ 61 w 468"/>
                <a:gd name="T13" fmla="*/ 312 h 335"/>
                <a:gd name="T14" fmla="*/ 102 w 468"/>
                <a:gd name="T15" fmla="*/ 322 h 335"/>
                <a:gd name="T16" fmla="*/ 120 w 468"/>
                <a:gd name="T17" fmla="*/ 317 h 335"/>
                <a:gd name="T18" fmla="*/ 159 w 468"/>
                <a:gd name="T19" fmla="*/ 319 h 335"/>
                <a:gd name="T20" fmla="*/ 169 w 468"/>
                <a:gd name="T21" fmla="*/ 317 h 335"/>
                <a:gd name="T22" fmla="*/ 189 w 468"/>
                <a:gd name="T23" fmla="*/ 317 h 335"/>
                <a:gd name="T24" fmla="*/ 197 w 468"/>
                <a:gd name="T25" fmla="*/ 309 h 335"/>
                <a:gd name="T26" fmla="*/ 220 w 468"/>
                <a:gd name="T27" fmla="*/ 299 h 335"/>
                <a:gd name="T28" fmla="*/ 222 w 468"/>
                <a:gd name="T29" fmla="*/ 301 h 335"/>
                <a:gd name="T30" fmla="*/ 238 w 468"/>
                <a:gd name="T31" fmla="*/ 312 h 335"/>
                <a:gd name="T32" fmla="*/ 256 w 468"/>
                <a:gd name="T33" fmla="*/ 301 h 335"/>
                <a:gd name="T34" fmla="*/ 266 w 468"/>
                <a:gd name="T35" fmla="*/ 309 h 335"/>
                <a:gd name="T36" fmla="*/ 291 w 468"/>
                <a:gd name="T37" fmla="*/ 322 h 335"/>
                <a:gd name="T38" fmla="*/ 317 w 468"/>
                <a:gd name="T39" fmla="*/ 324 h 335"/>
                <a:gd name="T40" fmla="*/ 340 w 468"/>
                <a:gd name="T41" fmla="*/ 335 h 335"/>
                <a:gd name="T42" fmla="*/ 376 w 468"/>
                <a:gd name="T43" fmla="*/ 329 h 335"/>
                <a:gd name="T44" fmla="*/ 414 w 468"/>
                <a:gd name="T45" fmla="*/ 324 h 335"/>
                <a:gd name="T46" fmla="*/ 437 w 468"/>
                <a:gd name="T47" fmla="*/ 304 h 335"/>
                <a:gd name="T48" fmla="*/ 450 w 468"/>
                <a:gd name="T49" fmla="*/ 286 h 335"/>
                <a:gd name="T50" fmla="*/ 468 w 468"/>
                <a:gd name="T51" fmla="*/ 238 h 335"/>
                <a:gd name="T52" fmla="*/ 465 w 468"/>
                <a:gd name="T53" fmla="*/ 207 h 335"/>
                <a:gd name="T54" fmla="*/ 452 w 468"/>
                <a:gd name="T55" fmla="*/ 192 h 335"/>
                <a:gd name="T56" fmla="*/ 447 w 468"/>
                <a:gd name="T57" fmla="*/ 174 h 335"/>
                <a:gd name="T58" fmla="*/ 429 w 468"/>
                <a:gd name="T59" fmla="*/ 164 h 335"/>
                <a:gd name="T60" fmla="*/ 429 w 468"/>
                <a:gd name="T61" fmla="*/ 148 h 335"/>
                <a:gd name="T62" fmla="*/ 414 w 468"/>
                <a:gd name="T63" fmla="*/ 141 h 335"/>
                <a:gd name="T64" fmla="*/ 437 w 468"/>
                <a:gd name="T65" fmla="*/ 120 h 335"/>
                <a:gd name="T66" fmla="*/ 437 w 468"/>
                <a:gd name="T67" fmla="*/ 79 h 335"/>
                <a:gd name="T68" fmla="*/ 432 w 468"/>
                <a:gd name="T69" fmla="*/ 59 h 335"/>
                <a:gd name="T70" fmla="*/ 427 w 468"/>
                <a:gd name="T71" fmla="*/ 33 h 335"/>
                <a:gd name="T72" fmla="*/ 409 w 468"/>
                <a:gd name="T73" fmla="*/ 16 h 335"/>
                <a:gd name="T74" fmla="*/ 399 w 468"/>
                <a:gd name="T75" fmla="*/ 3 h 335"/>
                <a:gd name="T76" fmla="*/ 360 w 468"/>
                <a:gd name="T77" fmla="*/ 5 h 335"/>
                <a:gd name="T78" fmla="*/ 335 w 468"/>
                <a:gd name="T79" fmla="*/ 8 h 335"/>
                <a:gd name="T80" fmla="*/ 309 w 468"/>
                <a:gd name="T81" fmla="*/ 0 h 335"/>
                <a:gd name="T82" fmla="*/ 299 w 468"/>
                <a:gd name="T83" fmla="*/ 10 h 335"/>
                <a:gd name="T84" fmla="*/ 281 w 468"/>
                <a:gd name="T85" fmla="*/ 28 h 335"/>
                <a:gd name="T86" fmla="*/ 271 w 468"/>
                <a:gd name="T87" fmla="*/ 39 h 335"/>
                <a:gd name="T88" fmla="*/ 266 w 468"/>
                <a:gd name="T89" fmla="*/ 72 h 335"/>
                <a:gd name="T90" fmla="*/ 271 w 468"/>
                <a:gd name="T91" fmla="*/ 95 h 335"/>
                <a:gd name="T92" fmla="*/ 253 w 468"/>
                <a:gd name="T93" fmla="*/ 87 h 335"/>
                <a:gd name="T94" fmla="*/ 235 w 468"/>
                <a:gd name="T95" fmla="*/ 72 h 335"/>
                <a:gd name="T96" fmla="*/ 225 w 468"/>
                <a:gd name="T97" fmla="*/ 59 h 335"/>
                <a:gd name="T98" fmla="*/ 212 w 468"/>
                <a:gd name="T99" fmla="*/ 62 h 335"/>
                <a:gd name="T100" fmla="*/ 202 w 468"/>
                <a:gd name="T101" fmla="*/ 59 h 335"/>
                <a:gd name="T102" fmla="*/ 182 w 468"/>
                <a:gd name="T103" fmla="*/ 64 h 335"/>
                <a:gd name="T104" fmla="*/ 159 w 468"/>
                <a:gd name="T105" fmla="*/ 62 h 335"/>
                <a:gd name="T106" fmla="*/ 138 w 468"/>
                <a:gd name="T107" fmla="*/ 74 h 335"/>
                <a:gd name="T108" fmla="*/ 125 w 468"/>
                <a:gd name="T109" fmla="*/ 77 h 335"/>
                <a:gd name="T110" fmla="*/ 90 w 468"/>
                <a:gd name="T111" fmla="*/ 105 h 335"/>
                <a:gd name="T112" fmla="*/ 74 w 468"/>
                <a:gd name="T113" fmla="*/ 128 h 335"/>
                <a:gd name="T114" fmla="*/ 31 w 468"/>
                <a:gd name="T115" fmla="*/ 148 h 335"/>
                <a:gd name="T116" fmla="*/ 18 w 468"/>
                <a:gd name="T117" fmla="*/ 171 h 33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68"/>
                <a:gd name="T178" fmla="*/ 0 h 335"/>
                <a:gd name="T179" fmla="*/ 468 w 468"/>
                <a:gd name="T180" fmla="*/ 335 h 33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68" h="335">
                  <a:moveTo>
                    <a:pt x="18" y="171"/>
                  </a:moveTo>
                  <a:lnTo>
                    <a:pt x="21" y="174"/>
                  </a:lnTo>
                  <a:lnTo>
                    <a:pt x="21" y="179"/>
                  </a:lnTo>
                  <a:lnTo>
                    <a:pt x="18" y="192"/>
                  </a:lnTo>
                  <a:lnTo>
                    <a:pt x="3" y="217"/>
                  </a:lnTo>
                  <a:lnTo>
                    <a:pt x="0" y="222"/>
                  </a:lnTo>
                  <a:lnTo>
                    <a:pt x="0" y="227"/>
                  </a:lnTo>
                  <a:lnTo>
                    <a:pt x="3" y="240"/>
                  </a:lnTo>
                  <a:lnTo>
                    <a:pt x="5" y="250"/>
                  </a:lnTo>
                  <a:lnTo>
                    <a:pt x="5" y="255"/>
                  </a:lnTo>
                  <a:lnTo>
                    <a:pt x="3" y="263"/>
                  </a:lnTo>
                  <a:lnTo>
                    <a:pt x="3" y="273"/>
                  </a:lnTo>
                  <a:lnTo>
                    <a:pt x="3" y="281"/>
                  </a:lnTo>
                  <a:lnTo>
                    <a:pt x="8" y="284"/>
                  </a:lnTo>
                  <a:lnTo>
                    <a:pt x="13" y="289"/>
                  </a:lnTo>
                  <a:lnTo>
                    <a:pt x="21" y="294"/>
                  </a:lnTo>
                  <a:lnTo>
                    <a:pt x="26" y="299"/>
                  </a:lnTo>
                  <a:lnTo>
                    <a:pt x="33" y="307"/>
                  </a:lnTo>
                  <a:lnTo>
                    <a:pt x="41" y="307"/>
                  </a:lnTo>
                  <a:lnTo>
                    <a:pt x="46" y="309"/>
                  </a:lnTo>
                  <a:lnTo>
                    <a:pt x="61" y="312"/>
                  </a:lnTo>
                  <a:lnTo>
                    <a:pt x="79" y="319"/>
                  </a:lnTo>
                  <a:lnTo>
                    <a:pt x="97" y="322"/>
                  </a:lnTo>
                  <a:lnTo>
                    <a:pt x="102" y="322"/>
                  </a:lnTo>
                  <a:lnTo>
                    <a:pt x="107" y="322"/>
                  </a:lnTo>
                  <a:lnTo>
                    <a:pt x="113" y="319"/>
                  </a:lnTo>
                  <a:lnTo>
                    <a:pt x="120" y="317"/>
                  </a:lnTo>
                  <a:lnTo>
                    <a:pt x="138" y="317"/>
                  </a:lnTo>
                  <a:lnTo>
                    <a:pt x="153" y="319"/>
                  </a:lnTo>
                  <a:lnTo>
                    <a:pt x="159" y="319"/>
                  </a:lnTo>
                  <a:lnTo>
                    <a:pt x="159" y="322"/>
                  </a:lnTo>
                  <a:lnTo>
                    <a:pt x="164" y="319"/>
                  </a:lnTo>
                  <a:lnTo>
                    <a:pt x="169" y="317"/>
                  </a:lnTo>
                  <a:lnTo>
                    <a:pt x="179" y="317"/>
                  </a:lnTo>
                  <a:lnTo>
                    <a:pt x="187" y="317"/>
                  </a:lnTo>
                  <a:lnTo>
                    <a:pt x="189" y="317"/>
                  </a:lnTo>
                  <a:lnTo>
                    <a:pt x="192" y="314"/>
                  </a:lnTo>
                  <a:lnTo>
                    <a:pt x="194" y="312"/>
                  </a:lnTo>
                  <a:lnTo>
                    <a:pt x="197" y="309"/>
                  </a:lnTo>
                  <a:lnTo>
                    <a:pt x="207" y="304"/>
                  </a:lnTo>
                  <a:lnTo>
                    <a:pt x="217" y="301"/>
                  </a:lnTo>
                  <a:lnTo>
                    <a:pt x="220" y="299"/>
                  </a:lnTo>
                  <a:lnTo>
                    <a:pt x="220" y="296"/>
                  </a:lnTo>
                  <a:lnTo>
                    <a:pt x="220" y="299"/>
                  </a:lnTo>
                  <a:lnTo>
                    <a:pt x="222" y="301"/>
                  </a:lnTo>
                  <a:lnTo>
                    <a:pt x="225" y="307"/>
                  </a:lnTo>
                  <a:lnTo>
                    <a:pt x="235" y="309"/>
                  </a:lnTo>
                  <a:lnTo>
                    <a:pt x="238" y="312"/>
                  </a:lnTo>
                  <a:lnTo>
                    <a:pt x="243" y="307"/>
                  </a:lnTo>
                  <a:lnTo>
                    <a:pt x="245" y="304"/>
                  </a:lnTo>
                  <a:lnTo>
                    <a:pt x="256" y="301"/>
                  </a:lnTo>
                  <a:lnTo>
                    <a:pt x="258" y="301"/>
                  </a:lnTo>
                  <a:lnTo>
                    <a:pt x="258" y="304"/>
                  </a:lnTo>
                  <a:lnTo>
                    <a:pt x="266" y="309"/>
                  </a:lnTo>
                  <a:lnTo>
                    <a:pt x="281" y="319"/>
                  </a:lnTo>
                  <a:lnTo>
                    <a:pt x="286" y="322"/>
                  </a:lnTo>
                  <a:lnTo>
                    <a:pt x="291" y="322"/>
                  </a:lnTo>
                  <a:lnTo>
                    <a:pt x="302" y="322"/>
                  </a:lnTo>
                  <a:lnTo>
                    <a:pt x="312" y="322"/>
                  </a:lnTo>
                  <a:lnTo>
                    <a:pt x="317" y="324"/>
                  </a:lnTo>
                  <a:lnTo>
                    <a:pt x="322" y="327"/>
                  </a:lnTo>
                  <a:lnTo>
                    <a:pt x="332" y="332"/>
                  </a:lnTo>
                  <a:lnTo>
                    <a:pt x="340" y="335"/>
                  </a:lnTo>
                  <a:lnTo>
                    <a:pt x="350" y="335"/>
                  </a:lnTo>
                  <a:lnTo>
                    <a:pt x="360" y="332"/>
                  </a:lnTo>
                  <a:lnTo>
                    <a:pt x="376" y="329"/>
                  </a:lnTo>
                  <a:lnTo>
                    <a:pt x="394" y="327"/>
                  </a:lnTo>
                  <a:lnTo>
                    <a:pt x="409" y="324"/>
                  </a:lnTo>
                  <a:lnTo>
                    <a:pt x="414" y="324"/>
                  </a:lnTo>
                  <a:lnTo>
                    <a:pt x="417" y="322"/>
                  </a:lnTo>
                  <a:lnTo>
                    <a:pt x="427" y="312"/>
                  </a:lnTo>
                  <a:lnTo>
                    <a:pt x="437" y="304"/>
                  </a:lnTo>
                  <a:lnTo>
                    <a:pt x="447" y="296"/>
                  </a:lnTo>
                  <a:lnTo>
                    <a:pt x="450" y="291"/>
                  </a:lnTo>
                  <a:lnTo>
                    <a:pt x="450" y="286"/>
                  </a:lnTo>
                  <a:lnTo>
                    <a:pt x="455" y="268"/>
                  </a:lnTo>
                  <a:lnTo>
                    <a:pt x="463" y="253"/>
                  </a:lnTo>
                  <a:lnTo>
                    <a:pt x="468" y="238"/>
                  </a:lnTo>
                  <a:lnTo>
                    <a:pt x="468" y="230"/>
                  </a:lnTo>
                  <a:lnTo>
                    <a:pt x="468" y="222"/>
                  </a:lnTo>
                  <a:lnTo>
                    <a:pt x="465" y="207"/>
                  </a:lnTo>
                  <a:lnTo>
                    <a:pt x="463" y="202"/>
                  </a:lnTo>
                  <a:lnTo>
                    <a:pt x="457" y="197"/>
                  </a:lnTo>
                  <a:lnTo>
                    <a:pt x="452" y="192"/>
                  </a:lnTo>
                  <a:lnTo>
                    <a:pt x="452" y="184"/>
                  </a:lnTo>
                  <a:lnTo>
                    <a:pt x="450" y="179"/>
                  </a:lnTo>
                  <a:lnTo>
                    <a:pt x="447" y="174"/>
                  </a:lnTo>
                  <a:lnTo>
                    <a:pt x="442" y="169"/>
                  </a:lnTo>
                  <a:lnTo>
                    <a:pt x="434" y="164"/>
                  </a:lnTo>
                  <a:lnTo>
                    <a:pt x="429" y="164"/>
                  </a:lnTo>
                  <a:lnTo>
                    <a:pt x="427" y="164"/>
                  </a:lnTo>
                  <a:lnTo>
                    <a:pt x="422" y="161"/>
                  </a:lnTo>
                  <a:lnTo>
                    <a:pt x="429" y="148"/>
                  </a:lnTo>
                  <a:lnTo>
                    <a:pt x="427" y="143"/>
                  </a:lnTo>
                  <a:lnTo>
                    <a:pt x="422" y="141"/>
                  </a:lnTo>
                  <a:lnTo>
                    <a:pt x="414" y="141"/>
                  </a:lnTo>
                  <a:lnTo>
                    <a:pt x="406" y="138"/>
                  </a:lnTo>
                  <a:lnTo>
                    <a:pt x="417" y="133"/>
                  </a:lnTo>
                  <a:lnTo>
                    <a:pt x="437" y="120"/>
                  </a:lnTo>
                  <a:lnTo>
                    <a:pt x="432" y="97"/>
                  </a:lnTo>
                  <a:lnTo>
                    <a:pt x="437" y="87"/>
                  </a:lnTo>
                  <a:lnTo>
                    <a:pt x="437" y="79"/>
                  </a:lnTo>
                  <a:lnTo>
                    <a:pt x="437" y="72"/>
                  </a:lnTo>
                  <a:lnTo>
                    <a:pt x="432" y="67"/>
                  </a:lnTo>
                  <a:lnTo>
                    <a:pt x="432" y="59"/>
                  </a:lnTo>
                  <a:lnTo>
                    <a:pt x="432" y="51"/>
                  </a:lnTo>
                  <a:lnTo>
                    <a:pt x="432" y="44"/>
                  </a:lnTo>
                  <a:lnTo>
                    <a:pt x="427" y="33"/>
                  </a:lnTo>
                  <a:lnTo>
                    <a:pt x="419" y="23"/>
                  </a:lnTo>
                  <a:lnTo>
                    <a:pt x="414" y="21"/>
                  </a:lnTo>
                  <a:lnTo>
                    <a:pt x="409" y="16"/>
                  </a:lnTo>
                  <a:lnTo>
                    <a:pt x="404" y="10"/>
                  </a:lnTo>
                  <a:lnTo>
                    <a:pt x="401" y="5"/>
                  </a:lnTo>
                  <a:lnTo>
                    <a:pt x="399" y="3"/>
                  </a:lnTo>
                  <a:lnTo>
                    <a:pt x="394" y="0"/>
                  </a:lnTo>
                  <a:lnTo>
                    <a:pt x="388" y="0"/>
                  </a:lnTo>
                  <a:lnTo>
                    <a:pt x="360" y="5"/>
                  </a:lnTo>
                  <a:lnTo>
                    <a:pt x="350" y="8"/>
                  </a:lnTo>
                  <a:lnTo>
                    <a:pt x="342" y="10"/>
                  </a:lnTo>
                  <a:lnTo>
                    <a:pt x="335" y="8"/>
                  </a:lnTo>
                  <a:lnTo>
                    <a:pt x="319" y="5"/>
                  </a:lnTo>
                  <a:lnTo>
                    <a:pt x="312" y="0"/>
                  </a:lnTo>
                  <a:lnTo>
                    <a:pt x="309" y="0"/>
                  </a:lnTo>
                  <a:lnTo>
                    <a:pt x="307" y="3"/>
                  </a:lnTo>
                  <a:lnTo>
                    <a:pt x="302" y="5"/>
                  </a:lnTo>
                  <a:lnTo>
                    <a:pt x="299" y="10"/>
                  </a:lnTo>
                  <a:lnTo>
                    <a:pt x="291" y="21"/>
                  </a:lnTo>
                  <a:lnTo>
                    <a:pt x="286" y="26"/>
                  </a:lnTo>
                  <a:lnTo>
                    <a:pt x="281" y="28"/>
                  </a:lnTo>
                  <a:lnTo>
                    <a:pt x="279" y="28"/>
                  </a:lnTo>
                  <a:lnTo>
                    <a:pt x="276" y="31"/>
                  </a:lnTo>
                  <a:lnTo>
                    <a:pt x="271" y="39"/>
                  </a:lnTo>
                  <a:lnTo>
                    <a:pt x="268" y="49"/>
                  </a:lnTo>
                  <a:lnTo>
                    <a:pt x="266" y="62"/>
                  </a:lnTo>
                  <a:lnTo>
                    <a:pt x="266" y="72"/>
                  </a:lnTo>
                  <a:lnTo>
                    <a:pt x="266" y="84"/>
                  </a:lnTo>
                  <a:lnTo>
                    <a:pt x="268" y="92"/>
                  </a:lnTo>
                  <a:lnTo>
                    <a:pt x="271" y="95"/>
                  </a:lnTo>
                  <a:lnTo>
                    <a:pt x="273" y="97"/>
                  </a:lnTo>
                  <a:lnTo>
                    <a:pt x="263" y="90"/>
                  </a:lnTo>
                  <a:lnTo>
                    <a:pt x="253" y="87"/>
                  </a:lnTo>
                  <a:lnTo>
                    <a:pt x="243" y="82"/>
                  </a:lnTo>
                  <a:lnTo>
                    <a:pt x="240" y="77"/>
                  </a:lnTo>
                  <a:lnTo>
                    <a:pt x="235" y="72"/>
                  </a:lnTo>
                  <a:lnTo>
                    <a:pt x="233" y="64"/>
                  </a:lnTo>
                  <a:lnTo>
                    <a:pt x="230" y="62"/>
                  </a:lnTo>
                  <a:lnTo>
                    <a:pt x="225" y="59"/>
                  </a:lnTo>
                  <a:lnTo>
                    <a:pt x="222" y="59"/>
                  </a:lnTo>
                  <a:lnTo>
                    <a:pt x="215" y="62"/>
                  </a:lnTo>
                  <a:lnTo>
                    <a:pt x="212" y="62"/>
                  </a:lnTo>
                  <a:lnTo>
                    <a:pt x="210" y="62"/>
                  </a:lnTo>
                  <a:lnTo>
                    <a:pt x="205" y="59"/>
                  </a:lnTo>
                  <a:lnTo>
                    <a:pt x="202" y="59"/>
                  </a:lnTo>
                  <a:lnTo>
                    <a:pt x="194" y="62"/>
                  </a:lnTo>
                  <a:lnTo>
                    <a:pt x="184" y="64"/>
                  </a:lnTo>
                  <a:lnTo>
                    <a:pt x="182" y="64"/>
                  </a:lnTo>
                  <a:lnTo>
                    <a:pt x="174" y="64"/>
                  </a:lnTo>
                  <a:lnTo>
                    <a:pt x="166" y="62"/>
                  </a:lnTo>
                  <a:lnTo>
                    <a:pt x="159" y="62"/>
                  </a:lnTo>
                  <a:lnTo>
                    <a:pt x="151" y="64"/>
                  </a:lnTo>
                  <a:lnTo>
                    <a:pt x="146" y="67"/>
                  </a:lnTo>
                  <a:lnTo>
                    <a:pt x="138" y="74"/>
                  </a:lnTo>
                  <a:lnTo>
                    <a:pt x="136" y="74"/>
                  </a:lnTo>
                  <a:lnTo>
                    <a:pt x="130" y="77"/>
                  </a:lnTo>
                  <a:lnTo>
                    <a:pt x="125" y="77"/>
                  </a:lnTo>
                  <a:lnTo>
                    <a:pt x="120" y="79"/>
                  </a:lnTo>
                  <a:lnTo>
                    <a:pt x="105" y="90"/>
                  </a:lnTo>
                  <a:lnTo>
                    <a:pt x="90" y="105"/>
                  </a:lnTo>
                  <a:lnTo>
                    <a:pt x="79" y="123"/>
                  </a:lnTo>
                  <a:lnTo>
                    <a:pt x="77" y="125"/>
                  </a:lnTo>
                  <a:lnTo>
                    <a:pt x="74" y="128"/>
                  </a:lnTo>
                  <a:lnTo>
                    <a:pt x="64" y="136"/>
                  </a:lnTo>
                  <a:lnTo>
                    <a:pt x="38" y="146"/>
                  </a:lnTo>
                  <a:lnTo>
                    <a:pt x="31" y="148"/>
                  </a:lnTo>
                  <a:lnTo>
                    <a:pt x="26" y="151"/>
                  </a:lnTo>
                  <a:lnTo>
                    <a:pt x="23" y="158"/>
                  </a:lnTo>
                  <a:lnTo>
                    <a:pt x="18" y="17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1682" y="1416"/>
              <a:ext cx="35" cy="56"/>
            </a:xfrm>
            <a:custGeom>
              <a:avLst/>
              <a:gdLst>
                <a:gd name="T0" fmla="*/ 7 w 35"/>
                <a:gd name="T1" fmla="*/ 0 h 56"/>
                <a:gd name="T2" fmla="*/ 2 w 35"/>
                <a:gd name="T3" fmla="*/ 0 h 56"/>
                <a:gd name="T4" fmla="*/ 0 w 35"/>
                <a:gd name="T5" fmla="*/ 3 h 56"/>
                <a:gd name="T6" fmla="*/ 0 w 35"/>
                <a:gd name="T7" fmla="*/ 5 h 56"/>
                <a:gd name="T8" fmla="*/ 0 w 35"/>
                <a:gd name="T9" fmla="*/ 11 h 56"/>
                <a:gd name="T10" fmla="*/ 10 w 35"/>
                <a:gd name="T11" fmla="*/ 13 h 56"/>
                <a:gd name="T12" fmla="*/ 17 w 35"/>
                <a:gd name="T13" fmla="*/ 18 h 56"/>
                <a:gd name="T14" fmla="*/ 23 w 35"/>
                <a:gd name="T15" fmla="*/ 23 h 56"/>
                <a:gd name="T16" fmla="*/ 23 w 35"/>
                <a:gd name="T17" fmla="*/ 26 h 56"/>
                <a:gd name="T18" fmla="*/ 23 w 35"/>
                <a:gd name="T19" fmla="*/ 28 h 56"/>
                <a:gd name="T20" fmla="*/ 23 w 35"/>
                <a:gd name="T21" fmla="*/ 39 h 56"/>
                <a:gd name="T22" fmla="*/ 25 w 35"/>
                <a:gd name="T23" fmla="*/ 44 h 56"/>
                <a:gd name="T24" fmla="*/ 23 w 35"/>
                <a:gd name="T25" fmla="*/ 49 h 56"/>
                <a:gd name="T26" fmla="*/ 23 w 35"/>
                <a:gd name="T27" fmla="*/ 51 h 56"/>
                <a:gd name="T28" fmla="*/ 23 w 35"/>
                <a:gd name="T29" fmla="*/ 56 h 56"/>
                <a:gd name="T30" fmla="*/ 28 w 35"/>
                <a:gd name="T31" fmla="*/ 54 h 56"/>
                <a:gd name="T32" fmla="*/ 33 w 35"/>
                <a:gd name="T33" fmla="*/ 49 h 56"/>
                <a:gd name="T34" fmla="*/ 35 w 35"/>
                <a:gd name="T35" fmla="*/ 46 h 56"/>
                <a:gd name="T36" fmla="*/ 35 w 35"/>
                <a:gd name="T37" fmla="*/ 44 h 56"/>
                <a:gd name="T38" fmla="*/ 35 w 35"/>
                <a:gd name="T39" fmla="*/ 36 h 56"/>
                <a:gd name="T40" fmla="*/ 35 w 35"/>
                <a:gd name="T41" fmla="*/ 28 h 56"/>
                <a:gd name="T42" fmla="*/ 33 w 35"/>
                <a:gd name="T43" fmla="*/ 23 h 56"/>
                <a:gd name="T44" fmla="*/ 30 w 35"/>
                <a:gd name="T45" fmla="*/ 18 h 56"/>
                <a:gd name="T46" fmla="*/ 28 w 35"/>
                <a:gd name="T47" fmla="*/ 13 h 56"/>
                <a:gd name="T48" fmla="*/ 28 w 35"/>
                <a:gd name="T49" fmla="*/ 8 h 56"/>
                <a:gd name="T50" fmla="*/ 25 w 35"/>
                <a:gd name="T51" fmla="*/ 5 h 56"/>
                <a:gd name="T52" fmla="*/ 20 w 35"/>
                <a:gd name="T53" fmla="*/ 3 h 56"/>
                <a:gd name="T54" fmla="*/ 12 w 35"/>
                <a:gd name="T55" fmla="*/ 0 h 56"/>
                <a:gd name="T56" fmla="*/ 7 w 35"/>
                <a:gd name="T57" fmla="*/ 0 h 5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5"/>
                <a:gd name="T88" fmla="*/ 0 h 56"/>
                <a:gd name="T89" fmla="*/ 35 w 35"/>
                <a:gd name="T90" fmla="*/ 56 h 5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5" h="56">
                  <a:moveTo>
                    <a:pt x="7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1"/>
                  </a:lnTo>
                  <a:lnTo>
                    <a:pt x="10" y="13"/>
                  </a:lnTo>
                  <a:lnTo>
                    <a:pt x="17" y="18"/>
                  </a:lnTo>
                  <a:lnTo>
                    <a:pt x="23" y="23"/>
                  </a:lnTo>
                  <a:lnTo>
                    <a:pt x="23" y="26"/>
                  </a:lnTo>
                  <a:lnTo>
                    <a:pt x="23" y="28"/>
                  </a:lnTo>
                  <a:lnTo>
                    <a:pt x="23" y="39"/>
                  </a:lnTo>
                  <a:lnTo>
                    <a:pt x="25" y="44"/>
                  </a:lnTo>
                  <a:lnTo>
                    <a:pt x="23" y="49"/>
                  </a:lnTo>
                  <a:lnTo>
                    <a:pt x="23" y="51"/>
                  </a:lnTo>
                  <a:lnTo>
                    <a:pt x="23" y="56"/>
                  </a:lnTo>
                  <a:lnTo>
                    <a:pt x="28" y="54"/>
                  </a:lnTo>
                  <a:lnTo>
                    <a:pt x="33" y="49"/>
                  </a:lnTo>
                  <a:lnTo>
                    <a:pt x="35" y="46"/>
                  </a:lnTo>
                  <a:lnTo>
                    <a:pt x="35" y="44"/>
                  </a:lnTo>
                  <a:lnTo>
                    <a:pt x="35" y="36"/>
                  </a:lnTo>
                  <a:lnTo>
                    <a:pt x="35" y="28"/>
                  </a:lnTo>
                  <a:lnTo>
                    <a:pt x="33" y="23"/>
                  </a:lnTo>
                  <a:lnTo>
                    <a:pt x="30" y="18"/>
                  </a:lnTo>
                  <a:lnTo>
                    <a:pt x="28" y="13"/>
                  </a:lnTo>
                  <a:lnTo>
                    <a:pt x="28" y="8"/>
                  </a:lnTo>
                  <a:lnTo>
                    <a:pt x="25" y="5"/>
                  </a:lnTo>
                  <a:lnTo>
                    <a:pt x="20" y="3"/>
                  </a:lnTo>
                  <a:lnTo>
                    <a:pt x="12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53" y="1470"/>
              <a:ext cx="75" cy="79"/>
            </a:xfrm>
            <a:custGeom>
              <a:avLst/>
              <a:gdLst>
                <a:gd name="T0" fmla="*/ 69 w 75"/>
                <a:gd name="T1" fmla="*/ 2 h 79"/>
                <a:gd name="T2" fmla="*/ 72 w 75"/>
                <a:gd name="T3" fmla="*/ 5 h 79"/>
                <a:gd name="T4" fmla="*/ 75 w 75"/>
                <a:gd name="T5" fmla="*/ 10 h 79"/>
                <a:gd name="T6" fmla="*/ 72 w 75"/>
                <a:gd name="T7" fmla="*/ 15 h 79"/>
                <a:gd name="T8" fmla="*/ 69 w 75"/>
                <a:gd name="T9" fmla="*/ 23 h 79"/>
                <a:gd name="T10" fmla="*/ 67 w 75"/>
                <a:gd name="T11" fmla="*/ 33 h 79"/>
                <a:gd name="T12" fmla="*/ 67 w 75"/>
                <a:gd name="T13" fmla="*/ 43 h 79"/>
                <a:gd name="T14" fmla="*/ 64 w 75"/>
                <a:gd name="T15" fmla="*/ 51 h 79"/>
                <a:gd name="T16" fmla="*/ 59 w 75"/>
                <a:gd name="T17" fmla="*/ 59 h 79"/>
                <a:gd name="T18" fmla="*/ 52 w 75"/>
                <a:gd name="T19" fmla="*/ 66 h 79"/>
                <a:gd name="T20" fmla="*/ 21 w 75"/>
                <a:gd name="T21" fmla="*/ 77 h 79"/>
                <a:gd name="T22" fmla="*/ 11 w 75"/>
                <a:gd name="T23" fmla="*/ 79 h 79"/>
                <a:gd name="T24" fmla="*/ 6 w 75"/>
                <a:gd name="T25" fmla="*/ 79 h 79"/>
                <a:gd name="T26" fmla="*/ 6 w 75"/>
                <a:gd name="T27" fmla="*/ 77 h 79"/>
                <a:gd name="T28" fmla="*/ 3 w 75"/>
                <a:gd name="T29" fmla="*/ 77 h 79"/>
                <a:gd name="T30" fmla="*/ 0 w 75"/>
                <a:gd name="T31" fmla="*/ 71 h 79"/>
                <a:gd name="T32" fmla="*/ 0 w 75"/>
                <a:gd name="T33" fmla="*/ 66 h 79"/>
                <a:gd name="T34" fmla="*/ 3 w 75"/>
                <a:gd name="T35" fmla="*/ 66 h 79"/>
                <a:gd name="T36" fmla="*/ 8 w 75"/>
                <a:gd name="T37" fmla="*/ 66 h 79"/>
                <a:gd name="T38" fmla="*/ 16 w 75"/>
                <a:gd name="T39" fmla="*/ 66 h 79"/>
                <a:gd name="T40" fmla="*/ 21 w 75"/>
                <a:gd name="T41" fmla="*/ 66 h 79"/>
                <a:gd name="T42" fmla="*/ 29 w 75"/>
                <a:gd name="T43" fmla="*/ 64 h 79"/>
                <a:gd name="T44" fmla="*/ 34 w 75"/>
                <a:gd name="T45" fmla="*/ 61 h 79"/>
                <a:gd name="T46" fmla="*/ 41 w 75"/>
                <a:gd name="T47" fmla="*/ 56 h 79"/>
                <a:gd name="T48" fmla="*/ 44 w 75"/>
                <a:gd name="T49" fmla="*/ 54 h 79"/>
                <a:gd name="T50" fmla="*/ 52 w 75"/>
                <a:gd name="T51" fmla="*/ 38 h 79"/>
                <a:gd name="T52" fmla="*/ 54 w 75"/>
                <a:gd name="T53" fmla="*/ 33 h 79"/>
                <a:gd name="T54" fmla="*/ 57 w 75"/>
                <a:gd name="T55" fmla="*/ 31 h 79"/>
                <a:gd name="T56" fmla="*/ 62 w 75"/>
                <a:gd name="T57" fmla="*/ 25 h 79"/>
                <a:gd name="T58" fmla="*/ 62 w 75"/>
                <a:gd name="T59" fmla="*/ 15 h 79"/>
                <a:gd name="T60" fmla="*/ 62 w 75"/>
                <a:gd name="T61" fmla="*/ 8 h 79"/>
                <a:gd name="T62" fmla="*/ 64 w 75"/>
                <a:gd name="T63" fmla="*/ 2 h 79"/>
                <a:gd name="T64" fmla="*/ 67 w 75"/>
                <a:gd name="T65" fmla="*/ 0 h 79"/>
                <a:gd name="T66" fmla="*/ 69 w 75"/>
                <a:gd name="T67" fmla="*/ 0 h 79"/>
                <a:gd name="T68" fmla="*/ 69 w 75"/>
                <a:gd name="T69" fmla="*/ 2 h 7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75"/>
                <a:gd name="T106" fmla="*/ 0 h 79"/>
                <a:gd name="T107" fmla="*/ 75 w 75"/>
                <a:gd name="T108" fmla="*/ 79 h 7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75" h="79">
                  <a:moveTo>
                    <a:pt x="69" y="2"/>
                  </a:moveTo>
                  <a:lnTo>
                    <a:pt x="72" y="5"/>
                  </a:lnTo>
                  <a:lnTo>
                    <a:pt x="75" y="10"/>
                  </a:lnTo>
                  <a:lnTo>
                    <a:pt x="72" y="15"/>
                  </a:lnTo>
                  <a:lnTo>
                    <a:pt x="69" y="23"/>
                  </a:lnTo>
                  <a:lnTo>
                    <a:pt x="67" y="33"/>
                  </a:lnTo>
                  <a:lnTo>
                    <a:pt x="67" y="43"/>
                  </a:lnTo>
                  <a:lnTo>
                    <a:pt x="64" y="51"/>
                  </a:lnTo>
                  <a:lnTo>
                    <a:pt x="59" y="59"/>
                  </a:lnTo>
                  <a:lnTo>
                    <a:pt x="52" y="66"/>
                  </a:lnTo>
                  <a:lnTo>
                    <a:pt x="21" y="77"/>
                  </a:lnTo>
                  <a:lnTo>
                    <a:pt x="11" y="79"/>
                  </a:lnTo>
                  <a:lnTo>
                    <a:pt x="6" y="79"/>
                  </a:lnTo>
                  <a:lnTo>
                    <a:pt x="6" y="77"/>
                  </a:lnTo>
                  <a:lnTo>
                    <a:pt x="3" y="77"/>
                  </a:lnTo>
                  <a:lnTo>
                    <a:pt x="0" y="71"/>
                  </a:lnTo>
                  <a:lnTo>
                    <a:pt x="0" y="66"/>
                  </a:lnTo>
                  <a:lnTo>
                    <a:pt x="3" y="66"/>
                  </a:lnTo>
                  <a:lnTo>
                    <a:pt x="8" y="66"/>
                  </a:lnTo>
                  <a:lnTo>
                    <a:pt x="16" y="66"/>
                  </a:lnTo>
                  <a:lnTo>
                    <a:pt x="21" y="66"/>
                  </a:lnTo>
                  <a:lnTo>
                    <a:pt x="29" y="64"/>
                  </a:lnTo>
                  <a:lnTo>
                    <a:pt x="34" y="61"/>
                  </a:lnTo>
                  <a:lnTo>
                    <a:pt x="41" y="56"/>
                  </a:lnTo>
                  <a:lnTo>
                    <a:pt x="44" y="54"/>
                  </a:lnTo>
                  <a:lnTo>
                    <a:pt x="52" y="38"/>
                  </a:lnTo>
                  <a:lnTo>
                    <a:pt x="54" y="33"/>
                  </a:lnTo>
                  <a:lnTo>
                    <a:pt x="57" y="31"/>
                  </a:lnTo>
                  <a:lnTo>
                    <a:pt x="62" y="25"/>
                  </a:lnTo>
                  <a:lnTo>
                    <a:pt x="62" y="15"/>
                  </a:lnTo>
                  <a:lnTo>
                    <a:pt x="62" y="8"/>
                  </a:lnTo>
                  <a:lnTo>
                    <a:pt x="64" y="2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1416" y="1059"/>
              <a:ext cx="82" cy="92"/>
            </a:xfrm>
            <a:custGeom>
              <a:avLst/>
              <a:gdLst>
                <a:gd name="T0" fmla="*/ 82 w 82"/>
                <a:gd name="T1" fmla="*/ 5 h 92"/>
                <a:gd name="T2" fmla="*/ 66 w 82"/>
                <a:gd name="T3" fmla="*/ 13 h 92"/>
                <a:gd name="T4" fmla="*/ 51 w 82"/>
                <a:gd name="T5" fmla="*/ 26 h 92"/>
                <a:gd name="T6" fmla="*/ 46 w 82"/>
                <a:gd name="T7" fmla="*/ 31 h 92"/>
                <a:gd name="T8" fmla="*/ 38 w 82"/>
                <a:gd name="T9" fmla="*/ 33 h 92"/>
                <a:gd name="T10" fmla="*/ 33 w 82"/>
                <a:gd name="T11" fmla="*/ 36 h 92"/>
                <a:gd name="T12" fmla="*/ 31 w 82"/>
                <a:gd name="T13" fmla="*/ 38 h 92"/>
                <a:gd name="T14" fmla="*/ 31 w 82"/>
                <a:gd name="T15" fmla="*/ 41 h 92"/>
                <a:gd name="T16" fmla="*/ 28 w 82"/>
                <a:gd name="T17" fmla="*/ 54 h 92"/>
                <a:gd name="T18" fmla="*/ 23 w 82"/>
                <a:gd name="T19" fmla="*/ 61 h 92"/>
                <a:gd name="T20" fmla="*/ 18 w 82"/>
                <a:gd name="T21" fmla="*/ 66 h 92"/>
                <a:gd name="T22" fmla="*/ 18 w 82"/>
                <a:gd name="T23" fmla="*/ 69 h 92"/>
                <a:gd name="T24" fmla="*/ 15 w 82"/>
                <a:gd name="T25" fmla="*/ 72 h 92"/>
                <a:gd name="T26" fmla="*/ 18 w 82"/>
                <a:gd name="T27" fmla="*/ 77 h 92"/>
                <a:gd name="T28" fmla="*/ 18 w 82"/>
                <a:gd name="T29" fmla="*/ 82 h 92"/>
                <a:gd name="T30" fmla="*/ 15 w 82"/>
                <a:gd name="T31" fmla="*/ 87 h 92"/>
                <a:gd name="T32" fmla="*/ 13 w 82"/>
                <a:gd name="T33" fmla="*/ 89 h 92"/>
                <a:gd name="T34" fmla="*/ 8 w 82"/>
                <a:gd name="T35" fmla="*/ 92 h 92"/>
                <a:gd name="T36" fmla="*/ 8 w 82"/>
                <a:gd name="T37" fmla="*/ 89 h 92"/>
                <a:gd name="T38" fmla="*/ 5 w 82"/>
                <a:gd name="T39" fmla="*/ 89 h 92"/>
                <a:gd name="T40" fmla="*/ 2 w 82"/>
                <a:gd name="T41" fmla="*/ 87 h 92"/>
                <a:gd name="T42" fmla="*/ 0 w 82"/>
                <a:gd name="T43" fmla="*/ 82 h 92"/>
                <a:gd name="T44" fmla="*/ 0 w 82"/>
                <a:gd name="T45" fmla="*/ 77 h 92"/>
                <a:gd name="T46" fmla="*/ 2 w 82"/>
                <a:gd name="T47" fmla="*/ 72 h 92"/>
                <a:gd name="T48" fmla="*/ 8 w 82"/>
                <a:gd name="T49" fmla="*/ 61 h 92"/>
                <a:gd name="T50" fmla="*/ 13 w 82"/>
                <a:gd name="T51" fmla="*/ 51 h 92"/>
                <a:gd name="T52" fmla="*/ 13 w 82"/>
                <a:gd name="T53" fmla="*/ 46 h 92"/>
                <a:gd name="T54" fmla="*/ 13 w 82"/>
                <a:gd name="T55" fmla="*/ 43 h 92"/>
                <a:gd name="T56" fmla="*/ 13 w 82"/>
                <a:gd name="T57" fmla="*/ 41 h 92"/>
                <a:gd name="T58" fmla="*/ 15 w 82"/>
                <a:gd name="T59" fmla="*/ 36 h 92"/>
                <a:gd name="T60" fmla="*/ 20 w 82"/>
                <a:gd name="T61" fmla="*/ 31 h 92"/>
                <a:gd name="T62" fmla="*/ 28 w 82"/>
                <a:gd name="T63" fmla="*/ 23 h 92"/>
                <a:gd name="T64" fmla="*/ 36 w 82"/>
                <a:gd name="T65" fmla="*/ 20 h 92"/>
                <a:gd name="T66" fmla="*/ 41 w 82"/>
                <a:gd name="T67" fmla="*/ 18 h 92"/>
                <a:gd name="T68" fmla="*/ 46 w 82"/>
                <a:gd name="T69" fmla="*/ 13 h 92"/>
                <a:gd name="T70" fmla="*/ 56 w 82"/>
                <a:gd name="T71" fmla="*/ 5 h 92"/>
                <a:gd name="T72" fmla="*/ 61 w 82"/>
                <a:gd name="T73" fmla="*/ 3 h 92"/>
                <a:gd name="T74" fmla="*/ 66 w 82"/>
                <a:gd name="T75" fmla="*/ 0 h 92"/>
                <a:gd name="T76" fmla="*/ 74 w 82"/>
                <a:gd name="T77" fmla="*/ 0 h 92"/>
                <a:gd name="T78" fmla="*/ 82 w 82"/>
                <a:gd name="T79" fmla="*/ 5 h 9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2"/>
                <a:gd name="T121" fmla="*/ 0 h 92"/>
                <a:gd name="T122" fmla="*/ 82 w 82"/>
                <a:gd name="T123" fmla="*/ 92 h 9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2" h="92">
                  <a:moveTo>
                    <a:pt x="82" y="5"/>
                  </a:moveTo>
                  <a:lnTo>
                    <a:pt x="66" y="13"/>
                  </a:lnTo>
                  <a:lnTo>
                    <a:pt x="51" y="26"/>
                  </a:lnTo>
                  <a:lnTo>
                    <a:pt x="46" y="31"/>
                  </a:lnTo>
                  <a:lnTo>
                    <a:pt x="38" y="33"/>
                  </a:lnTo>
                  <a:lnTo>
                    <a:pt x="33" y="36"/>
                  </a:lnTo>
                  <a:lnTo>
                    <a:pt x="31" y="38"/>
                  </a:lnTo>
                  <a:lnTo>
                    <a:pt x="31" y="41"/>
                  </a:lnTo>
                  <a:lnTo>
                    <a:pt x="28" y="54"/>
                  </a:lnTo>
                  <a:lnTo>
                    <a:pt x="23" y="61"/>
                  </a:lnTo>
                  <a:lnTo>
                    <a:pt x="18" y="66"/>
                  </a:lnTo>
                  <a:lnTo>
                    <a:pt x="18" y="69"/>
                  </a:lnTo>
                  <a:lnTo>
                    <a:pt x="15" y="72"/>
                  </a:lnTo>
                  <a:lnTo>
                    <a:pt x="18" y="77"/>
                  </a:lnTo>
                  <a:lnTo>
                    <a:pt x="18" y="82"/>
                  </a:lnTo>
                  <a:lnTo>
                    <a:pt x="15" y="87"/>
                  </a:lnTo>
                  <a:lnTo>
                    <a:pt x="13" y="89"/>
                  </a:lnTo>
                  <a:lnTo>
                    <a:pt x="8" y="92"/>
                  </a:lnTo>
                  <a:lnTo>
                    <a:pt x="8" y="89"/>
                  </a:lnTo>
                  <a:lnTo>
                    <a:pt x="5" y="89"/>
                  </a:lnTo>
                  <a:lnTo>
                    <a:pt x="2" y="87"/>
                  </a:lnTo>
                  <a:lnTo>
                    <a:pt x="0" y="82"/>
                  </a:lnTo>
                  <a:lnTo>
                    <a:pt x="0" y="77"/>
                  </a:lnTo>
                  <a:lnTo>
                    <a:pt x="2" y="72"/>
                  </a:lnTo>
                  <a:lnTo>
                    <a:pt x="8" y="61"/>
                  </a:lnTo>
                  <a:lnTo>
                    <a:pt x="13" y="51"/>
                  </a:lnTo>
                  <a:lnTo>
                    <a:pt x="13" y="46"/>
                  </a:lnTo>
                  <a:lnTo>
                    <a:pt x="13" y="43"/>
                  </a:lnTo>
                  <a:lnTo>
                    <a:pt x="13" y="41"/>
                  </a:lnTo>
                  <a:lnTo>
                    <a:pt x="15" y="36"/>
                  </a:lnTo>
                  <a:lnTo>
                    <a:pt x="20" y="31"/>
                  </a:lnTo>
                  <a:lnTo>
                    <a:pt x="28" y="23"/>
                  </a:lnTo>
                  <a:lnTo>
                    <a:pt x="36" y="20"/>
                  </a:lnTo>
                  <a:lnTo>
                    <a:pt x="41" y="18"/>
                  </a:lnTo>
                  <a:lnTo>
                    <a:pt x="46" y="13"/>
                  </a:lnTo>
                  <a:lnTo>
                    <a:pt x="56" y="5"/>
                  </a:lnTo>
                  <a:lnTo>
                    <a:pt x="61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2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910" y="1396"/>
              <a:ext cx="56" cy="74"/>
            </a:xfrm>
            <a:custGeom>
              <a:avLst/>
              <a:gdLst>
                <a:gd name="T0" fmla="*/ 56 w 56"/>
                <a:gd name="T1" fmla="*/ 8 h 74"/>
                <a:gd name="T2" fmla="*/ 54 w 56"/>
                <a:gd name="T3" fmla="*/ 8 h 74"/>
                <a:gd name="T4" fmla="*/ 49 w 56"/>
                <a:gd name="T5" fmla="*/ 10 h 74"/>
                <a:gd name="T6" fmla="*/ 46 w 56"/>
                <a:gd name="T7" fmla="*/ 10 h 74"/>
                <a:gd name="T8" fmla="*/ 38 w 56"/>
                <a:gd name="T9" fmla="*/ 15 h 74"/>
                <a:gd name="T10" fmla="*/ 31 w 56"/>
                <a:gd name="T11" fmla="*/ 20 h 74"/>
                <a:gd name="T12" fmla="*/ 28 w 56"/>
                <a:gd name="T13" fmla="*/ 25 h 74"/>
                <a:gd name="T14" fmla="*/ 28 w 56"/>
                <a:gd name="T15" fmla="*/ 28 h 74"/>
                <a:gd name="T16" fmla="*/ 23 w 56"/>
                <a:gd name="T17" fmla="*/ 33 h 74"/>
                <a:gd name="T18" fmla="*/ 15 w 56"/>
                <a:gd name="T19" fmla="*/ 41 h 74"/>
                <a:gd name="T20" fmla="*/ 13 w 56"/>
                <a:gd name="T21" fmla="*/ 43 h 74"/>
                <a:gd name="T22" fmla="*/ 13 w 56"/>
                <a:gd name="T23" fmla="*/ 48 h 74"/>
                <a:gd name="T24" fmla="*/ 13 w 56"/>
                <a:gd name="T25" fmla="*/ 54 h 74"/>
                <a:gd name="T26" fmla="*/ 13 w 56"/>
                <a:gd name="T27" fmla="*/ 59 h 74"/>
                <a:gd name="T28" fmla="*/ 13 w 56"/>
                <a:gd name="T29" fmla="*/ 61 h 74"/>
                <a:gd name="T30" fmla="*/ 10 w 56"/>
                <a:gd name="T31" fmla="*/ 64 h 74"/>
                <a:gd name="T32" fmla="*/ 8 w 56"/>
                <a:gd name="T33" fmla="*/ 69 h 74"/>
                <a:gd name="T34" fmla="*/ 3 w 56"/>
                <a:gd name="T35" fmla="*/ 74 h 74"/>
                <a:gd name="T36" fmla="*/ 0 w 56"/>
                <a:gd name="T37" fmla="*/ 59 h 74"/>
                <a:gd name="T38" fmla="*/ 0 w 56"/>
                <a:gd name="T39" fmla="*/ 48 h 74"/>
                <a:gd name="T40" fmla="*/ 3 w 56"/>
                <a:gd name="T41" fmla="*/ 41 h 74"/>
                <a:gd name="T42" fmla="*/ 10 w 56"/>
                <a:gd name="T43" fmla="*/ 28 h 74"/>
                <a:gd name="T44" fmla="*/ 15 w 56"/>
                <a:gd name="T45" fmla="*/ 23 h 74"/>
                <a:gd name="T46" fmla="*/ 15 w 56"/>
                <a:gd name="T47" fmla="*/ 20 h 74"/>
                <a:gd name="T48" fmla="*/ 18 w 56"/>
                <a:gd name="T49" fmla="*/ 15 h 74"/>
                <a:gd name="T50" fmla="*/ 23 w 56"/>
                <a:gd name="T51" fmla="*/ 10 h 74"/>
                <a:gd name="T52" fmla="*/ 26 w 56"/>
                <a:gd name="T53" fmla="*/ 5 h 74"/>
                <a:gd name="T54" fmla="*/ 31 w 56"/>
                <a:gd name="T55" fmla="*/ 5 h 74"/>
                <a:gd name="T56" fmla="*/ 38 w 56"/>
                <a:gd name="T57" fmla="*/ 2 h 74"/>
                <a:gd name="T58" fmla="*/ 43 w 56"/>
                <a:gd name="T59" fmla="*/ 0 h 74"/>
                <a:gd name="T60" fmla="*/ 49 w 56"/>
                <a:gd name="T61" fmla="*/ 0 h 74"/>
                <a:gd name="T62" fmla="*/ 51 w 56"/>
                <a:gd name="T63" fmla="*/ 2 h 74"/>
                <a:gd name="T64" fmla="*/ 54 w 56"/>
                <a:gd name="T65" fmla="*/ 2 h 74"/>
                <a:gd name="T66" fmla="*/ 56 w 56"/>
                <a:gd name="T67" fmla="*/ 8 h 7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6"/>
                <a:gd name="T103" fmla="*/ 0 h 74"/>
                <a:gd name="T104" fmla="*/ 56 w 56"/>
                <a:gd name="T105" fmla="*/ 74 h 7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6" h="74">
                  <a:moveTo>
                    <a:pt x="56" y="8"/>
                  </a:moveTo>
                  <a:lnTo>
                    <a:pt x="54" y="8"/>
                  </a:lnTo>
                  <a:lnTo>
                    <a:pt x="49" y="10"/>
                  </a:lnTo>
                  <a:lnTo>
                    <a:pt x="46" y="10"/>
                  </a:lnTo>
                  <a:lnTo>
                    <a:pt x="38" y="15"/>
                  </a:lnTo>
                  <a:lnTo>
                    <a:pt x="31" y="20"/>
                  </a:lnTo>
                  <a:lnTo>
                    <a:pt x="28" y="25"/>
                  </a:lnTo>
                  <a:lnTo>
                    <a:pt x="28" y="28"/>
                  </a:lnTo>
                  <a:lnTo>
                    <a:pt x="23" y="33"/>
                  </a:lnTo>
                  <a:lnTo>
                    <a:pt x="15" y="41"/>
                  </a:lnTo>
                  <a:lnTo>
                    <a:pt x="13" y="43"/>
                  </a:lnTo>
                  <a:lnTo>
                    <a:pt x="13" y="48"/>
                  </a:lnTo>
                  <a:lnTo>
                    <a:pt x="13" y="54"/>
                  </a:lnTo>
                  <a:lnTo>
                    <a:pt x="13" y="59"/>
                  </a:lnTo>
                  <a:lnTo>
                    <a:pt x="13" y="61"/>
                  </a:lnTo>
                  <a:lnTo>
                    <a:pt x="10" y="64"/>
                  </a:lnTo>
                  <a:lnTo>
                    <a:pt x="8" y="69"/>
                  </a:lnTo>
                  <a:lnTo>
                    <a:pt x="3" y="74"/>
                  </a:lnTo>
                  <a:lnTo>
                    <a:pt x="0" y="59"/>
                  </a:lnTo>
                  <a:lnTo>
                    <a:pt x="0" y="48"/>
                  </a:lnTo>
                  <a:lnTo>
                    <a:pt x="3" y="41"/>
                  </a:lnTo>
                  <a:lnTo>
                    <a:pt x="10" y="28"/>
                  </a:lnTo>
                  <a:lnTo>
                    <a:pt x="15" y="23"/>
                  </a:lnTo>
                  <a:lnTo>
                    <a:pt x="15" y="20"/>
                  </a:lnTo>
                  <a:lnTo>
                    <a:pt x="18" y="15"/>
                  </a:lnTo>
                  <a:lnTo>
                    <a:pt x="23" y="10"/>
                  </a:lnTo>
                  <a:lnTo>
                    <a:pt x="26" y="5"/>
                  </a:lnTo>
                  <a:lnTo>
                    <a:pt x="31" y="5"/>
                  </a:lnTo>
                  <a:lnTo>
                    <a:pt x="38" y="2"/>
                  </a:lnTo>
                  <a:lnTo>
                    <a:pt x="43" y="0"/>
                  </a:lnTo>
                  <a:lnTo>
                    <a:pt x="49" y="0"/>
                  </a:lnTo>
                  <a:lnTo>
                    <a:pt x="51" y="2"/>
                  </a:lnTo>
                  <a:lnTo>
                    <a:pt x="54" y="2"/>
                  </a:lnTo>
                  <a:lnTo>
                    <a:pt x="56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915" y="1470"/>
              <a:ext cx="26" cy="36"/>
            </a:xfrm>
            <a:custGeom>
              <a:avLst/>
              <a:gdLst>
                <a:gd name="T0" fmla="*/ 0 w 26"/>
                <a:gd name="T1" fmla="*/ 8 h 36"/>
                <a:gd name="T2" fmla="*/ 3 w 26"/>
                <a:gd name="T3" fmla="*/ 15 h 36"/>
                <a:gd name="T4" fmla="*/ 5 w 26"/>
                <a:gd name="T5" fmla="*/ 18 h 36"/>
                <a:gd name="T6" fmla="*/ 8 w 26"/>
                <a:gd name="T7" fmla="*/ 23 h 36"/>
                <a:gd name="T8" fmla="*/ 10 w 26"/>
                <a:gd name="T9" fmla="*/ 28 h 36"/>
                <a:gd name="T10" fmla="*/ 13 w 26"/>
                <a:gd name="T11" fmla="*/ 31 h 36"/>
                <a:gd name="T12" fmla="*/ 13 w 26"/>
                <a:gd name="T13" fmla="*/ 33 h 36"/>
                <a:gd name="T14" fmla="*/ 18 w 26"/>
                <a:gd name="T15" fmla="*/ 36 h 36"/>
                <a:gd name="T16" fmla="*/ 21 w 26"/>
                <a:gd name="T17" fmla="*/ 36 h 36"/>
                <a:gd name="T18" fmla="*/ 23 w 26"/>
                <a:gd name="T19" fmla="*/ 36 h 36"/>
                <a:gd name="T20" fmla="*/ 26 w 26"/>
                <a:gd name="T21" fmla="*/ 33 h 36"/>
                <a:gd name="T22" fmla="*/ 26 w 26"/>
                <a:gd name="T23" fmla="*/ 31 h 36"/>
                <a:gd name="T24" fmla="*/ 23 w 26"/>
                <a:gd name="T25" fmla="*/ 31 h 36"/>
                <a:gd name="T26" fmla="*/ 23 w 26"/>
                <a:gd name="T27" fmla="*/ 28 h 36"/>
                <a:gd name="T28" fmla="*/ 21 w 26"/>
                <a:gd name="T29" fmla="*/ 28 h 36"/>
                <a:gd name="T30" fmla="*/ 18 w 26"/>
                <a:gd name="T31" fmla="*/ 23 h 36"/>
                <a:gd name="T32" fmla="*/ 15 w 26"/>
                <a:gd name="T33" fmla="*/ 18 h 36"/>
                <a:gd name="T34" fmla="*/ 15 w 26"/>
                <a:gd name="T35" fmla="*/ 15 h 36"/>
                <a:gd name="T36" fmla="*/ 13 w 26"/>
                <a:gd name="T37" fmla="*/ 15 h 36"/>
                <a:gd name="T38" fmla="*/ 10 w 26"/>
                <a:gd name="T39" fmla="*/ 13 h 36"/>
                <a:gd name="T40" fmla="*/ 10 w 26"/>
                <a:gd name="T41" fmla="*/ 10 h 36"/>
                <a:gd name="T42" fmla="*/ 8 w 26"/>
                <a:gd name="T43" fmla="*/ 5 h 36"/>
                <a:gd name="T44" fmla="*/ 10 w 26"/>
                <a:gd name="T45" fmla="*/ 0 h 36"/>
                <a:gd name="T46" fmla="*/ 8 w 26"/>
                <a:gd name="T47" fmla="*/ 0 h 36"/>
                <a:gd name="T48" fmla="*/ 5 w 26"/>
                <a:gd name="T49" fmla="*/ 0 h 36"/>
                <a:gd name="T50" fmla="*/ 3 w 26"/>
                <a:gd name="T51" fmla="*/ 2 h 36"/>
                <a:gd name="T52" fmla="*/ 0 w 26"/>
                <a:gd name="T53" fmla="*/ 8 h 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6"/>
                <a:gd name="T82" fmla="*/ 0 h 36"/>
                <a:gd name="T83" fmla="*/ 26 w 26"/>
                <a:gd name="T84" fmla="*/ 36 h 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6" h="36">
                  <a:moveTo>
                    <a:pt x="0" y="8"/>
                  </a:moveTo>
                  <a:lnTo>
                    <a:pt x="3" y="15"/>
                  </a:lnTo>
                  <a:lnTo>
                    <a:pt x="5" y="18"/>
                  </a:lnTo>
                  <a:lnTo>
                    <a:pt x="8" y="23"/>
                  </a:lnTo>
                  <a:lnTo>
                    <a:pt x="10" y="28"/>
                  </a:lnTo>
                  <a:lnTo>
                    <a:pt x="13" y="31"/>
                  </a:lnTo>
                  <a:lnTo>
                    <a:pt x="13" y="33"/>
                  </a:lnTo>
                  <a:lnTo>
                    <a:pt x="18" y="36"/>
                  </a:lnTo>
                  <a:lnTo>
                    <a:pt x="21" y="36"/>
                  </a:lnTo>
                  <a:lnTo>
                    <a:pt x="23" y="36"/>
                  </a:lnTo>
                  <a:lnTo>
                    <a:pt x="26" y="33"/>
                  </a:lnTo>
                  <a:lnTo>
                    <a:pt x="26" y="31"/>
                  </a:lnTo>
                  <a:lnTo>
                    <a:pt x="23" y="31"/>
                  </a:lnTo>
                  <a:lnTo>
                    <a:pt x="23" y="28"/>
                  </a:lnTo>
                  <a:lnTo>
                    <a:pt x="21" y="28"/>
                  </a:lnTo>
                  <a:lnTo>
                    <a:pt x="18" y="23"/>
                  </a:lnTo>
                  <a:lnTo>
                    <a:pt x="15" y="18"/>
                  </a:lnTo>
                  <a:lnTo>
                    <a:pt x="15" y="15"/>
                  </a:lnTo>
                  <a:lnTo>
                    <a:pt x="13" y="15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8" y="5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1091" y="1437"/>
              <a:ext cx="41" cy="56"/>
            </a:xfrm>
            <a:custGeom>
              <a:avLst/>
              <a:gdLst>
                <a:gd name="T0" fmla="*/ 41 w 41"/>
                <a:gd name="T1" fmla="*/ 2 h 56"/>
                <a:gd name="T2" fmla="*/ 28 w 41"/>
                <a:gd name="T3" fmla="*/ 10 h 56"/>
                <a:gd name="T4" fmla="*/ 26 w 41"/>
                <a:gd name="T5" fmla="*/ 15 h 56"/>
                <a:gd name="T6" fmla="*/ 23 w 41"/>
                <a:gd name="T7" fmla="*/ 23 h 56"/>
                <a:gd name="T8" fmla="*/ 21 w 41"/>
                <a:gd name="T9" fmla="*/ 43 h 56"/>
                <a:gd name="T10" fmla="*/ 21 w 41"/>
                <a:gd name="T11" fmla="*/ 51 h 56"/>
                <a:gd name="T12" fmla="*/ 18 w 41"/>
                <a:gd name="T13" fmla="*/ 53 h 56"/>
                <a:gd name="T14" fmla="*/ 13 w 41"/>
                <a:gd name="T15" fmla="*/ 56 h 56"/>
                <a:gd name="T16" fmla="*/ 8 w 41"/>
                <a:gd name="T17" fmla="*/ 56 h 56"/>
                <a:gd name="T18" fmla="*/ 5 w 41"/>
                <a:gd name="T19" fmla="*/ 56 h 56"/>
                <a:gd name="T20" fmla="*/ 3 w 41"/>
                <a:gd name="T21" fmla="*/ 53 h 56"/>
                <a:gd name="T22" fmla="*/ 0 w 41"/>
                <a:gd name="T23" fmla="*/ 51 h 56"/>
                <a:gd name="T24" fmla="*/ 0 w 41"/>
                <a:gd name="T25" fmla="*/ 48 h 56"/>
                <a:gd name="T26" fmla="*/ 3 w 41"/>
                <a:gd name="T27" fmla="*/ 46 h 56"/>
                <a:gd name="T28" fmla="*/ 5 w 41"/>
                <a:gd name="T29" fmla="*/ 41 h 56"/>
                <a:gd name="T30" fmla="*/ 11 w 41"/>
                <a:gd name="T31" fmla="*/ 35 h 56"/>
                <a:gd name="T32" fmla="*/ 13 w 41"/>
                <a:gd name="T33" fmla="*/ 30 h 56"/>
                <a:gd name="T34" fmla="*/ 13 w 41"/>
                <a:gd name="T35" fmla="*/ 23 h 56"/>
                <a:gd name="T36" fmla="*/ 13 w 41"/>
                <a:gd name="T37" fmla="*/ 15 h 56"/>
                <a:gd name="T38" fmla="*/ 13 w 41"/>
                <a:gd name="T39" fmla="*/ 13 h 56"/>
                <a:gd name="T40" fmla="*/ 16 w 41"/>
                <a:gd name="T41" fmla="*/ 10 h 56"/>
                <a:gd name="T42" fmla="*/ 23 w 41"/>
                <a:gd name="T43" fmla="*/ 5 h 56"/>
                <a:gd name="T44" fmla="*/ 28 w 41"/>
                <a:gd name="T45" fmla="*/ 2 h 56"/>
                <a:gd name="T46" fmla="*/ 36 w 41"/>
                <a:gd name="T47" fmla="*/ 0 h 56"/>
                <a:gd name="T48" fmla="*/ 41 w 41"/>
                <a:gd name="T49" fmla="*/ 2 h 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1"/>
                <a:gd name="T76" fmla="*/ 0 h 56"/>
                <a:gd name="T77" fmla="*/ 41 w 41"/>
                <a:gd name="T78" fmla="*/ 56 h 5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1" h="56">
                  <a:moveTo>
                    <a:pt x="41" y="2"/>
                  </a:moveTo>
                  <a:lnTo>
                    <a:pt x="28" y="10"/>
                  </a:lnTo>
                  <a:lnTo>
                    <a:pt x="26" y="15"/>
                  </a:lnTo>
                  <a:lnTo>
                    <a:pt x="23" y="23"/>
                  </a:lnTo>
                  <a:lnTo>
                    <a:pt x="21" y="43"/>
                  </a:lnTo>
                  <a:lnTo>
                    <a:pt x="21" y="51"/>
                  </a:lnTo>
                  <a:lnTo>
                    <a:pt x="18" y="53"/>
                  </a:lnTo>
                  <a:lnTo>
                    <a:pt x="13" y="56"/>
                  </a:lnTo>
                  <a:lnTo>
                    <a:pt x="8" y="56"/>
                  </a:lnTo>
                  <a:lnTo>
                    <a:pt x="5" y="56"/>
                  </a:lnTo>
                  <a:lnTo>
                    <a:pt x="3" y="53"/>
                  </a:lnTo>
                  <a:lnTo>
                    <a:pt x="0" y="51"/>
                  </a:lnTo>
                  <a:lnTo>
                    <a:pt x="0" y="48"/>
                  </a:lnTo>
                  <a:lnTo>
                    <a:pt x="3" y="46"/>
                  </a:lnTo>
                  <a:lnTo>
                    <a:pt x="5" y="41"/>
                  </a:lnTo>
                  <a:lnTo>
                    <a:pt x="11" y="35"/>
                  </a:lnTo>
                  <a:lnTo>
                    <a:pt x="13" y="30"/>
                  </a:lnTo>
                  <a:lnTo>
                    <a:pt x="13" y="23"/>
                  </a:lnTo>
                  <a:lnTo>
                    <a:pt x="13" y="15"/>
                  </a:lnTo>
                  <a:lnTo>
                    <a:pt x="13" y="13"/>
                  </a:lnTo>
                  <a:lnTo>
                    <a:pt x="16" y="10"/>
                  </a:lnTo>
                  <a:lnTo>
                    <a:pt x="23" y="5"/>
                  </a:lnTo>
                  <a:lnTo>
                    <a:pt x="28" y="2"/>
                  </a:lnTo>
                  <a:lnTo>
                    <a:pt x="36" y="0"/>
                  </a:lnTo>
                  <a:lnTo>
                    <a:pt x="41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1303" y="1355"/>
              <a:ext cx="75" cy="51"/>
            </a:xfrm>
            <a:custGeom>
              <a:avLst/>
              <a:gdLst>
                <a:gd name="T0" fmla="*/ 64 w 75"/>
                <a:gd name="T1" fmla="*/ 0 h 51"/>
                <a:gd name="T2" fmla="*/ 72 w 75"/>
                <a:gd name="T3" fmla="*/ 0 h 51"/>
                <a:gd name="T4" fmla="*/ 72 w 75"/>
                <a:gd name="T5" fmla="*/ 3 h 51"/>
                <a:gd name="T6" fmla="*/ 75 w 75"/>
                <a:gd name="T7" fmla="*/ 5 h 51"/>
                <a:gd name="T8" fmla="*/ 72 w 75"/>
                <a:gd name="T9" fmla="*/ 8 h 51"/>
                <a:gd name="T10" fmla="*/ 69 w 75"/>
                <a:gd name="T11" fmla="*/ 13 h 51"/>
                <a:gd name="T12" fmla="*/ 62 w 75"/>
                <a:gd name="T13" fmla="*/ 21 h 51"/>
                <a:gd name="T14" fmla="*/ 57 w 75"/>
                <a:gd name="T15" fmla="*/ 23 h 51"/>
                <a:gd name="T16" fmla="*/ 54 w 75"/>
                <a:gd name="T17" fmla="*/ 26 h 51"/>
                <a:gd name="T18" fmla="*/ 46 w 75"/>
                <a:gd name="T19" fmla="*/ 28 h 51"/>
                <a:gd name="T20" fmla="*/ 36 w 75"/>
                <a:gd name="T21" fmla="*/ 33 h 51"/>
                <a:gd name="T22" fmla="*/ 26 w 75"/>
                <a:gd name="T23" fmla="*/ 38 h 51"/>
                <a:gd name="T24" fmla="*/ 23 w 75"/>
                <a:gd name="T25" fmla="*/ 43 h 51"/>
                <a:gd name="T26" fmla="*/ 23 w 75"/>
                <a:gd name="T27" fmla="*/ 46 h 51"/>
                <a:gd name="T28" fmla="*/ 23 w 75"/>
                <a:gd name="T29" fmla="*/ 49 h 51"/>
                <a:gd name="T30" fmla="*/ 21 w 75"/>
                <a:gd name="T31" fmla="*/ 49 h 51"/>
                <a:gd name="T32" fmla="*/ 16 w 75"/>
                <a:gd name="T33" fmla="*/ 51 h 51"/>
                <a:gd name="T34" fmla="*/ 6 w 75"/>
                <a:gd name="T35" fmla="*/ 49 h 51"/>
                <a:gd name="T36" fmla="*/ 0 w 75"/>
                <a:gd name="T37" fmla="*/ 49 h 51"/>
                <a:gd name="T38" fmla="*/ 3 w 75"/>
                <a:gd name="T39" fmla="*/ 41 h 51"/>
                <a:gd name="T40" fmla="*/ 6 w 75"/>
                <a:gd name="T41" fmla="*/ 36 h 51"/>
                <a:gd name="T42" fmla="*/ 11 w 75"/>
                <a:gd name="T43" fmla="*/ 31 h 51"/>
                <a:gd name="T44" fmla="*/ 18 w 75"/>
                <a:gd name="T45" fmla="*/ 28 h 51"/>
                <a:gd name="T46" fmla="*/ 23 w 75"/>
                <a:gd name="T47" fmla="*/ 26 h 51"/>
                <a:gd name="T48" fmla="*/ 26 w 75"/>
                <a:gd name="T49" fmla="*/ 23 h 51"/>
                <a:gd name="T50" fmla="*/ 31 w 75"/>
                <a:gd name="T51" fmla="*/ 15 h 51"/>
                <a:gd name="T52" fmla="*/ 36 w 75"/>
                <a:gd name="T53" fmla="*/ 10 h 51"/>
                <a:gd name="T54" fmla="*/ 41 w 75"/>
                <a:gd name="T55" fmla="*/ 10 h 51"/>
                <a:gd name="T56" fmla="*/ 44 w 75"/>
                <a:gd name="T57" fmla="*/ 10 h 51"/>
                <a:gd name="T58" fmla="*/ 49 w 75"/>
                <a:gd name="T59" fmla="*/ 10 h 51"/>
                <a:gd name="T60" fmla="*/ 52 w 75"/>
                <a:gd name="T61" fmla="*/ 8 h 51"/>
                <a:gd name="T62" fmla="*/ 57 w 75"/>
                <a:gd name="T63" fmla="*/ 5 h 51"/>
                <a:gd name="T64" fmla="*/ 62 w 75"/>
                <a:gd name="T65" fmla="*/ 0 h 51"/>
                <a:gd name="T66" fmla="*/ 64 w 75"/>
                <a:gd name="T67" fmla="*/ 0 h 5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75"/>
                <a:gd name="T103" fmla="*/ 0 h 51"/>
                <a:gd name="T104" fmla="*/ 75 w 75"/>
                <a:gd name="T105" fmla="*/ 51 h 5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75" h="51">
                  <a:moveTo>
                    <a:pt x="64" y="0"/>
                  </a:moveTo>
                  <a:lnTo>
                    <a:pt x="72" y="0"/>
                  </a:lnTo>
                  <a:lnTo>
                    <a:pt x="72" y="3"/>
                  </a:lnTo>
                  <a:lnTo>
                    <a:pt x="75" y="5"/>
                  </a:lnTo>
                  <a:lnTo>
                    <a:pt x="72" y="8"/>
                  </a:lnTo>
                  <a:lnTo>
                    <a:pt x="69" y="13"/>
                  </a:lnTo>
                  <a:lnTo>
                    <a:pt x="62" y="21"/>
                  </a:lnTo>
                  <a:lnTo>
                    <a:pt x="57" y="23"/>
                  </a:lnTo>
                  <a:lnTo>
                    <a:pt x="54" y="26"/>
                  </a:lnTo>
                  <a:lnTo>
                    <a:pt x="46" y="28"/>
                  </a:lnTo>
                  <a:lnTo>
                    <a:pt x="36" y="33"/>
                  </a:lnTo>
                  <a:lnTo>
                    <a:pt x="26" y="38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49"/>
                  </a:lnTo>
                  <a:lnTo>
                    <a:pt x="21" y="49"/>
                  </a:lnTo>
                  <a:lnTo>
                    <a:pt x="16" y="51"/>
                  </a:lnTo>
                  <a:lnTo>
                    <a:pt x="6" y="49"/>
                  </a:lnTo>
                  <a:lnTo>
                    <a:pt x="0" y="49"/>
                  </a:lnTo>
                  <a:lnTo>
                    <a:pt x="3" y="41"/>
                  </a:lnTo>
                  <a:lnTo>
                    <a:pt x="6" y="36"/>
                  </a:lnTo>
                  <a:lnTo>
                    <a:pt x="11" y="31"/>
                  </a:lnTo>
                  <a:lnTo>
                    <a:pt x="18" y="28"/>
                  </a:lnTo>
                  <a:lnTo>
                    <a:pt x="23" y="26"/>
                  </a:lnTo>
                  <a:lnTo>
                    <a:pt x="26" y="23"/>
                  </a:lnTo>
                  <a:lnTo>
                    <a:pt x="31" y="15"/>
                  </a:lnTo>
                  <a:lnTo>
                    <a:pt x="36" y="10"/>
                  </a:lnTo>
                  <a:lnTo>
                    <a:pt x="41" y="10"/>
                  </a:lnTo>
                  <a:lnTo>
                    <a:pt x="44" y="10"/>
                  </a:lnTo>
                  <a:lnTo>
                    <a:pt x="49" y="10"/>
                  </a:lnTo>
                  <a:lnTo>
                    <a:pt x="52" y="8"/>
                  </a:lnTo>
                  <a:lnTo>
                    <a:pt x="57" y="5"/>
                  </a:lnTo>
                  <a:lnTo>
                    <a:pt x="62" y="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1171" y="1011"/>
              <a:ext cx="569" cy="362"/>
            </a:xfrm>
            <a:custGeom>
              <a:avLst/>
              <a:gdLst>
                <a:gd name="T0" fmla="*/ 212 w 569"/>
                <a:gd name="T1" fmla="*/ 94 h 362"/>
                <a:gd name="T2" fmla="*/ 235 w 569"/>
                <a:gd name="T3" fmla="*/ 53 h 362"/>
                <a:gd name="T4" fmla="*/ 270 w 569"/>
                <a:gd name="T5" fmla="*/ 33 h 362"/>
                <a:gd name="T6" fmla="*/ 309 w 569"/>
                <a:gd name="T7" fmla="*/ 5 h 362"/>
                <a:gd name="T8" fmla="*/ 368 w 569"/>
                <a:gd name="T9" fmla="*/ 0 h 362"/>
                <a:gd name="T10" fmla="*/ 413 w 569"/>
                <a:gd name="T11" fmla="*/ 17 h 362"/>
                <a:gd name="T12" fmla="*/ 462 w 569"/>
                <a:gd name="T13" fmla="*/ 51 h 362"/>
                <a:gd name="T14" fmla="*/ 480 w 569"/>
                <a:gd name="T15" fmla="*/ 89 h 362"/>
                <a:gd name="T16" fmla="*/ 490 w 569"/>
                <a:gd name="T17" fmla="*/ 160 h 362"/>
                <a:gd name="T18" fmla="*/ 482 w 569"/>
                <a:gd name="T19" fmla="*/ 209 h 362"/>
                <a:gd name="T20" fmla="*/ 482 w 569"/>
                <a:gd name="T21" fmla="*/ 224 h 362"/>
                <a:gd name="T22" fmla="*/ 526 w 569"/>
                <a:gd name="T23" fmla="*/ 216 h 362"/>
                <a:gd name="T24" fmla="*/ 534 w 569"/>
                <a:gd name="T25" fmla="*/ 229 h 362"/>
                <a:gd name="T26" fmla="*/ 557 w 569"/>
                <a:gd name="T27" fmla="*/ 247 h 362"/>
                <a:gd name="T28" fmla="*/ 562 w 569"/>
                <a:gd name="T29" fmla="*/ 280 h 362"/>
                <a:gd name="T30" fmla="*/ 567 w 569"/>
                <a:gd name="T31" fmla="*/ 311 h 362"/>
                <a:gd name="T32" fmla="*/ 567 w 569"/>
                <a:gd name="T33" fmla="*/ 331 h 362"/>
                <a:gd name="T34" fmla="*/ 526 w 569"/>
                <a:gd name="T35" fmla="*/ 362 h 362"/>
                <a:gd name="T36" fmla="*/ 544 w 569"/>
                <a:gd name="T37" fmla="*/ 334 h 362"/>
                <a:gd name="T38" fmla="*/ 549 w 569"/>
                <a:gd name="T39" fmla="*/ 296 h 362"/>
                <a:gd name="T40" fmla="*/ 536 w 569"/>
                <a:gd name="T41" fmla="*/ 252 h 362"/>
                <a:gd name="T42" fmla="*/ 516 w 569"/>
                <a:gd name="T43" fmla="*/ 232 h 362"/>
                <a:gd name="T44" fmla="*/ 459 w 569"/>
                <a:gd name="T45" fmla="*/ 239 h 362"/>
                <a:gd name="T46" fmla="*/ 447 w 569"/>
                <a:gd name="T47" fmla="*/ 222 h 362"/>
                <a:gd name="T48" fmla="*/ 475 w 569"/>
                <a:gd name="T49" fmla="*/ 188 h 362"/>
                <a:gd name="T50" fmla="*/ 477 w 569"/>
                <a:gd name="T51" fmla="*/ 132 h 362"/>
                <a:gd name="T52" fmla="*/ 467 w 569"/>
                <a:gd name="T53" fmla="*/ 102 h 362"/>
                <a:gd name="T54" fmla="*/ 452 w 569"/>
                <a:gd name="T55" fmla="*/ 63 h 362"/>
                <a:gd name="T56" fmla="*/ 429 w 569"/>
                <a:gd name="T57" fmla="*/ 40 h 362"/>
                <a:gd name="T58" fmla="*/ 411 w 569"/>
                <a:gd name="T59" fmla="*/ 38 h 362"/>
                <a:gd name="T60" fmla="*/ 388 w 569"/>
                <a:gd name="T61" fmla="*/ 25 h 362"/>
                <a:gd name="T62" fmla="*/ 357 w 569"/>
                <a:gd name="T63" fmla="*/ 25 h 362"/>
                <a:gd name="T64" fmla="*/ 296 w 569"/>
                <a:gd name="T65" fmla="*/ 30 h 362"/>
                <a:gd name="T66" fmla="*/ 278 w 569"/>
                <a:gd name="T67" fmla="*/ 51 h 362"/>
                <a:gd name="T68" fmla="*/ 237 w 569"/>
                <a:gd name="T69" fmla="*/ 79 h 362"/>
                <a:gd name="T70" fmla="*/ 222 w 569"/>
                <a:gd name="T71" fmla="*/ 117 h 362"/>
                <a:gd name="T72" fmla="*/ 240 w 569"/>
                <a:gd name="T73" fmla="*/ 183 h 362"/>
                <a:gd name="T74" fmla="*/ 227 w 569"/>
                <a:gd name="T75" fmla="*/ 199 h 362"/>
                <a:gd name="T76" fmla="*/ 207 w 569"/>
                <a:gd name="T77" fmla="*/ 140 h 362"/>
                <a:gd name="T78" fmla="*/ 186 w 569"/>
                <a:gd name="T79" fmla="*/ 125 h 362"/>
                <a:gd name="T80" fmla="*/ 166 w 569"/>
                <a:gd name="T81" fmla="*/ 107 h 362"/>
                <a:gd name="T82" fmla="*/ 125 w 569"/>
                <a:gd name="T83" fmla="*/ 91 h 362"/>
                <a:gd name="T84" fmla="*/ 79 w 569"/>
                <a:gd name="T85" fmla="*/ 104 h 362"/>
                <a:gd name="T86" fmla="*/ 53 w 569"/>
                <a:gd name="T87" fmla="*/ 122 h 362"/>
                <a:gd name="T88" fmla="*/ 28 w 569"/>
                <a:gd name="T89" fmla="*/ 145 h 362"/>
                <a:gd name="T90" fmla="*/ 15 w 569"/>
                <a:gd name="T91" fmla="*/ 194 h 362"/>
                <a:gd name="T92" fmla="*/ 43 w 569"/>
                <a:gd name="T93" fmla="*/ 250 h 362"/>
                <a:gd name="T94" fmla="*/ 35 w 569"/>
                <a:gd name="T95" fmla="*/ 260 h 362"/>
                <a:gd name="T96" fmla="*/ 2 w 569"/>
                <a:gd name="T97" fmla="*/ 214 h 362"/>
                <a:gd name="T98" fmla="*/ 7 w 569"/>
                <a:gd name="T99" fmla="*/ 171 h 362"/>
                <a:gd name="T100" fmla="*/ 15 w 569"/>
                <a:gd name="T101" fmla="*/ 125 h 362"/>
                <a:gd name="T102" fmla="*/ 40 w 569"/>
                <a:gd name="T103" fmla="*/ 112 h 362"/>
                <a:gd name="T104" fmla="*/ 69 w 569"/>
                <a:gd name="T105" fmla="*/ 81 h 362"/>
                <a:gd name="T106" fmla="*/ 122 w 569"/>
                <a:gd name="T107" fmla="*/ 71 h 362"/>
                <a:gd name="T108" fmla="*/ 150 w 569"/>
                <a:gd name="T109" fmla="*/ 81 h 362"/>
                <a:gd name="T110" fmla="*/ 204 w 569"/>
                <a:gd name="T111" fmla="*/ 120 h 362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69"/>
                <a:gd name="T169" fmla="*/ 0 h 362"/>
                <a:gd name="T170" fmla="*/ 569 w 569"/>
                <a:gd name="T171" fmla="*/ 362 h 362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69" h="362">
                  <a:moveTo>
                    <a:pt x="204" y="120"/>
                  </a:moveTo>
                  <a:lnTo>
                    <a:pt x="204" y="109"/>
                  </a:lnTo>
                  <a:lnTo>
                    <a:pt x="207" y="102"/>
                  </a:lnTo>
                  <a:lnTo>
                    <a:pt x="209" y="97"/>
                  </a:lnTo>
                  <a:lnTo>
                    <a:pt x="212" y="94"/>
                  </a:lnTo>
                  <a:lnTo>
                    <a:pt x="219" y="86"/>
                  </a:lnTo>
                  <a:lnTo>
                    <a:pt x="222" y="81"/>
                  </a:lnTo>
                  <a:lnTo>
                    <a:pt x="222" y="76"/>
                  </a:lnTo>
                  <a:lnTo>
                    <a:pt x="227" y="63"/>
                  </a:lnTo>
                  <a:lnTo>
                    <a:pt x="235" y="53"/>
                  </a:lnTo>
                  <a:lnTo>
                    <a:pt x="240" y="45"/>
                  </a:lnTo>
                  <a:lnTo>
                    <a:pt x="245" y="40"/>
                  </a:lnTo>
                  <a:lnTo>
                    <a:pt x="255" y="35"/>
                  </a:lnTo>
                  <a:lnTo>
                    <a:pt x="263" y="35"/>
                  </a:lnTo>
                  <a:lnTo>
                    <a:pt x="270" y="33"/>
                  </a:lnTo>
                  <a:lnTo>
                    <a:pt x="281" y="23"/>
                  </a:lnTo>
                  <a:lnTo>
                    <a:pt x="288" y="15"/>
                  </a:lnTo>
                  <a:lnTo>
                    <a:pt x="293" y="10"/>
                  </a:lnTo>
                  <a:lnTo>
                    <a:pt x="301" y="7"/>
                  </a:lnTo>
                  <a:lnTo>
                    <a:pt x="309" y="5"/>
                  </a:lnTo>
                  <a:lnTo>
                    <a:pt x="324" y="5"/>
                  </a:lnTo>
                  <a:lnTo>
                    <a:pt x="337" y="7"/>
                  </a:lnTo>
                  <a:lnTo>
                    <a:pt x="350" y="5"/>
                  </a:lnTo>
                  <a:lnTo>
                    <a:pt x="360" y="2"/>
                  </a:lnTo>
                  <a:lnTo>
                    <a:pt x="368" y="0"/>
                  </a:lnTo>
                  <a:lnTo>
                    <a:pt x="373" y="0"/>
                  </a:lnTo>
                  <a:lnTo>
                    <a:pt x="375" y="2"/>
                  </a:lnTo>
                  <a:lnTo>
                    <a:pt x="393" y="12"/>
                  </a:lnTo>
                  <a:lnTo>
                    <a:pt x="403" y="15"/>
                  </a:lnTo>
                  <a:lnTo>
                    <a:pt x="413" y="17"/>
                  </a:lnTo>
                  <a:lnTo>
                    <a:pt x="421" y="17"/>
                  </a:lnTo>
                  <a:lnTo>
                    <a:pt x="429" y="20"/>
                  </a:lnTo>
                  <a:lnTo>
                    <a:pt x="444" y="33"/>
                  </a:lnTo>
                  <a:lnTo>
                    <a:pt x="457" y="45"/>
                  </a:lnTo>
                  <a:lnTo>
                    <a:pt x="462" y="51"/>
                  </a:lnTo>
                  <a:lnTo>
                    <a:pt x="465" y="58"/>
                  </a:lnTo>
                  <a:lnTo>
                    <a:pt x="470" y="66"/>
                  </a:lnTo>
                  <a:lnTo>
                    <a:pt x="472" y="71"/>
                  </a:lnTo>
                  <a:lnTo>
                    <a:pt x="477" y="76"/>
                  </a:lnTo>
                  <a:lnTo>
                    <a:pt x="480" y="89"/>
                  </a:lnTo>
                  <a:lnTo>
                    <a:pt x="485" y="102"/>
                  </a:lnTo>
                  <a:lnTo>
                    <a:pt x="490" y="112"/>
                  </a:lnTo>
                  <a:lnTo>
                    <a:pt x="495" y="122"/>
                  </a:lnTo>
                  <a:lnTo>
                    <a:pt x="493" y="140"/>
                  </a:lnTo>
                  <a:lnTo>
                    <a:pt x="490" y="160"/>
                  </a:lnTo>
                  <a:lnTo>
                    <a:pt x="493" y="183"/>
                  </a:lnTo>
                  <a:lnTo>
                    <a:pt x="493" y="191"/>
                  </a:lnTo>
                  <a:lnTo>
                    <a:pt x="490" y="199"/>
                  </a:lnTo>
                  <a:lnTo>
                    <a:pt x="488" y="204"/>
                  </a:lnTo>
                  <a:lnTo>
                    <a:pt x="482" y="209"/>
                  </a:lnTo>
                  <a:lnTo>
                    <a:pt x="475" y="214"/>
                  </a:lnTo>
                  <a:lnTo>
                    <a:pt x="470" y="219"/>
                  </a:lnTo>
                  <a:lnTo>
                    <a:pt x="467" y="224"/>
                  </a:lnTo>
                  <a:lnTo>
                    <a:pt x="475" y="224"/>
                  </a:lnTo>
                  <a:lnTo>
                    <a:pt x="482" y="224"/>
                  </a:lnTo>
                  <a:lnTo>
                    <a:pt x="495" y="219"/>
                  </a:lnTo>
                  <a:lnTo>
                    <a:pt x="508" y="214"/>
                  </a:lnTo>
                  <a:lnTo>
                    <a:pt x="516" y="214"/>
                  </a:lnTo>
                  <a:lnTo>
                    <a:pt x="521" y="214"/>
                  </a:lnTo>
                  <a:lnTo>
                    <a:pt x="526" y="216"/>
                  </a:lnTo>
                  <a:lnTo>
                    <a:pt x="528" y="216"/>
                  </a:lnTo>
                  <a:lnTo>
                    <a:pt x="531" y="219"/>
                  </a:lnTo>
                  <a:lnTo>
                    <a:pt x="531" y="222"/>
                  </a:lnTo>
                  <a:lnTo>
                    <a:pt x="531" y="224"/>
                  </a:lnTo>
                  <a:lnTo>
                    <a:pt x="534" y="229"/>
                  </a:lnTo>
                  <a:lnTo>
                    <a:pt x="536" y="232"/>
                  </a:lnTo>
                  <a:lnTo>
                    <a:pt x="544" y="237"/>
                  </a:lnTo>
                  <a:lnTo>
                    <a:pt x="551" y="239"/>
                  </a:lnTo>
                  <a:lnTo>
                    <a:pt x="554" y="245"/>
                  </a:lnTo>
                  <a:lnTo>
                    <a:pt x="557" y="247"/>
                  </a:lnTo>
                  <a:lnTo>
                    <a:pt x="559" y="252"/>
                  </a:lnTo>
                  <a:lnTo>
                    <a:pt x="559" y="260"/>
                  </a:lnTo>
                  <a:lnTo>
                    <a:pt x="559" y="270"/>
                  </a:lnTo>
                  <a:lnTo>
                    <a:pt x="559" y="278"/>
                  </a:lnTo>
                  <a:lnTo>
                    <a:pt x="562" y="280"/>
                  </a:lnTo>
                  <a:lnTo>
                    <a:pt x="564" y="283"/>
                  </a:lnTo>
                  <a:lnTo>
                    <a:pt x="567" y="291"/>
                  </a:lnTo>
                  <a:lnTo>
                    <a:pt x="567" y="298"/>
                  </a:lnTo>
                  <a:lnTo>
                    <a:pt x="567" y="303"/>
                  </a:lnTo>
                  <a:lnTo>
                    <a:pt x="567" y="311"/>
                  </a:lnTo>
                  <a:lnTo>
                    <a:pt x="567" y="313"/>
                  </a:lnTo>
                  <a:lnTo>
                    <a:pt x="567" y="316"/>
                  </a:lnTo>
                  <a:lnTo>
                    <a:pt x="569" y="319"/>
                  </a:lnTo>
                  <a:lnTo>
                    <a:pt x="569" y="321"/>
                  </a:lnTo>
                  <a:lnTo>
                    <a:pt x="567" y="331"/>
                  </a:lnTo>
                  <a:lnTo>
                    <a:pt x="554" y="349"/>
                  </a:lnTo>
                  <a:lnTo>
                    <a:pt x="546" y="357"/>
                  </a:lnTo>
                  <a:lnTo>
                    <a:pt x="536" y="362"/>
                  </a:lnTo>
                  <a:lnTo>
                    <a:pt x="531" y="362"/>
                  </a:lnTo>
                  <a:lnTo>
                    <a:pt x="526" y="362"/>
                  </a:lnTo>
                  <a:lnTo>
                    <a:pt x="521" y="359"/>
                  </a:lnTo>
                  <a:lnTo>
                    <a:pt x="516" y="354"/>
                  </a:lnTo>
                  <a:lnTo>
                    <a:pt x="526" y="352"/>
                  </a:lnTo>
                  <a:lnTo>
                    <a:pt x="536" y="344"/>
                  </a:lnTo>
                  <a:lnTo>
                    <a:pt x="544" y="334"/>
                  </a:lnTo>
                  <a:lnTo>
                    <a:pt x="549" y="326"/>
                  </a:lnTo>
                  <a:lnTo>
                    <a:pt x="554" y="316"/>
                  </a:lnTo>
                  <a:lnTo>
                    <a:pt x="554" y="308"/>
                  </a:lnTo>
                  <a:lnTo>
                    <a:pt x="554" y="301"/>
                  </a:lnTo>
                  <a:lnTo>
                    <a:pt x="549" y="296"/>
                  </a:lnTo>
                  <a:lnTo>
                    <a:pt x="549" y="288"/>
                  </a:lnTo>
                  <a:lnTo>
                    <a:pt x="549" y="280"/>
                  </a:lnTo>
                  <a:lnTo>
                    <a:pt x="549" y="273"/>
                  </a:lnTo>
                  <a:lnTo>
                    <a:pt x="544" y="262"/>
                  </a:lnTo>
                  <a:lnTo>
                    <a:pt x="536" y="252"/>
                  </a:lnTo>
                  <a:lnTo>
                    <a:pt x="531" y="250"/>
                  </a:lnTo>
                  <a:lnTo>
                    <a:pt x="526" y="245"/>
                  </a:lnTo>
                  <a:lnTo>
                    <a:pt x="521" y="239"/>
                  </a:lnTo>
                  <a:lnTo>
                    <a:pt x="518" y="234"/>
                  </a:lnTo>
                  <a:lnTo>
                    <a:pt x="516" y="232"/>
                  </a:lnTo>
                  <a:lnTo>
                    <a:pt x="511" y="229"/>
                  </a:lnTo>
                  <a:lnTo>
                    <a:pt x="505" y="229"/>
                  </a:lnTo>
                  <a:lnTo>
                    <a:pt x="477" y="234"/>
                  </a:lnTo>
                  <a:lnTo>
                    <a:pt x="467" y="237"/>
                  </a:lnTo>
                  <a:lnTo>
                    <a:pt x="459" y="239"/>
                  </a:lnTo>
                  <a:lnTo>
                    <a:pt x="452" y="237"/>
                  </a:lnTo>
                  <a:lnTo>
                    <a:pt x="436" y="234"/>
                  </a:lnTo>
                  <a:lnTo>
                    <a:pt x="436" y="229"/>
                  </a:lnTo>
                  <a:lnTo>
                    <a:pt x="439" y="227"/>
                  </a:lnTo>
                  <a:lnTo>
                    <a:pt x="447" y="222"/>
                  </a:lnTo>
                  <a:lnTo>
                    <a:pt x="454" y="216"/>
                  </a:lnTo>
                  <a:lnTo>
                    <a:pt x="457" y="214"/>
                  </a:lnTo>
                  <a:lnTo>
                    <a:pt x="459" y="209"/>
                  </a:lnTo>
                  <a:lnTo>
                    <a:pt x="467" y="196"/>
                  </a:lnTo>
                  <a:lnTo>
                    <a:pt x="475" y="188"/>
                  </a:lnTo>
                  <a:lnTo>
                    <a:pt x="477" y="181"/>
                  </a:lnTo>
                  <a:lnTo>
                    <a:pt x="480" y="176"/>
                  </a:lnTo>
                  <a:lnTo>
                    <a:pt x="480" y="155"/>
                  </a:lnTo>
                  <a:lnTo>
                    <a:pt x="477" y="137"/>
                  </a:lnTo>
                  <a:lnTo>
                    <a:pt x="477" y="132"/>
                  </a:lnTo>
                  <a:lnTo>
                    <a:pt x="475" y="130"/>
                  </a:lnTo>
                  <a:lnTo>
                    <a:pt x="472" y="130"/>
                  </a:lnTo>
                  <a:lnTo>
                    <a:pt x="472" y="127"/>
                  </a:lnTo>
                  <a:lnTo>
                    <a:pt x="470" y="117"/>
                  </a:lnTo>
                  <a:lnTo>
                    <a:pt x="467" y="102"/>
                  </a:lnTo>
                  <a:lnTo>
                    <a:pt x="465" y="94"/>
                  </a:lnTo>
                  <a:lnTo>
                    <a:pt x="462" y="84"/>
                  </a:lnTo>
                  <a:lnTo>
                    <a:pt x="457" y="74"/>
                  </a:lnTo>
                  <a:lnTo>
                    <a:pt x="454" y="66"/>
                  </a:lnTo>
                  <a:lnTo>
                    <a:pt x="452" y="63"/>
                  </a:lnTo>
                  <a:lnTo>
                    <a:pt x="447" y="58"/>
                  </a:lnTo>
                  <a:lnTo>
                    <a:pt x="439" y="53"/>
                  </a:lnTo>
                  <a:lnTo>
                    <a:pt x="436" y="51"/>
                  </a:lnTo>
                  <a:lnTo>
                    <a:pt x="431" y="45"/>
                  </a:lnTo>
                  <a:lnTo>
                    <a:pt x="429" y="40"/>
                  </a:lnTo>
                  <a:lnTo>
                    <a:pt x="424" y="38"/>
                  </a:lnTo>
                  <a:lnTo>
                    <a:pt x="421" y="38"/>
                  </a:lnTo>
                  <a:lnTo>
                    <a:pt x="419" y="38"/>
                  </a:lnTo>
                  <a:lnTo>
                    <a:pt x="416" y="38"/>
                  </a:lnTo>
                  <a:lnTo>
                    <a:pt x="411" y="38"/>
                  </a:lnTo>
                  <a:lnTo>
                    <a:pt x="408" y="35"/>
                  </a:lnTo>
                  <a:lnTo>
                    <a:pt x="401" y="30"/>
                  </a:lnTo>
                  <a:lnTo>
                    <a:pt x="396" y="25"/>
                  </a:lnTo>
                  <a:lnTo>
                    <a:pt x="393" y="25"/>
                  </a:lnTo>
                  <a:lnTo>
                    <a:pt x="388" y="25"/>
                  </a:lnTo>
                  <a:lnTo>
                    <a:pt x="383" y="28"/>
                  </a:lnTo>
                  <a:lnTo>
                    <a:pt x="378" y="28"/>
                  </a:lnTo>
                  <a:lnTo>
                    <a:pt x="373" y="30"/>
                  </a:lnTo>
                  <a:lnTo>
                    <a:pt x="365" y="28"/>
                  </a:lnTo>
                  <a:lnTo>
                    <a:pt x="357" y="25"/>
                  </a:lnTo>
                  <a:lnTo>
                    <a:pt x="350" y="20"/>
                  </a:lnTo>
                  <a:lnTo>
                    <a:pt x="339" y="20"/>
                  </a:lnTo>
                  <a:lnTo>
                    <a:pt x="316" y="23"/>
                  </a:lnTo>
                  <a:lnTo>
                    <a:pt x="304" y="25"/>
                  </a:lnTo>
                  <a:lnTo>
                    <a:pt x="296" y="30"/>
                  </a:lnTo>
                  <a:lnTo>
                    <a:pt x="288" y="33"/>
                  </a:lnTo>
                  <a:lnTo>
                    <a:pt x="286" y="38"/>
                  </a:lnTo>
                  <a:lnTo>
                    <a:pt x="283" y="40"/>
                  </a:lnTo>
                  <a:lnTo>
                    <a:pt x="281" y="45"/>
                  </a:lnTo>
                  <a:lnTo>
                    <a:pt x="278" y="51"/>
                  </a:lnTo>
                  <a:lnTo>
                    <a:pt x="265" y="58"/>
                  </a:lnTo>
                  <a:lnTo>
                    <a:pt x="253" y="63"/>
                  </a:lnTo>
                  <a:lnTo>
                    <a:pt x="247" y="66"/>
                  </a:lnTo>
                  <a:lnTo>
                    <a:pt x="242" y="71"/>
                  </a:lnTo>
                  <a:lnTo>
                    <a:pt x="237" y="79"/>
                  </a:lnTo>
                  <a:lnTo>
                    <a:pt x="235" y="89"/>
                  </a:lnTo>
                  <a:lnTo>
                    <a:pt x="232" y="97"/>
                  </a:lnTo>
                  <a:lnTo>
                    <a:pt x="227" y="107"/>
                  </a:lnTo>
                  <a:lnTo>
                    <a:pt x="224" y="112"/>
                  </a:lnTo>
                  <a:lnTo>
                    <a:pt x="222" y="117"/>
                  </a:lnTo>
                  <a:lnTo>
                    <a:pt x="219" y="132"/>
                  </a:lnTo>
                  <a:lnTo>
                    <a:pt x="219" y="148"/>
                  </a:lnTo>
                  <a:lnTo>
                    <a:pt x="222" y="160"/>
                  </a:lnTo>
                  <a:lnTo>
                    <a:pt x="230" y="171"/>
                  </a:lnTo>
                  <a:lnTo>
                    <a:pt x="240" y="183"/>
                  </a:lnTo>
                  <a:lnTo>
                    <a:pt x="245" y="194"/>
                  </a:lnTo>
                  <a:lnTo>
                    <a:pt x="247" y="199"/>
                  </a:lnTo>
                  <a:lnTo>
                    <a:pt x="245" y="204"/>
                  </a:lnTo>
                  <a:lnTo>
                    <a:pt x="232" y="201"/>
                  </a:lnTo>
                  <a:lnTo>
                    <a:pt x="227" y="199"/>
                  </a:lnTo>
                  <a:lnTo>
                    <a:pt x="222" y="196"/>
                  </a:lnTo>
                  <a:lnTo>
                    <a:pt x="214" y="183"/>
                  </a:lnTo>
                  <a:lnTo>
                    <a:pt x="212" y="171"/>
                  </a:lnTo>
                  <a:lnTo>
                    <a:pt x="207" y="150"/>
                  </a:lnTo>
                  <a:lnTo>
                    <a:pt x="207" y="140"/>
                  </a:lnTo>
                  <a:lnTo>
                    <a:pt x="204" y="135"/>
                  </a:lnTo>
                  <a:lnTo>
                    <a:pt x="201" y="132"/>
                  </a:lnTo>
                  <a:lnTo>
                    <a:pt x="199" y="130"/>
                  </a:lnTo>
                  <a:lnTo>
                    <a:pt x="189" y="127"/>
                  </a:lnTo>
                  <a:lnTo>
                    <a:pt x="186" y="125"/>
                  </a:lnTo>
                  <a:lnTo>
                    <a:pt x="184" y="122"/>
                  </a:lnTo>
                  <a:lnTo>
                    <a:pt x="178" y="117"/>
                  </a:lnTo>
                  <a:lnTo>
                    <a:pt x="173" y="109"/>
                  </a:lnTo>
                  <a:lnTo>
                    <a:pt x="171" y="107"/>
                  </a:lnTo>
                  <a:lnTo>
                    <a:pt x="166" y="107"/>
                  </a:lnTo>
                  <a:lnTo>
                    <a:pt x="155" y="102"/>
                  </a:lnTo>
                  <a:lnTo>
                    <a:pt x="145" y="97"/>
                  </a:lnTo>
                  <a:lnTo>
                    <a:pt x="135" y="91"/>
                  </a:lnTo>
                  <a:lnTo>
                    <a:pt x="130" y="91"/>
                  </a:lnTo>
                  <a:lnTo>
                    <a:pt x="125" y="91"/>
                  </a:lnTo>
                  <a:lnTo>
                    <a:pt x="117" y="94"/>
                  </a:lnTo>
                  <a:lnTo>
                    <a:pt x="112" y="99"/>
                  </a:lnTo>
                  <a:lnTo>
                    <a:pt x="104" y="102"/>
                  </a:lnTo>
                  <a:lnTo>
                    <a:pt x="92" y="104"/>
                  </a:lnTo>
                  <a:lnTo>
                    <a:pt x="79" y="104"/>
                  </a:lnTo>
                  <a:lnTo>
                    <a:pt x="71" y="107"/>
                  </a:lnTo>
                  <a:lnTo>
                    <a:pt x="63" y="109"/>
                  </a:lnTo>
                  <a:lnTo>
                    <a:pt x="58" y="117"/>
                  </a:lnTo>
                  <a:lnTo>
                    <a:pt x="56" y="120"/>
                  </a:lnTo>
                  <a:lnTo>
                    <a:pt x="53" y="122"/>
                  </a:lnTo>
                  <a:lnTo>
                    <a:pt x="43" y="125"/>
                  </a:lnTo>
                  <a:lnTo>
                    <a:pt x="33" y="130"/>
                  </a:lnTo>
                  <a:lnTo>
                    <a:pt x="30" y="132"/>
                  </a:lnTo>
                  <a:lnTo>
                    <a:pt x="28" y="137"/>
                  </a:lnTo>
                  <a:lnTo>
                    <a:pt x="28" y="145"/>
                  </a:lnTo>
                  <a:lnTo>
                    <a:pt x="28" y="150"/>
                  </a:lnTo>
                  <a:lnTo>
                    <a:pt x="28" y="158"/>
                  </a:lnTo>
                  <a:lnTo>
                    <a:pt x="23" y="168"/>
                  </a:lnTo>
                  <a:lnTo>
                    <a:pt x="17" y="181"/>
                  </a:lnTo>
                  <a:lnTo>
                    <a:pt x="15" y="194"/>
                  </a:lnTo>
                  <a:lnTo>
                    <a:pt x="15" y="209"/>
                  </a:lnTo>
                  <a:lnTo>
                    <a:pt x="15" y="219"/>
                  </a:lnTo>
                  <a:lnTo>
                    <a:pt x="25" y="232"/>
                  </a:lnTo>
                  <a:lnTo>
                    <a:pt x="35" y="242"/>
                  </a:lnTo>
                  <a:lnTo>
                    <a:pt x="43" y="250"/>
                  </a:lnTo>
                  <a:lnTo>
                    <a:pt x="48" y="255"/>
                  </a:lnTo>
                  <a:lnTo>
                    <a:pt x="48" y="257"/>
                  </a:lnTo>
                  <a:lnTo>
                    <a:pt x="46" y="257"/>
                  </a:lnTo>
                  <a:lnTo>
                    <a:pt x="43" y="260"/>
                  </a:lnTo>
                  <a:lnTo>
                    <a:pt x="35" y="260"/>
                  </a:lnTo>
                  <a:lnTo>
                    <a:pt x="25" y="255"/>
                  </a:lnTo>
                  <a:lnTo>
                    <a:pt x="23" y="252"/>
                  </a:lnTo>
                  <a:lnTo>
                    <a:pt x="17" y="247"/>
                  </a:lnTo>
                  <a:lnTo>
                    <a:pt x="10" y="229"/>
                  </a:lnTo>
                  <a:lnTo>
                    <a:pt x="2" y="214"/>
                  </a:lnTo>
                  <a:lnTo>
                    <a:pt x="0" y="199"/>
                  </a:lnTo>
                  <a:lnTo>
                    <a:pt x="0" y="191"/>
                  </a:lnTo>
                  <a:lnTo>
                    <a:pt x="2" y="186"/>
                  </a:lnTo>
                  <a:lnTo>
                    <a:pt x="5" y="178"/>
                  </a:lnTo>
                  <a:lnTo>
                    <a:pt x="7" y="171"/>
                  </a:lnTo>
                  <a:lnTo>
                    <a:pt x="7" y="158"/>
                  </a:lnTo>
                  <a:lnTo>
                    <a:pt x="7" y="142"/>
                  </a:lnTo>
                  <a:lnTo>
                    <a:pt x="7" y="135"/>
                  </a:lnTo>
                  <a:lnTo>
                    <a:pt x="10" y="130"/>
                  </a:lnTo>
                  <a:lnTo>
                    <a:pt x="15" y="125"/>
                  </a:lnTo>
                  <a:lnTo>
                    <a:pt x="17" y="122"/>
                  </a:lnTo>
                  <a:lnTo>
                    <a:pt x="25" y="120"/>
                  </a:lnTo>
                  <a:lnTo>
                    <a:pt x="33" y="117"/>
                  </a:lnTo>
                  <a:lnTo>
                    <a:pt x="38" y="114"/>
                  </a:lnTo>
                  <a:lnTo>
                    <a:pt x="40" y="112"/>
                  </a:lnTo>
                  <a:lnTo>
                    <a:pt x="48" y="99"/>
                  </a:lnTo>
                  <a:lnTo>
                    <a:pt x="53" y="89"/>
                  </a:lnTo>
                  <a:lnTo>
                    <a:pt x="58" y="86"/>
                  </a:lnTo>
                  <a:lnTo>
                    <a:pt x="63" y="84"/>
                  </a:lnTo>
                  <a:lnTo>
                    <a:pt x="69" y="81"/>
                  </a:lnTo>
                  <a:lnTo>
                    <a:pt x="76" y="81"/>
                  </a:lnTo>
                  <a:lnTo>
                    <a:pt x="89" y="81"/>
                  </a:lnTo>
                  <a:lnTo>
                    <a:pt x="94" y="79"/>
                  </a:lnTo>
                  <a:lnTo>
                    <a:pt x="115" y="74"/>
                  </a:lnTo>
                  <a:lnTo>
                    <a:pt x="122" y="71"/>
                  </a:lnTo>
                  <a:lnTo>
                    <a:pt x="127" y="71"/>
                  </a:lnTo>
                  <a:lnTo>
                    <a:pt x="132" y="74"/>
                  </a:lnTo>
                  <a:lnTo>
                    <a:pt x="135" y="76"/>
                  </a:lnTo>
                  <a:lnTo>
                    <a:pt x="145" y="79"/>
                  </a:lnTo>
                  <a:lnTo>
                    <a:pt x="150" y="81"/>
                  </a:lnTo>
                  <a:lnTo>
                    <a:pt x="158" y="81"/>
                  </a:lnTo>
                  <a:lnTo>
                    <a:pt x="168" y="81"/>
                  </a:lnTo>
                  <a:lnTo>
                    <a:pt x="176" y="86"/>
                  </a:lnTo>
                  <a:lnTo>
                    <a:pt x="191" y="99"/>
                  </a:lnTo>
                  <a:lnTo>
                    <a:pt x="204" y="1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1017" y="1215"/>
              <a:ext cx="164" cy="148"/>
            </a:xfrm>
            <a:custGeom>
              <a:avLst/>
              <a:gdLst>
                <a:gd name="T0" fmla="*/ 164 w 164"/>
                <a:gd name="T1" fmla="*/ 41 h 148"/>
                <a:gd name="T2" fmla="*/ 161 w 164"/>
                <a:gd name="T3" fmla="*/ 43 h 148"/>
                <a:gd name="T4" fmla="*/ 156 w 164"/>
                <a:gd name="T5" fmla="*/ 43 h 148"/>
                <a:gd name="T6" fmla="*/ 148 w 164"/>
                <a:gd name="T7" fmla="*/ 41 h 148"/>
                <a:gd name="T8" fmla="*/ 141 w 164"/>
                <a:gd name="T9" fmla="*/ 35 h 148"/>
                <a:gd name="T10" fmla="*/ 131 w 164"/>
                <a:gd name="T11" fmla="*/ 20 h 148"/>
                <a:gd name="T12" fmla="*/ 118 w 164"/>
                <a:gd name="T13" fmla="*/ 18 h 148"/>
                <a:gd name="T14" fmla="*/ 105 w 164"/>
                <a:gd name="T15" fmla="*/ 20 h 148"/>
                <a:gd name="T16" fmla="*/ 95 w 164"/>
                <a:gd name="T17" fmla="*/ 20 h 148"/>
                <a:gd name="T18" fmla="*/ 87 w 164"/>
                <a:gd name="T19" fmla="*/ 20 h 148"/>
                <a:gd name="T20" fmla="*/ 77 w 164"/>
                <a:gd name="T21" fmla="*/ 25 h 148"/>
                <a:gd name="T22" fmla="*/ 67 w 164"/>
                <a:gd name="T23" fmla="*/ 30 h 148"/>
                <a:gd name="T24" fmla="*/ 59 w 164"/>
                <a:gd name="T25" fmla="*/ 30 h 148"/>
                <a:gd name="T26" fmla="*/ 51 w 164"/>
                <a:gd name="T27" fmla="*/ 38 h 148"/>
                <a:gd name="T28" fmla="*/ 44 w 164"/>
                <a:gd name="T29" fmla="*/ 48 h 148"/>
                <a:gd name="T30" fmla="*/ 36 w 164"/>
                <a:gd name="T31" fmla="*/ 53 h 148"/>
                <a:gd name="T32" fmla="*/ 28 w 164"/>
                <a:gd name="T33" fmla="*/ 64 h 148"/>
                <a:gd name="T34" fmla="*/ 21 w 164"/>
                <a:gd name="T35" fmla="*/ 76 h 148"/>
                <a:gd name="T36" fmla="*/ 16 w 164"/>
                <a:gd name="T37" fmla="*/ 79 h 148"/>
                <a:gd name="T38" fmla="*/ 16 w 164"/>
                <a:gd name="T39" fmla="*/ 87 h 148"/>
                <a:gd name="T40" fmla="*/ 18 w 164"/>
                <a:gd name="T41" fmla="*/ 97 h 148"/>
                <a:gd name="T42" fmla="*/ 26 w 164"/>
                <a:gd name="T43" fmla="*/ 107 h 148"/>
                <a:gd name="T44" fmla="*/ 28 w 164"/>
                <a:gd name="T45" fmla="*/ 122 h 148"/>
                <a:gd name="T46" fmla="*/ 36 w 164"/>
                <a:gd name="T47" fmla="*/ 130 h 148"/>
                <a:gd name="T48" fmla="*/ 62 w 164"/>
                <a:gd name="T49" fmla="*/ 143 h 148"/>
                <a:gd name="T50" fmla="*/ 62 w 164"/>
                <a:gd name="T51" fmla="*/ 148 h 148"/>
                <a:gd name="T52" fmla="*/ 57 w 164"/>
                <a:gd name="T53" fmla="*/ 148 h 148"/>
                <a:gd name="T54" fmla="*/ 34 w 164"/>
                <a:gd name="T55" fmla="*/ 143 h 148"/>
                <a:gd name="T56" fmla="*/ 28 w 164"/>
                <a:gd name="T57" fmla="*/ 140 h 148"/>
                <a:gd name="T58" fmla="*/ 21 w 164"/>
                <a:gd name="T59" fmla="*/ 127 h 148"/>
                <a:gd name="T60" fmla="*/ 8 w 164"/>
                <a:gd name="T61" fmla="*/ 120 h 148"/>
                <a:gd name="T62" fmla="*/ 5 w 164"/>
                <a:gd name="T63" fmla="*/ 109 h 148"/>
                <a:gd name="T64" fmla="*/ 3 w 164"/>
                <a:gd name="T65" fmla="*/ 92 h 148"/>
                <a:gd name="T66" fmla="*/ 0 w 164"/>
                <a:gd name="T67" fmla="*/ 81 h 148"/>
                <a:gd name="T68" fmla="*/ 0 w 164"/>
                <a:gd name="T69" fmla="*/ 71 h 148"/>
                <a:gd name="T70" fmla="*/ 16 w 164"/>
                <a:gd name="T71" fmla="*/ 51 h 148"/>
                <a:gd name="T72" fmla="*/ 18 w 164"/>
                <a:gd name="T73" fmla="*/ 43 h 148"/>
                <a:gd name="T74" fmla="*/ 23 w 164"/>
                <a:gd name="T75" fmla="*/ 33 h 148"/>
                <a:gd name="T76" fmla="*/ 49 w 164"/>
                <a:gd name="T77" fmla="*/ 18 h 148"/>
                <a:gd name="T78" fmla="*/ 59 w 164"/>
                <a:gd name="T79" fmla="*/ 18 h 148"/>
                <a:gd name="T80" fmla="*/ 69 w 164"/>
                <a:gd name="T81" fmla="*/ 15 h 148"/>
                <a:gd name="T82" fmla="*/ 92 w 164"/>
                <a:gd name="T83" fmla="*/ 2 h 148"/>
                <a:gd name="T84" fmla="*/ 102 w 164"/>
                <a:gd name="T85" fmla="*/ 2 h 148"/>
                <a:gd name="T86" fmla="*/ 118 w 164"/>
                <a:gd name="T87" fmla="*/ 0 h 148"/>
                <a:gd name="T88" fmla="*/ 131 w 164"/>
                <a:gd name="T89" fmla="*/ 0 h 148"/>
                <a:gd name="T90" fmla="*/ 136 w 164"/>
                <a:gd name="T91" fmla="*/ 5 h 148"/>
                <a:gd name="T92" fmla="*/ 146 w 164"/>
                <a:gd name="T93" fmla="*/ 18 h 148"/>
                <a:gd name="T94" fmla="*/ 161 w 164"/>
                <a:gd name="T95" fmla="*/ 41 h 1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64"/>
                <a:gd name="T145" fmla="*/ 0 h 148"/>
                <a:gd name="T146" fmla="*/ 164 w 164"/>
                <a:gd name="T147" fmla="*/ 148 h 1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64" h="148">
                  <a:moveTo>
                    <a:pt x="161" y="41"/>
                  </a:moveTo>
                  <a:lnTo>
                    <a:pt x="164" y="41"/>
                  </a:lnTo>
                  <a:lnTo>
                    <a:pt x="164" y="43"/>
                  </a:lnTo>
                  <a:lnTo>
                    <a:pt x="161" y="43"/>
                  </a:lnTo>
                  <a:lnTo>
                    <a:pt x="159" y="43"/>
                  </a:lnTo>
                  <a:lnTo>
                    <a:pt x="156" y="43"/>
                  </a:lnTo>
                  <a:lnTo>
                    <a:pt x="151" y="43"/>
                  </a:lnTo>
                  <a:lnTo>
                    <a:pt x="148" y="41"/>
                  </a:lnTo>
                  <a:lnTo>
                    <a:pt x="143" y="38"/>
                  </a:lnTo>
                  <a:lnTo>
                    <a:pt x="141" y="35"/>
                  </a:lnTo>
                  <a:lnTo>
                    <a:pt x="138" y="25"/>
                  </a:lnTo>
                  <a:lnTo>
                    <a:pt x="131" y="20"/>
                  </a:lnTo>
                  <a:lnTo>
                    <a:pt x="125" y="18"/>
                  </a:lnTo>
                  <a:lnTo>
                    <a:pt x="118" y="18"/>
                  </a:lnTo>
                  <a:lnTo>
                    <a:pt x="113" y="18"/>
                  </a:lnTo>
                  <a:lnTo>
                    <a:pt x="105" y="20"/>
                  </a:lnTo>
                  <a:lnTo>
                    <a:pt x="97" y="23"/>
                  </a:lnTo>
                  <a:lnTo>
                    <a:pt x="95" y="20"/>
                  </a:lnTo>
                  <a:lnTo>
                    <a:pt x="90" y="20"/>
                  </a:lnTo>
                  <a:lnTo>
                    <a:pt x="87" y="20"/>
                  </a:lnTo>
                  <a:lnTo>
                    <a:pt x="85" y="20"/>
                  </a:lnTo>
                  <a:lnTo>
                    <a:pt x="77" y="25"/>
                  </a:lnTo>
                  <a:lnTo>
                    <a:pt x="72" y="28"/>
                  </a:lnTo>
                  <a:lnTo>
                    <a:pt x="67" y="30"/>
                  </a:lnTo>
                  <a:lnTo>
                    <a:pt x="62" y="30"/>
                  </a:lnTo>
                  <a:lnTo>
                    <a:pt x="59" y="30"/>
                  </a:lnTo>
                  <a:lnTo>
                    <a:pt x="57" y="30"/>
                  </a:lnTo>
                  <a:lnTo>
                    <a:pt x="51" y="38"/>
                  </a:lnTo>
                  <a:lnTo>
                    <a:pt x="46" y="43"/>
                  </a:lnTo>
                  <a:lnTo>
                    <a:pt x="44" y="48"/>
                  </a:lnTo>
                  <a:lnTo>
                    <a:pt x="39" y="51"/>
                  </a:lnTo>
                  <a:lnTo>
                    <a:pt x="36" y="53"/>
                  </a:lnTo>
                  <a:lnTo>
                    <a:pt x="31" y="56"/>
                  </a:lnTo>
                  <a:lnTo>
                    <a:pt x="28" y="64"/>
                  </a:lnTo>
                  <a:lnTo>
                    <a:pt x="23" y="74"/>
                  </a:lnTo>
                  <a:lnTo>
                    <a:pt x="21" y="76"/>
                  </a:lnTo>
                  <a:lnTo>
                    <a:pt x="18" y="79"/>
                  </a:lnTo>
                  <a:lnTo>
                    <a:pt x="16" y="79"/>
                  </a:lnTo>
                  <a:lnTo>
                    <a:pt x="16" y="81"/>
                  </a:lnTo>
                  <a:lnTo>
                    <a:pt x="16" y="87"/>
                  </a:lnTo>
                  <a:lnTo>
                    <a:pt x="16" y="89"/>
                  </a:lnTo>
                  <a:lnTo>
                    <a:pt x="18" y="97"/>
                  </a:lnTo>
                  <a:lnTo>
                    <a:pt x="23" y="102"/>
                  </a:lnTo>
                  <a:lnTo>
                    <a:pt x="26" y="107"/>
                  </a:lnTo>
                  <a:lnTo>
                    <a:pt x="26" y="115"/>
                  </a:lnTo>
                  <a:lnTo>
                    <a:pt x="28" y="122"/>
                  </a:lnTo>
                  <a:lnTo>
                    <a:pt x="31" y="125"/>
                  </a:lnTo>
                  <a:lnTo>
                    <a:pt x="36" y="130"/>
                  </a:lnTo>
                  <a:lnTo>
                    <a:pt x="57" y="138"/>
                  </a:lnTo>
                  <a:lnTo>
                    <a:pt x="62" y="143"/>
                  </a:lnTo>
                  <a:lnTo>
                    <a:pt x="64" y="145"/>
                  </a:lnTo>
                  <a:lnTo>
                    <a:pt x="62" y="148"/>
                  </a:lnTo>
                  <a:lnTo>
                    <a:pt x="59" y="148"/>
                  </a:lnTo>
                  <a:lnTo>
                    <a:pt x="57" y="148"/>
                  </a:lnTo>
                  <a:lnTo>
                    <a:pt x="49" y="148"/>
                  </a:lnTo>
                  <a:lnTo>
                    <a:pt x="34" y="143"/>
                  </a:lnTo>
                  <a:lnTo>
                    <a:pt x="31" y="140"/>
                  </a:lnTo>
                  <a:lnTo>
                    <a:pt x="28" y="140"/>
                  </a:lnTo>
                  <a:lnTo>
                    <a:pt x="23" y="135"/>
                  </a:lnTo>
                  <a:lnTo>
                    <a:pt x="21" y="127"/>
                  </a:lnTo>
                  <a:lnTo>
                    <a:pt x="13" y="122"/>
                  </a:lnTo>
                  <a:lnTo>
                    <a:pt x="8" y="120"/>
                  </a:lnTo>
                  <a:lnTo>
                    <a:pt x="5" y="115"/>
                  </a:lnTo>
                  <a:lnTo>
                    <a:pt x="5" y="109"/>
                  </a:lnTo>
                  <a:lnTo>
                    <a:pt x="3" y="104"/>
                  </a:lnTo>
                  <a:lnTo>
                    <a:pt x="3" y="92"/>
                  </a:lnTo>
                  <a:lnTo>
                    <a:pt x="3" y="87"/>
                  </a:lnTo>
                  <a:lnTo>
                    <a:pt x="0" y="81"/>
                  </a:lnTo>
                  <a:lnTo>
                    <a:pt x="0" y="76"/>
                  </a:lnTo>
                  <a:lnTo>
                    <a:pt x="0" y="71"/>
                  </a:lnTo>
                  <a:lnTo>
                    <a:pt x="8" y="61"/>
                  </a:lnTo>
                  <a:lnTo>
                    <a:pt x="16" y="51"/>
                  </a:lnTo>
                  <a:lnTo>
                    <a:pt x="18" y="46"/>
                  </a:lnTo>
                  <a:lnTo>
                    <a:pt x="18" y="43"/>
                  </a:lnTo>
                  <a:lnTo>
                    <a:pt x="21" y="38"/>
                  </a:lnTo>
                  <a:lnTo>
                    <a:pt x="23" y="33"/>
                  </a:lnTo>
                  <a:lnTo>
                    <a:pt x="36" y="23"/>
                  </a:lnTo>
                  <a:lnTo>
                    <a:pt x="49" y="18"/>
                  </a:lnTo>
                  <a:lnTo>
                    <a:pt x="54" y="15"/>
                  </a:lnTo>
                  <a:lnTo>
                    <a:pt x="59" y="18"/>
                  </a:lnTo>
                  <a:lnTo>
                    <a:pt x="64" y="18"/>
                  </a:lnTo>
                  <a:lnTo>
                    <a:pt x="69" y="15"/>
                  </a:lnTo>
                  <a:lnTo>
                    <a:pt x="82" y="10"/>
                  </a:lnTo>
                  <a:lnTo>
                    <a:pt x="92" y="2"/>
                  </a:lnTo>
                  <a:lnTo>
                    <a:pt x="97" y="2"/>
                  </a:lnTo>
                  <a:lnTo>
                    <a:pt x="102" y="2"/>
                  </a:lnTo>
                  <a:lnTo>
                    <a:pt x="110" y="2"/>
                  </a:lnTo>
                  <a:lnTo>
                    <a:pt x="118" y="0"/>
                  </a:lnTo>
                  <a:lnTo>
                    <a:pt x="125" y="0"/>
                  </a:lnTo>
                  <a:lnTo>
                    <a:pt x="131" y="0"/>
                  </a:lnTo>
                  <a:lnTo>
                    <a:pt x="133" y="2"/>
                  </a:lnTo>
                  <a:lnTo>
                    <a:pt x="136" y="5"/>
                  </a:lnTo>
                  <a:lnTo>
                    <a:pt x="138" y="7"/>
                  </a:lnTo>
                  <a:lnTo>
                    <a:pt x="146" y="18"/>
                  </a:lnTo>
                  <a:lnTo>
                    <a:pt x="151" y="30"/>
                  </a:lnTo>
                  <a:lnTo>
                    <a:pt x="161" y="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1273" y="1406"/>
              <a:ext cx="271" cy="176"/>
            </a:xfrm>
            <a:custGeom>
              <a:avLst/>
              <a:gdLst>
                <a:gd name="T0" fmla="*/ 232 w 271"/>
                <a:gd name="T1" fmla="*/ 38 h 176"/>
                <a:gd name="T2" fmla="*/ 235 w 271"/>
                <a:gd name="T3" fmla="*/ 44 h 176"/>
                <a:gd name="T4" fmla="*/ 255 w 271"/>
                <a:gd name="T5" fmla="*/ 66 h 176"/>
                <a:gd name="T6" fmla="*/ 258 w 271"/>
                <a:gd name="T7" fmla="*/ 84 h 176"/>
                <a:gd name="T8" fmla="*/ 243 w 271"/>
                <a:gd name="T9" fmla="*/ 112 h 176"/>
                <a:gd name="T10" fmla="*/ 235 w 271"/>
                <a:gd name="T11" fmla="*/ 125 h 176"/>
                <a:gd name="T12" fmla="*/ 235 w 271"/>
                <a:gd name="T13" fmla="*/ 133 h 176"/>
                <a:gd name="T14" fmla="*/ 222 w 271"/>
                <a:gd name="T15" fmla="*/ 138 h 176"/>
                <a:gd name="T16" fmla="*/ 209 w 271"/>
                <a:gd name="T17" fmla="*/ 146 h 176"/>
                <a:gd name="T18" fmla="*/ 204 w 271"/>
                <a:gd name="T19" fmla="*/ 151 h 176"/>
                <a:gd name="T20" fmla="*/ 194 w 271"/>
                <a:gd name="T21" fmla="*/ 151 h 176"/>
                <a:gd name="T22" fmla="*/ 179 w 271"/>
                <a:gd name="T23" fmla="*/ 153 h 176"/>
                <a:gd name="T24" fmla="*/ 174 w 271"/>
                <a:gd name="T25" fmla="*/ 153 h 176"/>
                <a:gd name="T26" fmla="*/ 153 w 271"/>
                <a:gd name="T27" fmla="*/ 151 h 176"/>
                <a:gd name="T28" fmla="*/ 128 w 271"/>
                <a:gd name="T29" fmla="*/ 153 h 176"/>
                <a:gd name="T30" fmla="*/ 117 w 271"/>
                <a:gd name="T31" fmla="*/ 156 h 176"/>
                <a:gd name="T32" fmla="*/ 94 w 271"/>
                <a:gd name="T33" fmla="*/ 153 h 176"/>
                <a:gd name="T34" fmla="*/ 61 w 271"/>
                <a:gd name="T35" fmla="*/ 143 h 176"/>
                <a:gd name="T36" fmla="*/ 48 w 271"/>
                <a:gd name="T37" fmla="*/ 141 h 176"/>
                <a:gd name="T38" fmla="*/ 36 w 271"/>
                <a:gd name="T39" fmla="*/ 128 h 176"/>
                <a:gd name="T40" fmla="*/ 23 w 271"/>
                <a:gd name="T41" fmla="*/ 118 h 176"/>
                <a:gd name="T42" fmla="*/ 18 w 271"/>
                <a:gd name="T43" fmla="*/ 107 h 176"/>
                <a:gd name="T44" fmla="*/ 20 w 271"/>
                <a:gd name="T45" fmla="*/ 89 h 176"/>
                <a:gd name="T46" fmla="*/ 18 w 271"/>
                <a:gd name="T47" fmla="*/ 74 h 176"/>
                <a:gd name="T48" fmla="*/ 15 w 271"/>
                <a:gd name="T49" fmla="*/ 56 h 176"/>
                <a:gd name="T50" fmla="*/ 33 w 271"/>
                <a:gd name="T51" fmla="*/ 26 h 176"/>
                <a:gd name="T52" fmla="*/ 36 w 271"/>
                <a:gd name="T53" fmla="*/ 8 h 176"/>
                <a:gd name="T54" fmla="*/ 33 w 271"/>
                <a:gd name="T55" fmla="*/ 3 h 176"/>
                <a:gd name="T56" fmla="*/ 28 w 271"/>
                <a:gd name="T57" fmla="*/ 0 h 176"/>
                <a:gd name="T58" fmla="*/ 23 w 271"/>
                <a:gd name="T59" fmla="*/ 3 h 176"/>
                <a:gd name="T60" fmla="*/ 20 w 271"/>
                <a:gd name="T61" fmla="*/ 8 h 176"/>
                <a:gd name="T62" fmla="*/ 20 w 271"/>
                <a:gd name="T63" fmla="*/ 21 h 176"/>
                <a:gd name="T64" fmla="*/ 13 w 271"/>
                <a:gd name="T65" fmla="*/ 38 h 176"/>
                <a:gd name="T66" fmla="*/ 2 w 271"/>
                <a:gd name="T67" fmla="*/ 56 h 176"/>
                <a:gd name="T68" fmla="*/ 2 w 271"/>
                <a:gd name="T69" fmla="*/ 72 h 176"/>
                <a:gd name="T70" fmla="*/ 7 w 271"/>
                <a:gd name="T71" fmla="*/ 92 h 176"/>
                <a:gd name="T72" fmla="*/ 7 w 271"/>
                <a:gd name="T73" fmla="*/ 118 h 176"/>
                <a:gd name="T74" fmla="*/ 7 w 271"/>
                <a:gd name="T75" fmla="*/ 133 h 176"/>
                <a:gd name="T76" fmla="*/ 13 w 271"/>
                <a:gd name="T77" fmla="*/ 138 h 176"/>
                <a:gd name="T78" fmla="*/ 23 w 271"/>
                <a:gd name="T79" fmla="*/ 143 h 176"/>
                <a:gd name="T80" fmla="*/ 33 w 271"/>
                <a:gd name="T81" fmla="*/ 151 h 176"/>
                <a:gd name="T82" fmla="*/ 38 w 271"/>
                <a:gd name="T83" fmla="*/ 158 h 176"/>
                <a:gd name="T84" fmla="*/ 46 w 271"/>
                <a:gd name="T85" fmla="*/ 163 h 176"/>
                <a:gd name="T86" fmla="*/ 61 w 271"/>
                <a:gd name="T87" fmla="*/ 161 h 176"/>
                <a:gd name="T88" fmla="*/ 76 w 271"/>
                <a:gd name="T89" fmla="*/ 163 h 176"/>
                <a:gd name="T90" fmla="*/ 94 w 271"/>
                <a:gd name="T91" fmla="*/ 171 h 176"/>
                <a:gd name="T92" fmla="*/ 122 w 271"/>
                <a:gd name="T93" fmla="*/ 169 h 176"/>
                <a:gd name="T94" fmla="*/ 138 w 271"/>
                <a:gd name="T95" fmla="*/ 169 h 176"/>
                <a:gd name="T96" fmla="*/ 161 w 271"/>
                <a:gd name="T97" fmla="*/ 176 h 176"/>
                <a:gd name="T98" fmla="*/ 194 w 271"/>
                <a:gd name="T99" fmla="*/ 169 h 176"/>
                <a:gd name="T100" fmla="*/ 220 w 271"/>
                <a:gd name="T101" fmla="*/ 161 h 176"/>
                <a:gd name="T102" fmla="*/ 232 w 271"/>
                <a:gd name="T103" fmla="*/ 158 h 176"/>
                <a:gd name="T104" fmla="*/ 240 w 271"/>
                <a:gd name="T105" fmla="*/ 146 h 176"/>
                <a:gd name="T106" fmla="*/ 268 w 271"/>
                <a:gd name="T107" fmla="*/ 107 h 176"/>
                <a:gd name="T108" fmla="*/ 268 w 271"/>
                <a:gd name="T109" fmla="*/ 100 h 176"/>
                <a:gd name="T110" fmla="*/ 268 w 271"/>
                <a:gd name="T111" fmla="*/ 92 h 176"/>
                <a:gd name="T112" fmla="*/ 271 w 271"/>
                <a:gd name="T113" fmla="*/ 74 h 176"/>
                <a:gd name="T114" fmla="*/ 268 w 271"/>
                <a:gd name="T115" fmla="*/ 66 h 176"/>
                <a:gd name="T116" fmla="*/ 255 w 271"/>
                <a:gd name="T117" fmla="*/ 49 h 176"/>
                <a:gd name="T118" fmla="*/ 248 w 271"/>
                <a:gd name="T119" fmla="*/ 38 h 176"/>
                <a:gd name="T120" fmla="*/ 235 w 271"/>
                <a:gd name="T121" fmla="*/ 38 h 1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271"/>
                <a:gd name="T184" fmla="*/ 0 h 176"/>
                <a:gd name="T185" fmla="*/ 271 w 271"/>
                <a:gd name="T186" fmla="*/ 176 h 1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271" h="176">
                  <a:moveTo>
                    <a:pt x="235" y="38"/>
                  </a:moveTo>
                  <a:lnTo>
                    <a:pt x="232" y="38"/>
                  </a:lnTo>
                  <a:lnTo>
                    <a:pt x="232" y="41"/>
                  </a:lnTo>
                  <a:lnTo>
                    <a:pt x="235" y="44"/>
                  </a:lnTo>
                  <a:lnTo>
                    <a:pt x="243" y="54"/>
                  </a:lnTo>
                  <a:lnTo>
                    <a:pt x="255" y="66"/>
                  </a:lnTo>
                  <a:lnTo>
                    <a:pt x="258" y="74"/>
                  </a:lnTo>
                  <a:lnTo>
                    <a:pt x="258" y="84"/>
                  </a:lnTo>
                  <a:lnTo>
                    <a:pt x="253" y="100"/>
                  </a:lnTo>
                  <a:lnTo>
                    <a:pt x="243" y="112"/>
                  </a:lnTo>
                  <a:lnTo>
                    <a:pt x="237" y="123"/>
                  </a:lnTo>
                  <a:lnTo>
                    <a:pt x="235" y="125"/>
                  </a:lnTo>
                  <a:lnTo>
                    <a:pt x="235" y="130"/>
                  </a:lnTo>
                  <a:lnTo>
                    <a:pt x="235" y="133"/>
                  </a:lnTo>
                  <a:lnTo>
                    <a:pt x="232" y="135"/>
                  </a:lnTo>
                  <a:lnTo>
                    <a:pt x="222" y="138"/>
                  </a:lnTo>
                  <a:lnTo>
                    <a:pt x="212" y="143"/>
                  </a:lnTo>
                  <a:lnTo>
                    <a:pt x="209" y="146"/>
                  </a:lnTo>
                  <a:lnTo>
                    <a:pt x="207" y="148"/>
                  </a:lnTo>
                  <a:lnTo>
                    <a:pt x="204" y="151"/>
                  </a:lnTo>
                  <a:lnTo>
                    <a:pt x="202" y="151"/>
                  </a:lnTo>
                  <a:lnTo>
                    <a:pt x="194" y="151"/>
                  </a:lnTo>
                  <a:lnTo>
                    <a:pt x="184" y="151"/>
                  </a:lnTo>
                  <a:lnTo>
                    <a:pt x="179" y="153"/>
                  </a:lnTo>
                  <a:lnTo>
                    <a:pt x="174" y="156"/>
                  </a:lnTo>
                  <a:lnTo>
                    <a:pt x="174" y="153"/>
                  </a:lnTo>
                  <a:lnTo>
                    <a:pt x="168" y="153"/>
                  </a:lnTo>
                  <a:lnTo>
                    <a:pt x="153" y="151"/>
                  </a:lnTo>
                  <a:lnTo>
                    <a:pt x="135" y="151"/>
                  </a:lnTo>
                  <a:lnTo>
                    <a:pt x="128" y="153"/>
                  </a:lnTo>
                  <a:lnTo>
                    <a:pt x="122" y="156"/>
                  </a:lnTo>
                  <a:lnTo>
                    <a:pt x="117" y="156"/>
                  </a:lnTo>
                  <a:lnTo>
                    <a:pt x="112" y="156"/>
                  </a:lnTo>
                  <a:lnTo>
                    <a:pt x="94" y="153"/>
                  </a:lnTo>
                  <a:lnTo>
                    <a:pt x="76" y="146"/>
                  </a:lnTo>
                  <a:lnTo>
                    <a:pt x="61" y="143"/>
                  </a:lnTo>
                  <a:lnTo>
                    <a:pt x="56" y="141"/>
                  </a:lnTo>
                  <a:lnTo>
                    <a:pt x="48" y="141"/>
                  </a:lnTo>
                  <a:lnTo>
                    <a:pt x="41" y="133"/>
                  </a:lnTo>
                  <a:lnTo>
                    <a:pt x="36" y="128"/>
                  </a:lnTo>
                  <a:lnTo>
                    <a:pt x="28" y="123"/>
                  </a:lnTo>
                  <a:lnTo>
                    <a:pt x="23" y="118"/>
                  </a:lnTo>
                  <a:lnTo>
                    <a:pt x="18" y="115"/>
                  </a:lnTo>
                  <a:lnTo>
                    <a:pt x="18" y="107"/>
                  </a:lnTo>
                  <a:lnTo>
                    <a:pt x="18" y="97"/>
                  </a:lnTo>
                  <a:lnTo>
                    <a:pt x="20" y="89"/>
                  </a:lnTo>
                  <a:lnTo>
                    <a:pt x="20" y="84"/>
                  </a:lnTo>
                  <a:lnTo>
                    <a:pt x="18" y="74"/>
                  </a:lnTo>
                  <a:lnTo>
                    <a:pt x="15" y="61"/>
                  </a:lnTo>
                  <a:lnTo>
                    <a:pt x="15" y="56"/>
                  </a:lnTo>
                  <a:lnTo>
                    <a:pt x="18" y="51"/>
                  </a:lnTo>
                  <a:lnTo>
                    <a:pt x="33" y="26"/>
                  </a:lnTo>
                  <a:lnTo>
                    <a:pt x="36" y="13"/>
                  </a:lnTo>
                  <a:lnTo>
                    <a:pt x="36" y="8"/>
                  </a:lnTo>
                  <a:lnTo>
                    <a:pt x="33" y="5"/>
                  </a:lnTo>
                  <a:lnTo>
                    <a:pt x="33" y="3"/>
                  </a:lnTo>
                  <a:lnTo>
                    <a:pt x="30" y="0"/>
                  </a:lnTo>
                  <a:lnTo>
                    <a:pt x="28" y="0"/>
                  </a:lnTo>
                  <a:lnTo>
                    <a:pt x="25" y="3"/>
                  </a:lnTo>
                  <a:lnTo>
                    <a:pt x="23" y="3"/>
                  </a:lnTo>
                  <a:lnTo>
                    <a:pt x="20" y="5"/>
                  </a:lnTo>
                  <a:lnTo>
                    <a:pt x="20" y="8"/>
                  </a:lnTo>
                  <a:lnTo>
                    <a:pt x="20" y="13"/>
                  </a:lnTo>
                  <a:lnTo>
                    <a:pt x="20" y="21"/>
                  </a:lnTo>
                  <a:lnTo>
                    <a:pt x="18" y="26"/>
                  </a:lnTo>
                  <a:lnTo>
                    <a:pt x="13" y="38"/>
                  </a:lnTo>
                  <a:lnTo>
                    <a:pt x="5" y="51"/>
                  </a:lnTo>
                  <a:lnTo>
                    <a:pt x="2" y="56"/>
                  </a:lnTo>
                  <a:lnTo>
                    <a:pt x="0" y="61"/>
                  </a:lnTo>
                  <a:lnTo>
                    <a:pt x="2" y="72"/>
                  </a:lnTo>
                  <a:lnTo>
                    <a:pt x="5" y="82"/>
                  </a:lnTo>
                  <a:lnTo>
                    <a:pt x="7" y="92"/>
                  </a:lnTo>
                  <a:lnTo>
                    <a:pt x="7" y="100"/>
                  </a:lnTo>
                  <a:lnTo>
                    <a:pt x="7" y="118"/>
                  </a:lnTo>
                  <a:lnTo>
                    <a:pt x="7" y="128"/>
                  </a:lnTo>
                  <a:lnTo>
                    <a:pt x="7" y="133"/>
                  </a:lnTo>
                  <a:lnTo>
                    <a:pt x="7" y="135"/>
                  </a:lnTo>
                  <a:lnTo>
                    <a:pt x="13" y="138"/>
                  </a:lnTo>
                  <a:lnTo>
                    <a:pt x="18" y="141"/>
                  </a:lnTo>
                  <a:lnTo>
                    <a:pt x="23" y="143"/>
                  </a:lnTo>
                  <a:lnTo>
                    <a:pt x="28" y="146"/>
                  </a:lnTo>
                  <a:lnTo>
                    <a:pt x="33" y="151"/>
                  </a:lnTo>
                  <a:lnTo>
                    <a:pt x="36" y="156"/>
                  </a:lnTo>
                  <a:lnTo>
                    <a:pt x="38" y="158"/>
                  </a:lnTo>
                  <a:lnTo>
                    <a:pt x="41" y="161"/>
                  </a:lnTo>
                  <a:lnTo>
                    <a:pt x="46" y="163"/>
                  </a:lnTo>
                  <a:lnTo>
                    <a:pt x="51" y="163"/>
                  </a:lnTo>
                  <a:lnTo>
                    <a:pt x="61" y="161"/>
                  </a:lnTo>
                  <a:lnTo>
                    <a:pt x="69" y="161"/>
                  </a:lnTo>
                  <a:lnTo>
                    <a:pt x="76" y="163"/>
                  </a:lnTo>
                  <a:lnTo>
                    <a:pt x="84" y="169"/>
                  </a:lnTo>
                  <a:lnTo>
                    <a:pt x="94" y="171"/>
                  </a:lnTo>
                  <a:lnTo>
                    <a:pt x="105" y="171"/>
                  </a:lnTo>
                  <a:lnTo>
                    <a:pt x="122" y="169"/>
                  </a:lnTo>
                  <a:lnTo>
                    <a:pt x="130" y="166"/>
                  </a:lnTo>
                  <a:lnTo>
                    <a:pt x="138" y="169"/>
                  </a:lnTo>
                  <a:lnTo>
                    <a:pt x="153" y="176"/>
                  </a:lnTo>
                  <a:lnTo>
                    <a:pt x="161" y="176"/>
                  </a:lnTo>
                  <a:lnTo>
                    <a:pt x="168" y="176"/>
                  </a:lnTo>
                  <a:lnTo>
                    <a:pt x="194" y="169"/>
                  </a:lnTo>
                  <a:lnTo>
                    <a:pt x="209" y="163"/>
                  </a:lnTo>
                  <a:lnTo>
                    <a:pt x="220" y="161"/>
                  </a:lnTo>
                  <a:lnTo>
                    <a:pt x="227" y="161"/>
                  </a:lnTo>
                  <a:lnTo>
                    <a:pt x="232" y="158"/>
                  </a:lnTo>
                  <a:lnTo>
                    <a:pt x="235" y="153"/>
                  </a:lnTo>
                  <a:lnTo>
                    <a:pt x="240" y="146"/>
                  </a:lnTo>
                  <a:lnTo>
                    <a:pt x="260" y="118"/>
                  </a:lnTo>
                  <a:lnTo>
                    <a:pt x="268" y="107"/>
                  </a:lnTo>
                  <a:lnTo>
                    <a:pt x="268" y="102"/>
                  </a:lnTo>
                  <a:lnTo>
                    <a:pt x="268" y="100"/>
                  </a:lnTo>
                  <a:lnTo>
                    <a:pt x="268" y="97"/>
                  </a:lnTo>
                  <a:lnTo>
                    <a:pt x="268" y="92"/>
                  </a:lnTo>
                  <a:lnTo>
                    <a:pt x="268" y="82"/>
                  </a:lnTo>
                  <a:lnTo>
                    <a:pt x="271" y="74"/>
                  </a:lnTo>
                  <a:lnTo>
                    <a:pt x="271" y="69"/>
                  </a:lnTo>
                  <a:lnTo>
                    <a:pt x="268" y="66"/>
                  </a:lnTo>
                  <a:lnTo>
                    <a:pt x="263" y="59"/>
                  </a:lnTo>
                  <a:lnTo>
                    <a:pt x="255" y="49"/>
                  </a:lnTo>
                  <a:lnTo>
                    <a:pt x="253" y="44"/>
                  </a:lnTo>
                  <a:lnTo>
                    <a:pt x="248" y="38"/>
                  </a:lnTo>
                  <a:lnTo>
                    <a:pt x="243" y="38"/>
                  </a:lnTo>
                  <a:lnTo>
                    <a:pt x="235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1526" y="1370"/>
              <a:ext cx="242" cy="220"/>
            </a:xfrm>
            <a:custGeom>
              <a:avLst/>
              <a:gdLst>
                <a:gd name="T0" fmla="*/ 135 w 242"/>
                <a:gd name="T1" fmla="*/ 8 h 220"/>
                <a:gd name="T2" fmla="*/ 143 w 242"/>
                <a:gd name="T3" fmla="*/ 0 h 220"/>
                <a:gd name="T4" fmla="*/ 158 w 242"/>
                <a:gd name="T5" fmla="*/ 3 h 220"/>
                <a:gd name="T6" fmla="*/ 176 w 242"/>
                <a:gd name="T7" fmla="*/ 11 h 220"/>
                <a:gd name="T8" fmla="*/ 189 w 242"/>
                <a:gd name="T9" fmla="*/ 13 h 220"/>
                <a:gd name="T10" fmla="*/ 196 w 242"/>
                <a:gd name="T11" fmla="*/ 18 h 220"/>
                <a:gd name="T12" fmla="*/ 207 w 242"/>
                <a:gd name="T13" fmla="*/ 21 h 220"/>
                <a:gd name="T14" fmla="*/ 214 w 242"/>
                <a:gd name="T15" fmla="*/ 23 h 220"/>
                <a:gd name="T16" fmla="*/ 225 w 242"/>
                <a:gd name="T17" fmla="*/ 36 h 220"/>
                <a:gd name="T18" fmla="*/ 230 w 242"/>
                <a:gd name="T19" fmla="*/ 51 h 220"/>
                <a:gd name="T20" fmla="*/ 237 w 242"/>
                <a:gd name="T21" fmla="*/ 62 h 220"/>
                <a:gd name="T22" fmla="*/ 240 w 242"/>
                <a:gd name="T23" fmla="*/ 82 h 220"/>
                <a:gd name="T24" fmla="*/ 240 w 242"/>
                <a:gd name="T25" fmla="*/ 118 h 220"/>
                <a:gd name="T26" fmla="*/ 240 w 242"/>
                <a:gd name="T27" fmla="*/ 128 h 220"/>
                <a:gd name="T28" fmla="*/ 232 w 242"/>
                <a:gd name="T29" fmla="*/ 146 h 220"/>
                <a:gd name="T30" fmla="*/ 230 w 242"/>
                <a:gd name="T31" fmla="*/ 156 h 220"/>
                <a:gd name="T32" fmla="*/ 225 w 242"/>
                <a:gd name="T33" fmla="*/ 169 h 220"/>
                <a:gd name="T34" fmla="*/ 196 w 242"/>
                <a:gd name="T35" fmla="*/ 192 h 220"/>
                <a:gd name="T36" fmla="*/ 186 w 242"/>
                <a:gd name="T37" fmla="*/ 205 h 220"/>
                <a:gd name="T38" fmla="*/ 184 w 242"/>
                <a:gd name="T39" fmla="*/ 207 h 220"/>
                <a:gd name="T40" fmla="*/ 163 w 242"/>
                <a:gd name="T41" fmla="*/ 212 h 220"/>
                <a:gd name="T42" fmla="*/ 145 w 242"/>
                <a:gd name="T43" fmla="*/ 210 h 220"/>
                <a:gd name="T44" fmla="*/ 140 w 242"/>
                <a:gd name="T45" fmla="*/ 215 h 220"/>
                <a:gd name="T46" fmla="*/ 120 w 242"/>
                <a:gd name="T47" fmla="*/ 220 h 220"/>
                <a:gd name="T48" fmla="*/ 92 w 242"/>
                <a:gd name="T49" fmla="*/ 217 h 220"/>
                <a:gd name="T50" fmla="*/ 79 w 242"/>
                <a:gd name="T51" fmla="*/ 212 h 220"/>
                <a:gd name="T52" fmla="*/ 64 w 242"/>
                <a:gd name="T53" fmla="*/ 212 h 220"/>
                <a:gd name="T54" fmla="*/ 46 w 242"/>
                <a:gd name="T55" fmla="*/ 210 h 220"/>
                <a:gd name="T56" fmla="*/ 20 w 242"/>
                <a:gd name="T57" fmla="*/ 189 h 220"/>
                <a:gd name="T58" fmla="*/ 5 w 242"/>
                <a:gd name="T59" fmla="*/ 182 h 220"/>
                <a:gd name="T60" fmla="*/ 5 w 242"/>
                <a:gd name="T61" fmla="*/ 177 h 220"/>
                <a:gd name="T62" fmla="*/ 18 w 242"/>
                <a:gd name="T63" fmla="*/ 171 h 220"/>
                <a:gd name="T64" fmla="*/ 20 w 242"/>
                <a:gd name="T65" fmla="*/ 174 h 220"/>
                <a:gd name="T66" fmla="*/ 43 w 242"/>
                <a:gd name="T67" fmla="*/ 189 h 220"/>
                <a:gd name="T68" fmla="*/ 53 w 242"/>
                <a:gd name="T69" fmla="*/ 192 h 220"/>
                <a:gd name="T70" fmla="*/ 74 w 242"/>
                <a:gd name="T71" fmla="*/ 192 h 220"/>
                <a:gd name="T72" fmla="*/ 84 w 242"/>
                <a:gd name="T73" fmla="*/ 197 h 220"/>
                <a:gd name="T74" fmla="*/ 102 w 242"/>
                <a:gd name="T75" fmla="*/ 205 h 220"/>
                <a:gd name="T76" fmla="*/ 122 w 242"/>
                <a:gd name="T77" fmla="*/ 202 h 220"/>
                <a:gd name="T78" fmla="*/ 156 w 242"/>
                <a:gd name="T79" fmla="*/ 197 h 220"/>
                <a:gd name="T80" fmla="*/ 176 w 242"/>
                <a:gd name="T81" fmla="*/ 194 h 220"/>
                <a:gd name="T82" fmla="*/ 189 w 242"/>
                <a:gd name="T83" fmla="*/ 182 h 220"/>
                <a:gd name="T84" fmla="*/ 209 w 242"/>
                <a:gd name="T85" fmla="*/ 166 h 220"/>
                <a:gd name="T86" fmla="*/ 212 w 242"/>
                <a:gd name="T87" fmla="*/ 156 h 220"/>
                <a:gd name="T88" fmla="*/ 225 w 242"/>
                <a:gd name="T89" fmla="*/ 123 h 220"/>
                <a:gd name="T90" fmla="*/ 230 w 242"/>
                <a:gd name="T91" fmla="*/ 100 h 220"/>
                <a:gd name="T92" fmla="*/ 227 w 242"/>
                <a:gd name="T93" fmla="*/ 77 h 220"/>
                <a:gd name="T94" fmla="*/ 219 w 242"/>
                <a:gd name="T95" fmla="*/ 67 h 220"/>
                <a:gd name="T96" fmla="*/ 214 w 242"/>
                <a:gd name="T97" fmla="*/ 54 h 220"/>
                <a:gd name="T98" fmla="*/ 209 w 242"/>
                <a:gd name="T99" fmla="*/ 44 h 220"/>
                <a:gd name="T100" fmla="*/ 196 w 242"/>
                <a:gd name="T101" fmla="*/ 34 h 220"/>
                <a:gd name="T102" fmla="*/ 189 w 242"/>
                <a:gd name="T103" fmla="*/ 34 h 220"/>
                <a:gd name="T104" fmla="*/ 173 w 242"/>
                <a:gd name="T105" fmla="*/ 21 h 220"/>
                <a:gd name="T106" fmla="*/ 163 w 242"/>
                <a:gd name="T107" fmla="*/ 16 h 220"/>
                <a:gd name="T108" fmla="*/ 153 w 242"/>
                <a:gd name="T109" fmla="*/ 11 h 220"/>
                <a:gd name="T110" fmla="*/ 140 w 242"/>
                <a:gd name="T111" fmla="*/ 11 h 22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42"/>
                <a:gd name="T169" fmla="*/ 0 h 220"/>
                <a:gd name="T170" fmla="*/ 242 w 242"/>
                <a:gd name="T171" fmla="*/ 220 h 22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42" h="220">
                  <a:moveTo>
                    <a:pt x="133" y="13"/>
                  </a:moveTo>
                  <a:lnTo>
                    <a:pt x="135" y="8"/>
                  </a:lnTo>
                  <a:lnTo>
                    <a:pt x="138" y="3"/>
                  </a:lnTo>
                  <a:lnTo>
                    <a:pt x="143" y="0"/>
                  </a:lnTo>
                  <a:lnTo>
                    <a:pt x="148" y="0"/>
                  </a:lnTo>
                  <a:lnTo>
                    <a:pt x="158" y="3"/>
                  </a:lnTo>
                  <a:lnTo>
                    <a:pt x="168" y="8"/>
                  </a:lnTo>
                  <a:lnTo>
                    <a:pt x="176" y="11"/>
                  </a:lnTo>
                  <a:lnTo>
                    <a:pt x="184" y="11"/>
                  </a:lnTo>
                  <a:lnTo>
                    <a:pt x="189" y="13"/>
                  </a:lnTo>
                  <a:lnTo>
                    <a:pt x="191" y="18"/>
                  </a:lnTo>
                  <a:lnTo>
                    <a:pt x="196" y="18"/>
                  </a:lnTo>
                  <a:lnTo>
                    <a:pt x="199" y="21"/>
                  </a:lnTo>
                  <a:lnTo>
                    <a:pt x="207" y="21"/>
                  </a:lnTo>
                  <a:lnTo>
                    <a:pt x="212" y="21"/>
                  </a:lnTo>
                  <a:lnTo>
                    <a:pt x="214" y="23"/>
                  </a:lnTo>
                  <a:lnTo>
                    <a:pt x="217" y="26"/>
                  </a:lnTo>
                  <a:lnTo>
                    <a:pt x="225" y="36"/>
                  </a:lnTo>
                  <a:lnTo>
                    <a:pt x="227" y="44"/>
                  </a:lnTo>
                  <a:lnTo>
                    <a:pt x="230" y="51"/>
                  </a:lnTo>
                  <a:lnTo>
                    <a:pt x="232" y="57"/>
                  </a:lnTo>
                  <a:lnTo>
                    <a:pt x="237" y="62"/>
                  </a:lnTo>
                  <a:lnTo>
                    <a:pt x="240" y="69"/>
                  </a:lnTo>
                  <a:lnTo>
                    <a:pt x="240" y="82"/>
                  </a:lnTo>
                  <a:lnTo>
                    <a:pt x="240" y="105"/>
                  </a:lnTo>
                  <a:lnTo>
                    <a:pt x="240" y="118"/>
                  </a:lnTo>
                  <a:lnTo>
                    <a:pt x="242" y="123"/>
                  </a:lnTo>
                  <a:lnTo>
                    <a:pt x="240" y="128"/>
                  </a:lnTo>
                  <a:lnTo>
                    <a:pt x="237" y="136"/>
                  </a:lnTo>
                  <a:lnTo>
                    <a:pt x="232" y="146"/>
                  </a:lnTo>
                  <a:lnTo>
                    <a:pt x="230" y="151"/>
                  </a:lnTo>
                  <a:lnTo>
                    <a:pt x="230" y="156"/>
                  </a:lnTo>
                  <a:lnTo>
                    <a:pt x="230" y="164"/>
                  </a:lnTo>
                  <a:lnTo>
                    <a:pt x="225" y="169"/>
                  </a:lnTo>
                  <a:lnTo>
                    <a:pt x="209" y="182"/>
                  </a:lnTo>
                  <a:lnTo>
                    <a:pt x="196" y="192"/>
                  </a:lnTo>
                  <a:lnTo>
                    <a:pt x="189" y="199"/>
                  </a:lnTo>
                  <a:lnTo>
                    <a:pt x="186" y="205"/>
                  </a:lnTo>
                  <a:lnTo>
                    <a:pt x="186" y="207"/>
                  </a:lnTo>
                  <a:lnTo>
                    <a:pt x="184" y="207"/>
                  </a:lnTo>
                  <a:lnTo>
                    <a:pt x="179" y="210"/>
                  </a:lnTo>
                  <a:lnTo>
                    <a:pt x="163" y="212"/>
                  </a:lnTo>
                  <a:lnTo>
                    <a:pt x="150" y="210"/>
                  </a:lnTo>
                  <a:lnTo>
                    <a:pt x="145" y="210"/>
                  </a:lnTo>
                  <a:lnTo>
                    <a:pt x="143" y="212"/>
                  </a:lnTo>
                  <a:lnTo>
                    <a:pt x="140" y="215"/>
                  </a:lnTo>
                  <a:lnTo>
                    <a:pt x="135" y="215"/>
                  </a:lnTo>
                  <a:lnTo>
                    <a:pt x="120" y="220"/>
                  </a:lnTo>
                  <a:lnTo>
                    <a:pt x="99" y="220"/>
                  </a:lnTo>
                  <a:lnTo>
                    <a:pt x="92" y="217"/>
                  </a:lnTo>
                  <a:lnTo>
                    <a:pt x="84" y="215"/>
                  </a:lnTo>
                  <a:lnTo>
                    <a:pt x="79" y="212"/>
                  </a:lnTo>
                  <a:lnTo>
                    <a:pt x="74" y="210"/>
                  </a:lnTo>
                  <a:lnTo>
                    <a:pt x="64" y="212"/>
                  </a:lnTo>
                  <a:lnTo>
                    <a:pt x="53" y="210"/>
                  </a:lnTo>
                  <a:lnTo>
                    <a:pt x="46" y="210"/>
                  </a:lnTo>
                  <a:lnTo>
                    <a:pt x="41" y="207"/>
                  </a:lnTo>
                  <a:lnTo>
                    <a:pt x="20" y="189"/>
                  </a:lnTo>
                  <a:lnTo>
                    <a:pt x="10" y="184"/>
                  </a:lnTo>
                  <a:lnTo>
                    <a:pt x="5" y="182"/>
                  </a:lnTo>
                  <a:lnTo>
                    <a:pt x="0" y="182"/>
                  </a:lnTo>
                  <a:lnTo>
                    <a:pt x="5" y="177"/>
                  </a:lnTo>
                  <a:lnTo>
                    <a:pt x="7" y="174"/>
                  </a:lnTo>
                  <a:lnTo>
                    <a:pt x="18" y="171"/>
                  </a:lnTo>
                  <a:lnTo>
                    <a:pt x="20" y="171"/>
                  </a:lnTo>
                  <a:lnTo>
                    <a:pt x="20" y="174"/>
                  </a:lnTo>
                  <a:lnTo>
                    <a:pt x="28" y="179"/>
                  </a:lnTo>
                  <a:lnTo>
                    <a:pt x="43" y="189"/>
                  </a:lnTo>
                  <a:lnTo>
                    <a:pt x="48" y="192"/>
                  </a:lnTo>
                  <a:lnTo>
                    <a:pt x="53" y="192"/>
                  </a:lnTo>
                  <a:lnTo>
                    <a:pt x="64" y="192"/>
                  </a:lnTo>
                  <a:lnTo>
                    <a:pt x="74" y="192"/>
                  </a:lnTo>
                  <a:lnTo>
                    <a:pt x="79" y="194"/>
                  </a:lnTo>
                  <a:lnTo>
                    <a:pt x="84" y="197"/>
                  </a:lnTo>
                  <a:lnTo>
                    <a:pt x="94" y="202"/>
                  </a:lnTo>
                  <a:lnTo>
                    <a:pt x="102" y="205"/>
                  </a:lnTo>
                  <a:lnTo>
                    <a:pt x="112" y="205"/>
                  </a:lnTo>
                  <a:lnTo>
                    <a:pt x="122" y="202"/>
                  </a:lnTo>
                  <a:lnTo>
                    <a:pt x="138" y="199"/>
                  </a:lnTo>
                  <a:lnTo>
                    <a:pt x="156" y="197"/>
                  </a:lnTo>
                  <a:lnTo>
                    <a:pt x="171" y="194"/>
                  </a:lnTo>
                  <a:lnTo>
                    <a:pt x="176" y="194"/>
                  </a:lnTo>
                  <a:lnTo>
                    <a:pt x="179" y="192"/>
                  </a:lnTo>
                  <a:lnTo>
                    <a:pt x="189" y="182"/>
                  </a:lnTo>
                  <a:lnTo>
                    <a:pt x="199" y="174"/>
                  </a:lnTo>
                  <a:lnTo>
                    <a:pt x="209" y="166"/>
                  </a:lnTo>
                  <a:lnTo>
                    <a:pt x="212" y="161"/>
                  </a:lnTo>
                  <a:lnTo>
                    <a:pt x="212" y="156"/>
                  </a:lnTo>
                  <a:lnTo>
                    <a:pt x="217" y="138"/>
                  </a:lnTo>
                  <a:lnTo>
                    <a:pt x="225" y="123"/>
                  </a:lnTo>
                  <a:lnTo>
                    <a:pt x="230" y="108"/>
                  </a:lnTo>
                  <a:lnTo>
                    <a:pt x="230" y="100"/>
                  </a:lnTo>
                  <a:lnTo>
                    <a:pt x="230" y="92"/>
                  </a:lnTo>
                  <a:lnTo>
                    <a:pt x="227" y="77"/>
                  </a:lnTo>
                  <a:lnTo>
                    <a:pt x="225" y="72"/>
                  </a:lnTo>
                  <a:lnTo>
                    <a:pt x="219" y="67"/>
                  </a:lnTo>
                  <a:lnTo>
                    <a:pt x="214" y="62"/>
                  </a:lnTo>
                  <a:lnTo>
                    <a:pt x="214" y="54"/>
                  </a:lnTo>
                  <a:lnTo>
                    <a:pt x="212" y="49"/>
                  </a:lnTo>
                  <a:lnTo>
                    <a:pt x="209" y="44"/>
                  </a:lnTo>
                  <a:lnTo>
                    <a:pt x="204" y="39"/>
                  </a:lnTo>
                  <a:lnTo>
                    <a:pt x="196" y="34"/>
                  </a:lnTo>
                  <a:lnTo>
                    <a:pt x="191" y="34"/>
                  </a:lnTo>
                  <a:lnTo>
                    <a:pt x="189" y="34"/>
                  </a:lnTo>
                  <a:lnTo>
                    <a:pt x="184" y="31"/>
                  </a:lnTo>
                  <a:lnTo>
                    <a:pt x="173" y="21"/>
                  </a:lnTo>
                  <a:lnTo>
                    <a:pt x="168" y="18"/>
                  </a:lnTo>
                  <a:lnTo>
                    <a:pt x="163" y="16"/>
                  </a:lnTo>
                  <a:lnTo>
                    <a:pt x="156" y="13"/>
                  </a:lnTo>
                  <a:lnTo>
                    <a:pt x="153" y="11"/>
                  </a:lnTo>
                  <a:lnTo>
                    <a:pt x="148" y="8"/>
                  </a:lnTo>
                  <a:lnTo>
                    <a:pt x="140" y="11"/>
                  </a:lnTo>
                  <a:lnTo>
                    <a:pt x="133" y="1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67" y="1347"/>
              <a:ext cx="406" cy="238"/>
            </a:xfrm>
            <a:custGeom>
              <a:avLst/>
              <a:gdLst>
                <a:gd name="T0" fmla="*/ 189 w 406"/>
                <a:gd name="T1" fmla="*/ 23 h 238"/>
                <a:gd name="T2" fmla="*/ 196 w 406"/>
                <a:gd name="T3" fmla="*/ 29 h 238"/>
                <a:gd name="T4" fmla="*/ 171 w 406"/>
                <a:gd name="T5" fmla="*/ 31 h 238"/>
                <a:gd name="T6" fmla="*/ 143 w 406"/>
                <a:gd name="T7" fmla="*/ 16 h 238"/>
                <a:gd name="T8" fmla="*/ 109 w 406"/>
                <a:gd name="T9" fmla="*/ 26 h 238"/>
                <a:gd name="T10" fmla="*/ 81 w 406"/>
                <a:gd name="T11" fmla="*/ 34 h 238"/>
                <a:gd name="T12" fmla="*/ 66 w 406"/>
                <a:gd name="T13" fmla="*/ 41 h 238"/>
                <a:gd name="T14" fmla="*/ 43 w 406"/>
                <a:gd name="T15" fmla="*/ 54 h 238"/>
                <a:gd name="T16" fmla="*/ 23 w 406"/>
                <a:gd name="T17" fmla="*/ 72 h 238"/>
                <a:gd name="T18" fmla="*/ 20 w 406"/>
                <a:gd name="T19" fmla="*/ 105 h 238"/>
                <a:gd name="T20" fmla="*/ 25 w 406"/>
                <a:gd name="T21" fmla="*/ 138 h 238"/>
                <a:gd name="T22" fmla="*/ 38 w 406"/>
                <a:gd name="T23" fmla="*/ 161 h 238"/>
                <a:gd name="T24" fmla="*/ 58 w 406"/>
                <a:gd name="T25" fmla="*/ 182 h 238"/>
                <a:gd name="T26" fmla="*/ 69 w 406"/>
                <a:gd name="T27" fmla="*/ 194 h 238"/>
                <a:gd name="T28" fmla="*/ 97 w 406"/>
                <a:gd name="T29" fmla="*/ 202 h 238"/>
                <a:gd name="T30" fmla="*/ 127 w 406"/>
                <a:gd name="T31" fmla="*/ 210 h 238"/>
                <a:gd name="T32" fmla="*/ 148 w 406"/>
                <a:gd name="T33" fmla="*/ 200 h 238"/>
                <a:gd name="T34" fmla="*/ 181 w 406"/>
                <a:gd name="T35" fmla="*/ 200 h 238"/>
                <a:gd name="T36" fmla="*/ 196 w 406"/>
                <a:gd name="T37" fmla="*/ 177 h 238"/>
                <a:gd name="T38" fmla="*/ 235 w 406"/>
                <a:gd name="T39" fmla="*/ 164 h 238"/>
                <a:gd name="T40" fmla="*/ 237 w 406"/>
                <a:gd name="T41" fmla="*/ 189 h 238"/>
                <a:gd name="T42" fmla="*/ 258 w 406"/>
                <a:gd name="T43" fmla="*/ 207 h 238"/>
                <a:gd name="T44" fmla="*/ 288 w 406"/>
                <a:gd name="T45" fmla="*/ 212 h 238"/>
                <a:gd name="T46" fmla="*/ 311 w 406"/>
                <a:gd name="T47" fmla="*/ 220 h 238"/>
                <a:gd name="T48" fmla="*/ 362 w 406"/>
                <a:gd name="T49" fmla="*/ 210 h 238"/>
                <a:gd name="T50" fmla="*/ 373 w 406"/>
                <a:gd name="T51" fmla="*/ 212 h 238"/>
                <a:gd name="T52" fmla="*/ 401 w 406"/>
                <a:gd name="T53" fmla="*/ 202 h 238"/>
                <a:gd name="T54" fmla="*/ 373 w 406"/>
                <a:gd name="T55" fmla="*/ 230 h 238"/>
                <a:gd name="T56" fmla="*/ 362 w 406"/>
                <a:gd name="T57" fmla="*/ 228 h 238"/>
                <a:gd name="T58" fmla="*/ 319 w 406"/>
                <a:gd name="T59" fmla="*/ 238 h 238"/>
                <a:gd name="T60" fmla="*/ 286 w 406"/>
                <a:gd name="T61" fmla="*/ 230 h 238"/>
                <a:gd name="T62" fmla="*/ 263 w 406"/>
                <a:gd name="T63" fmla="*/ 230 h 238"/>
                <a:gd name="T64" fmla="*/ 232 w 406"/>
                <a:gd name="T65" fmla="*/ 202 h 238"/>
                <a:gd name="T66" fmla="*/ 222 w 406"/>
                <a:gd name="T67" fmla="*/ 182 h 238"/>
                <a:gd name="T68" fmla="*/ 201 w 406"/>
                <a:gd name="T69" fmla="*/ 194 h 238"/>
                <a:gd name="T70" fmla="*/ 178 w 406"/>
                <a:gd name="T71" fmla="*/ 215 h 238"/>
                <a:gd name="T72" fmla="*/ 148 w 406"/>
                <a:gd name="T73" fmla="*/ 215 h 238"/>
                <a:gd name="T74" fmla="*/ 115 w 406"/>
                <a:gd name="T75" fmla="*/ 225 h 238"/>
                <a:gd name="T76" fmla="*/ 86 w 406"/>
                <a:gd name="T77" fmla="*/ 212 h 238"/>
                <a:gd name="T78" fmla="*/ 53 w 406"/>
                <a:gd name="T79" fmla="*/ 202 h 238"/>
                <a:gd name="T80" fmla="*/ 38 w 406"/>
                <a:gd name="T81" fmla="*/ 184 h 238"/>
                <a:gd name="T82" fmla="*/ 17 w 406"/>
                <a:gd name="T83" fmla="*/ 164 h 238"/>
                <a:gd name="T84" fmla="*/ 10 w 406"/>
                <a:gd name="T85" fmla="*/ 146 h 238"/>
                <a:gd name="T86" fmla="*/ 0 w 406"/>
                <a:gd name="T87" fmla="*/ 118 h 238"/>
                <a:gd name="T88" fmla="*/ 5 w 406"/>
                <a:gd name="T89" fmla="*/ 103 h 238"/>
                <a:gd name="T90" fmla="*/ 5 w 406"/>
                <a:gd name="T91" fmla="*/ 74 h 238"/>
                <a:gd name="T92" fmla="*/ 23 w 406"/>
                <a:gd name="T93" fmla="*/ 54 h 238"/>
                <a:gd name="T94" fmla="*/ 48 w 406"/>
                <a:gd name="T95" fmla="*/ 29 h 238"/>
                <a:gd name="T96" fmla="*/ 71 w 406"/>
                <a:gd name="T97" fmla="*/ 21 h 238"/>
                <a:gd name="T98" fmla="*/ 89 w 406"/>
                <a:gd name="T99" fmla="*/ 16 h 238"/>
                <a:gd name="T100" fmla="*/ 115 w 406"/>
                <a:gd name="T101" fmla="*/ 6 h 238"/>
                <a:gd name="T102" fmla="*/ 130 w 406"/>
                <a:gd name="T103" fmla="*/ 6 h 238"/>
                <a:gd name="T104" fmla="*/ 153 w 406"/>
                <a:gd name="T105" fmla="*/ 6 h 23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06"/>
                <a:gd name="T160" fmla="*/ 0 h 238"/>
                <a:gd name="T161" fmla="*/ 406 w 406"/>
                <a:gd name="T162" fmla="*/ 238 h 238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06" h="238">
                  <a:moveTo>
                    <a:pt x="161" y="11"/>
                  </a:moveTo>
                  <a:lnTo>
                    <a:pt x="171" y="13"/>
                  </a:lnTo>
                  <a:lnTo>
                    <a:pt x="178" y="18"/>
                  </a:lnTo>
                  <a:lnTo>
                    <a:pt x="189" y="23"/>
                  </a:lnTo>
                  <a:lnTo>
                    <a:pt x="191" y="26"/>
                  </a:lnTo>
                  <a:lnTo>
                    <a:pt x="194" y="26"/>
                  </a:lnTo>
                  <a:lnTo>
                    <a:pt x="196" y="26"/>
                  </a:lnTo>
                  <a:lnTo>
                    <a:pt x="196" y="29"/>
                  </a:lnTo>
                  <a:lnTo>
                    <a:pt x="194" y="29"/>
                  </a:lnTo>
                  <a:lnTo>
                    <a:pt x="189" y="31"/>
                  </a:lnTo>
                  <a:lnTo>
                    <a:pt x="178" y="34"/>
                  </a:lnTo>
                  <a:lnTo>
                    <a:pt x="171" y="31"/>
                  </a:lnTo>
                  <a:lnTo>
                    <a:pt x="163" y="26"/>
                  </a:lnTo>
                  <a:lnTo>
                    <a:pt x="150" y="18"/>
                  </a:lnTo>
                  <a:lnTo>
                    <a:pt x="148" y="16"/>
                  </a:lnTo>
                  <a:lnTo>
                    <a:pt x="143" y="16"/>
                  </a:lnTo>
                  <a:lnTo>
                    <a:pt x="132" y="18"/>
                  </a:lnTo>
                  <a:lnTo>
                    <a:pt x="125" y="23"/>
                  </a:lnTo>
                  <a:lnTo>
                    <a:pt x="117" y="26"/>
                  </a:lnTo>
                  <a:lnTo>
                    <a:pt x="109" y="26"/>
                  </a:lnTo>
                  <a:lnTo>
                    <a:pt x="97" y="26"/>
                  </a:lnTo>
                  <a:lnTo>
                    <a:pt x="86" y="31"/>
                  </a:lnTo>
                  <a:lnTo>
                    <a:pt x="84" y="34"/>
                  </a:lnTo>
                  <a:lnTo>
                    <a:pt x="81" y="34"/>
                  </a:lnTo>
                  <a:lnTo>
                    <a:pt x="81" y="36"/>
                  </a:lnTo>
                  <a:lnTo>
                    <a:pt x="81" y="39"/>
                  </a:lnTo>
                  <a:lnTo>
                    <a:pt x="76" y="39"/>
                  </a:lnTo>
                  <a:lnTo>
                    <a:pt x="66" y="41"/>
                  </a:lnTo>
                  <a:lnTo>
                    <a:pt x="51" y="46"/>
                  </a:lnTo>
                  <a:lnTo>
                    <a:pt x="46" y="49"/>
                  </a:lnTo>
                  <a:lnTo>
                    <a:pt x="43" y="51"/>
                  </a:lnTo>
                  <a:lnTo>
                    <a:pt x="43" y="54"/>
                  </a:lnTo>
                  <a:lnTo>
                    <a:pt x="38" y="57"/>
                  </a:lnTo>
                  <a:lnTo>
                    <a:pt x="33" y="62"/>
                  </a:lnTo>
                  <a:lnTo>
                    <a:pt x="25" y="69"/>
                  </a:lnTo>
                  <a:lnTo>
                    <a:pt x="23" y="72"/>
                  </a:lnTo>
                  <a:lnTo>
                    <a:pt x="23" y="77"/>
                  </a:lnTo>
                  <a:lnTo>
                    <a:pt x="23" y="82"/>
                  </a:lnTo>
                  <a:lnTo>
                    <a:pt x="23" y="90"/>
                  </a:lnTo>
                  <a:lnTo>
                    <a:pt x="20" y="105"/>
                  </a:lnTo>
                  <a:lnTo>
                    <a:pt x="15" y="118"/>
                  </a:lnTo>
                  <a:lnTo>
                    <a:pt x="17" y="125"/>
                  </a:lnTo>
                  <a:lnTo>
                    <a:pt x="17" y="131"/>
                  </a:lnTo>
                  <a:lnTo>
                    <a:pt x="25" y="138"/>
                  </a:lnTo>
                  <a:lnTo>
                    <a:pt x="30" y="146"/>
                  </a:lnTo>
                  <a:lnTo>
                    <a:pt x="38" y="154"/>
                  </a:lnTo>
                  <a:lnTo>
                    <a:pt x="38" y="156"/>
                  </a:lnTo>
                  <a:lnTo>
                    <a:pt x="38" y="161"/>
                  </a:lnTo>
                  <a:lnTo>
                    <a:pt x="40" y="164"/>
                  </a:lnTo>
                  <a:lnTo>
                    <a:pt x="43" y="166"/>
                  </a:lnTo>
                  <a:lnTo>
                    <a:pt x="51" y="174"/>
                  </a:lnTo>
                  <a:lnTo>
                    <a:pt x="58" y="182"/>
                  </a:lnTo>
                  <a:lnTo>
                    <a:pt x="61" y="184"/>
                  </a:lnTo>
                  <a:lnTo>
                    <a:pt x="63" y="189"/>
                  </a:lnTo>
                  <a:lnTo>
                    <a:pt x="66" y="192"/>
                  </a:lnTo>
                  <a:lnTo>
                    <a:pt x="69" y="194"/>
                  </a:lnTo>
                  <a:lnTo>
                    <a:pt x="79" y="197"/>
                  </a:lnTo>
                  <a:lnTo>
                    <a:pt x="89" y="197"/>
                  </a:lnTo>
                  <a:lnTo>
                    <a:pt x="94" y="200"/>
                  </a:lnTo>
                  <a:lnTo>
                    <a:pt x="97" y="202"/>
                  </a:lnTo>
                  <a:lnTo>
                    <a:pt x="99" y="205"/>
                  </a:lnTo>
                  <a:lnTo>
                    <a:pt x="104" y="205"/>
                  </a:lnTo>
                  <a:lnTo>
                    <a:pt x="115" y="210"/>
                  </a:lnTo>
                  <a:lnTo>
                    <a:pt x="127" y="210"/>
                  </a:lnTo>
                  <a:lnTo>
                    <a:pt x="132" y="207"/>
                  </a:lnTo>
                  <a:lnTo>
                    <a:pt x="138" y="205"/>
                  </a:lnTo>
                  <a:lnTo>
                    <a:pt x="143" y="202"/>
                  </a:lnTo>
                  <a:lnTo>
                    <a:pt x="148" y="200"/>
                  </a:lnTo>
                  <a:lnTo>
                    <a:pt x="161" y="200"/>
                  </a:lnTo>
                  <a:lnTo>
                    <a:pt x="173" y="202"/>
                  </a:lnTo>
                  <a:lnTo>
                    <a:pt x="178" y="202"/>
                  </a:lnTo>
                  <a:lnTo>
                    <a:pt x="181" y="200"/>
                  </a:lnTo>
                  <a:lnTo>
                    <a:pt x="186" y="192"/>
                  </a:lnTo>
                  <a:lnTo>
                    <a:pt x="189" y="187"/>
                  </a:lnTo>
                  <a:lnTo>
                    <a:pt x="191" y="182"/>
                  </a:lnTo>
                  <a:lnTo>
                    <a:pt x="196" y="177"/>
                  </a:lnTo>
                  <a:lnTo>
                    <a:pt x="227" y="154"/>
                  </a:lnTo>
                  <a:lnTo>
                    <a:pt x="232" y="156"/>
                  </a:lnTo>
                  <a:lnTo>
                    <a:pt x="235" y="159"/>
                  </a:lnTo>
                  <a:lnTo>
                    <a:pt x="235" y="164"/>
                  </a:lnTo>
                  <a:lnTo>
                    <a:pt x="235" y="169"/>
                  </a:lnTo>
                  <a:lnTo>
                    <a:pt x="235" y="179"/>
                  </a:lnTo>
                  <a:lnTo>
                    <a:pt x="235" y="184"/>
                  </a:lnTo>
                  <a:lnTo>
                    <a:pt x="237" y="189"/>
                  </a:lnTo>
                  <a:lnTo>
                    <a:pt x="242" y="194"/>
                  </a:lnTo>
                  <a:lnTo>
                    <a:pt x="247" y="197"/>
                  </a:lnTo>
                  <a:lnTo>
                    <a:pt x="252" y="200"/>
                  </a:lnTo>
                  <a:lnTo>
                    <a:pt x="258" y="207"/>
                  </a:lnTo>
                  <a:lnTo>
                    <a:pt x="263" y="210"/>
                  </a:lnTo>
                  <a:lnTo>
                    <a:pt x="268" y="212"/>
                  </a:lnTo>
                  <a:lnTo>
                    <a:pt x="278" y="215"/>
                  </a:lnTo>
                  <a:lnTo>
                    <a:pt x="288" y="212"/>
                  </a:lnTo>
                  <a:lnTo>
                    <a:pt x="293" y="212"/>
                  </a:lnTo>
                  <a:lnTo>
                    <a:pt x="296" y="215"/>
                  </a:lnTo>
                  <a:lnTo>
                    <a:pt x="304" y="217"/>
                  </a:lnTo>
                  <a:lnTo>
                    <a:pt x="311" y="220"/>
                  </a:lnTo>
                  <a:lnTo>
                    <a:pt x="332" y="220"/>
                  </a:lnTo>
                  <a:lnTo>
                    <a:pt x="344" y="217"/>
                  </a:lnTo>
                  <a:lnTo>
                    <a:pt x="355" y="215"/>
                  </a:lnTo>
                  <a:lnTo>
                    <a:pt x="362" y="210"/>
                  </a:lnTo>
                  <a:lnTo>
                    <a:pt x="365" y="210"/>
                  </a:lnTo>
                  <a:lnTo>
                    <a:pt x="367" y="212"/>
                  </a:lnTo>
                  <a:lnTo>
                    <a:pt x="370" y="212"/>
                  </a:lnTo>
                  <a:lnTo>
                    <a:pt x="373" y="212"/>
                  </a:lnTo>
                  <a:lnTo>
                    <a:pt x="383" y="205"/>
                  </a:lnTo>
                  <a:lnTo>
                    <a:pt x="393" y="197"/>
                  </a:lnTo>
                  <a:lnTo>
                    <a:pt x="406" y="192"/>
                  </a:lnTo>
                  <a:lnTo>
                    <a:pt x="401" y="202"/>
                  </a:lnTo>
                  <a:lnTo>
                    <a:pt x="396" y="212"/>
                  </a:lnTo>
                  <a:lnTo>
                    <a:pt x="390" y="217"/>
                  </a:lnTo>
                  <a:lnTo>
                    <a:pt x="383" y="222"/>
                  </a:lnTo>
                  <a:lnTo>
                    <a:pt x="373" y="230"/>
                  </a:lnTo>
                  <a:lnTo>
                    <a:pt x="367" y="230"/>
                  </a:lnTo>
                  <a:lnTo>
                    <a:pt x="365" y="230"/>
                  </a:lnTo>
                  <a:lnTo>
                    <a:pt x="365" y="228"/>
                  </a:lnTo>
                  <a:lnTo>
                    <a:pt x="362" y="228"/>
                  </a:lnTo>
                  <a:lnTo>
                    <a:pt x="355" y="228"/>
                  </a:lnTo>
                  <a:lnTo>
                    <a:pt x="339" y="230"/>
                  </a:lnTo>
                  <a:lnTo>
                    <a:pt x="324" y="235"/>
                  </a:lnTo>
                  <a:lnTo>
                    <a:pt x="319" y="238"/>
                  </a:lnTo>
                  <a:lnTo>
                    <a:pt x="314" y="238"/>
                  </a:lnTo>
                  <a:lnTo>
                    <a:pt x="298" y="230"/>
                  </a:lnTo>
                  <a:lnTo>
                    <a:pt x="291" y="230"/>
                  </a:lnTo>
                  <a:lnTo>
                    <a:pt x="286" y="230"/>
                  </a:lnTo>
                  <a:lnTo>
                    <a:pt x="281" y="233"/>
                  </a:lnTo>
                  <a:lnTo>
                    <a:pt x="275" y="233"/>
                  </a:lnTo>
                  <a:lnTo>
                    <a:pt x="268" y="233"/>
                  </a:lnTo>
                  <a:lnTo>
                    <a:pt x="263" y="230"/>
                  </a:lnTo>
                  <a:lnTo>
                    <a:pt x="255" y="228"/>
                  </a:lnTo>
                  <a:lnTo>
                    <a:pt x="245" y="217"/>
                  </a:lnTo>
                  <a:lnTo>
                    <a:pt x="237" y="210"/>
                  </a:lnTo>
                  <a:lnTo>
                    <a:pt x="232" y="202"/>
                  </a:lnTo>
                  <a:lnTo>
                    <a:pt x="227" y="197"/>
                  </a:lnTo>
                  <a:lnTo>
                    <a:pt x="224" y="194"/>
                  </a:lnTo>
                  <a:lnTo>
                    <a:pt x="224" y="189"/>
                  </a:lnTo>
                  <a:lnTo>
                    <a:pt x="222" y="182"/>
                  </a:lnTo>
                  <a:lnTo>
                    <a:pt x="222" y="174"/>
                  </a:lnTo>
                  <a:lnTo>
                    <a:pt x="212" y="179"/>
                  </a:lnTo>
                  <a:lnTo>
                    <a:pt x="207" y="187"/>
                  </a:lnTo>
                  <a:lnTo>
                    <a:pt x="201" y="194"/>
                  </a:lnTo>
                  <a:lnTo>
                    <a:pt x="196" y="207"/>
                  </a:lnTo>
                  <a:lnTo>
                    <a:pt x="191" y="210"/>
                  </a:lnTo>
                  <a:lnTo>
                    <a:pt x="189" y="212"/>
                  </a:lnTo>
                  <a:lnTo>
                    <a:pt x="178" y="215"/>
                  </a:lnTo>
                  <a:lnTo>
                    <a:pt x="171" y="217"/>
                  </a:lnTo>
                  <a:lnTo>
                    <a:pt x="163" y="217"/>
                  </a:lnTo>
                  <a:lnTo>
                    <a:pt x="155" y="215"/>
                  </a:lnTo>
                  <a:lnTo>
                    <a:pt x="148" y="215"/>
                  </a:lnTo>
                  <a:lnTo>
                    <a:pt x="143" y="217"/>
                  </a:lnTo>
                  <a:lnTo>
                    <a:pt x="138" y="220"/>
                  </a:lnTo>
                  <a:lnTo>
                    <a:pt x="127" y="225"/>
                  </a:lnTo>
                  <a:lnTo>
                    <a:pt x="115" y="225"/>
                  </a:lnTo>
                  <a:lnTo>
                    <a:pt x="102" y="222"/>
                  </a:lnTo>
                  <a:lnTo>
                    <a:pt x="97" y="220"/>
                  </a:lnTo>
                  <a:lnTo>
                    <a:pt x="92" y="217"/>
                  </a:lnTo>
                  <a:lnTo>
                    <a:pt x="86" y="212"/>
                  </a:lnTo>
                  <a:lnTo>
                    <a:pt x="79" y="207"/>
                  </a:lnTo>
                  <a:lnTo>
                    <a:pt x="69" y="205"/>
                  </a:lnTo>
                  <a:lnTo>
                    <a:pt x="58" y="205"/>
                  </a:lnTo>
                  <a:lnTo>
                    <a:pt x="53" y="202"/>
                  </a:lnTo>
                  <a:lnTo>
                    <a:pt x="51" y="202"/>
                  </a:lnTo>
                  <a:lnTo>
                    <a:pt x="48" y="200"/>
                  </a:lnTo>
                  <a:lnTo>
                    <a:pt x="46" y="194"/>
                  </a:lnTo>
                  <a:lnTo>
                    <a:pt x="38" y="184"/>
                  </a:lnTo>
                  <a:lnTo>
                    <a:pt x="35" y="179"/>
                  </a:lnTo>
                  <a:lnTo>
                    <a:pt x="33" y="177"/>
                  </a:lnTo>
                  <a:lnTo>
                    <a:pt x="25" y="169"/>
                  </a:lnTo>
                  <a:lnTo>
                    <a:pt x="17" y="164"/>
                  </a:lnTo>
                  <a:lnTo>
                    <a:pt x="15" y="161"/>
                  </a:lnTo>
                  <a:lnTo>
                    <a:pt x="12" y="159"/>
                  </a:lnTo>
                  <a:lnTo>
                    <a:pt x="10" y="154"/>
                  </a:lnTo>
                  <a:lnTo>
                    <a:pt x="10" y="146"/>
                  </a:lnTo>
                  <a:lnTo>
                    <a:pt x="10" y="141"/>
                  </a:lnTo>
                  <a:lnTo>
                    <a:pt x="5" y="131"/>
                  </a:lnTo>
                  <a:lnTo>
                    <a:pt x="2" y="123"/>
                  </a:lnTo>
                  <a:lnTo>
                    <a:pt x="0" y="118"/>
                  </a:lnTo>
                  <a:lnTo>
                    <a:pt x="2" y="115"/>
                  </a:lnTo>
                  <a:lnTo>
                    <a:pt x="2" y="110"/>
                  </a:lnTo>
                  <a:lnTo>
                    <a:pt x="5" y="105"/>
                  </a:lnTo>
                  <a:lnTo>
                    <a:pt x="5" y="103"/>
                  </a:lnTo>
                  <a:lnTo>
                    <a:pt x="5" y="100"/>
                  </a:lnTo>
                  <a:lnTo>
                    <a:pt x="5" y="95"/>
                  </a:lnTo>
                  <a:lnTo>
                    <a:pt x="5" y="90"/>
                  </a:lnTo>
                  <a:lnTo>
                    <a:pt x="5" y="74"/>
                  </a:lnTo>
                  <a:lnTo>
                    <a:pt x="12" y="62"/>
                  </a:lnTo>
                  <a:lnTo>
                    <a:pt x="15" y="59"/>
                  </a:lnTo>
                  <a:lnTo>
                    <a:pt x="17" y="57"/>
                  </a:lnTo>
                  <a:lnTo>
                    <a:pt x="23" y="54"/>
                  </a:lnTo>
                  <a:lnTo>
                    <a:pt x="28" y="49"/>
                  </a:lnTo>
                  <a:lnTo>
                    <a:pt x="35" y="39"/>
                  </a:lnTo>
                  <a:lnTo>
                    <a:pt x="43" y="31"/>
                  </a:lnTo>
                  <a:lnTo>
                    <a:pt x="48" y="29"/>
                  </a:lnTo>
                  <a:lnTo>
                    <a:pt x="53" y="29"/>
                  </a:lnTo>
                  <a:lnTo>
                    <a:pt x="58" y="29"/>
                  </a:lnTo>
                  <a:lnTo>
                    <a:pt x="63" y="26"/>
                  </a:lnTo>
                  <a:lnTo>
                    <a:pt x="71" y="21"/>
                  </a:lnTo>
                  <a:lnTo>
                    <a:pt x="79" y="16"/>
                  </a:lnTo>
                  <a:lnTo>
                    <a:pt x="81" y="16"/>
                  </a:lnTo>
                  <a:lnTo>
                    <a:pt x="84" y="16"/>
                  </a:lnTo>
                  <a:lnTo>
                    <a:pt x="89" y="16"/>
                  </a:lnTo>
                  <a:lnTo>
                    <a:pt x="92" y="16"/>
                  </a:lnTo>
                  <a:lnTo>
                    <a:pt x="102" y="11"/>
                  </a:lnTo>
                  <a:lnTo>
                    <a:pt x="109" y="6"/>
                  </a:lnTo>
                  <a:lnTo>
                    <a:pt x="115" y="6"/>
                  </a:lnTo>
                  <a:lnTo>
                    <a:pt x="117" y="8"/>
                  </a:lnTo>
                  <a:lnTo>
                    <a:pt x="120" y="8"/>
                  </a:lnTo>
                  <a:lnTo>
                    <a:pt x="125" y="8"/>
                  </a:lnTo>
                  <a:lnTo>
                    <a:pt x="130" y="6"/>
                  </a:lnTo>
                  <a:lnTo>
                    <a:pt x="138" y="0"/>
                  </a:lnTo>
                  <a:lnTo>
                    <a:pt x="140" y="0"/>
                  </a:lnTo>
                  <a:lnTo>
                    <a:pt x="143" y="0"/>
                  </a:lnTo>
                  <a:lnTo>
                    <a:pt x="153" y="6"/>
                  </a:lnTo>
                  <a:lnTo>
                    <a:pt x="158" y="8"/>
                  </a:lnTo>
                  <a:lnTo>
                    <a:pt x="161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148" name="Freeform 144"/>
          <p:cNvSpPr>
            <a:spLocks/>
          </p:cNvSpPr>
          <p:nvPr/>
        </p:nvSpPr>
        <p:spPr bwMode="auto">
          <a:xfrm>
            <a:off x="2767013" y="2203450"/>
            <a:ext cx="3629025" cy="3130550"/>
          </a:xfrm>
          <a:custGeom>
            <a:avLst/>
            <a:gdLst>
              <a:gd name="T0" fmla="*/ 0 w 2400"/>
              <a:gd name="T1" fmla="*/ 1848 h 1848"/>
              <a:gd name="T2" fmla="*/ 672 w 2400"/>
              <a:gd name="T3" fmla="*/ 264 h 1848"/>
              <a:gd name="T4" fmla="*/ 1728 w 2400"/>
              <a:gd name="T5" fmla="*/ 264 h 1848"/>
              <a:gd name="T6" fmla="*/ 2400 w 2400"/>
              <a:gd name="T7" fmla="*/ 1848 h 1848"/>
              <a:gd name="T8" fmla="*/ 0 60000 65536"/>
              <a:gd name="T9" fmla="*/ 0 60000 65536"/>
              <a:gd name="T10" fmla="*/ 0 60000 65536"/>
              <a:gd name="T11" fmla="*/ 0 60000 65536"/>
              <a:gd name="T12" fmla="*/ 0 w 2400"/>
              <a:gd name="T13" fmla="*/ 0 h 1848"/>
              <a:gd name="T14" fmla="*/ 2400 w 2400"/>
              <a:gd name="T15" fmla="*/ 1848 h 18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00" h="1848">
                <a:moveTo>
                  <a:pt x="0" y="1848"/>
                </a:moveTo>
                <a:cubicBezTo>
                  <a:pt x="192" y="1187"/>
                  <a:pt x="384" y="527"/>
                  <a:pt x="672" y="264"/>
                </a:cubicBezTo>
                <a:cubicBezTo>
                  <a:pt x="959" y="0"/>
                  <a:pt x="1440" y="0"/>
                  <a:pt x="1728" y="264"/>
                </a:cubicBezTo>
                <a:cubicBezTo>
                  <a:pt x="2015" y="527"/>
                  <a:pt x="2207" y="1187"/>
                  <a:pt x="2400" y="18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49" name="Text Box 145"/>
          <p:cNvSpPr txBox="1">
            <a:spLocks noChangeArrowheads="1"/>
          </p:cNvSpPr>
          <p:nvPr/>
        </p:nvSpPr>
        <p:spPr bwMode="auto">
          <a:xfrm>
            <a:off x="678050" y="1675091"/>
            <a:ext cx="16760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 i="1">
                <a:latin typeface="+mn-lt"/>
              </a:rPr>
              <a:t>Requirements</a:t>
            </a:r>
          </a:p>
        </p:txBody>
      </p:sp>
      <p:sp>
        <p:nvSpPr>
          <p:cNvPr id="150" name="Text Box 146"/>
          <p:cNvSpPr txBox="1">
            <a:spLocks noChangeArrowheads="1"/>
          </p:cNvSpPr>
          <p:nvPr/>
        </p:nvSpPr>
        <p:spPr bwMode="auto">
          <a:xfrm>
            <a:off x="723965" y="3365778"/>
            <a:ext cx="1073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 i="1">
                <a:latin typeface="+mn-lt"/>
              </a:rPr>
              <a:t>Designs</a:t>
            </a:r>
          </a:p>
        </p:txBody>
      </p:sp>
      <p:sp>
        <p:nvSpPr>
          <p:cNvPr id="151" name="Text Box 147"/>
          <p:cNvSpPr txBox="1">
            <a:spLocks noChangeArrowheads="1"/>
          </p:cNvSpPr>
          <p:nvPr/>
        </p:nvSpPr>
        <p:spPr bwMode="auto">
          <a:xfrm>
            <a:off x="753104" y="5180291"/>
            <a:ext cx="790905" cy="369332"/>
          </a:xfrm>
          <a:prstGeom prst="rect">
            <a:avLst/>
          </a:prstGeom>
          <a:solidFill>
            <a:schemeClr val="bg1"/>
          </a:solidFill>
          <a:ln w="0" cap="rnd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 i="1" dirty="0">
                <a:latin typeface="+mn-lt"/>
              </a:rPr>
              <a:t>Code</a:t>
            </a:r>
          </a:p>
        </p:txBody>
      </p:sp>
      <p:sp>
        <p:nvSpPr>
          <p:cNvPr id="152" name="Text Box 148"/>
          <p:cNvSpPr txBox="1">
            <a:spLocks noChangeArrowheads="1"/>
          </p:cNvSpPr>
          <p:nvPr/>
        </p:nvSpPr>
        <p:spPr bwMode="auto">
          <a:xfrm>
            <a:off x="6527181" y="1445310"/>
            <a:ext cx="1864964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800" b="1">
                <a:latin typeface="+mn-lt"/>
              </a:rPr>
              <a:t>(0) requirement</a:t>
            </a:r>
          </a:p>
          <a:p>
            <a:pPr algn="ctr"/>
            <a:r>
              <a:rPr lang="en-GB" sz="1800" b="1">
                <a:latin typeface="+mn-lt"/>
              </a:rPr>
              <a:t>analysis</a:t>
            </a:r>
          </a:p>
        </p:txBody>
      </p:sp>
      <p:sp>
        <p:nvSpPr>
          <p:cNvPr id="153" name="Text Box 149"/>
          <p:cNvSpPr txBox="1">
            <a:spLocks noChangeArrowheads="1"/>
          </p:cNvSpPr>
          <p:nvPr/>
        </p:nvSpPr>
        <p:spPr bwMode="auto">
          <a:xfrm>
            <a:off x="790075" y="4036110"/>
            <a:ext cx="1210675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800" b="1">
                <a:latin typeface="+mn-lt"/>
              </a:rPr>
              <a:t>(1) model</a:t>
            </a:r>
          </a:p>
          <a:p>
            <a:pPr algn="ctr"/>
            <a:r>
              <a:rPr lang="en-GB" sz="1800" b="1">
                <a:latin typeface="+mn-lt"/>
              </a:rPr>
              <a:t>capture</a:t>
            </a:r>
          </a:p>
        </p:txBody>
      </p:sp>
      <p:sp>
        <p:nvSpPr>
          <p:cNvPr id="154" name="Text Box 150"/>
          <p:cNvSpPr txBox="1">
            <a:spLocks noChangeArrowheads="1"/>
          </p:cNvSpPr>
          <p:nvPr/>
        </p:nvSpPr>
        <p:spPr bwMode="auto">
          <a:xfrm>
            <a:off x="849283" y="2359710"/>
            <a:ext cx="1441508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800" b="1" dirty="0">
                <a:latin typeface="+mn-lt"/>
              </a:rPr>
              <a:t>(2) problem</a:t>
            </a:r>
          </a:p>
          <a:p>
            <a:pPr algn="ctr"/>
            <a:r>
              <a:rPr lang="en-GB" sz="1800" b="1" dirty="0">
                <a:latin typeface="+mn-lt"/>
              </a:rPr>
              <a:t>detection</a:t>
            </a:r>
          </a:p>
        </p:txBody>
      </p:sp>
      <p:sp>
        <p:nvSpPr>
          <p:cNvPr id="155" name="Text Box 151"/>
          <p:cNvSpPr txBox="1">
            <a:spLocks noChangeArrowheads="1"/>
          </p:cNvSpPr>
          <p:nvPr/>
        </p:nvSpPr>
        <p:spPr bwMode="auto">
          <a:xfrm>
            <a:off x="7015133" y="2512110"/>
            <a:ext cx="1441508" cy="64633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800" b="1">
                <a:latin typeface="+mn-lt"/>
              </a:rPr>
              <a:t>(3) problem</a:t>
            </a:r>
          </a:p>
          <a:p>
            <a:pPr algn="ctr"/>
            <a:r>
              <a:rPr lang="en-GB" sz="1800" b="1">
                <a:latin typeface="+mn-lt"/>
              </a:rPr>
              <a:t>resolution</a:t>
            </a:r>
          </a:p>
        </p:txBody>
      </p:sp>
      <p:sp>
        <p:nvSpPr>
          <p:cNvPr id="156" name="Line 152"/>
          <p:cNvSpPr>
            <a:spLocks noChangeShapeType="1"/>
          </p:cNvSpPr>
          <p:nvPr/>
        </p:nvSpPr>
        <p:spPr bwMode="auto">
          <a:xfrm flipV="1">
            <a:off x="1893888" y="4038600"/>
            <a:ext cx="280987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57" name="Line 153"/>
          <p:cNvSpPr>
            <a:spLocks noChangeShapeType="1"/>
          </p:cNvSpPr>
          <p:nvPr/>
        </p:nvSpPr>
        <p:spPr bwMode="auto">
          <a:xfrm flipV="1">
            <a:off x="2836863" y="5562600"/>
            <a:ext cx="35877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158" name="Text Box 154"/>
          <p:cNvSpPr txBox="1">
            <a:spLocks noChangeArrowheads="1"/>
          </p:cNvSpPr>
          <p:nvPr/>
        </p:nvSpPr>
        <p:spPr bwMode="auto">
          <a:xfrm>
            <a:off x="3087186" y="5727978"/>
            <a:ext cx="3160127" cy="36933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800" b="1">
                <a:latin typeface="+mn-lt"/>
              </a:rPr>
              <a:t>(4) program transformation</a:t>
            </a:r>
          </a:p>
        </p:txBody>
      </p:sp>
      <p:grpSp>
        <p:nvGrpSpPr>
          <p:cNvPr id="160" name="Group 156"/>
          <p:cNvGrpSpPr>
            <a:grpSpLocks/>
          </p:cNvGrpSpPr>
          <p:nvPr/>
        </p:nvGrpSpPr>
        <p:grpSpPr bwMode="auto">
          <a:xfrm>
            <a:off x="2689225" y="1479550"/>
            <a:ext cx="1281113" cy="863600"/>
            <a:chOff x="1743" y="932"/>
            <a:chExt cx="874" cy="544"/>
          </a:xfrm>
        </p:grpSpPr>
        <p:sp>
          <p:nvSpPr>
            <p:cNvPr id="161" name="Freeform 157"/>
            <p:cNvSpPr>
              <a:spLocks/>
            </p:cNvSpPr>
            <p:nvPr/>
          </p:nvSpPr>
          <p:spPr bwMode="auto">
            <a:xfrm>
              <a:off x="1743" y="932"/>
              <a:ext cx="769" cy="536"/>
            </a:xfrm>
            <a:custGeom>
              <a:avLst/>
              <a:gdLst/>
              <a:ahLst/>
              <a:cxnLst>
                <a:cxn ang="0">
                  <a:pos x="746" y="194"/>
                </a:cxn>
                <a:cxn ang="0">
                  <a:pos x="769" y="135"/>
                </a:cxn>
                <a:cxn ang="0">
                  <a:pos x="759" y="97"/>
                </a:cxn>
                <a:cxn ang="0">
                  <a:pos x="741" y="43"/>
                </a:cxn>
                <a:cxn ang="0">
                  <a:pos x="713" y="18"/>
                </a:cxn>
                <a:cxn ang="0">
                  <a:pos x="690" y="10"/>
                </a:cxn>
                <a:cxn ang="0">
                  <a:pos x="662" y="10"/>
                </a:cxn>
                <a:cxn ang="0">
                  <a:pos x="593" y="5"/>
                </a:cxn>
                <a:cxn ang="0">
                  <a:pos x="567" y="31"/>
                </a:cxn>
                <a:cxn ang="0">
                  <a:pos x="524" y="69"/>
                </a:cxn>
                <a:cxn ang="0">
                  <a:pos x="508" y="128"/>
                </a:cxn>
                <a:cxn ang="0">
                  <a:pos x="534" y="184"/>
                </a:cxn>
                <a:cxn ang="0">
                  <a:pos x="496" y="130"/>
                </a:cxn>
                <a:cxn ang="0">
                  <a:pos x="475" y="105"/>
                </a:cxn>
                <a:cxn ang="0">
                  <a:pos x="444" y="82"/>
                </a:cxn>
                <a:cxn ang="0">
                  <a:pos x="401" y="79"/>
                </a:cxn>
                <a:cxn ang="0">
                  <a:pos x="347" y="97"/>
                </a:cxn>
                <a:cxn ang="0">
                  <a:pos x="317" y="117"/>
                </a:cxn>
                <a:cxn ang="0">
                  <a:pos x="304" y="174"/>
                </a:cxn>
                <a:cxn ang="0">
                  <a:pos x="337" y="235"/>
                </a:cxn>
                <a:cxn ang="0">
                  <a:pos x="312" y="232"/>
                </a:cxn>
                <a:cxn ang="0">
                  <a:pos x="294" y="227"/>
                </a:cxn>
                <a:cxn ang="0">
                  <a:pos x="273" y="209"/>
                </a:cxn>
                <a:cxn ang="0">
                  <a:pos x="232" y="207"/>
                </a:cxn>
                <a:cxn ang="0">
                  <a:pos x="207" y="212"/>
                </a:cxn>
                <a:cxn ang="0">
                  <a:pos x="181" y="227"/>
                </a:cxn>
                <a:cxn ang="0">
                  <a:pos x="158" y="258"/>
                </a:cxn>
                <a:cxn ang="0">
                  <a:pos x="151" y="273"/>
                </a:cxn>
                <a:cxn ang="0">
                  <a:pos x="158" y="322"/>
                </a:cxn>
                <a:cxn ang="0">
                  <a:pos x="143" y="329"/>
                </a:cxn>
                <a:cxn ang="0">
                  <a:pos x="110" y="339"/>
                </a:cxn>
                <a:cxn ang="0">
                  <a:pos x="66" y="350"/>
                </a:cxn>
                <a:cxn ang="0">
                  <a:pos x="31" y="365"/>
                </a:cxn>
                <a:cxn ang="0">
                  <a:pos x="8" y="388"/>
                </a:cxn>
                <a:cxn ang="0">
                  <a:pos x="2" y="441"/>
                </a:cxn>
                <a:cxn ang="0">
                  <a:pos x="23" y="477"/>
                </a:cxn>
                <a:cxn ang="0">
                  <a:pos x="48" y="505"/>
                </a:cxn>
                <a:cxn ang="0">
                  <a:pos x="82" y="518"/>
                </a:cxn>
                <a:cxn ang="0">
                  <a:pos x="123" y="521"/>
                </a:cxn>
                <a:cxn ang="0">
                  <a:pos x="166" y="516"/>
                </a:cxn>
                <a:cxn ang="0">
                  <a:pos x="217" y="472"/>
                </a:cxn>
                <a:cxn ang="0">
                  <a:pos x="222" y="505"/>
                </a:cxn>
                <a:cxn ang="0">
                  <a:pos x="253" y="528"/>
                </a:cxn>
                <a:cxn ang="0">
                  <a:pos x="296" y="536"/>
                </a:cxn>
                <a:cxn ang="0">
                  <a:pos x="352" y="528"/>
                </a:cxn>
                <a:cxn ang="0">
                  <a:pos x="398" y="510"/>
                </a:cxn>
                <a:cxn ang="0">
                  <a:pos x="396" y="457"/>
                </a:cxn>
                <a:cxn ang="0">
                  <a:pos x="409" y="401"/>
                </a:cxn>
                <a:cxn ang="0">
                  <a:pos x="416" y="378"/>
                </a:cxn>
                <a:cxn ang="0">
                  <a:pos x="432" y="360"/>
                </a:cxn>
                <a:cxn ang="0">
                  <a:pos x="485" y="332"/>
                </a:cxn>
                <a:cxn ang="0">
                  <a:pos x="542" y="283"/>
                </a:cxn>
                <a:cxn ang="0">
                  <a:pos x="580" y="273"/>
                </a:cxn>
                <a:cxn ang="0">
                  <a:pos x="616" y="271"/>
                </a:cxn>
                <a:cxn ang="0">
                  <a:pos x="639" y="273"/>
                </a:cxn>
                <a:cxn ang="0">
                  <a:pos x="679" y="306"/>
                </a:cxn>
                <a:cxn ang="0">
                  <a:pos x="674" y="258"/>
                </a:cxn>
                <a:cxn ang="0">
                  <a:pos x="697" y="230"/>
                </a:cxn>
                <a:cxn ang="0">
                  <a:pos x="725" y="214"/>
                </a:cxn>
              </a:cxnLst>
              <a:rect l="0" t="0" r="r" b="b"/>
              <a:pathLst>
                <a:path w="769" h="536">
                  <a:moveTo>
                    <a:pt x="725" y="214"/>
                  </a:moveTo>
                  <a:lnTo>
                    <a:pt x="725" y="209"/>
                  </a:lnTo>
                  <a:lnTo>
                    <a:pt x="728" y="207"/>
                  </a:lnTo>
                  <a:lnTo>
                    <a:pt x="736" y="202"/>
                  </a:lnTo>
                  <a:lnTo>
                    <a:pt x="743" y="196"/>
                  </a:lnTo>
                  <a:lnTo>
                    <a:pt x="746" y="194"/>
                  </a:lnTo>
                  <a:lnTo>
                    <a:pt x="748" y="189"/>
                  </a:lnTo>
                  <a:lnTo>
                    <a:pt x="756" y="176"/>
                  </a:lnTo>
                  <a:lnTo>
                    <a:pt x="764" y="168"/>
                  </a:lnTo>
                  <a:lnTo>
                    <a:pt x="766" y="161"/>
                  </a:lnTo>
                  <a:lnTo>
                    <a:pt x="769" y="156"/>
                  </a:lnTo>
                  <a:lnTo>
                    <a:pt x="769" y="135"/>
                  </a:lnTo>
                  <a:lnTo>
                    <a:pt x="766" y="117"/>
                  </a:lnTo>
                  <a:lnTo>
                    <a:pt x="766" y="112"/>
                  </a:lnTo>
                  <a:lnTo>
                    <a:pt x="764" y="110"/>
                  </a:lnTo>
                  <a:lnTo>
                    <a:pt x="761" y="110"/>
                  </a:lnTo>
                  <a:lnTo>
                    <a:pt x="761" y="107"/>
                  </a:lnTo>
                  <a:lnTo>
                    <a:pt x="759" y="97"/>
                  </a:lnTo>
                  <a:lnTo>
                    <a:pt x="756" y="82"/>
                  </a:lnTo>
                  <a:lnTo>
                    <a:pt x="754" y="74"/>
                  </a:lnTo>
                  <a:lnTo>
                    <a:pt x="751" y="64"/>
                  </a:lnTo>
                  <a:lnTo>
                    <a:pt x="746" y="54"/>
                  </a:lnTo>
                  <a:lnTo>
                    <a:pt x="743" y="46"/>
                  </a:lnTo>
                  <a:lnTo>
                    <a:pt x="741" y="43"/>
                  </a:lnTo>
                  <a:lnTo>
                    <a:pt x="736" y="38"/>
                  </a:lnTo>
                  <a:lnTo>
                    <a:pt x="728" y="33"/>
                  </a:lnTo>
                  <a:lnTo>
                    <a:pt x="725" y="31"/>
                  </a:lnTo>
                  <a:lnTo>
                    <a:pt x="720" y="25"/>
                  </a:lnTo>
                  <a:lnTo>
                    <a:pt x="718" y="20"/>
                  </a:lnTo>
                  <a:lnTo>
                    <a:pt x="713" y="18"/>
                  </a:lnTo>
                  <a:lnTo>
                    <a:pt x="710" y="18"/>
                  </a:lnTo>
                  <a:lnTo>
                    <a:pt x="708" y="18"/>
                  </a:lnTo>
                  <a:lnTo>
                    <a:pt x="705" y="18"/>
                  </a:lnTo>
                  <a:lnTo>
                    <a:pt x="700" y="18"/>
                  </a:lnTo>
                  <a:lnTo>
                    <a:pt x="697" y="15"/>
                  </a:lnTo>
                  <a:lnTo>
                    <a:pt x="690" y="10"/>
                  </a:lnTo>
                  <a:lnTo>
                    <a:pt x="685" y="5"/>
                  </a:lnTo>
                  <a:lnTo>
                    <a:pt x="682" y="5"/>
                  </a:lnTo>
                  <a:lnTo>
                    <a:pt x="677" y="5"/>
                  </a:lnTo>
                  <a:lnTo>
                    <a:pt x="672" y="8"/>
                  </a:lnTo>
                  <a:lnTo>
                    <a:pt x="667" y="8"/>
                  </a:lnTo>
                  <a:lnTo>
                    <a:pt x="662" y="10"/>
                  </a:lnTo>
                  <a:lnTo>
                    <a:pt x="654" y="8"/>
                  </a:lnTo>
                  <a:lnTo>
                    <a:pt x="646" y="5"/>
                  </a:lnTo>
                  <a:lnTo>
                    <a:pt x="639" y="0"/>
                  </a:lnTo>
                  <a:lnTo>
                    <a:pt x="628" y="0"/>
                  </a:lnTo>
                  <a:lnTo>
                    <a:pt x="605" y="3"/>
                  </a:lnTo>
                  <a:lnTo>
                    <a:pt x="593" y="5"/>
                  </a:lnTo>
                  <a:lnTo>
                    <a:pt x="585" y="10"/>
                  </a:lnTo>
                  <a:lnTo>
                    <a:pt x="577" y="13"/>
                  </a:lnTo>
                  <a:lnTo>
                    <a:pt x="575" y="18"/>
                  </a:lnTo>
                  <a:lnTo>
                    <a:pt x="572" y="20"/>
                  </a:lnTo>
                  <a:lnTo>
                    <a:pt x="570" y="25"/>
                  </a:lnTo>
                  <a:lnTo>
                    <a:pt x="567" y="31"/>
                  </a:lnTo>
                  <a:lnTo>
                    <a:pt x="554" y="38"/>
                  </a:lnTo>
                  <a:lnTo>
                    <a:pt x="542" y="43"/>
                  </a:lnTo>
                  <a:lnTo>
                    <a:pt x="536" y="46"/>
                  </a:lnTo>
                  <a:lnTo>
                    <a:pt x="531" y="51"/>
                  </a:lnTo>
                  <a:lnTo>
                    <a:pt x="526" y="59"/>
                  </a:lnTo>
                  <a:lnTo>
                    <a:pt x="524" y="69"/>
                  </a:lnTo>
                  <a:lnTo>
                    <a:pt x="521" y="77"/>
                  </a:lnTo>
                  <a:lnTo>
                    <a:pt x="516" y="87"/>
                  </a:lnTo>
                  <a:lnTo>
                    <a:pt x="513" y="92"/>
                  </a:lnTo>
                  <a:lnTo>
                    <a:pt x="511" y="97"/>
                  </a:lnTo>
                  <a:lnTo>
                    <a:pt x="508" y="112"/>
                  </a:lnTo>
                  <a:lnTo>
                    <a:pt x="508" y="128"/>
                  </a:lnTo>
                  <a:lnTo>
                    <a:pt x="511" y="140"/>
                  </a:lnTo>
                  <a:lnTo>
                    <a:pt x="519" y="151"/>
                  </a:lnTo>
                  <a:lnTo>
                    <a:pt x="529" y="163"/>
                  </a:lnTo>
                  <a:lnTo>
                    <a:pt x="534" y="174"/>
                  </a:lnTo>
                  <a:lnTo>
                    <a:pt x="536" y="179"/>
                  </a:lnTo>
                  <a:lnTo>
                    <a:pt x="534" y="184"/>
                  </a:lnTo>
                  <a:lnTo>
                    <a:pt x="521" y="181"/>
                  </a:lnTo>
                  <a:lnTo>
                    <a:pt x="516" y="179"/>
                  </a:lnTo>
                  <a:lnTo>
                    <a:pt x="511" y="176"/>
                  </a:lnTo>
                  <a:lnTo>
                    <a:pt x="503" y="163"/>
                  </a:lnTo>
                  <a:lnTo>
                    <a:pt x="501" y="151"/>
                  </a:lnTo>
                  <a:lnTo>
                    <a:pt x="496" y="130"/>
                  </a:lnTo>
                  <a:lnTo>
                    <a:pt x="496" y="120"/>
                  </a:lnTo>
                  <a:lnTo>
                    <a:pt x="493" y="115"/>
                  </a:lnTo>
                  <a:lnTo>
                    <a:pt x="490" y="112"/>
                  </a:lnTo>
                  <a:lnTo>
                    <a:pt x="488" y="110"/>
                  </a:lnTo>
                  <a:lnTo>
                    <a:pt x="478" y="107"/>
                  </a:lnTo>
                  <a:lnTo>
                    <a:pt x="475" y="105"/>
                  </a:lnTo>
                  <a:lnTo>
                    <a:pt x="473" y="102"/>
                  </a:lnTo>
                  <a:lnTo>
                    <a:pt x="467" y="97"/>
                  </a:lnTo>
                  <a:lnTo>
                    <a:pt x="462" y="89"/>
                  </a:lnTo>
                  <a:lnTo>
                    <a:pt x="460" y="87"/>
                  </a:lnTo>
                  <a:lnTo>
                    <a:pt x="455" y="87"/>
                  </a:lnTo>
                  <a:lnTo>
                    <a:pt x="444" y="82"/>
                  </a:lnTo>
                  <a:lnTo>
                    <a:pt x="434" y="77"/>
                  </a:lnTo>
                  <a:lnTo>
                    <a:pt x="424" y="71"/>
                  </a:lnTo>
                  <a:lnTo>
                    <a:pt x="419" y="71"/>
                  </a:lnTo>
                  <a:lnTo>
                    <a:pt x="414" y="71"/>
                  </a:lnTo>
                  <a:lnTo>
                    <a:pt x="406" y="74"/>
                  </a:lnTo>
                  <a:lnTo>
                    <a:pt x="401" y="79"/>
                  </a:lnTo>
                  <a:lnTo>
                    <a:pt x="393" y="82"/>
                  </a:lnTo>
                  <a:lnTo>
                    <a:pt x="381" y="84"/>
                  </a:lnTo>
                  <a:lnTo>
                    <a:pt x="368" y="84"/>
                  </a:lnTo>
                  <a:lnTo>
                    <a:pt x="360" y="87"/>
                  </a:lnTo>
                  <a:lnTo>
                    <a:pt x="352" y="89"/>
                  </a:lnTo>
                  <a:lnTo>
                    <a:pt x="347" y="97"/>
                  </a:lnTo>
                  <a:lnTo>
                    <a:pt x="345" y="100"/>
                  </a:lnTo>
                  <a:lnTo>
                    <a:pt x="342" y="102"/>
                  </a:lnTo>
                  <a:lnTo>
                    <a:pt x="332" y="105"/>
                  </a:lnTo>
                  <a:lnTo>
                    <a:pt x="322" y="110"/>
                  </a:lnTo>
                  <a:lnTo>
                    <a:pt x="319" y="112"/>
                  </a:lnTo>
                  <a:lnTo>
                    <a:pt x="317" y="117"/>
                  </a:lnTo>
                  <a:lnTo>
                    <a:pt x="317" y="125"/>
                  </a:lnTo>
                  <a:lnTo>
                    <a:pt x="317" y="130"/>
                  </a:lnTo>
                  <a:lnTo>
                    <a:pt x="317" y="138"/>
                  </a:lnTo>
                  <a:lnTo>
                    <a:pt x="312" y="148"/>
                  </a:lnTo>
                  <a:lnTo>
                    <a:pt x="306" y="161"/>
                  </a:lnTo>
                  <a:lnTo>
                    <a:pt x="304" y="174"/>
                  </a:lnTo>
                  <a:lnTo>
                    <a:pt x="304" y="189"/>
                  </a:lnTo>
                  <a:lnTo>
                    <a:pt x="304" y="199"/>
                  </a:lnTo>
                  <a:lnTo>
                    <a:pt x="314" y="212"/>
                  </a:lnTo>
                  <a:lnTo>
                    <a:pt x="324" y="222"/>
                  </a:lnTo>
                  <a:lnTo>
                    <a:pt x="332" y="230"/>
                  </a:lnTo>
                  <a:lnTo>
                    <a:pt x="337" y="235"/>
                  </a:lnTo>
                  <a:lnTo>
                    <a:pt x="337" y="237"/>
                  </a:lnTo>
                  <a:lnTo>
                    <a:pt x="335" y="237"/>
                  </a:lnTo>
                  <a:lnTo>
                    <a:pt x="332" y="240"/>
                  </a:lnTo>
                  <a:lnTo>
                    <a:pt x="324" y="240"/>
                  </a:lnTo>
                  <a:lnTo>
                    <a:pt x="314" y="235"/>
                  </a:lnTo>
                  <a:lnTo>
                    <a:pt x="312" y="232"/>
                  </a:lnTo>
                  <a:lnTo>
                    <a:pt x="306" y="227"/>
                  </a:lnTo>
                  <a:lnTo>
                    <a:pt x="296" y="225"/>
                  </a:lnTo>
                  <a:lnTo>
                    <a:pt x="299" y="225"/>
                  </a:lnTo>
                  <a:lnTo>
                    <a:pt x="299" y="227"/>
                  </a:lnTo>
                  <a:lnTo>
                    <a:pt x="296" y="227"/>
                  </a:lnTo>
                  <a:lnTo>
                    <a:pt x="294" y="227"/>
                  </a:lnTo>
                  <a:lnTo>
                    <a:pt x="291" y="227"/>
                  </a:lnTo>
                  <a:lnTo>
                    <a:pt x="286" y="227"/>
                  </a:lnTo>
                  <a:lnTo>
                    <a:pt x="283" y="225"/>
                  </a:lnTo>
                  <a:lnTo>
                    <a:pt x="278" y="222"/>
                  </a:lnTo>
                  <a:lnTo>
                    <a:pt x="276" y="219"/>
                  </a:lnTo>
                  <a:lnTo>
                    <a:pt x="273" y="209"/>
                  </a:lnTo>
                  <a:lnTo>
                    <a:pt x="266" y="204"/>
                  </a:lnTo>
                  <a:lnTo>
                    <a:pt x="260" y="202"/>
                  </a:lnTo>
                  <a:lnTo>
                    <a:pt x="253" y="202"/>
                  </a:lnTo>
                  <a:lnTo>
                    <a:pt x="248" y="202"/>
                  </a:lnTo>
                  <a:lnTo>
                    <a:pt x="240" y="204"/>
                  </a:lnTo>
                  <a:lnTo>
                    <a:pt x="232" y="207"/>
                  </a:lnTo>
                  <a:lnTo>
                    <a:pt x="230" y="204"/>
                  </a:lnTo>
                  <a:lnTo>
                    <a:pt x="225" y="204"/>
                  </a:lnTo>
                  <a:lnTo>
                    <a:pt x="222" y="204"/>
                  </a:lnTo>
                  <a:lnTo>
                    <a:pt x="220" y="204"/>
                  </a:lnTo>
                  <a:lnTo>
                    <a:pt x="212" y="209"/>
                  </a:lnTo>
                  <a:lnTo>
                    <a:pt x="207" y="212"/>
                  </a:lnTo>
                  <a:lnTo>
                    <a:pt x="202" y="214"/>
                  </a:lnTo>
                  <a:lnTo>
                    <a:pt x="197" y="214"/>
                  </a:lnTo>
                  <a:lnTo>
                    <a:pt x="194" y="214"/>
                  </a:lnTo>
                  <a:lnTo>
                    <a:pt x="192" y="214"/>
                  </a:lnTo>
                  <a:lnTo>
                    <a:pt x="186" y="222"/>
                  </a:lnTo>
                  <a:lnTo>
                    <a:pt x="181" y="227"/>
                  </a:lnTo>
                  <a:lnTo>
                    <a:pt x="179" y="232"/>
                  </a:lnTo>
                  <a:lnTo>
                    <a:pt x="174" y="235"/>
                  </a:lnTo>
                  <a:lnTo>
                    <a:pt x="171" y="237"/>
                  </a:lnTo>
                  <a:lnTo>
                    <a:pt x="166" y="240"/>
                  </a:lnTo>
                  <a:lnTo>
                    <a:pt x="163" y="248"/>
                  </a:lnTo>
                  <a:lnTo>
                    <a:pt x="158" y="258"/>
                  </a:lnTo>
                  <a:lnTo>
                    <a:pt x="156" y="260"/>
                  </a:lnTo>
                  <a:lnTo>
                    <a:pt x="153" y="263"/>
                  </a:lnTo>
                  <a:lnTo>
                    <a:pt x="151" y="263"/>
                  </a:lnTo>
                  <a:lnTo>
                    <a:pt x="151" y="265"/>
                  </a:lnTo>
                  <a:lnTo>
                    <a:pt x="151" y="271"/>
                  </a:lnTo>
                  <a:lnTo>
                    <a:pt x="151" y="273"/>
                  </a:lnTo>
                  <a:lnTo>
                    <a:pt x="153" y="281"/>
                  </a:lnTo>
                  <a:lnTo>
                    <a:pt x="158" y="286"/>
                  </a:lnTo>
                  <a:lnTo>
                    <a:pt x="148" y="306"/>
                  </a:lnTo>
                  <a:lnTo>
                    <a:pt x="153" y="309"/>
                  </a:lnTo>
                  <a:lnTo>
                    <a:pt x="156" y="311"/>
                  </a:lnTo>
                  <a:lnTo>
                    <a:pt x="158" y="322"/>
                  </a:lnTo>
                  <a:lnTo>
                    <a:pt x="161" y="327"/>
                  </a:lnTo>
                  <a:lnTo>
                    <a:pt x="163" y="329"/>
                  </a:lnTo>
                  <a:lnTo>
                    <a:pt x="166" y="332"/>
                  </a:lnTo>
                  <a:lnTo>
                    <a:pt x="161" y="329"/>
                  </a:lnTo>
                  <a:lnTo>
                    <a:pt x="151" y="329"/>
                  </a:lnTo>
                  <a:lnTo>
                    <a:pt x="143" y="329"/>
                  </a:lnTo>
                  <a:lnTo>
                    <a:pt x="138" y="332"/>
                  </a:lnTo>
                  <a:lnTo>
                    <a:pt x="135" y="334"/>
                  </a:lnTo>
                  <a:lnTo>
                    <a:pt x="133" y="332"/>
                  </a:lnTo>
                  <a:lnTo>
                    <a:pt x="128" y="332"/>
                  </a:lnTo>
                  <a:lnTo>
                    <a:pt x="117" y="334"/>
                  </a:lnTo>
                  <a:lnTo>
                    <a:pt x="110" y="339"/>
                  </a:lnTo>
                  <a:lnTo>
                    <a:pt x="102" y="342"/>
                  </a:lnTo>
                  <a:lnTo>
                    <a:pt x="94" y="342"/>
                  </a:lnTo>
                  <a:lnTo>
                    <a:pt x="82" y="342"/>
                  </a:lnTo>
                  <a:lnTo>
                    <a:pt x="71" y="347"/>
                  </a:lnTo>
                  <a:lnTo>
                    <a:pt x="69" y="350"/>
                  </a:lnTo>
                  <a:lnTo>
                    <a:pt x="66" y="350"/>
                  </a:lnTo>
                  <a:lnTo>
                    <a:pt x="66" y="352"/>
                  </a:lnTo>
                  <a:lnTo>
                    <a:pt x="66" y="355"/>
                  </a:lnTo>
                  <a:lnTo>
                    <a:pt x="61" y="355"/>
                  </a:lnTo>
                  <a:lnTo>
                    <a:pt x="51" y="357"/>
                  </a:lnTo>
                  <a:lnTo>
                    <a:pt x="36" y="362"/>
                  </a:lnTo>
                  <a:lnTo>
                    <a:pt x="31" y="365"/>
                  </a:lnTo>
                  <a:lnTo>
                    <a:pt x="28" y="367"/>
                  </a:lnTo>
                  <a:lnTo>
                    <a:pt x="28" y="370"/>
                  </a:lnTo>
                  <a:lnTo>
                    <a:pt x="23" y="373"/>
                  </a:lnTo>
                  <a:lnTo>
                    <a:pt x="18" y="378"/>
                  </a:lnTo>
                  <a:lnTo>
                    <a:pt x="10" y="385"/>
                  </a:lnTo>
                  <a:lnTo>
                    <a:pt x="8" y="388"/>
                  </a:lnTo>
                  <a:lnTo>
                    <a:pt x="8" y="393"/>
                  </a:lnTo>
                  <a:lnTo>
                    <a:pt x="8" y="398"/>
                  </a:lnTo>
                  <a:lnTo>
                    <a:pt x="8" y="406"/>
                  </a:lnTo>
                  <a:lnTo>
                    <a:pt x="5" y="421"/>
                  </a:lnTo>
                  <a:lnTo>
                    <a:pt x="0" y="434"/>
                  </a:lnTo>
                  <a:lnTo>
                    <a:pt x="2" y="441"/>
                  </a:lnTo>
                  <a:lnTo>
                    <a:pt x="2" y="447"/>
                  </a:lnTo>
                  <a:lnTo>
                    <a:pt x="10" y="454"/>
                  </a:lnTo>
                  <a:lnTo>
                    <a:pt x="15" y="462"/>
                  </a:lnTo>
                  <a:lnTo>
                    <a:pt x="23" y="470"/>
                  </a:lnTo>
                  <a:lnTo>
                    <a:pt x="23" y="472"/>
                  </a:lnTo>
                  <a:lnTo>
                    <a:pt x="23" y="477"/>
                  </a:lnTo>
                  <a:lnTo>
                    <a:pt x="25" y="480"/>
                  </a:lnTo>
                  <a:lnTo>
                    <a:pt x="28" y="482"/>
                  </a:lnTo>
                  <a:lnTo>
                    <a:pt x="36" y="490"/>
                  </a:lnTo>
                  <a:lnTo>
                    <a:pt x="43" y="498"/>
                  </a:lnTo>
                  <a:lnTo>
                    <a:pt x="46" y="500"/>
                  </a:lnTo>
                  <a:lnTo>
                    <a:pt x="48" y="505"/>
                  </a:lnTo>
                  <a:lnTo>
                    <a:pt x="51" y="508"/>
                  </a:lnTo>
                  <a:lnTo>
                    <a:pt x="54" y="510"/>
                  </a:lnTo>
                  <a:lnTo>
                    <a:pt x="64" y="513"/>
                  </a:lnTo>
                  <a:lnTo>
                    <a:pt x="74" y="513"/>
                  </a:lnTo>
                  <a:lnTo>
                    <a:pt x="79" y="516"/>
                  </a:lnTo>
                  <a:lnTo>
                    <a:pt x="82" y="518"/>
                  </a:lnTo>
                  <a:lnTo>
                    <a:pt x="84" y="521"/>
                  </a:lnTo>
                  <a:lnTo>
                    <a:pt x="89" y="521"/>
                  </a:lnTo>
                  <a:lnTo>
                    <a:pt x="100" y="526"/>
                  </a:lnTo>
                  <a:lnTo>
                    <a:pt x="112" y="526"/>
                  </a:lnTo>
                  <a:lnTo>
                    <a:pt x="117" y="523"/>
                  </a:lnTo>
                  <a:lnTo>
                    <a:pt x="123" y="521"/>
                  </a:lnTo>
                  <a:lnTo>
                    <a:pt x="128" y="518"/>
                  </a:lnTo>
                  <a:lnTo>
                    <a:pt x="133" y="516"/>
                  </a:lnTo>
                  <a:lnTo>
                    <a:pt x="146" y="516"/>
                  </a:lnTo>
                  <a:lnTo>
                    <a:pt x="158" y="518"/>
                  </a:lnTo>
                  <a:lnTo>
                    <a:pt x="163" y="518"/>
                  </a:lnTo>
                  <a:lnTo>
                    <a:pt x="166" y="516"/>
                  </a:lnTo>
                  <a:lnTo>
                    <a:pt x="171" y="508"/>
                  </a:lnTo>
                  <a:lnTo>
                    <a:pt x="174" y="503"/>
                  </a:lnTo>
                  <a:lnTo>
                    <a:pt x="176" y="498"/>
                  </a:lnTo>
                  <a:lnTo>
                    <a:pt x="181" y="493"/>
                  </a:lnTo>
                  <a:lnTo>
                    <a:pt x="212" y="470"/>
                  </a:lnTo>
                  <a:lnTo>
                    <a:pt x="217" y="472"/>
                  </a:lnTo>
                  <a:lnTo>
                    <a:pt x="220" y="475"/>
                  </a:lnTo>
                  <a:lnTo>
                    <a:pt x="220" y="480"/>
                  </a:lnTo>
                  <a:lnTo>
                    <a:pt x="220" y="485"/>
                  </a:lnTo>
                  <a:lnTo>
                    <a:pt x="220" y="495"/>
                  </a:lnTo>
                  <a:lnTo>
                    <a:pt x="220" y="500"/>
                  </a:lnTo>
                  <a:lnTo>
                    <a:pt x="222" y="505"/>
                  </a:lnTo>
                  <a:lnTo>
                    <a:pt x="227" y="510"/>
                  </a:lnTo>
                  <a:lnTo>
                    <a:pt x="232" y="513"/>
                  </a:lnTo>
                  <a:lnTo>
                    <a:pt x="237" y="516"/>
                  </a:lnTo>
                  <a:lnTo>
                    <a:pt x="243" y="523"/>
                  </a:lnTo>
                  <a:lnTo>
                    <a:pt x="248" y="526"/>
                  </a:lnTo>
                  <a:lnTo>
                    <a:pt x="253" y="528"/>
                  </a:lnTo>
                  <a:lnTo>
                    <a:pt x="263" y="531"/>
                  </a:lnTo>
                  <a:lnTo>
                    <a:pt x="273" y="528"/>
                  </a:lnTo>
                  <a:lnTo>
                    <a:pt x="278" y="528"/>
                  </a:lnTo>
                  <a:lnTo>
                    <a:pt x="281" y="531"/>
                  </a:lnTo>
                  <a:lnTo>
                    <a:pt x="289" y="533"/>
                  </a:lnTo>
                  <a:lnTo>
                    <a:pt x="296" y="536"/>
                  </a:lnTo>
                  <a:lnTo>
                    <a:pt x="317" y="536"/>
                  </a:lnTo>
                  <a:lnTo>
                    <a:pt x="329" y="533"/>
                  </a:lnTo>
                  <a:lnTo>
                    <a:pt x="340" y="531"/>
                  </a:lnTo>
                  <a:lnTo>
                    <a:pt x="347" y="526"/>
                  </a:lnTo>
                  <a:lnTo>
                    <a:pt x="350" y="526"/>
                  </a:lnTo>
                  <a:lnTo>
                    <a:pt x="352" y="528"/>
                  </a:lnTo>
                  <a:lnTo>
                    <a:pt x="355" y="528"/>
                  </a:lnTo>
                  <a:lnTo>
                    <a:pt x="358" y="528"/>
                  </a:lnTo>
                  <a:lnTo>
                    <a:pt x="368" y="521"/>
                  </a:lnTo>
                  <a:lnTo>
                    <a:pt x="378" y="513"/>
                  </a:lnTo>
                  <a:lnTo>
                    <a:pt x="391" y="508"/>
                  </a:lnTo>
                  <a:lnTo>
                    <a:pt x="398" y="510"/>
                  </a:lnTo>
                  <a:lnTo>
                    <a:pt x="398" y="508"/>
                  </a:lnTo>
                  <a:lnTo>
                    <a:pt x="398" y="503"/>
                  </a:lnTo>
                  <a:lnTo>
                    <a:pt x="398" y="493"/>
                  </a:lnTo>
                  <a:lnTo>
                    <a:pt x="398" y="475"/>
                  </a:lnTo>
                  <a:lnTo>
                    <a:pt x="398" y="467"/>
                  </a:lnTo>
                  <a:lnTo>
                    <a:pt x="396" y="457"/>
                  </a:lnTo>
                  <a:lnTo>
                    <a:pt x="393" y="447"/>
                  </a:lnTo>
                  <a:lnTo>
                    <a:pt x="391" y="436"/>
                  </a:lnTo>
                  <a:lnTo>
                    <a:pt x="393" y="431"/>
                  </a:lnTo>
                  <a:lnTo>
                    <a:pt x="396" y="426"/>
                  </a:lnTo>
                  <a:lnTo>
                    <a:pt x="404" y="413"/>
                  </a:lnTo>
                  <a:lnTo>
                    <a:pt x="409" y="401"/>
                  </a:lnTo>
                  <a:lnTo>
                    <a:pt x="411" y="396"/>
                  </a:lnTo>
                  <a:lnTo>
                    <a:pt x="411" y="388"/>
                  </a:lnTo>
                  <a:lnTo>
                    <a:pt x="411" y="383"/>
                  </a:lnTo>
                  <a:lnTo>
                    <a:pt x="411" y="380"/>
                  </a:lnTo>
                  <a:lnTo>
                    <a:pt x="414" y="378"/>
                  </a:lnTo>
                  <a:lnTo>
                    <a:pt x="416" y="378"/>
                  </a:lnTo>
                  <a:lnTo>
                    <a:pt x="419" y="375"/>
                  </a:lnTo>
                  <a:lnTo>
                    <a:pt x="421" y="375"/>
                  </a:lnTo>
                  <a:lnTo>
                    <a:pt x="424" y="378"/>
                  </a:lnTo>
                  <a:lnTo>
                    <a:pt x="424" y="380"/>
                  </a:lnTo>
                  <a:lnTo>
                    <a:pt x="429" y="367"/>
                  </a:lnTo>
                  <a:lnTo>
                    <a:pt x="432" y="360"/>
                  </a:lnTo>
                  <a:lnTo>
                    <a:pt x="437" y="357"/>
                  </a:lnTo>
                  <a:lnTo>
                    <a:pt x="444" y="355"/>
                  </a:lnTo>
                  <a:lnTo>
                    <a:pt x="470" y="345"/>
                  </a:lnTo>
                  <a:lnTo>
                    <a:pt x="480" y="337"/>
                  </a:lnTo>
                  <a:lnTo>
                    <a:pt x="483" y="334"/>
                  </a:lnTo>
                  <a:lnTo>
                    <a:pt x="485" y="332"/>
                  </a:lnTo>
                  <a:lnTo>
                    <a:pt x="496" y="314"/>
                  </a:lnTo>
                  <a:lnTo>
                    <a:pt x="511" y="299"/>
                  </a:lnTo>
                  <a:lnTo>
                    <a:pt x="526" y="288"/>
                  </a:lnTo>
                  <a:lnTo>
                    <a:pt x="531" y="286"/>
                  </a:lnTo>
                  <a:lnTo>
                    <a:pt x="536" y="286"/>
                  </a:lnTo>
                  <a:lnTo>
                    <a:pt x="542" y="283"/>
                  </a:lnTo>
                  <a:lnTo>
                    <a:pt x="544" y="283"/>
                  </a:lnTo>
                  <a:lnTo>
                    <a:pt x="552" y="276"/>
                  </a:lnTo>
                  <a:lnTo>
                    <a:pt x="557" y="273"/>
                  </a:lnTo>
                  <a:lnTo>
                    <a:pt x="565" y="271"/>
                  </a:lnTo>
                  <a:lnTo>
                    <a:pt x="572" y="271"/>
                  </a:lnTo>
                  <a:lnTo>
                    <a:pt x="580" y="273"/>
                  </a:lnTo>
                  <a:lnTo>
                    <a:pt x="588" y="273"/>
                  </a:lnTo>
                  <a:lnTo>
                    <a:pt x="590" y="273"/>
                  </a:lnTo>
                  <a:lnTo>
                    <a:pt x="600" y="271"/>
                  </a:lnTo>
                  <a:lnTo>
                    <a:pt x="608" y="268"/>
                  </a:lnTo>
                  <a:lnTo>
                    <a:pt x="611" y="268"/>
                  </a:lnTo>
                  <a:lnTo>
                    <a:pt x="616" y="271"/>
                  </a:lnTo>
                  <a:lnTo>
                    <a:pt x="618" y="271"/>
                  </a:lnTo>
                  <a:lnTo>
                    <a:pt x="621" y="271"/>
                  </a:lnTo>
                  <a:lnTo>
                    <a:pt x="628" y="268"/>
                  </a:lnTo>
                  <a:lnTo>
                    <a:pt x="631" y="268"/>
                  </a:lnTo>
                  <a:lnTo>
                    <a:pt x="636" y="271"/>
                  </a:lnTo>
                  <a:lnTo>
                    <a:pt x="639" y="273"/>
                  </a:lnTo>
                  <a:lnTo>
                    <a:pt x="641" y="281"/>
                  </a:lnTo>
                  <a:lnTo>
                    <a:pt x="646" y="286"/>
                  </a:lnTo>
                  <a:lnTo>
                    <a:pt x="649" y="291"/>
                  </a:lnTo>
                  <a:lnTo>
                    <a:pt x="659" y="296"/>
                  </a:lnTo>
                  <a:lnTo>
                    <a:pt x="669" y="299"/>
                  </a:lnTo>
                  <a:lnTo>
                    <a:pt x="679" y="306"/>
                  </a:lnTo>
                  <a:lnTo>
                    <a:pt x="677" y="304"/>
                  </a:lnTo>
                  <a:lnTo>
                    <a:pt x="674" y="301"/>
                  </a:lnTo>
                  <a:lnTo>
                    <a:pt x="672" y="293"/>
                  </a:lnTo>
                  <a:lnTo>
                    <a:pt x="672" y="281"/>
                  </a:lnTo>
                  <a:lnTo>
                    <a:pt x="672" y="271"/>
                  </a:lnTo>
                  <a:lnTo>
                    <a:pt x="674" y="258"/>
                  </a:lnTo>
                  <a:lnTo>
                    <a:pt x="677" y="248"/>
                  </a:lnTo>
                  <a:lnTo>
                    <a:pt x="682" y="240"/>
                  </a:lnTo>
                  <a:lnTo>
                    <a:pt x="685" y="237"/>
                  </a:lnTo>
                  <a:lnTo>
                    <a:pt x="687" y="237"/>
                  </a:lnTo>
                  <a:lnTo>
                    <a:pt x="692" y="235"/>
                  </a:lnTo>
                  <a:lnTo>
                    <a:pt x="697" y="230"/>
                  </a:lnTo>
                  <a:lnTo>
                    <a:pt x="705" y="219"/>
                  </a:lnTo>
                  <a:lnTo>
                    <a:pt x="708" y="214"/>
                  </a:lnTo>
                  <a:lnTo>
                    <a:pt x="713" y="212"/>
                  </a:lnTo>
                  <a:lnTo>
                    <a:pt x="715" y="209"/>
                  </a:lnTo>
                  <a:lnTo>
                    <a:pt x="718" y="209"/>
                  </a:lnTo>
                  <a:lnTo>
                    <a:pt x="725" y="21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2" name="Freeform 158"/>
            <p:cNvSpPr>
              <a:spLocks/>
            </p:cNvSpPr>
            <p:nvPr/>
          </p:nvSpPr>
          <p:spPr bwMode="auto">
            <a:xfrm>
              <a:off x="2149" y="1141"/>
              <a:ext cx="468" cy="335"/>
            </a:xfrm>
            <a:custGeom>
              <a:avLst/>
              <a:gdLst/>
              <a:ahLst/>
              <a:cxnLst>
                <a:cxn ang="0">
                  <a:pos x="21" y="179"/>
                </a:cxn>
                <a:cxn ang="0">
                  <a:pos x="0" y="222"/>
                </a:cxn>
                <a:cxn ang="0">
                  <a:pos x="5" y="250"/>
                </a:cxn>
                <a:cxn ang="0">
                  <a:pos x="3" y="273"/>
                </a:cxn>
                <a:cxn ang="0">
                  <a:pos x="13" y="289"/>
                </a:cxn>
                <a:cxn ang="0">
                  <a:pos x="33" y="307"/>
                </a:cxn>
                <a:cxn ang="0">
                  <a:pos x="61" y="312"/>
                </a:cxn>
                <a:cxn ang="0">
                  <a:pos x="102" y="322"/>
                </a:cxn>
                <a:cxn ang="0">
                  <a:pos x="120" y="317"/>
                </a:cxn>
                <a:cxn ang="0">
                  <a:pos x="159" y="319"/>
                </a:cxn>
                <a:cxn ang="0">
                  <a:pos x="169" y="317"/>
                </a:cxn>
                <a:cxn ang="0">
                  <a:pos x="189" y="317"/>
                </a:cxn>
                <a:cxn ang="0">
                  <a:pos x="197" y="309"/>
                </a:cxn>
                <a:cxn ang="0">
                  <a:pos x="220" y="299"/>
                </a:cxn>
                <a:cxn ang="0">
                  <a:pos x="222" y="301"/>
                </a:cxn>
                <a:cxn ang="0">
                  <a:pos x="238" y="312"/>
                </a:cxn>
                <a:cxn ang="0">
                  <a:pos x="256" y="301"/>
                </a:cxn>
                <a:cxn ang="0">
                  <a:pos x="266" y="309"/>
                </a:cxn>
                <a:cxn ang="0">
                  <a:pos x="291" y="322"/>
                </a:cxn>
                <a:cxn ang="0">
                  <a:pos x="317" y="324"/>
                </a:cxn>
                <a:cxn ang="0">
                  <a:pos x="340" y="335"/>
                </a:cxn>
                <a:cxn ang="0">
                  <a:pos x="376" y="329"/>
                </a:cxn>
                <a:cxn ang="0">
                  <a:pos x="414" y="324"/>
                </a:cxn>
                <a:cxn ang="0">
                  <a:pos x="437" y="304"/>
                </a:cxn>
                <a:cxn ang="0">
                  <a:pos x="450" y="286"/>
                </a:cxn>
                <a:cxn ang="0">
                  <a:pos x="468" y="238"/>
                </a:cxn>
                <a:cxn ang="0">
                  <a:pos x="465" y="207"/>
                </a:cxn>
                <a:cxn ang="0">
                  <a:pos x="452" y="192"/>
                </a:cxn>
                <a:cxn ang="0">
                  <a:pos x="447" y="174"/>
                </a:cxn>
                <a:cxn ang="0">
                  <a:pos x="429" y="164"/>
                </a:cxn>
                <a:cxn ang="0">
                  <a:pos x="429" y="148"/>
                </a:cxn>
                <a:cxn ang="0">
                  <a:pos x="414" y="141"/>
                </a:cxn>
                <a:cxn ang="0">
                  <a:pos x="437" y="120"/>
                </a:cxn>
                <a:cxn ang="0">
                  <a:pos x="437" y="79"/>
                </a:cxn>
                <a:cxn ang="0">
                  <a:pos x="432" y="59"/>
                </a:cxn>
                <a:cxn ang="0">
                  <a:pos x="427" y="33"/>
                </a:cxn>
                <a:cxn ang="0">
                  <a:pos x="409" y="16"/>
                </a:cxn>
                <a:cxn ang="0">
                  <a:pos x="399" y="3"/>
                </a:cxn>
                <a:cxn ang="0">
                  <a:pos x="360" y="5"/>
                </a:cxn>
                <a:cxn ang="0">
                  <a:pos x="335" y="8"/>
                </a:cxn>
                <a:cxn ang="0">
                  <a:pos x="309" y="0"/>
                </a:cxn>
                <a:cxn ang="0">
                  <a:pos x="299" y="10"/>
                </a:cxn>
                <a:cxn ang="0">
                  <a:pos x="281" y="28"/>
                </a:cxn>
                <a:cxn ang="0">
                  <a:pos x="271" y="39"/>
                </a:cxn>
                <a:cxn ang="0">
                  <a:pos x="266" y="72"/>
                </a:cxn>
                <a:cxn ang="0">
                  <a:pos x="271" y="95"/>
                </a:cxn>
                <a:cxn ang="0">
                  <a:pos x="253" y="87"/>
                </a:cxn>
                <a:cxn ang="0">
                  <a:pos x="235" y="72"/>
                </a:cxn>
                <a:cxn ang="0">
                  <a:pos x="225" y="59"/>
                </a:cxn>
                <a:cxn ang="0">
                  <a:pos x="212" y="62"/>
                </a:cxn>
                <a:cxn ang="0">
                  <a:pos x="202" y="59"/>
                </a:cxn>
                <a:cxn ang="0">
                  <a:pos x="182" y="64"/>
                </a:cxn>
                <a:cxn ang="0">
                  <a:pos x="159" y="62"/>
                </a:cxn>
                <a:cxn ang="0">
                  <a:pos x="138" y="74"/>
                </a:cxn>
                <a:cxn ang="0">
                  <a:pos x="125" y="77"/>
                </a:cxn>
                <a:cxn ang="0">
                  <a:pos x="90" y="105"/>
                </a:cxn>
                <a:cxn ang="0">
                  <a:pos x="74" y="128"/>
                </a:cxn>
                <a:cxn ang="0">
                  <a:pos x="31" y="148"/>
                </a:cxn>
                <a:cxn ang="0">
                  <a:pos x="18" y="171"/>
                </a:cxn>
              </a:cxnLst>
              <a:rect l="0" t="0" r="r" b="b"/>
              <a:pathLst>
                <a:path w="468" h="335">
                  <a:moveTo>
                    <a:pt x="18" y="171"/>
                  </a:moveTo>
                  <a:lnTo>
                    <a:pt x="21" y="174"/>
                  </a:lnTo>
                  <a:lnTo>
                    <a:pt x="21" y="179"/>
                  </a:lnTo>
                  <a:lnTo>
                    <a:pt x="18" y="192"/>
                  </a:lnTo>
                  <a:lnTo>
                    <a:pt x="3" y="217"/>
                  </a:lnTo>
                  <a:lnTo>
                    <a:pt x="0" y="222"/>
                  </a:lnTo>
                  <a:lnTo>
                    <a:pt x="0" y="227"/>
                  </a:lnTo>
                  <a:lnTo>
                    <a:pt x="3" y="240"/>
                  </a:lnTo>
                  <a:lnTo>
                    <a:pt x="5" y="250"/>
                  </a:lnTo>
                  <a:lnTo>
                    <a:pt x="5" y="255"/>
                  </a:lnTo>
                  <a:lnTo>
                    <a:pt x="3" y="263"/>
                  </a:lnTo>
                  <a:lnTo>
                    <a:pt x="3" y="273"/>
                  </a:lnTo>
                  <a:lnTo>
                    <a:pt x="3" y="281"/>
                  </a:lnTo>
                  <a:lnTo>
                    <a:pt x="8" y="284"/>
                  </a:lnTo>
                  <a:lnTo>
                    <a:pt x="13" y="289"/>
                  </a:lnTo>
                  <a:lnTo>
                    <a:pt x="21" y="294"/>
                  </a:lnTo>
                  <a:lnTo>
                    <a:pt x="26" y="299"/>
                  </a:lnTo>
                  <a:lnTo>
                    <a:pt x="33" y="307"/>
                  </a:lnTo>
                  <a:lnTo>
                    <a:pt x="41" y="307"/>
                  </a:lnTo>
                  <a:lnTo>
                    <a:pt x="46" y="309"/>
                  </a:lnTo>
                  <a:lnTo>
                    <a:pt x="61" y="312"/>
                  </a:lnTo>
                  <a:lnTo>
                    <a:pt x="79" y="319"/>
                  </a:lnTo>
                  <a:lnTo>
                    <a:pt x="97" y="322"/>
                  </a:lnTo>
                  <a:lnTo>
                    <a:pt x="102" y="322"/>
                  </a:lnTo>
                  <a:lnTo>
                    <a:pt x="107" y="322"/>
                  </a:lnTo>
                  <a:lnTo>
                    <a:pt x="113" y="319"/>
                  </a:lnTo>
                  <a:lnTo>
                    <a:pt x="120" y="317"/>
                  </a:lnTo>
                  <a:lnTo>
                    <a:pt x="138" y="317"/>
                  </a:lnTo>
                  <a:lnTo>
                    <a:pt x="153" y="319"/>
                  </a:lnTo>
                  <a:lnTo>
                    <a:pt x="159" y="319"/>
                  </a:lnTo>
                  <a:lnTo>
                    <a:pt x="159" y="322"/>
                  </a:lnTo>
                  <a:lnTo>
                    <a:pt x="164" y="319"/>
                  </a:lnTo>
                  <a:lnTo>
                    <a:pt x="169" y="317"/>
                  </a:lnTo>
                  <a:lnTo>
                    <a:pt x="179" y="317"/>
                  </a:lnTo>
                  <a:lnTo>
                    <a:pt x="187" y="317"/>
                  </a:lnTo>
                  <a:lnTo>
                    <a:pt x="189" y="317"/>
                  </a:lnTo>
                  <a:lnTo>
                    <a:pt x="192" y="314"/>
                  </a:lnTo>
                  <a:lnTo>
                    <a:pt x="194" y="312"/>
                  </a:lnTo>
                  <a:lnTo>
                    <a:pt x="197" y="309"/>
                  </a:lnTo>
                  <a:lnTo>
                    <a:pt x="207" y="304"/>
                  </a:lnTo>
                  <a:lnTo>
                    <a:pt x="217" y="301"/>
                  </a:lnTo>
                  <a:lnTo>
                    <a:pt x="220" y="299"/>
                  </a:lnTo>
                  <a:lnTo>
                    <a:pt x="220" y="296"/>
                  </a:lnTo>
                  <a:lnTo>
                    <a:pt x="220" y="299"/>
                  </a:lnTo>
                  <a:lnTo>
                    <a:pt x="222" y="301"/>
                  </a:lnTo>
                  <a:lnTo>
                    <a:pt x="225" y="307"/>
                  </a:lnTo>
                  <a:lnTo>
                    <a:pt x="235" y="309"/>
                  </a:lnTo>
                  <a:lnTo>
                    <a:pt x="238" y="312"/>
                  </a:lnTo>
                  <a:lnTo>
                    <a:pt x="243" y="307"/>
                  </a:lnTo>
                  <a:lnTo>
                    <a:pt x="245" y="304"/>
                  </a:lnTo>
                  <a:lnTo>
                    <a:pt x="256" y="301"/>
                  </a:lnTo>
                  <a:lnTo>
                    <a:pt x="258" y="301"/>
                  </a:lnTo>
                  <a:lnTo>
                    <a:pt x="258" y="304"/>
                  </a:lnTo>
                  <a:lnTo>
                    <a:pt x="266" y="309"/>
                  </a:lnTo>
                  <a:lnTo>
                    <a:pt x="281" y="319"/>
                  </a:lnTo>
                  <a:lnTo>
                    <a:pt x="286" y="322"/>
                  </a:lnTo>
                  <a:lnTo>
                    <a:pt x="291" y="322"/>
                  </a:lnTo>
                  <a:lnTo>
                    <a:pt x="302" y="322"/>
                  </a:lnTo>
                  <a:lnTo>
                    <a:pt x="312" y="322"/>
                  </a:lnTo>
                  <a:lnTo>
                    <a:pt x="317" y="324"/>
                  </a:lnTo>
                  <a:lnTo>
                    <a:pt x="322" y="327"/>
                  </a:lnTo>
                  <a:lnTo>
                    <a:pt x="332" y="332"/>
                  </a:lnTo>
                  <a:lnTo>
                    <a:pt x="340" y="335"/>
                  </a:lnTo>
                  <a:lnTo>
                    <a:pt x="350" y="335"/>
                  </a:lnTo>
                  <a:lnTo>
                    <a:pt x="360" y="332"/>
                  </a:lnTo>
                  <a:lnTo>
                    <a:pt x="376" y="329"/>
                  </a:lnTo>
                  <a:lnTo>
                    <a:pt x="394" y="327"/>
                  </a:lnTo>
                  <a:lnTo>
                    <a:pt x="409" y="324"/>
                  </a:lnTo>
                  <a:lnTo>
                    <a:pt x="414" y="324"/>
                  </a:lnTo>
                  <a:lnTo>
                    <a:pt x="417" y="322"/>
                  </a:lnTo>
                  <a:lnTo>
                    <a:pt x="427" y="312"/>
                  </a:lnTo>
                  <a:lnTo>
                    <a:pt x="437" y="304"/>
                  </a:lnTo>
                  <a:lnTo>
                    <a:pt x="447" y="296"/>
                  </a:lnTo>
                  <a:lnTo>
                    <a:pt x="450" y="291"/>
                  </a:lnTo>
                  <a:lnTo>
                    <a:pt x="450" y="286"/>
                  </a:lnTo>
                  <a:lnTo>
                    <a:pt x="455" y="268"/>
                  </a:lnTo>
                  <a:lnTo>
                    <a:pt x="463" y="253"/>
                  </a:lnTo>
                  <a:lnTo>
                    <a:pt x="468" y="238"/>
                  </a:lnTo>
                  <a:lnTo>
                    <a:pt x="468" y="230"/>
                  </a:lnTo>
                  <a:lnTo>
                    <a:pt x="468" y="222"/>
                  </a:lnTo>
                  <a:lnTo>
                    <a:pt x="465" y="207"/>
                  </a:lnTo>
                  <a:lnTo>
                    <a:pt x="463" y="202"/>
                  </a:lnTo>
                  <a:lnTo>
                    <a:pt x="457" y="197"/>
                  </a:lnTo>
                  <a:lnTo>
                    <a:pt x="452" y="192"/>
                  </a:lnTo>
                  <a:lnTo>
                    <a:pt x="452" y="184"/>
                  </a:lnTo>
                  <a:lnTo>
                    <a:pt x="450" y="179"/>
                  </a:lnTo>
                  <a:lnTo>
                    <a:pt x="447" y="174"/>
                  </a:lnTo>
                  <a:lnTo>
                    <a:pt x="442" y="169"/>
                  </a:lnTo>
                  <a:lnTo>
                    <a:pt x="434" y="164"/>
                  </a:lnTo>
                  <a:lnTo>
                    <a:pt x="429" y="164"/>
                  </a:lnTo>
                  <a:lnTo>
                    <a:pt x="427" y="164"/>
                  </a:lnTo>
                  <a:lnTo>
                    <a:pt x="422" y="161"/>
                  </a:lnTo>
                  <a:lnTo>
                    <a:pt x="429" y="148"/>
                  </a:lnTo>
                  <a:lnTo>
                    <a:pt x="427" y="143"/>
                  </a:lnTo>
                  <a:lnTo>
                    <a:pt x="422" y="141"/>
                  </a:lnTo>
                  <a:lnTo>
                    <a:pt x="414" y="141"/>
                  </a:lnTo>
                  <a:lnTo>
                    <a:pt x="406" y="138"/>
                  </a:lnTo>
                  <a:lnTo>
                    <a:pt x="417" y="133"/>
                  </a:lnTo>
                  <a:lnTo>
                    <a:pt x="437" y="120"/>
                  </a:lnTo>
                  <a:lnTo>
                    <a:pt x="432" y="97"/>
                  </a:lnTo>
                  <a:lnTo>
                    <a:pt x="437" y="87"/>
                  </a:lnTo>
                  <a:lnTo>
                    <a:pt x="437" y="79"/>
                  </a:lnTo>
                  <a:lnTo>
                    <a:pt x="437" y="72"/>
                  </a:lnTo>
                  <a:lnTo>
                    <a:pt x="432" y="67"/>
                  </a:lnTo>
                  <a:lnTo>
                    <a:pt x="432" y="59"/>
                  </a:lnTo>
                  <a:lnTo>
                    <a:pt x="432" y="51"/>
                  </a:lnTo>
                  <a:lnTo>
                    <a:pt x="432" y="44"/>
                  </a:lnTo>
                  <a:lnTo>
                    <a:pt x="427" y="33"/>
                  </a:lnTo>
                  <a:lnTo>
                    <a:pt x="419" y="23"/>
                  </a:lnTo>
                  <a:lnTo>
                    <a:pt x="414" y="21"/>
                  </a:lnTo>
                  <a:lnTo>
                    <a:pt x="409" y="16"/>
                  </a:lnTo>
                  <a:lnTo>
                    <a:pt x="404" y="10"/>
                  </a:lnTo>
                  <a:lnTo>
                    <a:pt x="401" y="5"/>
                  </a:lnTo>
                  <a:lnTo>
                    <a:pt x="399" y="3"/>
                  </a:lnTo>
                  <a:lnTo>
                    <a:pt x="394" y="0"/>
                  </a:lnTo>
                  <a:lnTo>
                    <a:pt x="388" y="0"/>
                  </a:lnTo>
                  <a:lnTo>
                    <a:pt x="360" y="5"/>
                  </a:lnTo>
                  <a:lnTo>
                    <a:pt x="350" y="8"/>
                  </a:lnTo>
                  <a:lnTo>
                    <a:pt x="342" y="10"/>
                  </a:lnTo>
                  <a:lnTo>
                    <a:pt x="335" y="8"/>
                  </a:lnTo>
                  <a:lnTo>
                    <a:pt x="319" y="5"/>
                  </a:lnTo>
                  <a:lnTo>
                    <a:pt x="312" y="0"/>
                  </a:lnTo>
                  <a:lnTo>
                    <a:pt x="309" y="0"/>
                  </a:lnTo>
                  <a:lnTo>
                    <a:pt x="307" y="3"/>
                  </a:lnTo>
                  <a:lnTo>
                    <a:pt x="302" y="5"/>
                  </a:lnTo>
                  <a:lnTo>
                    <a:pt x="299" y="10"/>
                  </a:lnTo>
                  <a:lnTo>
                    <a:pt x="291" y="21"/>
                  </a:lnTo>
                  <a:lnTo>
                    <a:pt x="286" y="26"/>
                  </a:lnTo>
                  <a:lnTo>
                    <a:pt x="281" y="28"/>
                  </a:lnTo>
                  <a:lnTo>
                    <a:pt x="279" y="28"/>
                  </a:lnTo>
                  <a:lnTo>
                    <a:pt x="276" y="31"/>
                  </a:lnTo>
                  <a:lnTo>
                    <a:pt x="271" y="39"/>
                  </a:lnTo>
                  <a:lnTo>
                    <a:pt x="268" y="49"/>
                  </a:lnTo>
                  <a:lnTo>
                    <a:pt x="266" y="62"/>
                  </a:lnTo>
                  <a:lnTo>
                    <a:pt x="266" y="72"/>
                  </a:lnTo>
                  <a:lnTo>
                    <a:pt x="266" y="84"/>
                  </a:lnTo>
                  <a:lnTo>
                    <a:pt x="268" y="92"/>
                  </a:lnTo>
                  <a:lnTo>
                    <a:pt x="271" y="95"/>
                  </a:lnTo>
                  <a:lnTo>
                    <a:pt x="273" y="97"/>
                  </a:lnTo>
                  <a:lnTo>
                    <a:pt x="263" y="90"/>
                  </a:lnTo>
                  <a:lnTo>
                    <a:pt x="253" y="87"/>
                  </a:lnTo>
                  <a:lnTo>
                    <a:pt x="243" y="82"/>
                  </a:lnTo>
                  <a:lnTo>
                    <a:pt x="240" y="77"/>
                  </a:lnTo>
                  <a:lnTo>
                    <a:pt x="235" y="72"/>
                  </a:lnTo>
                  <a:lnTo>
                    <a:pt x="233" y="64"/>
                  </a:lnTo>
                  <a:lnTo>
                    <a:pt x="230" y="62"/>
                  </a:lnTo>
                  <a:lnTo>
                    <a:pt x="225" y="59"/>
                  </a:lnTo>
                  <a:lnTo>
                    <a:pt x="222" y="59"/>
                  </a:lnTo>
                  <a:lnTo>
                    <a:pt x="215" y="62"/>
                  </a:lnTo>
                  <a:lnTo>
                    <a:pt x="212" y="62"/>
                  </a:lnTo>
                  <a:lnTo>
                    <a:pt x="210" y="62"/>
                  </a:lnTo>
                  <a:lnTo>
                    <a:pt x="205" y="59"/>
                  </a:lnTo>
                  <a:lnTo>
                    <a:pt x="202" y="59"/>
                  </a:lnTo>
                  <a:lnTo>
                    <a:pt x="194" y="62"/>
                  </a:lnTo>
                  <a:lnTo>
                    <a:pt x="184" y="64"/>
                  </a:lnTo>
                  <a:lnTo>
                    <a:pt x="182" y="64"/>
                  </a:lnTo>
                  <a:lnTo>
                    <a:pt x="174" y="64"/>
                  </a:lnTo>
                  <a:lnTo>
                    <a:pt x="166" y="62"/>
                  </a:lnTo>
                  <a:lnTo>
                    <a:pt x="159" y="62"/>
                  </a:lnTo>
                  <a:lnTo>
                    <a:pt x="151" y="64"/>
                  </a:lnTo>
                  <a:lnTo>
                    <a:pt x="146" y="67"/>
                  </a:lnTo>
                  <a:lnTo>
                    <a:pt x="138" y="74"/>
                  </a:lnTo>
                  <a:lnTo>
                    <a:pt x="136" y="74"/>
                  </a:lnTo>
                  <a:lnTo>
                    <a:pt x="130" y="77"/>
                  </a:lnTo>
                  <a:lnTo>
                    <a:pt x="125" y="77"/>
                  </a:lnTo>
                  <a:lnTo>
                    <a:pt x="120" y="79"/>
                  </a:lnTo>
                  <a:lnTo>
                    <a:pt x="105" y="90"/>
                  </a:lnTo>
                  <a:lnTo>
                    <a:pt x="90" y="105"/>
                  </a:lnTo>
                  <a:lnTo>
                    <a:pt x="79" y="123"/>
                  </a:lnTo>
                  <a:lnTo>
                    <a:pt x="77" y="125"/>
                  </a:lnTo>
                  <a:lnTo>
                    <a:pt x="74" y="128"/>
                  </a:lnTo>
                  <a:lnTo>
                    <a:pt x="64" y="136"/>
                  </a:lnTo>
                  <a:lnTo>
                    <a:pt x="38" y="146"/>
                  </a:lnTo>
                  <a:lnTo>
                    <a:pt x="31" y="148"/>
                  </a:lnTo>
                  <a:lnTo>
                    <a:pt x="26" y="151"/>
                  </a:lnTo>
                  <a:lnTo>
                    <a:pt x="23" y="158"/>
                  </a:lnTo>
                  <a:lnTo>
                    <a:pt x="18" y="17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3" name="Freeform 159"/>
            <p:cNvSpPr>
              <a:spLocks/>
            </p:cNvSpPr>
            <p:nvPr/>
          </p:nvSpPr>
          <p:spPr bwMode="auto">
            <a:xfrm>
              <a:off x="2543" y="1317"/>
              <a:ext cx="35" cy="56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2" y="0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11"/>
                </a:cxn>
                <a:cxn ang="0">
                  <a:pos x="10" y="13"/>
                </a:cxn>
                <a:cxn ang="0">
                  <a:pos x="17" y="18"/>
                </a:cxn>
                <a:cxn ang="0">
                  <a:pos x="23" y="23"/>
                </a:cxn>
                <a:cxn ang="0">
                  <a:pos x="23" y="26"/>
                </a:cxn>
                <a:cxn ang="0">
                  <a:pos x="23" y="28"/>
                </a:cxn>
                <a:cxn ang="0">
                  <a:pos x="23" y="39"/>
                </a:cxn>
                <a:cxn ang="0">
                  <a:pos x="25" y="44"/>
                </a:cxn>
                <a:cxn ang="0">
                  <a:pos x="23" y="49"/>
                </a:cxn>
                <a:cxn ang="0">
                  <a:pos x="23" y="51"/>
                </a:cxn>
                <a:cxn ang="0">
                  <a:pos x="23" y="56"/>
                </a:cxn>
                <a:cxn ang="0">
                  <a:pos x="28" y="54"/>
                </a:cxn>
                <a:cxn ang="0">
                  <a:pos x="33" y="49"/>
                </a:cxn>
                <a:cxn ang="0">
                  <a:pos x="35" y="46"/>
                </a:cxn>
                <a:cxn ang="0">
                  <a:pos x="35" y="44"/>
                </a:cxn>
                <a:cxn ang="0">
                  <a:pos x="35" y="36"/>
                </a:cxn>
                <a:cxn ang="0">
                  <a:pos x="35" y="28"/>
                </a:cxn>
                <a:cxn ang="0">
                  <a:pos x="33" y="23"/>
                </a:cxn>
                <a:cxn ang="0">
                  <a:pos x="30" y="18"/>
                </a:cxn>
                <a:cxn ang="0">
                  <a:pos x="28" y="13"/>
                </a:cxn>
                <a:cxn ang="0">
                  <a:pos x="28" y="8"/>
                </a:cxn>
                <a:cxn ang="0">
                  <a:pos x="25" y="5"/>
                </a:cxn>
                <a:cxn ang="0">
                  <a:pos x="20" y="3"/>
                </a:cxn>
                <a:cxn ang="0">
                  <a:pos x="12" y="0"/>
                </a:cxn>
                <a:cxn ang="0">
                  <a:pos x="7" y="0"/>
                </a:cxn>
              </a:cxnLst>
              <a:rect l="0" t="0" r="r" b="b"/>
              <a:pathLst>
                <a:path w="35" h="56">
                  <a:moveTo>
                    <a:pt x="7" y="0"/>
                  </a:moveTo>
                  <a:lnTo>
                    <a:pt x="2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11"/>
                  </a:lnTo>
                  <a:lnTo>
                    <a:pt x="10" y="13"/>
                  </a:lnTo>
                  <a:lnTo>
                    <a:pt x="17" y="18"/>
                  </a:lnTo>
                  <a:lnTo>
                    <a:pt x="23" y="23"/>
                  </a:lnTo>
                  <a:lnTo>
                    <a:pt x="23" y="26"/>
                  </a:lnTo>
                  <a:lnTo>
                    <a:pt x="23" y="28"/>
                  </a:lnTo>
                  <a:lnTo>
                    <a:pt x="23" y="39"/>
                  </a:lnTo>
                  <a:lnTo>
                    <a:pt x="25" y="44"/>
                  </a:lnTo>
                  <a:lnTo>
                    <a:pt x="23" y="49"/>
                  </a:lnTo>
                  <a:lnTo>
                    <a:pt x="23" y="51"/>
                  </a:lnTo>
                  <a:lnTo>
                    <a:pt x="23" y="56"/>
                  </a:lnTo>
                  <a:lnTo>
                    <a:pt x="28" y="54"/>
                  </a:lnTo>
                  <a:lnTo>
                    <a:pt x="33" y="49"/>
                  </a:lnTo>
                  <a:lnTo>
                    <a:pt x="35" y="46"/>
                  </a:lnTo>
                  <a:lnTo>
                    <a:pt x="35" y="44"/>
                  </a:lnTo>
                  <a:lnTo>
                    <a:pt x="35" y="36"/>
                  </a:lnTo>
                  <a:lnTo>
                    <a:pt x="35" y="28"/>
                  </a:lnTo>
                  <a:lnTo>
                    <a:pt x="33" y="23"/>
                  </a:lnTo>
                  <a:lnTo>
                    <a:pt x="30" y="18"/>
                  </a:lnTo>
                  <a:lnTo>
                    <a:pt x="28" y="13"/>
                  </a:lnTo>
                  <a:lnTo>
                    <a:pt x="28" y="8"/>
                  </a:lnTo>
                  <a:lnTo>
                    <a:pt x="25" y="5"/>
                  </a:lnTo>
                  <a:lnTo>
                    <a:pt x="20" y="3"/>
                  </a:lnTo>
                  <a:lnTo>
                    <a:pt x="12" y="0"/>
                  </a:lnTo>
                  <a:lnTo>
                    <a:pt x="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4" name="Freeform 160"/>
            <p:cNvSpPr>
              <a:spLocks/>
            </p:cNvSpPr>
            <p:nvPr/>
          </p:nvSpPr>
          <p:spPr bwMode="auto">
            <a:xfrm>
              <a:off x="2514" y="1371"/>
              <a:ext cx="75" cy="79"/>
            </a:xfrm>
            <a:custGeom>
              <a:avLst/>
              <a:gdLst/>
              <a:ahLst/>
              <a:cxnLst>
                <a:cxn ang="0">
                  <a:pos x="69" y="2"/>
                </a:cxn>
                <a:cxn ang="0">
                  <a:pos x="72" y="5"/>
                </a:cxn>
                <a:cxn ang="0">
                  <a:pos x="75" y="10"/>
                </a:cxn>
                <a:cxn ang="0">
                  <a:pos x="72" y="15"/>
                </a:cxn>
                <a:cxn ang="0">
                  <a:pos x="69" y="23"/>
                </a:cxn>
                <a:cxn ang="0">
                  <a:pos x="67" y="33"/>
                </a:cxn>
                <a:cxn ang="0">
                  <a:pos x="67" y="43"/>
                </a:cxn>
                <a:cxn ang="0">
                  <a:pos x="64" y="51"/>
                </a:cxn>
                <a:cxn ang="0">
                  <a:pos x="59" y="59"/>
                </a:cxn>
                <a:cxn ang="0">
                  <a:pos x="52" y="66"/>
                </a:cxn>
                <a:cxn ang="0">
                  <a:pos x="21" y="77"/>
                </a:cxn>
                <a:cxn ang="0">
                  <a:pos x="11" y="79"/>
                </a:cxn>
                <a:cxn ang="0">
                  <a:pos x="6" y="79"/>
                </a:cxn>
                <a:cxn ang="0">
                  <a:pos x="6" y="77"/>
                </a:cxn>
                <a:cxn ang="0">
                  <a:pos x="3" y="77"/>
                </a:cxn>
                <a:cxn ang="0">
                  <a:pos x="0" y="71"/>
                </a:cxn>
                <a:cxn ang="0">
                  <a:pos x="0" y="66"/>
                </a:cxn>
                <a:cxn ang="0">
                  <a:pos x="3" y="66"/>
                </a:cxn>
                <a:cxn ang="0">
                  <a:pos x="8" y="66"/>
                </a:cxn>
                <a:cxn ang="0">
                  <a:pos x="16" y="66"/>
                </a:cxn>
                <a:cxn ang="0">
                  <a:pos x="21" y="66"/>
                </a:cxn>
                <a:cxn ang="0">
                  <a:pos x="29" y="64"/>
                </a:cxn>
                <a:cxn ang="0">
                  <a:pos x="34" y="61"/>
                </a:cxn>
                <a:cxn ang="0">
                  <a:pos x="41" y="56"/>
                </a:cxn>
                <a:cxn ang="0">
                  <a:pos x="44" y="54"/>
                </a:cxn>
                <a:cxn ang="0">
                  <a:pos x="52" y="38"/>
                </a:cxn>
                <a:cxn ang="0">
                  <a:pos x="54" y="33"/>
                </a:cxn>
                <a:cxn ang="0">
                  <a:pos x="57" y="31"/>
                </a:cxn>
                <a:cxn ang="0">
                  <a:pos x="62" y="25"/>
                </a:cxn>
                <a:cxn ang="0">
                  <a:pos x="62" y="15"/>
                </a:cxn>
                <a:cxn ang="0">
                  <a:pos x="62" y="8"/>
                </a:cxn>
                <a:cxn ang="0">
                  <a:pos x="64" y="2"/>
                </a:cxn>
                <a:cxn ang="0">
                  <a:pos x="67" y="0"/>
                </a:cxn>
                <a:cxn ang="0">
                  <a:pos x="69" y="0"/>
                </a:cxn>
                <a:cxn ang="0">
                  <a:pos x="69" y="2"/>
                </a:cxn>
              </a:cxnLst>
              <a:rect l="0" t="0" r="r" b="b"/>
              <a:pathLst>
                <a:path w="75" h="79">
                  <a:moveTo>
                    <a:pt x="69" y="2"/>
                  </a:moveTo>
                  <a:lnTo>
                    <a:pt x="72" y="5"/>
                  </a:lnTo>
                  <a:lnTo>
                    <a:pt x="75" y="10"/>
                  </a:lnTo>
                  <a:lnTo>
                    <a:pt x="72" y="15"/>
                  </a:lnTo>
                  <a:lnTo>
                    <a:pt x="69" y="23"/>
                  </a:lnTo>
                  <a:lnTo>
                    <a:pt x="67" y="33"/>
                  </a:lnTo>
                  <a:lnTo>
                    <a:pt x="67" y="43"/>
                  </a:lnTo>
                  <a:lnTo>
                    <a:pt x="64" y="51"/>
                  </a:lnTo>
                  <a:lnTo>
                    <a:pt x="59" y="59"/>
                  </a:lnTo>
                  <a:lnTo>
                    <a:pt x="52" y="66"/>
                  </a:lnTo>
                  <a:lnTo>
                    <a:pt x="21" y="77"/>
                  </a:lnTo>
                  <a:lnTo>
                    <a:pt x="11" y="79"/>
                  </a:lnTo>
                  <a:lnTo>
                    <a:pt x="6" y="79"/>
                  </a:lnTo>
                  <a:lnTo>
                    <a:pt x="6" y="77"/>
                  </a:lnTo>
                  <a:lnTo>
                    <a:pt x="3" y="77"/>
                  </a:lnTo>
                  <a:lnTo>
                    <a:pt x="0" y="71"/>
                  </a:lnTo>
                  <a:lnTo>
                    <a:pt x="0" y="66"/>
                  </a:lnTo>
                  <a:lnTo>
                    <a:pt x="3" y="66"/>
                  </a:lnTo>
                  <a:lnTo>
                    <a:pt x="8" y="66"/>
                  </a:lnTo>
                  <a:lnTo>
                    <a:pt x="16" y="66"/>
                  </a:lnTo>
                  <a:lnTo>
                    <a:pt x="21" y="66"/>
                  </a:lnTo>
                  <a:lnTo>
                    <a:pt x="29" y="64"/>
                  </a:lnTo>
                  <a:lnTo>
                    <a:pt x="34" y="61"/>
                  </a:lnTo>
                  <a:lnTo>
                    <a:pt x="41" y="56"/>
                  </a:lnTo>
                  <a:lnTo>
                    <a:pt x="44" y="54"/>
                  </a:lnTo>
                  <a:lnTo>
                    <a:pt x="52" y="38"/>
                  </a:lnTo>
                  <a:lnTo>
                    <a:pt x="54" y="33"/>
                  </a:lnTo>
                  <a:lnTo>
                    <a:pt x="57" y="31"/>
                  </a:lnTo>
                  <a:lnTo>
                    <a:pt x="62" y="25"/>
                  </a:lnTo>
                  <a:lnTo>
                    <a:pt x="62" y="15"/>
                  </a:lnTo>
                  <a:lnTo>
                    <a:pt x="62" y="8"/>
                  </a:lnTo>
                  <a:lnTo>
                    <a:pt x="64" y="2"/>
                  </a:lnTo>
                  <a:lnTo>
                    <a:pt x="67" y="0"/>
                  </a:lnTo>
                  <a:lnTo>
                    <a:pt x="69" y="0"/>
                  </a:lnTo>
                  <a:lnTo>
                    <a:pt x="69" y="2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5" name="Freeform 161"/>
            <p:cNvSpPr>
              <a:spLocks/>
            </p:cNvSpPr>
            <p:nvPr/>
          </p:nvSpPr>
          <p:spPr bwMode="auto">
            <a:xfrm>
              <a:off x="2277" y="960"/>
              <a:ext cx="82" cy="92"/>
            </a:xfrm>
            <a:custGeom>
              <a:avLst/>
              <a:gdLst/>
              <a:ahLst/>
              <a:cxnLst>
                <a:cxn ang="0">
                  <a:pos x="82" y="5"/>
                </a:cxn>
                <a:cxn ang="0">
                  <a:pos x="66" y="13"/>
                </a:cxn>
                <a:cxn ang="0">
                  <a:pos x="51" y="26"/>
                </a:cxn>
                <a:cxn ang="0">
                  <a:pos x="46" y="31"/>
                </a:cxn>
                <a:cxn ang="0">
                  <a:pos x="38" y="33"/>
                </a:cxn>
                <a:cxn ang="0">
                  <a:pos x="33" y="36"/>
                </a:cxn>
                <a:cxn ang="0">
                  <a:pos x="31" y="38"/>
                </a:cxn>
                <a:cxn ang="0">
                  <a:pos x="31" y="41"/>
                </a:cxn>
                <a:cxn ang="0">
                  <a:pos x="28" y="54"/>
                </a:cxn>
                <a:cxn ang="0">
                  <a:pos x="23" y="61"/>
                </a:cxn>
                <a:cxn ang="0">
                  <a:pos x="18" y="66"/>
                </a:cxn>
                <a:cxn ang="0">
                  <a:pos x="18" y="69"/>
                </a:cxn>
                <a:cxn ang="0">
                  <a:pos x="15" y="72"/>
                </a:cxn>
                <a:cxn ang="0">
                  <a:pos x="18" y="77"/>
                </a:cxn>
                <a:cxn ang="0">
                  <a:pos x="18" y="82"/>
                </a:cxn>
                <a:cxn ang="0">
                  <a:pos x="15" y="87"/>
                </a:cxn>
                <a:cxn ang="0">
                  <a:pos x="13" y="89"/>
                </a:cxn>
                <a:cxn ang="0">
                  <a:pos x="8" y="92"/>
                </a:cxn>
                <a:cxn ang="0">
                  <a:pos x="8" y="89"/>
                </a:cxn>
                <a:cxn ang="0">
                  <a:pos x="5" y="89"/>
                </a:cxn>
                <a:cxn ang="0">
                  <a:pos x="2" y="87"/>
                </a:cxn>
                <a:cxn ang="0">
                  <a:pos x="0" y="82"/>
                </a:cxn>
                <a:cxn ang="0">
                  <a:pos x="0" y="77"/>
                </a:cxn>
                <a:cxn ang="0">
                  <a:pos x="2" y="72"/>
                </a:cxn>
                <a:cxn ang="0">
                  <a:pos x="8" y="61"/>
                </a:cxn>
                <a:cxn ang="0">
                  <a:pos x="13" y="51"/>
                </a:cxn>
                <a:cxn ang="0">
                  <a:pos x="13" y="46"/>
                </a:cxn>
                <a:cxn ang="0">
                  <a:pos x="13" y="43"/>
                </a:cxn>
                <a:cxn ang="0">
                  <a:pos x="13" y="41"/>
                </a:cxn>
                <a:cxn ang="0">
                  <a:pos x="15" y="36"/>
                </a:cxn>
                <a:cxn ang="0">
                  <a:pos x="20" y="31"/>
                </a:cxn>
                <a:cxn ang="0">
                  <a:pos x="28" y="23"/>
                </a:cxn>
                <a:cxn ang="0">
                  <a:pos x="36" y="20"/>
                </a:cxn>
                <a:cxn ang="0">
                  <a:pos x="41" y="18"/>
                </a:cxn>
                <a:cxn ang="0">
                  <a:pos x="46" y="13"/>
                </a:cxn>
                <a:cxn ang="0">
                  <a:pos x="56" y="5"/>
                </a:cxn>
                <a:cxn ang="0">
                  <a:pos x="61" y="3"/>
                </a:cxn>
                <a:cxn ang="0">
                  <a:pos x="66" y="0"/>
                </a:cxn>
                <a:cxn ang="0">
                  <a:pos x="74" y="0"/>
                </a:cxn>
                <a:cxn ang="0">
                  <a:pos x="82" y="5"/>
                </a:cxn>
              </a:cxnLst>
              <a:rect l="0" t="0" r="r" b="b"/>
              <a:pathLst>
                <a:path w="82" h="92">
                  <a:moveTo>
                    <a:pt x="82" y="5"/>
                  </a:moveTo>
                  <a:lnTo>
                    <a:pt x="66" y="13"/>
                  </a:lnTo>
                  <a:lnTo>
                    <a:pt x="51" y="26"/>
                  </a:lnTo>
                  <a:lnTo>
                    <a:pt x="46" y="31"/>
                  </a:lnTo>
                  <a:lnTo>
                    <a:pt x="38" y="33"/>
                  </a:lnTo>
                  <a:lnTo>
                    <a:pt x="33" y="36"/>
                  </a:lnTo>
                  <a:lnTo>
                    <a:pt x="31" y="38"/>
                  </a:lnTo>
                  <a:lnTo>
                    <a:pt x="31" y="41"/>
                  </a:lnTo>
                  <a:lnTo>
                    <a:pt x="28" y="54"/>
                  </a:lnTo>
                  <a:lnTo>
                    <a:pt x="23" y="61"/>
                  </a:lnTo>
                  <a:lnTo>
                    <a:pt x="18" y="66"/>
                  </a:lnTo>
                  <a:lnTo>
                    <a:pt x="18" y="69"/>
                  </a:lnTo>
                  <a:lnTo>
                    <a:pt x="15" y="72"/>
                  </a:lnTo>
                  <a:lnTo>
                    <a:pt x="18" y="77"/>
                  </a:lnTo>
                  <a:lnTo>
                    <a:pt x="18" y="82"/>
                  </a:lnTo>
                  <a:lnTo>
                    <a:pt x="15" y="87"/>
                  </a:lnTo>
                  <a:lnTo>
                    <a:pt x="13" y="89"/>
                  </a:lnTo>
                  <a:lnTo>
                    <a:pt x="8" y="92"/>
                  </a:lnTo>
                  <a:lnTo>
                    <a:pt x="8" y="89"/>
                  </a:lnTo>
                  <a:lnTo>
                    <a:pt x="5" y="89"/>
                  </a:lnTo>
                  <a:lnTo>
                    <a:pt x="2" y="87"/>
                  </a:lnTo>
                  <a:lnTo>
                    <a:pt x="0" y="82"/>
                  </a:lnTo>
                  <a:lnTo>
                    <a:pt x="0" y="77"/>
                  </a:lnTo>
                  <a:lnTo>
                    <a:pt x="2" y="72"/>
                  </a:lnTo>
                  <a:lnTo>
                    <a:pt x="8" y="61"/>
                  </a:lnTo>
                  <a:lnTo>
                    <a:pt x="13" y="51"/>
                  </a:lnTo>
                  <a:lnTo>
                    <a:pt x="13" y="46"/>
                  </a:lnTo>
                  <a:lnTo>
                    <a:pt x="13" y="43"/>
                  </a:lnTo>
                  <a:lnTo>
                    <a:pt x="13" y="41"/>
                  </a:lnTo>
                  <a:lnTo>
                    <a:pt x="15" y="36"/>
                  </a:lnTo>
                  <a:lnTo>
                    <a:pt x="20" y="31"/>
                  </a:lnTo>
                  <a:lnTo>
                    <a:pt x="28" y="23"/>
                  </a:lnTo>
                  <a:lnTo>
                    <a:pt x="36" y="20"/>
                  </a:lnTo>
                  <a:lnTo>
                    <a:pt x="41" y="18"/>
                  </a:lnTo>
                  <a:lnTo>
                    <a:pt x="46" y="13"/>
                  </a:lnTo>
                  <a:lnTo>
                    <a:pt x="56" y="5"/>
                  </a:lnTo>
                  <a:lnTo>
                    <a:pt x="61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2" y="5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6" name="Freeform 162"/>
            <p:cNvSpPr>
              <a:spLocks/>
            </p:cNvSpPr>
            <p:nvPr/>
          </p:nvSpPr>
          <p:spPr bwMode="auto">
            <a:xfrm>
              <a:off x="1771" y="1297"/>
              <a:ext cx="56" cy="74"/>
            </a:xfrm>
            <a:custGeom>
              <a:avLst/>
              <a:gdLst/>
              <a:ahLst/>
              <a:cxnLst>
                <a:cxn ang="0">
                  <a:pos x="56" y="8"/>
                </a:cxn>
                <a:cxn ang="0">
                  <a:pos x="54" y="8"/>
                </a:cxn>
                <a:cxn ang="0">
                  <a:pos x="49" y="10"/>
                </a:cxn>
                <a:cxn ang="0">
                  <a:pos x="46" y="10"/>
                </a:cxn>
                <a:cxn ang="0">
                  <a:pos x="38" y="15"/>
                </a:cxn>
                <a:cxn ang="0">
                  <a:pos x="31" y="20"/>
                </a:cxn>
                <a:cxn ang="0">
                  <a:pos x="28" y="25"/>
                </a:cxn>
                <a:cxn ang="0">
                  <a:pos x="28" y="28"/>
                </a:cxn>
                <a:cxn ang="0">
                  <a:pos x="23" y="33"/>
                </a:cxn>
                <a:cxn ang="0">
                  <a:pos x="15" y="41"/>
                </a:cxn>
                <a:cxn ang="0">
                  <a:pos x="13" y="43"/>
                </a:cxn>
                <a:cxn ang="0">
                  <a:pos x="13" y="48"/>
                </a:cxn>
                <a:cxn ang="0">
                  <a:pos x="13" y="54"/>
                </a:cxn>
                <a:cxn ang="0">
                  <a:pos x="13" y="59"/>
                </a:cxn>
                <a:cxn ang="0">
                  <a:pos x="13" y="61"/>
                </a:cxn>
                <a:cxn ang="0">
                  <a:pos x="10" y="64"/>
                </a:cxn>
                <a:cxn ang="0">
                  <a:pos x="8" y="69"/>
                </a:cxn>
                <a:cxn ang="0">
                  <a:pos x="3" y="74"/>
                </a:cxn>
                <a:cxn ang="0">
                  <a:pos x="0" y="59"/>
                </a:cxn>
                <a:cxn ang="0">
                  <a:pos x="0" y="48"/>
                </a:cxn>
                <a:cxn ang="0">
                  <a:pos x="3" y="41"/>
                </a:cxn>
                <a:cxn ang="0">
                  <a:pos x="10" y="28"/>
                </a:cxn>
                <a:cxn ang="0">
                  <a:pos x="15" y="23"/>
                </a:cxn>
                <a:cxn ang="0">
                  <a:pos x="15" y="20"/>
                </a:cxn>
                <a:cxn ang="0">
                  <a:pos x="18" y="15"/>
                </a:cxn>
                <a:cxn ang="0">
                  <a:pos x="23" y="10"/>
                </a:cxn>
                <a:cxn ang="0">
                  <a:pos x="26" y="5"/>
                </a:cxn>
                <a:cxn ang="0">
                  <a:pos x="31" y="5"/>
                </a:cxn>
                <a:cxn ang="0">
                  <a:pos x="38" y="2"/>
                </a:cxn>
                <a:cxn ang="0">
                  <a:pos x="43" y="0"/>
                </a:cxn>
                <a:cxn ang="0">
                  <a:pos x="49" y="0"/>
                </a:cxn>
                <a:cxn ang="0">
                  <a:pos x="51" y="2"/>
                </a:cxn>
                <a:cxn ang="0">
                  <a:pos x="54" y="2"/>
                </a:cxn>
                <a:cxn ang="0">
                  <a:pos x="56" y="8"/>
                </a:cxn>
              </a:cxnLst>
              <a:rect l="0" t="0" r="r" b="b"/>
              <a:pathLst>
                <a:path w="56" h="74">
                  <a:moveTo>
                    <a:pt x="56" y="8"/>
                  </a:moveTo>
                  <a:lnTo>
                    <a:pt x="54" y="8"/>
                  </a:lnTo>
                  <a:lnTo>
                    <a:pt x="49" y="10"/>
                  </a:lnTo>
                  <a:lnTo>
                    <a:pt x="46" y="10"/>
                  </a:lnTo>
                  <a:lnTo>
                    <a:pt x="38" y="15"/>
                  </a:lnTo>
                  <a:lnTo>
                    <a:pt x="31" y="20"/>
                  </a:lnTo>
                  <a:lnTo>
                    <a:pt x="28" y="25"/>
                  </a:lnTo>
                  <a:lnTo>
                    <a:pt x="28" y="28"/>
                  </a:lnTo>
                  <a:lnTo>
                    <a:pt x="23" y="33"/>
                  </a:lnTo>
                  <a:lnTo>
                    <a:pt x="15" y="41"/>
                  </a:lnTo>
                  <a:lnTo>
                    <a:pt x="13" y="43"/>
                  </a:lnTo>
                  <a:lnTo>
                    <a:pt x="13" y="48"/>
                  </a:lnTo>
                  <a:lnTo>
                    <a:pt x="13" y="54"/>
                  </a:lnTo>
                  <a:lnTo>
                    <a:pt x="13" y="59"/>
                  </a:lnTo>
                  <a:lnTo>
                    <a:pt x="13" y="61"/>
                  </a:lnTo>
                  <a:lnTo>
                    <a:pt x="10" y="64"/>
                  </a:lnTo>
                  <a:lnTo>
                    <a:pt x="8" y="69"/>
                  </a:lnTo>
                  <a:lnTo>
                    <a:pt x="3" y="74"/>
                  </a:lnTo>
                  <a:lnTo>
                    <a:pt x="0" y="59"/>
                  </a:lnTo>
                  <a:lnTo>
                    <a:pt x="0" y="48"/>
                  </a:lnTo>
                  <a:lnTo>
                    <a:pt x="3" y="41"/>
                  </a:lnTo>
                  <a:lnTo>
                    <a:pt x="10" y="28"/>
                  </a:lnTo>
                  <a:lnTo>
                    <a:pt x="15" y="23"/>
                  </a:lnTo>
                  <a:lnTo>
                    <a:pt x="15" y="20"/>
                  </a:lnTo>
                  <a:lnTo>
                    <a:pt x="18" y="15"/>
                  </a:lnTo>
                  <a:lnTo>
                    <a:pt x="23" y="10"/>
                  </a:lnTo>
                  <a:lnTo>
                    <a:pt x="26" y="5"/>
                  </a:lnTo>
                  <a:lnTo>
                    <a:pt x="31" y="5"/>
                  </a:lnTo>
                  <a:lnTo>
                    <a:pt x="38" y="2"/>
                  </a:lnTo>
                  <a:lnTo>
                    <a:pt x="43" y="0"/>
                  </a:lnTo>
                  <a:lnTo>
                    <a:pt x="49" y="0"/>
                  </a:lnTo>
                  <a:lnTo>
                    <a:pt x="51" y="2"/>
                  </a:lnTo>
                  <a:lnTo>
                    <a:pt x="54" y="2"/>
                  </a:lnTo>
                  <a:lnTo>
                    <a:pt x="56" y="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7" name="Freeform 163"/>
            <p:cNvSpPr>
              <a:spLocks/>
            </p:cNvSpPr>
            <p:nvPr/>
          </p:nvSpPr>
          <p:spPr bwMode="auto">
            <a:xfrm>
              <a:off x="1775" y="1371"/>
              <a:ext cx="26" cy="36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3" y="15"/>
                </a:cxn>
                <a:cxn ang="0">
                  <a:pos x="5" y="18"/>
                </a:cxn>
                <a:cxn ang="0">
                  <a:pos x="8" y="23"/>
                </a:cxn>
                <a:cxn ang="0">
                  <a:pos x="10" y="28"/>
                </a:cxn>
                <a:cxn ang="0">
                  <a:pos x="13" y="31"/>
                </a:cxn>
                <a:cxn ang="0">
                  <a:pos x="13" y="33"/>
                </a:cxn>
                <a:cxn ang="0">
                  <a:pos x="18" y="36"/>
                </a:cxn>
                <a:cxn ang="0">
                  <a:pos x="21" y="36"/>
                </a:cxn>
                <a:cxn ang="0">
                  <a:pos x="23" y="36"/>
                </a:cxn>
                <a:cxn ang="0">
                  <a:pos x="26" y="33"/>
                </a:cxn>
                <a:cxn ang="0">
                  <a:pos x="26" y="31"/>
                </a:cxn>
                <a:cxn ang="0">
                  <a:pos x="23" y="31"/>
                </a:cxn>
                <a:cxn ang="0">
                  <a:pos x="23" y="28"/>
                </a:cxn>
                <a:cxn ang="0">
                  <a:pos x="21" y="28"/>
                </a:cxn>
                <a:cxn ang="0">
                  <a:pos x="18" y="23"/>
                </a:cxn>
                <a:cxn ang="0">
                  <a:pos x="15" y="18"/>
                </a:cxn>
                <a:cxn ang="0">
                  <a:pos x="15" y="15"/>
                </a:cxn>
                <a:cxn ang="0">
                  <a:pos x="13" y="15"/>
                </a:cxn>
                <a:cxn ang="0">
                  <a:pos x="10" y="13"/>
                </a:cxn>
                <a:cxn ang="0">
                  <a:pos x="10" y="10"/>
                </a:cxn>
                <a:cxn ang="0">
                  <a:pos x="8" y="5"/>
                </a:cxn>
                <a:cxn ang="0">
                  <a:pos x="10" y="0"/>
                </a:cxn>
                <a:cxn ang="0">
                  <a:pos x="8" y="0"/>
                </a:cxn>
                <a:cxn ang="0">
                  <a:pos x="5" y="0"/>
                </a:cxn>
                <a:cxn ang="0">
                  <a:pos x="3" y="2"/>
                </a:cxn>
                <a:cxn ang="0">
                  <a:pos x="0" y="8"/>
                </a:cxn>
              </a:cxnLst>
              <a:rect l="0" t="0" r="r" b="b"/>
              <a:pathLst>
                <a:path w="26" h="36">
                  <a:moveTo>
                    <a:pt x="0" y="8"/>
                  </a:moveTo>
                  <a:lnTo>
                    <a:pt x="3" y="15"/>
                  </a:lnTo>
                  <a:lnTo>
                    <a:pt x="5" y="18"/>
                  </a:lnTo>
                  <a:lnTo>
                    <a:pt x="8" y="23"/>
                  </a:lnTo>
                  <a:lnTo>
                    <a:pt x="10" y="28"/>
                  </a:lnTo>
                  <a:lnTo>
                    <a:pt x="13" y="31"/>
                  </a:lnTo>
                  <a:lnTo>
                    <a:pt x="13" y="33"/>
                  </a:lnTo>
                  <a:lnTo>
                    <a:pt x="18" y="36"/>
                  </a:lnTo>
                  <a:lnTo>
                    <a:pt x="21" y="36"/>
                  </a:lnTo>
                  <a:lnTo>
                    <a:pt x="23" y="36"/>
                  </a:lnTo>
                  <a:lnTo>
                    <a:pt x="26" y="33"/>
                  </a:lnTo>
                  <a:lnTo>
                    <a:pt x="26" y="31"/>
                  </a:lnTo>
                  <a:lnTo>
                    <a:pt x="23" y="31"/>
                  </a:lnTo>
                  <a:lnTo>
                    <a:pt x="23" y="28"/>
                  </a:lnTo>
                  <a:lnTo>
                    <a:pt x="21" y="28"/>
                  </a:lnTo>
                  <a:lnTo>
                    <a:pt x="18" y="23"/>
                  </a:lnTo>
                  <a:lnTo>
                    <a:pt x="15" y="18"/>
                  </a:lnTo>
                  <a:lnTo>
                    <a:pt x="15" y="15"/>
                  </a:lnTo>
                  <a:lnTo>
                    <a:pt x="13" y="15"/>
                  </a:lnTo>
                  <a:lnTo>
                    <a:pt x="10" y="13"/>
                  </a:lnTo>
                  <a:lnTo>
                    <a:pt x="10" y="10"/>
                  </a:lnTo>
                  <a:lnTo>
                    <a:pt x="8" y="5"/>
                  </a:lnTo>
                  <a:lnTo>
                    <a:pt x="10" y="0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2"/>
                  </a:lnTo>
                  <a:lnTo>
                    <a:pt x="0" y="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path path="rect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68" name="Rectangle 167"/>
          <p:cNvSpPr/>
          <p:nvPr/>
        </p:nvSpPr>
        <p:spPr>
          <a:xfrm>
            <a:off x="371131" y="6179435"/>
            <a:ext cx="8677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S. </a:t>
            </a:r>
            <a:r>
              <a:rPr lang="en-US" sz="1400" dirty="0" err="1"/>
              <a:t>Demeyer</a:t>
            </a:r>
            <a:r>
              <a:rPr lang="en-US" sz="1400" dirty="0"/>
              <a:t>, S. </a:t>
            </a:r>
            <a:r>
              <a:rPr lang="en-US" sz="1400" dirty="0" err="1"/>
              <a:t>Ducasse</a:t>
            </a:r>
            <a:r>
              <a:rPr lang="en-US" sz="1400" dirty="0"/>
              <a:t>, O. </a:t>
            </a:r>
            <a:r>
              <a:rPr lang="en-US" sz="1400" dirty="0" err="1"/>
              <a:t>Nierstrasz</a:t>
            </a:r>
            <a:r>
              <a:rPr lang="en-US" sz="1400" dirty="0"/>
              <a:t>, </a:t>
            </a:r>
          </a:p>
          <a:p>
            <a:pPr algn="r"/>
            <a:r>
              <a:rPr lang="en-US" sz="1400" b="1" dirty="0"/>
              <a:t>Object Oriented Reengineering Patterns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579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legacy systems</a:t>
            </a:r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395229" y="1771452"/>
            <a:ext cx="7953834" cy="3957479"/>
            <a:chOff x="504366" y="2089270"/>
            <a:chExt cx="7953834" cy="3957479"/>
          </a:xfrm>
        </p:grpSpPr>
        <p:sp>
          <p:nvSpPr>
            <p:cNvPr id="3" name="AutoShape 4"/>
            <p:cNvSpPr>
              <a:spLocks noChangeArrowheads="1"/>
            </p:cNvSpPr>
            <p:nvPr/>
          </p:nvSpPr>
          <p:spPr bwMode="auto">
            <a:xfrm>
              <a:off x="3365243" y="2089270"/>
              <a:ext cx="2413516" cy="442674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en-GB" b="1" dirty="0">
                  <a:latin typeface="+mn-lt"/>
                </a:rPr>
                <a:t>New Functionality</a:t>
              </a:r>
            </a:p>
          </p:txBody>
        </p:sp>
        <p:sp>
          <p:nvSpPr>
            <p:cNvPr id="4" name="AutoShape 5"/>
            <p:cNvSpPr>
              <a:spLocks noChangeArrowheads="1"/>
            </p:cNvSpPr>
            <p:nvPr/>
          </p:nvSpPr>
          <p:spPr bwMode="auto">
            <a:xfrm>
              <a:off x="3246835" y="2780388"/>
              <a:ext cx="2670175" cy="733663"/>
            </a:xfrm>
            <a:prstGeom prst="diamond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algn="ctr"/>
              <a:r>
                <a:rPr lang="en-GB" sz="1800" dirty="0">
                  <a:solidFill>
                    <a:srgbClr val="FF0000"/>
                  </a:solidFill>
                  <a:latin typeface="+mn-lt"/>
                </a:rPr>
                <a:t>Hack it in ?</a:t>
              </a:r>
            </a:p>
          </p:txBody>
        </p:sp>
        <p:sp>
          <p:nvSpPr>
            <p:cNvPr id="5" name="AutoShape 6"/>
            <p:cNvSpPr>
              <a:spLocks noChangeArrowheads="1"/>
            </p:cNvSpPr>
            <p:nvPr/>
          </p:nvSpPr>
          <p:spPr bwMode="auto">
            <a:xfrm>
              <a:off x="1195388" y="3838575"/>
              <a:ext cx="2995612" cy="132080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196850" indent="-196850" algn="l">
                <a:buFontTx/>
                <a:buChar char="•"/>
              </a:pPr>
              <a:r>
                <a:rPr lang="en-GB" sz="1800" dirty="0">
                  <a:latin typeface="+mn-lt"/>
                </a:rPr>
                <a:t>duplicated code</a:t>
              </a:r>
            </a:p>
            <a:p>
              <a:pPr marL="196850" indent="-196850" algn="l">
                <a:buFontTx/>
                <a:buChar char="•"/>
              </a:pPr>
              <a:r>
                <a:rPr lang="en-GB" sz="1800" dirty="0">
                  <a:latin typeface="+mn-lt"/>
                </a:rPr>
                <a:t>complex conditionals</a:t>
              </a:r>
            </a:p>
            <a:p>
              <a:pPr marL="196850" indent="-196850" algn="l">
                <a:buFontTx/>
                <a:buChar char="•"/>
              </a:pPr>
              <a:r>
                <a:rPr lang="en-GB" sz="1800" dirty="0">
                  <a:latin typeface="+mn-lt"/>
                </a:rPr>
                <a:t>abusive inheritance</a:t>
              </a:r>
            </a:p>
            <a:p>
              <a:pPr marL="196850" indent="-196850" algn="l">
                <a:buFontTx/>
                <a:buChar char="•"/>
              </a:pPr>
              <a:r>
                <a:rPr lang="en-GB" sz="1800" dirty="0">
                  <a:latin typeface="+mn-lt"/>
                </a:rPr>
                <a:t>large classes/methods</a:t>
              </a:r>
            </a:p>
          </p:txBody>
        </p:sp>
        <p:sp>
          <p:nvSpPr>
            <p:cNvPr id="6" name="AutoShape 7"/>
            <p:cNvSpPr>
              <a:spLocks noChangeArrowheads="1"/>
            </p:cNvSpPr>
            <p:nvPr/>
          </p:nvSpPr>
          <p:spPr bwMode="auto">
            <a:xfrm>
              <a:off x="5140325" y="3811588"/>
              <a:ext cx="2936875" cy="1320800"/>
            </a:xfrm>
            <a:prstGeom prst="roundRect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>
              <a:spAutoFit/>
            </a:bodyPr>
            <a:lstStyle/>
            <a:p>
              <a:pPr marL="573088" indent="-196850" algn="l"/>
              <a:r>
                <a:rPr lang="en-GB" sz="1800" dirty="0">
                  <a:latin typeface="+mn-lt"/>
                </a:rPr>
                <a:t>First …</a:t>
              </a:r>
            </a:p>
            <a:p>
              <a:pPr marL="573088" indent="-196850" algn="l">
                <a:buFontTx/>
                <a:buChar char="•"/>
              </a:pPr>
              <a:r>
                <a:rPr lang="en-GB" sz="1800" dirty="0">
                  <a:latin typeface="+mn-lt"/>
                </a:rPr>
                <a:t>refactor</a:t>
              </a:r>
            </a:p>
            <a:p>
              <a:pPr marL="573088" indent="-196850" algn="l">
                <a:buFontTx/>
                <a:buChar char="•"/>
              </a:pPr>
              <a:r>
                <a:rPr lang="en-GB" sz="1800" dirty="0">
                  <a:latin typeface="+mn-lt"/>
                </a:rPr>
                <a:t>restructure</a:t>
              </a:r>
            </a:p>
            <a:p>
              <a:pPr marL="573088" indent="-196850" algn="l">
                <a:buFontTx/>
                <a:buChar char="•"/>
              </a:pPr>
              <a:r>
                <a:rPr lang="en-GB" sz="1800" dirty="0">
                  <a:latin typeface="+mn-lt"/>
                </a:rPr>
                <a:t>reengineer</a:t>
              </a:r>
            </a:p>
          </p:txBody>
        </p:sp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6470650" y="3148013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2601913" y="3148013"/>
              <a:ext cx="0" cy="609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 flipH="1">
              <a:off x="2601913" y="3148013"/>
              <a:ext cx="67468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10" name="Line 12"/>
            <p:cNvSpPr>
              <a:spLocks noChangeShapeType="1"/>
            </p:cNvSpPr>
            <p:nvPr/>
          </p:nvSpPr>
          <p:spPr bwMode="auto">
            <a:xfrm>
              <a:off x="5893434" y="3145007"/>
              <a:ext cx="577216" cy="30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504366" y="5369641"/>
              <a:ext cx="4015890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/>
            <a:p>
              <a:pPr marL="196850" indent="-196850"/>
              <a:r>
                <a:rPr lang="en-GB" b="1" dirty="0">
                  <a:latin typeface="+mn-lt"/>
                </a:rPr>
                <a:t>Take a loan on your software</a:t>
              </a:r>
            </a:p>
            <a:p>
              <a:pPr marL="196850" indent="-196850"/>
              <a:r>
                <a:rPr lang="en-GB" sz="1800" b="1" dirty="0">
                  <a:latin typeface="+mn-lt"/>
                  <a:sym typeface="Symbol" charset="0"/>
                </a:rPr>
                <a:t></a:t>
              </a:r>
              <a:r>
                <a:rPr lang="en-GB" sz="1800" b="1" dirty="0">
                  <a:latin typeface="+mn-lt"/>
                </a:rPr>
                <a:t> </a:t>
              </a:r>
              <a:r>
                <a:rPr lang="en-GB" sz="1800" dirty="0">
                  <a:latin typeface="+mn-lt"/>
                </a:rPr>
                <a:t>pay back via reengineering</a:t>
              </a: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4800600" y="5369641"/>
              <a:ext cx="3657600" cy="677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 marL="196850" indent="-196850"/>
              <a:r>
                <a:rPr lang="en-GB" b="1" dirty="0">
                  <a:latin typeface="+mn-lt"/>
                </a:rPr>
                <a:t>Investment for the future</a:t>
              </a:r>
            </a:p>
            <a:p>
              <a:pPr marL="196850" indent="-196850"/>
              <a:r>
                <a:rPr lang="en-GB" sz="1800" b="1" dirty="0">
                  <a:latin typeface="+mn-lt"/>
                  <a:sym typeface="Symbol" charset="0"/>
                </a:rPr>
                <a:t></a:t>
              </a:r>
              <a:r>
                <a:rPr lang="en-GB" sz="1800" b="1" dirty="0">
                  <a:latin typeface="+mn-lt"/>
                </a:rPr>
                <a:t> </a:t>
              </a:r>
              <a:r>
                <a:rPr lang="en-GB" sz="1800" dirty="0">
                  <a:latin typeface="+mn-lt"/>
                </a:rPr>
                <a:t>paid back during maintenance</a:t>
              </a:r>
            </a:p>
          </p:txBody>
        </p:sp>
        <p:sp>
          <p:nvSpPr>
            <p:cNvPr id="13" name="Line 8"/>
            <p:cNvSpPr>
              <a:spLocks noChangeShapeType="1"/>
            </p:cNvSpPr>
            <p:nvPr/>
          </p:nvSpPr>
          <p:spPr bwMode="auto">
            <a:xfrm>
              <a:off x="4572000" y="2514600"/>
              <a:ext cx="0" cy="32861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b="1"/>
            </a:p>
          </p:txBody>
        </p:sp>
      </p:grpSp>
      <p:sp>
        <p:nvSpPr>
          <p:cNvPr id="14" name="Rectangle 13"/>
          <p:cNvSpPr/>
          <p:nvPr/>
        </p:nvSpPr>
        <p:spPr>
          <a:xfrm>
            <a:off x="261993" y="6020356"/>
            <a:ext cx="86773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dirty="0"/>
              <a:t>S. </a:t>
            </a:r>
            <a:r>
              <a:rPr lang="en-US" sz="1800" dirty="0" err="1"/>
              <a:t>Demeyer</a:t>
            </a:r>
            <a:r>
              <a:rPr lang="en-US" sz="1800" dirty="0"/>
              <a:t>, S. </a:t>
            </a:r>
            <a:r>
              <a:rPr lang="en-US" sz="1800" dirty="0" err="1"/>
              <a:t>Ducasse</a:t>
            </a:r>
            <a:r>
              <a:rPr lang="en-US" sz="1800" dirty="0"/>
              <a:t>, O. </a:t>
            </a:r>
            <a:r>
              <a:rPr lang="en-US" sz="1800" dirty="0" err="1"/>
              <a:t>Nierstrasz</a:t>
            </a:r>
            <a:r>
              <a:rPr lang="en-US" sz="1800" dirty="0"/>
              <a:t>, </a:t>
            </a:r>
          </a:p>
          <a:p>
            <a:pPr algn="r"/>
            <a:r>
              <a:rPr lang="en-US" sz="1800" b="1" dirty="0"/>
              <a:t>Object Oriented Reengineering Patterns</a:t>
            </a:r>
          </a:p>
        </p:txBody>
      </p:sp>
      <p:pic>
        <p:nvPicPr>
          <p:cNvPr id="16" name="Picture 15" descr="programm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301" y="1047150"/>
            <a:ext cx="2259389" cy="2259389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15</a:t>
            </a:fld>
            <a:endParaRPr lang="en-US"/>
          </a:p>
        </p:txBody>
      </p:sp>
      <p:pic>
        <p:nvPicPr>
          <p:cNvPr id="20" name="Picture 19" descr="cycle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08952" y="1239053"/>
            <a:ext cx="2381324" cy="189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521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16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72404" y="2542904"/>
            <a:ext cx="7772400" cy="647700"/>
          </a:xfrm>
        </p:spPr>
        <p:txBody>
          <a:bodyPr/>
          <a:lstStyle/>
          <a:p>
            <a:r>
              <a:rPr lang="en-US" dirty="0"/>
              <a:t>Does it pay back</a:t>
            </a:r>
            <a:r>
              <a:rPr lang="en-US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83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64967958"/>
              </p:ext>
            </p:extLst>
          </p:nvPr>
        </p:nvGraphicFramePr>
        <p:xfrm>
          <a:off x="0" y="1287870"/>
          <a:ext cx="5832000" cy="5091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805234" y="5194651"/>
            <a:ext cx="279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</a:rPr>
              <a:t>Archival literature</a:t>
            </a:r>
            <a:endParaRPr lang="en-US" sz="3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Down Arrow 12"/>
          <p:cNvSpPr/>
          <p:nvPr/>
        </p:nvSpPr>
        <p:spPr bwMode="auto">
          <a:xfrm>
            <a:off x="7069932" y="4468751"/>
            <a:ext cx="266700" cy="749300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 w="1270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14" name="Picture 13" descr="Geant4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47" y="430973"/>
            <a:ext cx="3165528" cy="771091"/>
          </a:xfrm>
          <a:prstGeom prst="rect">
            <a:avLst/>
          </a:prstGeom>
        </p:spPr>
      </p:pic>
      <p:pic>
        <p:nvPicPr>
          <p:cNvPr id="3" name="Picture 2" descr="g4_small.gif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197"/>
          <a:stretch/>
        </p:blipFill>
        <p:spPr>
          <a:xfrm>
            <a:off x="5707014" y="1184000"/>
            <a:ext cx="3034682" cy="4714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19062" y="6311263"/>
            <a:ext cx="4137310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9"/>
              </a:rPr>
              <a:t>http://www.ge.infn.it/geant4/papers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43312" y="0"/>
            <a:ext cx="4500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latin typeface="Times New Roman"/>
                <a:cs typeface="Times New Roman"/>
              </a:rPr>
              <a:t>S. </a:t>
            </a:r>
            <a:r>
              <a:rPr lang="en-US" sz="1600" dirty="0" err="1">
                <a:latin typeface="Times New Roman"/>
                <a:cs typeface="Times New Roman"/>
              </a:rPr>
              <a:t>Agostinelli</a:t>
            </a:r>
            <a:r>
              <a:rPr lang="en-US" sz="1600" dirty="0">
                <a:latin typeface="Times New Roman"/>
                <a:cs typeface="Times New Roman"/>
              </a:rPr>
              <a:t> et </a:t>
            </a:r>
            <a:r>
              <a:rPr lang="en-US" sz="1600" dirty="0" smtClean="0">
                <a:latin typeface="Times New Roman"/>
                <a:cs typeface="Times New Roman"/>
              </a:rPr>
              <a:t>al., </a:t>
            </a:r>
            <a:r>
              <a:rPr lang="en-US" sz="1600" b="1" dirty="0" smtClean="0">
                <a:latin typeface="Times New Roman"/>
                <a:cs typeface="Times New Roman"/>
              </a:rPr>
              <a:t>Geant4</a:t>
            </a:r>
            <a:r>
              <a:rPr lang="en-US" sz="1600" b="1" dirty="0">
                <a:latin typeface="Times New Roman"/>
                <a:cs typeface="Times New Roman"/>
              </a:rPr>
              <a:t>: a simulation </a:t>
            </a:r>
            <a:r>
              <a:rPr lang="en-US" sz="1600" b="1" dirty="0" smtClean="0">
                <a:latin typeface="Times New Roman"/>
                <a:cs typeface="Times New Roman"/>
              </a:rPr>
              <a:t>toolkit,</a:t>
            </a:r>
            <a:r>
              <a:rPr lang="en-US" sz="1600" dirty="0" smtClean="0">
                <a:latin typeface="Times New Roman"/>
                <a:cs typeface="Times New Roman"/>
              </a:rPr>
              <a:t> </a:t>
            </a:r>
            <a:r>
              <a:rPr lang="en-US" sz="1600" i="1" dirty="0" smtClean="0">
                <a:latin typeface="Times New Roman"/>
                <a:cs typeface="Times New Roman"/>
              </a:rPr>
              <a:t>NIM </a:t>
            </a:r>
            <a:r>
              <a:rPr lang="en-US" sz="1600" i="1" dirty="0">
                <a:latin typeface="Times New Roman"/>
                <a:cs typeface="Times New Roman"/>
              </a:rPr>
              <a:t>A, </a:t>
            </a:r>
            <a:r>
              <a:rPr lang="en-US" sz="1600" dirty="0">
                <a:latin typeface="Times New Roman"/>
                <a:cs typeface="Times New Roman"/>
              </a:rPr>
              <a:t>vol. 506, pp. 250-303, </a:t>
            </a:r>
            <a:r>
              <a:rPr lang="en-US" sz="1600" dirty="0" smtClean="0">
                <a:latin typeface="Times New Roman"/>
                <a:cs typeface="Times New Roman"/>
              </a:rPr>
              <a:t>2003</a:t>
            </a:r>
          </a:p>
          <a:p>
            <a:pPr algn="r"/>
            <a:r>
              <a:rPr lang="en-US" sz="1600" dirty="0" smtClean="0">
                <a:latin typeface="Times New Roman"/>
                <a:cs typeface="Times New Roman"/>
              </a:rPr>
              <a:t>&gt;</a:t>
            </a:r>
            <a:r>
              <a:rPr lang="en-US" sz="1600" dirty="0" smtClean="0">
                <a:latin typeface="Times New Roman"/>
                <a:cs typeface="Times New Roman"/>
              </a:rPr>
              <a:t>60</a:t>
            </a:r>
            <a:r>
              <a:rPr lang="en-US" sz="1600" dirty="0" smtClean="0">
                <a:latin typeface="Times New Roman"/>
                <a:cs typeface="Times New Roman"/>
              </a:rPr>
              <a:t>00 </a:t>
            </a:r>
            <a:r>
              <a:rPr lang="en-US" sz="1600" dirty="0" smtClean="0">
                <a:latin typeface="Times New Roman"/>
                <a:cs typeface="Times New Roman"/>
              </a:rPr>
              <a:t>citations, most cited particle physics paper</a:t>
            </a:r>
            <a:endParaRPr lang="en-US" sz="1600" dirty="0">
              <a:latin typeface="Times New Roman"/>
              <a:cs typeface="Times New Roman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689521" y="1799723"/>
            <a:ext cx="3048000" cy="2434935"/>
            <a:chOff x="5689521" y="1799723"/>
            <a:chExt cx="3048000" cy="2434935"/>
          </a:xfrm>
        </p:grpSpPr>
        <p:sp>
          <p:nvSpPr>
            <p:cNvPr id="8" name="TextBox 7"/>
            <p:cNvSpPr txBox="1"/>
            <p:nvPr/>
          </p:nvSpPr>
          <p:spPr>
            <a:xfrm>
              <a:off x="5689521" y="1799723"/>
              <a:ext cx="3048000" cy="2431435"/>
            </a:xfrm>
            <a:prstGeom prst="rect">
              <a:avLst/>
            </a:prstGeom>
            <a:ln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Series of </a:t>
              </a:r>
            </a:p>
            <a:p>
              <a:r>
                <a:rPr lang="en-US" sz="2800" b="1" dirty="0" smtClean="0"/>
                <a:t>pilot projects </a:t>
              </a:r>
            </a:p>
            <a:p>
              <a:r>
                <a:rPr lang="en-US" sz="2400" dirty="0" smtClean="0"/>
                <a:t>going on since 2008:</a:t>
              </a:r>
            </a:p>
            <a:p>
              <a:r>
                <a:rPr lang="en-US" sz="2400" dirty="0"/>
                <a:t>r</a:t>
              </a:r>
              <a:r>
                <a:rPr lang="en-US" sz="2400" dirty="0" smtClean="0"/>
                <a:t>efactoring, reengineering, evolution </a:t>
              </a:r>
              <a:endParaRPr lang="en-US" sz="2400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55137" y="3016032"/>
              <a:ext cx="558149" cy="1218626"/>
            </a:xfrm>
            <a:prstGeom prst="rect">
              <a:avLst/>
            </a:prstGeom>
          </p:spPr>
        </p:pic>
      </p:grp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73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421" y="158556"/>
            <a:ext cx="7772400" cy="647700"/>
          </a:xfrm>
        </p:spPr>
        <p:txBody>
          <a:bodyPr/>
          <a:lstStyle/>
          <a:p>
            <a:r>
              <a:rPr lang="en-US" sz="3200" dirty="0" smtClean="0"/>
              <a:t>Refactoring </a:t>
            </a:r>
            <a:r>
              <a:rPr lang="en-US" sz="3200" dirty="0"/>
              <a:t>Geant4 Radioactive Decay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792" y="870742"/>
            <a:ext cx="5406155" cy="5842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1" y="2082800"/>
            <a:ext cx="2940572" cy="4216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8" name="Right Arrow 7"/>
          <p:cNvSpPr/>
          <p:nvPr/>
        </p:nvSpPr>
        <p:spPr bwMode="auto">
          <a:xfrm>
            <a:off x="2568931" y="1882936"/>
            <a:ext cx="1364543" cy="722798"/>
          </a:xfrm>
          <a:prstGeom prst="rightArrow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headEnd type="none" w="med" len="med"/>
            <a:tailEnd type="none" w="med" len="med"/>
          </a:ln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46947" y="895908"/>
            <a:ext cx="22106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Well defined </a:t>
            </a:r>
            <a:r>
              <a:rPr lang="en-US" b="1" dirty="0" smtClean="0"/>
              <a:t>responsibilities</a:t>
            </a:r>
            <a:r>
              <a:rPr lang="en-US" dirty="0" smtClean="0"/>
              <a:t> and </a:t>
            </a:r>
            <a:r>
              <a:rPr lang="en-US" b="1" dirty="0" smtClean="0"/>
              <a:t>interactions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550347" y="39686"/>
            <a:ext cx="157753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/>
              <a:t>Steffen </a:t>
            </a:r>
            <a:r>
              <a:rPr lang="en-US" sz="1800" b="1" dirty="0" err="1" smtClean="0"/>
              <a:t>Hauf</a:t>
            </a:r>
            <a:r>
              <a:rPr lang="en-US" sz="1800" b="1" dirty="0" smtClean="0"/>
              <a:t> </a:t>
            </a:r>
            <a:r>
              <a:rPr lang="en-US" sz="1600" dirty="0" smtClean="0"/>
              <a:t>PhD Thesis</a:t>
            </a:r>
            <a:endParaRPr lang="en-US" sz="16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64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229" y="4393118"/>
            <a:ext cx="2777316" cy="16685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7308" y="3539857"/>
            <a:ext cx="2643337" cy="5232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GB"/>
            </a:defPPr>
            <a:lvl1pPr>
              <a:defRPr sz="2800" b="1"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en-US" dirty="0"/>
              <a:t>New </a:t>
            </a:r>
            <a:r>
              <a:rPr lang="en-US" dirty="0" smtClean="0"/>
              <a:t>algorithm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5129470" y="3789884"/>
            <a:ext cx="3878795" cy="2869695"/>
            <a:chOff x="4809698" y="3567028"/>
            <a:chExt cx="4198567" cy="32004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09698" y="3567028"/>
              <a:ext cx="4198567" cy="32004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423019" y="6096122"/>
              <a:ext cx="1415772" cy="307777"/>
            </a:xfrm>
            <a:prstGeom prst="rect">
              <a:avLst/>
            </a:prstGeom>
          </p:spPr>
          <p:txBody>
            <a:bodyPr wrap="none" tIns="0" bIns="0">
              <a:spAutoFit/>
            </a:bodyPr>
            <a:lstStyle/>
            <a:p>
              <a:r>
                <a:rPr lang="en-US" baseline="30000" dirty="0"/>
                <a:t>233</a:t>
              </a:r>
              <a:r>
                <a:rPr lang="en-US" dirty="0"/>
                <a:t>U decay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425468" y="4692147"/>
              <a:ext cx="14335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376092"/>
                  </a:solidFill>
                </a:rPr>
                <a:t>refactored</a:t>
              </a:r>
              <a:endParaRPr lang="en-US" dirty="0">
                <a:solidFill>
                  <a:srgbClr val="376092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310647" y="4066725"/>
              <a:ext cx="13758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Geant4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800710" y="5307949"/>
              <a:ext cx="14335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008000"/>
                  </a:solidFill>
                </a:rPr>
                <a:t>new algorithm </a:t>
              </a:r>
              <a:endParaRPr lang="en-US" dirty="0">
                <a:solidFill>
                  <a:srgbClr val="008000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065" y="347241"/>
            <a:ext cx="1643469" cy="12591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194348" y="1720850"/>
            <a:ext cx="3419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Experiment: Z. W. Bell </a:t>
            </a:r>
            <a:r>
              <a:rPr lang="en-US" sz="1600" i="1" dirty="0" smtClean="0"/>
              <a:t>(ORNL)</a:t>
            </a:r>
            <a:endParaRPr lang="en-US" sz="1600" i="1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020" y="386925"/>
            <a:ext cx="2135529" cy="12500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541" y="4644397"/>
            <a:ext cx="2745154" cy="176323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795" y="6094829"/>
            <a:ext cx="2895600" cy="4953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276234" y="1328615"/>
            <a:ext cx="2139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Absolute validation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81930" y="2987873"/>
            <a:ext cx="2661408" cy="5232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GB"/>
            </a:defPPr>
            <a:lvl1pPr>
              <a:defRPr sz="2800" b="1"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170749" y="2450530"/>
            <a:ext cx="4802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Enabled by refactoring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741" y="4067675"/>
            <a:ext cx="301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Improved physical accuracy</a:t>
            </a:r>
            <a:endParaRPr lang="en-US" sz="1800" dirty="0"/>
          </a:p>
        </p:txBody>
      </p:sp>
      <p:sp>
        <p:nvSpPr>
          <p:cNvPr id="27" name="TextBox 26"/>
          <p:cNvSpPr txBox="1"/>
          <p:nvPr/>
        </p:nvSpPr>
        <p:spPr>
          <a:xfrm>
            <a:off x="6032403" y="3495834"/>
            <a:ext cx="2152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Faster computation</a:t>
            </a:r>
            <a:endParaRPr lang="en-US" sz="1800" dirty="0"/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4772292" y="2976350"/>
            <a:ext cx="863180" cy="416689"/>
          </a:xfrm>
          <a:prstGeom prst="straightConnector1">
            <a:avLst/>
          </a:prstGeom>
          <a:solidFill>
            <a:srgbClr val="0066FF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/>
          <p:nvPr/>
        </p:nvCxnSpPr>
        <p:spPr bwMode="auto">
          <a:xfrm flipH="1">
            <a:off x="1002082" y="2936666"/>
            <a:ext cx="962397" cy="525821"/>
          </a:xfrm>
          <a:prstGeom prst="straightConnector1">
            <a:avLst/>
          </a:prstGeom>
          <a:solidFill>
            <a:srgbClr val="0066FF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39"/>
          <p:cNvSpPr txBox="1"/>
          <p:nvPr/>
        </p:nvSpPr>
        <p:spPr>
          <a:xfrm>
            <a:off x="198430" y="367083"/>
            <a:ext cx="4772293" cy="175432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</a:rPr>
              <a:t>Motivations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 smtClean="0"/>
              <a:t>Gain understanding of the code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 smtClean="0"/>
              <a:t>Assess its capabilities and accuracy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 smtClean="0"/>
              <a:t>Improve physics performance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 smtClean="0"/>
              <a:t>Improve computational performance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381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Lehman laws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506" y="2450526"/>
            <a:ext cx="8104743" cy="3938700"/>
          </a:xfrm>
        </p:spPr>
        <p:txBody>
          <a:bodyPr/>
          <a:lstStyle/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400" b="1" dirty="0"/>
              <a:t>Continuing Change </a:t>
            </a:r>
          </a:p>
          <a:p>
            <a:pPr lvl="1"/>
            <a:r>
              <a:rPr lang="en-US" sz="2000" dirty="0"/>
              <a:t>A program that is used and that as an </a:t>
            </a:r>
            <a:r>
              <a:rPr lang="en-US" sz="2000" dirty="0" smtClean="0"/>
              <a:t>implementation of </a:t>
            </a:r>
            <a:r>
              <a:rPr lang="en-US" sz="2000" dirty="0"/>
              <a:t>its </a:t>
            </a:r>
            <a:r>
              <a:rPr lang="en-US" sz="2000" dirty="0" smtClean="0"/>
              <a:t>specification </a:t>
            </a:r>
            <a:r>
              <a:rPr lang="en-US" sz="2000" dirty="0"/>
              <a:t>reflects some other reality, </a:t>
            </a:r>
            <a:r>
              <a:rPr lang="en-US" sz="2000" b="1" dirty="0"/>
              <a:t>undergoes continual change </a:t>
            </a:r>
            <a:r>
              <a:rPr lang="en-US" sz="2000" dirty="0"/>
              <a:t>or</a:t>
            </a:r>
            <a:r>
              <a:rPr lang="en-US" sz="2000" b="1" dirty="0"/>
              <a:t> becomes progressively less useful</a:t>
            </a:r>
            <a:r>
              <a:rPr lang="en-US" sz="2000" dirty="0"/>
              <a:t>. </a:t>
            </a:r>
            <a:r>
              <a:rPr lang="en-US" sz="2000" dirty="0" smtClean="0"/>
              <a:t>The change </a:t>
            </a:r>
            <a:r>
              <a:rPr lang="en-US" sz="2000" dirty="0"/>
              <a:t>or decay process continues until it is judged more cost effective to replace the </a:t>
            </a:r>
            <a:r>
              <a:rPr lang="en-US" sz="2000" dirty="0" smtClean="0"/>
              <a:t>system </a:t>
            </a:r>
            <a:r>
              <a:rPr lang="en-US" sz="2000" dirty="0"/>
              <a:t>with a recreated version. </a:t>
            </a:r>
            <a:endParaRPr lang="en-US" sz="2000" dirty="0" smtClean="0"/>
          </a:p>
          <a:p>
            <a:pPr marL="0" indent="0">
              <a:buNone/>
            </a:pPr>
            <a:endParaRPr lang="en-US" dirty="0"/>
          </a:p>
          <a:p>
            <a:pPr marL="457200" indent="-457200">
              <a:buClr>
                <a:srgbClr val="FF0000"/>
              </a:buClr>
              <a:buFont typeface="+mj-lt"/>
              <a:buAutoNum type="arabicPeriod"/>
            </a:pPr>
            <a:r>
              <a:rPr lang="en-US" sz="2400" b="1" dirty="0"/>
              <a:t>Increasing Complexity </a:t>
            </a:r>
          </a:p>
          <a:p>
            <a:pPr lvl="1"/>
            <a:r>
              <a:rPr lang="en-US" sz="2000" dirty="0"/>
              <a:t>As an evolving program is continually changed, </a:t>
            </a:r>
            <a:r>
              <a:rPr lang="en-US" sz="2000" b="1" dirty="0" smtClean="0"/>
              <a:t>its complexity</a:t>
            </a:r>
            <a:r>
              <a:rPr lang="en-US" sz="2000" dirty="0"/>
              <a:t>, </a:t>
            </a:r>
            <a:r>
              <a:rPr lang="en-US" sz="2000" i="1" dirty="0"/>
              <a:t>reflecting deteriorating structure</a:t>
            </a:r>
            <a:r>
              <a:rPr lang="en-US" sz="2000" b="1" dirty="0"/>
              <a:t>, increases </a:t>
            </a:r>
            <a:r>
              <a:rPr lang="en-US" sz="2000" dirty="0"/>
              <a:t>unless work is done to maintain or reduce it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704434" y="1014837"/>
            <a:ext cx="7996816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M. M. Lehman,</a:t>
            </a:r>
          </a:p>
          <a:p>
            <a:pPr algn="l"/>
            <a:r>
              <a:rPr lang="en-U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Programs</a:t>
            </a:r>
            <a:r>
              <a:rPr lang="en-US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Life Cycles, and Laws of Software </a:t>
            </a:r>
            <a:r>
              <a:rPr lang="en-U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Evolution,</a:t>
            </a:r>
          </a:p>
          <a:p>
            <a:pPr algn="l"/>
            <a:r>
              <a:rPr lang="en-US" i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Proc. IEEE</a:t>
            </a:r>
            <a:r>
              <a:rPr lang="en-US" i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ol. 68</a:t>
            </a:r>
            <a:r>
              <a:rPr lang="en-US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no. 9</a:t>
            </a:r>
            <a:r>
              <a:rPr lang="en-US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</a:t>
            </a:r>
            <a:r>
              <a:rPr lang="en-US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Sep. </a:t>
            </a:r>
            <a:r>
              <a:rPr lang="en-US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1980 </a:t>
            </a:r>
          </a:p>
        </p:txBody>
      </p:sp>
    </p:spTree>
    <p:extLst>
      <p:ext uri="{BB962C8B-B14F-4D97-AF65-F5344CB8AC3E}">
        <p14:creationId xmlns:p14="http://schemas.microsoft.com/office/powerpoint/2010/main" val="3951470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409" y="501635"/>
            <a:ext cx="8621875" cy="936929"/>
          </a:xfrm>
        </p:spPr>
        <p:txBody>
          <a:bodyPr/>
          <a:lstStyle/>
          <a:p>
            <a:r>
              <a:rPr lang="en-US" dirty="0" smtClean="0"/>
              <a:t>Refactoring </a:t>
            </a:r>
            <a:br>
              <a:rPr lang="en-US" dirty="0" smtClean="0"/>
            </a:br>
            <a:r>
              <a:rPr lang="en-US" dirty="0" smtClean="0"/>
              <a:t>Geant4 physics data management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227" y="1696517"/>
            <a:ext cx="7772400" cy="4439459"/>
          </a:xfrm>
        </p:spPr>
        <p:txBody>
          <a:bodyPr/>
          <a:lstStyle/>
          <a:p>
            <a:r>
              <a:rPr lang="en-US" sz="2400" dirty="0" smtClean="0"/>
              <a:t>Today’s technology</a:t>
            </a:r>
          </a:p>
          <a:p>
            <a:pPr lvl="1"/>
            <a:r>
              <a:rPr lang="en-US" sz="2000" dirty="0" smtClean="0"/>
              <a:t>…keeping an eye on the new C++ Standard</a:t>
            </a:r>
          </a:p>
          <a:p>
            <a:pPr lvl="1"/>
            <a:endParaRPr lang="en-US" sz="2000" dirty="0"/>
          </a:p>
          <a:p>
            <a:r>
              <a:rPr lang="en-US" sz="2200" dirty="0" smtClean="0"/>
              <a:t>Optimal container</a:t>
            </a:r>
          </a:p>
          <a:p>
            <a:r>
              <a:rPr lang="en-US" sz="2200" dirty="0" smtClean="0"/>
              <a:t>Pruning data</a:t>
            </a:r>
          </a:p>
          <a:p>
            <a:r>
              <a:rPr lang="en-US" sz="2200" dirty="0" smtClean="0"/>
              <a:t>Splitting files</a:t>
            </a:r>
          </a:p>
          <a:p>
            <a:r>
              <a:rPr lang="en-US" sz="2200" dirty="0" smtClean="0"/>
              <a:t>Software design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1451" y="2640089"/>
            <a:ext cx="5389276" cy="39031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10142" y="3393038"/>
            <a:ext cx="1944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</a:t>
            </a:r>
            <a:r>
              <a:rPr lang="en-US" dirty="0" smtClean="0"/>
              <a:t>riginal code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293874" y="4458183"/>
            <a:ext cx="1944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efactored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7372" y="5384433"/>
            <a:ext cx="19446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reengineered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8274" y="5069711"/>
            <a:ext cx="37404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Min </a:t>
            </a:r>
            <a:r>
              <a:rPr lang="en-US" b="1" dirty="0" err="1" smtClean="0"/>
              <a:t>Cheol</a:t>
            </a:r>
            <a:r>
              <a:rPr lang="en-US" b="1" dirty="0" smtClean="0"/>
              <a:t> Han</a:t>
            </a:r>
          </a:p>
          <a:p>
            <a:r>
              <a:rPr lang="en-US" i="1" dirty="0" err="1" smtClean="0"/>
              <a:t>Hanyang</a:t>
            </a:r>
            <a:r>
              <a:rPr lang="en-US" i="1" dirty="0" smtClean="0"/>
              <a:t> Univ., Seoul, Korea</a:t>
            </a:r>
          </a:p>
          <a:p>
            <a:r>
              <a:rPr lang="en-US" dirty="0" smtClean="0"/>
              <a:t>Undergraduate student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286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396869" y="1011959"/>
            <a:ext cx="8334149" cy="1319514"/>
          </a:xfrm>
          <a:prstGeom prst="roundRect">
            <a:avLst/>
          </a:prstGeom>
          <a:ln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2979"/>
            <a:ext cx="7772400" cy="6477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4644" y="1091327"/>
            <a:ext cx="2321666" cy="1180617"/>
          </a:xfrm>
        </p:spPr>
        <p:txBody>
          <a:bodyPr anchor="ctr" anchorCtr="0"/>
          <a:lstStyle/>
          <a:p>
            <a:pPr indent="-342000">
              <a:spcBef>
                <a:spcPts val="0"/>
              </a:spcBef>
            </a:pPr>
            <a:r>
              <a:rPr lang="en-US" sz="2400" dirty="0" smtClean="0"/>
              <a:t>Problems</a:t>
            </a:r>
          </a:p>
          <a:p>
            <a:pPr indent="-342000">
              <a:spcBef>
                <a:spcPts val="0"/>
              </a:spcBef>
            </a:pPr>
            <a:r>
              <a:rPr lang="en-US" sz="2400" dirty="0" smtClean="0"/>
              <a:t>Methods</a:t>
            </a:r>
          </a:p>
          <a:p>
            <a:pPr indent="-342000">
              <a:spcBef>
                <a:spcPts val="0"/>
              </a:spcBef>
            </a:pPr>
            <a:r>
              <a:rPr lang="en-US" sz="2400" dirty="0" smtClean="0"/>
              <a:t>Techniques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06008" y="1329444"/>
            <a:ext cx="37007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Software technology</a:t>
            </a:r>
            <a:endParaRPr lang="en-US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28409" y="1071495"/>
            <a:ext cx="2103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dirty="0" smtClean="0"/>
              <a:t>o deal with evolving/legacy software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2143066" y="2450527"/>
            <a:ext cx="4841744" cy="2887057"/>
            <a:chOff x="2172831" y="2420763"/>
            <a:chExt cx="4841744" cy="2887057"/>
          </a:xfrm>
        </p:grpSpPr>
        <p:sp>
          <p:nvSpPr>
            <p:cNvPr id="15" name="Rounded Rectangle 14"/>
            <p:cNvSpPr/>
            <p:nvPr/>
          </p:nvSpPr>
          <p:spPr bwMode="auto">
            <a:xfrm>
              <a:off x="2172831" y="2420763"/>
              <a:ext cx="4841744" cy="2887057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30788" y="2529902"/>
              <a:ext cx="425636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Overview</a:t>
              </a:r>
            </a:p>
            <a:p>
              <a:r>
                <a:rPr lang="en-US" dirty="0" smtClean="0"/>
                <a:t>Focus on basic </a:t>
              </a:r>
              <a:r>
                <a:rPr lang="en-US" b="1" dirty="0" smtClean="0">
                  <a:solidFill>
                    <a:srgbClr val="FF0000"/>
                  </a:solidFill>
                </a:rPr>
                <a:t>concepts</a:t>
              </a:r>
            </a:p>
            <a:p>
              <a:r>
                <a:rPr lang="en-US" dirty="0" smtClean="0"/>
                <a:t>Guidance for further personal study</a:t>
              </a:r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9230" y="3740281"/>
              <a:ext cx="1126990" cy="1440294"/>
            </a:xfrm>
            <a:prstGeom prst="rect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77801" y="3740284"/>
              <a:ext cx="1118982" cy="142262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66808" y="3690679"/>
              <a:ext cx="1048028" cy="150057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269965" y="5526084"/>
            <a:ext cx="6746692" cy="496058"/>
            <a:chOff x="1279887" y="5625296"/>
            <a:chExt cx="6746692" cy="496058"/>
          </a:xfrm>
        </p:grpSpPr>
        <p:sp>
          <p:nvSpPr>
            <p:cNvPr id="17" name="Rounded Rectangle 16"/>
            <p:cNvSpPr/>
            <p:nvPr/>
          </p:nvSpPr>
          <p:spPr bwMode="auto">
            <a:xfrm>
              <a:off x="1279887" y="5625296"/>
              <a:ext cx="6746692" cy="496058"/>
            </a:xfrm>
            <a:prstGeom prst="round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09652" y="5645147"/>
              <a:ext cx="6637553" cy="461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 anchor="ctr" anchorCtr="0">
              <a:spAutoFit/>
            </a:bodyPr>
            <a:lstStyle/>
            <a:p>
              <a:r>
                <a:rPr lang="en-US" sz="2400" b="1" dirty="0" smtClean="0"/>
                <a:t>Peculiarities of refactoring physics software</a:t>
              </a:r>
              <a:endParaRPr lang="en-US" sz="2400" b="1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319570" y="6081669"/>
            <a:ext cx="6548260" cy="46166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>
            <a:defPPr>
              <a:defRPr lang="en-GB"/>
            </a:defPPr>
            <a:lvl1pPr>
              <a:defRPr sz="2400" b="1"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en-US" b="0" dirty="0">
                <a:solidFill>
                  <a:srgbClr val="FF0000"/>
                </a:solidFill>
              </a:rPr>
              <a:t>Hands-on practice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32851" y="3343431"/>
            <a:ext cx="1716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latin typeface="Times New Roman"/>
                <a:cs typeface="Times New Roman"/>
              </a:rPr>
              <a:t>n</a:t>
            </a:r>
            <a:r>
              <a:rPr lang="en-US" sz="1800" i="1" dirty="0" smtClean="0">
                <a:latin typeface="Times New Roman"/>
                <a:cs typeface="Times New Roman"/>
              </a:rPr>
              <a:t>o time to enter into details in this lecture</a:t>
            </a:r>
            <a:endParaRPr lang="en-US" sz="18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58359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Common problems of legacy code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eaLnBrk="1" hangingPunct="1"/>
            <a:r>
              <a:rPr lang="en-GB" sz="2000" b="1" dirty="0"/>
              <a:t>I</a:t>
            </a:r>
            <a:r>
              <a:rPr lang="en-GB" sz="2000" b="1" dirty="0" smtClean="0"/>
              <a:t>nsufficient </a:t>
            </a:r>
            <a:r>
              <a:rPr lang="en-GB" sz="2000" b="1" dirty="0" smtClean="0">
                <a:solidFill>
                  <a:srgbClr val="0000FF"/>
                </a:solidFill>
              </a:rPr>
              <a:t>documentation</a:t>
            </a:r>
          </a:p>
          <a:p>
            <a:pPr lvl="1" eaLnBrk="1" hangingPunct="1"/>
            <a:r>
              <a:rPr lang="en-GB" sz="2000" dirty="0" smtClean="0"/>
              <a:t>non</a:t>
            </a:r>
            <a:r>
              <a:rPr lang="en-GB" sz="2000" dirty="0"/>
              <a:t>-existent or out-of-date</a:t>
            </a:r>
          </a:p>
          <a:p>
            <a:pPr eaLnBrk="1" hangingPunct="1"/>
            <a:r>
              <a:rPr lang="en-GB" sz="2000" b="1" dirty="0" smtClean="0"/>
              <a:t>Improper </a:t>
            </a:r>
            <a:r>
              <a:rPr lang="en-GB" sz="2000" b="1" dirty="0">
                <a:solidFill>
                  <a:srgbClr val="0000FF"/>
                </a:solidFill>
              </a:rPr>
              <a:t>layering</a:t>
            </a:r>
          </a:p>
          <a:p>
            <a:pPr lvl="1" eaLnBrk="1" hangingPunct="1"/>
            <a:r>
              <a:rPr lang="en-GB" sz="2000" dirty="0" smtClean="0"/>
              <a:t>too </a:t>
            </a:r>
            <a:r>
              <a:rPr lang="en-GB" sz="2000" dirty="0"/>
              <a:t>few </a:t>
            </a:r>
            <a:r>
              <a:rPr lang="en-GB" sz="2000" dirty="0" smtClean="0"/>
              <a:t>or </a:t>
            </a:r>
            <a:r>
              <a:rPr lang="en-GB" sz="2000" dirty="0"/>
              <a:t>too many layers</a:t>
            </a:r>
          </a:p>
          <a:p>
            <a:pPr eaLnBrk="1" hangingPunct="1"/>
            <a:r>
              <a:rPr lang="en-GB" sz="2000" b="1" dirty="0" smtClean="0"/>
              <a:t>Lack </a:t>
            </a:r>
            <a:r>
              <a:rPr lang="en-GB" sz="2000" b="1" dirty="0"/>
              <a:t>of </a:t>
            </a:r>
            <a:r>
              <a:rPr lang="en-GB" sz="2000" b="1" dirty="0">
                <a:solidFill>
                  <a:srgbClr val="0000FF"/>
                </a:solidFill>
              </a:rPr>
              <a:t>modularity</a:t>
            </a:r>
          </a:p>
          <a:p>
            <a:pPr lvl="1" eaLnBrk="1" hangingPunct="1"/>
            <a:r>
              <a:rPr lang="en-GB" sz="2000" dirty="0" smtClean="0"/>
              <a:t>strong </a:t>
            </a:r>
            <a:r>
              <a:rPr lang="en-GB" sz="2000" dirty="0"/>
              <a:t>coupling</a:t>
            </a:r>
          </a:p>
          <a:p>
            <a:pPr eaLnBrk="1" hangingPunct="1"/>
            <a:r>
              <a:rPr lang="en-GB" sz="2000" b="1" dirty="0">
                <a:solidFill>
                  <a:srgbClr val="0000FF"/>
                </a:solidFill>
              </a:rPr>
              <a:t>Duplicated code</a:t>
            </a:r>
          </a:p>
          <a:p>
            <a:pPr lvl="1" eaLnBrk="1" hangingPunct="1"/>
            <a:r>
              <a:rPr lang="en-GB" sz="2000" dirty="0"/>
              <a:t>c</a:t>
            </a:r>
            <a:r>
              <a:rPr lang="en-GB" sz="2000" dirty="0" smtClean="0"/>
              <a:t>opy &amp; </a:t>
            </a:r>
            <a:r>
              <a:rPr lang="en-GB" sz="2000" dirty="0"/>
              <a:t>paste </a:t>
            </a:r>
            <a:r>
              <a:rPr lang="en-GB" sz="2000" dirty="0" smtClean="0"/>
              <a:t>code</a:t>
            </a:r>
            <a:endParaRPr lang="en-GB" sz="2000" dirty="0"/>
          </a:p>
          <a:p>
            <a:pPr eaLnBrk="1" hangingPunct="1"/>
            <a:r>
              <a:rPr lang="en-GB" sz="2000" b="1" dirty="0">
                <a:solidFill>
                  <a:srgbClr val="0000FF"/>
                </a:solidFill>
              </a:rPr>
              <a:t>Duplicated functionality</a:t>
            </a:r>
          </a:p>
          <a:p>
            <a:pPr lvl="1" eaLnBrk="1" hangingPunct="1"/>
            <a:r>
              <a:rPr lang="en-GB" sz="2000" dirty="0" smtClean="0"/>
              <a:t>similar functionality by </a:t>
            </a:r>
            <a:r>
              <a:rPr lang="en-GB" sz="2000" dirty="0"/>
              <a:t>separate teams</a:t>
            </a:r>
          </a:p>
          <a:p>
            <a:endParaRPr lang="en-US" sz="2000" dirty="0"/>
          </a:p>
        </p:txBody>
      </p:sp>
      <p:sp>
        <p:nvSpPr>
          <p:cNvPr id="6" name="Text Placeholder 5"/>
          <p:cNvSpPr>
            <a:spLocks noGrp="1"/>
          </p:cNvSpPr>
          <p:nvPr>
            <p:ph sz="half" idx="2"/>
          </p:nvPr>
        </p:nvSpPr>
        <p:spPr>
          <a:xfrm>
            <a:off x="4648199" y="1600200"/>
            <a:ext cx="4191951" cy="4724400"/>
          </a:xfrm>
        </p:spPr>
        <p:txBody>
          <a:bodyPr/>
          <a:lstStyle/>
          <a:p>
            <a:pPr eaLnBrk="1" hangingPunct="1"/>
            <a:r>
              <a:rPr lang="en-GB" sz="2000" b="1" dirty="0">
                <a:solidFill>
                  <a:srgbClr val="0000FF"/>
                </a:solidFill>
              </a:rPr>
              <a:t>M</a:t>
            </a:r>
            <a:r>
              <a:rPr lang="en-GB" sz="2000" b="1" dirty="0" smtClean="0">
                <a:solidFill>
                  <a:srgbClr val="0000FF"/>
                </a:solidFill>
              </a:rPr>
              <a:t>isuse</a:t>
            </a:r>
            <a:r>
              <a:rPr lang="en-GB" sz="2400" dirty="0" smtClean="0"/>
              <a:t> </a:t>
            </a:r>
            <a:r>
              <a:rPr lang="en-GB" sz="2000" dirty="0"/>
              <a:t>of </a:t>
            </a:r>
            <a:r>
              <a:rPr lang="en-GB" sz="2000" dirty="0" smtClean="0"/>
              <a:t>inheritance</a:t>
            </a:r>
          </a:p>
          <a:p>
            <a:pPr lvl="1" eaLnBrk="1" hangingPunct="1"/>
            <a:r>
              <a:rPr lang="en-GB" sz="2000" dirty="0" smtClean="0"/>
              <a:t>code </a:t>
            </a:r>
            <a:r>
              <a:rPr lang="en-GB" sz="2000" dirty="0"/>
              <a:t>reuse </a:t>
            </a:r>
            <a:r>
              <a:rPr lang="en-GB" sz="2000" dirty="0" smtClean="0"/>
              <a:t>vs. polymorphism</a:t>
            </a:r>
            <a:endParaRPr lang="en-GB" sz="2000" dirty="0"/>
          </a:p>
          <a:p>
            <a:pPr eaLnBrk="1" hangingPunct="1"/>
            <a:r>
              <a:rPr lang="en-GB" sz="2000" b="1" dirty="0">
                <a:solidFill>
                  <a:srgbClr val="0000FF"/>
                </a:solidFill>
              </a:rPr>
              <a:t>M</a:t>
            </a:r>
            <a:r>
              <a:rPr lang="en-GB" sz="2000" b="1" dirty="0" smtClean="0">
                <a:solidFill>
                  <a:srgbClr val="0000FF"/>
                </a:solidFill>
              </a:rPr>
              <a:t>issing</a:t>
            </a:r>
            <a:r>
              <a:rPr lang="en-GB" sz="2400" dirty="0" smtClean="0"/>
              <a:t> </a:t>
            </a:r>
            <a:r>
              <a:rPr lang="en-GB" sz="2000" dirty="0" smtClean="0"/>
              <a:t>inheritance</a:t>
            </a:r>
          </a:p>
          <a:p>
            <a:pPr lvl="1" eaLnBrk="1" hangingPunct="1"/>
            <a:r>
              <a:rPr lang="en-GB" sz="2000" dirty="0" smtClean="0"/>
              <a:t>duplication</a:t>
            </a:r>
            <a:r>
              <a:rPr lang="en-GB" sz="2000" dirty="0"/>
              <a:t>, case-statements</a:t>
            </a:r>
          </a:p>
          <a:p>
            <a:pPr eaLnBrk="1" hangingPunct="1"/>
            <a:r>
              <a:rPr lang="en-GB" sz="2000" b="1" dirty="0">
                <a:solidFill>
                  <a:srgbClr val="0000FF"/>
                </a:solidFill>
              </a:rPr>
              <a:t>M</a:t>
            </a:r>
            <a:r>
              <a:rPr lang="en-GB" sz="2000" b="1" dirty="0" smtClean="0">
                <a:solidFill>
                  <a:srgbClr val="0000FF"/>
                </a:solidFill>
              </a:rPr>
              <a:t>isplaced</a:t>
            </a:r>
            <a:r>
              <a:rPr lang="en-GB" sz="2400" dirty="0" smtClean="0"/>
              <a:t> </a:t>
            </a:r>
            <a:r>
              <a:rPr lang="en-GB" sz="2000" dirty="0" smtClean="0"/>
              <a:t>operations</a:t>
            </a:r>
          </a:p>
          <a:p>
            <a:pPr lvl="1" eaLnBrk="1" hangingPunct="1"/>
            <a:r>
              <a:rPr lang="en-GB" dirty="0" smtClean="0"/>
              <a:t>operations </a:t>
            </a:r>
            <a:r>
              <a:rPr lang="en-GB" dirty="0"/>
              <a:t>outside classes</a:t>
            </a:r>
          </a:p>
          <a:p>
            <a:pPr eaLnBrk="1" hangingPunct="1"/>
            <a:r>
              <a:rPr lang="en-GB" sz="2000" b="1" dirty="0">
                <a:solidFill>
                  <a:srgbClr val="0000FF"/>
                </a:solidFill>
              </a:rPr>
              <a:t>V</a:t>
            </a:r>
            <a:r>
              <a:rPr lang="en-GB" sz="2000" b="1" dirty="0" smtClean="0">
                <a:solidFill>
                  <a:srgbClr val="0000FF"/>
                </a:solidFill>
              </a:rPr>
              <a:t>iolation</a:t>
            </a:r>
            <a:r>
              <a:rPr lang="en-GB" sz="2400" dirty="0" smtClean="0"/>
              <a:t> </a:t>
            </a:r>
            <a:r>
              <a:rPr lang="en-GB" sz="2000" dirty="0"/>
              <a:t>of </a:t>
            </a:r>
            <a:r>
              <a:rPr lang="en-GB" sz="2000" dirty="0" smtClean="0"/>
              <a:t>encapsulation</a:t>
            </a:r>
            <a:endParaRPr lang="en-GB" sz="2400" dirty="0" smtClean="0"/>
          </a:p>
          <a:p>
            <a:pPr lvl="1" eaLnBrk="1" hangingPunct="1"/>
            <a:r>
              <a:rPr lang="en-GB" sz="2000" dirty="0" smtClean="0"/>
              <a:t>type</a:t>
            </a:r>
            <a:r>
              <a:rPr lang="en-GB" sz="2000" dirty="0"/>
              <a:t>-casting; C++ "</a:t>
            </a:r>
            <a:r>
              <a:rPr lang="en-GB" sz="2000" dirty="0" smtClean="0"/>
              <a:t>friends”</a:t>
            </a:r>
            <a:endParaRPr lang="en-GB" sz="2000" dirty="0"/>
          </a:p>
          <a:p>
            <a:pPr eaLnBrk="1" hangingPunct="1"/>
            <a:r>
              <a:rPr lang="en-GB" sz="2000" b="1" dirty="0">
                <a:solidFill>
                  <a:srgbClr val="0000FF"/>
                </a:solidFill>
              </a:rPr>
              <a:t>C</a:t>
            </a:r>
            <a:r>
              <a:rPr lang="en-GB" sz="2000" b="1" dirty="0" smtClean="0">
                <a:solidFill>
                  <a:srgbClr val="0000FF"/>
                </a:solidFill>
              </a:rPr>
              <a:t>lass </a:t>
            </a:r>
            <a:r>
              <a:rPr lang="en-GB" sz="2000" b="1" dirty="0">
                <a:solidFill>
                  <a:srgbClr val="0000FF"/>
                </a:solidFill>
              </a:rPr>
              <a:t>abuse</a:t>
            </a:r>
          </a:p>
          <a:p>
            <a:pPr lvl="1" eaLnBrk="1" hangingPunct="1"/>
            <a:r>
              <a:rPr lang="en-GB" sz="2000" dirty="0" smtClean="0"/>
              <a:t>classes </a:t>
            </a:r>
            <a:r>
              <a:rPr lang="en-GB" sz="2000" dirty="0"/>
              <a:t>as namespaces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61993" y="6000852"/>
            <a:ext cx="8677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S. </a:t>
            </a:r>
            <a:r>
              <a:rPr lang="en-US" sz="1400" dirty="0" err="1"/>
              <a:t>Demeyer</a:t>
            </a:r>
            <a:r>
              <a:rPr lang="en-US" sz="1400" dirty="0"/>
              <a:t>, S. </a:t>
            </a:r>
            <a:r>
              <a:rPr lang="en-US" sz="1400" dirty="0" err="1"/>
              <a:t>Ducasse</a:t>
            </a:r>
            <a:r>
              <a:rPr lang="en-US" sz="1400" dirty="0"/>
              <a:t>, O. </a:t>
            </a:r>
            <a:r>
              <a:rPr lang="en-US" sz="1400" dirty="0" err="1"/>
              <a:t>Nierstrasz</a:t>
            </a:r>
            <a:r>
              <a:rPr lang="en-US" sz="1400" dirty="0"/>
              <a:t>, </a:t>
            </a:r>
          </a:p>
          <a:p>
            <a:pPr algn="r"/>
            <a:r>
              <a:rPr lang="en-US" sz="1400" b="1" dirty="0"/>
              <a:t>Object Oriented Reengineering Patterns</a:t>
            </a:r>
          </a:p>
        </p:txBody>
      </p:sp>
    </p:spTree>
    <p:extLst>
      <p:ext uri="{BB962C8B-B14F-4D97-AF65-F5344CB8AC3E}">
        <p14:creationId xmlns:p14="http://schemas.microsoft.com/office/powerpoint/2010/main" val="921054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06368" y="1613807"/>
            <a:ext cx="5622455" cy="23083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800" dirty="0">
                <a:solidFill>
                  <a:schemeClr val="dk1"/>
                </a:solidFill>
                <a:latin typeface="+mn-lt"/>
                <a:ea typeface="+mn-ea"/>
              </a:rPr>
              <a:t>“</a:t>
            </a:r>
            <a:r>
              <a:rPr lang="en-US" sz="3200" b="1" dirty="0">
                <a:solidFill>
                  <a:schemeClr val="dk1"/>
                </a:solidFill>
                <a:latin typeface="+mn-lt"/>
                <a:ea typeface="+mn-ea"/>
              </a:rPr>
              <a:t>Refactoring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+mn-ea"/>
              </a:rPr>
              <a:t> is the process of </a:t>
            </a:r>
            <a:r>
              <a:rPr lang="en-US" sz="2800" i="1" dirty="0">
                <a:solidFill>
                  <a:schemeClr val="dk1"/>
                </a:solidFill>
                <a:latin typeface="+mn-lt"/>
                <a:ea typeface="+mn-ea"/>
              </a:rPr>
              <a:t>changing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+mn-ea"/>
              </a:rPr>
              <a:t> a software system in such a way that it does not alter the </a:t>
            </a:r>
            <a:r>
              <a:rPr lang="en-US" sz="2800" i="1" dirty="0">
                <a:solidFill>
                  <a:schemeClr val="dk1"/>
                </a:solidFill>
                <a:latin typeface="+mn-lt"/>
                <a:ea typeface="+mn-ea"/>
              </a:rPr>
              <a:t>external behavior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+mn-ea"/>
              </a:rPr>
              <a:t>of the code yet improves its internal structure.”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445" y="739808"/>
            <a:ext cx="2535209" cy="3239998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150373" y="4475477"/>
            <a:ext cx="66815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“When </a:t>
            </a:r>
            <a:r>
              <a:rPr lang="en-US" sz="320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you refactor you are improving the design of the code after it has been </a:t>
            </a:r>
            <a:r>
              <a:rPr lang="en-US" sz="3200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written.”</a:t>
            </a:r>
            <a:endParaRPr lang="en-US" sz="320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463" y="671310"/>
            <a:ext cx="5422188" cy="647700"/>
          </a:xfrm>
        </p:spPr>
        <p:txBody>
          <a:bodyPr/>
          <a:lstStyle/>
          <a:p>
            <a:r>
              <a:rPr lang="en-US" dirty="0" smtClean="0"/>
              <a:t>Refactoring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014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035" y="82152"/>
            <a:ext cx="2269760" cy="288567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9220" y="948612"/>
            <a:ext cx="5655316" cy="20005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chemeClr val="dk1"/>
                </a:solidFill>
                <a:latin typeface="+mn-lt"/>
                <a:ea typeface="+mn-ea"/>
              </a:rPr>
              <a:t>Reengineering</a:t>
            </a:r>
            <a:r>
              <a:rPr lang="en-US" sz="2400" dirty="0">
                <a:solidFill>
                  <a:schemeClr val="dk1"/>
                </a:solidFill>
                <a:latin typeface="+mn-lt"/>
                <a:ea typeface="+mn-ea"/>
              </a:rPr>
              <a:t> “seeks to transform a legacy system into the system you would have built if you had the luxury of hindsight and could have known all the new requirements that you know today.”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61500" y="193476"/>
            <a:ext cx="5471797" cy="647700"/>
          </a:xfrm>
        </p:spPr>
        <p:txBody>
          <a:bodyPr/>
          <a:lstStyle/>
          <a:p>
            <a:r>
              <a:rPr lang="en-US" dirty="0" smtClean="0"/>
              <a:t>Reengineering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5797" y="4112114"/>
            <a:ext cx="8120824" cy="1323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dk1"/>
                </a:solidFill>
                <a:latin typeface="+mn-lt"/>
                <a:ea typeface="+mn-ea"/>
              </a:rPr>
              <a:t>“</a:t>
            </a:r>
            <a:r>
              <a:rPr lang="en-US" b="1" dirty="0">
                <a:solidFill>
                  <a:schemeClr val="dk1"/>
                </a:solidFill>
                <a:latin typeface="+mn-lt"/>
                <a:ea typeface="+mn-ea"/>
              </a:rPr>
              <a:t>Reverse Engineering </a:t>
            </a:r>
            <a:r>
              <a:rPr lang="en-US" dirty="0">
                <a:solidFill>
                  <a:schemeClr val="dk1"/>
                </a:solidFill>
                <a:latin typeface="+mn-lt"/>
                <a:ea typeface="+mn-ea"/>
              </a:rPr>
              <a:t>is the process of analyzing a subject </a:t>
            </a:r>
            <a:r>
              <a:rPr lang="en-US" dirty="0" smtClean="0">
                <a:solidFill>
                  <a:schemeClr val="dk1"/>
                </a:solidFill>
                <a:latin typeface="+mn-lt"/>
                <a:ea typeface="+mn-ea"/>
              </a:rPr>
              <a:t>system</a:t>
            </a:r>
          </a:p>
          <a:p>
            <a:pPr marL="342900" indent="-342900" algn="l">
              <a:buFont typeface="Arial"/>
              <a:buChar char="•"/>
            </a:pPr>
            <a:r>
              <a:rPr lang="en-US" dirty="0" smtClean="0">
                <a:solidFill>
                  <a:schemeClr val="dk1"/>
                </a:solidFill>
                <a:latin typeface="+mn-lt"/>
                <a:ea typeface="+mn-ea"/>
              </a:rPr>
              <a:t>to </a:t>
            </a:r>
            <a:r>
              <a:rPr lang="en-US" dirty="0">
                <a:solidFill>
                  <a:schemeClr val="dk1"/>
                </a:solidFill>
                <a:latin typeface="+mn-lt"/>
                <a:ea typeface="+mn-ea"/>
              </a:rPr>
              <a:t>identify the </a:t>
            </a:r>
            <a:r>
              <a:rPr lang="en-US" dirty="0" smtClean="0">
                <a:solidFill>
                  <a:schemeClr val="dk1"/>
                </a:solidFill>
                <a:latin typeface="+mn-lt"/>
                <a:ea typeface="+mn-ea"/>
              </a:rPr>
              <a:t>system’s </a:t>
            </a:r>
            <a:r>
              <a:rPr lang="en-US" dirty="0">
                <a:solidFill>
                  <a:schemeClr val="dk1"/>
                </a:solidFill>
                <a:latin typeface="+mn-lt"/>
                <a:ea typeface="+mn-ea"/>
              </a:rPr>
              <a:t>components and their interrelationships and </a:t>
            </a:r>
            <a:endParaRPr lang="en-US" dirty="0" smtClean="0">
              <a:solidFill>
                <a:schemeClr val="dk1"/>
              </a:solidFill>
              <a:latin typeface="+mn-lt"/>
              <a:ea typeface="+mn-ea"/>
            </a:endParaRPr>
          </a:p>
          <a:p>
            <a:pPr marL="342900" indent="-342900" algn="l">
              <a:buFont typeface="Arial"/>
              <a:buChar char="•"/>
            </a:pPr>
            <a:r>
              <a:rPr lang="en-US" dirty="0" smtClean="0">
                <a:solidFill>
                  <a:schemeClr val="dk1"/>
                </a:solidFill>
                <a:latin typeface="+mn-lt"/>
                <a:ea typeface="+mn-ea"/>
              </a:rPr>
              <a:t>create </a:t>
            </a:r>
            <a:r>
              <a:rPr lang="en-US" dirty="0">
                <a:solidFill>
                  <a:schemeClr val="dk1"/>
                </a:solidFill>
                <a:latin typeface="+mn-lt"/>
                <a:ea typeface="+mn-ea"/>
              </a:rPr>
              <a:t>representations of the system in another form or at a higher level of abstraction.”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495548" y="3043368"/>
            <a:ext cx="8128000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dk1"/>
                </a:solidFill>
              </a:rPr>
              <a:t>“</a:t>
            </a:r>
            <a:r>
              <a:rPr lang="en-US" b="1" dirty="0">
                <a:solidFill>
                  <a:schemeClr val="dk1"/>
                </a:solidFill>
              </a:rPr>
              <a:t>Reengineering</a:t>
            </a:r>
            <a:r>
              <a:rPr lang="en-US" dirty="0">
                <a:solidFill>
                  <a:schemeClr val="dk1"/>
                </a:solidFill>
              </a:rPr>
              <a:t> </a:t>
            </a:r>
            <a:r>
              <a:rPr lang="en-US" dirty="0" smtClean="0"/>
              <a:t>[…]</a:t>
            </a:r>
            <a:r>
              <a:rPr lang="en-US" dirty="0" smtClean="0">
                <a:solidFill>
                  <a:schemeClr val="dk1"/>
                </a:solidFill>
              </a:rPr>
              <a:t> </a:t>
            </a:r>
            <a:r>
              <a:rPr lang="en-US" dirty="0">
                <a:solidFill>
                  <a:schemeClr val="dk1"/>
                </a:solidFill>
              </a:rPr>
              <a:t>is the examination and alteration of a subject system to reconstitute it in a new form and the subsequent implementation of the new form.”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498056" y="5492936"/>
            <a:ext cx="8130767" cy="1015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dk1"/>
                </a:solidFill>
                <a:latin typeface="+mn-lt"/>
                <a:ea typeface="+mn-ea"/>
              </a:rPr>
              <a:t>“</a:t>
            </a:r>
            <a:r>
              <a:rPr lang="en-US" b="1" dirty="0">
                <a:solidFill>
                  <a:schemeClr val="dk1"/>
                </a:solidFill>
                <a:latin typeface="+mn-lt"/>
                <a:ea typeface="+mn-ea"/>
              </a:rPr>
              <a:t>Forward Engineering </a:t>
            </a:r>
            <a:r>
              <a:rPr lang="en-US" dirty="0">
                <a:solidFill>
                  <a:schemeClr val="dk1"/>
                </a:solidFill>
                <a:latin typeface="+mn-lt"/>
                <a:ea typeface="+mn-ea"/>
              </a:rPr>
              <a:t>is the traditional process of moving from high-level abstractions and logical, implementation-independent designs to the physical implementation of a system.”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9222" y="6512867"/>
            <a:ext cx="857124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Arial Narrow"/>
                <a:cs typeface="Arial Narrow"/>
              </a:rPr>
              <a:t>E.J. </a:t>
            </a:r>
            <a:r>
              <a:rPr lang="en-US" sz="1400" dirty="0" err="1" smtClean="0">
                <a:latin typeface="Arial Narrow"/>
                <a:cs typeface="Arial Narrow"/>
              </a:rPr>
              <a:t>Chikofsky</a:t>
            </a:r>
            <a:r>
              <a:rPr lang="en-US" sz="1400" dirty="0" smtClean="0">
                <a:latin typeface="Arial Narrow"/>
                <a:cs typeface="Arial Narrow"/>
              </a:rPr>
              <a:t>, J.H. Cross, Reverse </a:t>
            </a:r>
            <a:r>
              <a:rPr lang="en-US" sz="1400" dirty="0">
                <a:latin typeface="Arial Narrow"/>
                <a:cs typeface="Arial Narrow"/>
              </a:rPr>
              <a:t>engineering and design recovery: a </a:t>
            </a:r>
            <a:r>
              <a:rPr lang="en-US" sz="1400" dirty="0" smtClean="0">
                <a:latin typeface="Arial Narrow"/>
                <a:cs typeface="Arial Narrow"/>
              </a:rPr>
              <a:t>taxonomy, IEEE Software, vol. 7, no.1, pp. 13-17, 1990. </a:t>
            </a:r>
            <a:endParaRPr lang="en-US" sz="1400" dirty="0">
              <a:latin typeface="Arial Narrow"/>
              <a:cs typeface="Arial Narrow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964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92324"/>
            <a:ext cx="7772400" cy="647700"/>
          </a:xfrm>
        </p:spPr>
        <p:txBody>
          <a:bodyPr/>
          <a:lstStyle/>
          <a:p>
            <a:r>
              <a:rPr lang="en-US" dirty="0" smtClean="0"/>
              <a:t>Basic concepts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648260" y="1612652"/>
            <a:ext cx="4809939" cy="2621066"/>
          </a:xfrm>
        </p:spPr>
        <p:txBody>
          <a:bodyPr/>
          <a:lstStyle/>
          <a:p>
            <a:r>
              <a:rPr lang="en-US" sz="2400" dirty="0" smtClean="0"/>
              <a:t>What they are</a:t>
            </a:r>
          </a:p>
          <a:p>
            <a:r>
              <a:rPr lang="en-US" sz="2400" dirty="0" smtClean="0"/>
              <a:t>Why to refactor (reengineer)</a:t>
            </a:r>
          </a:p>
          <a:p>
            <a:r>
              <a:rPr lang="en-US" sz="2400" dirty="0" smtClean="0"/>
              <a:t>When to refactor</a:t>
            </a:r>
          </a:p>
          <a:p>
            <a:r>
              <a:rPr lang="en-US" sz="2400" dirty="0" smtClean="0"/>
              <a:t>What NOT to refactor</a:t>
            </a:r>
          </a:p>
          <a:p>
            <a:r>
              <a:rPr lang="en-US" sz="2400" dirty="0" smtClean="0"/>
              <a:t>When NOT to refactor</a:t>
            </a:r>
          </a:p>
          <a:p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809345" y="1718390"/>
            <a:ext cx="2664598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Refactoring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2324" y="2505847"/>
            <a:ext cx="2664000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Reengineering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6889" y="4071840"/>
            <a:ext cx="6698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Interplay with other processes: </a:t>
            </a:r>
            <a:r>
              <a:rPr lang="en-US" sz="2400" b="1" dirty="0" smtClean="0"/>
              <a:t>testing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908951" y="5275936"/>
            <a:ext cx="7358779" cy="830997"/>
          </a:xfrm>
          <a:prstGeom prst="rect">
            <a:avLst/>
          </a:prstGeom>
          <a:solidFill>
            <a:srgbClr val="DCE6F2"/>
          </a:solidFill>
          <a:ln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GB"/>
            </a:defPPr>
            <a:lvl1pPr algn="r">
              <a:defRPr sz="2800" i="1">
                <a:ln w="1905"/>
                <a:solidFill>
                  <a:schemeClr val="tx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algn="l"/>
            <a:r>
              <a:rPr lang="en-US" sz="2400" i="0" dirty="0"/>
              <a:t>Do not refactor what does not pass the tests</a:t>
            </a:r>
          </a:p>
          <a:p>
            <a:pPr algn="l"/>
            <a:r>
              <a:rPr lang="en-US" sz="2400" i="0" dirty="0"/>
              <a:t>Do not refactor immediately before a critical deadline</a:t>
            </a:r>
          </a:p>
        </p:txBody>
      </p:sp>
    </p:spTree>
    <p:extLst>
      <p:ext uri="{BB962C8B-B14F-4D97-AF65-F5344CB8AC3E}">
        <p14:creationId xmlns:p14="http://schemas.microsoft.com/office/powerpoint/2010/main" val="1802575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224" y="2713045"/>
            <a:ext cx="7772400" cy="3000961"/>
          </a:xfrm>
        </p:spPr>
        <p:txBody>
          <a:bodyPr/>
          <a:lstStyle/>
          <a:p>
            <a:r>
              <a:rPr lang="en-US" sz="2400" dirty="0" smtClean="0"/>
              <a:t>Refactor when you want to add functionality </a:t>
            </a:r>
          </a:p>
          <a:p>
            <a:pPr lvl="1"/>
            <a:r>
              <a:rPr lang="en-US" sz="2200" i="1" dirty="0" smtClean="0"/>
              <a:t>before adding it</a:t>
            </a:r>
          </a:p>
          <a:p>
            <a:r>
              <a:rPr lang="en-US" sz="2400" dirty="0" smtClean="0"/>
              <a:t>Refactor when you have to fix a bug</a:t>
            </a:r>
          </a:p>
          <a:p>
            <a:r>
              <a:rPr lang="en-US" sz="2400" dirty="0" smtClean="0"/>
              <a:t>Refactor while doing a code review (!)</a:t>
            </a:r>
          </a:p>
          <a:p>
            <a:r>
              <a:rPr lang="en-US" sz="2400" dirty="0" smtClean="0"/>
              <a:t>Refactor when you want to gain understanding of some legacy code</a:t>
            </a:r>
          </a:p>
          <a:p>
            <a:r>
              <a:rPr lang="en-US" sz="2400" dirty="0" smtClean="0"/>
              <a:t>… 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180473" y="1099609"/>
            <a:ext cx="8776762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800" b="1" dirty="0"/>
              <a:t>T</a:t>
            </a:r>
            <a:r>
              <a:rPr lang="en-US" sz="2800" b="1" dirty="0" smtClean="0">
                <a:solidFill>
                  <a:schemeClr val="dk1"/>
                </a:solidFill>
                <a:latin typeface="+mn-lt"/>
                <a:ea typeface="+mn-ea"/>
              </a:rPr>
              <a:t>o </a:t>
            </a:r>
            <a:r>
              <a:rPr lang="en-US" sz="2800" b="1" dirty="0">
                <a:solidFill>
                  <a:schemeClr val="dk1"/>
                </a:solidFill>
                <a:latin typeface="+mn-lt"/>
                <a:ea typeface="+mn-ea"/>
              </a:rPr>
              <a:t>make software easier to understand and modify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734199" y="1925779"/>
            <a:ext cx="7490407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rgbClr val="99CCFF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9pPr>
          </a:lstStyle>
          <a:p>
            <a:r>
              <a:rPr lang="en-US" dirty="0" smtClean="0"/>
              <a:t>When?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6569" y="5708927"/>
            <a:ext cx="87829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Refactoring embedded in an iterative-incremental life-cycle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081392" y="6232515"/>
            <a:ext cx="5838132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Set priorities while refactoring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455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Risks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49034" y="1607669"/>
            <a:ext cx="80062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Instead </a:t>
            </a:r>
            <a:r>
              <a:rPr lang="en-US" dirty="0"/>
              <a:t>of just fixing </a:t>
            </a:r>
            <a:r>
              <a:rPr lang="en-US" dirty="0" smtClean="0"/>
              <a:t>a bug</a:t>
            </a:r>
            <a:r>
              <a:rPr lang="en-US" dirty="0"/>
              <a:t>, you refactor the core code and </a:t>
            </a:r>
            <a:r>
              <a:rPr lang="en-US" dirty="0" smtClean="0"/>
              <a:t>screw </a:t>
            </a:r>
            <a:r>
              <a:rPr lang="en-US" dirty="0"/>
              <a:t>up </a:t>
            </a:r>
            <a:r>
              <a:rPr lang="en-US" dirty="0" smtClean="0"/>
              <a:t>everything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9034" y="2568104"/>
            <a:ext cx="81556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When replacing old </a:t>
            </a:r>
            <a:r>
              <a:rPr lang="en-US" dirty="0"/>
              <a:t>code that has been working fine for a long time, </a:t>
            </a:r>
            <a:r>
              <a:rPr lang="en-US" dirty="0" smtClean="0"/>
              <a:t>one risks </a:t>
            </a:r>
            <a:r>
              <a:rPr lang="en-US" dirty="0"/>
              <a:t>reintroducing old problems that were fixed by some of the </a:t>
            </a:r>
            <a:r>
              <a:rPr lang="en-US" dirty="0" smtClean="0"/>
              <a:t>“ugly” (undocumented) code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49034" y="3580692"/>
            <a:ext cx="84046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Nobody </a:t>
            </a:r>
            <a:r>
              <a:rPr lang="en-US" dirty="0"/>
              <a:t>remembers all of the requirements, but break a single one by </a:t>
            </a:r>
            <a:r>
              <a:rPr lang="en-US" dirty="0" smtClean="0"/>
              <a:t>refactoring, </a:t>
            </a:r>
            <a:r>
              <a:rPr lang="en-US" dirty="0"/>
              <a:t>and you can be in deep </a:t>
            </a:r>
            <a:r>
              <a:rPr lang="en-US" dirty="0" smtClean="0"/>
              <a:t>trouble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49034" y="5984391"/>
            <a:ext cx="54910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Refactoring </a:t>
            </a:r>
            <a:r>
              <a:rPr lang="en-US" dirty="0"/>
              <a:t>is an excuse for lazy </a:t>
            </a:r>
            <a:r>
              <a:rPr lang="en-US" dirty="0" smtClean="0"/>
              <a:t>programmers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49034" y="1197632"/>
            <a:ext cx="770469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The </a:t>
            </a:r>
            <a:r>
              <a:rPr lang="en-US" dirty="0"/>
              <a:t>new code may be more “elegant” but it </a:t>
            </a:r>
            <a:r>
              <a:rPr lang="en-US" dirty="0" smtClean="0"/>
              <a:t>has bugs / is slower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49034" y="4640612"/>
            <a:ext cx="805605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Refactoring increases </a:t>
            </a:r>
            <a:r>
              <a:rPr lang="en-US" dirty="0"/>
              <a:t>the amount of verification testing that has to be </a:t>
            </a:r>
            <a:r>
              <a:rPr lang="en-US" dirty="0" smtClean="0"/>
              <a:t>done:  when you refactor </a:t>
            </a:r>
            <a:r>
              <a:rPr lang="en-US" dirty="0"/>
              <a:t>a </a:t>
            </a:r>
            <a:r>
              <a:rPr lang="en-US" dirty="0" smtClean="0"/>
              <a:t>class, </a:t>
            </a:r>
            <a:r>
              <a:rPr lang="en-US" dirty="0"/>
              <a:t>you need to retest </a:t>
            </a:r>
            <a:r>
              <a:rPr lang="en-US" dirty="0" smtClean="0"/>
              <a:t>everything </a:t>
            </a:r>
            <a:r>
              <a:rPr lang="en-US" dirty="0"/>
              <a:t>that </a:t>
            </a:r>
            <a:r>
              <a:rPr lang="en-US" dirty="0" smtClean="0"/>
              <a:t>deals with it (and side effects too)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89903" y="2048956"/>
            <a:ext cx="2717386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Testing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89903" y="4050906"/>
            <a:ext cx="2717386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Reengineering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89903" y="5360360"/>
            <a:ext cx="2717386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Planning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05853" y="6014370"/>
            <a:ext cx="4096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0000"/>
                </a:solidFill>
              </a:rPr>
              <a:t>Refactor your own code</a:t>
            </a:r>
          </a:p>
          <a:p>
            <a:pPr algn="r"/>
            <a:r>
              <a:rPr lang="en-US" dirty="0" smtClean="0">
                <a:solidFill>
                  <a:srgbClr val="FF0000"/>
                </a:solidFill>
              </a:rPr>
              <a:t>Refactor your colleague’s code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9377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788" y="407413"/>
            <a:ext cx="7772400" cy="647700"/>
          </a:xfrm>
        </p:spPr>
        <p:txBody>
          <a:bodyPr/>
          <a:lstStyle/>
          <a:p>
            <a:r>
              <a:rPr lang="en-US" sz="4800" dirty="0" smtClean="0"/>
              <a:t>What to refactor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617745" y="4921780"/>
            <a:ext cx="774916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 smtClean="0"/>
              <a:t>How does one identify code that needs to be refactored?</a:t>
            </a:r>
            <a:endParaRPr lang="en-US" sz="3600" dirty="0"/>
          </a:p>
          <a:p>
            <a:pPr algn="l"/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 descr="measurement-of-code-qualit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0647" y="1460085"/>
            <a:ext cx="3425727" cy="322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236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140" y="475641"/>
            <a:ext cx="8097356" cy="647700"/>
          </a:xfrm>
        </p:spPr>
        <p:txBody>
          <a:bodyPr/>
          <a:lstStyle/>
          <a:p>
            <a:r>
              <a:rPr lang="en-US" sz="3600" dirty="0" smtClean="0"/>
              <a:t>Identifying code to be refactored </a:t>
            </a:r>
            <a:endParaRPr lang="en-US" sz="3600" dirty="0"/>
          </a:p>
        </p:txBody>
      </p:sp>
      <p:sp>
        <p:nvSpPr>
          <p:cNvPr id="6" name="Rectangle 5"/>
          <p:cNvSpPr/>
          <p:nvPr/>
        </p:nvSpPr>
        <p:spPr>
          <a:xfrm>
            <a:off x="1693391" y="1914283"/>
            <a:ext cx="632531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b="1" dirty="0"/>
              <a:t>If it stinks, change it.</a:t>
            </a:r>
          </a:p>
          <a:p>
            <a:pPr algn="r"/>
            <a:r>
              <a:rPr lang="en-US" sz="1800" i="1" dirty="0" smtClean="0"/>
              <a:t>Grandma </a:t>
            </a:r>
            <a:r>
              <a:rPr lang="en-US" sz="1800" i="1" dirty="0"/>
              <a:t>Beck, discussing child-rearing philosophy </a:t>
            </a:r>
          </a:p>
        </p:txBody>
      </p:sp>
      <p:sp>
        <p:nvSpPr>
          <p:cNvPr id="7" name="Rectangle 6"/>
          <p:cNvSpPr/>
          <p:nvPr/>
        </p:nvSpPr>
        <p:spPr>
          <a:xfrm>
            <a:off x="1647016" y="2790070"/>
            <a:ext cx="6586791" cy="55399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en-US" sz="1400" dirty="0"/>
              <a:t>M. </a:t>
            </a:r>
            <a:r>
              <a:rPr lang="en-US" sz="1400" dirty="0" smtClean="0"/>
              <a:t>Fowler, K. Beck </a:t>
            </a:r>
            <a:r>
              <a:rPr lang="en-US" sz="1400" dirty="0"/>
              <a:t>et al., </a:t>
            </a:r>
          </a:p>
          <a:p>
            <a:pPr algn="r"/>
            <a:r>
              <a:rPr lang="en-US" sz="1600" b="1" dirty="0" smtClean="0"/>
              <a:t>Refactoring</a:t>
            </a:r>
            <a:r>
              <a:rPr lang="en-US" sz="1600" b="1" dirty="0"/>
              <a:t>: Improving the Design of Existing </a:t>
            </a:r>
            <a:r>
              <a:rPr lang="en-US" sz="1600" b="1" dirty="0" smtClean="0"/>
              <a:t>Code </a:t>
            </a:r>
            <a:endParaRPr lang="en-US" sz="16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293" y="1154268"/>
            <a:ext cx="1794188" cy="17941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20047" y="1262899"/>
            <a:ext cx="37336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j-ea"/>
                <a:cs typeface="+mj-cs"/>
              </a:rPr>
              <a:t>Code Smells</a:t>
            </a:r>
            <a:endParaRPr lang="en-US" sz="40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+mn-lt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6668" y="4674451"/>
            <a:ext cx="5945173" cy="177726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algn="l" eaLnBrk="0" hangingPunct="0">
              <a:spcBef>
                <a:spcPct val="20000"/>
              </a:spcBef>
              <a:buClr>
                <a:schemeClr val="accent1"/>
              </a:buClr>
            </a:pPr>
            <a:r>
              <a:rPr lang="en-US" sz="2400" dirty="0" smtClean="0">
                <a:latin typeface="+mn-lt"/>
                <a:ea typeface="+mn-ea"/>
              </a:rPr>
              <a:t>Smells </a:t>
            </a:r>
            <a:r>
              <a:rPr lang="en-US" sz="2400" dirty="0">
                <a:latin typeface="+mn-lt"/>
                <a:ea typeface="+mn-ea"/>
              </a:rPr>
              <a:t>are heuristics that help in deciding: </a:t>
            </a:r>
            <a:endParaRPr lang="en-US" sz="2400" dirty="0" smtClean="0">
              <a:latin typeface="+mn-lt"/>
              <a:ea typeface="+mn-ea"/>
            </a:endParaRPr>
          </a:p>
          <a:p>
            <a:pPr marL="800100" lvl="1" indent="-342900" algn="l" eaLnBrk="0" hangingPunct="0">
              <a:spcBef>
                <a:spcPct val="20000"/>
              </a:spcBef>
              <a:buClr>
                <a:schemeClr val="accent1"/>
              </a:buClr>
              <a:buFont typeface="Monotype Sorts" charset="0"/>
              <a:buBlip>
                <a:blip r:embed="rId3"/>
              </a:buBlip>
            </a:pPr>
            <a:r>
              <a:rPr lang="en-US" sz="2400" dirty="0" smtClean="0">
                <a:latin typeface="+mn-lt"/>
                <a:ea typeface="+mn-ea"/>
              </a:rPr>
              <a:t>When </a:t>
            </a:r>
            <a:r>
              <a:rPr lang="en-US" sz="2400" dirty="0">
                <a:latin typeface="+mn-lt"/>
                <a:ea typeface="+mn-ea"/>
              </a:rPr>
              <a:t>to refactor</a:t>
            </a:r>
          </a:p>
          <a:p>
            <a:pPr marL="800100" lvl="1" indent="-342900" algn="l" eaLnBrk="0" hangingPunct="0">
              <a:spcBef>
                <a:spcPct val="20000"/>
              </a:spcBef>
              <a:buClr>
                <a:schemeClr val="accent1"/>
              </a:buClr>
              <a:buFont typeface="Monotype Sorts" charset="0"/>
              <a:buBlip>
                <a:blip r:embed="rId3"/>
              </a:buBlip>
            </a:pPr>
            <a:r>
              <a:rPr lang="en-US" sz="2400" dirty="0" smtClean="0">
                <a:latin typeface="+mn-lt"/>
                <a:ea typeface="+mn-ea"/>
              </a:rPr>
              <a:t>What </a:t>
            </a:r>
            <a:r>
              <a:rPr lang="en-US" sz="2400" dirty="0">
                <a:latin typeface="+mn-lt"/>
                <a:ea typeface="+mn-ea"/>
              </a:rPr>
              <a:t>to refactor</a:t>
            </a:r>
          </a:p>
          <a:p>
            <a:pPr marL="800100" lvl="1" indent="-342900" algn="l" eaLnBrk="0" hangingPunct="0">
              <a:spcBef>
                <a:spcPct val="20000"/>
              </a:spcBef>
              <a:buClr>
                <a:schemeClr val="accent1"/>
              </a:buClr>
              <a:buFont typeface="Monotype Sorts" charset="0"/>
              <a:buBlip>
                <a:blip r:embed="rId3"/>
              </a:buBlip>
            </a:pPr>
            <a:r>
              <a:rPr lang="en-US" sz="2400" dirty="0" smtClean="0">
                <a:latin typeface="+mn-lt"/>
                <a:ea typeface="+mn-ea"/>
              </a:rPr>
              <a:t>How </a:t>
            </a:r>
            <a:r>
              <a:rPr lang="en-US" sz="2400" dirty="0">
                <a:latin typeface="+mn-lt"/>
                <a:ea typeface="+mn-ea"/>
              </a:rPr>
              <a:t>to refactor</a:t>
            </a:r>
          </a:p>
        </p:txBody>
      </p:sp>
      <p:sp>
        <p:nvSpPr>
          <p:cNvPr id="5" name="Rectangle 4"/>
          <p:cNvSpPr/>
          <p:nvPr/>
        </p:nvSpPr>
        <p:spPr>
          <a:xfrm>
            <a:off x="905280" y="3623687"/>
            <a:ext cx="7336819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dk1"/>
                </a:solidFill>
                <a:latin typeface="+mn-lt"/>
                <a:ea typeface="+mn-ea"/>
              </a:rPr>
              <a:t>A code smell is a surface indication that usually corresponds to a deeper problem in the system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91143" y="5214850"/>
            <a:ext cx="3283327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Quick to spot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77626" y="5785344"/>
            <a:ext cx="3320484" cy="95410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Don’t always indicate a problem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95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78257" y="4063687"/>
            <a:ext cx="8813800" cy="828432"/>
          </a:xfr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Helvetica"/>
                <a:cs typeface="Helvetica"/>
              </a:rPr>
              <a:t>Refactoring</a:t>
            </a:r>
            <a:endParaRPr lang="en-US" sz="4400" b="0" dirty="0" smtClean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6477" y="4842650"/>
            <a:ext cx="6400800" cy="1752600"/>
          </a:xfrm>
        </p:spPr>
        <p:txBody>
          <a:bodyPr/>
          <a:lstStyle/>
          <a:p>
            <a:r>
              <a:rPr lang="en-US" dirty="0">
                <a:latin typeface="Times New Roman" charset="0"/>
              </a:rPr>
              <a:t>Maria Grazia Pia</a:t>
            </a:r>
            <a:endParaRPr lang="en-US" sz="900" i="1" dirty="0">
              <a:latin typeface="Times New Roman" charset="0"/>
            </a:endParaRPr>
          </a:p>
          <a:p>
            <a:r>
              <a:rPr lang="en-US" sz="1800" i="1" dirty="0" smtClean="0"/>
              <a:t>INFN </a:t>
            </a:r>
            <a:r>
              <a:rPr lang="en-US" sz="1800" i="1" dirty="0" err="1" smtClean="0"/>
              <a:t>Genova</a:t>
            </a:r>
            <a:r>
              <a:rPr lang="en-US" sz="1800" i="1" dirty="0" smtClean="0"/>
              <a:t>, Italy</a:t>
            </a:r>
          </a:p>
          <a:p>
            <a:r>
              <a:rPr lang="en-US" sz="1800" dirty="0" err="1" smtClean="0"/>
              <a:t>Maria.Grazia.Pia@cern.ch</a:t>
            </a:r>
            <a:endParaRPr lang="en-US" dirty="0"/>
          </a:p>
          <a:p>
            <a:r>
              <a:rPr lang="en-US" dirty="0" smtClean="0">
                <a:hlinkClick r:id="rId2"/>
              </a:rPr>
              <a:t>http://www.ge.infn.it/geant4/training/APC2014/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 descr="SDLCCommunic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091" y="133678"/>
            <a:ext cx="5194040" cy="3895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7500" y="342900"/>
            <a:ext cx="5610699" cy="647700"/>
          </a:xfrm>
        </p:spPr>
        <p:txBody>
          <a:bodyPr/>
          <a:lstStyle/>
          <a:p>
            <a:r>
              <a:rPr lang="en-US" dirty="0" smtClean="0"/>
              <a:t>Code smells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7649" y="1629969"/>
            <a:ext cx="4692920" cy="4724400"/>
          </a:xfrm>
          <a:ln>
            <a:noFill/>
          </a:ln>
        </p:spPr>
        <p:txBody>
          <a:bodyPr/>
          <a:lstStyle/>
          <a:p>
            <a:r>
              <a:rPr lang="en-US" sz="2400" dirty="0" smtClean="0"/>
              <a:t>Duplicated code</a:t>
            </a:r>
          </a:p>
          <a:p>
            <a:r>
              <a:rPr lang="en-US" sz="2400" dirty="0" smtClean="0"/>
              <a:t>Long method</a:t>
            </a:r>
          </a:p>
          <a:p>
            <a:r>
              <a:rPr lang="en-US" sz="2400" dirty="0" smtClean="0"/>
              <a:t>Large class</a:t>
            </a:r>
          </a:p>
          <a:p>
            <a:r>
              <a:rPr lang="en-US" sz="2400" dirty="0" smtClean="0"/>
              <a:t>Long parameter list</a:t>
            </a:r>
          </a:p>
          <a:p>
            <a:r>
              <a:rPr lang="en-US" sz="2400" dirty="0" smtClean="0"/>
              <a:t>Divergent change</a:t>
            </a:r>
          </a:p>
          <a:p>
            <a:r>
              <a:rPr lang="en-US" sz="2400" dirty="0" smtClean="0"/>
              <a:t>Shotgun surgery</a:t>
            </a:r>
          </a:p>
          <a:p>
            <a:r>
              <a:rPr lang="en-US" sz="2400" dirty="0" smtClean="0"/>
              <a:t>Feature envy</a:t>
            </a:r>
          </a:p>
          <a:p>
            <a:r>
              <a:rPr lang="en-US" sz="2400" dirty="0" smtClean="0"/>
              <a:t>Data clumps</a:t>
            </a:r>
          </a:p>
          <a:p>
            <a:r>
              <a:rPr lang="en-US" sz="2400" dirty="0" smtClean="0"/>
              <a:t>Switch </a:t>
            </a:r>
            <a:r>
              <a:rPr lang="en-US" sz="2400" dirty="0"/>
              <a:t>statement</a:t>
            </a:r>
          </a:p>
          <a:p>
            <a:r>
              <a:rPr lang="en-US" sz="2400" dirty="0"/>
              <a:t>Parallel inheritance hierarchies</a:t>
            </a:r>
          </a:p>
          <a:p>
            <a:r>
              <a:rPr lang="en-US" sz="2400" dirty="0" smtClean="0"/>
              <a:t>Lazy class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9862" y="1272807"/>
            <a:ext cx="3899190" cy="4724400"/>
          </a:xfrm>
        </p:spPr>
        <p:txBody>
          <a:bodyPr/>
          <a:lstStyle/>
          <a:p>
            <a:r>
              <a:rPr lang="en-US" sz="2400" dirty="0" smtClean="0"/>
              <a:t>Speculative generality</a:t>
            </a:r>
          </a:p>
          <a:p>
            <a:r>
              <a:rPr lang="en-US" sz="2400" dirty="0" smtClean="0"/>
              <a:t>Temporary field</a:t>
            </a:r>
          </a:p>
          <a:p>
            <a:r>
              <a:rPr lang="en-US" sz="2400" dirty="0" smtClean="0"/>
              <a:t>Comments</a:t>
            </a:r>
          </a:p>
          <a:p>
            <a:r>
              <a:rPr lang="en-US" sz="2400" dirty="0" smtClean="0"/>
              <a:t>Refused bequest</a:t>
            </a:r>
            <a:endParaRPr lang="en-US" sz="2400" dirty="0"/>
          </a:p>
          <a:p>
            <a:r>
              <a:rPr lang="en-US" sz="2400" dirty="0" smtClean="0"/>
              <a:t>Primitive obsession</a:t>
            </a:r>
          </a:p>
          <a:p>
            <a:r>
              <a:rPr lang="en-US" sz="2400" dirty="0" smtClean="0"/>
              <a:t>Message chains</a:t>
            </a:r>
          </a:p>
          <a:p>
            <a:r>
              <a:rPr lang="en-US" sz="2400" dirty="0" smtClean="0"/>
              <a:t>Middle man</a:t>
            </a:r>
          </a:p>
          <a:p>
            <a:r>
              <a:rPr lang="en-US" sz="2400" dirty="0" smtClean="0"/>
              <a:t>Inappropriate intimacy</a:t>
            </a:r>
          </a:p>
          <a:p>
            <a:r>
              <a:rPr lang="en-US" sz="2400" dirty="0" smtClean="0"/>
              <a:t>Alternative classes with different interfaces</a:t>
            </a:r>
          </a:p>
          <a:p>
            <a:r>
              <a:rPr lang="en-US" sz="2400" dirty="0" smtClean="0"/>
              <a:t>Incomplete library class</a:t>
            </a:r>
          </a:p>
          <a:p>
            <a:r>
              <a:rPr lang="en-US" sz="2400" dirty="0" smtClean="0"/>
              <a:t>Data class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381186" cy="15254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85596" y="6427817"/>
            <a:ext cx="5308600" cy="40011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tIns="0" bIns="0">
            <a:spAutoFit/>
          </a:bodyPr>
          <a:lstStyle/>
          <a:p>
            <a:pPr algn="r"/>
            <a:r>
              <a:rPr lang="en-US" sz="1200" dirty="0"/>
              <a:t>M. </a:t>
            </a:r>
            <a:r>
              <a:rPr lang="en-US" sz="1200" dirty="0" smtClean="0"/>
              <a:t>Fowler, K. Beck </a:t>
            </a:r>
            <a:r>
              <a:rPr lang="en-US" sz="1200" dirty="0"/>
              <a:t>et al., </a:t>
            </a:r>
          </a:p>
          <a:p>
            <a:pPr algn="r"/>
            <a:r>
              <a:rPr lang="en-US" sz="1400" b="1" dirty="0" smtClean="0"/>
              <a:t>Refactoring</a:t>
            </a:r>
            <a:r>
              <a:rPr lang="en-US" sz="1400" b="1" dirty="0"/>
              <a:t>: Improving the Design of Existing </a:t>
            </a:r>
            <a:r>
              <a:rPr lang="en-US" sz="1400" b="1" dirty="0" smtClean="0"/>
              <a:t>Code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138352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code smells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977" y="1428819"/>
            <a:ext cx="8297061" cy="4895781"/>
          </a:xfrm>
        </p:spPr>
        <p:txBody>
          <a:bodyPr/>
          <a:lstStyle/>
          <a:p>
            <a:r>
              <a:rPr lang="en-US" sz="2800" b="1" dirty="0"/>
              <a:t>Duplicated Code </a:t>
            </a:r>
            <a:endParaRPr lang="en-US" sz="2800" b="1" dirty="0" smtClean="0"/>
          </a:p>
          <a:p>
            <a:pPr lvl="1"/>
            <a:r>
              <a:rPr lang="en-US" sz="2400" dirty="0" smtClean="0"/>
              <a:t>if </a:t>
            </a:r>
            <a:r>
              <a:rPr lang="en-US" sz="2400" dirty="0"/>
              <a:t>you modify one instance of duplicated code but not the others, you </a:t>
            </a:r>
            <a:r>
              <a:rPr lang="en-US" sz="2400" dirty="0" smtClean="0"/>
              <a:t>may introduce a </a:t>
            </a:r>
            <a:r>
              <a:rPr lang="en-US" sz="2400" dirty="0"/>
              <a:t>bug! </a:t>
            </a:r>
            <a:endParaRPr lang="en-US" sz="2400" dirty="0" smtClean="0"/>
          </a:p>
          <a:p>
            <a:r>
              <a:rPr lang="en-US" sz="2800" b="1" dirty="0" smtClean="0"/>
              <a:t>Large class</a:t>
            </a:r>
            <a:endParaRPr lang="en-US" sz="2800" b="1" dirty="0"/>
          </a:p>
          <a:p>
            <a:pPr lvl="1"/>
            <a:r>
              <a:rPr lang="en-US" sz="2400" dirty="0" smtClean="0"/>
              <a:t>tries </a:t>
            </a:r>
            <a:r>
              <a:rPr lang="en-US" sz="2400" dirty="0"/>
              <a:t>to do too </a:t>
            </a:r>
            <a:r>
              <a:rPr lang="en-US" sz="2400" dirty="0" smtClean="0"/>
              <a:t>much</a:t>
            </a:r>
          </a:p>
          <a:p>
            <a:r>
              <a:rPr lang="en-US" sz="2800" b="1" dirty="0"/>
              <a:t>Long Method </a:t>
            </a:r>
          </a:p>
          <a:p>
            <a:pPr lvl="1"/>
            <a:r>
              <a:rPr lang="en-US" sz="2400" dirty="0"/>
              <a:t>difficult to understand and maintain </a:t>
            </a:r>
          </a:p>
          <a:p>
            <a:pPr lvl="1"/>
            <a:r>
              <a:rPr lang="en-US" sz="2000" i="1" dirty="0"/>
              <a:t>Martin’s Rule of Performance: Assume costs of lots of short functions are negligible and wait to be proven wrong! </a:t>
            </a:r>
          </a:p>
          <a:p>
            <a:r>
              <a:rPr lang="en-US" sz="2800" b="1" dirty="0" smtClean="0"/>
              <a:t>Long </a:t>
            </a:r>
            <a:r>
              <a:rPr lang="en-US" sz="2800" b="1" dirty="0"/>
              <a:t>Parameter </a:t>
            </a:r>
            <a:r>
              <a:rPr lang="en-US" sz="2800" b="1" dirty="0" smtClean="0"/>
              <a:t>List</a:t>
            </a:r>
            <a:endParaRPr lang="en-US" sz="2800" b="1" dirty="0"/>
          </a:p>
          <a:p>
            <a:pPr lvl="1"/>
            <a:r>
              <a:rPr lang="en-US" sz="2400" dirty="0" smtClean="0"/>
              <a:t> </a:t>
            </a:r>
            <a:r>
              <a:rPr lang="en-US" sz="2400" dirty="0"/>
              <a:t>hard to understand, can become inconsistent </a:t>
            </a:r>
            <a:endParaRPr lang="en-US" sz="2400" dirty="0" smtClean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3924" y="1036968"/>
            <a:ext cx="851467" cy="8514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31457" y="1420831"/>
            <a:ext cx="36478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50" dirty="0">
                <a:ln w="127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</a:t>
            </a:r>
            <a:r>
              <a:rPr lang="en-US" sz="2800" b="1" spc="50" dirty="0" smtClean="0">
                <a:ln w="12700" cmpd="sng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80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n the stink parade</a:t>
            </a:r>
            <a:endParaRPr lang="en-US" sz="2800" b="1" spc="50" dirty="0">
              <a:ln w="12700" cmpd="sng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80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29390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Code smells: </a:t>
            </a:r>
            <a:r>
              <a:rPr lang="en-US" dirty="0" smtClean="0"/>
              <a:t>dispensable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56831"/>
            <a:ext cx="8164322" cy="5241466"/>
          </a:xfrm>
        </p:spPr>
        <p:txBody>
          <a:bodyPr/>
          <a:lstStyle/>
          <a:p>
            <a:r>
              <a:rPr lang="en-US" sz="2800" b="1" dirty="0"/>
              <a:t>Data Class </a:t>
            </a:r>
          </a:p>
          <a:p>
            <a:pPr lvl="1"/>
            <a:r>
              <a:rPr lang="en-US" sz="2400" dirty="0"/>
              <a:t>A data holder: a class that has attributes, getting and setting methods for the fields, and nothing else</a:t>
            </a:r>
          </a:p>
          <a:p>
            <a:pPr lvl="1"/>
            <a:r>
              <a:rPr lang="en-US" sz="2000" i="1" dirty="0" smtClean="0"/>
              <a:t>Objects </a:t>
            </a:r>
            <a:r>
              <a:rPr lang="en-US" sz="2000" i="1" dirty="0"/>
              <a:t>should be about data </a:t>
            </a:r>
            <a:r>
              <a:rPr lang="en-US" sz="2000" b="1" i="1" dirty="0"/>
              <a:t>and </a:t>
            </a:r>
            <a:r>
              <a:rPr lang="en-US" sz="2000" i="1" dirty="0"/>
              <a:t>behavior </a:t>
            </a:r>
          </a:p>
          <a:p>
            <a:r>
              <a:rPr lang="en-US" sz="2800" b="1" dirty="0" smtClean="0"/>
              <a:t>Speculative </a:t>
            </a:r>
            <a:r>
              <a:rPr lang="en-US" sz="2800" b="1" dirty="0"/>
              <a:t>Generality </a:t>
            </a:r>
          </a:p>
          <a:p>
            <a:pPr lvl="1"/>
            <a:r>
              <a:rPr lang="en-US" sz="2400" dirty="0"/>
              <a:t> </a:t>
            </a:r>
            <a:r>
              <a:rPr lang="en-US" sz="2400" dirty="0" smtClean="0"/>
              <a:t>“I may need </a:t>
            </a:r>
            <a:r>
              <a:rPr lang="en-US" sz="2400" dirty="0"/>
              <a:t>the ability to do this kind of thing someday” </a:t>
            </a:r>
          </a:p>
          <a:p>
            <a:r>
              <a:rPr lang="en-US" sz="2800" b="1" dirty="0"/>
              <a:t>Lazy Class </a:t>
            </a:r>
          </a:p>
          <a:p>
            <a:pPr lvl="1"/>
            <a:r>
              <a:rPr lang="en-US" sz="2400" dirty="0"/>
              <a:t>A class that no longer “pays its way”</a:t>
            </a:r>
            <a:br>
              <a:rPr lang="en-US" sz="2400" dirty="0"/>
            </a:br>
            <a:r>
              <a:rPr lang="en-US" sz="2000" i="1" dirty="0"/>
              <a:t>e.g. a class that was downsized by refactoring, or represented planned functionality that did not </a:t>
            </a:r>
            <a:r>
              <a:rPr lang="en-US" sz="2000" i="1" dirty="0" smtClean="0"/>
              <a:t>materialize</a:t>
            </a:r>
            <a:endParaRPr lang="en-US" sz="2000" i="1" dirty="0"/>
          </a:p>
          <a:p>
            <a:r>
              <a:rPr lang="en-US" sz="2800" b="1" dirty="0"/>
              <a:t>Dead Code</a:t>
            </a:r>
          </a:p>
          <a:p>
            <a:pPr lvl="1"/>
            <a:r>
              <a:rPr lang="en-US" sz="2400" dirty="0"/>
              <a:t>Code that is not </a:t>
            </a:r>
            <a:r>
              <a:rPr lang="en-US" sz="2400" dirty="0" smtClean="0"/>
              <a:t>used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1206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Code smells: </a:t>
            </a:r>
            <a:r>
              <a:rPr lang="en-US" dirty="0" smtClean="0"/>
              <a:t>OO abusers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303" y="1135240"/>
            <a:ext cx="8525842" cy="5349547"/>
          </a:xfrm>
        </p:spPr>
        <p:txBody>
          <a:bodyPr/>
          <a:lstStyle/>
          <a:p>
            <a:r>
              <a:rPr lang="en-US" sz="2800" b="1" dirty="0" smtClean="0"/>
              <a:t>Refused </a:t>
            </a:r>
            <a:r>
              <a:rPr lang="en-US" sz="2800" b="1" dirty="0"/>
              <a:t>Bequest</a:t>
            </a:r>
          </a:p>
          <a:p>
            <a:pPr lvl="1"/>
            <a:r>
              <a:rPr lang="en-US" sz="2400" dirty="0"/>
              <a:t>A subclass ignores most of the functionality provided by its superclass </a:t>
            </a:r>
          </a:p>
          <a:p>
            <a:r>
              <a:rPr lang="en-US" sz="2800" b="1" dirty="0" smtClean="0"/>
              <a:t>Switch </a:t>
            </a:r>
            <a:r>
              <a:rPr lang="en-US" sz="2800" b="1" dirty="0"/>
              <a:t>Statements </a:t>
            </a:r>
          </a:p>
          <a:p>
            <a:pPr lvl="1"/>
            <a:r>
              <a:rPr lang="en-US" sz="2400" dirty="0" smtClean="0"/>
              <a:t>Can be </a:t>
            </a:r>
            <a:r>
              <a:rPr lang="en-US" sz="2400" dirty="0"/>
              <a:t>replaced by use of polymorphism</a:t>
            </a:r>
          </a:p>
          <a:p>
            <a:r>
              <a:rPr lang="en-US" sz="2800" b="1" dirty="0"/>
              <a:t>Temporary Field </a:t>
            </a:r>
          </a:p>
          <a:p>
            <a:pPr lvl="1"/>
            <a:r>
              <a:rPr lang="en-US" sz="2400" dirty="0"/>
              <a:t>An attribute of an object is only set in certain </a:t>
            </a:r>
            <a:r>
              <a:rPr lang="en-US" sz="2400" dirty="0" smtClean="0"/>
              <a:t>circumstances</a:t>
            </a:r>
          </a:p>
          <a:p>
            <a:pPr lvl="2">
              <a:spcBef>
                <a:spcPts val="0"/>
              </a:spcBef>
            </a:pPr>
            <a:r>
              <a:rPr lang="en-US" sz="2200" i="1" dirty="0" smtClean="0"/>
              <a:t>but an object should need all of its attributes </a:t>
            </a:r>
            <a:endParaRPr lang="en-US" sz="2200" dirty="0" smtClean="0"/>
          </a:p>
          <a:p>
            <a:pPr lvl="1"/>
            <a:r>
              <a:rPr lang="en-US" sz="2400" dirty="0" smtClean="0"/>
              <a:t>or fields used to hold intermediate results </a:t>
            </a:r>
          </a:p>
          <a:p>
            <a:r>
              <a:rPr lang="en-US" sz="2800" b="1" dirty="0" smtClean="0"/>
              <a:t>Alternative </a:t>
            </a:r>
            <a:r>
              <a:rPr lang="en-US" sz="2800" b="1" dirty="0"/>
              <a:t>Classes with Different Interfaces </a:t>
            </a:r>
          </a:p>
          <a:p>
            <a:pPr lvl="1"/>
            <a:r>
              <a:rPr lang="en-US" sz="2400" dirty="0" smtClean="0"/>
              <a:t>Two </a:t>
            </a:r>
            <a:r>
              <a:rPr lang="en-US" sz="2400" dirty="0"/>
              <a:t>or more methods do the same thing but have different signature for what they do 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83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Code smells: </a:t>
            </a:r>
            <a:r>
              <a:rPr lang="en-US" dirty="0" smtClean="0"/>
              <a:t>coupling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791" y="1432057"/>
            <a:ext cx="8579889" cy="4892543"/>
          </a:xfrm>
        </p:spPr>
        <p:txBody>
          <a:bodyPr/>
          <a:lstStyle/>
          <a:p>
            <a:r>
              <a:rPr lang="en-US" sz="2800" b="1" dirty="0"/>
              <a:t>Middle Man</a:t>
            </a:r>
          </a:p>
          <a:p>
            <a:pPr lvl="1"/>
            <a:r>
              <a:rPr lang="en-US" sz="2400" dirty="0"/>
              <a:t>A class delegates most of its responsibilities to another class</a:t>
            </a:r>
          </a:p>
          <a:p>
            <a:pPr lvl="1"/>
            <a:r>
              <a:rPr lang="en-US" sz="2400" i="1" dirty="0"/>
              <a:t>Does it really have a reason to exist?</a:t>
            </a:r>
          </a:p>
          <a:p>
            <a:r>
              <a:rPr lang="en-US" sz="2800" b="1" dirty="0" smtClean="0"/>
              <a:t>Message Chains </a:t>
            </a:r>
          </a:p>
          <a:p>
            <a:pPr lvl="1"/>
            <a:r>
              <a:rPr lang="en-US" sz="2400" dirty="0" smtClean="0"/>
              <a:t>A </a:t>
            </a:r>
            <a:r>
              <a:rPr lang="en-US" sz="2400" dirty="0"/>
              <a:t>client asks an object for another </a:t>
            </a:r>
            <a:r>
              <a:rPr lang="en-US" sz="2400" dirty="0" smtClean="0"/>
              <a:t>object, </a:t>
            </a:r>
            <a:r>
              <a:rPr lang="en-US" sz="2400" dirty="0"/>
              <a:t>then asks that object for another object etc. </a:t>
            </a:r>
            <a:endParaRPr lang="en-US" sz="2400" dirty="0" smtClean="0"/>
          </a:p>
          <a:p>
            <a:r>
              <a:rPr lang="en-US" sz="2800" b="1" dirty="0"/>
              <a:t>Feature Envy </a:t>
            </a:r>
          </a:p>
          <a:p>
            <a:pPr lvl="1"/>
            <a:r>
              <a:rPr lang="en-US" sz="2400" dirty="0"/>
              <a:t>A method requires lots of information from some other object </a:t>
            </a:r>
          </a:p>
          <a:p>
            <a:r>
              <a:rPr lang="en-US" sz="2800" b="1" dirty="0" smtClean="0"/>
              <a:t>Inappropriate </a:t>
            </a:r>
            <a:r>
              <a:rPr lang="en-US" sz="2800" b="1" dirty="0"/>
              <a:t>Intimacy </a:t>
            </a:r>
          </a:p>
          <a:p>
            <a:pPr lvl="1"/>
            <a:r>
              <a:rPr lang="en-US" sz="2400" dirty="0"/>
              <a:t>C</a:t>
            </a:r>
            <a:r>
              <a:rPr lang="en-US" sz="2400" dirty="0" smtClean="0"/>
              <a:t>lasses </a:t>
            </a:r>
            <a:r>
              <a:rPr lang="en-US" sz="2400" dirty="0"/>
              <a:t>that know too much about each other’s private details </a:t>
            </a: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98398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777" y="518530"/>
            <a:ext cx="7772400" cy="647700"/>
          </a:xfrm>
        </p:spPr>
        <p:txBody>
          <a:bodyPr/>
          <a:lstStyle/>
          <a:p>
            <a:r>
              <a:rPr lang="en-US" b="0" dirty="0" smtClean="0"/>
              <a:t>Code smells: </a:t>
            </a:r>
            <a:r>
              <a:rPr lang="en-US" dirty="0" smtClean="0"/>
              <a:t>hindering change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59" y="1472587"/>
            <a:ext cx="8362213" cy="4852013"/>
          </a:xfrm>
        </p:spPr>
        <p:txBody>
          <a:bodyPr/>
          <a:lstStyle/>
          <a:p>
            <a:r>
              <a:rPr lang="en-US" sz="2800" b="1" dirty="0"/>
              <a:t>Divergent Change</a:t>
            </a:r>
          </a:p>
          <a:p>
            <a:pPr lvl="1"/>
            <a:r>
              <a:rPr lang="en-US" sz="2400" dirty="0"/>
              <a:t>Lack of cohesion: one type of change requires changing one subset of methods; another type of change requires changing another subset </a:t>
            </a:r>
            <a:endParaRPr lang="en-US" sz="2400" dirty="0">
              <a:latin typeface="Wingdings"/>
            </a:endParaRPr>
          </a:p>
          <a:p>
            <a:r>
              <a:rPr lang="en-US" sz="2800" b="1" dirty="0"/>
              <a:t>Shotgun Surgery</a:t>
            </a:r>
          </a:p>
          <a:p>
            <a:pPr lvl="1"/>
            <a:r>
              <a:rPr lang="en-US" sz="2400" dirty="0" smtClean="0"/>
              <a:t>A </a:t>
            </a:r>
            <a:r>
              <a:rPr lang="en-US" sz="2400" dirty="0"/>
              <a:t>change requires lots of little changes in a lot of different objects </a:t>
            </a:r>
            <a:endParaRPr lang="en-US" sz="2400" dirty="0" smtClean="0"/>
          </a:p>
          <a:p>
            <a:r>
              <a:rPr lang="en-US" sz="2800" b="1" dirty="0"/>
              <a:t>Parallel</a:t>
            </a:r>
            <a:r>
              <a:rPr lang="en-US" sz="2400" dirty="0"/>
              <a:t> </a:t>
            </a:r>
            <a:r>
              <a:rPr lang="en-US" sz="2800" b="1" dirty="0"/>
              <a:t>Inheritance Hierarchies </a:t>
            </a:r>
            <a:endParaRPr lang="en-US" sz="2400" b="1" dirty="0"/>
          </a:p>
          <a:p>
            <a:pPr lvl="1"/>
            <a:r>
              <a:rPr lang="en-US" sz="2400" dirty="0"/>
              <a:t>Similar to Shotgun Surgery; each time I add a subclass to one hierarchy, I need to do it for all related hierarchies </a:t>
            </a:r>
            <a:endParaRPr lang="en-US" sz="2400" dirty="0" smtClean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828899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…and more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350996"/>
            <a:ext cx="8123787" cy="4973603"/>
          </a:xfrm>
        </p:spPr>
        <p:txBody>
          <a:bodyPr/>
          <a:lstStyle/>
          <a:p>
            <a:r>
              <a:rPr lang="en-US" sz="2800" b="1" dirty="0" smtClean="0"/>
              <a:t>Data </a:t>
            </a:r>
            <a:r>
              <a:rPr lang="en-US" sz="2800" b="1" dirty="0"/>
              <a:t>Clumps</a:t>
            </a:r>
          </a:p>
          <a:p>
            <a:pPr lvl="1"/>
            <a:r>
              <a:rPr lang="en-US" sz="2400" dirty="0"/>
              <a:t>Attributes that are used </a:t>
            </a:r>
            <a:r>
              <a:rPr lang="en-US" sz="2400" dirty="0" smtClean="0"/>
              <a:t>together, </a:t>
            </a:r>
            <a:r>
              <a:rPr lang="en-US" sz="2400" dirty="0"/>
              <a:t>but are not part of the same object</a:t>
            </a:r>
          </a:p>
          <a:p>
            <a:r>
              <a:rPr lang="en-US" sz="2800" b="1" dirty="0"/>
              <a:t>Primitive Obsession </a:t>
            </a:r>
          </a:p>
          <a:p>
            <a:pPr lvl="1"/>
            <a:r>
              <a:rPr lang="en-US" sz="2400" dirty="0"/>
              <a:t>A reluctance to use classes instead of primitive data </a:t>
            </a:r>
            <a:r>
              <a:rPr lang="en-US" sz="2400" dirty="0" smtClean="0"/>
              <a:t>types</a:t>
            </a:r>
          </a:p>
          <a:p>
            <a:r>
              <a:rPr lang="en-US" sz="2600" dirty="0"/>
              <a:t> </a:t>
            </a:r>
            <a:r>
              <a:rPr lang="en-US" sz="2800" b="1" dirty="0"/>
              <a:t>Magic Number</a:t>
            </a:r>
          </a:p>
          <a:p>
            <a:pPr lvl="1"/>
            <a:r>
              <a:rPr lang="en-US" sz="2400" dirty="0"/>
              <a:t>A </a:t>
            </a:r>
            <a:r>
              <a:rPr lang="en-US" sz="2400" dirty="0" smtClean="0"/>
              <a:t>literal </a:t>
            </a:r>
            <a:r>
              <a:rPr lang="en-US" sz="2400" dirty="0"/>
              <a:t>value that appears in a program </a:t>
            </a:r>
            <a:endParaRPr lang="en-US" sz="2400" dirty="0" smtClean="0"/>
          </a:p>
          <a:p>
            <a:r>
              <a:rPr lang="en-US" sz="2800" b="1" dirty="0"/>
              <a:t>Combinatorial </a:t>
            </a:r>
            <a:r>
              <a:rPr lang="en-US" sz="2800" b="1" dirty="0" smtClean="0"/>
              <a:t>Explosion</a:t>
            </a:r>
            <a:endParaRPr lang="en-US" sz="2800" b="1" dirty="0"/>
          </a:p>
          <a:p>
            <a:pPr lvl="1"/>
            <a:r>
              <a:rPr lang="en-US" sz="2600" dirty="0"/>
              <a:t>L</a:t>
            </a:r>
            <a:r>
              <a:rPr lang="en-US" sz="2600" dirty="0" smtClean="0"/>
              <a:t>ots </a:t>
            </a:r>
            <a:r>
              <a:rPr lang="en-US" sz="2600" dirty="0"/>
              <a:t>of code that does </a:t>
            </a:r>
            <a:r>
              <a:rPr lang="en-US" sz="2600" i="1" dirty="0"/>
              <a:t>almost</a:t>
            </a:r>
            <a:r>
              <a:rPr lang="en-US" sz="2600" dirty="0"/>
              <a:t> the same </a:t>
            </a:r>
            <a:r>
              <a:rPr lang="en-US" sz="2600" dirty="0" smtClean="0"/>
              <a:t>thing</a:t>
            </a:r>
          </a:p>
        </p:txBody>
      </p:sp>
    </p:spTree>
    <p:extLst>
      <p:ext uri="{BB962C8B-B14F-4D97-AF65-F5344CB8AC3E}">
        <p14:creationId xmlns:p14="http://schemas.microsoft.com/office/powerpoint/2010/main" val="2772856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848880"/>
            <a:ext cx="7772400" cy="647700"/>
          </a:xfrm>
        </p:spPr>
        <p:txBody>
          <a:bodyPr/>
          <a:lstStyle/>
          <a:p>
            <a:r>
              <a:rPr lang="en-US" sz="4800" dirty="0" smtClean="0"/>
              <a:t>How to refactor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684591" y="2857293"/>
            <a:ext cx="593312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1" dirty="0"/>
              <a:t>Methods</a:t>
            </a:r>
          </a:p>
          <a:p>
            <a:pPr algn="l"/>
            <a:r>
              <a:rPr lang="en-US" sz="3600" b="1" dirty="0" smtClean="0"/>
              <a:t>Techniques</a:t>
            </a:r>
          </a:p>
          <a:p>
            <a:pPr algn="l"/>
            <a:endParaRPr lang="en-US" sz="3200" b="1" dirty="0"/>
          </a:p>
          <a:p>
            <a:pPr algn="l"/>
            <a:r>
              <a:rPr lang="en-US" sz="3200" dirty="0" smtClean="0"/>
              <a:t>Reverse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4826" y="5000263"/>
            <a:ext cx="711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/>
              <a:t>Not limited to deriving a UML class diagram form the code…</a:t>
            </a:r>
          </a:p>
          <a:p>
            <a:pPr algn="l"/>
            <a:r>
              <a:rPr lang="en-US" i="1" dirty="0" smtClean="0"/>
              <a:t>Motivation: understanding other people’s code</a:t>
            </a:r>
            <a:endParaRPr lang="en-US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6926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refactor-cyc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430" y="4120911"/>
            <a:ext cx="2645853" cy="273708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29330" y="342900"/>
            <a:ext cx="7661310" cy="647700"/>
          </a:xfrm>
        </p:spPr>
        <p:txBody>
          <a:bodyPr/>
          <a:lstStyle/>
          <a:p>
            <a:pPr algn="ctr"/>
            <a:r>
              <a:rPr lang="en-US" dirty="0" smtClean="0"/>
              <a:t>Testing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7792" y="1008711"/>
            <a:ext cx="84988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Refactoring is not meant to alter the </a:t>
            </a:r>
            <a:r>
              <a:rPr lang="en-US" sz="2400" dirty="0" err="1" smtClean="0"/>
              <a:t>behaviour</a:t>
            </a:r>
            <a:r>
              <a:rPr lang="en-US" sz="2400" dirty="0" smtClean="0"/>
              <a:t> of the code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495643" y="1594376"/>
            <a:ext cx="4087701" cy="70788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4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To be tested!</a:t>
            </a:r>
            <a:endParaRPr lang="en-US" sz="4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7260" y="2468490"/>
            <a:ext cx="8606910" cy="954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</a:rPr>
              <a:t>Refactoring begins by designing a </a:t>
            </a:r>
            <a:r>
              <a:rPr lang="en-US" sz="2800" b="1" dirty="0">
                <a:solidFill>
                  <a:srgbClr val="FF0000"/>
                </a:solidFill>
                <a:latin typeface="+mn-lt"/>
                <a:ea typeface="+mn-ea"/>
              </a:rPr>
              <a:t>solid set of tests </a:t>
            </a: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</a:rPr>
              <a:t>for the portion of code under analysis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61928" y="3465423"/>
            <a:ext cx="5985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Usually unit tests</a:t>
            </a:r>
            <a:endParaRPr lang="en-US" sz="2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815880" y="4489057"/>
            <a:ext cx="4418306" cy="18158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GB"/>
            </a:defPPr>
            <a:lvl1pPr algn="l">
              <a:defRPr sz="2800"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dirty="0" smtClean="0">
                <a:solidFill>
                  <a:srgbClr val="0000FF"/>
                </a:solidFill>
              </a:rPr>
              <a:t>Test original code </a:t>
            </a:r>
            <a:endParaRPr lang="en-US" dirty="0">
              <a:solidFill>
                <a:srgbClr val="0000FF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Apply</a:t>
            </a:r>
            <a:r>
              <a:rPr lang="en-US" dirty="0"/>
              <a:t> one action at a time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Test </a:t>
            </a:r>
            <a:endParaRPr lang="en-US" dirty="0" smtClean="0">
              <a:solidFill>
                <a:srgbClr val="0000FF"/>
              </a:solidFill>
            </a:endParaRP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…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534" y="3879015"/>
            <a:ext cx="8106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Refactoring occurs </a:t>
            </a:r>
            <a:r>
              <a:rPr lang="en-US" sz="2800" dirty="0"/>
              <a:t>as a </a:t>
            </a:r>
            <a:r>
              <a:rPr lang="en-US" sz="2800" b="1" dirty="0">
                <a:solidFill>
                  <a:srgbClr val="FF0000"/>
                </a:solidFill>
              </a:rPr>
              <a:t>series of small changes</a:t>
            </a:r>
          </a:p>
        </p:txBody>
      </p:sp>
      <p:sp>
        <p:nvSpPr>
          <p:cNvPr id="8" name="Curved Up Arrow 7"/>
          <p:cNvSpPr/>
          <p:nvPr/>
        </p:nvSpPr>
        <p:spPr bwMode="auto">
          <a:xfrm rot="17893277">
            <a:off x="4909925" y="5116588"/>
            <a:ext cx="985544" cy="628282"/>
          </a:xfrm>
          <a:prstGeom prst="curvedUpArrow">
            <a:avLst/>
          </a:prstGeom>
          <a:solidFill>
            <a:srgbClr val="0066FF"/>
          </a:solidFill>
          <a:ln w="12700" cap="flat" cmpd="sng" algn="ctr">
            <a:solidFill>
              <a:srgbClr val="00408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3919" y="6396335"/>
            <a:ext cx="32086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</a:t>
            </a:r>
            <a:r>
              <a:rPr lang="en-US" sz="2400" b="1" dirty="0" smtClean="0"/>
              <a:t>ands-on exercise</a:t>
            </a:r>
            <a:endParaRPr lang="en-US" sz="2400" b="1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3071606" y="6630242"/>
            <a:ext cx="612756" cy="0"/>
          </a:xfrm>
          <a:prstGeom prst="straightConnector1">
            <a:avLst/>
          </a:prstGeom>
          <a:solidFill>
            <a:srgbClr val="0066FF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858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msc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589696" y="1484295"/>
            <a:ext cx="3884405" cy="66628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191" y="44560"/>
            <a:ext cx="3042809" cy="3232528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6" name="Group 5"/>
          <p:cNvGrpSpPr/>
          <p:nvPr/>
        </p:nvGrpSpPr>
        <p:grpSpPr>
          <a:xfrm>
            <a:off x="2963512" y="1136269"/>
            <a:ext cx="3086279" cy="1447698"/>
            <a:chOff x="2490281" y="0"/>
            <a:chExt cx="3459242" cy="180417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90281" y="0"/>
              <a:ext cx="3459242" cy="1804174"/>
            </a:xfrm>
            <a:prstGeom prst="rect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3112844" y="983717"/>
              <a:ext cx="2228802" cy="307777"/>
            </a:xfrm>
            <a:prstGeom prst="rect">
              <a:avLst/>
            </a:prstGeom>
            <a:noFill/>
            <a:ln>
              <a:solidFill>
                <a:schemeClr val="accent1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P. </a:t>
              </a:r>
              <a:r>
                <a:rPr lang="en-US" sz="1400" dirty="0" err="1" smtClean="0"/>
                <a:t>Arce</a:t>
              </a:r>
              <a:r>
                <a:rPr lang="en-US" sz="1400" dirty="0" smtClean="0"/>
                <a:t>, M. </a:t>
              </a:r>
              <a:r>
                <a:rPr lang="en-US" sz="1400" dirty="0" err="1" smtClean="0"/>
                <a:t>Wadhwa</a:t>
              </a:r>
              <a:r>
                <a:rPr lang="en-US" sz="1400" dirty="0" smtClean="0"/>
                <a:t> </a:t>
              </a:r>
              <a:endParaRPr lang="en-US" sz="1400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097963" y="1136270"/>
            <a:ext cx="767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2.9 </a:t>
            </a:r>
            <a:r>
              <a:rPr lang="en-US" dirty="0" smtClean="0">
                <a:latin typeface="Symbol" charset="2"/>
                <a:cs typeface="Symbol" charset="2"/>
              </a:rPr>
              <a:t>s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07002" y="131242"/>
            <a:ext cx="5553180" cy="82678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9pPr>
          </a:lstStyle>
          <a:p>
            <a:r>
              <a:rPr lang="en-US" sz="3600" dirty="0" smtClean="0"/>
              <a:t>What may happen…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178257" y="1013731"/>
            <a:ext cx="2573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…if the software is changed</a:t>
            </a:r>
          </a:p>
          <a:p>
            <a:r>
              <a:rPr lang="en-US" sz="2400" i="1" dirty="0" smtClean="0"/>
              <a:t>(“improved”) </a:t>
            </a:r>
            <a:r>
              <a:rPr lang="en-US" sz="2400" b="1" dirty="0" smtClean="0"/>
              <a:t>without testing</a:t>
            </a:r>
            <a:endParaRPr lang="en-US" sz="2400" b="1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232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133" y="2925778"/>
            <a:ext cx="86408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 the ideal world 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there would be hardly any need for refactoring</a:t>
            </a:r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 the real world of HEP (and related fields) </a:t>
            </a:r>
          </a:p>
          <a:p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most software needs to be refactored</a:t>
            </a:r>
          </a:p>
          <a:p>
            <a:endParaRPr lang="en-US" dirty="0"/>
          </a:p>
          <a:p>
            <a:r>
              <a:rPr lang="en-US" dirty="0" smtClean="0"/>
              <a:t>By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learning refactoring </a:t>
            </a:r>
          </a:p>
          <a:p>
            <a:r>
              <a:rPr lang="en-US" dirty="0" smtClean="0">
                <a:solidFill>
                  <a:srgbClr val="17375E"/>
                </a:solidFill>
              </a:rPr>
              <a:t>you also learn writing code that minimizes the need to be refactored  </a:t>
            </a:r>
            <a:endParaRPr lang="en-US" dirty="0">
              <a:solidFill>
                <a:srgbClr val="17375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41189" y="1451816"/>
            <a:ext cx="7109953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dk1"/>
                </a:solidFill>
              </a:rPr>
              <a:t>…is a disciplined technique </a:t>
            </a:r>
            <a:r>
              <a:rPr lang="en-US" sz="2800" dirty="0" smtClean="0"/>
              <a:t>for </a:t>
            </a:r>
          </a:p>
          <a:p>
            <a:r>
              <a:rPr lang="en-US" sz="2800" b="1" dirty="0" smtClean="0">
                <a:solidFill>
                  <a:schemeClr val="dk1"/>
                </a:solidFill>
                <a:latin typeface="+mn-lt"/>
                <a:ea typeface="+mn-ea"/>
              </a:rPr>
              <a:t>improving </a:t>
            </a:r>
            <a:r>
              <a:rPr lang="en-US" sz="2800" b="1" dirty="0">
                <a:solidFill>
                  <a:schemeClr val="dk1"/>
                </a:solidFill>
                <a:latin typeface="+mn-lt"/>
                <a:ea typeface="+mn-ea"/>
              </a:rPr>
              <a:t>the design of an existing code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Refactoring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4927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7EACE75-4568-314D-A252-26B244F3FE5C}" type="slidenum">
              <a:rPr lang="en-US" smtClean="0"/>
              <a:t>40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03663" y="5522824"/>
            <a:ext cx="599128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Beware:</a:t>
            </a:r>
          </a:p>
          <a:p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xperimental geometry is not reproducible!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712086"/>
            <a:ext cx="9144000" cy="4981960"/>
            <a:chOff x="0" y="958211"/>
            <a:chExt cx="9144000" cy="498196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873" y="958211"/>
              <a:ext cx="7924800" cy="48895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0" y="5632394"/>
              <a:ext cx="32977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V. </a:t>
              </a:r>
              <a:r>
                <a:rPr lang="en-US" sz="1400" dirty="0" err="1" smtClean="0"/>
                <a:t>Ivanchenko</a:t>
              </a:r>
              <a:r>
                <a:rPr lang="en-US" sz="1400" dirty="0" smtClean="0"/>
                <a:t>, 14/4/2014</a:t>
              </a:r>
              <a:endParaRPr lang="en-US" sz="14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91269" y="1644051"/>
              <a:ext cx="10042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/>
                <a:t>6.2 </a:t>
              </a:r>
              <a:r>
                <a:rPr lang="en-US" dirty="0" smtClean="0">
                  <a:latin typeface="Symbol" charset="2"/>
                  <a:cs typeface="Symbol" charset="2"/>
                </a:rPr>
                <a:t>s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291269" y="2485566"/>
              <a:ext cx="846712" cy="335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ts val="1800"/>
                </a:lnSpc>
              </a:pPr>
              <a:r>
                <a:rPr lang="en-US" dirty="0" smtClean="0">
                  <a:solidFill>
                    <a:srgbClr val="FF0000"/>
                  </a:solidFill>
                </a:rPr>
                <a:t>5.2 </a:t>
              </a:r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s</a:t>
              </a:r>
              <a:endParaRPr lang="en-US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91269" y="3273142"/>
              <a:ext cx="8664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>
                  <a:solidFill>
                    <a:srgbClr val="008000"/>
                  </a:solidFill>
                </a:rPr>
                <a:t>5</a:t>
              </a:r>
              <a:r>
                <a:rPr lang="en-US" dirty="0" smtClean="0">
                  <a:solidFill>
                    <a:srgbClr val="008000"/>
                  </a:solidFill>
                </a:rPr>
                <a:t>.2 </a:t>
              </a:r>
              <a:r>
                <a:rPr lang="en-US" dirty="0" smtClean="0">
                  <a:solidFill>
                    <a:srgbClr val="008000"/>
                  </a:solidFill>
                  <a:latin typeface="Symbol" charset="2"/>
                  <a:cs typeface="Symbol" charset="2"/>
                </a:rPr>
                <a:t>s</a:t>
              </a:r>
              <a:endParaRPr lang="en-US" dirty="0">
                <a:solidFill>
                  <a:srgbClr val="008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291269" y="4090243"/>
              <a:ext cx="8664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0000FF"/>
                  </a:solidFill>
                </a:rPr>
                <a:t>8.4 </a:t>
              </a:r>
              <a:r>
                <a:rPr lang="en-US" dirty="0" smtClean="0">
                  <a:solidFill>
                    <a:srgbClr val="0000FF"/>
                  </a:solidFill>
                  <a:latin typeface="Symbol" charset="2"/>
                  <a:cs typeface="Symbol" charset="2"/>
                </a:rPr>
                <a:t>s</a:t>
              </a:r>
              <a:endParaRPr lang="en-US" dirty="0">
                <a:solidFill>
                  <a:srgbClr val="0000FF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866412" y="1515984"/>
              <a:ext cx="127758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dirty="0" err="1"/>
                <a:t>WenzelVI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66412" y="2313484"/>
              <a:ext cx="11519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FF0000"/>
                  </a:solidFill>
                </a:rPr>
                <a:t>Urban93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66412" y="3105785"/>
              <a:ext cx="11519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008000"/>
                  </a:solidFill>
                </a:rPr>
                <a:t>Urban95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866412" y="3888237"/>
              <a:ext cx="11519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0000FF"/>
                  </a:solidFill>
                </a:rPr>
                <a:t>Urban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289" y="293677"/>
            <a:ext cx="1962637" cy="647700"/>
          </a:xfrm>
        </p:spPr>
        <p:txBody>
          <a:bodyPr/>
          <a:lstStyle/>
          <a:p>
            <a:r>
              <a:rPr lang="en-US" dirty="0" smtClean="0"/>
              <a:t>Today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392" y="5581089"/>
            <a:ext cx="1580916" cy="9818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722" y="5681348"/>
            <a:ext cx="1415503" cy="94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34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21425" y="5566094"/>
            <a:ext cx="8093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8.1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Picture 3" descr="etot_c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01" y="1935213"/>
            <a:ext cx="6851201" cy="49227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449312" y="3641362"/>
            <a:ext cx="969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9.2p03</a:t>
            </a:r>
            <a:endParaRPr lang="en-US" dirty="0">
              <a:solidFill>
                <a:srgbClr val="FF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451603" y="5048442"/>
            <a:ext cx="541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9.3 </a:t>
            </a:r>
          </a:p>
        </p:txBody>
      </p:sp>
      <p:sp>
        <p:nvSpPr>
          <p:cNvPr id="7" name="Rectangle 6"/>
          <p:cNvSpPr/>
          <p:nvPr/>
        </p:nvSpPr>
        <p:spPr>
          <a:xfrm>
            <a:off x="7451600" y="4214150"/>
            <a:ext cx="541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9.1 </a:t>
            </a:r>
          </a:p>
        </p:txBody>
      </p:sp>
      <p:sp>
        <p:nvSpPr>
          <p:cNvPr id="8" name="Rectangle 7"/>
          <p:cNvSpPr/>
          <p:nvPr/>
        </p:nvSpPr>
        <p:spPr>
          <a:xfrm>
            <a:off x="7442130" y="2710420"/>
            <a:ext cx="541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9.3 </a:t>
            </a:r>
          </a:p>
        </p:txBody>
      </p:sp>
      <p:sp>
        <p:nvSpPr>
          <p:cNvPr id="9" name="Rectangle 8"/>
          <p:cNvSpPr/>
          <p:nvPr/>
        </p:nvSpPr>
        <p:spPr>
          <a:xfrm>
            <a:off x="7940182" y="2710419"/>
            <a:ext cx="541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9.1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56" y="334124"/>
            <a:ext cx="6604000" cy="12827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840592" y="568135"/>
            <a:ext cx="2083373" cy="1258808"/>
            <a:chOff x="6929720" y="824352"/>
            <a:chExt cx="2083373" cy="1258808"/>
          </a:xfrm>
        </p:grpSpPr>
        <p:sp>
          <p:nvSpPr>
            <p:cNvPr id="2" name="Rectangle 1"/>
            <p:cNvSpPr/>
            <p:nvPr/>
          </p:nvSpPr>
          <p:spPr bwMode="auto">
            <a:xfrm>
              <a:off x="7531336" y="824352"/>
              <a:ext cx="1481757" cy="12588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 bwMode="auto">
            <a:xfrm flipV="1">
              <a:off x="6929720" y="1459328"/>
              <a:ext cx="534770" cy="11140"/>
            </a:xfrm>
            <a:prstGeom prst="straightConnector1">
              <a:avLst/>
            </a:prstGeom>
            <a:solidFill>
              <a:srgbClr val="0066FF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" name="TextBox 12"/>
            <p:cNvSpPr txBox="1"/>
            <p:nvPr/>
          </p:nvSpPr>
          <p:spPr>
            <a:xfrm>
              <a:off x="7047797" y="935752"/>
              <a:ext cx="32730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720733" y="1236529"/>
              <a:ext cx="115866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/>
                <a:t>E</a:t>
              </a:r>
              <a:r>
                <a:rPr lang="en-US" baseline="-25000" dirty="0" err="1" smtClean="0"/>
                <a:t>deposited</a:t>
              </a:r>
              <a:endParaRPr lang="en-US" baseline="-25000" dirty="0"/>
            </a:p>
          </p:txBody>
        </p:sp>
      </p:grp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3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185" y="423317"/>
            <a:ext cx="3854405" cy="958031"/>
          </a:xfrm>
          <a:prstGeom prst="rect">
            <a:avLst/>
          </a:prstGeom>
          <a:ln>
            <a:solidFill>
              <a:srgbClr val="25406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4311578" y="153391"/>
            <a:ext cx="3854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IEEE NSS Best Student Paper, 2007</a:t>
            </a:r>
            <a:endParaRPr lang="en-US" sz="1400" dirty="0">
              <a:solidFill>
                <a:srgbClr val="FF0000"/>
              </a:solidFill>
            </a:endParaRPr>
          </a:p>
        </p:txBody>
      </p:sp>
      <p:pic>
        <p:nvPicPr>
          <p:cNvPr id="5" name="Picture 4" descr="eff79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7" y="0"/>
            <a:ext cx="3238500" cy="3238500"/>
          </a:xfrm>
          <a:prstGeom prst="rect">
            <a:avLst/>
          </a:prstGeom>
        </p:spPr>
      </p:pic>
      <p:pic>
        <p:nvPicPr>
          <p:cNvPr id="6" name="Picture 5" descr="eff8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64" y="3159764"/>
            <a:ext cx="3238500" cy="3238500"/>
          </a:xfrm>
          <a:prstGeom prst="rect">
            <a:avLst/>
          </a:prstGeom>
        </p:spPr>
      </p:pic>
      <p:pic>
        <p:nvPicPr>
          <p:cNvPr id="7" name="Picture 6" descr="C79_Liv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3484" y="3142961"/>
            <a:ext cx="3238500" cy="2514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4737" y="1672741"/>
            <a:ext cx="5560583" cy="1107856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431437" y="5859587"/>
            <a:ext cx="5405558" cy="646114"/>
          </a:xfrm>
        </p:spPr>
        <p:txBody>
          <a:bodyPr/>
          <a:lstStyle/>
          <a:p>
            <a:r>
              <a:rPr lang="en-US" sz="3200" dirty="0" smtClean="0"/>
              <a:t>Negative improvements…</a:t>
            </a:r>
            <a:endParaRPr lang="en-US" sz="32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33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1309" y="2459656"/>
            <a:ext cx="1300823" cy="13661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92" y="1631864"/>
            <a:ext cx="3810000" cy="37846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1404" y="402561"/>
            <a:ext cx="7773373" cy="647700"/>
          </a:xfrm>
        </p:spPr>
        <p:txBody>
          <a:bodyPr/>
          <a:lstStyle/>
          <a:p>
            <a:r>
              <a:rPr lang="en-US" dirty="0" smtClean="0"/>
              <a:t>Sweeping under the carpet?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505221" y="2156046"/>
            <a:ext cx="4425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Was the original code </a:t>
            </a:r>
            <a:r>
              <a:rPr lang="en-US" sz="2800" dirty="0" smtClean="0">
                <a:solidFill>
                  <a:srgbClr val="FF0000"/>
                </a:solidFill>
              </a:rPr>
              <a:t>verified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884798" y="5841156"/>
            <a:ext cx="7809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Were the test process and the test results documented?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508789" y="3108697"/>
            <a:ext cx="44250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Was the original code </a:t>
            </a:r>
            <a:r>
              <a:rPr lang="en-US" sz="2800" b="1" dirty="0" smtClean="0">
                <a:solidFill>
                  <a:srgbClr val="FF0000"/>
                </a:solidFill>
              </a:rPr>
              <a:t>validated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401690" y="4318906"/>
            <a:ext cx="4117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IEEE Standard 1012</a:t>
            </a:r>
          </a:p>
          <a:p>
            <a:r>
              <a:rPr lang="en-US" sz="1600" dirty="0" smtClean="0"/>
              <a:t>Software Verification &amp; Validation</a:t>
            </a:r>
          </a:p>
          <a:p>
            <a:r>
              <a:rPr lang="en-US" sz="1600" dirty="0" smtClean="0"/>
              <a:t>ISO 12207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322846" y="5333655"/>
            <a:ext cx="4432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What was the test coverage?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2620303" y="1358039"/>
            <a:ext cx="6203393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solidFill>
                  <a:schemeClr val="dk1"/>
                </a:solidFill>
                <a:latin typeface="+mn-lt"/>
                <a:ea typeface="+mn-ea"/>
              </a:rPr>
              <a:t>Refactoring aims to preserve correctness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44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1372" y="342900"/>
            <a:ext cx="5606828" cy="647700"/>
          </a:xfrm>
        </p:spPr>
        <p:txBody>
          <a:bodyPr/>
          <a:lstStyle/>
          <a:p>
            <a:r>
              <a:rPr lang="en-US" dirty="0" smtClean="0"/>
              <a:t>Do not mix!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67417" y="2291191"/>
            <a:ext cx="1272329" cy="1212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78995" y="1058432"/>
            <a:ext cx="6586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One of the motivations for refactoring may be the need to introduce new features in the code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615575" y="3125489"/>
            <a:ext cx="2988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Modifying the code </a:t>
            </a:r>
            <a:r>
              <a:rPr lang="en-US" sz="2400" dirty="0" err="1" smtClean="0"/>
              <a:t>behaviour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49417" y="236590"/>
            <a:ext cx="2340864" cy="1444445"/>
            <a:chOff x="2602343" y="4968393"/>
            <a:chExt cx="2340864" cy="1444445"/>
          </a:xfrm>
        </p:grpSpPr>
        <p:sp>
          <p:nvSpPr>
            <p:cNvPr id="11" name="Cloud 10"/>
            <p:cNvSpPr/>
            <p:nvPr/>
          </p:nvSpPr>
          <p:spPr bwMode="auto">
            <a:xfrm>
              <a:off x="2602343" y="4968393"/>
              <a:ext cx="2340864" cy="1444445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innerShdw blurRad="114300">
                <a:prstClr val="black"/>
              </a:innerShdw>
            </a:effectLst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76281" y="5229886"/>
              <a:ext cx="181790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Risk mitigation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59156" y="2253843"/>
            <a:ext cx="2193877" cy="52322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Refactoring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4612" y="2169656"/>
            <a:ext cx="2365766" cy="95410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Adding </a:t>
            </a:r>
            <a:endParaRPr lang="en-US" dirty="0" smtClean="0"/>
          </a:p>
          <a:p>
            <a:r>
              <a:rPr lang="en-US" dirty="0" smtClean="0"/>
              <a:t>new </a:t>
            </a:r>
            <a:r>
              <a:rPr lang="en-US" dirty="0"/>
              <a:t>features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4132" y="2742445"/>
            <a:ext cx="32498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Does not modify the code </a:t>
            </a:r>
            <a:r>
              <a:rPr lang="en-US" sz="2400" dirty="0" err="1" smtClean="0"/>
              <a:t>behaviour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182877" y="3709495"/>
            <a:ext cx="3473943" cy="3013406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>
            <a:lvl1pPr marL="342900" indent="-342900" algn="l" eaLnBrk="0" hangingPunct="0">
              <a:spcBef>
                <a:spcPct val="20000"/>
              </a:spcBef>
              <a:buClr>
                <a:schemeClr val="accent1"/>
              </a:buClr>
              <a:buFont typeface="Monotype Sorts" charset="0"/>
              <a:buBlip>
                <a:blip r:embed="rId3"/>
              </a:buBlip>
              <a:defRPr sz="2400">
                <a:latin typeface="+mn-lt"/>
                <a:ea typeface="+mn-ea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F3300"/>
              </a:buClr>
              <a:buFont typeface="Lucida Grande"/>
              <a:buChar char="‒"/>
              <a:defRPr sz="2400" b="0" i="0">
                <a:latin typeface="Times New Roman" charset="0"/>
                <a:ea typeface="+mn-ea"/>
              </a:defRPr>
            </a:lvl2pPr>
            <a:lvl3pPr marL="1200150" indent="-285750" algn="l" eaLnBrk="0" hangingPunct="0">
              <a:spcBef>
                <a:spcPct val="20000"/>
              </a:spcBef>
              <a:buClr>
                <a:srgbClr val="FF3300"/>
              </a:buClr>
              <a:buFont typeface="Lucida Grande"/>
              <a:buChar char="▻"/>
              <a:defRPr>
                <a:latin typeface="Times New Roman" charset="0"/>
                <a:ea typeface="+mn-ea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FF3300"/>
              </a:buClr>
              <a:buFont typeface="Monotype Sorts" charset="0"/>
              <a:buChar char="l"/>
              <a:defRPr sz="1800">
                <a:latin typeface="Times New Roman" charset="0"/>
                <a:ea typeface="+mn-ea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FF3300"/>
              </a:buClr>
              <a:buFont typeface="Monotype Sorts" charset="0"/>
              <a:buChar char="l"/>
              <a:defRPr sz="1800">
                <a:latin typeface="Times New Roman" charset="0"/>
                <a:ea typeface="+mn-e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Font typeface="Monotype Sorts" charset="0"/>
              <a:buChar char="l"/>
              <a:defRPr sz="1800">
                <a:latin typeface="Times New Roman" charset="0"/>
                <a:ea typeface="+mn-e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Font typeface="Monotype Sorts" charset="0"/>
              <a:buChar char="l"/>
              <a:defRPr sz="1800">
                <a:latin typeface="Times New Roman" charset="0"/>
                <a:ea typeface="+mn-e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Font typeface="Monotype Sorts" charset="0"/>
              <a:buChar char="l"/>
              <a:defRPr sz="1800">
                <a:latin typeface="Times New Roman" charset="0"/>
                <a:ea typeface="+mn-e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Font typeface="Monotype Sorts" charset="0"/>
              <a:buChar char="l"/>
              <a:defRPr sz="1800">
                <a:latin typeface="Times New Roman" charset="0"/>
                <a:ea typeface="+mn-ea"/>
              </a:defRPr>
            </a:lvl9pPr>
          </a:lstStyle>
          <a:p>
            <a:pPr>
              <a:spcBef>
                <a:spcPts val="0"/>
              </a:spcBef>
            </a:pPr>
            <a:r>
              <a:rPr lang="en-US" b="1" dirty="0">
                <a:solidFill>
                  <a:srgbClr val="0000FF"/>
                </a:solidFill>
              </a:rPr>
              <a:t>Test</a:t>
            </a:r>
          </a:p>
          <a:p>
            <a:pPr>
              <a:spcBef>
                <a:spcPts val="0"/>
              </a:spcBef>
            </a:pPr>
            <a:r>
              <a:rPr lang="en-US" b="1" dirty="0"/>
              <a:t>Refactor</a:t>
            </a:r>
          </a:p>
          <a:p>
            <a:pPr>
              <a:spcBef>
                <a:spcPts val="0"/>
              </a:spcBef>
            </a:pPr>
            <a:r>
              <a:rPr lang="en-US" b="1" dirty="0">
                <a:solidFill>
                  <a:srgbClr val="0000FF"/>
                </a:solidFill>
              </a:rPr>
              <a:t>Test</a:t>
            </a:r>
          </a:p>
          <a:p>
            <a:pPr>
              <a:spcBef>
                <a:spcPts val="0"/>
              </a:spcBef>
            </a:pPr>
            <a:r>
              <a:rPr lang="en-US" b="1" dirty="0"/>
              <a:t>Add new </a:t>
            </a:r>
            <a:r>
              <a:rPr lang="en-US" b="1" dirty="0" smtClean="0"/>
              <a:t>feature</a:t>
            </a:r>
            <a:endParaRPr lang="en-US" b="1" dirty="0"/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FF"/>
                </a:solidFill>
              </a:rPr>
              <a:t>Test</a:t>
            </a:r>
          </a:p>
          <a:p>
            <a:pPr>
              <a:spcBef>
                <a:spcPts val="0"/>
              </a:spcBef>
            </a:pPr>
            <a:r>
              <a:rPr lang="en-US" b="1" dirty="0" smtClean="0"/>
              <a:t>Add new feature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FF"/>
                </a:solidFill>
              </a:rPr>
              <a:t>Test</a:t>
            </a:r>
            <a:r>
              <a:rPr lang="en-US" b="1" dirty="0" smtClean="0">
                <a:solidFill>
                  <a:srgbClr val="008000"/>
                </a:solidFill>
              </a:rPr>
              <a:t> </a:t>
            </a:r>
          </a:p>
          <a:p>
            <a:pPr>
              <a:spcBef>
                <a:spcPts val="0"/>
              </a:spcBef>
            </a:pPr>
            <a:r>
              <a:rPr lang="en-US" b="1" dirty="0" smtClean="0">
                <a:solidFill>
                  <a:srgbClr val="000000"/>
                </a:solidFill>
              </a:rPr>
              <a:t>…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69438" y="6182643"/>
            <a:ext cx="3765667" cy="461665"/>
            <a:chOff x="5169438" y="6182643"/>
            <a:chExt cx="3765667" cy="461665"/>
          </a:xfrm>
        </p:grpSpPr>
        <p:sp>
          <p:nvSpPr>
            <p:cNvPr id="16" name="TextBox 15"/>
            <p:cNvSpPr txBox="1"/>
            <p:nvPr/>
          </p:nvSpPr>
          <p:spPr>
            <a:xfrm>
              <a:off x="5726488" y="6182643"/>
              <a:ext cx="32086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h</a:t>
              </a:r>
              <a:r>
                <a:rPr lang="en-US" sz="2400" b="1" dirty="0" smtClean="0"/>
                <a:t>ands-on exercise</a:t>
              </a:r>
              <a:endParaRPr lang="en-US" sz="2400" b="1" dirty="0"/>
            </a:p>
          </p:txBody>
        </p:sp>
        <p:cxnSp>
          <p:nvCxnSpPr>
            <p:cNvPr id="17" name="Straight Arrow Connector 16"/>
            <p:cNvCxnSpPr/>
            <p:nvPr/>
          </p:nvCxnSpPr>
          <p:spPr bwMode="auto">
            <a:xfrm>
              <a:off x="5169438" y="6461141"/>
              <a:ext cx="612756" cy="0"/>
            </a:xfrm>
            <a:prstGeom prst="straightConnector1">
              <a:avLst/>
            </a:prstGeom>
            <a:solidFill>
              <a:srgbClr val="0066FF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Basic actions for common smells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57976" y="1305355"/>
            <a:ext cx="5341653" cy="4724400"/>
          </a:xfrm>
        </p:spPr>
        <p:txBody>
          <a:bodyPr/>
          <a:lstStyle/>
          <a:p>
            <a:r>
              <a:rPr lang="en-US" sz="2800" b="1" dirty="0" smtClean="0"/>
              <a:t>Method invocation </a:t>
            </a:r>
            <a:endParaRPr lang="en-US" sz="2800" b="1" dirty="0"/>
          </a:p>
          <a:p>
            <a:pPr lvl="1"/>
            <a:r>
              <a:rPr lang="en-US" sz="2400" dirty="0"/>
              <a:t>C</a:t>
            </a:r>
            <a:r>
              <a:rPr lang="en-US" sz="2400" dirty="0" smtClean="0"/>
              <a:t>onsolidate </a:t>
            </a:r>
            <a:r>
              <a:rPr lang="en-US" sz="2400" dirty="0"/>
              <a:t>recurring code into a single method </a:t>
            </a:r>
            <a:endParaRPr lang="en-US" sz="2400" dirty="0" smtClean="0"/>
          </a:p>
          <a:p>
            <a:pPr lvl="1"/>
            <a:r>
              <a:rPr lang="en-US" sz="2400" dirty="0" smtClean="0"/>
              <a:t>OK </a:t>
            </a:r>
            <a:r>
              <a:rPr lang="en-US" sz="2400" dirty="0"/>
              <a:t>when the recurring code doesn’t span methods and all methods containing code belong to the same class </a:t>
            </a:r>
          </a:p>
          <a:p>
            <a:r>
              <a:rPr lang="en-US" sz="2800" b="1" dirty="0" smtClean="0"/>
              <a:t>Inheritance</a:t>
            </a:r>
            <a:r>
              <a:rPr lang="en-US" sz="2800" dirty="0" smtClean="0"/>
              <a:t> </a:t>
            </a:r>
            <a:endParaRPr lang="en-US" sz="2800" dirty="0"/>
          </a:p>
          <a:p>
            <a:pPr lvl="1"/>
            <a:r>
              <a:rPr lang="en-US" sz="2400" dirty="0"/>
              <a:t>C</a:t>
            </a:r>
            <a:r>
              <a:rPr lang="en-US" sz="2400" dirty="0" smtClean="0"/>
              <a:t>ommon </a:t>
            </a:r>
            <a:r>
              <a:rPr lang="en-US" sz="2400" dirty="0"/>
              <a:t>code in two different classes </a:t>
            </a:r>
          </a:p>
          <a:p>
            <a:pPr lvl="1"/>
            <a:r>
              <a:rPr lang="en-US" sz="2400" dirty="0" smtClean="0"/>
              <a:t>New </a:t>
            </a:r>
            <a:r>
              <a:rPr lang="en-US" sz="2400" dirty="0"/>
              <a:t>superclass introduced 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5498462" y="5250430"/>
            <a:ext cx="3454097" cy="101566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c</a:t>
            </a:r>
            <a:r>
              <a:rPr lang="en-US" dirty="0" smtClean="0">
                <a:solidFill>
                  <a:schemeClr val="bg1"/>
                </a:solidFill>
              </a:rPr>
              <a:t>lass Child : public </a:t>
            </a:r>
            <a:r>
              <a:rPr lang="en-US" dirty="0">
                <a:solidFill>
                  <a:schemeClr val="bg1"/>
                </a:solidFill>
              </a:rPr>
              <a:t>Super</a:t>
            </a:r>
            <a:r>
              <a:rPr lang="en-US" dirty="0" smtClean="0">
                <a:solidFill>
                  <a:schemeClr val="bg1"/>
                </a:solidFill>
              </a:rPr>
              <a:t> {</a:t>
            </a:r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};</a:t>
            </a:r>
          </a:p>
        </p:txBody>
      </p:sp>
      <p:sp>
        <p:nvSpPr>
          <p:cNvPr id="7" name="Rectangle 6"/>
          <p:cNvSpPr/>
          <p:nvPr/>
        </p:nvSpPr>
        <p:spPr>
          <a:xfrm>
            <a:off x="5929203" y="2377739"/>
            <a:ext cx="2425689" cy="1015663"/>
          </a:xfrm>
          <a:prstGeom prst="rect">
            <a:avLst/>
          </a:prstGeom>
          <a:solidFill>
            <a:srgbClr val="10253F"/>
          </a:solidFill>
        </p:spPr>
        <p:txBody>
          <a:bodyPr wrap="square">
            <a:spAutoFit/>
          </a:bodyPr>
          <a:lstStyle/>
          <a:p>
            <a:pPr algn="l"/>
            <a:r>
              <a:rPr lang="en-US" dirty="0" err="1">
                <a:solidFill>
                  <a:srgbClr val="FFFFFF"/>
                </a:solidFill>
              </a:rPr>
              <a:t>commonCode</a:t>
            </a:r>
            <a:r>
              <a:rPr lang="en-US" dirty="0">
                <a:solidFill>
                  <a:srgbClr val="FFFFFF"/>
                </a:solidFill>
              </a:rPr>
              <a:t>() </a:t>
            </a:r>
            <a:r>
              <a:rPr lang="en-US" dirty="0" smtClean="0">
                <a:solidFill>
                  <a:srgbClr val="FFFFFF"/>
                </a:solidFill>
              </a:rPr>
              <a:t>{</a:t>
            </a:r>
          </a:p>
          <a:p>
            <a:pPr algn="l"/>
            <a:r>
              <a:rPr lang="en-US" dirty="0" smtClean="0">
                <a:solidFill>
                  <a:srgbClr val="FFFFFF"/>
                </a:solidFill>
              </a:rPr>
              <a:t>…</a:t>
            </a:r>
            <a:r>
              <a:rPr lang="en-US" dirty="0">
                <a:solidFill>
                  <a:srgbClr val="FFFFFF"/>
                </a:solidFill>
              </a:rPr>
              <a:t/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} </a:t>
            </a:r>
          </a:p>
        </p:txBody>
      </p:sp>
    </p:spTree>
    <p:extLst>
      <p:ext uri="{BB962C8B-B14F-4D97-AF65-F5344CB8AC3E}">
        <p14:creationId xmlns:p14="http://schemas.microsoft.com/office/powerpoint/2010/main" val="736970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0004" y="330448"/>
            <a:ext cx="4718106" cy="647700"/>
          </a:xfrm>
        </p:spPr>
        <p:txBody>
          <a:bodyPr/>
          <a:lstStyle/>
          <a:p>
            <a:r>
              <a:rPr lang="en-US" sz="3600" dirty="0" smtClean="0"/>
              <a:t>Extract commonality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453" y="1301350"/>
            <a:ext cx="4830171" cy="4724400"/>
          </a:xfrm>
        </p:spPr>
        <p:txBody>
          <a:bodyPr/>
          <a:lstStyle/>
          <a:p>
            <a:r>
              <a:rPr lang="en-US" sz="2800" b="1" dirty="0"/>
              <a:t>Introduce abstract class </a:t>
            </a:r>
          </a:p>
          <a:p>
            <a:pPr lvl="1"/>
            <a:r>
              <a:rPr lang="en-US" sz="2400" dirty="0" smtClean="0"/>
              <a:t>a </a:t>
            </a:r>
            <a:r>
              <a:rPr lang="en-US" sz="2400" dirty="0"/>
              <a:t>class with no or partial implementation </a:t>
            </a:r>
            <a:endParaRPr lang="en-US" sz="2400" dirty="0" smtClean="0"/>
          </a:p>
          <a:p>
            <a:pPr lvl="1"/>
            <a:endParaRPr lang="en-US" sz="2400" dirty="0"/>
          </a:p>
          <a:p>
            <a:pPr lvl="1"/>
            <a:endParaRPr lang="en-US" sz="2400" dirty="0" smtClean="0"/>
          </a:p>
          <a:p>
            <a:pPr lvl="1"/>
            <a:endParaRPr lang="en-US" sz="2400" dirty="0"/>
          </a:p>
          <a:p>
            <a:r>
              <a:rPr lang="en-US" sz="2800" b="1" dirty="0" smtClean="0"/>
              <a:t>Add </a:t>
            </a:r>
            <a:r>
              <a:rPr lang="en-US" sz="2800" b="1" dirty="0"/>
              <a:t>delegation </a:t>
            </a:r>
          </a:p>
          <a:p>
            <a:pPr lvl="1"/>
            <a:r>
              <a:rPr lang="en-US" sz="2400" dirty="0"/>
              <a:t>D</a:t>
            </a:r>
            <a:r>
              <a:rPr lang="en-US" sz="2400" dirty="0" smtClean="0"/>
              <a:t>elegate </a:t>
            </a:r>
            <a:r>
              <a:rPr lang="en-US" sz="2400" dirty="0"/>
              <a:t>the recurring code segments to a helper class 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4084061" y="2244293"/>
            <a:ext cx="4766156" cy="163121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class Common {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  void </a:t>
            </a:r>
            <a:r>
              <a:rPr lang="en-US" dirty="0" err="1">
                <a:solidFill>
                  <a:srgbClr val="FFFFFF"/>
                </a:solidFill>
              </a:rPr>
              <a:t>commonCode</a:t>
            </a:r>
            <a:r>
              <a:rPr lang="en-US" dirty="0">
                <a:solidFill>
                  <a:srgbClr val="FFFFFF"/>
                </a:solidFill>
              </a:rPr>
              <a:t>(...) {...}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  virtual void </a:t>
            </a:r>
            <a:r>
              <a:rPr lang="en-US" dirty="0" err="1">
                <a:solidFill>
                  <a:srgbClr val="FFFFFF"/>
                </a:solidFill>
              </a:rPr>
              <a:t>contextSpecificCode</a:t>
            </a:r>
            <a:r>
              <a:rPr lang="en-US" dirty="0">
                <a:solidFill>
                  <a:srgbClr val="FFFFFF"/>
                </a:solidFill>
              </a:rPr>
              <a:t> () = 0; </a:t>
            </a:r>
          </a:p>
          <a:p>
            <a:pPr algn="l"/>
            <a:r>
              <a:rPr lang="en-US" dirty="0" smtClean="0">
                <a:solidFill>
                  <a:srgbClr val="FFFFFF"/>
                </a:solidFill>
              </a:rPr>
              <a:t>  .</a:t>
            </a:r>
            <a:r>
              <a:rPr lang="en-US" dirty="0">
                <a:solidFill>
                  <a:srgbClr val="FFFFFF"/>
                </a:solidFill>
              </a:rPr>
              <a:t>..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} </a:t>
            </a:r>
            <a:r>
              <a:rPr lang="en-US" dirty="0" smtClean="0">
                <a:solidFill>
                  <a:srgbClr val="FFFFFF"/>
                </a:solidFill>
              </a:rPr>
              <a:t>;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57214" y="4136075"/>
            <a:ext cx="4442427" cy="224676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 marL="0" lvl="1" algn="l"/>
            <a:r>
              <a:rPr lang="en-US" dirty="0">
                <a:solidFill>
                  <a:srgbClr val="FFFFFF"/>
                </a:solidFill>
              </a:rPr>
              <a:t>class Extension </a:t>
            </a:r>
            <a:r>
              <a:rPr lang="en-US" dirty="0" smtClean="0">
                <a:solidFill>
                  <a:srgbClr val="FFFFFF"/>
                </a:solidFill>
              </a:rPr>
              <a:t>: public </a:t>
            </a:r>
            <a:r>
              <a:rPr lang="en-US" dirty="0">
                <a:solidFill>
                  <a:srgbClr val="FFFFFF"/>
                </a:solidFill>
              </a:rPr>
              <a:t>Common { </a:t>
            </a:r>
          </a:p>
          <a:p>
            <a:pPr marL="0" lvl="1" algn="l"/>
            <a:r>
              <a:rPr lang="en-US" dirty="0" smtClean="0">
                <a:solidFill>
                  <a:srgbClr val="FFFFFF"/>
                </a:solidFill>
              </a:rPr>
              <a:t>  void </a:t>
            </a:r>
            <a:r>
              <a:rPr lang="en-US" dirty="0">
                <a:solidFill>
                  <a:srgbClr val="FFFFFF"/>
                </a:solidFill>
              </a:rPr>
              <a:t>method1(...) </a:t>
            </a:r>
            <a:r>
              <a:rPr lang="en-US" dirty="0" smtClean="0">
                <a:solidFill>
                  <a:srgbClr val="FFFFFF"/>
                </a:solidFill>
              </a:rPr>
              <a:t>{</a:t>
            </a:r>
            <a:r>
              <a:rPr lang="en-US" dirty="0">
                <a:solidFill>
                  <a:srgbClr val="FFFFFF"/>
                </a:solidFill>
              </a:rPr>
              <a:t/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   .</a:t>
            </a:r>
            <a:r>
              <a:rPr lang="en-US" dirty="0">
                <a:solidFill>
                  <a:srgbClr val="FFFFFF"/>
                </a:solidFill>
              </a:rPr>
              <a:t>.. </a:t>
            </a:r>
            <a:r>
              <a:rPr lang="en-US" dirty="0" smtClean="0">
                <a:solidFill>
                  <a:srgbClr val="FFFFFF"/>
                </a:solidFill>
              </a:rPr>
              <a:t>       </a:t>
            </a:r>
          </a:p>
          <a:p>
            <a:pPr marL="0" lvl="1" algn="l"/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helper.SomeMoreCommonCode</a:t>
            </a:r>
            <a:r>
              <a:rPr lang="en-US" dirty="0">
                <a:solidFill>
                  <a:srgbClr val="FFFFFF"/>
                </a:solidFill>
              </a:rPr>
              <a:t>(); </a:t>
            </a:r>
            <a:endParaRPr lang="en-US" dirty="0" smtClean="0">
              <a:solidFill>
                <a:srgbClr val="FFFFFF"/>
              </a:solidFill>
            </a:endParaRPr>
          </a:p>
          <a:p>
            <a:pPr marL="0" lvl="1" algn="l"/>
            <a:r>
              <a:rPr lang="en-US" dirty="0" smtClean="0">
                <a:solidFill>
                  <a:srgbClr val="FFFFFF"/>
                </a:solidFill>
              </a:rPr>
              <a:t>  } </a:t>
            </a:r>
            <a:endParaRPr lang="en-US" dirty="0">
              <a:solidFill>
                <a:srgbClr val="FFFFFF"/>
              </a:solidFill>
            </a:endParaRPr>
          </a:p>
          <a:p>
            <a:pPr marL="0" lvl="1" algn="l"/>
            <a:r>
              <a:rPr lang="en-US" dirty="0">
                <a:solidFill>
                  <a:srgbClr val="FFFFFF"/>
                </a:solidFill>
              </a:rPr>
              <a:t>..</a:t>
            </a:r>
            <a:r>
              <a:rPr lang="en-US" dirty="0" smtClean="0">
                <a:solidFill>
                  <a:srgbClr val="FFFFFF"/>
                </a:solidFill>
              </a:rPr>
              <a:t>. </a:t>
            </a:r>
          </a:p>
          <a:p>
            <a:pPr marL="0" lvl="1" algn="l"/>
            <a:r>
              <a:rPr lang="en-US" dirty="0" smtClean="0">
                <a:solidFill>
                  <a:srgbClr val="FFFFFF"/>
                </a:solidFill>
              </a:rPr>
              <a:t>} ;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92237" y="292222"/>
            <a:ext cx="3951764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b="1" dirty="0" smtClean="0"/>
              <a:t>Abstract interfaces </a:t>
            </a:r>
            <a:r>
              <a:rPr lang="en-US" dirty="0" smtClean="0"/>
              <a:t>are classes with no implementation</a:t>
            </a:r>
          </a:p>
          <a:p>
            <a:pPr algn="l"/>
            <a:r>
              <a:rPr lang="en-US" b="1" dirty="0" smtClean="0"/>
              <a:t>Abstract classes </a:t>
            </a:r>
            <a:r>
              <a:rPr lang="en-US" dirty="0" smtClean="0"/>
              <a:t>represent mixed design and implementation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133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897" y="567038"/>
            <a:ext cx="7772400" cy="647700"/>
          </a:xfrm>
        </p:spPr>
        <p:txBody>
          <a:bodyPr/>
          <a:lstStyle/>
          <a:p>
            <a:r>
              <a:rPr lang="en-US" dirty="0" smtClean="0"/>
              <a:t>…sounds like common sense?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5581" y="1942287"/>
            <a:ext cx="80529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Many refactoring techniques are just </a:t>
            </a:r>
          </a:p>
          <a:p>
            <a:r>
              <a:rPr lang="en-US" sz="2800" dirty="0" smtClean="0"/>
              <a:t>good practices of code hygiene</a:t>
            </a:r>
          </a:p>
          <a:p>
            <a:endParaRPr lang="en-US" sz="2800" dirty="0" smtClean="0"/>
          </a:p>
          <a:p>
            <a:r>
              <a:rPr lang="en-US" sz="3600" b="1" dirty="0" smtClean="0"/>
              <a:t>Apply them when writing new code!</a:t>
            </a:r>
            <a:endParaRPr lang="en-US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83906" y="4754111"/>
            <a:ext cx="80685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“legacy code” you may have to refactor in a few months/years may </a:t>
            </a:r>
            <a:r>
              <a:rPr lang="en-US" sz="2400" b="1" dirty="0" smtClean="0"/>
              <a:t>be your own</a:t>
            </a:r>
            <a:r>
              <a:rPr lang="en-US" sz="2400" dirty="0" smtClean="0"/>
              <a:t>…</a:t>
            </a:r>
          </a:p>
          <a:p>
            <a:r>
              <a:rPr lang="en-US" sz="2400" dirty="0" smtClean="0"/>
              <a:t>A colleague collaborating at your project may have to refactor your “legacy code”…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9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Refactoring Techniques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6906" y="1356091"/>
            <a:ext cx="3813226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dk1"/>
                </a:solidFill>
                <a:latin typeface="+mn-lt"/>
                <a:ea typeface="+mn-ea"/>
              </a:rPr>
              <a:t>Composing Methods</a:t>
            </a:r>
          </a:p>
        </p:txBody>
      </p:sp>
      <p:sp>
        <p:nvSpPr>
          <p:cNvPr id="6" name="Rectangle 5"/>
          <p:cNvSpPr/>
          <p:nvPr/>
        </p:nvSpPr>
        <p:spPr>
          <a:xfrm>
            <a:off x="4402938" y="1345654"/>
            <a:ext cx="41792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Extract Method, Inline </a:t>
            </a:r>
            <a:r>
              <a:rPr lang="en-US" dirty="0" smtClean="0"/>
              <a:t>Method,…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33011" y="2148912"/>
            <a:ext cx="3815999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dk1"/>
                </a:solidFill>
                <a:latin typeface="+mn-lt"/>
                <a:ea typeface="+mn-ea"/>
              </a:rPr>
              <a:t>Moving Features Between Objects</a:t>
            </a:r>
          </a:p>
        </p:txBody>
      </p:sp>
      <p:sp>
        <p:nvSpPr>
          <p:cNvPr id="9" name="Rectangle 8"/>
          <p:cNvSpPr/>
          <p:nvPr/>
        </p:nvSpPr>
        <p:spPr>
          <a:xfrm>
            <a:off x="4541838" y="2177907"/>
            <a:ext cx="34450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Move Method, Move Field, Hide Delegate, ...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3942" y="3378837"/>
            <a:ext cx="3815997" cy="461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chemeClr val="dk1"/>
                </a:solidFill>
                <a:latin typeface="+mn-lt"/>
                <a:ea typeface="+mn-ea"/>
              </a:rPr>
              <a:t>Organizing Data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305978" y="3389153"/>
            <a:ext cx="4454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Replace Data Value with Object, ...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6474" y="4193227"/>
            <a:ext cx="3799974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/>
              <a:t>Simplifying </a:t>
            </a:r>
            <a:endParaRPr lang="en-US" sz="2400" b="1" dirty="0" smtClean="0"/>
          </a:p>
          <a:p>
            <a:r>
              <a:rPr lang="en-US" sz="2400" b="1" dirty="0" smtClean="0"/>
              <a:t>Conditional </a:t>
            </a:r>
            <a:r>
              <a:rPr lang="en-US" sz="2400" b="1" dirty="0"/>
              <a:t>Expressions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71223" y="4431341"/>
            <a:ext cx="3633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Decompose Conditionals, ...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10815" y="5396607"/>
            <a:ext cx="64450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hlinkClick r:id="rId2"/>
              </a:rPr>
              <a:t>http://www.refactoring.com/catalog/</a:t>
            </a:r>
            <a:r>
              <a:rPr lang="en-US" sz="2400" dirty="0" smtClean="0">
                <a:hlinkClick r:id="rId2"/>
              </a:rPr>
              <a:t>index.html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9767" y="4932067"/>
            <a:ext cx="1357333" cy="1734672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818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772" y="342900"/>
            <a:ext cx="6910428" cy="647700"/>
          </a:xfrm>
        </p:spPr>
        <p:txBody>
          <a:bodyPr/>
          <a:lstStyle/>
          <a:p>
            <a:r>
              <a:rPr lang="en-US" dirty="0" smtClean="0"/>
              <a:t>Duplicated code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67524" y="1461304"/>
            <a:ext cx="8144430" cy="4724400"/>
          </a:xfrm>
        </p:spPr>
        <p:txBody>
          <a:bodyPr/>
          <a:lstStyle/>
          <a:p>
            <a:r>
              <a:rPr lang="en-US" sz="2400" dirty="0" smtClean="0"/>
              <a:t>Same expression in two methods of the </a:t>
            </a:r>
            <a:r>
              <a:rPr lang="en-US" sz="2400" b="1" dirty="0" smtClean="0"/>
              <a:t>same </a:t>
            </a:r>
            <a:r>
              <a:rPr lang="en-US" sz="2400" b="1" dirty="0"/>
              <a:t>class </a:t>
            </a:r>
          </a:p>
          <a:p>
            <a:pPr lvl="1"/>
            <a:r>
              <a:rPr lang="en-US" sz="2400" dirty="0" smtClean="0"/>
              <a:t>Use </a:t>
            </a:r>
            <a:r>
              <a:rPr lang="en-US" sz="2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n-lt"/>
              </a:rPr>
              <a:t>Extract Method </a:t>
            </a:r>
            <a:r>
              <a:rPr lang="en-US" sz="2400" dirty="0"/>
              <a:t>refactoring </a:t>
            </a:r>
            <a:endParaRPr lang="en-US" sz="2400" dirty="0" smtClean="0"/>
          </a:p>
          <a:p>
            <a:pPr lvl="1"/>
            <a:endParaRPr lang="en-US" sz="2000" dirty="0"/>
          </a:p>
          <a:p>
            <a:r>
              <a:rPr lang="en-US" sz="2400" dirty="0" smtClean="0"/>
              <a:t>Same expression in two methods of </a:t>
            </a:r>
            <a:r>
              <a:rPr lang="en-US" sz="2400" b="1" dirty="0" smtClean="0">
                <a:solidFill>
                  <a:srgbClr val="000000"/>
                </a:solidFill>
              </a:rPr>
              <a:t>sibling classes</a:t>
            </a:r>
          </a:p>
          <a:p>
            <a:pPr lvl="1"/>
            <a:r>
              <a:rPr lang="en-US" sz="2400" dirty="0" smtClean="0"/>
              <a:t>Use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n-lt"/>
              </a:rPr>
              <a:t>Extract Method </a:t>
            </a:r>
            <a:r>
              <a:rPr lang="en-US" sz="2400" dirty="0"/>
              <a:t>and </a:t>
            </a:r>
            <a:r>
              <a:rPr lang="en-US" sz="2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n-lt"/>
              </a:rPr>
              <a:t>Pull Up Method</a:t>
            </a:r>
          </a:p>
          <a:p>
            <a:r>
              <a:rPr lang="en-US" sz="2600" dirty="0" smtClean="0"/>
              <a:t>If </a:t>
            </a:r>
            <a:r>
              <a:rPr lang="en-US" sz="2600" dirty="0"/>
              <a:t>code is </a:t>
            </a:r>
            <a:r>
              <a:rPr lang="en-US" sz="2600" dirty="0" smtClean="0"/>
              <a:t>similar, </a:t>
            </a:r>
            <a:r>
              <a:rPr lang="en-US" sz="2600" dirty="0"/>
              <a:t>but not </a:t>
            </a:r>
            <a:r>
              <a:rPr lang="en-US" sz="2600" dirty="0" smtClean="0"/>
              <a:t>same</a:t>
            </a:r>
            <a:endParaRPr lang="en-US" sz="2600" dirty="0"/>
          </a:p>
          <a:p>
            <a:pPr lvl="1"/>
            <a:r>
              <a:rPr lang="en-US" sz="2400" dirty="0"/>
              <a:t>C</a:t>
            </a:r>
            <a:r>
              <a:rPr lang="en-US" sz="2400" dirty="0" smtClean="0"/>
              <a:t>onsider </a:t>
            </a:r>
            <a:r>
              <a:rPr lang="en-US" sz="2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n-lt"/>
              </a:rPr>
              <a:t>Form Template Method </a:t>
            </a:r>
          </a:p>
          <a:p>
            <a:pPr lvl="1"/>
            <a:endParaRPr lang="en-US" sz="2000" dirty="0"/>
          </a:p>
          <a:p>
            <a:r>
              <a:rPr lang="en-US" sz="2400" dirty="0" smtClean="0"/>
              <a:t>Duplicated code in </a:t>
            </a:r>
            <a:r>
              <a:rPr lang="en-US" sz="2400" b="1" dirty="0" smtClean="0">
                <a:solidFill>
                  <a:srgbClr val="000000"/>
                </a:solidFill>
              </a:rPr>
              <a:t>unrelated classes </a:t>
            </a:r>
            <a:endParaRPr lang="en-US" sz="2400" b="1" dirty="0">
              <a:solidFill>
                <a:srgbClr val="000000"/>
              </a:solidFill>
            </a:endParaRPr>
          </a:p>
          <a:p>
            <a:pPr lvl="1"/>
            <a:r>
              <a:rPr lang="en-US" sz="2400" dirty="0" smtClean="0"/>
              <a:t>May </a:t>
            </a:r>
            <a:r>
              <a:rPr lang="en-US" sz="2400" dirty="0"/>
              <a:t>need to </a:t>
            </a:r>
            <a:r>
              <a:rPr lang="en-US" sz="24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+mn-lt"/>
              </a:rPr>
              <a:t>Extract Class </a:t>
            </a:r>
          </a:p>
          <a:p>
            <a:pPr lvl="1"/>
            <a:r>
              <a:rPr lang="en-US" sz="2400" dirty="0" smtClean="0"/>
              <a:t>Or eliminate </a:t>
            </a:r>
            <a:r>
              <a:rPr lang="en-US" sz="2400" dirty="0"/>
              <a:t>one of the versions </a:t>
            </a:r>
          </a:p>
          <a:p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3" y="0"/>
            <a:ext cx="1278314" cy="12783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607" y="196638"/>
            <a:ext cx="851467" cy="85146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78022" y="545665"/>
            <a:ext cx="2301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</a:t>
            </a:r>
            <a:r>
              <a:rPr lang="en-US" dirty="0" smtClean="0"/>
              <a:t>n the stink parade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397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“If it </a:t>
            </a:r>
            <a:r>
              <a:rPr lang="en-US" dirty="0" err="1">
                <a:effectLst/>
              </a:rPr>
              <a:t>ain’t</a:t>
            </a:r>
            <a:r>
              <a:rPr lang="en-US" dirty="0">
                <a:effectLst/>
              </a:rPr>
              <a:t> </a:t>
            </a:r>
            <a:r>
              <a:rPr lang="en-US" dirty="0" smtClean="0">
                <a:effectLst/>
              </a:rPr>
              <a:t>broken, </a:t>
            </a:r>
            <a:r>
              <a:rPr lang="en-US" dirty="0">
                <a:effectLst/>
              </a:rPr>
              <a:t>don’t fix </a:t>
            </a:r>
            <a:r>
              <a:rPr lang="en-US" dirty="0" smtClean="0">
                <a:effectLst/>
              </a:rPr>
              <a:t>it”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422953" y="932589"/>
            <a:ext cx="2152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latin typeface="Times New Roman"/>
                <a:cs typeface="Times New Roman"/>
              </a:rPr>
              <a:t>c</a:t>
            </a:r>
            <a:r>
              <a:rPr lang="en-US" sz="1800" i="1" dirty="0" smtClean="0">
                <a:latin typeface="Times New Roman"/>
                <a:cs typeface="Times New Roman"/>
              </a:rPr>
              <a:t>onventional wisdom </a:t>
            </a:r>
            <a:endParaRPr lang="en-US" sz="1800" i="1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7256" y="1388963"/>
            <a:ext cx="8512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A piece of software can be </a:t>
            </a:r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broken in many ways</a:t>
            </a:r>
            <a:endParaRPr lang="en-US" sz="2400" b="1" dirty="0">
              <a:solidFill>
                <a:schemeClr val="tx2">
                  <a:lumMod val="50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570" y="2063607"/>
            <a:ext cx="2004164" cy="461665"/>
          </a:xfrm>
          <a:prstGeom prst="rect">
            <a:avLst/>
          </a:prstGeom>
          <a:solidFill>
            <a:srgbClr val="10253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Functional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85914" y="2079787"/>
            <a:ext cx="66144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it no longer delivers the function it is designed to perform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7570" y="2602934"/>
            <a:ext cx="2043850" cy="461665"/>
          </a:xfrm>
          <a:prstGeom prst="rect">
            <a:avLst/>
          </a:prstGeom>
          <a:solidFill>
            <a:srgbClr val="10253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Maintenance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20869" y="2619114"/>
            <a:ext cx="6384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it </a:t>
            </a:r>
            <a:r>
              <a:rPr lang="en-US" dirty="0" smtClean="0"/>
              <a:t>can no </a:t>
            </a:r>
            <a:r>
              <a:rPr lang="en-US" dirty="0"/>
              <a:t>longer </a:t>
            </a:r>
            <a:r>
              <a:rPr lang="en-US" dirty="0" smtClean="0"/>
              <a:t>be maintained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77796" y="3105322"/>
            <a:ext cx="620100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/>
          </a:lstStyle>
          <a:p>
            <a:pPr marL="342900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/>
              <a:t>Obsolete or no </a:t>
            </a:r>
            <a:r>
              <a:rPr lang="en-US" sz="1800" b="1" dirty="0" smtClean="0"/>
              <a:t>documentation</a:t>
            </a:r>
            <a:endParaRPr lang="en-US" sz="1800" b="1" dirty="0"/>
          </a:p>
          <a:p>
            <a:pPr marL="342900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/>
              <a:t>Missing </a:t>
            </a:r>
            <a:r>
              <a:rPr lang="en-US" sz="1800" b="1" dirty="0" smtClean="0"/>
              <a:t>tests</a:t>
            </a:r>
            <a:endParaRPr lang="en-US" sz="1800" b="1" dirty="0"/>
          </a:p>
          <a:p>
            <a:pPr marL="342900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/>
              <a:t>Original </a:t>
            </a:r>
            <a:r>
              <a:rPr lang="en-US" sz="1800" b="1" dirty="0"/>
              <a:t>developers</a:t>
            </a:r>
            <a:r>
              <a:rPr lang="en-US" sz="1800" dirty="0"/>
              <a:t> or users have </a:t>
            </a:r>
            <a:r>
              <a:rPr lang="en-US" sz="1800" dirty="0" smtClean="0"/>
              <a:t>left</a:t>
            </a:r>
            <a:endParaRPr lang="en-US" sz="1800" dirty="0"/>
          </a:p>
          <a:p>
            <a:pPr marL="342900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b="1" dirty="0"/>
              <a:t>Inside knowledge </a:t>
            </a:r>
            <a:r>
              <a:rPr lang="en-US" sz="1800" dirty="0"/>
              <a:t>about </a:t>
            </a:r>
            <a:r>
              <a:rPr lang="en-US" sz="1800" dirty="0" smtClean="0"/>
              <a:t>the system </a:t>
            </a:r>
            <a:r>
              <a:rPr lang="en-US" sz="1800" dirty="0"/>
              <a:t>has </a:t>
            </a:r>
            <a:r>
              <a:rPr lang="en-US" sz="1800" dirty="0" smtClean="0"/>
              <a:t>disappeared </a:t>
            </a:r>
            <a:endParaRPr lang="en-US" sz="1800" dirty="0"/>
          </a:p>
          <a:p>
            <a:pPr marL="342900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/>
              <a:t>Limited understanding of the </a:t>
            </a:r>
            <a:r>
              <a:rPr lang="en-US" sz="1800" b="1" dirty="0"/>
              <a:t>entire </a:t>
            </a:r>
            <a:r>
              <a:rPr lang="en-US" sz="1800" b="1" dirty="0" smtClean="0"/>
              <a:t>system</a:t>
            </a:r>
            <a:endParaRPr lang="en-US" sz="1800" b="1" dirty="0"/>
          </a:p>
          <a:p>
            <a:pPr marL="342900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/>
              <a:t>Too long to turn things over to </a:t>
            </a:r>
            <a:r>
              <a:rPr lang="en-US" sz="1800" b="1" dirty="0" smtClean="0"/>
              <a:t>production</a:t>
            </a:r>
            <a:endParaRPr lang="en-US" sz="1800" b="1" dirty="0"/>
          </a:p>
          <a:p>
            <a:pPr marL="342900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/>
              <a:t>Too much time to make </a:t>
            </a:r>
            <a:r>
              <a:rPr lang="en-US" sz="1800" b="1" dirty="0"/>
              <a:t>simple </a:t>
            </a:r>
            <a:r>
              <a:rPr lang="en-US" sz="1800" b="1" dirty="0" smtClean="0"/>
              <a:t>changes</a:t>
            </a:r>
            <a:endParaRPr lang="en-US" sz="1800" b="1" dirty="0"/>
          </a:p>
          <a:p>
            <a:pPr marL="342900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/>
              <a:t>Need for constant </a:t>
            </a:r>
            <a:r>
              <a:rPr lang="en-US" sz="1800" b="1" dirty="0"/>
              <a:t>bug </a:t>
            </a:r>
            <a:r>
              <a:rPr lang="en-US" sz="1800" b="1" dirty="0" smtClean="0"/>
              <a:t>fixes</a:t>
            </a:r>
            <a:endParaRPr lang="en-US" sz="1800" b="1" dirty="0"/>
          </a:p>
          <a:p>
            <a:pPr marL="342900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/>
              <a:t>Big </a:t>
            </a:r>
            <a:r>
              <a:rPr lang="en-US" sz="1800" b="1" dirty="0"/>
              <a:t>build times</a:t>
            </a:r>
          </a:p>
          <a:p>
            <a:pPr marL="342900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/>
              <a:t>Difficulties </a:t>
            </a:r>
            <a:r>
              <a:rPr lang="en-US" sz="1800" b="1" dirty="0"/>
              <a:t>separating</a:t>
            </a:r>
            <a:r>
              <a:rPr lang="en-US" sz="1800" dirty="0"/>
              <a:t> </a:t>
            </a:r>
            <a:r>
              <a:rPr lang="en-US" sz="1800" dirty="0" smtClean="0"/>
              <a:t>products</a:t>
            </a:r>
            <a:endParaRPr lang="en-US" sz="1800" dirty="0"/>
          </a:p>
          <a:p>
            <a:pPr marL="342900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b="1" dirty="0"/>
              <a:t>Duplicated</a:t>
            </a:r>
            <a:r>
              <a:rPr lang="en-US" sz="1800" dirty="0"/>
              <a:t> </a:t>
            </a:r>
            <a:r>
              <a:rPr lang="en-US" sz="1800" dirty="0" smtClean="0"/>
              <a:t>code</a:t>
            </a:r>
            <a:endParaRPr lang="en-US" sz="1800" dirty="0"/>
          </a:p>
          <a:p>
            <a:pPr marL="342900" indent="-342900">
              <a:buClr>
                <a:srgbClr val="FF0000"/>
              </a:buClr>
              <a:buFont typeface="Wingdings" charset="2"/>
              <a:buChar char="§"/>
            </a:pPr>
            <a:r>
              <a:rPr lang="en-US" sz="1800" dirty="0"/>
              <a:t>Code </a:t>
            </a:r>
            <a:r>
              <a:rPr lang="en-US" sz="1800" b="1" dirty="0"/>
              <a:t>s</a:t>
            </a:r>
            <a:r>
              <a:rPr lang="en-US" sz="1800" b="1" dirty="0" smtClean="0"/>
              <a:t>mells</a:t>
            </a:r>
            <a:endParaRPr lang="en-US" sz="1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585863" y="4464520"/>
            <a:ext cx="3115385" cy="83099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GB"/>
            </a:defPPr>
            <a:lvl1pPr>
              <a:defRPr sz="2800" b="1"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Warnings you are heading into trouble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04926" y="5300228"/>
            <a:ext cx="2926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800" i="1">
                <a:latin typeface="Times New Roman"/>
                <a:cs typeface="Times New Roman"/>
              </a:defRPr>
            </a:lvl1pPr>
          </a:lstStyle>
          <a:p>
            <a:r>
              <a:rPr lang="en-US" dirty="0"/>
              <a:t>usually do not occur isolated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81357" y="6310879"/>
            <a:ext cx="3373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1800" i="1">
                <a:latin typeface="Times New Roman"/>
                <a:cs typeface="Times New Roman"/>
              </a:defRPr>
            </a:lvl1pPr>
          </a:lstStyle>
          <a:p>
            <a:pPr algn="r"/>
            <a:r>
              <a:rPr lang="en-US" sz="1200" dirty="0"/>
              <a:t>S. </a:t>
            </a:r>
            <a:r>
              <a:rPr lang="en-US" sz="1200" dirty="0" err="1"/>
              <a:t>Demeyer</a:t>
            </a:r>
            <a:r>
              <a:rPr lang="en-US" sz="1200" dirty="0"/>
              <a:t>, S. </a:t>
            </a:r>
            <a:r>
              <a:rPr lang="en-US" sz="1200" dirty="0" err="1"/>
              <a:t>Ducasse</a:t>
            </a:r>
            <a:r>
              <a:rPr lang="en-US" sz="1200" dirty="0"/>
              <a:t>, O. </a:t>
            </a:r>
            <a:r>
              <a:rPr lang="en-US" sz="1200" dirty="0" err="1"/>
              <a:t>Nierstrasz</a:t>
            </a:r>
            <a:r>
              <a:rPr lang="en-US" sz="1200" dirty="0"/>
              <a:t>, </a:t>
            </a:r>
          </a:p>
          <a:p>
            <a:pPr algn="r"/>
            <a:r>
              <a:rPr lang="en-US" sz="1200" b="1" dirty="0"/>
              <a:t>Object Oriented Reengineering Patterns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51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50</a:t>
            </a:fld>
            <a:endParaRPr lang="en-US"/>
          </a:p>
        </p:txBody>
      </p:sp>
      <p:pic>
        <p:nvPicPr>
          <p:cNvPr id="4" name="Picture 3" descr="G4WentzelVI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30" t="40690" r="9961" b="23450"/>
          <a:stretch/>
        </p:blipFill>
        <p:spPr>
          <a:xfrm>
            <a:off x="0" y="2005182"/>
            <a:ext cx="9098259" cy="31303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371" y="935751"/>
            <a:ext cx="3698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G4WentzelVIModel.cc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675656" y="898773"/>
            <a:ext cx="4259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G4WentzelVIRelModel.cc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1570885" y="5391711"/>
            <a:ext cx="54591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Identical member function!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3271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51</a:t>
            </a:fld>
            <a:endParaRPr lang="en-US"/>
          </a:p>
        </p:txBody>
      </p:sp>
      <p:pic>
        <p:nvPicPr>
          <p:cNvPr id="3" name="Picture 2" descr="G4PAIModelG4PAIPhotModel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2" t="9137" r="3016" b="13110"/>
          <a:stretch/>
        </p:blipFill>
        <p:spPr>
          <a:xfrm>
            <a:off x="-365" y="668395"/>
            <a:ext cx="9144365" cy="54474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6782" y="311917"/>
            <a:ext cx="3698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G4PAIModel.cc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87068" y="274939"/>
            <a:ext cx="3698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G4PAIPhotModel.cc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9333" y="5926426"/>
            <a:ext cx="8344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Identical but the instantiation of a “model data” object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9818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find duplicated code?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Automated tools</a:t>
            </a:r>
          </a:p>
          <a:p>
            <a:pPr lvl="1"/>
            <a:r>
              <a:rPr lang="en-US" sz="2400" dirty="0" smtClean="0"/>
              <a:t>Some exist</a:t>
            </a:r>
          </a:p>
          <a:p>
            <a:pPr lvl="1"/>
            <a:endParaRPr lang="en-US" sz="2400" dirty="0"/>
          </a:p>
          <a:p>
            <a:r>
              <a:rPr lang="en-US" sz="2400" dirty="0" smtClean="0"/>
              <a:t>By hand</a:t>
            </a:r>
          </a:p>
          <a:p>
            <a:pPr lvl="1"/>
            <a:r>
              <a:rPr lang="en-US" sz="2400" dirty="0" smtClean="0"/>
              <a:t>Still the most common way </a:t>
            </a:r>
          </a:p>
          <a:p>
            <a:pPr lvl="1"/>
            <a:r>
              <a:rPr lang="en-US" sz="2400" dirty="0" smtClean="0"/>
              <a:t>Not necessarily the most efficient (the most inefficient)</a:t>
            </a:r>
          </a:p>
          <a:p>
            <a:pPr lvl="1"/>
            <a:endParaRPr lang="en-US" sz="2000" dirty="0"/>
          </a:p>
          <a:p>
            <a:r>
              <a:rPr lang="en-US" sz="2800" b="1" dirty="0" smtClean="0"/>
              <a:t>Reverse engineering</a:t>
            </a:r>
          </a:p>
          <a:p>
            <a:pPr lvl="1"/>
            <a:r>
              <a:rPr lang="en-US" sz="2400" dirty="0" smtClean="0"/>
              <a:t>Gain understanding of the code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6246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53</a:t>
            </a:fld>
            <a:endParaRPr lang="en-US"/>
          </a:p>
        </p:txBody>
      </p:sp>
      <p:pic>
        <p:nvPicPr>
          <p:cNvPr id="3" name="Picture 2" descr="G4KleinNishina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08" t="24998" r="16661" b="29833"/>
          <a:stretch/>
        </p:blipFill>
        <p:spPr>
          <a:xfrm>
            <a:off x="0" y="1396738"/>
            <a:ext cx="8958537" cy="36273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885" y="634974"/>
            <a:ext cx="3698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G4KleinNishinaCompton.cc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32171" y="597996"/>
            <a:ext cx="36988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G4KleinNishinaModel.cc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2487" y="5302592"/>
            <a:ext cx="811067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Beware:</a:t>
            </a:r>
          </a:p>
          <a:p>
            <a:r>
              <a:rPr lang="en-US" dirty="0" smtClean="0"/>
              <a:t>Sometimes automated tools don’t catch code duplication effectively</a:t>
            </a:r>
          </a:p>
          <a:p>
            <a:r>
              <a:rPr lang="en-US" sz="2400" b="1" dirty="0" smtClean="0"/>
              <a:t>Code reviews!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855779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8251" y="1637557"/>
            <a:ext cx="7509447" cy="4724400"/>
          </a:xfrm>
        </p:spPr>
        <p:txBody>
          <a:bodyPr/>
          <a:lstStyle/>
          <a:p>
            <a:r>
              <a:rPr lang="en-US" sz="2800" dirty="0"/>
              <a:t>The longer a method is, the more difficult it is to understand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dirty="0"/>
              <a:t>D</a:t>
            </a:r>
            <a:r>
              <a:rPr lang="en-US" sz="2800" dirty="0" smtClean="0"/>
              <a:t>ecomposing </a:t>
            </a:r>
            <a:r>
              <a:rPr lang="en-US" sz="2800" dirty="0"/>
              <a:t>methods </a:t>
            </a:r>
          </a:p>
          <a:p>
            <a:r>
              <a:rPr lang="en-US" sz="2800" dirty="0" smtClean="0"/>
              <a:t>Most of </a:t>
            </a:r>
            <a:r>
              <a:rPr lang="en-US" sz="2800" dirty="0"/>
              <a:t>the </a:t>
            </a:r>
            <a:r>
              <a:rPr lang="en-US" sz="2800" dirty="0" smtClean="0"/>
              <a:t>time: </a:t>
            </a:r>
            <a:r>
              <a:rPr lang="en-US" sz="2800" dirty="0"/>
              <a:t>just </a:t>
            </a:r>
            <a:r>
              <a:rPr lang="en-US" sz="3200" b="1" dirty="0"/>
              <a:t>Extract Method </a:t>
            </a:r>
            <a:endParaRPr lang="en-US" sz="2800" dirty="0"/>
          </a:p>
          <a:p>
            <a:pPr lvl="1"/>
            <a:r>
              <a:rPr lang="en-US" sz="2400" dirty="0"/>
              <a:t>What to extract? </a:t>
            </a:r>
            <a:endParaRPr lang="en-US" sz="2400" dirty="0" smtClean="0"/>
          </a:p>
          <a:p>
            <a:pPr lvl="1"/>
            <a:r>
              <a:rPr lang="en-US" sz="2400" dirty="0" smtClean="0"/>
              <a:t>Understand what the code does</a:t>
            </a:r>
          </a:p>
          <a:p>
            <a:pPr lvl="1"/>
            <a:r>
              <a:rPr lang="en-US" sz="2400" dirty="0" smtClean="0"/>
              <a:t>Comments in the code may help</a:t>
            </a:r>
            <a:endParaRPr lang="en-US" sz="24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844025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108" y="1089592"/>
            <a:ext cx="7772400" cy="3054450"/>
          </a:xfrm>
        </p:spPr>
        <p:txBody>
          <a:bodyPr/>
          <a:lstStyle/>
          <a:p>
            <a:r>
              <a:rPr lang="en-US" sz="2400" dirty="0"/>
              <a:t>A class that tries to do too much </a:t>
            </a:r>
            <a:endParaRPr lang="en-US" sz="2400" dirty="0" smtClean="0"/>
          </a:p>
          <a:p>
            <a:r>
              <a:rPr lang="en-US" sz="2400" dirty="0"/>
              <a:t>O</a:t>
            </a:r>
            <a:r>
              <a:rPr lang="en-US" sz="2400" dirty="0" smtClean="0"/>
              <a:t>ften has too many </a:t>
            </a:r>
            <a:r>
              <a:rPr lang="en-US" sz="2400" dirty="0"/>
              <a:t>instance variables </a:t>
            </a:r>
          </a:p>
          <a:p>
            <a:r>
              <a:rPr lang="en-US" sz="2400" dirty="0" smtClean="0"/>
              <a:t>Prone to duplicated </a:t>
            </a:r>
            <a:r>
              <a:rPr lang="en-US" sz="2400" dirty="0"/>
              <a:t>code </a:t>
            </a:r>
            <a:endParaRPr lang="en-US" sz="1100" dirty="0"/>
          </a:p>
          <a:p>
            <a:r>
              <a:rPr lang="en-US" sz="2800" b="1" dirty="0"/>
              <a:t>Extract Class </a:t>
            </a:r>
            <a:endParaRPr lang="en-US" sz="2800" dirty="0"/>
          </a:p>
          <a:p>
            <a:r>
              <a:rPr lang="en-US" sz="2800" b="1" dirty="0" smtClean="0"/>
              <a:t>Extract </a:t>
            </a:r>
            <a:r>
              <a:rPr lang="en-US" sz="2800" b="1" dirty="0" err="1" smtClean="0"/>
              <a:t>SubClass</a:t>
            </a:r>
            <a:endParaRPr lang="en-US" sz="2800" dirty="0" smtClean="0"/>
          </a:p>
          <a:p>
            <a:r>
              <a:rPr lang="en-US" sz="2800" b="1" dirty="0" smtClean="0"/>
              <a:t>Extract Interface</a:t>
            </a:r>
            <a:endParaRPr lang="en-US" sz="2800" dirty="0" smtClean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 descr="Screen Shot 2014-06-20 at 3.53.33 PM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090" y="4060433"/>
            <a:ext cx="6974284" cy="275300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6" name="Picture 5" descr="energyLoss.em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883" y="0"/>
            <a:ext cx="1463268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45003" y="200519"/>
            <a:ext cx="2963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G4VEnergyLossProcess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6829451" y="545855"/>
            <a:ext cx="590475" cy="401036"/>
          </a:xfrm>
          <a:prstGeom prst="straightConnector1">
            <a:avLst/>
          </a:prstGeom>
          <a:solidFill>
            <a:srgbClr val="0066FF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10"/>
          <p:cNvSpPr/>
          <p:nvPr/>
        </p:nvSpPr>
        <p:spPr>
          <a:xfrm>
            <a:off x="1786882" y="4454334"/>
            <a:ext cx="4931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G4ChipsNeutronElasticXS.cc, 2112 LOC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806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 class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80930" y="2459084"/>
            <a:ext cx="7242237" cy="1384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dk1"/>
                </a:solidFill>
                <a:latin typeface="+mn-lt"/>
                <a:ea typeface="+mn-ea"/>
              </a:rPr>
              <a:t>Create </a:t>
            </a:r>
            <a:r>
              <a:rPr lang="en-US" sz="2800" b="1" dirty="0">
                <a:solidFill>
                  <a:schemeClr val="dk1"/>
                </a:solidFill>
                <a:latin typeface="+mn-lt"/>
                <a:ea typeface="+mn-ea"/>
              </a:rPr>
              <a:t>a new class and move the relevant fields and methods from the old class into the new </a:t>
            </a:r>
            <a:r>
              <a:rPr lang="en-US" sz="2800" b="1" dirty="0" smtClean="0">
                <a:solidFill>
                  <a:schemeClr val="dk1"/>
                </a:solidFill>
                <a:latin typeface="+mn-lt"/>
                <a:ea typeface="+mn-ea"/>
              </a:rPr>
              <a:t>class</a:t>
            </a:r>
            <a:endParaRPr lang="en-US" sz="2800" b="1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6975" y="1575450"/>
            <a:ext cx="7037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dk1"/>
                </a:solidFill>
              </a:rPr>
              <a:t>One class does </a:t>
            </a:r>
            <a:r>
              <a:rPr lang="en-US" sz="2400" dirty="0">
                <a:solidFill>
                  <a:schemeClr val="dk1"/>
                </a:solidFill>
              </a:rPr>
              <a:t>work that should be done by </a:t>
            </a:r>
            <a:r>
              <a:rPr lang="en-US" sz="2400" dirty="0" smtClean="0">
                <a:solidFill>
                  <a:schemeClr val="dk1"/>
                </a:solidFill>
              </a:rPr>
              <a:t>two</a:t>
            </a:r>
            <a:endParaRPr lang="en-US" sz="2400" dirty="0">
              <a:solidFill>
                <a:schemeClr val="dk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057" y="4438508"/>
            <a:ext cx="7874983" cy="162816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56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169438" y="6182643"/>
            <a:ext cx="3765667" cy="461665"/>
            <a:chOff x="5169438" y="6182643"/>
            <a:chExt cx="3765667" cy="461665"/>
          </a:xfrm>
        </p:grpSpPr>
        <p:sp>
          <p:nvSpPr>
            <p:cNvPr id="9" name="TextBox 8"/>
            <p:cNvSpPr txBox="1"/>
            <p:nvPr/>
          </p:nvSpPr>
          <p:spPr>
            <a:xfrm>
              <a:off x="5726488" y="6182643"/>
              <a:ext cx="32086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h</a:t>
              </a:r>
              <a:r>
                <a:rPr lang="en-US" sz="2400" b="1" dirty="0" smtClean="0"/>
                <a:t>ands-on exercise</a:t>
              </a:r>
              <a:endParaRPr lang="en-US" sz="2400" b="1" dirty="0"/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>
              <a:off x="5169438" y="6461141"/>
              <a:ext cx="612756" cy="0"/>
            </a:xfrm>
            <a:prstGeom prst="straightConnector1">
              <a:avLst/>
            </a:prstGeom>
            <a:solidFill>
              <a:srgbClr val="0066FF"/>
            </a:solidFill>
            <a:ln w="762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8211042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Extract interface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67489" y="1251211"/>
            <a:ext cx="81340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dk1"/>
                </a:solidFill>
              </a:rPr>
              <a:t>Several clients use the same subset of a class's interface, or two classes have part of their interfaces in </a:t>
            </a:r>
            <a:r>
              <a:rPr lang="en-US" sz="2400" dirty="0" smtClean="0">
                <a:solidFill>
                  <a:schemeClr val="dk1"/>
                </a:solidFill>
              </a:rPr>
              <a:t>common</a:t>
            </a:r>
            <a:endParaRPr lang="en-US" sz="2400" dirty="0">
              <a:solidFill>
                <a:schemeClr val="dk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29629" y="2175168"/>
            <a:ext cx="7769191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dk1"/>
                </a:solidFill>
                <a:latin typeface="+mn-lt"/>
                <a:ea typeface="+mn-ea"/>
              </a:rPr>
              <a:t>Extract the subset into an </a:t>
            </a:r>
            <a:r>
              <a:rPr lang="en-US" sz="2800" b="1" dirty="0" smtClean="0">
                <a:solidFill>
                  <a:schemeClr val="dk1"/>
                </a:solidFill>
                <a:latin typeface="+mn-lt"/>
                <a:ea typeface="+mn-ea"/>
              </a:rPr>
              <a:t>abstract interface</a:t>
            </a:r>
            <a:endParaRPr lang="en-US" sz="2800" b="1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546" y="2810074"/>
            <a:ext cx="6011549" cy="392624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978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Pull up method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80719" y="2150891"/>
            <a:ext cx="6212820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dk1"/>
                </a:solidFill>
                <a:latin typeface="+mn-lt"/>
                <a:ea typeface="+mn-ea"/>
              </a:rPr>
              <a:t>Move them to the superclass</a:t>
            </a:r>
          </a:p>
        </p:txBody>
      </p:sp>
      <p:sp>
        <p:nvSpPr>
          <p:cNvPr id="5" name="Rectangle 4"/>
          <p:cNvSpPr/>
          <p:nvPr/>
        </p:nvSpPr>
        <p:spPr>
          <a:xfrm>
            <a:off x="702605" y="1344082"/>
            <a:ext cx="75394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dk1"/>
                </a:solidFill>
              </a:rPr>
              <a:t>M</a:t>
            </a:r>
            <a:r>
              <a:rPr lang="en-US" sz="2400" dirty="0" smtClean="0">
                <a:solidFill>
                  <a:schemeClr val="dk1"/>
                </a:solidFill>
              </a:rPr>
              <a:t>ethods </a:t>
            </a:r>
            <a:r>
              <a:rPr lang="en-US" sz="2400" dirty="0">
                <a:solidFill>
                  <a:schemeClr val="dk1"/>
                </a:solidFill>
              </a:rPr>
              <a:t>with identical results on subclasses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601" y="3188354"/>
            <a:ext cx="8532027" cy="288270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078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Push down method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00798" y="2372538"/>
            <a:ext cx="5766935" cy="523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dk1"/>
                </a:solidFill>
                <a:latin typeface="+mn-lt"/>
                <a:ea typeface="+mn-ea"/>
              </a:rPr>
              <a:t>Move it to those subclasses</a:t>
            </a:r>
          </a:p>
        </p:txBody>
      </p:sp>
      <p:sp>
        <p:nvSpPr>
          <p:cNvPr id="4" name="Rectangle 3"/>
          <p:cNvSpPr/>
          <p:nvPr/>
        </p:nvSpPr>
        <p:spPr>
          <a:xfrm>
            <a:off x="792986" y="1359290"/>
            <a:ext cx="76746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dk1"/>
                </a:solidFill>
              </a:rPr>
              <a:t>Behavior </a:t>
            </a:r>
            <a:r>
              <a:rPr lang="en-US" sz="2400" dirty="0" smtClean="0">
                <a:solidFill>
                  <a:schemeClr val="dk1"/>
                </a:solidFill>
              </a:rPr>
              <a:t>in </a:t>
            </a:r>
            <a:r>
              <a:rPr lang="en-US" sz="2400" dirty="0">
                <a:solidFill>
                  <a:schemeClr val="dk1"/>
                </a:solidFill>
              </a:rPr>
              <a:t>a superclass is relevant </a:t>
            </a:r>
            <a:endParaRPr lang="en-US" sz="2400" dirty="0" smtClean="0">
              <a:solidFill>
                <a:schemeClr val="dk1"/>
              </a:solidFill>
            </a:endParaRPr>
          </a:p>
          <a:p>
            <a:r>
              <a:rPr lang="en-US" sz="2400" dirty="0" smtClean="0">
                <a:solidFill>
                  <a:schemeClr val="dk1"/>
                </a:solidFill>
              </a:rPr>
              <a:t>only </a:t>
            </a:r>
            <a:r>
              <a:rPr lang="en-US" sz="2400" dirty="0">
                <a:solidFill>
                  <a:schemeClr val="dk1"/>
                </a:solidFill>
              </a:rPr>
              <a:t>for some of its subclasses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40" y="3346792"/>
            <a:ext cx="8853210" cy="297808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375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2551" y="136412"/>
            <a:ext cx="7945826" cy="647700"/>
          </a:xfrm>
        </p:spPr>
        <p:txBody>
          <a:bodyPr/>
          <a:lstStyle/>
          <a:p>
            <a:r>
              <a:rPr lang="en-US" sz="3600" dirty="0" smtClean="0">
                <a:solidFill>
                  <a:srgbClr val="FF0000"/>
                </a:solidFill>
              </a:rPr>
              <a:t>Geant4 photoelectric cross section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 descr="G4PEEffectFluoModel.pn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2019" y="1249468"/>
            <a:ext cx="5094061" cy="5482962"/>
          </a:xfrm>
          <a:prstGeom prst="rect">
            <a:avLst/>
          </a:prstGeom>
          <a:ln w="3175" cmpd="sng">
            <a:solidFill>
              <a:srgbClr val="376092"/>
            </a:solidFill>
          </a:ln>
        </p:spPr>
      </p:pic>
      <p:sp>
        <p:nvSpPr>
          <p:cNvPr id="5" name="Rounded Rectangle 4"/>
          <p:cNvSpPr/>
          <p:nvPr/>
        </p:nvSpPr>
        <p:spPr bwMode="auto">
          <a:xfrm>
            <a:off x="3994579" y="4219520"/>
            <a:ext cx="4864196" cy="870422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08" y="1332799"/>
            <a:ext cx="3943367" cy="3016211"/>
          </a:xfrm>
          <a:prstGeom prst="rect">
            <a:avLst/>
          </a:prstGeom>
        </p:spPr>
        <p:txBody>
          <a:bodyPr wrap="square" rIns="36000">
            <a:spAutoFit/>
          </a:bodyPr>
          <a:lstStyle/>
          <a:p>
            <a:pPr algn="l"/>
            <a:r>
              <a:rPr lang="en-US" dirty="0" smtClean="0"/>
              <a:t>A </a:t>
            </a:r>
            <a:r>
              <a:rPr lang="en-US" b="1" dirty="0" smtClean="0"/>
              <a:t>simple test</a:t>
            </a:r>
            <a:r>
              <a:rPr lang="en-US" dirty="0" smtClean="0"/>
              <a:t>:</a:t>
            </a:r>
            <a:endParaRPr lang="en-US" dirty="0" smtClean="0"/>
          </a:p>
          <a:p>
            <a:pPr marL="342900" indent="-342900" algn="l">
              <a:buSzPct val="100000"/>
              <a:buBlip>
                <a:blip r:embed="rId3"/>
              </a:buBlip>
            </a:pPr>
            <a:r>
              <a:rPr lang="en-US" dirty="0" smtClean="0"/>
              <a:t>instantiate </a:t>
            </a:r>
            <a:r>
              <a:rPr lang="en-US" dirty="0" smtClean="0"/>
              <a:t>a </a:t>
            </a:r>
            <a:r>
              <a:rPr lang="en-US" dirty="0"/>
              <a:t>G4PEEffectFluoModel </a:t>
            </a:r>
          </a:p>
          <a:p>
            <a:pPr marL="342900" indent="-342900" algn="l">
              <a:buSzPct val="100000"/>
              <a:buBlip>
                <a:blip r:embed="rId3"/>
              </a:buBlip>
            </a:pPr>
            <a:r>
              <a:rPr lang="en-US" dirty="0"/>
              <a:t>i</a:t>
            </a:r>
            <a:r>
              <a:rPr lang="en-US" dirty="0" smtClean="0"/>
              <a:t>nvoke </a:t>
            </a:r>
            <a:r>
              <a:rPr lang="en-US" b="1" dirty="0" err="1" smtClean="0">
                <a:solidFill>
                  <a:schemeClr val="accent1">
                    <a:lumMod val="75000"/>
                  </a:schemeClr>
                </a:solidFill>
                <a:latin typeface="Arial Narrow"/>
                <a:cs typeface="Arial Narrow"/>
              </a:rPr>
              <a:t>ComputeCrossSectionPerAtom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/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sz="1800" dirty="0" smtClean="0"/>
              <a:t>in predefined </a:t>
            </a:r>
            <a:r>
              <a:rPr lang="en-US" sz="1800" dirty="0"/>
              <a:t>configurations of photon energy and target </a:t>
            </a:r>
            <a:r>
              <a:rPr lang="en-US" sz="1800" dirty="0" smtClean="0"/>
              <a:t>element</a:t>
            </a:r>
          </a:p>
          <a:p>
            <a:pPr marL="342900" indent="-342900" algn="l">
              <a:buSzPct val="100000"/>
              <a:buBlip>
                <a:blip r:embed="rId3"/>
              </a:buBlip>
            </a:pPr>
            <a:r>
              <a:rPr lang="en-US" sz="1800" dirty="0"/>
              <a:t>c</a:t>
            </a:r>
            <a:r>
              <a:rPr lang="en-US" sz="1800" dirty="0" smtClean="0"/>
              <a:t>ompare calculated cross sections with experimental data in the same E, Z, A configurations</a:t>
            </a:r>
            <a:endParaRPr lang="en-US" dirty="0"/>
          </a:p>
        </p:txBody>
      </p:sp>
      <p:pic>
        <p:nvPicPr>
          <p:cNvPr id="7" name="Picture 6" descr="KTneyaBE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33" y="4405046"/>
            <a:ext cx="2566616" cy="21549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25027" y="1576419"/>
            <a:ext cx="2857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G4PEEffectFluoModel</a:t>
            </a:r>
          </a:p>
          <a:p>
            <a:pPr algn="r"/>
            <a:r>
              <a:rPr lang="en-US" b="1" dirty="0" smtClean="0"/>
              <a:t>class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1941" y="757875"/>
            <a:ext cx="67190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 it consistent with experimental measurements?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0281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957" y="342900"/>
            <a:ext cx="8066363" cy="647700"/>
          </a:xfrm>
        </p:spPr>
        <p:txBody>
          <a:bodyPr/>
          <a:lstStyle/>
          <a:p>
            <a:r>
              <a:rPr lang="en-US" sz="3600" dirty="0" smtClean="0"/>
              <a:t>Replace inheritance with delegation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935847" y="976107"/>
            <a:ext cx="71859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dk1"/>
                </a:solidFill>
              </a:rPr>
              <a:t>A subclass uses only part of a </a:t>
            </a:r>
            <a:r>
              <a:rPr lang="en-US" sz="2400" dirty="0" smtClean="0">
                <a:solidFill>
                  <a:schemeClr val="dk1"/>
                </a:solidFill>
              </a:rPr>
              <a:t>superclass </a:t>
            </a:r>
            <a:r>
              <a:rPr lang="en-US" sz="2400" dirty="0">
                <a:solidFill>
                  <a:schemeClr val="dk1"/>
                </a:solidFill>
              </a:rPr>
              <a:t>interface or does not want to inherit data</a:t>
            </a:r>
          </a:p>
        </p:txBody>
      </p:sp>
      <p:sp>
        <p:nvSpPr>
          <p:cNvPr id="4" name="Rectangle 3"/>
          <p:cNvSpPr/>
          <p:nvPr/>
        </p:nvSpPr>
        <p:spPr>
          <a:xfrm>
            <a:off x="432370" y="1883644"/>
            <a:ext cx="8269120" cy="13849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dk1"/>
                </a:solidFill>
                <a:latin typeface="+mn-lt"/>
                <a:ea typeface="+mn-ea"/>
              </a:rPr>
              <a:t>Create a field for the superclass, </a:t>
            </a:r>
            <a:endParaRPr lang="en-US" sz="2800" b="1" dirty="0" smtClean="0">
              <a:solidFill>
                <a:schemeClr val="dk1"/>
              </a:solidFill>
              <a:latin typeface="+mn-lt"/>
              <a:ea typeface="+mn-ea"/>
            </a:endParaRPr>
          </a:p>
          <a:p>
            <a:r>
              <a:rPr lang="en-US" sz="2800" b="1" dirty="0" smtClean="0">
                <a:solidFill>
                  <a:schemeClr val="dk1"/>
                </a:solidFill>
                <a:latin typeface="+mn-lt"/>
                <a:ea typeface="+mn-ea"/>
              </a:rPr>
              <a:t>adjust </a:t>
            </a:r>
            <a:r>
              <a:rPr lang="en-US" sz="2800" b="1" dirty="0">
                <a:solidFill>
                  <a:schemeClr val="dk1"/>
                </a:solidFill>
                <a:latin typeface="+mn-lt"/>
                <a:ea typeface="+mn-ea"/>
              </a:rPr>
              <a:t>methods to delegate to the superclass, and remove the </a:t>
            </a:r>
            <a:r>
              <a:rPr lang="en-US" sz="2800" b="1" dirty="0" err="1">
                <a:solidFill>
                  <a:schemeClr val="dk1"/>
                </a:solidFill>
                <a:latin typeface="+mn-lt"/>
                <a:ea typeface="+mn-ea"/>
              </a:rPr>
              <a:t>subclassing</a:t>
            </a:r>
            <a:endParaRPr lang="en-US" sz="2800" b="1" dirty="0">
              <a:solidFill>
                <a:schemeClr val="dk1"/>
              </a:solidFill>
              <a:latin typeface="+mn-lt"/>
              <a:ea typeface="+mn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64" y="3467323"/>
            <a:ext cx="8227025" cy="3343403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970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446" y="517230"/>
            <a:ext cx="7772400" cy="647700"/>
          </a:xfrm>
        </p:spPr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Refactoring mechanics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0616" y="1743296"/>
            <a:ext cx="6835821" cy="5847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GB"/>
            </a:defPPr>
            <a:lvl1pPr algn="l">
              <a:defRPr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algn="ctr"/>
            <a:r>
              <a:rPr lang="en-US" sz="3200" b="1" dirty="0"/>
              <a:t>Catalog of refactoring techniques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3542" y="2739464"/>
            <a:ext cx="82552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Reference material in Fowler’s book and web site</a:t>
            </a:r>
          </a:p>
          <a:p>
            <a:endParaRPr lang="en-US" sz="2800" dirty="0" smtClean="0"/>
          </a:p>
          <a:p>
            <a:r>
              <a:rPr lang="en-US" dirty="0" smtClean="0"/>
              <a:t>Not meant to be learned by heart, </a:t>
            </a:r>
          </a:p>
          <a:p>
            <a:r>
              <a:rPr lang="en-US" dirty="0" smtClean="0"/>
              <a:t>but to be exercised when a pertinent “smell” is identified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2143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</a:rPr>
              <a:t>Composing </a:t>
            </a:r>
            <a:r>
              <a:rPr lang="en-US" dirty="0" smtClean="0">
                <a:solidFill>
                  <a:srgbClr val="008000"/>
                </a:solidFill>
              </a:rPr>
              <a:t>Methods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5605" y="1164375"/>
            <a:ext cx="7943023" cy="5061679"/>
          </a:xfrm>
        </p:spPr>
        <p:txBody>
          <a:bodyPr/>
          <a:lstStyle/>
          <a:p>
            <a:r>
              <a:rPr lang="en-US" b="1" dirty="0" smtClean="0"/>
              <a:t>Extract </a:t>
            </a:r>
            <a:r>
              <a:rPr lang="en-US" b="1" dirty="0"/>
              <a:t>Method </a:t>
            </a:r>
            <a:r>
              <a:rPr lang="en-US" dirty="0" smtClean="0"/>
              <a:t>turns </a:t>
            </a:r>
            <a:r>
              <a:rPr lang="en-US" dirty="0"/>
              <a:t>a code fragment into a </a:t>
            </a:r>
            <a:r>
              <a:rPr lang="en-US" dirty="0" smtClean="0"/>
              <a:t>function</a:t>
            </a:r>
            <a:endParaRPr lang="en-US" dirty="0"/>
          </a:p>
          <a:p>
            <a:r>
              <a:rPr lang="en-US" b="1" dirty="0"/>
              <a:t>Inline Method </a:t>
            </a:r>
            <a:r>
              <a:rPr lang="en-US" dirty="0" smtClean="0"/>
              <a:t>is </a:t>
            </a:r>
            <a:r>
              <a:rPr lang="en-US" dirty="0"/>
              <a:t>the opposite of Extract Method </a:t>
            </a:r>
            <a:endParaRPr lang="en-US" dirty="0" smtClean="0"/>
          </a:p>
          <a:p>
            <a:r>
              <a:rPr lang="en-US" b="1" dirty="0" smtClean="0"/>
              <a:t>Inline </a:t>
            </a:r>
            <a:r>
              <a:rPr lang="en-US" b="1" dirty="0"/>
              <a:t>Temp </a:t>
            </a:r>
            <a:r>
              <a:rPr lang="en-US" dirty="0" smtClean="0"/>
              <a:t>gets </a:t>
            </a:r>
            <a:r>
              <a:rPr lang="en-US" dirty="0"/>
              <a:t>rid of a temporary variable by moving the expression to where the temp is </a:t>
            </a:r>
            <a:r>
              <a:rPr lang="en-US" dirty="0" smtClean="0"/>
              <a:t>used</a:t>
            </a:r>
            <a:endParaRPr lang="en-US" dirty="0"/>
          </a:p>
          <a:p>
            <a:r>
              <a:rPr lang="en-US" b="1" dirty="0"/>
              <a:t>Replace Temp with Query </a:t>
            </a:r>
            <a:r>
              <a:rPr lang="en-US" dirty="0" smtClean="0"/>
              <a:t>removes </a:t>
            </a:r>
            <a:r>
              <a:rPr lang="en-US" dirty="0"/>
              <a:t>a temporary variable and instead uses a function call where the temp was </a:t>
            </a:r>
            <a:r>
              <a:rPr lang="en-US" dirty="0" smtClean="0"/>
              <a:t>used</a:t>
            </a:r>
            <a:endParaRPr lang="en-US" dirty="0"/>
          </a:p>
          <a:p>
            <a:r>
              <a:rPr lang="en-US" b="1" dirty="0"/>
              <a:t>Introduce Explaining Variable </a:t>
            </a:r>
            <a:r>
              <a:rPr lang="en-US" dirty="0" smtClean="0"/>
              <a:t>replaces </a:t>
            </a:r>
            <a:r>
              <a:rPr lang="en-US" dirty="0"/>
              <a:t>comments and complex expressions with a temp variable that is well </a:t>
            </a:r>
            <a:r>
              <a:rPr lang="en-US" dirty="0" smtClean="0"/>
              <a:t>named </a:t>
            </a:r>
          </a:p>
          <a:p>
            <a:r>
              <a:rPr lang="en-US" b="1" dirty="0" smtClean="0"/>
              <a:t>Split </a:t>
            </a:r>
            <a:r>
              <a:rPr lang="en-US" b="1" dirty="0"/>
              <a:t>Temporary Variable </a:t>
            </a:r>
            <a:r>
              <a:rPr lang="en-US" dirty="0" smtClean="0"/>
              <a:t>splits </a:t>
            </a:r>
            <a:r>
              <a:rPr lang="en-US" dirty="0"/>
              <a:t>a temp that is used for two different things into two different </a:t>
            </a:r>
            <a:r>
              <a:rPr lang="en-US" dirty="0" smtClean="0"/>
              <a:t>variables</a:t>
            </a:r>
            <a:endParaRPr lang="en-US" dirty="0"/>
          </a:p>
          <a:p>
            <a:r>
              <a:rPr lang="en-US" b="1" dirty="0"/>
              <a:t>Remove Assignments to Parameters </a:t>
            </a:r>
            <a:r>
              <a:rPr lang="en-US" dirty="0" smtClean="0"/>
              <a:t>removes </a:t>
            </a:r>
            <a:r>
              <a:rPr lang="en-US" dirty="0"/>
              <a:t>assignments to function parameters within the </a:t>
            </a:r>
            <a:r>
              <a:rPr lang="en-US" dirty="0" smtClean="0"/>
              <a:t>function</a:t>
            </a:r>
            <a:endParaRPr lang="en-US" dirty="0"/>
          </a:p>
          <a:p>
            <a:r>
              <a:rPr lang="en-US" b="1" dirty="0"/>
              <a:t>Replace Method with Method Object </a:t>
            </a:r>
            <a:r>
              <a:rPr lang="en-US" dirty="0" smtClean="0"/>
              <a:t>moves </a:t>
            </a:r>
            <a:r>
              <a:rPr lang="en-US" dirty="0"/>
              <a:t>a complex function </a:t>
            </a:r>
            <a:r>
              <a:rPr lang="en-US" dirty="0" smtClean="0"/>
              <a:t>to </a:t>
            </a:r>
            <a:r>
              <a:rPr lang="en-US" dirty="0"/>
              <a:t>its own </a:t>
            </a:r>
            <a:r>
              <a:rPr lang="en-US" dirty="0" smtClean="0"/>
              <a:t>class</a:t>
            </a:r>
            <a:endParaRPr lang="en-US" dirty="0"/>
          </a:p>
          <a:p>
            <a:r>
              <a:rPr lang="en-US" b="1" dirty="0"/>
              <a:t>Substitute </a:t>
            </a:r>
            <a:r>
              <a:rPr lang="en-US" b="1" dirty="0" smtClean="0"/>
              <a:t>Algorithm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4088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2900"/>
            <a:ext cx="8304114" cy="647700"/>
          </a:xfrm>
        </p:spPr>
        <p:txBody>
          <a:bodyPr/>
          <a:lstStyle/>
          <a:p>
            <a:r>
              <a:rPr lang="en-US" sz="3600" dirty="0">
                <a:solidFill>
                  <a:srgbClr val="008000"/>
                </a:solidFill>
              </a:rPr>
              <a:t>Moving Features Between </a:t>
            </a:r>
            <a:r>
              <a:rPr lang="en-US" sz="3600" dirty="0" smtClean="0">
                <a:solidFill>
                  <a:srgbClr val="008000"/>
                </a:solidFill>
              </a:rPr>
              <a:t>Objects</a:t>
            </a:r>
            <a:endParaRPr lang="en-US" sz="3600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737" y="1369732"/>
            <a:ext cx="8529211" cy="4954868"/>
          </a:xfrm>
        </p:spPr>
        <p:txBody>
          <a:bodyPr/>
          <a:lstStyle/>
          <a:p>
            <a:r>
              <a:rPr lang="en-US" b="1" dirty="0" smtClean="0"/>
              <a:t>Move </a:t>
            </a:r>
            <a:r>
              <a:rPr lang="en-US" b="1" dirty="0"/>
              <a:t>Method </a:t>
            </a:r>
            <a:r>
              <a:rPr lang="en-US" dirty="0" smtClean="0"/>
              <a:t>moves </a:t>
            </a:r>
            <a:r>
              <a:rPr lang="en-US" dirty="0"/>
              <a:t>a method from one class to a </a:t>
            </a:r>
            <a:r>
              <a:rPr lang="en-US" dirty="0" smtClean="0"/>
              <a:t>more appropriate class</a:t>
            </a:r>
            <a:endParaRPr lang="en-US" dirty="0"/>
          </a:p>
          <a:p>
            <a:r>
              <a:rPr lang="en-US" b="1" dirty="0"/>
              <a:t>Move Field </a:t>
            </a:r>
            <a:r>
              <a:rPr lang="en-US" dirty="0" smtClean="0"/>
              <a:t>moves </a:t>
            </a:r>
            <a:r>
              <a:rPr lang="en-US" dirty="0"/>
              <a:t>a field (member object) from one class </a:t>
            </a:r>
            <a:r>
              <a:rPr lang="en-US" dirty="0" smtClean="0"/>
              <a:t>to another class </a:t>
            </a:r>
            <a:endParaRPr lang="en-US" dirty="0"/>
          </a:p>
          <a:p>
            <a:r>
              <a:rPr lang="en-US" b="1" dirty="0"/>
              <a:t>Extract Class </a:t>
            </a:r>
            <a:r>
              <a:rPr lang="en-US" dirty="0" smtClean="0"/>
              <a:t>pulls </a:t>
            </a:r>
            <a:r>
              <a:rPr lang="en-US" dirty="0"/>
              <a:t>a set of methods and fields from one class into a new </a:t>
            </a:r>
            <a:r>
              <a:rPr lang="en-US" dirty="0" smtClean="0"/>
              <a:t>class</a:t>
            </a:r>
          </a:p>
          <a:p>
            <a:r>
              <a:rPr lang="en-US" b="1" dirty="0" smtClean="0"/>
              <a:t>Inline </a:t>
            </a:r>
            <a:r>
              <a:rPr lang="en-US" b="1" dirty="0"/>
              <a:t>Class </a:t>
            </a:r>
            <a:r>
              <a:rPr lang="en-US" dirty="0" smtClean="0"/>
              <a:t>opposite </a:t>
            </a:r>
            <a:r>
              <a:rPr lang="en-US" dirty="0"/>
              <a:t>of Extract Class </a:t>
            </a:r>
            <a:endParaRPr lang="en-US" dirty="0" smtClean="0"/>
          </a:p>
          <a:p>
            <a:r>
              <a:rPr lang="en-US" b="1" dirty="0" smtClean="0"/>
              <a:t>Hide Delegate: </a:t>
            </a:r>
            <a:r>
              <a:rPr lang="en-US" dirty="0" smtClean="0"/>
              <a:t>a </a:t>
            </a:r>
            <a:r>
              <a:rPr lang="en-US" dirty="0"/>
              <a:t>class that provides access to an object of another class instead provides the methods of that class by </a:t>
            </a:r>
            <a:r>
              <a:rPr lang="en-US" dirty="0" smtClean="0"/>
              <a:t>delegation</a:t>
            </a:r>
            <a:endParaRPr lang="en-US" dirty="0"/>
          </a:p>
          <a:p>
            <a:r>
              <a:rPr lang="en-US" b="1" dirty="0"/>
              <a:t>Remove Middle Man </a:t>
            </a:r>
            <a:r>
              <a:rPr lang="en-US" dirty="0" smtClean="0"/>
              <a:t>opposite </a:t>
            </a:r>
            <a:r>
              <a:rPr lang="en-US" dirty="0"/>
              <a:t>of Hide Delegate </a:t>
            </a:r>
            <a:endParaRPr lang="en-US" dirty="0" smtClean="0"/>
          </a:p>
          <a:p>
            <a:r>
              <a:rPr lang="en-US" b="1" dirty="0" smtClean="0"/>
              <a:t>Introduce </a:t>
            </a:r>
            <a:r>
              <a:rPr lang="en-US" b="1" dirty="0"/>
              <a:t>Foreign Method </a:t>
            </a:r>
            <a:r>
              <a:rPr lang="en-US" dirty="0" smtClean="0"/>
              <a:t>adds </a:t>
            </a:r>
            <a:r>
              <a:rPr lang="en-US" dirty="0"/>
              <a:t>a method to an untouchable class by passing an instance of the untouchable class into the </a:t>
            </a:r>
            <a:r>
              <a:rPr lang="en-US" dirty="0" smtClean="0"/>
              <a:t>method</a:t>
            </a:r>
            <a:endParaRPr lang="en-US" dirty="0"/>
          </a:p>
          <a:p>
            <a:r>
              <a:rPr lang="en-US" b="1" dirty="0"/>
              <a:t>Introduce Local Extension </a:t>
            </a:r>
            <a:r>
              <a:rPr lang="en-US" dirty="0" smtClean="0"/>
              <a:t>adds </a:t>
            </a:r>
            <a:r>
              <a:rPr lang="en-US" dirty="0"/>
              <a:t>methods to an untouchable class by deriving from it or by wrapping </a:t>
            </a:r>
            <a:r>
              <a:rPr lang="en-US" dirty="0" smtClean="0"/>
              <a:t>it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39133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</a:rPr>
              <a:t>Organizing </a:t>
            </a:r>
            <a:r>
              <a:rPr lang="en-US" dirty="0" smtClean="0">
                <a:solidFill>
                  <a:srgbClr val="008000"/>
                </a:solidFill>
              </a:rPr>
              <a:t>Data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1675" y="1164376"/>
            <a:ext cx="8541663" cy="4724400"/>
          </a:xfrm>
        </p:spPr>
        <p:txBody>
          <a:bodyPr/>
          <a:lstStyle/>
          <a:p>
            <a:r>
              <a:rPr lang="en-US" b="1" dirty="0" smtClean="0"/>
              <a:t>Self </a:t>
            </a:r>
            <a:r>
              <a:rPr lang="en-US" b="1" dirty="0"/>
              <a:t>Encapsulate Field </a:t>
            </a:r>
            <a:r>
              <a:rPr lang="en-US" dirty="0" smtClean="0"/>
              <a:t>creates </a:t>
            </a:r>
            <a:r>
              <a:rPr lang="en-US" dirty="0" err="1" smtClean="0"/>
              <a:t>accessors</a:t>
            </a:r>
            <a:r>
              <a:rPr lang="en-US" dirty="0" smtClean="0"/>
              <a:t> for </a:t>
            </a:r>
            <a:r>
              <a:rPr lang="en-US" dirty="0"/>
              <a:t>private member </a:t>
            </a:r>
            <a:r>
              <a:rPr lang="en-US" dirty="0" smtClean="0"/>
              <a:t>objects</a:t>
            </a:r>
          </a:p>
          <a:p>
            <a:r>
              <a:rPr lang="en-US" b="1" dirty="0" smtClean="0"/>
              <a:t>Replace </a:t>
            </a:r>
            <a:r>
              <a:rPr lang="en-US" b="1" dirty="0"/>
              <a:t>Data Value with Object </a:t>
            </a:r>
            <a:r>
              <a:rPr lang="en-US" dirty="0" smtClean="0"/>
              <a:t>turns </a:t>
            </a:r>
            <a:r>
              <a:rPr lang="en-US" dirty="0"/>
              <a:t>a </a:t>
            </a:r>
            <a:r>
              <a:rPr lang="en-US" dirty="0" smtClean="0"/>
              <a:t>member </a:t>
            </a:r>
            <a:r>
              <a:rPr lang="en-US" dirty="0"/>
              <a:t>object into a full-fledged </a:t>
            </a:r>
            <a:r>
              <a:rPr lang="en-US" dirty="0" smtClean="0"/>
              <a:t>class</a:t>
            </a:r>
            <a:endParaRPr lang="en-US" dirty="0"/>
          </a:p>
          <a:p>
            <a:r>
              <a:rPr lang="en-US" b="1" dirty="0"/>
              <a:t>Change Value to Reference </a:t>
            </a:r>
            <a:endParaRPr lang="en-US" b="1" dirty="0" smtClean="0"/>
          </a:p>
          <a:p>
            <a:r>
              <a:rPr lang="en-US" b="1" dirty="0" smtClean="0"/>
              <a:t>Change </a:t>
            </a:r>
            <a:r>
              <a:rPr lang="en-US" b="1" dirty="0"/>
              <a:t>Reference to Value </a:t>
            </a:r>
            <a:endParaRPr lang="en-US" b="1" dirty="0" smtClean="0"/>
          </a:p>
          <a:p>
            <a:r>
              <a:rPr lang="en-US" b="1" dirty="0" smtClean="0"/>
              <a:t>Replace </a:t>
            </a:r>
            <a:r>
              <a:rPr lang="en-US" b="1" dirty="0"/>
              <a:t>Array with Object </a:t>
            </a:r>
            <a:r>
              <a:rPr lang="en-US" dirty="0" smtClean="0"/>
              <a:t>converts </a:t>
            </a:r>
            <a:r>
              <a:rPr lang="en-US" dirty="0"/>
              <a:t>an array which has various fields in each entry into an </a:t>
            </a:r>
            <a:r>
              <a:rPr lang="en-US" dirty="0" smtClean="0"/>
              <a:t>object</a:t>
            </a:r>
            <a:endParaRPr lang="en-US" dirty="0"/>
          </a:p>
          <a:p>
            <a:r>
              <a:rPr lang="en-US" b="1" dirty="0"/>
              <a:t>Duplicate Observed Data </a:t>
            </a:r>
            <a:r>
              <a:rPr lang="en-US" dirty="0" smtClean="0"/>
              <a:t>introduces </a:t>
            </a:r>
            <a:r>
              <a:rPr lang="en-US" dirty="0"/>
              <a:t>a Document/View architecture into an interactive </a:t>
            </a:r>
            <a:r>
              <a:rPr lang="en-US" dirty="0" smtClean="0"/>
              <a:t>application</a:t>
            </a:r>
            <a:endParaRPr lang="en-US" dirty="0"/>
          </a:p>
          <a:p>
            <a:r>
              <a:rPr lang="en-US" b="1" dirty="0"/>
              <a:t>Change Unidirectional Association to Bidirectional </a:t>
            </a:r>
            <a:r>
              <a:rPr lang="en-US" dirty="0" smtClean="0"/>
              <a:t>introduces </a:t>
            </a:r>
            <a:r>
              <a:rPr lang="en-US" dirty="0"/>
              <a:t>a back </a:t>
            </a:r>
            <a:r>
              <a:rPr lang="en-US" dirty="0" smtClean="0"/>
              <a:t>pointer</a:t>
            </a:r>
            <a:endParaRPr lang="en-US" dirty="0"/>
          </a:p>
          <a:p>
            <a:r>
              <a:rPr lang="en-US" b="1" dirty="0"/>
              <a:t>Change Bidirectional Association to Unidirectional </a:t>
            </a:r>
            <a:r>
              <a:rPr lang="en-US" dirty="0" smtClean="0"/>
              <a:t>is </a:t>
            </a:r>
            <a:r>
              <a:rPr lang="en-US" dirty="0"/>
              <a:t>the </a:t>
            </a:r>
            <a:r>
              <a:rPr lang="en-US" dirty="0" smtClean="0"/>
              <a:t>opposite</a:t>
            </a:r>
          </a:p>
          <a:p>
            <a:r>
              <a:rPr lang="en-US" b="1" dirty="0" smtClean="0"/>
              <a:t>Replace </a:t>
            </a:r>
            <a:r>
              <a:rPr lang="en-US" b="1" dirty="0"/>
              <a:t>Magic Number with Symbolic Constant 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28858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</a:rPr>
              <a:t>Organizing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383" y="1407089"/>
            <a:ext cx="8466954" cy="4917511"/>
          </a:xfrm>
        </p:spPr>
        <p:txBody>
          <a:bodyPr/>
          <a:lstStyle/>
          <a:p>
            <a:r>
              <a:rPr lang="en-US" b="1" dirty="0"/>
              <a:t>Encapsulate Field </a:t>
            </a:r>
            <a:r>
              <a:rPr lang="en-US" dirty="0"/>
              <a:t>adds getters and setters</a:t>
            </a:r>
          </a:p>
          <a:p>
            <a:r>
              <a:rPr lang="en-US" b="1" dirty="0"/>
              <a:t>Encapsulate Collection </a:t>
            </a:r>
            <a:r>
              <a:rPr lang="en-US" dirty="0"/>
              <a:t>hides a collection within a class </a:t>
            </a:r>
          </a:p>
          <a:p>
            <a:r>
              <a:rPr lang="en-US" b="1" dirty="0"/>
              <a:t>Replace Record with Data Class </a:t>
            </a:r>
            <a:r>
              <a:rPr lang="en-US" dirty="0"/>
              <a:t>makes a dumb data class to represent a record structure</a:t>
            </a:r>
          </a:p>
          <a:p>
            <a:r>
              <a:rPr lang="en-US" b="1" dirty="0"/>
              <a:t>Replace Type Code with Class </a:t>
            </a:r>
            <a:r>
              <a:rPr lang="en-US" dirty="0"/>
              <a:t>replaces an enumeration type with a class that has a set of global instances of itself, one for each possible value</a:t>
            </a:r>
          </a:p>
          <a:p>
            <a:r>
              <a:rPr lang="en-US" b="1" dirty="0"/>
              <a:t>Replace Type Code with Subclasses </a:t>
            </a:r>
            <a:r>
              <a:rPr lang="en-US" dirty="0"/>
              <a:t>introduces a polymorphic hierarchy to replace an enumeration</a:t>
            </a:r>
          </a:p>
          <a:p>
            <a:r>
              <a:rPr lang="en-US" b="1" dirty="0"/>
              <a:t>Replace Type Code with State/Strategy </a:t>
            </a:r>
            <a:r>
              <a:rPr lang="en-US" dirty="0"/>
              <a:t>allows change at runtime</a:t>
            </a:r>
          </a:p>
          <a:p>
            <a:r>
              <a:rPr lang="en-US" b="1" dirty="0"/>
              <a:t>Replace Subclass with Fields </a:t>
            </a:r>
            <a:r>
              <a:rPr lang="en-US" dirty="0"/>
              <a:t>is used when the subclasses no longer serve any real purpose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2685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2900"/>
            <a:ext cx="8055086" cy="647700"/>
          </a:xfrm>
        </p:spPr>
        <p:txBody>
          <a:bodyPr/>
          <a:lstStyle/>
          <a:p>
            <a:r>
              <a:rPr lang="en-US" sz="3200" dirty="0">
                <a:solidFill>
                  <a:srgbClr val="008000"/>
                </a:solidFill>
              </a:rPr>
              <a:t>Simplifying Conditional </a:t>
            </a:r>
            <a:r>
              <a:rPr lang="en-US" sz="3200" dirty="0" smtClean="0">
                <a:solidFill>
                  <a:srgbClr val="008000"/>
                </a:solidFill>
              </a:rPr>
              <a:t>Expressions</a:t>
            </a:r>
            <a:endParaRPr lang="en-US" sz="3200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285" y="1108238"/>
            <a:ext cx="8566566" cy="5216362"/>
          </a:xfrm>
        </p:spPr>
        <p:txBody>
          <a:bodyPr/>
          <a:lstStyle/>
          <a:p>
            <a:r>
              <a:rPr lang="en-US" b="1" dirty="0" smtClean="0"/>
              <a:t>Decompose </a:t>
            </a:r>
            <a:r>
              <a:rPr lang="en-US" b="1" dirty="0"/>
              <a:t>Conditional </a:t>
            </a:r>
            <a:r>
              <a:rPr lang="en-US" dirty="0" smtClean="0"/>
              <a:t>extracts </a:t>
            </a:r>
            <a:r>
              <a:rPr lang="en-US" dirty="0"/>
              <a:t>the condition, the </a:t>
            </a:r>
            <a:r>
              <a:rPr lang="en-US" dirty="0" smtClean="0"/>
              <a:t>“then” </a:t>
            </a:r>
            <a:r>
              <a:rPr lang="en-US" dirty="0"/>
              <a:t>part, and </a:t>
            </a:r>
            <a:r>
              <a:rPr lang="en-US" dirty="0" smtClean="0"/>
              <a:t>the “else” </a:t>
            </a:r>
            <a:r>
              <a:rPr lang="en-US" dirty="0"/>
              <a:t>part into </a:t>
            </a:r>
            <a:r>
              <a:rPr lang="en-US" dirty="0" smtClean="0"/>
              <a:t>functions</a:t>
            </a:r>
            <a:endParaRPr lang="en-US" dirty="0"/>
          </a:p>
          <a:p>
            <a:r>
              <a:rPr lang="en-US" b="1" dirty="0"/>
              <a:t>Consolidate Conditional Expression </a:t>
            </a:r>
            <a:r>
              <a:rPr lang="en-US" dirty="0" smtClean="0"/>
              <a:t>combines </a:t>
            </a:r>
            <a:r>
              <a:rPr lang="en-US" dirty="0"/>
              <a:t>a series of </a:t>
            </a:r>
            <a:r>
              <a:rPr lang="en-US" dirty="0" smtClean="0"/>
              <a:t>“if” </a:t>
            </a:r>
            <a:r>
              <a:rPr lang="en-US" dirty="0"/>
              <a:t>into </a:t>
            </a:r>
            <a:r>
              <a:rPr lang="en-US" dirty="0" smtClean="0"/>
              <a:t>one</a:t>
            </a:r>
            <a:endParaRPr lang="en-US" dirty="0"/>
          </a:p>
          <a:p>
            <a:r>
              <a:rPr lang="en-US" b="1" dirty="0"/>
              <a:t>Consolidate Duplicate Conditional Fragments </a:t>
            </a:r>
            <a:r>
              <a:rPr lang="en-US" dirty="0" smtClean="0"/>
              <a:t>factors </a:t>
            </a:r>
            <a:r>
              <a:rPr lang="en-US" dirty="0"/>
              <a:t>out code that is common to a </a:t>
            </a:r>
            <a:r>
              <a:rPr lang="en-US" dirty="0" smtClean="0"/>
              <a:t>“then” </a:t>
            </a:r>
            <a:r>
              <a:rPr lang="en-US" dirty="0"/>
              <a:t>part and an </a:t>
            </a:r>
            <a:r>
              <a:rPr lang="en-US" dirty="0" smtClean="0"/>
              <a:t>“else” part</a:t>
            </a:r>
            <a:endParaRPr lang="en-US" dirty="0"/>
          </a:p>
          <a:p>
            <a:r>
              <a:rPr lang="en-US" b="1" dirty="0"/>
              <a:t>Remove Control Flag </a:t>
            </a:r>
            <a:r>
              <a:rPr lang="en-US" dirty="0" smtClean="0"/>
              <a:t>replaces </a:t>
            </a:r>
            <a:r>
              <a:rPr lang="en-US" dirty="0"/>
              <a:t>flags that trigger exits with return, continue, and </a:t>
            </a:r>
            <a:r>
              <a:rPr lang="en-US" dirty="0" smtClean="0"/>
              <a:t>break</a:t>
            </a:r>
            <a:endParaRPr lang="en-US" dirty="0"/>
          </a:p>
          <a:p>
            <a:r>
              <a:rPr lang="en-US" b="1" dirty="0"/>
              <a:t>Replace Nested Conditional with Guard Clauses </a:t>
            </a:r>
            <a:r>
              <a:rPr lang="en-US" dirty="0" smtClean="0"/>
              <a:t>replaces </a:t>
            </a:r>
            <a:r>
              <a:rPr lang="en-US" dirty="0"/>
              <a:t>nested </a:t>
            </a:r>
            <a:r>
              <a:rPr lang="en-US" dirty="0" smtClean="0"/>
              <a:t>“if” </a:t>
            </a:r>
            <a:r>
              <a:rPr lang="en-US" dirty="0"/>
              <a:t>with </a:t>
            </a:r>
            <a:r>
              <a:rPr lang="en-US" dirty="0" smtClean="0"/>
              <a:t>returns</a:t>
            </a:r>
            <a:endParaRPr lang="en-US" dirty="0"/>
          </a:p>
          <a:p>
            <a:r>
              <a:rPr lang="en-US" b="1" dirty="0"/>
              <a:t>Replace Conditional with Polymorphism </a:t>
            </a:r>
            <a:r>
              <a:rPr lang="en-US" dirty="0" smtClean="0"/>
              <a:t>replaces </a:t>
            </a:r>
            <a:r>
              <a:rPr lang="en-US" dirty="0"/>
              <a:t>case statements with </a:t>
            </a:r>
            <a:r>
              <a:rPr lang="en-US" dirty="0" smtClean="0"/>
              <a:t>polymorphism</a:t>
            </a:r>
            <a:endParaRPr lang="en-US" dirty="0"/>
          </a:p>
          <a:p>
            <a:r>
              <a:rPr lang="en-US" b="1" dirty="0"/>
              <a:t>Introduce Null Object </a:t>
            </a:r>
            <a:r>
              <a:rPr lang="en-US" dirty="0" smtClean="0"/>
              <a:t>replaces </a:t>
            </a:r>
            <a:r>
              <a:rPr lang="en-US" dirty="0"/>
              <a:t>checks for null values with an </a:t>
            </a:r>
            <a:r>
              <a:rPr lang="en-US" dirty="0" smtClean="0"/>
              <a:t>object</a:t>
            </a:r>
            <a:endParaRPr lang="en-US" dirty="0"/>
          </a:p>
          <a:p>
            <a:r>
              <a:rPr lang="en-US" b="1" dirty="0"/>
              <a:t>Introduce Assertion </a:t>
            </a:r>
            <a:r>
              <a:rPr lang="en-US" dirty="0" smtClean="0"/>
              <a:t>uses </a:t>
            </a:r>
            <a:r>
              <a:rPr lang="en-US" dirty="0"/>
              <a:t>assertions to describe a function's </a:t>
            </a:r>
            <a:r>
              <a:rPr lang="en-US" dirty="0" smtClean="0"/>
              <a:t>preconditions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249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8570"/>
            <a:ext cx="7772400" cy="647700"/>
          </a:xfrm>
        </p:spPr>
        <p:txBody>
          <a:bodyPr/>
          <a:lstStyle/>
          <a:p>
            <a:r>
              <a:rPr lang="en-US" dirty="0">
                <a:solidFill>
                  <a:srgbClr val="008000"/>
                </a:solidFill>
              </a:rPr>
              <a:t>Making Method Calls </a:t>
            </a:r>
            <a:r>
              <a:rPr lang="en-US" dirty="0" smtClean="0">
                <a:solidFill>
                  <a:srgbClr val="008000"/>
                </a:solidFill>
              </a:rPr>
              <a:t>Simpler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966" y="940238"/>
            <a:ext cx="8852948" cy="4724400"/>
          </a:xfrm>
        </p:spPr>
        <p:txBody>
          <a:bodyPr/>
          <a:lstStyle/>
          <a:p>
            <a:r>
              <a:rPr lang="en-US" sz="1800" b="1" dirty="0" smtClean="0"/>
              <a:t>Rename </a:t>
            </a:r>
            <a:r>
              <a:rPr lang="en-US" sz="1800" b="1" dirty="0"/>
              <a:t>Method </a:t>
            </a:r>
            <a:endParaRPr lang="en-US" sz="1800" b="1" dirty="0" smtClean="0"/>
          </a:p>
          <a:p>
            <a:r>
              <a:rPr lang="en-US" sz="1800" b="1" dirty="0" smtClean="0"/>
              <a:t>Add Parameter </a:t>
            </a:r>
            <a:r>
              <a:rPr lang="en-US" sz="1800" dirty="0" smtClean="0"/>
              <a:t>to </a:t>
            </a:r>
            <a:r>
              <a:rPr lang="en-US" sz="1800" dirty="0"/>
              <a:t>a </a:t>
            </a:r>
            <a:r>
              <a:rPr lang="en-US" sz="1800" dirty="0" smtClean="0"/>
              <a:t>function</a:t>
            </a:r>
            <a:endParaRPr lang="en-US" sz="1800" dirty="0"/>
          </a:p>
          <a:p>
            <a:r>
              <a:rPr lang="en-US" sz="1800" b="1" dirty="0"/>
              <a:t>Remove Parameter </a:t>
            </a:r>
            <a:r>
              <a:rPr lang="en-US" sz="1800" dirty="0" smtClean="0"/>
              <a:t>from </a:t>
            </a:r>
            <a:r>
              <a:rPr lang="en-US" sz="1800" dirty="0"/>
              <a:t>a </a:t>
            </a:r>
            <a:r>
              <a:rPr lang="en-US" sz="1800" dirty="0" smtClean="0"/>
              <a:t>function</a:t>
            </a:r>
            <a:endParaRPr lang="en-US" sz="1800" dirty="0"/>
          </a:p>
          <a:p>
            <a:r>
              <a:rPr lang="en-US" sz="1800" b="1" dirty="0"/>
              <a:t>Separate Query from Modifier </a:t>
            </a:r>
            <a:r>
              <a:rPr lang="en-US" sz="1800" dirty="0" smtClean="0"/>
              <a:t>avoid side</a:t>
            </a:r>
            <a:r>
              <a:rPr lang="en-US" sz="1800" dirty="0"/>
              <a:t>-</a:t>
            </a:r>
            <a:r>
              <a:rPr lang="en-US" sz="1800" dirty="0" smtClean="0"/>
              <a:t>effects</a:t>
            </a:r>
            <a:endParaRPr lang="en-US" sz="1800" dirty="0"/>
          </a:p>
          <a:p>
            <a:r>
              <a:rPr lang="en-US" sz="1800" b="1" dirty="0" err="1"/>
              <a:t>Parametrize</a:t>
            </a:r>
            <a:r>
              <a:rPr lang="en-US" sz="1800" b="1" dirty="0"/>
              <a:t> Method </a:t>
            </a:r>
            <a:r>
              <a:rPr lang="en-US" sz="1800" dirty="0" smtClean="0"/>
              <a:t>reduces </a:t>
            </a:r>
            <a:r>
              <a:rPr lang="en-US" sz="1800" dirty="0"/>
              <a:t>a set of similar functions to a single function with a parameter to differentiate amongst the </a:t>
            </a:r>
            <a:r>
              <a:rPr lang="en-US" sz="1800" dirty="0" smtClean="0"/>
              <a:t>functions</a:t>
            </a:r>
            <a:endParaRPr lang="en-US" sz="1800" dirty="0"/>
          </a:p>
          <a:p>
            <a:r>
              <a:rPr lang="en-US" sz="1800" b="1" dirty="0"/>
              <a:t>Replace Parameter with Explicit </a:t>
            </a:r>
            <a:r>
              <a:rPr lang="en-US" sz="1800" b="1" dirty="0" smtClean="0"/>
              <a:t>Methods</a:t>
            </a:r>
            <a:endParaRPr lang="en-US" sz="1800" dirty="0"/>
          </a:p>
          <a:p>
            <a:r>
              <a:rPr lang="en-US" sz="1800" b="1" dirty="0"/>
              <a:t>Preserve Whole Object </a:t>
            </a:r>
            <a:r>
              <a:rPr lang="en-US" sz="1800" dirty="0" smtClean="0"/>
              <a:t>passes </a:t>
            </a:r>
            <a:r>
              <a:rPr lang="en-US" sz="1800" dirty="0"/>
              <a:t>an </a:t>
            </a:r>
            <a:r>
              <a:rPr lang="en-US" sz="1800" dirty="0" smtClean="0"/>
              <a:t>object </a:t>
            </a:r>
            <a:r>
              <a:rPr lang="en-US" sz="1800" dirty="0"/>
              <a:t>to a method instead of </a:t>
            </a:r>
            <a:r>
              <a:rPr lang="en-US" sz="1800" dirty="0" smtClean="0"/>
              <a:t>selected fields</a:t>
            </a:r>
            <a:endParaRPr lang="en-US" sz="1800" dirty="0"/>
          </a:p>
          <a:p>
            <a:r>
              <a:rPr lang="en-US" sz="1800" b="1" dirty="0"/>
              <a:t>Replace Parameter with Method </a:t>
            </a:r>
            <a:r>
              <a:rPr lang="en-US" sz="1800" dirty="0" smtClean="0"/>
              <a:t>reduces </a:t>
            </a:r>
            <a:r>
              <a:rPr lang="en-US" sz="1800" dirty="0"/>
              <a:t>a parameter list by using a value that is already available within the </a:t>
            </a:r>
            <a:r>
              <a:rPr lang="en-US" sz="1800" dirty="0" smtClean="0"/>
              <a:t>class</a:t>
            </a:r>
            <a:endParaRPr lang="en-US" sz="1800" dirty="0"/>
          </a:p>
          <a:p>
            <a:r>
              <a:rPr lang="en-US" sz="1800" b="1" dirty="0"/>
              <a:t>Introduce Parameter Object </a:t>
            </a:r>
            <a:r>
              <a:rPr lang="en-US" sz="1800" dirty="0" smtClean="0"/>
              <a:t>groups parameters </a:t>
            </a:r>
            <a:r>
              <a:rPr lang="en-US" sz="1800" dirty="0"/>
              <a:t>into a single </a:t>
            </a:r>
            <a:r>
              <a:rPr lang="en-US" sz="1800" dirty="0" smtClean="0"/>
              <a:t>object</a:t>
            </a:r>
            <a:endParaRPr lang="en-US" sz="1800" dirty="0"/>
          </a:p>
          <a:p>
            <a:r>
              <a:rPr lang="en-US" sz="1800" b="1" dirty="0"/>
              <a:t>Remove Setting Method </a:t>
            </a:r>
            <a:r>
              <a:rPr lang="en-US" sz="1800" dirty="0" smtClean="0"/>
              <a:t>makes </a:t>
            </a:r>
            <a:r>
              <a:rPr lang="en-US" sz="1800" dirty="0"/>
              <a:t>an attribute read-</a:t>
            </a:r>
            <a:r>
              <a:rPr lang="en-US" sz="1800" dirty="0" smtClean="0"/>
              <a:t>only</a:t>
            </a:r>
            <a:endParaRPr lang="en-US" sz="1800" dirty="0"/>
          </a:p>
          <a:p>
            <a:r>
              <a:rPr lang="en-US" sz="1800" b="1" dirty="0"/>
              <a:t>Hide Method </a:t>
            </a:r>
            <a:r>
              <a:rPr lang="en-US" sz="1800" dirty="0" smtClean="0"/>
              <a:t>makes </a:t>
            </a:r>
            <a:r>
              <a:rPr lang="en-US" sz="1800" dirty="0"/>
              <a:t>a method </a:t>
            </a:r>
            <a:r>
              <a:rPr lang="en-US" sz="1800" dirty="0" smtClean="0"/>
              <a:t>private</a:t>
            </a:r>
            <a:endParaRPr lang="en-US" sz="1800" dirty="0"/>
          </a:p>
          <a:p>
            <a:r>
              <a:rPr lang="en-US" sz="1800" b="1" dirty="0"/>
              <a:t>Replace Constructor with Factory Method </a:t>
            </a:r>
            <a:r>
              <a:rPr lang="en-US" sz="1800" dirty="0" smtClean="0"/>
              <a:t>supports </a:t>
            </a:r>
            <a:r>
              <a:rPr lang="en-US" sz="1800" dirty="0"/>
              <a:t>polymorphism </a:t>
            </a:r>
            <a:r>
              <a:rPr lang="en-US" sz="1800" b="1" dirty="0" smtClean="0"/>
              <a:t>Encapsulate </a:t>
            </a:r>
            <a:r>
              <a:rPr lang="en-US" sz="1800" b="1" dirty="0"/>
              <a:t>Downcast </a:t>
            </a:r>
            <a:r>
              <a:rPr lang="en-US" sz="1800" dirty="0" smtClean="0"/>
              <a:t>hides </a:t>
            </a:r>
            <a:r>
              <a:rPr lang="en-US" sz="1800" dirty="0"/>
              <a:t>a downcast within a method </a:t>
            </a:r>
            <a:endParaRPr lang="en-US" sz="1800" dirty="0" smtClean="0"/>
          </a:p>
          <a:p>
            <a:r>
              <a:rPr lang="en-US" sz="1800" b="1" dirty="0" smtClean="0"/>
              <a:t>Replace </a:t>
            </a:r>
            <a:r>
              <a:rPr lang="en-US" sz="1800" b="1" dirty="0"/>
              <a:t>Error Code with Exception </a:t>
            </a:r>
            <a:r>
              <a:rPr lang="en-US" sz="1800" dirty="0" smtClean="0"/>
              <a:t>separates </a:t>
            </a:r>
            <a:r>
              <a:rPr lang="en-US" sz="1800" dirty="0"/>
              <a:t>error-handling </a:t>
            </a:r>
            <a:r>
              <a:rPr lang="en-US" sz="1800" dirty="0" smtClean="0"/>
              <a:t>from </a:t>
            </a:r>
            <a:r>
              <a:rPr lang="en-US" sz="1800" dirty="0"/>
              <a:t>normal </a:t>
            </a:r>
            <a:r>
              <a:rPr lang="en-US" sz="1800" dirty="0" smtClean="0"/>
              <a:t>paths</a:t>
            </a:r>
            <a:endParaRPr lang="en-US" sz="1800" dirty="0"/>
          </a:p>
          <a:p>
            <a:r>
              <a:rPr lang="en-US" sz="1800" b="1" dirty="0"/>
              <a:t>Replace Exception with Test </a:t>
            </a:r>
            <a:r>
              <a:rPr lang="en-US" sz="1800" dirty="0" smtClean="0"/>
              <a:t>provides </a:t>
            </a:r>
            <a:r>
              <a:rPr lang="en-US" sz="1800" dirty="0"/>
              <a:t>a method </a:t>
            </a:r>
            <a:r>
              <a:rPr lang="en-US" sz="1800" dirty="0" smtClean="0"/>
              <a:t>for </a:t>
            </a:r>
            <a:r>
              <a:rPr lang="en-US" sz="1800" dirty="0"/>
              <a:t>caller </a:t>
            </a:r>
            <a:r>
              <a:rPr lang="en-US" sz="1800" dirty="0" smtClean="0"/>
              <a:t>to </a:t>
            </a:r>
            <a:r>
              <a:rPr lang="en-US" sz="1800" dirty="0"/>
              <a:t>avoid an </a:t>
            </a:r>
            <a:r>
              <a:rPr lang="en-US" sz="1800" dirty="0" smtClean="0"/>
              <a:t>exception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553859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</a:rPr>
              <a:t>Dealing with </a:t>
            </a:r>
            <a:r>
              <a:rPr lang="en-US" dirty="0" smtClean="0">
                <a:solidFill>
                  <a:srgbClr val="008000"/>
                </a:solidFill>
              </a:rPr>
              <a:t>Generalization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994" y="1295020"/>
            <a:ext cx="8566566" cy="5029580"/>
          </a:xfrm>
        </p:spPr>
        <p:txBody>
          <a:bodyPr/>
          <a:lstStyle/>
          <a:p>
            <a:r>
              <a:rPr lang="en-US" b="1" dirty="0" smtClean="0"/>
              <a:t>Pull </a:t>
            </a:r>
            <a:r>
              <a:rPr lang="en-US" b="1" dirty="0"/>
              <a:t>Up Field </a:t>
            </a:r>
            <a:r>
              <a:rPr lang="en-US" dirty="0" smtClean="0"/>
              <a:t>factors </a:t>
            </a:r>
            <a:r>
              <a:rPr lang="en-US" dirty="0"/>
              <a:t>a common field into a </a:t>
            </a:r>
            <a:r>
              <a:rPr lang="en-US" dirty="0" smtClean="0"/>
              <a:t>superclass</a:t>
            </a:r>
            <a:endParaRPr lang="en-US" dirty="0"/>
          </a:p>
          <a:p>
            <a:r>
              <a:rPr lang="en-US" b="1" dirty="0"/>
              <a:t>Pull Up Method </a:t>
            </a:r>
            <a:r>
              <a:rPr lang="en-US" dirty="0" smtClean="0"/>
              <a:t>factors </a:t>
            </a:r>
            <a:r>
              <a:rPr lang="en-US" dirty="0"/>
              <a:t>a common method into a </a:t>
            </a:r>
            <a:r>
              <a:rPr lang="en-US" dirty="0" smtClean="0"/>
              <a:t>superclass</a:t>
            </a:r>
          </a:p>
          <a:p>
            <a:r>
              <a:rPr lang="en-US" b="1" dirty="0" smtClean="0"/>
              <a:t>Push </a:t>
            </a:r>
            <a:r>
              <a:rPr lang="en-US" b="1" dirty="0"/>
              <a:t>Down Method </a:t>
            </a:r>
            <a:r>
              <a:rPr lang="en-US" dirty="0" smtClean="0"/>
              <a:t>moves </a:t>
            </a:r>
            <a:r>
              <a:rPr lang="en-US" dirty="0"/>
              <a:t>a unique method down into a </a:t>
            </a:r>
            <a:r>
              <a:rPr lang="en-US" dirty="0" smtClean="0"/>
              <a:t>subclass</a:t>
            </a:r>
            <a:endParaRPr lang="en-US" dirty="0"/>
          </a:p>
          <a:p>
            <a:r>
              <a:rPr lang="en-US" b="1" dirty="0"/>
              <a:t>Push Down Field </a:t>
            </a:r>
            <a:r>
              <a:rPr lang="en-US" dirty="0" smtClean="0"/>
              <a:t>moves </a:t>
            </a:r>
            <a:r>
              <a:rPr lang="en-US" dirty="0"/>
              <a:t>a unique field down into a </a:t>
            </a:r>
            <a:r>
              <a:rPr lang="en-US" dirty="0" smtClean="0"/>
              <a:t>subclass</a:t>
            </a:r>
            <a:endParaRPr lang="en-US" dirty="0"/>
          </a:p>
          <a:p>
            <a:r>
              <a:rPr lang="en-US" b="1" dirty="0"/>
              <a:t>Extract Subclass </a:t>
            </a:r>
            <a:r>
              <a:rPr lang="en-US" dirty="0" smtClean="0"/>
              <a:t>creates </a:t>
            </a:r>
            <a:r>
              <a:rPr lang="en-US" dirty="0"/>
              <a:t>a subclass and moves features into </a:t>
            </a:r>
            <a:r>
              <a:rPr lang="en-US" dirty="0" smtClean="0"/>
              <a:t>it</a:t>
            </a:r>
          </a:p>
          <a:p>
            <a:r>
              <a:rPr lang="en-US" b="1" dirty="0" smtClean="0"/>
              <a:t>Extract </a:t>
            </a:r>
            <a:r>
              <a:rPr lang="en-US" b="1" dirty="0"/>
              <a:t>Superclass </a:t>
            </a:r>
            <a:r>
              <a:rPr lang="en-US" dirty="0" smtClean="0"/>
              <a:t>factors </a:t>
            </a:r>
            <a:r>
              <a:rPr lang="en-US" dirty="0"/>
              <a:t>common code into a </a:t>
            </a:r>
            <a:r>
              <a:rPr lang="en-US" dirty="0" smtClean="0"/>
              <a:t>superclass</a:t>
            </a:r>
            <a:endParaRPr lang="en-US" dirty="0"/>
          </a:p>
          <a:p>
            <a:r>
              <a:rPr lang="en-US" b="1" dirty="0"/>
              <a:t>Extract Interface </a:t>
            </a:r>
            <a:r>
              <a:rPr lang="en-US" dirty="0" smtClean="0"/>
              <a:t>promotes </a:t>
            </a:r>
            <a:r>
              <a:rPr lang="en-US" dirty="0"/>
              <a:t>decoupling and partitioning of a class's </a:t>
            </a:r>
            <a:r>
              <a:rPr lang="en-US" dirty="0" smtClean="0"/>
              <a:t>responsibilities </a:t>
            </a:r>
            <a:r>
              <a:rPr lang="en-US" dirty="0"/>
              <a:t>by extracting an interface </a:t>
            </a:r>
            <a:r>
              <a:rPr lang="en-US" dirty="0" smtClean="0"/>
              <a:t>class</a:t>
            </a:r>
            <a:endParaRPr lang="en-US" dirty="0"/>
          </a:p>
          <a:p>
            <a:r>
              <a:rPr lang="en-US" b="1" dirty="0"/>
              <a:t>Collapse Hierarchy </a:t>
            </a:r>
            <a:r>
              <a:rPr lang="en-US" dirty="0" smtClean="0"/>
              <a:t>combines </a:t>
            </a:r>
            <a:r>
              <a:rPr lang="en-US" dirty="0"/>
              <a:t>a subclass and a superclass into </a:t>
            </a:r>
            <a:r>
              <a:rPr lang="en-US" dirty="0" smtClean="0"/>
              <a:t>one</a:t>
            </a:r>
            <a:endParaRPr lang="en-US" dirty="0"/>
          </a:p>
          <a:p>
            <a:r>
              <a:rPr lang="en-US" b="1" dirty="0"/>
              <a:t>Form Template Method </a:t>
            </a:r>
            <a:r>
              <a:rPr lang="en-US" dirty="0" smtClean="0"/>
              <a:t>factors </a:t>
            </a:r>
            <a:r>
              <a:rPr lang="en-US" dirty="0"/>
              <a:t>out common behavior into a </a:t>
            </a:r>
            <a:r>
              <a:rPr lang="en-US" dirty="0" smtClean="0"/>
              <a:t>superclass</a:t>
            </a:r>
          </a:p>
          <a:p>
            <a:r>
              <a:rPr lang="en-US" b="1" dirty="0" smtClean="0"/>
              <a:t>Replace </a:t>
            </a:r>
            <a:r>
              <a:rPr lang="en-US" b="1" dirty="0"/>
              <a:t>Inheritance with Delegation </a:t>
            </a:r>
            <a:r>
              <a:rPr lang="en-US" b="1" dirty="0" smtClean="0"/>
              <a:t>Replace </a:t>
            </a:r>
            <a:r>
              <a:rPr lang="en-US" b="1" dirty="0"/>
              <a:t>Delegation with Inheritance </a:t>
            </a:r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8066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8000"/>
                </a:solidFill>
              </a:rPr>
              <a:t>Big </a:t>
            </a:r>
            <a:r>
              <a:rPr lang="en-US" dirty="0" err="1" smtClean="0">
                <a:solidFill>
                  <a:srgbClr val="008000"/>
                </a:solidFill>
              </a:rPr>
              <a:t>Refactorings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931" y="1600200"/>
            <a:ext cx="8429601" cy="4724400"/>
          </a:xfrm>
        </p:spPr>
        <p:txBody>
          <a:bodyPr/>
          <a:lstStyle/>
          <a:p>
            <a:r>
              <a:rPr lang="en-US" b="1" dirty="0" smtClean="0"/>
              <a:t>Tease </a:t>
            </a:r>
            <a:r>
              <a:rPr lang="en-US" b="1" dirty="0"/>
              <a:t>Apart Inheritance </a:t>
            </a:r>
            <a:r>
              <a:rPr lang="en-US" dirty="0" smtClean="0"/>
              <a:t>deals with a </a:t>
            </a:r>
            <a:r>
              <a:rPr lang="en-US" dirty="0"/>
              <a:t>messy inheritance </a:t>
            </a:r>
            <a:r>
              <a:rPr lang="en-US" dirty="0" smtClean="0"/>
              <a:t>hierarchy</a:t>
            </a:r>
            <a:endParaRPr lang="en-US" dirty="0"/>
          </a:p>
          <a:p>
            <a:r>
              <a:rPr lang="en-US" b="1" dirty="0"/>
              <a:t>Convert Procedural Design to Objects </a:t>
            </a:r>
            <a:endParaRPr lang="en-US" b="1" dirty="0" smtClean="0"/>
          </a:p>
          <a:p>
            <a:r>
              <a:rPr lang="en-US" b="1" dirty="0" smtClean="0"/>
              <a:t>Separate </a:t>
            </a:r>
            <a:r>
              <a:rPr lang="en-US" b="1" dirty="0"/>
              <a:t>Domain from Presentation </a:t>
            </a:r>
            <a:r>
              <a:rPr lang="en-US" dirty="0" smtClean="0"/>
              <a:t>moves </a:t>
            </a:r>
            <a:r>
              <a:rPr lang="en-US" dirty="0"/>
              <a:t>domain logic out of the UI </a:t>
            </a:r>
            <a:r>
              <a:rPr lang="en-US" dirty="0" smtClean="0"/>
              <a:t>classes</a:t>
            </a:r>
            <a:endParaRPr lang="en-US" dirty="0"/>
          </a:p>
          <a:p>
            <a:r>
              <a:rPr lang="en-US" b="1" dirty="0"/>
              <a:t>Extract Hierarchy </a:t>
            </a:r>
            <a:r>
              <a:rPr lang="en-US" dirty="0" smtClean="0"/>
              <a:t>introduces </a:t>
            </a:r>
            <a:r>
              <a:rPr lang="en-US" dirty="0"/>
              <a:t>polymorphism to replace complex conditional </a:t>
            </a:r>
            <a:r>
              <a:rPr lang="en-US" dirty="0" smtClean="0"/>
              <a:t>code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244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263" y="196555"/>
            <a:ext cx="5165067" cy="3016923"/>
          </a:xfrm>
          <a:prstGeom prst="rect">
            <a:avLst/>
          </a:prstGeom>
          <a:ln>
            <a:solidFill>
              <a:srgbClr val="4A452A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8593" y="1053090"/>
            <a:ext cx="4315627" cy="5804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5128" y="74465"/>
            <a:ext cx="3272997" cy="1081871"/>
          </a:xfr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kern="12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ＭＳ Ｐゴシック" charset="0"/>
                <a:cs typeface="+mn-cs"/>
              </a:rPr>
              <a:t>Hidden dependencies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9889" y="3394319"/>
            <a:ext cx="4377296" cy="1138773"/>
          </a:xfrm>
          <a:prstGeom prst="rect">
            <a:avLst/>
          </a:prstGeom>
          <a:ln w="9525" cmpd="sng"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One needs a geometry </a:t>
            </a:r>
          </a:p>
          <a:p>
            <a:r>
              <a:rPr lang="en-US" dirty="0" smtClean="0"/>
              <a:t>(and a full scale application) </a:t>
            </a:r>
          </a:p>
          <a:p>
            <a:r>
              <a:rPr lang="en-US" sz="2400" dirty="0" smtClean="0"/>
              <a:t>to test a photon cross section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85419" y="4635474"/>
            <a:ext cx="4172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Difficult to test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0145" y="6380498"/>
            <a:ext cx="4160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Post-RD44 electromagnetic design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5419" y="5861607"/>
            <a:ext cx="41728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ym typeface="Wingdings"/>
              </a:rPr>
              <a:t>no testing</a:t>
            </a:r>
            <a:r>
              <a:rPr lang="en-US" sz="2800" b="1" dirty="0" smtClean="0"/>
              <a:t>  </a:t>
            </a:r>
            <a:endParaRPr lang="en-US" sz="2800" b="1" dirty="0"/>
          </a:p>
        </p:txBody>
      </p:sp>
      <p:sp>
        <p:nvSpPr>
          <p:cNvPr id="12" name="Down Arrow 11"/>
          <p:cNvSpPr/>
          <p:nvPr/>
        </p:nvSpPr>
        <p:spPr bwMode="auto">
          <a:xfrm>
            <a:off x="2391865" y="5244802"/>
            <a:ext cx="359997" cy="588492"/>
          </a:xfrm>
          <a:prstGeom prst="downArrow">
            <a:avLst>
              <a:gd name="adj1" fmla="val 50000"/>
              <a:gd name="adj2" fmla="val 52083"/>
            </a:avLst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53502" y="5286101"/>
            <a:ext cx="1331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/>
              <a:t>o</a:t>
            </a:r>
            <a:r>
              <a:rPr lang="en-US" dirty="0" smtClean="0"/>
              <a:t>ften</a:t>
            </a:r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29434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/>
              <a:t>A Map of Reengineering </a:t>
            </a:r>
            <a:r>
              <a:rPr lang="en-GB" sz="3600" dirty="0" smtClean="0"/>
              <a:t>Patterns</a:t>
            </a:r>
            <a:endParaRPr lang="en-US" sz="3600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38544" y="926664"/>
            <a:ext cx="77724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rgbClr val="99CCFF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9pPr>
          </a:lstStyle>
          <a:p>
            <a:pPr eaLnBrk="1" hangingPunct="1"/>
            <a:endParaRPr lang="en-GB" dirty="0">
              <a:latin typeface="Gill Sans" charset="0"/>
            </a:endParaRPr>
          </a:p>
        </p:txBody>
      </p:sp>
      <p:sp>
        <p:nvSpPr>
          <p:cNvPr id="6" name="Freeform 3"/>
          <p:cNvSpPr>
            <a:spLocks/>
          </p:cNvSpPr>
          <p:nvPr/>
        </p:nvSpPr>
        <p:spPr bwMode="auto">
          <a:xfrm>
            <a:off x="2829322" y="1690731"/>
            <a:ext cx="3352800" cy="3505200"/>
          </a:xfrm>
          <a:custGeom>
            <a:avLst/>
            <a:gdLst>
              <a:gd name="T0" fmla="*/ 0 w 2400"/>
              <a:gd name="T1" fmla="*/ 1848 h 1848"/>
              <a:gd name="T2" fmla="*/ 672 w 2400"/>
              <a:gd name="T3" fmla="*/ 264 h 1848"/>
              <a:gd name="T4" fmla="*/ 1728 w 2400"/>
              <a:gd name="T5" fmla="*/ 264 h 1848"/>
              <a:gd name="T6" fmla="*/ 2400 w 2400"/>
              <a:gd name="T7" fmla="*/ 1848 h 1848"/>
              <a:gd name="T8" fmla="*/ 0 60000 65536"/>
              <a:gd name="T9" fmla="*/ 0 60000 65536"/>
              <a:gd name="T10" fmla="*/ 0 60000 65536"/>
              <a:gd name="T11" fmla="*/ 0 60000 65536"/>
              <a:gd name="T12" fmla="*/ 0 w 2400"/>
              <a:gd name="T13" fmla="*/ 0 h 1848"/>
              <a:gd name="T14" fmla="*/ 2400 w 2400"/>
              <a:gd name="T15" fmla="*/ 1848 h 184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400" h="1848">
                <a:moveTo>
                  <a:pt x="0" y="1848"/>
                </a:moveTo>
                <a:cubicBezTo>
                  <a:pt x="192" y="1187"/>
                  <a:pt x="384" y="527"/>
                  <a:pt x="672" y="264"/>
                </a:cubicBezTo>
                <a:cubicBezTo>
                  <a:pt x="959" y="0"/>
                  <a:pt x="1440" y="0"/>
                  <a:pt x="1728" y="264"/>
                </a:cubicBezTo>
                <a:cubicBezTo>
                  <a:pt x="2015" y="527"/>
                  <a:pt x="2207" y="1187"/>
                  <a:pt x="2400" y="1848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2913688" y="1177172"/>
            <a:ext cx="304516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50C80"/>
                </a:solidFill>
                <a:latin typeface="+mn-lt"/>
              </a:rPr>
              <a:t>Tests: Your Life Insurance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865033" y="1939172"/>
            <a:ext cx="27498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050C80"/>
                </a:solidFill>
                <a:latin typeface="+mn-lt"/>
              </a:rPr>
              <a:t>Detailed Model Capture</a:t>
            </a: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705354" y="2853572"/>
            <a:ext cx="24802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050C80"/>
                </a:solidFill>
                <a:latin typeface="+mn-lt"/>
              </a:rPr>
              <a:t>Initial Understanding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1143000" y="3810834"/>
            <a:ext cx="198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b="1">
                <a:solidFill>
                  <a:srgbClr val="050C80"/>
                </a:solidFill>
                <a:latin typeface="+mn-lt"/>
              </a:rPr>
              <a:t>First Contact</a:t>
            </a: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33400" y="4847472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b="1">
                <a:solidFill>
                  <a:srgbClr val="050C80"/>
                </a:solidFill>
                <a:latin typeface="+mn-lt"/>
              </a:rPr>
              <a:t>Setting Direction</a:t>
            </a: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527607" y="1862972"/>
            <a:ext cx="24036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050C80"/>
                </a:solidFill>
                <a:latin typeface="+mn-lt"/>
              </a:rPr>
              <a:t>Migration Strategies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864685" y="2777372"/>
            <a:ext cx="31216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800" b="1">
                <a:solidFill>
                  <a:srgbClr val="050C80"/>
                </a:solidFill>
                <a:latin typeface="+mn-lt"/>
              </a:rPr>
              <a:t>Detecting Duplicated Code</a:t>
            </a: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6172200" y="3506034"/>
            <a:ext cx="2057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b="1">
                <a:solidFill>
                  <a:srgbClr val="050C80"/>
                </a:solidFill>
                <a:latin typeface="+mn-lt"/>
              </a:rPr>
              <a:t>Redistribute Responsibilities</a:t>
            </a: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096000" y="4649034"/>
            <a:ext cx="2895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800" b="1">
                <a:solidFill>
                  <a:srgbClr val="050C80"/>
                </a:solidFill>
                <a:latin typeface="+mn-lt"/>
              </a:rPr>
              <a:t>Transform Conditionals to Polymorphism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226472" y="6179435"/>
            <a:ext cx="45499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S. </a:t>
            </a:r>
            <a:r>
              <a:rPr lang="en-US" sz="1400" dirty="0" err="1"/>
              <a:t>Demeyer</a:t>
            </a:r>
            <a:r>
              <a:rPr lang="en-US" sz="1400" dirty="0"/>
              <a:t>, S. </a:t>
            </a:r>
            <a:r>
              <a:rPr lang="en-US" sz="1400" dirty="0" err="1"/>
              <a:t>Ducasse</a:t>
            </a:r>
            <a:r>
              <a:rPr lang="en-US" sz="1400" dirty="0"/>
              <a:t>, O. </a:t>
            </a:r>
            <a:r>
              <a:rPr lang="en-US" sz="1400" dirty="0" err="1"/>
              <a:t>Nierstrasz</a:t>
            </a:r>
            <a:r>
              <a:rPr lang="en-US" sz="1400" dirty="0"/>
              <a:t>, </a:t>
            </a:r>
          </a:p>
          <a:p>
            <a:r>
              <a:rPr lang="en-US" sz="1400" b="1" dirty="0"/>
              <a:t>Object Oriented Reengineering Patterns</a:t>
            </a:r>
          </a:p>
        </p:txBody>
      </p:sp>
      <p:grpSp>
        <p:nvGrpSpPr>
          <p:cNvPr id="17" name="Group 3"/>
          <p:cNvGrpSpPr>
            <a:grpSpLocks/>
          </p:cNvGrpSpPr>
          <p:nvPr/>
        </p:nvGrpSpPr>
        <p:grpSpPr bwMode="auto">
          <a:xfrm>
            <a:off x="6518279" y="5478408"/>
            <a:ext cx="1328738" cy="1079500"/>
            <a:chOff x="816" y="1200"/>
            <a:chExt cx="1484" cy="1090"/>
          </a:xfrm>
        </p:grpSpPr>
        <p:grpSp>
          <p:nvGrpSpPr>
            <p:cNvPr id="18" name="Group 4"/>
            <p:cNvGrpSpPr>
              <a:grpSpLocks/>
            </p:cNvGrpSpPr>
            <p:nvPr/>
          </p:nvGrpSpPr>
          <p:grpSpPr bwMode="auto">
            <a:xfrm>
              <a:off x="816" y="1473"/>
              <a:ext cx="572" cy="739"/>
              <a:chOff x="1776" y="2400"/>
              <a:chExt cx="816" cy="1056"/>
            </a:xfrm>
          </p:grpSpPr>
          <p:sp>
            <p:nvSpPr>
              <p:cNvPr id="55" name="Rectangle 5"/>
              <p:cNvSpPr>
                <a:spLocks noChangeArrowheads="1"/>
              </p:cNvSpPr>
              <p:nvPr/>
            </p:nvSpPr>
            <p:spPr bwMode="auto">
              <a:xfrm>
                <a:off x="1776" y="2400"/>
                <a:ext cx="816" cy="10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56" name="Line 6"/>
              <p:cNvSpPr>
                <a:spLocks noChangeShapeType="1"/>
              </p:cNvSpPr>
              <p:nvPr/>
            </p:nvSpPr>
            <p:spPr bwMode="auto">
              <a:xfrm>
                <a:off x="1872" y="249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57" name="Line 7"/>
              <p:cNvSpPr>
                <a:spLocks noChangeShapeType="1"/>
              </p:cNvSpPr>
              <p:nvPr/>
            </p:nvSpPr>
            <p:spPr bwMode="auto">
              <a:xfrm>
                <a:off x="1872" y="259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58" name="Line 8"/>
              <p:cNvSpPr>
                <a:spLocks noChangeShapeType="1"/>
              </p:cNvSpPr>
              <p:nvPr/>
            </p:nvSpPr>
            <p:spPr bwMode="auto">
              <a:xfrm>
                <a:off x="1872" y="268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59" name="Line 9"/>
              <p:cNvSpPr>
                <a:spLocks noChangeShapeType="1"/>
              </p:cNvSpPr>
              <p:nvPr/>
            </p:nvSpPr>
            <p:spPr bwMode="auto">
              <a:xfrm>
                <a:off x="1872" y="278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0" name="Line 10"/>
              <p:cNvSpPr>
                <a:spLocks noChangeShapeType="1"/>
              </p:cNvSpPr>
              <p:nvPr/>
            </p:nvSpPr>
            <p:spPr bwMode="auto">
              <a:xfrm>
                <a:off x="1872" y="288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1" name="Line 11"/>
              <p:cNvSpPr>
                <a:spLocks noChangeShapeType="1"/>
              </p:cNvSpPr>
              <p:nvPr/>
            </p:nvSpPr>
            <p:spPr bwMode="auto">
              <a:xfrm>
                <a:off x="1872" y="29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2" name="Line 12"/>
              <p:cNvSpPr>
                <a:spLocks noChangeShapeType="1"/>
              </p:cNvSpPr>
              <p:nvPr/>
            </p:nvSpPr>
            <p:spPr bwMode="auto">
              <a:xfrm>
                <a:off x="1872" y="307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3" name="Line 13"/>
              <p:cNvSpPr>
                <a:spLocks noChangeShapeType="1"/>
              </p:cNvSpPr>
              <p:nvPr/>
            </p:nvSpPr>
            <p:spPr bwMode="auto">
              <a:xfrm>
                <a:off x="1872" y="31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4" name="Line 14"/>
              <p:cNvSpPr>
                <a:spLocks noChangeShapeType="1"/>
              </p:cNvSpPr>
              <p:nvPr/>
            </p:nvSpPr>
            <p:spPr bwMode="auto">
              <a:xfrm>
                <a:off x="1872" y="326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65" name="Line 15"/>
              <p:cNvSpPr>
                <a:spLocks noChangeShapeType="1"/>
              </p:cNvSpPr>
              <p:nvPr/>
            </p:nvSpPr>
            <p:spPr bwMode="auto">
              <a:xfrm>
                <a:off x="1872" y="33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</p:grpSp>
        <p:grpSp>
          <p:nvGrpSpPr>
            <p:cNvPr id="19" name="Group 16"/>
            <p:cNvGrpSpPr>
              <a:grpSpLocks/>
            </p:cNvGrpSpPr>
            <p:nvPr/>
          </p:nvGrpSpPr>
          <p:grpSpPr bwMode="auto">
            <a:xfrm>
              <a:off x="1056" y="1239"/>
              <a:ext cx="572" cy="740"/>
              <a:chOff x="1776" y="2400"/>
              <a:chExt cx="816" cy="1056"/>
            </a:xfrm>
          </p:grpSpPr>
          <p:sp>
            <p:nvSpPr>
              <p:cNvPr id="44" name="Rectangle 17"/>
              <p:cNvSpPr>
                <a:spLocks noChangeArrowheads="1"/>
              </p:cNvSpPr>
              <p:nvPr/>
            </p:nvSpPr>
            <p:spPr bwMode="auto">
              <a:xfrm>
                <a:off x="1776" y="2400"/>
                <a:ext cx="816" cy="10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45" name="Line 18"/>
              <p:cNvSpPr>
                <a:spLocks noChangeShapeType="1"/>
              </p:cNvSpPr>
              <p:nvPr/>
            </p:nvSpPr>
            <p:spPr bwMode="auto">
              <a:xfrm>
                <a:off x="1872" y="249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46" name="Line 19"/>
              <p:cNvSpPr>
                <a:spLocks noChangeShapeType="1"/>
              </p:cNvSpPr>
              <p:nvPr/>
            </p:nvSpPr>
            <p:spPr bwMode="auto">
              <a:xfrm>
                <a:off x="1872" y="259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47" name="Line 20"/>
              <p:cNvSpPr>
                <a:spLocks noChangeShapeType="1"/>
              </p:cNvSpPr>
              <p:nvPr/>
            </p:nvSpPr>
            <p:spPr bwMode="auto">
              <a:xfrm>
                <a:off x="1872" y="268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48" name="Line 21"/>
              <p:cNvSpPr>
                <a:spLocks noChangeShapeType="1"/>
              </p:cNvSpPr>
              <p:nvPr/>
            </p:nvSpPr>
            <p:spPr bwMode="auto">
              <a:xfrm>
                <a:off x="1872" y="278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49" name="Line 22"/>
              <p:cNvSpPr>
                <a:spLocks noChangeShapeType="1"/>
              </p:cNvSpPr>
              <p:nvPr/>
            </p:nvSpPr>
            <p:spPr bwMode="auto">
              <a:xfrm>
                <a:off x="1872" y="288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50" name="Line 23"/>
              <p:cNvSpPr>
                <a:spLocks noChangeShapeType="1"/>
              </p:cNvSpPr>
              <p:nvPr/>
            </p:nvSpPr>
            <p:spPr bwMode="auto">
              <a:xfrm>
                <a:off x="1872" y="29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51" name="Line 24"/>
              <p:cNvSpPr>
                <a:spLocks noChangeShapeType="1"/>
              </p:cNvSpPr>
              <p:nvPr/>
            </p:nvSpPr>
            <p:spPr bwMode="auto">
              <a:xfrm>
                <a:off x="1872" y="307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52" name="Line 25"/>
              <p:cNvSpPr>
                <a:spLocks noChangeShapeType="1"/>
              </p:cNvSpPr>
              <p:nvPr/>
            </p:nvSpPr>
            <p:spPr bwMode="auto">
              <a:xfrm>
                <a:off x="1872" y="31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53" name="Line 26"/>
              <p:cNvSpPr>
                <a:spLocks noChangeShapeType="1"/>
              </p:cNvSpPr>
              <p:nvPr/>
            </p:nvSpPr>
            <p:spPr bwMode="auto">
              <a:xfrm>
                <a:off x="1872" y="326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54" name="Line 27"/>
              <p:cNvSpPr>
                <a:spLocks noChangeShapeType="1"/>
              </p:cNvSpPr>
              <p:nvPr/>
            </p:nvSpPr>
            <p:spPr bwMode="auto">
              <a:xfrm>
                <a:off x="1872" y="33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</p:grpSp>
        <p:grpSp>
          <p:nvGrpSpPr>
            <p:cNvPr id="20" name="Group 28"/>
            <p:cNvGrpSpPr>
              <a:grpSpLocks/>
            </p:cNvGrpSpPr>
            <p:nvPr/>
          </p:nvGrpSpPr>
          <p:grpSpPr bwMode="auto">
            <a:xfrm>
              <a:off x="1536" y="1551"/>
              <a:ext cx="572" cy="739"/>
              <a:chOff x="1776" y="2400"/>
              <a:chExt cx="816" cy="1056"/>
            </a:xfrm>
          </p:grpSpPr>
          <p:sp>
            <p:nvSpPr>
              <p:cNvPr id="33" name="Rectangle 29"/>
              <p:cNvSpPr>
                <a:spLocks noChangeArrowheads="1"/>
              </p:cNvSpPr>
              <p:nvPr/>
            </p:nvSpPr>
            <p:spPr bwMode="auto">
              <a:xfrm>
                <a:off x="1776" y="2400"/>
                <a:ext cx="816" cy="10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4" name="Line 30"/>
              <p:cNvSpPr>
                <a:spLocks noChangeShapeType="1"/>
              </p:cNvSpPr>
              <p:nvPr/>
            </p:nvSpPr>
            <p:spPr bwMode="auto">
              <a:xfrm>
                <a:off x="1872" y="249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5" name="Line 31"/>
              <p:cNvSpPr>
                <a:spLocks noChangeShapeType="1"/>
              </p:cNvSpPr>
              <p:nvPr/>
            </p:nvSpPr>
            <p:spPr bwMode="auto">
              <a:xfrm>
                <a:off x="1872" y="259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6" name="Line 32"/>
              <p:cNvSpPr>
                <a:spLocks noChangeShapeType="1"/>
              </p:cNvSpPr>
              <p:nvPr/>
            </p:nvSpPr>
            <p:spPr bwMode="auto">
              <a:xfrm>
                <a:off x="1872" y="268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7" name="Line 33"/>
              <p:cNvSpPr>
                <a:spLocks noChangeShapeType="1"/>
              </p:cNvSpPr>
              <p:nvPr/>
            </p:nvSpPr>
            <p:spPr bwMode="auto">
              <a:xfrm>
                <a:off x="1872" y="278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8" name="Line 34"/>
              <p:cNvSpPr>
                <a:spLocks noChangeShapeType="1"/>
              </p:cNvSpPr>
              <p:nvPr/>
            </p:nvSpPr>
            <p:spPr bwMode="auto">
              <a:xfrm>
                <a:off x="1872" y="288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9" name="Line 35"/>
              <p:cNvSpPr>
                <a:spLocks noChangeShapeType="1"/>
              </p:cNvSpPr>
              <p:nvPr/>
            </p:nvSpPr>
            <p:spPr bwMode="auto">
              <a:xfrm>
                <a:off x="1872" y="29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40" name="Line 36"/>
              <p:cNvSpPr>
                <a:spLocks noChangeShapeType="1"/>
              </p:cNvSpPr>
              <p:nvPr/>
            </p:nvSpPr>
            <p:spPr bwMode="auto">
              <a:xfrm>
                <a:off x="1872" y="307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41" name="Line 37"/>
              <p:cNvSpPr>
                <a:spLocks noChangeShapeType="1"/>
              </p:cNvSpPr>
              <p:nvPr/>
            </p:nvSpPr>
            <p:spPr bwMode="auto">
              <a:xfrm>
                <a:off x="1872" y="31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42" name="Line 38"/>
              <p:cNvSpPr>
                <a:spLocks noChangeShapeType="1"/>
              </p:cNvSpPr>
              <p:nvPr/>
            </p:nvSpPr>
            <p:spPr bwMode="auto">
              <a:xfrm>
                <a:off x="1872" y="326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43" name="Line 39"/>
              <p:cNvSpPr>
                <a:spLocks noChangeShapeType="1"/>
              </p:cNvSpPr>
              <p:nvPr/>
            </p:nvSpPr>
            <p:spPr bwMode="auto">
              <a:xfrm>
                <a:off x="1872" y="33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</p:grpSp>
        <p:grpSp>
          <p:nvGrpSpPr>
            <p:cNvPr id="21" name="Group 40"/>
            <p:cNvGrpSpPr>
              <a:grpSpLocks/>
            </p:cNvGrpSpPr>
            <p:nvPr/>
          </p:nvGrpSpPr>
          <p:grpSpPr bwMode="auto">
            <a:xfrm>
              <a:off x="1728" y="1200"/>
              <a:ext cx="572" cy="739"/>
              <a:chOff x="1776" y="2400"/>
              <a:chExt cx="816" cy="1056"/>
            </a:xfrm>
          </p:grpSpPr>
          <p:sp>
            <p:nvSpPr>
              <p:cNvPr id="22" name="Rectangle 41"/>
              <p:cNvSpPr>
                <a:spLocks noChangeArrowheads="1"/>
              </p:cNvSpPr>
              <p:nvPr/>
            </p:nvSpPr>
            <p:spPr bwMode="auto">
              <a:xfrm>
                <a:off x="1776" y="2400"/>
                <a:ext cx="816" cy="10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3" name="Line 42"/>
              <p:cNvSpPr>
                <a:spLocks noChangeShapeType="1"/>
              </p:cNvSpPr>
              <p:nvPr/>
            </p:nvSpPr>
            <p:spPr bwMode="auto">
              <a:xfrm>
                <a:off x="1872" y="249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4" name="Line 43"/>
              <p:cNvSpPr>
                <a:spLocks noChangeShapeType="1"/>
              </p:cNvSpPr>
              <p:nvPr/>
            </p:nvSpPr>
            <p:spPr bwMode="auto">
              <a:xfrm>
                <a:off x="1872" y="259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5" name="Line 44"/>
              <p:cNvSpPr>
                <a:spLocks noChangeShapeType="1"/>
              </p:cNvSpPr>
              <p:nvPr/>
            </p:nvSpPr>
            <p:spPr bwMode="auto">
              <a:xfrm>
                <a:off x="1872" y="268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6" name="Line 45"/>
              <p:cNvSpPr>
                <a:spLocks noChangeShapeType="1"/>
              </p:cNvSpPr>
              <p:nvPr/>
            </p:nvSpPr>
            <p:spPr bwMode="auto">
              <a:xfrm>
                <a:off x="1872" y="278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7" name="Line 46"/>
              <p:cNvSpPr>
                <a:spLocks noChangeShapeType="1"/>
              </p:cNvSpPr>
              <p:nvPr/>
            </p:nvSpPr>
            <p:spPr bwMode="auto">
              <a:xfrm>
                <a:off x="1872" y="288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8" name="Line 47"/>
              <p:cNvSpPr>
                <a:spLocks noChangeShapeType="1"/>
              </p:cNvSpPr>
              <p:nvPr/>
            </p:nvSpPr>
            <p:spPr bwMode="auto">
              <a:xfrm>
                <a:off x="1872" y="29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29" name="Line 48"/>
              <p:cNvSpPr>
                <a:spLocks noChangeShapeType="1"/>
              </p:cNvSpPr>
              <p:nvPr/>
            </p:nvSpPr>
            <p:spPr bwMode="auto">
              <a:xfrm>
                <a:off x="1872" y="307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0" name="Line 49"/>
              <p:cNvSpPr>
                <a:spLocks noChangeShapeType="1"/>
              </p:cNvSpPr>
              <p:nvPr/>
            </p:nvSpPr>
            <p:spPr bwMode="auto">
              <a:xfrm>
                <a:off x="1872" y="31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1" name="Line 50"/>
              <p:cNvSpPr>
                <a:spLocks noChangeShapeType="1"/>
              </p:cNvSpPr>
              <p:nvPr/>
            </p:nvSpPr>
            <p:spPr bwMode="auto">
              <a:xfrm>
                <a:off x="1872" y="326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32" name="Line 51"/>
              <p:cNvSpPr>
                <a:spLocks noChangeShapeType="1"/>
              </p:cNvSpPr>
              <p:nvPr/>
            </p:nvSpPr>
            <p:spPr bwMode="auto">
              <a:xfrm>
                <a:off x="1872" y="33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</p:grpSp>
      </p:grpSp>
      <p:grpSp>
        <p:nvGrpSpPr>
          <p:cNvPr id="66" name="Group 52"/>
          <p:cNvGrpSpPr>
            <a:grpSpLocks/>
          </p:cNvGrpSpPr>
          <p:nvPr/>
        </p:nvGrpSpPr>
        <p:grpSpPr bwMode="auto">
          <a:xfrm>
            <a:off x="1287857" y="5286744"/>
            <a:ext cx="1328737" cy="1079500"/>
            <a:chOff x="864" y="2592"/>
            <a:chExt cx="1429" cy="1136"/>
          </a:xfrm>
        </p:grpSpPr>
        <p:grpSp>
          <p:nvGrpSpPr>
            <p:cNvPr id="67" name="Group 53"/>
            <p:cNvGrpSpPr>
              <a:grpSpLocks/>
            </p:cNvGrpSpPr>
            <p:nvPr/>
          </p:nvGrpSpPr>
          <p:grpSpPr bwMode="auto">
            <a:xfrm rot="-982362">
              <a:off x="864" y="2592"/>
              <a:ext cx="517" cy="668"/>
              <a:chOff x="1776" y="2400"/>
              <a:chExt cx="816" cy="1056"/>
            </a:xfrm>
          </p:grpSpPr>
          <p:sp>
            <p:nvSpPr>
              <p:cNvPr id="116" name="Rectangle 54"/>
              <p:cNvSpPr>
                <a:spLocks noChangeArrowheads="1"/>
              </p:cNvSpPr>
              <p:nvPr/>
            </p:nvSpPr>
            <p:spPr bwMode="auto">
              <a:xfrm>
                <a:off x="1776" y="2400"/>
                <a:ext cx="816" cy="10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17" name="Line 55"/>
              <p:cNvSpPr>
                <a:spLocks noChangeShapeType="1"/>
              </p:cNvSpPr>
              <p:nvPr/>
            </p:nvSpPr>
            <p:spPr bwMode="auto">
              <a:xfrm>
                <a:off x="1872" y="249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18" name="Line 56"/>
              <p:cNvSpPr>
                <a:spLocks noChangeShapeType="1"/>
              </p:cNvSpPr>
              <p:nvPr/>
            </p:nvSpPr>
            <p:spPr bwMode="auto">
              <a:xfrm>
                <a:off x="1872" y="259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19" name="Line 57"/>
              <p:cNvSpPr>
                <a:spLocks noChangeShapeType="1"/>
              </p:cNvSpPr>
              <p:nvPr/>
            </p:nvSpPr>
            <p:spPr bwMode="auto">
              <a:xfrm>
                <a:off x="1872" y="268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20" name="Line 58"/>
              <p:cNvSpPr>
                <a:spLocks noChangeShapeType="1"/>
              </p:cNvSpPr>
              <p:nvPr/>
            </p:nvSpPr>
            <p:spPr bwMode="auto">
              <a:xfrm>
                <a:off x="1872" y="278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21" name="Line 59"/>
              <p:cNvSpPr>
                <a:spLocks noChangeShapeType="1"/>
              </p:cNvSpPr>
              <p:nvPr/>
            </p:nvSpPr>
            <p:spPr bwMode="auto">
              <a:xfrm>
                <a:off x="1872" y="288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22" name="Line 60"/>
              <p:cNvSpPr>
                <a:spLocks noChangeShapeType="1"/>
              </p:cNvSpPr>
              <p:nvPr/>
            </p:nvSpPr>
            <p:spPr bwMode="auto">
              <a:xfrm>
                <a:off x="1872" y="29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23" name="Line 61"/>
              <p:cNvSpPr>
                <a:spLocks noChangeShapeType="1"/>
              </p:cNvSpPr>
              <p:nvPr/>
            </p:nvSpPr>
            <p:spPr bwMode="auto">
              <a:xfrm>
                <a:off x="1872" y="307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24" name="Line 62"/>
              <p:cNvSpPr>
                <a:spLocks noChangeShapeType="1"/>
              </p:cNvSpPr>
              <p:nvPr/>
            </p:nvSpPr>
            <p:spPr bwMode="auto">
              <a:xfrm>
                <a:off x="1872" y="31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25" name="Line 63"/>
              <p:cNvSpPr>
                <a:spLocks noChangeShapeType="1"/>
              </p:cNvSpPr>
              <p:nvPr/>
            </p:nvSpPr>
            <p:spPr bwMode="auto">
              <a:xfrm>
                <a:off x="1872" y="326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26" name="Line 64"/>
              <p:cNvSpPr>
                <a:spLocks noChangeShapeType="1"/>
              </p:cNvSpPr>
              <p:nvPr/>
            </p:nvSpPr>
            <p:spPr bwMode="auto">
              <a:xfrm>
                <a:off x="1872" y="33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</p:grpSp>
        <p:grpSp>
          <p:nvGrpSpPr>
            <p:cNvPr id="68" name="Group 65"/>
            <p:cNvGrpSpPr>
              <a:grpSpLocks/>
            </p:cNvGrpSpPr>
            <p:nvPr/>
          </p:nvGrpSpPr>
          <p:grpSpPr bwMode="auto">
            <a:xfrm rot="894998">
              <a:off x="903" y="2904"/>
              <a:ext cx="517" cy="669"/>
              <a:chOff x="1776" y="2400"/>
              <a:chExt cx="816" cy="1056"/>
            </a:xfrm>
          </p:grpSpPr>
          <p:sp>
            <p:nvSpPr>
              <p:cNvPr id="105" name="Rectangle 66"/>
              <p:cNvSpPr>
                <a:spLocks noChangeArrowheads="1"/>
              </p:cNvSpPr>
              <p:nvPr/>
            </p:nvSpPr>
            <p:spPr bwMode="auto">
              <a:xfrm>
                <a:off x="1776" y="2400"/>
                <a:ext cx="816" cy="10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06" name="Line 67"/>
              <p:cNvSpPr>
                <a:spLocks noChangeShapeType="1"/>
              </p:cNvSpPr>
              <p:nvPr/>
            </p:nvSpPr>
            <p:spPr bwMode="auto">
              <a:xfrm>
                <a:off x="1872" y="249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07" name="Line 68"/>
              <p:cNvSpPr>
                <a:spLocks noChangeShapeType="1"/>
              </p:cNvSpPr>
              <p:nvPr/>
            </p:nvSpPr>
            <p:spPr bwMode="auto">
              <a:xfrm>
                <a:off x="1872" y="259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08" name="Line 69"/>
              <p:cNvSpPr>
                <a:spLocks noChangeShapeType="1"/>
              </p:cNvSpPr>
              <p:nvPr/>
            </p:nvSpPr>
            <p:spPr bwMode="auto">
              <a:xfrm>
                <a:off x="1872" y="268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09" name="Line 70"/>
              <p:cNvSpPr>
                <a:spLocks noChangeShapeType="1"/>
              </p:cNvSpPr>
              <p:nvPr/>
            </p:nvSpPr>
            <p:spPr bwMode="auto">
              <a:xfrm>
                <a:off x="1872" y="278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10" name="Line 71"/>
              <p:cNvSpPr>
                <a:spLocks noChangeShapeType="1"/>
              </p:cNvSpPr>
              <p:nvPr/>
            </p:nvSpPr>
            <p:spPr bwMode="auto">
              <a:xfrm>
                <a:off x="1872" y="288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11" name="Line 72"/>
              <p:cNvSpPr>
                <a:spLocks noChangeShapeType="1"/>
              </p:cNvSpPr>
              <p:nvPr/>
            </p:nvSpPr>
            <p:spPr bwMode="auto">
              <a:xfrm>
                <a:off x="1872" y="29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12" name="Line 73"/>
              <p:cNvSpPr>
                <a:spLocks noChangeShapeType="1"/>
              </p:cNvSpPr>
              <p:nvPr/>
            </p:nvSpPr>
            <p:spPr bwMode="auto">
              <a:xfrm>
                <a:off x="1872" y="307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13" name="Line 74"/>
              <p:cNvSpPr>
                <a:spLocks noChangeShapeType="1"/>
              </p:cNvSpPr>
              <p:nvPr/>
            </p:nvSpPr>
            <p:spPr bwMode="auto">
              <a:xfrm>
                <a:off x="1872" y="31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14" name="Line 75"/>
              <p:cNvSpPr>
                <a:spLocks noChangeShapeType="1"/>
              </p:cNvSpPr>
              <p:nvPr/>
            </p:nvSpPr>
            <p:spPr bwMode="auto">
              <a:xfrm>
                <a:off x="1872" y="326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15" name="Line 76"/>
              <p:cNvSpPr>
                <a:spLocks noChangeShapeType="1"/>
              </p:cNvSpPr>
              <p:nvPr/>
            </p:nvSpPr>
            <p:spPr bwMode="auto">
              <a:xfrm>
                <a:off x="1872" y="33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</p:grpSp>
        <p:grpSp>
          <p:nvGrpSpPr>
            <p:cNvPr id="69" name="Group 77"/>
            <p:cNvGrpSpPr>
              <a:grpSpLocks/>
            </p:cNvGrpSpPr>
            <p:nvPr/>
          </p:nvGrpSpPr>
          <p:grpSpPr bwMode="auto">
            <a:xfrm rot="-1151449">
              <a:off x="1283" y="3060"/>
              <a:ext cx="517" cy="668"/>
              <a:chOff x="1776" y="2400"/>
              <a:chExt cx="816" cy="1056"/>
            </a:xfrm>
          </p:grpSpPr>
          <p:sp>
            <p:nvSpPr>
              <p:cNvPr id="94" name="Rectangle 78"/>
              <p:cNvSpPr>
                <a:spLocks noChangeArrowheads="1"/>
              </p:cNvSpPr>
              <p:nvPr/>
            </p:nvSpPr>
            <p:spPr bwMode="auto">
              <a:xfrm>
                <a:off x="1776" y="2400"/>
                <a:ext cx="816" cy="10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95" name="Line 79"/>
              <p:cNvSpPr>
                <a:spLocks noChangeShapeType="1"/>
              </p:cNvSpPr>
              <p:nvPr/>
            </p:nvSpPr>
            <p:spPr bwMode="auto">
              <a:xfrm>
                <a:off x="1872" y="249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96" name="Line 80"/>
              <p:cNvSpPr>
                <a:spLocks noChangeShapeType="1"/>
              </p:cNvSpPr>
              <p:nvPr/>
            </p:nvSpPr>
            <p:spPr bwMode="auto">
              <a:xfrm>
                <a:off x="1872" y="259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97" name="Line 81"/>
              <p:cNvSpPr>
                <a:spLocks noChangeShapeType="1"/>
              </p:cNvSpPr>
              <p:nvPr/>
            </p:nvSpPr>
            <p:spPr bwMode="auto">
              <a:xfrm>
                <a:off x="1872" y="268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98" name="Line 82"/>
              <p:cNvSpPr>
                <a:spLocks noChangeShapeType="1"/>
              </p:cNvSpPr>
              <p:nvPr/>
            </p:nvSpPr>
            <p:spPr bwMode="auto">
              <a:xfrm>
                <a:off x="1872" y="278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99" name="Line 83"/>
              <p:cNvSpPr>
                <a:spLocks noChangeShapeType="1"/>
              </p:cNvSpPr>
              <p:nvPr/>
            </p:nvSpPr>
            <p:spPr bwMode="auto">
              <a:xfrm>
                <a:off x="1872" y="288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00" name="Line 84"/>
              <p:cNvSpPr>
                <a:spLocks noChangeShapeType="1"/>
              </p:cNvSpPr>
              <p:nvPr/>
            </p:nvSpPr>
            <p:spPr bwMode="auto">
              <a:xfrm>
                <a:off x="1872" y="29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01" name="Line 85"/>
              <p:cNvSpPr>
                <a:spLocks noChangeShapeType="1"/>
              </p:cNvSpPr>
              <p:nvPr/>
            </p:nvSpPr>
            <p:spPr bwMode="auto">
              <a:xfrm>
                <a:off x="1872" y="307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02" name="Line 86"/>
              <p:cNvSpPr>
                <a:spLocks noChangeShapeType="1"/>
              </p:cNvSpPr>
              <p:nvPr/>
            </p:nvSpPr>
            <p:spPr bwMode="auto">
              <a:xfrm>
                <a:off x="1872" y="31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03" name="Line 87"/>
              <p:cNvSpPr>
                <a:spLocks noChangeShapeType="1"/>
              </p:cNvSpPr>
              <p:nvPr/>
            </p:nvSpPr>
            <p:spPr bwMode="auto">
              <a:xfrm>
                <a:off x="1872" y="326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104" name="Line 88"/>
              <p:cNvSpPr>
                <a:spLocks noChangeShapeType="1"/>
              </p:cNvSpPr>
              <p:nvPr/>
            </p:nvSpPr>
            <p:spPr bwMode="auto">
              <a:xfrm>
                <a:off x="1872" y="33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</p:grpSp>
        <p:grpSp>
          <p:nvGrpSpPr>
            <p:cNvPr id="70" name="Group 89"/>
            <p:cNvGrpSpPr>
              <a:grpSpLocks/>
            </p:cNvGrpSpPr>
            <p:nvPr/>
          </p:nvGrpSpPr>
          <p:grpSpPr bwMode="auto">
            <a:xfrm rot="1033970">
              <a:off x="1595" y="2709"/>
              <a:ext cx="517" cy="668"/>
              <a:chOff x="1776" y="2400"/>
              <a:chExt cx="816" cy="1056"/>
            </a:xfrm>
          </p:grpSpPr>
          <p:sp>
            <p:nvSpPr>
              <p:cNvPr id="83" name="Rectangle 90"/>
              <p:cNvSpPr>
                <a:spLocks noChangeArrowheads="1"/>
              </p:cNvSpPr>
              <p:nvPr/>
            </p:nvSpPr>
            <p:spPr bwMode="auto">
              <a:xfrm>
                <a:off x="1776" y="2400"/>
                <a:ext cx="816" cy="10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4" name="Line 91"/>
              <p:cNvSpPr>
                <a:spLocks noChangeShapeType="1"/>
              </p:cNvSpPr>
              <p:nvPr/>
            </p:nvSpPr>
            <p:spPr bwMode="auto">
              <a:xfrm>
                <a:off x="1872" y="249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5" name="Line 92"/>
              <p:cNvSpPr>
                <a:spLocks noChangeShapeType="1"/>
              </p:cNvSpPr>
              <p:nvPr/>
            </p:nvSpPr>
            <p:spPr bwMode="auto">
              <a:xfrm>
                <a:off x="1872" y="259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6" name="Line 93"/>
              <p:cNvSpPr>
                <a:spLocks noChangeShapeType="1"/>
              </p:cNvSpPr>
              <p:nvPr/>
            </p:nvSpPr>
            <p:spPr bwMode="auto">
              <a:xfrm>
                <a:off x="1872" y="268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7" name="Line 94"/>
              <p:cNvSpPr>
                <a:spLocks noChangeShapeType="1"/>
              </p:cNvSpPr>
              <p:nvPr/>
            </p:nvSpPr>
            <p:spPr bwMode="auto">
              <a:xfrm>
                <a:off x="1872" y="278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8" name="Line 95"/>
              <p:cNvSpPr>
                <a:spLocks noChangeShapeType="1"/>
              </p:cNvSpPr>
              <p:nvPr/>
            </p:nvSpPr>
            <p:spPr bwMode="auto">
              <a:xfrm>
                <a:off x="1872" y="288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9" name="Line 96"/>
              <p:cNvSpPr>
                <a:spLocks noChangeShapeType="1"/>
              </p:cNvSpPr>
              <p:nvPr/>
            </p:nvSpPr>
            <p:spPr bwMode="auto">
              <a:xfrm>
                <a:off x="1872" y="29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90" name="Line 97"/>
              <p:cNvSpPr>
                <a:spLocks noChangeShapeType="1"/>
              </p:cNvSpPr>
              <p:nvPr/>
            </p:nvSpPr>
            <p:spPr bwMode="auto">
              <a:xfrm>
                <a:off x="1872" y="307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91" name="Line 98"/>
              <p:cNvSpPr>
                <a:spLocks noChangeShapeType="1"/>
              </p:cNvSpPr>
              <p:nvPr/>
            </p:nvSpPr>
            <p:spPr bwMode="auto">
              <a:xfrm>
                <a:off x="1872" y="31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92" name="Line 99"/>
              <p:cNvSpPr>
                <a:spLocks noChangeShapeType="1"/>
              </p:cNvSpPr>
              <p:nvPr/>
            </p:nvSpPr>
            <p:spPr bwMode="auto">
              <a:xfrm>
                <a:off x="1872" y="326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93" name="Line 100"/>
              <p:cNvSpPr>
                <a:spLocks noChangeShapeType="1"/>
              </p:cNvSpPr>
              <p:nvPr/>
            </p:nvSpPr>
            <p:spPr bwMode="auto">
              <a:xfrm>
                <a:off x="1872" y="33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</p:grpSp>
        <p:grpSp>
          <p:nvGrpSpPr>
            <p:cNvPr id="71" name="Group 101"/>
            <p:cNvGrpSpPr>
              <a:grpSpLocks/>
            </p:cNvGrpSpPr>
            <p:nvPr/>
          </p:nvGrpSpPr>
          <p:grpSpPr bwMode="auto">
            <a:xfrm rot="-668041">
              <a:off x="1776" y="2976"/>
              <a:ext cx="517" cy="668"/>
              <a:chOff x="1776" y="2400"/>
              <a:chExt cx="816" cy="1056"/>
            </a:xfrm>
          </p:grpSpPr>
          <p:sp>
            <p:nvSpPr>
              <p:cNvPr id="72" name="Rectangle 102"/>
              <p:cNvSpPr>
                <a:spLocks noChangeArrowheads="1"/>
              </p:cNvSpPr>
              <p:nvPr/>
            </p:nvSpPr>
            <p:spPr bwMode="auto">
              <a:xfrm>
                <a:off x="1776" y="2400"/>
                <a:ext cx="816" cy="105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3" name="Line 103"/>
              <p:cNvSpPr>
                <a:spLocks noChangeShapeType="1"/>
              </p:cNvSpPr>
              <p:nvPr/>
            </p:nvSpPr>
            <p:spPr bwMode="auto">
              <a:xfrm>
                <a:off x="1872" y="249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4" name="Line 104"/>
              <p:cNvSpPr>
                <a:spLocks noChangeShapeType="1"/>
              </p:cNvSpPr>
              <p:nvPr/>
            </p:nvSpPr>
            <p:spPr bwMode="auto">
              <a:xfrm>
                <a:off x="1872" y="259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5" name="Line 105"/>
              <p:cNvSpPr>
                <a:spLocks noChangeShapeType="1"/>
              </p:cNvSpPr>
              <p:nvPr/>
            </p:nvSpPr>
            <p:spPr bwMode="auto">
              <a:xfrm>
                <a:off x="1872" y="268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6" name="Line 106"/>
              <p:cNvSpPr>
                <a:spLocks noChangeShapeType="1"/>
              </p:cNvSpPr>
              <p:nvPr/>
            </p:nvSpPr>
            <p:spPr bwMode="auto">
              <a:xfrm>
                <a:off x="1872" y="278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7" name="Line 107"/>
              <p:cNvSpPr>
                <a:spLocks noChangeShapeType="1"/>
              </p:cNvSpPr>
              <p:nvPr/>
            </p:nvSpPr>
            <p:spPr bwMode="auto">
              <a:xfrm>
                <a:off x="1872" y="288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8" name="Line 108"/>
              <p:cNvSpPr>
                <a:spLocks noChangeShapeType="1"/>
              </p:cNvSpPr>
              <p:nvPr/>
            </p:nvSpPr>
            <p:spPr bwMode="auto">
              <a:xfrm>
                <a:off x="1872" y="29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79" name="Line 109"/>
              <p:cNvSpPr>
                <a:spLocks noChangeShapeType="1"/>
              </p:cNvSpPr>
              <p:nvPr/>
            </p:nvSpPr>
            <p:spPr bwMode="auto">
              <a:xfrm>
                <a:off x="1872" y="3072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0" name="Line 110"/>
              <p:cNvSpPr>
                <a:spLocks noChangeShapeType="1"/>
              </p:cNvSpPr>
              <p:nvPr/>
            </p:nvSpPr>
            <p:spPr bwMode="auto">
              <a:xfrm>
                <a:off x="1872" y="3168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1" name="Line 111"/>
              <p:cNvSpPr>
                <a:spLocks noChangeShapeType="1"/>
              </p:cNvSpPr>
              <p:nvPr/>
            </p:nvSpPr>
            <p:spPr bwMode="auto">
              <a:xfrm>
                <a:off x="1872" y="3264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  <p:sp>
            <p:nvSpPr>
              <p:cNvPr id="82" name="Line 112"/>
              <p:cNvSpPr>
                <a:spLocks noChangeShapeType="1"/>
              </p:cNvSpPr>
              <p:nvPr/>
            </p:nvSpPr>
            <p:spPr bwMode="auto">
              <a:xfrm>
                <a:off x="1872" y="3360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latin typeface="+mn-lt"/>
                </a:endParaRPr>
              </a:p>
            </p:txBody>
          </p:sp>
        </p:grpSp>
      </p:grpSp>
      <p:sp>
        <p:nvSpPr>
          <p:cNvPr id="127" name="Text Box 147"/>
          <p:cNvSpPr txBox="1">
            <a:spLocks noChangeArrowheads="1"/>
          </p:cNvSpPr>
          <p:nvPr/>
        </p:nvSpPr>
        <p:spPr bwMode="auto">
          <a:xfrm>
            <a:off x="495142" y="5567217"/>
            <a:ext cx="790905" cy="369332"/>
          </a:xfrm>
          <a:prstGeom prst="rect">
            <a:avLst/>
          </a:prstGeom>
          <a:solidFill>
            <a:schemeClr val="bg1"/>
          </a:solidFill>
          <a:ln w="0" cap="rnd">
            <a:solidFill>
              <a:schemeClr val="bg1"/>
            </a:solidFill>
            <a:prstDash val="sysDot"/>
            <a:miter lim="800000"/>
            <a:headEnd/>
            <a:tailEnd/>
          </a:ln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800" i="1" dirty="0">
                <a:latin typeface="+mn-lt"/>
              </a:rPr>
              <a:t>Code</a:t>
            </a:r>
          </a:p>
        </p:txBody>
      </p:sp>
      <p:sp>
        <p:nvSpPr>
          <p:cNvPr id="128" name="Text Box 154"/>
          <p:cNvSpPr txBox="1">
            <a:spLocks noChangeArrowheads="1"/>
          </p:cNvSpPr>
          <p:nvPr/>
        </p:nvSpPr>
        <p:spPr bwMode="auto">
          <a:xfrm>
            <a:off x="3080667" y="5271612"/>
            <a:ext cx="2954880" cy="36933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1800" b="1" dirty="0" smtClean="0">
                <a:latin typeface="+mn-lt"/>
              </a:rPr>
              <a:t> </a:t>
            </a:r>
            <a:r>
              <a:rPr lang="en-GB" sz="1800" b="1" dirty="0">
                <a:latin typeface="+mn-lt"/>
              </a:rPr>
              <a:t>program transformation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30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824" y="545550"/>
            <a:ext cx="7772400" cy="647700"/>
          </a:xfrm>
        </p:spPr>
        <p:txBody>
          <a:bodyPr/>
          <a:lstStyle/>
          <a:p>
            <a:r>
              <a:rPr lang="en-US" dirty="0" smtClean="0"/>
              <a:t>Computational performance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2181" y="1494253"/>
            <a:ext cx="69727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Refactoring may make the code slower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198827" y="1978566"/>
            <a:ext cx="2152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>
                <a:latin typeface="Times New Roman"/>
                <a:cs typeface="Times New Roman"/>
              </a:rPr>
              <a:t>c</a:t>
            </a:r>
            <a:r>
              <a:rPr lang="en-US" sz="1800" i="1" dirty="0" smtClean="0">
                <a:latin typeface="Times New Roman"/>
                <a:cs typeface="Times New Roman"/>
              </a:rPr>
              <a:t>onventional wisdom </a:t>
            </a:r>
            <a:endParaRPr lang="en-US" sz="1800" i="1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1210" y="2951150"/>
            <a:ext cx="7445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Yes, sometimes…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805373" y="3711439"/>
            <a:ext cx="775722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/>
              <a:t>“First </a:t>
            </a:r>
            <a:r>
              <a:rPr lang="en-US" sz="3200" strike="sngStrike" dirty="0"/>
              <a:t>do it, then </a:t>
            </a:r>
            <a:r>
              <a:rPr lang="en-US" sz="3200" dirty="0"/>
              <a:t>do it right, then do it fast”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1026884" y="4619546"/>
            <a:ext cx="7227608" cy="1569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dk1"/>
                </a:solidFill>
                <a:latin typeface="+mn-lt"/>
                <a:ea typeface="+mn-ea"/>
              </a:rPr>
              <a:t>Refactoring </a:t>
            </a:r>
            <a:r>
              <a:rPr lang="en-US" sz="3200" b="1" dirty="0">
                <a:solidFill>
                  <a:schemeClr val="dk1"/>
                </a:solidFill>
                <a:latin typeface="+mn-lt"/>
                <a:ea typeface="+mn-ea"/>
              </a:rPr>
              <a:t>prepares the ground </a:t>
            </a:r>
          </a:p>
          <a:p>
            <a:r>
              <a:rPr lang="en-US" sz="3200" dirty="0">
                <a:solidFill>
                  <a:schemeClr val="dk1"/>
                </a:solidFill>
                <a:latin typeface="+mn-lt"/>
                <a:ea typeface="+mn-ea"/>
              </a:rPr>
              <a:t>for computational improvement </a:t>
            </a:r>
          </a:p>
          <a:p>
            <a:r>
              <a:rPr lang="en-US" sz="3200" dirty="0">
                <a:solidFill>
                  <a:schemeClr val="dk1"/>
                </a:solidFill>
                <a:latin typeface="+mn-lt"/>
                <a:ea typeface="+mn-ea"/>
              </a:rPr>
              <a:t>by providing </a:t>
            </a:r>
            <a:r>
              <a:rPr lang="en-US" sz="3200" b="1" dirty="0">
                <a:solidFill>
                  <a:schemeClr val="dk1"/>
                </a:solidFill>
                <a:latin typeface="+mn-lt"/>
                <a:ea typeface="+mn-ea"/>
              </a:rPr>
              <a:t>clean code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2758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721" y="809194"/>
            <a:ext cx="7772400" cy="1323855"/>
          </a:xfrm>
        </p:spPr>
        <p:txBody>
          <a:bodyPr/>
          <a:lstStyle/>
          <a:p>
            <a:r>
              <a:rPr lang="en-US" dirty="0" smtClean="0"/>
              <a:t>Refactoring and reengineering</a:t>
            </a:r>
            <a:br>
              <a:rPr lang="en-US" dirty="0" smtClean="0"/>
            </a:br>
            <a:r>
              <a:rPr lang="en-US" dirty="0" smtClean="0"/>
              <a:t>physics software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05193" y="5595533"/>
            <a:ext cx="41769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Food for thought… 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3709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618500935"/>
              </p:ext>
            </p:extLst>
          </p:nvPr>
        </p:nvGraphicFramePr>
        <p:xfrm>
          <a:off x="956820" y="279400"/>
          <a:ext cx="7679180" cy="62756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541158196"/>
              </p:ext>
            </p:extLst>
          </p:nvPr>
        </p:nvGraphicFramePr>
        <p:xfrm>
          <a:off x="3365500" y="1676400"/>
          <a:ext cx="3098800" cy="3429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8" name="Curved Connector 7"/>
          <p:cNvCxnSpPr/>
          <p:nvPr/>
        </p:nvCxnSpPr>
        <p:spPr bwMode="auto">
          <a:xfrm>
            <a:off x="5803900" y="6159500"/>
            <a:ext cx="876300" cy="317500"/>
          </a:xfrm>
          <a:prstGeom prst="curvedConnector3">
            <a:avLst/>
          </a:prstGeom>
          <a:solidFill>
            <a:srgbClr val="0066FF"/>
          </a:solidFill>
          <a:ln w="57150" cap="flat" cmpd="sng" algn="ctr">
            <a:solidFill>
              <a:srgbClr val="00008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/>
          <p:cNvSpPr txBox="1"/>
          <p:nvPr/>
        </p:nvSpPr>
        <p:spPr>
          <a:xfrm>
            <a:off x="6642100" y="6134100"/>
            <a:ext cx="2082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software</a:t>
            </a:r>
            <a:endParaRPr lang="en-US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11" name="Curved Connector 10"/>
          <p:cNvCxnSpPr/>
          <p:nvPr/>
        </p:nvCxnSpPr>
        <p:spPr bwMode="auto">
          <a:xfrm rot="10800000" flipV="1">
            <a:off x="825500" y="5372100"/>
            <a:ext cx="1016000" cy="584200"/>
          </a:xfrm>
          <a:prstGeom prst="curvedConnector3">
            <a:avLst/>
          </a:prstGeom>
          <a:solidFill>
            <a:srgbClr val="0066FF"/>
          </a:solidFill>
          <a:ln w="57150" cap="flat" cmpd="sng" algn="ctr">
            <a:solidFill>
              <a:srgbClr val="00008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101600" y="5880100"/>
            <a:ext cx="2082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physics</a:t>
            </a:r>
            <a:endParaRPr lang="en-US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cxnSp>
        <p:nvCxnSpPr>
          <p:cNvPr id="14" name="Curved Connector 13"/>
          <p:cNvCxnSpPr/>
          <p:nvPr/>
        </p:nvCxnSpPr>
        <p:spPr bwMode="auto">
          <a:xfrm flipV="1">
            <a:off x="6908800" y="1130300"/>
            <a:ext cx="723900" cy="368300"/>
          </a:xfrm>
          <a:prstGeom prst="curvedConnector3">
            <a:avLst/>
          </a:prstGeom>
          <a:solidFill>
            <a:srgbClr val="0066FF"/>
          </a:solidFill>
          <a:ln w="57150" cap="flat" cmpd="sng" algn="ctr">
            <a:solidFill>
              <a:srgbClr val="00008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urved Connector 15"/>
          <p:cNvCxnSpPr/>
          <p:nvPr/>
        </p:nvCxnSpPr>
        <p:spPr bwMode="auto">
          <a:xfrm flipV="1">
            <a:off x="7023100" y="3771900"/>
            <a:ext cx="889000" cy="342900"/>
          </a:xfrm>
          <a:prstGeom prst="curvedConnector3">
            <a:avLst/>
          </a:prstGeom>
          <a:solidFill>
            <a:srgbClr val="0066FF"/>
          </a:solidFill>
          <a:ln w="57150" cap="flat" cmpd="sng" algn="ctr">
            <a:solidFill>
              <a:srgbClr val="00008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TextBox 20"/>
          <p:cNvSpPr txBox="1"/>
          <p:nvPr/>
        </p:nvSpPr>
        <p:spPr>
          <a:xfrm>
            <a:off x="7454900" y="457200"/>
            <a:ext cx="1625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32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pPr>
              <a:spcAft>
                <a:spcPts val="0"/>
              </a:spcAft>
            </a:pPr>
            <a:r>
              <a:rPr lang="en-US" dirty="0"/>
              <a:t>current </a:t>
            </a:r>
            <a:r>
              <a:rPr lang="en-US" dirty="0" smtClean="0"/>
              <a:t>future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7467600" y="2895600"/>
            <a:ext cx="13335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>
              <a:defRPr sz="32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pPr algn="r">
              <a:spcAft>
                <a:spcPts val="0"/>
              </a:spcAft>
            </a:pPr>
            <a:r>
              <a:rPr lang="en-US" sz="2800" dirty="0" smtClean="0"/>
              <a:t>theory exp.</a:t>
            </a:r>
          </a:p>
          <a:p>
            <a:pPr algn="r">
              <a:spcAft>
                <a:spcPts val="0"/>
              </a:spcAft>
            </a:pPr>
            <a:r>
              <a:rPr lang="en-US" sz="2800" dirty="0" smtClean="0"/>
              <a:t>MC</a:t>
            </a:r>
            <a:endParaRPr lang="en-US" sz="2800" dirty="0"/>
          </a:p>
        </p:txBody>
      </p:sp>
      <p:cxnSp>
        <p:nvCxnSpPr>
          <p:cNvPr id="24" name="Curved Connector 23"/>
          <p:cNvCxnSpPr/>
          <p:nvPr/>
        </p:nvCxnSpPr>
        <p:spPr bwMode="auto">
          <a:xfrm rot="10800000">
            <a:off x="927100" y="1079500"/>
            <a:ext cx="1193800" cy="469900"/>
          </a:xfrm>
          <a:prstGeom prst="curvedConnector3">
            <a:avLst/>
          </a:prstGeom>
          <a:solidFill>
            <a:srgbClr val="0066FF"/>
          </a:solidFill>
          <a:ln w="57150" cap="flat" cmpd="sng" algn="ctr">
            <a:solidFill>
              <a:srgbClr val="00008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/>
          <p:cNvSpPr txBox="1"/>
          <p:nvPr/>
        </p:nvSpPr>
        <p:spPr>
          <a:xfrm>
            <a:off x="292100" y="368300"/>
            <a:ext cx="2082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prototype</a:t>
            </a:r>
            <a:endParaRPr lang="en-US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18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684" y="366130"/>
            <a:ext cx="3032565" cy="647700"/>
          </a:xfrm>
        </p:spPr>
        <p:txBody>
          <a:bodyPr/>
          <a:lstStyle/>
          <a:p>
            <a:r>
              <a:rPr lang="en-US" dirty="0" smtClean="0"/>
              <a:t>Smells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284" y="1064630"/>
            <a:ext cx="1564006" cy="156400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17600" y="620981"/>
            <a:ext cx="4572000" cy="59400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Duplicated code</a:t>
            </a:r>
          </a:p>
          <a:p>
            <a:r>
              <a:rPr lang="en-US" dirty="0"/>
              <a:t>Long method</a:t>
            </a:r>
          </a:p>
          <a:p>
            <a:r>
              <a:rPr lang="en-US" dirty="0"/>
              <a:t>Large class</a:t>
            </a:r>
          </a:p>
          <a:p>
            <a:r>
              <a:rPr lang="en-US" dirty="0"/>
              <a:t>Long parameter </a:t>
            </a:r>
            <a:r>
              <a:rPr lang="en-US" dirty="0" smtClean="0"/>
              <a:t>list</a:t>
            </a:r>
          </a:p>
          <a:p>
            <a:r>
              <a:rPr lang="en-US" dirty="0"/>
              <a:t>Shotgun surgery</a:t>
            </a:r>
          </a:p>
          <a:p>
            <a:r>
              <a:rPr lang="en-US" dirty="0"/>
              <a:t>Feature envy</a:t>
            </a:r>
          </a:p>
          <a:p>
            <a:r>
              <a:rPr lang="en-US" dirty="0"/>
              <a:t>Data clumps</a:t>
            </a:r>
          </a:p>
          <a:p>
            <a:r>
              <a:rPr lang="en-US" dirty="0"/>
              <a:t>Switch statement</a:t>
            </a:r>
          </a:p>
          <a:p>
            <a:r>
              <a:rPr lang="en-US" dirty="0"/>
              <a:t>Parallel inheritance hierarchies</a:t>
            </a:r>
          </a:p>
          <a:p>
            <a:r>
              <a:rPr lang="en-US" dirty="0"/>
              <a:t>Lazy </a:t>
            </a:r>
            <a:r>
              <a:rPr lang="en-US" dirty="0" smtClean="0"/>
              <a:t>class</a:t>
            </a:r>
          </a:p>
          <a:p>
            <a:r>
              <a:rPr lang="en-US" dirty="0"/>
              <a:t>Speculative generality</a:t>
            </a:r>
          </a:p>
          <a:p>
            <a:r>
              <a:rPr lang="en-US" dirty="0"/>
              <a:t>Temporary field</a:t>
            </a:r>
          </a:p>
          <a:p>
            <a:r>
              <a:rPr lang="en-US" dirty="0"/>
              <a:t>Comments</a:t>
            </a:r>
          </a:p>
          <a:p>
            <a:r>
              <a:rPr lang="en-US" dirty="0"/>
              <a:t>Refused bequest</a:t>
            </a:r>
          </a:p>
          <a:p>
            <a:r>
              <a:rPr lang="en-US" dirty="0"/>
              <a:t>Primitive obsession</a:t>
            </a:r>
          </a:p>
          <a:p>
            <a:r>
              <a:rPr lang="en-US" dirty="0"/>
              <a:t>Message chains</a:t>
            </a:r>
          </a:p>
          <a:p>
            <a:r>
              <a:rPr lang="en-US" dirty="0"/>
              <a:t>Middle man</a:t>
            </a:r>
          </a:p>
          <a:p>
            <a:r>
              <a:rPr lang="en-US" dirty="0"/>
              <a:t>Inappropriate </a:t>
            </a:r>
            <a:r>
              <a:rPr lang="en-US" dirty="0" smtClean="0"/>
              <a:t>intimacy</a:t>
            </a:r>
          </a:p>
          <a:p>
            <a:r>
              <a:rPr lang="en-US" smtClean="0"/>
              <a:t>…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7883" y="5000263"/>
            <a:ext cx="1587457" cy="1323439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Evolution away from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RD44 discipline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74</a:t>
            </a:fld>
            <a:endParaRPr lang="en-US"/>
          </a:p>
        </p:txBody>
      </p:sp>
      <p:pic>
        <p:nvPicPr>
          <p:cNvPr id="6" name="Picture 5" descr="photoelectricEffect.em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79"/>
          <a:stretch/>
        </p:blipFill>
        <p:spPr>
          <a:xfrm>
            <a:off x="5915887" y="0"/>
            <a:ext cx="28604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68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andia.em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0"/>
            <a:ext cx="7710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72723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312" y="261840"/>
            <a:ext cx="7772400" cy="647700"/>
          </a:xfrm>
        </p:spPr>
        <p:txBody>
          <a:bodyPr/>
          <a:lstStyle/>
          <a:p>
            <a:r>
              <a:rPr lang="en-US" dirty="0" smtClean="0"/>
              <a:t>Magic number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878258" y="1863995"/>
            <a:ext cx="563435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dirty="0" smtClean="0"/>
              <a:t>G4double </a:t>
            </a:r>
            <a:r>
              <a:rPr lang="pl-PL" dirty="0" err="1"/>
              <a:t>dd</a:t>
            </a:r>
            <a:r>
              <a:rPr lang="pl-PL" dirty="0"/>
              <a:t> = </a:t>
            </a:r>
            <a:r>
              <a:rPr lang="pl-PL" dirty="0">
                <a:solidFill>
                  <a:srgbClr val="FF0000"/>
                </a:solidFill>
              </a:rPr>
              <a:t>10.</a:t>
            </a:r>
            <a:r>
              <a:rPr lang="pl-PL" dirty="0"/>
              <a:t>;</a:t>
            </a:r>
          </a:p>
          <a:p>
            <a:pPr algn="l"/>
            <a:r>
              <a:rPr lang="pl-PL" dirty="0" smtClean="0"/>
              <a:t>G4Pow</a:t>
            </a:r>
            <a:r>
              <a:rPr lang="pl-PL" dirty="0"/>
              <a:t>* g4pow = G4Pow::</a:t>
            </a:r>
            <a:r>
              <a:rPr lang="pl-PL" dirty="0" err="1"/>
              <a:t>GetInstance</a:t>
            </a:r>
            <a:r>
              <a:rPr lang="pl-PL" dirty="0"/>
              <a:t>();</a:t>
            </a:r>
          </a:p>
          <a:p>
            <a:pPr algn="l"/>
            <a:r>
              <a:rPr lang="pl-PL" dirty="0" err="1" smtClean="0"/>
              <a:t>if</a:t>
            </a:r>
            <a:r>
              <a:rPr lang="pl-PL" dirty="0" smtClean="0"/>
              <a:t> </a:t>
            </a:r>
            <a:r>
              <a:rPr lang="pl-PL" dirty="0"/>
              <a:t>(A &lt;= </a:t>
            </a:r>
            <a:r>
              <a:rPr lang="pl-PL" dirty="0">
                <a:solidFill>
                  <a:srgbClr val="FF0000"/>
                </a:solidFill>
              </a:rPr>
              <a:t>62</a:t>
            </a:r>
            <a:r>
              <a:rPr lang="pl-PL" dirty="0"/>
              <a:t>) {</a:t>
            </a:r>
          </a:p>
          <a:p>
            <a:pPr algn="l"/>
            <a:r>
              <a:rPr lang="pl-PL" dirty="0" err="1" smtClean="0"/>
              <a:t>bb</a:t>
            </a:r>
            <a:r>
              <a:rPr lang="pl-PL" dirty="0" smtClean="0"/>
              <a:t> </a:t>
            </a:r>
            <a:r>
              <a:rPr lang="pl-PL" dirty="0"/>
              <a:t>= </a:t>
            </a:r>
            <a:r>
              <a:rPr lang="pl-PL" dirty="0">
                <a:solidFill>
                  <a:srgbClr val="FF0000"/>
                </a:solidFill>
              </a:rPr>
              <a:t>14.5</a:t>
            </a:r>
            <a:r>
              <a:rPr lang="pl-PL" dirty="0"/>
              <a:t>*g4pow-&gt;</a:t>
            </a:r>
            <a:r>
              <a:rPr lang="pl-PL" dirty="0">
                <a:solidFill>
                  <a:srgbClr val="0000FF"/>
                </a:solidFill>
              </a:rPr>
              <a:t>Z23</a:t>
            </a:r>
            <a:r>
              <a:rPr lang="pl-PL" dirty="0"/>
              <a:t>(A);</a:t>
            </a:r>
          </a:p>
          <a:p>
            <a:pPr algn="l"/>
            <a:r>
              <a:rPr lang="pl-PL" dirty="0" smtClean="0"/>
              <a:t>aa </a:t>
            </a:r>
            <a:r>
              <a:rPr lang="pl-PL" dirty="0"/>
              <a:t>= g4pow-&gt;</a:t>
            </a:r>
            <a:r>
              <a:rPr lang="pl-PL" dirty="0" err="1"/>
              <a:t>powZ</a:t>
            </a:r>
            <a:r>
              <a:rPr lang="pl-PL" dirty="0"/>
              <a:t>(A, </a:t>
            </a:r>
            <a:r>
              <a:rPr lang="pl-PL" dirty="0">
                <a:solidFill>
                  <a:srgbClr val="FF0000"/>
                </a:solidFill>
              </a:rPr>
              <a:t>1.63</a:t>
            </a:r>
            <a:r>
              <a:rPr lang="pl-PL" dirty="0"/>
              <a:t>)/</a:t>
            </a:r>
            <a:r>
              <a:rPr lang="pl-PL" dirty="0" err="1"/>
              <a:t>bb</a:t>
            </a:r>
            <a:r>
              <a:rPr lang="pl-PL" dirty="0"/>
              <a:t>;</a:t>
            </a:r>
          </a:p>
          <a:p>
            <a:pPr algn="l"/>
            <a:r>
              <a:rPr lang="pl-PL" dirty="0" smtClean="0"/>
              <a:t>cc </a:t>
            </a:r>
            <a:r>
              <a:rPr lang="pl-PL" dirty="0"/>
              <a:t>= </a:t>
            </a:r>
            <a:r>
              <a:rPr lang="pl-PL" dirty="0">
                <a:solidFill>
                  <a:srgbClr val="FF0000"/>
                </a:solidFill>
              </a:rPr>
              <a:t>1.4</a:t>
            </a:r>
            <a:r>
              <a:rPr lang="pl-PL" dirty="0"/>
              <a:t>*g4pow-&gt;</a:t>
            </a:r>
            <a:r>
              <a:rPr lang="pl-PL" dirty="0">
                <a:solidFill>
                  <a:srgbClr val="0000FF"/>
                </a:solidFill>
              </a:rPr>
              <a:t>Z13</a:t>
            </a:r>
            <a:r>
              <a:rPr lang="pl-PL" dirty="0"/>
              <a:t>(A)/</a:t>
            </a:r>
            <a:r>
              <a:rPr lang="pl-PL" dirty="0" err="1"/>
              <a:t>dd</a:t>
            </a:r>
            <a:r>
              <a:rPr lang="pl-PL" dirty="0"/>
              <a:t>;</a:t>
            </a:r>
          </a:p>
          <a:p>
            <a:pPr algn="l"/>
            <a:r>
              <a:rPr lang="pl-PL" dirty="0" smtClean="0"/>
              <a:t>} </a:t>
            </a:r>
            <a:r>
              <a:rPr lang="pl-PL" dirty="0" err="1"/>
              <a:t>else</a:t>
            </a:r>
            <a:r>
              <a:rPr lang="pl-PL" dirty="0"/>
              <a:t> {</a:t>
            </a:r>
          </a:p>
          <a:p>
            <a:pPr algn="l"/>
            <a:r>
              <a:rPr lang="pl-PL" dirty="0" err="1" smtClean="0"/>
              <a:t>bb</a:t>
            </a:r>
            <a:r>
              <a:rPr lang="pl-PL" dirty="0" smtClean="0"/>
              <a:t> </a:t>
            </a:r>
            <a:r>
              <a:rPr lang="pl-PL" dirty="0"/>
              <a:t>= </a:t>
            </a:r>
            <a:r>
              <a:rPr lang="pl-PL" dirty="0">
                <a:solidFill>
                  <a:srgbClr val="FF0000"/>
                </a:solidFill>
              </a:rPr>
              <a:t>60</a:t>
            </a:r>
            <a:r>
              <a:rPr lang="pl-PL" dirty="0"/>
              <a:t>.*g4pow-&gt;</a:t>
            </a:r>
            <a:r>
              <a:rPr lang="pl-PL" dirty="0">
                <a:solidFill>
                  <a:srgbClr val="0000FF"/>
                </a:solidFill>
              </a:rPr>
              <a:t>Z13</a:t>
            </a:r>
            <a:r>
              <a:rPr lang="pl-PL" dirty="0"/>
              <a:t>(A);</a:t>
            </a:r>
          </a:p>
          <a:p>
            <a:pPr algn="l"/>
            <a:r>
              <a:rPr lang="pl-PL" dirty="0" smtClean="0"/>
              <a:t>aa </a:t>
            </a:r>
            <a:r>
              <a:rPr lang="pl-PL" dirty="0"/>
              <a:t>= g4pow-&gt;</a:t>
            </a:r>
            <a:r>
              <a:rPr lang="pl-PL" dirty="0" err="1"/>
              <a:t>powZ</a:t>
            </a:r>
            <a:r>
              <a:rPr lang="pl-PL" dirty="0"/>
              <a:t>(A</a:t>
            </a:r>
            <a:r>
              <a:rPr lang="pl-PL" dirty="0">
                <a:solidFill>
                  <a:srgbClr val="FF0000"/>
                </a:solidFill>
              </a:rPr>
              <a:t>, 1.33</a:t>
            </a:r>
            <a:r>
              <a:rPr lang="pl-PL" dirty="0"/>
              <a:t>)/</a:t>
            </a:r>
            <a:r>
              <a:rPr lang="pl-PL" dirty="0" err="1"/>
              <a:t>bb</a:t>
            </a:r>
            <a:r>
              <a:rPr lang="pl-PL" dirty="0"/>
              <a:t>;</a:t>
            </a:r>
          </a:p>
          <a:p>
            <a:pPr algn="l"/>
            <a:r>
              <a:rPr lang="pl-PL" dirty="0" smtClean="0"/>
              <a:t>cc </a:t>
            </a:r>
            <a:r>
              <a:rPr lang="pl-PL" dirty="0"/>
              <a:t>= </a:t>
            </a:r>
            <a:r>
              <a:rPr lang="pl-PL" dirty="0">
                <a:solidFill>
                  <a:srgbClr val="FF0000"/>
                </a:solidFill>
              </a:rPr>
              <a:t>0.4</a:t>
            </a:r>
            <a:r>
              <a:rPr lang="pl-PL" dirty="0"/>
              <a:t>*g4pow-&gt;</a:t>
            </a:r>
            <a:r>
              <a:rPr lang="pl-PL" dirty="0" err="1"/>
              <a:t>powZ</a:t>
            </a:r>
            <a:r>
              <a:rPr lang="pl-PL" dirty="0"/>
              <a:t>(A, </a:t>
            </a:r>
            <a:r>
              <a:rPr lang="pl-PL" dirty="0">
                <a:solidFill>
                  <a:srgbClr val="FF0000"/>
                </a:solidFill>
              </a:rPr>
              <a:t>0.4</a:t>
            </a:r>
            <a:r>
              <a:rPr lang="pl-PL" dirty="0"/>
              <a:t>)/</a:t>
            </a:r>
            <a:r>
              <a:rPr lang="pl-PL" dirty="0" err="1"/>
              <a:t>dd</a:t>
            </a:r>
            <a:r>
              <a:rPr lang="pl-PL" dirty="0"/>
              <a:t>;</a:t>
            </a:r>
          </a:p>
          <a:p>
            <a:pPr algn="l"/>
            <a:r>
              <a:rPr lang="pl-PL" dirty="0" smtClean="0"/>
              <a:t>}</a:t>
            </a:r>
            <a:endParaRPr lang="pl-PL" dirty="0"/>
          </a:p>
          <a:p>
            <a:pPr algn="l"/>
            <a:r>
              <a:rPr lang="pl-PL" dirty="0" smtClean="0"/>
              <a:t>G4double </a:t>
            </a:r>
            <a:r>
              <a:rPr lang="pl-PL" dirty="0"/>
              <a:t>q1 = 1.0 - </a:t>
            </a:r>
            <a:r>
              <a:rPr lang="pl-PL" dirty="0" err="1"/>
              <a:t>std</a:t>
            </a:r>
            <a:r>
              <a:rPr lang="pl-PL" dirty="0"/>
              <a:t>::</a:t>
            </a:r>
            <a:r>
              <a:rPr lang="pl-PL" dirty="0" err="1"/>
              <a:t>exp</a:t>
            </a:r>
            <a:r>
              <a:rPr lang="pl-PL" dirty="0"/>
              <a:t>(-</a:t>
            </a:r>
            <a:r>
              <a:rPr lang="pl-PL" dirty="0" err="1"/>
              <a:t>bb</a:t>
            </a:r>
            <a:r>
              <a:rPr lang="pl-PL" dirty="0"/>
              <a:t>*</a:t>
            </a:r>
            <a:r>
              <a:rPr lang="pl-PL" dirty="0" err="1"/>
              <a:t>tmax</a:t>
            </a:r>
            <a:r>
              <a:rPr lang="pl-PL" dirty="0"/>
              <a:t>);</a:t>
            </a:r>
          </a:p>
          <a:p>
            <a:pPr algn="l"/>
            <a:r>
              <a:rPr lang="pl-PL" dirty="0" smtClean="0"/>
              <a:t>G4double </a:t>
            </a:r>
            <a:r>
              <a:rPr lang="pl-PL" dirty="0"/>
              <a:t>q2 = 1.0 - </a:t>
            </a:r>
            <a:r>
              <a:rPr lang="pl-PL" dirty="0" err="1"/>
              <a:t>std</a:t>
            </a:r>
            <a:r>
              <a:rPr lang="pl-PL" dirty="0"/>
              <a:t>::</a:t>
            </a:r>
            <a:r>
              <a:rPr lang="pl-PL" dirty="0" err="1"/>
              <a:t>exp</a:t>
            </a:r>
            <a:r>
              <a:rPr lang="pl-PL" dirty="0"/>
              <a:t>(-</a:t>
            </a:r>
            <a:r>
              <a:rPr lang="pl-PL" dirty="0" err="1"/>
              <a:t>dd</a:t>
            </a:r>
            <a:r>
              <a:rPr lang="pl-PL" dirty="0"/>
              <a:t>*</a:t>
            </a:r>
            <a:r>
              <a:rPr lang="pl-PL" dirty="0" err="1"/>
              <a:t>tmax</a:t>
            </a:r>
            <a:r>
              <a:rPr lang="pl-PL" dirty="0"/>
              <a:t>);</a:t>
            </a:r>
          </a:p>
          <a:p>
            <a:pPr algn="l"/>
            <a:r>
              <a:rPr lang="pl-PL" dirty="0" smtClean="0"/>
              <a:t>G4double </a:t>
            </a:r>
            <a:r>
              <a:rPr lang="pl-PL" dirty="0"/>
              <a:t>s1 = q1*aa;</a:t>
            </a:r>
          </a:p>
          <a:p>
            <a:pPr algn="l"/>
            <a:r>
              <a:rPr lang="pl-PL" dirty="0" smtClean="0"/>
              <a:t>G4double </a:t>
            </a:r>
            <a:r>
              <a:rPr lang="pl-PL" dirty="0"/>
              <a:t>s2 = q2*cc;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05279" y="1113785"/>
            <a:ext cx="6944982" cy="707886"/>
          </a:xfrm>
          <a:prstGeom prst="rect">
            <a:avLst/>
          </a:prstGeom>
          <a:ln>
            <a:solidFill>
              <a:srgbClr val="00408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en-US" dirty="0" smtClean="0"/>
              <a:t>// G4HadronElastic</a:t>
            </a:r>
            <a:endParaRPr lang="en-US" dirty="0"/>
          </a:p>
          <a:p>
            <a:pPr algn="l"/>
            <a:r>
              <a:rPr lang="en-US" dirty="0" smtClean="0"/>
              <a:t>/</a:t>
            </a:r>
            <a:r>
              <a:rPr lang="en-US" dirty="0"/>
              <a:t>/ Author : </a:t>
            </a:r>
            <a:r>
              <a:rPr lang="en-US" dirty="0" smtClean="0"/>
              <a:t>[…]  </a:t>
            </a:r>
            <a:r>
              <a:rPr lang="en-US" dirty="0"/>
              <a:t>29 June 2009 </a:t>
            </a:r>
            <a:r>
              <a:rPr lang="en-US" b="1" dirty="0"/>
              <a:t>(redesign old elastic model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5470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26665"/>
            <a:ext cx="7772400" cy="705321"/>
          </a:xfrm>
          <a:noFill/>
        </p:spPr>
        <p:txBody>
          <a:bodyPr wrap="square" rtlCol="0">
            <a:spAutoFit/>
          </a:bodyPr>
          <a:lstStyle/>
          <a:p>
            <a:r>
              <a:rPr lang="en-US" kern="12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ＭＳ Ｐゴシック" charset="0"/>
                <a:cs typeface="+mn-cs"/>
              </a:rPr>
              <a:t>Electromagnetic smells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52379" y="1483176"/>
            <a:ext cx="276934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Coupling</a:t>
            </a:r>
            <a:endParaRPr lang="en-US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3522" y="2348290"/>
            <a:ext cx="35708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Symbol" charset="2"/>
                <a:cs typeface="Symbol" charset="2"/>
              </a:rPr>
              <a:t>s</a:t>
            </a:r>
            <a:r>
              <a:rPr lang="en-US" baseline="-25000" dirty="0" err="1" smtClean="0">
                <a:latin typeface="Times New Roman"/>
                <a:cs typeface="Times New Roman"/>
              </a:rPr>
              <a:t>tot</a:t>
            </a:r>
            <a:r>
              <a:rPr lang="en-US" dirty="0" smtClean="0">
                <a:latin typeface="Times New Roman"/>
                <a:cs typeface="Times New Roman"/>
              </a:rPr>
              <a:t> </a:t>
            </a:r>
            <a:r>
              <a:rPr lang="en-US" i="1" dirty="0" smtClean="0">
                <a:latin typeface="Times New Roman"/>
                <a:cs typeface="Times New Roman"/>
              </a:rPr>
              <a:t>and final state modeling </a:t>
            </a:r>
            <a:r>
              <a:rPr lang="en-US" i="1" dirty="0">
                <a:latin typeface="Times New Roman"/>
                <a:cs typeface="Times New Roman"/>
              </a:rPr>
              <a:t>have been decoupled in </a:t>
            </a:r>
            <a:r>
              <a:rPr lang="en-US" i="1" dirty="0" err="1">
                <a:latin typeface="Times New Roman"/>
                <a:cs typeface="Times New Roman"/>
              </a:rPr>
              <a:t>hadronic</a:t>
            </a:r>
            <a:r>
              <a:rPr lang="en-US" i="1" dirty="0">
                <a:latin typeface="Times New Roman"/>
                <a:cs typeface="Times New Roman"/>
              </a:rPr>
              <a:t> physics design since RD44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4476129" y="1282630"/>
            <a:ext cx="4551633" cy="2374245"/>
            <a:chOff x="4400688" y="917962"/>
            <a:chExt cx="4551633" cy="2374245"/>
          </a:xfrm>
        </p:grpSpPr>
        <p:sp>
          <p:nvSpPr>
            <p:cNvPr id="25" name="Snip Same Side Corner Rectangle 24"/>
            <p:cNvSpPr/>
            <p:nvPr/>
          </p:nvSpPr>
          <p:spPr bwMode="auto">
            <a:xfrm>
              <a:off x="4400688" y="943110"/>
              <a:ext cx="3507977" cy="2304000"/>
            </a:xfrm>
            <a:prstGeom prst="snip2SameRect">
              <a:avLst/>
            </a:prstGeom>
            <a:ln>
              <a:headEnd type="none" w="med" len="med"/>
              <a:tailEnd type="none" w="med" len="med"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  <a:extLst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2" name="Snip Same Side Corner Rectangle 21"/>
            <p:cNvSpPr/>
            <p:nvPr/>
          </p:nvSpPr>
          <p:spPr bwMode="auto">
            <a:xfrm>
              <a:off x="4565250" y="2415870"/>
              <a:ext cx="3203998" cy="501848"/>
            </a:xfrm>
            <a:prstGeom prst="snip2SameRect">
              <a:avLst/>
            </a:prstGeom>
            <a:solidFill>
              <a:schemeClr val="tx2">
                <a:lumMod val="75000"/>
              </a:schemeClr>
            </a:solidFill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/>
                <a:t>Final state generation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565250" y="2892097"/>
              <a:ext cx="32039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How</a:t>
              </a:r>
              <a:r>
                <a:rPr lang="en-US" dirty="0" smtClean="0"/>
                <a:t> a process occurs</a:t>
              </a:r>
              <a:endParaRPr lang="en-US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402125">
              <a:off x="7207122" y="992381"/>
              <a:ext cx="1745199" cy="183290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565250" y="1898524"/>
              <a:ext cx="32039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/>
                <a:t>Whether</a:t>
              </a:r>
              <a:r>
                <a:rPr lang="en-US" dirty="0" smtClean="0"/>
                <a:t> a process occurs</a:t>
              </a:r>
              <a:endParaRPr lang="en-US" dirty="0"/>
            </a:p>
          </p:txBody>
        </p:sp>
        <p:sp>
          <p:nvSpPr>
            <p:cNvPr id="21" name="Snip Same Side Corner Rectangle 20"/>
            <p:cNvSpPr/>
            <p:nvPr/>
          </p:nvSpPr>
          <p:spPr bwMode="auto">
            <a:xfrm>
              <a:off x="4565250" y="1433531"/>
              <a:ext cx="3203999" cy="501848"/>
            </a:xfrm>
            <a:prstGeom prst="snip2SameRect">
              <a:avLst/>
            </a:prstGeom>
            <a:solidFill>
              <a:schemeClr val="tx2">
                <a:lumMod val="75000"/>
              </a:schemeClr>
            </a:solidFill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lt1"/>
                  </a:solidFill>
                  <a:latin typeface="+mn-lt"/>
                  <a:ea typeface="+mn-ea"/>
                </a:rPr>
                <a:t>Total cross section 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840757" y="917962"/>
              <a:ext cx="25775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accent1">
                      <a:lumMod val="50000"/>
                    </a:schemeClr>
                  </a:solidFill>
                </a:rPr>
                <a:t>“model”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891031" y="4062514"/>
            <a:ext cx="299414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Dependencies</a:t>
            </a:r>
            <a:endParaRPr lang="en-US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74127" y="4687617"/>
            <a:ext cx="35207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on other parts of the software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425835" y="4023936"/>
            <a:ext cx="4175997" cy="11519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One needs a geometry </a:t>
            </a:r>
          </a:p>
          <a:p>
            <a:r>
              <a:rPr lang="en-US" dirty="0" smtClean="0"/>
              <a:t>(and a full scale application) </a:t>
            </a:r>
          </a:p>
          <a:p>
            <a:r>
              <a:rPr lang="en-US" sz="2400" dirty="0" smtClean="0"/>
              <a:t>to test (verify) a cross section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4300101" y="5218546"/>
            <a:ext cx="4438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Difficult to test </a:t>
            </a:r>
            <a:r>
              <a:rPr lang="en-US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olidFill>
                  <a:srgbClr val="000000"/>
                </a:solidFill>
                <a:sym typeface="Wingdings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Wingdings"/>
              </a:rPr>
              <a:t>no testing</a:t>
            </a:r>
            <a:r>
              <a:rPr lang="en-US" dirty="0" smtClean="0">
                <a:solidFill>
                  <a:srgbClr val="000000"/>
                </a:solidFill>
              </a:rPr>
              <a:t> 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48976" y="5401594"/>
            <a:ext cx="1043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often</a:t>
            </a:r>
            <a:endParaRPr lang="en-US" sz="16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63506" y="5615890"/>
            <a:ext cx="5217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Problem domain analysis</a:t>
            </a:r>
          </a:p>
          <a:p>
            <a:pPr algn="l"/>
            <a:r>
              <a:rPr lang="en-US" sz="24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Improve domain decomposition</a:t>
            </a:r>
            <a:endParaRPr lang="en-US" sz="240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68" l="200" r="100000">
                        <a14:foregroundMark x1="33600" y1="49034" x2="33600" y2="49034"/>
                        <a14:backgroundMark x1="26000" y1="33092" x2="26000" y2="33092"/>
                        <a14:backgroundMark x1="39000" y1="57729" x2="39000" y2="57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076125" flipH="1">
            <a:off x="7360650" y="3495804"/>
            <a:ext cx="2107164" cy="1744732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02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479" y="2254276"/>
            <a:ext cx="2734163" cy="647700"/>
          </a:xfrm>
        </p:spPr>
        <p:txBody>
          <a:bodyPr/>
          <a:lstStyle/>
          <a:p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84782" y="4041573"/>
            <a:ext cx="79212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</a:t>
            </a:r>
            <a:r>
              <a:rPr lang="en-US" sz="2400" dirty="0" smtClean="0"/>
              <a:t>asic physics V&amp;V can be performed by means of </a:t>
            </a:r>
            <a:r>
              <a:rPr lang="en-US" sz="2400" b="1" dirty="0" smtClean="0"/>
              <a:t>lightweight unit tests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336029" y="5242530"/>
            <a:ext cx="65884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Exploring new </a:t>
            </a:r>
            <a:r>
              <a:rPr lang="en-US" sz="2400" dirty="0" smtClean="0"/>
              <a:t>physics models is </a:t>
            </a:r>
            <a:r>
              <a:rPr lang="en-US" sz="2400" dirty="0" smtClean="0"/>
              <a:t>made easier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1423709" y="5729191"/>
            <a:ext cx="638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Quantification of accuracy is facilitated</a:t>
            </a:r>
            <a:endParaRPr lang="en-US" sz="2400" dirty="0"/>
          </a:p>
        </p:txBody>
      </p:sp>
      <p:grpSp>
        <p:nvGrpSpPr>
          <p:cNvPr id="29" name="Group 28"/>
          <p:cNvGrpSpPr/>
          <p:nvPr/>
        </p:nvGrpSpPr>
        <p:grpSpPr>
          <a:xfrm>
            <a:off x="980723" y="2301189"/>
            <a:ext cx="7229701" cy="1304191"/>
            <a:chOff x="917858" y="2426937"/>
            <a:chExt cx="7229701" cy="1304191"/>
          </a:xfrm>
        </p:grpSpPr>
        <p:sp>
          <p:nvSpPr>
            <p:cNvPr id="10" name="TextBox 9"/>
            <p:cNvSpPr txBox="1"/>
            <p:nvPr/>
          </p:nvSpPr>
          <p:spPr>
            <a:xfrm>
              <a:off x="917858" y="3269463"/>
              <a:ext cx="72297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Simplicity of </a:t>
              </a:r>
              <a:r>
                <a:rPr lang="en-US" sz="2400" b="1" dirty="0" smtClean="0"/>
                <a:t>testing</a:t>
              </a:r>
              <a:r>
                <a:rPr lang="en-US" sz="2400" dirty="0" smtClean="0"/>
                <a:t> for V&amp;V</a:t>
              </a:r>
              <a:endParaRPr lang="en-US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250638" y="2867061"/>
              <a:ext cx="46018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Ease of </a:t>
              </a:r>
              <a:r>
                <a:rPr lang="en-US" sz="2400" b="1" dirty="0" smtClean="0"/>
                <a:t>maintenance</a:t>
              </a:r>
              <a:r>
                <a:rPr lang="en-US" sz="2400" dirty="0" smtClean="0"/>
                <a:t> </a:t>
              </a:r>
              <a:endParaRPr lang="en-US" sz="24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06803" y="2426937"/>
              <a:ext cx="25649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/>
                <a:t>Transparency</a:t>
              </a:r>
              <a:endParaRPr lang="en-US" sz="2400" b="1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17029" y="238921"/>
            <a:ext cx="8760356" cy="2213162"/>
            <a:chOff x="279894" y="301796"/>
            <a:chExt cx="8760356" cy="221316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6507370">
              <a:off x="298238" y="881813"/>
              <a:ext cx="730031" cy="76672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068" l="200" r="100000">
                          <a14:foregroundMark x1="33600" y1="49034" x2="33600" y2="49034"/>
                          <a14:backgroundMark x1="26000" y1="33092" x2="26000" y2="33092"/>
                          <a14:backgroundMark x1="39000" y1="57729" x2="39000" y2="577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 flipH="1">
              <a:off x="1416679" y="810865"/>
              <a:ext cx="934223" cy="773537"/>
            </a:xfrm>
            <a:prstGeom prst="rect">
              <a:avLst/>
            </a:prstGeom>
          </p:spPr>
        </p:pic>
        <p:sp>
          <p:nvSpPr>
            <p:cNvPr id="6" name="Plus 5"/>
            <p:cNvSpPr/>
            <p:nvPr/>
          </p:nvSpPr>
          <p:spPr bwMode="auto">
            <a:xfrm>
              <a:off x="1181904" y="1083208"/>
              <a:ext cx="411464" cy="436557"/>
            </a:xfrm>
            <a:prstGeom prst="mathPlus">
              <a:avLst/>
            </a:prstGeom>
            <a:solidFill>
              <a:srgbClr val="0066FF"/>
            </a:solidFill>
            <a:ln w="12700" cap="flat" cmpd="sng" algn="ctr">
              <a:solidFill>
                <a:srgbClr val="10253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7" name="Right Arrow 6"/>
            <p:cNvSpPr/>
            <p:nvPr/>
          </p:nvSpPr>
          <p:spPr bwMode="auto">
            <a:xfrm>
              <a:off x="5808879" y="980828"/>
              <a:ext cx="1031018" cy="641317"/>
            </a:xfrm>
            <a:prstGeom prst="rightArrow">
              <a:avLst/>
            </a:prstGeom>
            <a:solidFill>
              <a:srgbClr val="0066FF"/>
            </a:solidFill>
            <a:ln w="12700" cap="flat" cmpd="sng" algn="ctr">
              <a:solidFill>
                <a:schemeClr val="tx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789614" y="939345"/>
              <a:ext cx="22506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Reengineered code</a:t>
              </a:r>
              <a:endParaRPr lang="en-US" sz="2400" dirty="0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8084692" y="2351485"/>
              <a:ext cx="251468" cy="163473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9" name="Plus 18"/>
            <p:cNvSpPr/>
            <p:nvPr/>
          </p:nvSpPr>
          <p:spPr bwMode="auto">
            <a:xfrm>
              <a:off x="2264730" y="1083208"/>
              <a:ext cx="411464" cy="436557"/>
            </a:xfrm>
            <a:prstGeom prst="mathPlus">
              <a:avLst/>
            </a:prstGeom>
            <a:solidFill>
              <a:srgbClr val="0066FF"/>
            </a:solidFill>
            <a:ln w="12700" cap="flat" cmpd="sng" algn="ctr">
              <a:solidFill>
                <a:srgbClr val="10253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0" name="Plus 19"/>
            <p:cNvSpPr/>
            <p:nvPr/>
          </p:nvSpPr>
          <p:spPr bwMode="auto">
            <a:xfrm>
              <a:off x="3974703" y="1083208"/>
              <a:ext cx="411464" cy="436557"/>
            </a:xfrm>
            <a:prstGeom prst="mathPlus">
              <a:avLst/>
            </a:prstGeom>
            <a:solidFill>
              <a:srgbClr val="0066FF"/>
            </a:solidFill>
            <a:ln w="12700" cap="flat" cmpd="sng" algn="ctr">
              <a:solidFill>
                <a:srgbClr val="10253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1136" y="364657"/>
              <a:ext cx="901980" cy="136873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4584" y="301796"/>
              <a:ext cx="1263529" cy="1463396"/>
            </a:xfrm>
            <a:prstGeom prst="rect">
              <a:avLst/>
            </a:prstGeom>
          </p:spPr>
        </p:pic>
      </p:grp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928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935" y="458418"/>
            <a:ext cx="1996051" cy="705321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rgbClr val="99CCFF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kern="120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ＭＳ Ｐゴシック" charset="0"/>
                <a:cs typeface="+mn-cs"/>
              </a:rPr>
              <a:t>Prune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6666" y="2220262"/>
            <a:ext cx="5076508" cy="707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GB"/>
            </a:defPPr>
            <a:lvl1pPr>
              <a:defRPr b="0"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r>
              <a:rPr lang="en-US" dirty="0"/>
              <a:t>Two Geant4 </a:t>
            </a:r>
            <a:r>
              <a:rPr lang="en-US" dirty="0" smtClean="0"/>
              <a:t>models, identical </a:t>
            </a:r>
            <a:r>
              <a:rPr lang="en-US" dirty="0"/>
              <a:t>underlying physics </a:t>
            </a:r>
            <a:r>
              <a:rPr lang="en-US" dirty="0" smtClean="0"/>
              <a:t>content </a:t>
            </a:r>
            <a:r>
              <a:rPr lang="en-US" sz="1800" i="1" dirty="0" smtClean="0"/>
              <a:t>(</a:t>
            </a:r>
            <a:r>
              <a:rPr lang="en-US" sz="1800" i="1" dirty="0"/>
              <a:t>it used to be different)</a:t>
            </a:r>
            <a:endParaRPr lang="en-US" i="1" dirty="0"/>
          </a:p>
        </p:txBody>
      </p:sp>
      <p:sp>
        <p:nvSpPr>
          <p:cNvPr id="20" name="Rectangle 19"/>
          <p:cNvSpPr/>
          <p:nvPr/>
        </p:nvSpPr>
        <p:spPr>
          <a:xfrm>
            <a:off x="2799846" y="293757"/>
            <a:ext cx="4887705" cy="9541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dk1"/>
                </a:solidFill>
                <a:latin typeface="+mn-lt"/>
                <a:ea typeface="+mn-ea"/>
              </a:rPr>
              <a:t>Number one in the stink parade is duplicated </a:t>
            </a:r>
            <a:r>
              <a:rPr lang="en-US" sz="2800" b="1" strike="sngStrike" dirty="0">
                <a:solidFill>
                  <a:schemeClr val="dk1"/>
                </a:solidFill>
                <a:latin typeface="+mn-lt"/>
                <a:ea typeface="+mn-ea"/>
              </a:rPr>
              <a:t>code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84306" y="1159553"/>
            <a:ext cx="170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/>
              <a:t>physics</a:t>
            </a:r>
            <a:endParaRPr lang="en-US" sz="28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734163" y="407950"/>
            <a:ext cx="14098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latin typeface="Times New Roman"/>
                <a:cs typeface="Times New Roman"/>
              </a:rPr>
              <a:t>M. Fowler, </a:t>
            </a:r>
            <a:r>
              <a:rPr lang="en-US" i="1" dirty="0" smtClean="0">
                <a:latin typeface="Times New Roman"/>
                <a:cs typeface="Times New Roman"/>
              </a:rPr>
              <a:t>Refactoring</a:t>
            </a:r>
            <a:endParaRPr lang="en-US" i="1" dirty="0">
              <a:latin typeface="Times New Roman"/>
              <a:cs typeface="Times New Roman"/>
            </a:endParaRP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64843"/>
              </p:ext>
            </p:extLst>
          </p:nvPr>
        </p:nvGraphicFramePr>
        <p:xfrm>
          <a:off x="5982713" y="2671787"/>
          <a:ext cx="30607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0350"/>
                <a:gridCol w="15303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“Livermore”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Penelope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EPDL97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EPDL97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0.38±0.06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0.38±0.06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6026646" y="2211497"/>
            <a:ext cx="311735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Efficiency </a:t>
            </a:r>
            <a:r>
              <a:rPr lang="en-US" dirty="0" err="1" smtClean="0"/>
              <a:t>w.r.t</a:t>
            </a:r>
            <a:r>
              <a:rPr lang="en-US" dirty="0" smtClean="0"/>
              <a:t>. experiment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306105" y="6488668"/>
            <a:ext cx="568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Bremsstrahlung, evaporation, proton elastic scattering etc.</a:t>
            </a:r>
            <a:endParaRPr lang="en-US" sz="18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8095" y="4502905"/>
            <a:ext cx="2917027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GB"/>
            </a:defPPr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b="1" dirty="0"/>
              <a:t>Code bloat</a:t>
            </a:r>
          </a:p>
          <a:p>
            <a:pPr algn="l"/>
            <a:r>
              <a:rPr lang="en-US" dirty="0"/>
              <a:t>Burden on 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dirty="0"/>
              <a:t>Software design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dirty="0"/>
              <a:t>Maintenance </a:t>
            </a:r>
          </a:p>
          <a:p>
            <a:pPr marL="800100" lvl="1" indent="-342900" algn="l">
              <a:buFont typeface="Arial"/>
              <a:buChar char="•"/>
            </a:pPr>
            <a:r>
              <a:rPr lang="en-US" dirty="0"/>
              <a:t>User support</a:t>
            </a:r>
          </a:p>
          <a:p>
            <a:pPr algn="l"/>
            <a:r>
              <a:rPr lang="en-US" dirty="0"/>
              <a:t>Unnecessary complexity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2047" y="1543324"/>
            <a:ext cx="6076935" cy="52065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rgbClr val="99CCFF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  <a:spAutoFit/>
          </a:bodyPr>
          <a:lstStyle>
            <a:lvl1pPr algn="l" eaLnBrk="0" hangingPunct="0">
              <a:defRPr sz="4000" b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  <a:lvl2pPr algn="l" eaLnBrk="0" hangingPunct="0"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defRPr>
            </a:lvl2pPr>
            <a:lvl3pPr algn="l" eaLnBrk="0" hangingPunct="0"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defRPr>
            </a:lvl3pPr>
            <a:lvl4pPr algn="l" eaLnBrk="0" hangingPunct="0"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defRPr>
            </a:lvl4pPr>
            <a:lvl5pPr algn="l" eaLnBrk="0" hangingPunct="0"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</a:defRPr>
            </a:lvl9pPr>
          </a:lstStyle>
          <a:p>
            <a:pPr algn="ctr"/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Objective quantification of smell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5146" y="3087346"/>
            <a:ext cx="6070172" cy="3146979"/>
            <a:chOff x="25146" y="3087346"/>
            <a:chExt cx="6070172" cy="3146979"/>
          </a:xfrm>
        </p:grpSpPr>
        <p:pic>
          <p:nvPicPr>
            <p:cNvPr id="4" name="Picture 3" descr="penelop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63318" y="3087346"/>
              <a:ext cx="3132000" cy="313043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582408" y="4844177"/>
              <a:ext cx="1044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000000"/>
                  </a:solidFill>
                </a:rPr>
                <a:t>mean</a:t>
              </a:r>
            </a:p>
            <a:p>
              <a:pPr algn="l"/>
              <a:r>
                <a:rPr lang="en-US" dirty="0" smtClean="0">
                  <a:solidFill>
                    <a:srgbClr val="000000"/>
                  </a:solidFill>
                  <a:latin typeface="Arial Narrow"/>
                  <a:cs typeface="Arial Narrow"/>
                </a:rPr>
                <a:t>0.07%</a:t>
              </a:r>
              <a:endParaRPr lang="en-US" baseline="30000" dirty="0">
                <a:solidFill>
                  <a:srgbClr val="000000"/>
                </a:solidFill>
                <a:latin typeface="Arial Narrow"/>
                <a:cs typeface="Arial Narrow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272010" y="4465559"/>
              <a:ext cx="149142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00"/>
                  </a:solidFill>
                  <a:latin typeface="Symbol" charset="2"/>
                  <a:cs typeface="Symbol" charset="2"/>
                </a:rPr>
                <a:t>s</a:t>
              </a:r>
              <a:r>
                <a:rPr lang="en-US" dirty="0" smtClean="0">
                  <a:solidFill>
                    <a:srgbClr val="000000"/>
                  </a:solidFill>
                </a:rPr>
                <a:t> = </a:t>
              </a:r>
              <a:r>
                <a:rPr lang="en-US" sz="1800" dirty="0">
                  <a:solidFill>
                    <a:srgbClr val="000000"/>
                  </a:solidFill>
                  <a:latin typeface="Arial Narrow"/>
                  <a:cs typeface="Arial Narrow"/>
                </a:rPr>
                <a:t>1</a:t>
              </a:r>
              <a:r>
                <a:rPr lang="en-US" sz="1800" dirty="0" smtClean="0">
                  <a:solidFill>
                    <a:srgbClr val="000000"/>
                  </a:solidFill>
                  <a:latin typeface="Arial Narrow"/>
                  <a:cs typeface="Arial Narrow"/>
                </a:rPr>
                <a:t> % </a:t>
              </a:r>
              <a:endParaRPr lang="en-US" sz="1800" dirty="0">
                <a:solidFill>
                  <a:srgbClr val="000000"/>
                </a:solidFill>
                <a:latin typeface="Arial Narrow"/>
                <a:cs typeface="Arial Narrow"/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25146" y="3134308"/>
              <a:ext cx="3126978" cy="3100017"/>
              <a:chOff x="25146" y="3134308"/>
              <a:chExt cx="3126978" cy="3100017"/>
            </a:xfrm>
          </p:grpSpPr>
          <p:pic>
            <p:nvPicPr>
              <p:cNvPr id="3" name="Picture 2" descr="penelopetot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5146" y="3134308"/>
                <a:ext cx="3126978" cy="3100017"/>
              </a:xfrm>
              <a:prstGeom prst="rect">
                <a:avLst/>
              </a:prstGeom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601689" y="4874472"/>
                <a:ext cx="104115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 smtClean="0">
                    <a:solidFill>
                      <a:srgbClr val="000000"/>
                    </a:solidFill>
                  </a:rPr>
                  <a:t>mean</a:t>
                </a:r>
              </a:p>
              <a:p>
                <a:pPr algn="l"/>
                <a:r>
                  <a:rPr lang="en-US" dirty="0" smtClean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7 10</a:t>
                </a:r>
                <a:r>
                  <a:rPr lang="en-US" baseline="30000" dirty="0" smtClean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-5</a:t>
                </a:r>
                <a:r>
                  <a:rPr lang="en-US" dirty="0" smtClean="0">
                    <a:solidFill>
                      <a:srgbClr val="000000"/>
                    </a:solidFill>
                    <a:latin typeface="Arial Narrow"/>
                    <a:cs typeface="Arial Narrow"/>
                  </a:rPr>
                  <a:t> %</a:t>
                </a:r>
                <a:endParaRPr lang="en-US" baseline="30000" dirty="0">
                  <a:solidFill>
                    <a:srgbClr val="000000"/>
                  </a:solidFill>
                  <a:latin typeface="Arial Narrow"/>
                  <a:cs typeface="Arial Narrow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58603" y="4532369"/>
                <a:ext cx="148736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Symbol" charset="2"/>
                    <a:cs typeface="Symbol" charset="2"/>
                  </a:rPr>
                  <a:t>s</a:t>
                </a:r>
                <a:r>
                  <a:rPr lang="en-US" dirty="0" smtClean="0"/>
                  <a:t> = </a:t>
                </a:r>
                <a:r>
                  <a:rPr lang="en-US" sz="1800" dirty="0" smtClean="0">
                    <a:latin typeface="Arial Narrow"/>
                    <a:cs typeface="Arial Narrow"/>
                  </a:rPr>
                  <a:t>0.008 % </a:t>
                </a:r>
                <a:endParaRPr lang="en-US" sz="1800" dirty="0">
                  <a:latin typeface="Arial Narrow"/>
                  <a:cs typeface="Arial Narrow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61449" y="3332342"/>
                <a:ext cx="9178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 smtClean="0">
                    <a:solidFill>
                      <a:srgbClr val="FF0000"/>
                    </a:solidFill>
                    <a:latin typeface="Symbol" charset="2"/>
                    <a:cs typeface="Symbol" charset="2"/>
                  </a:rPr>
                  <a:t>s</a:t>
                </a:r>
                <a:r>
                  <a:rPr lang="en-US" sz="2800" baseline="-25000" dirty="0" err="1" smtClean="0">
                    <a:solidFill>
                      <a:srgbClr val="FF0000"/>
                    </a:solidFill>
                  </a:rPr>
                  <a:t>total</a:t>
                </a:r>
                <a:endParaRPr lang="en-US" sz="2800" baseline="-25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903620" y="3319768"/>
              <a:ext cx="10561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d</a:t>
              </a:r>
              <a:r>
                <a:rPr lang="en-US" sz="2400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s</a:t>
              </a:r>
              <a:r>
                <a:rPr lang="en-US" sz="2400" dirty="0" smtClean="0">
                  <a:solidFill>
                    <a:srgbClr val="FF0000"/>
                  </a:solidFill>
                </a:rPr>
                <a:t>/</a:t>
              </a:r>
              <a:r>
                <a:rPr lang="en-US" sz="2400" dirty="0" err="1" smtClean="0">
                  <a:solidFill>
                    <a:srgbClr val="FF0000"/>
                  </a:solidFill>
                </a:rPr>
                <a:t>d</a:t>
              </a:r>
              <a:r>
                <a:rPr lang="en-US" sz="2400" dirty="0" err="1">
                  <a:solidFill>
                    <a:srgbClr val="FF0000"/>
                  </a:solidFill>
                  <a:latin typeface="Symbol" charset="2"/>
                  <a:cs typeface="Symbol" charset="2"/>
                </a:rPr>
                <a:t>W</a:t>
              </a:r>
              <a:endParaRPr lang="en-US" sz="2400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052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75" y="0"/>
            <a:ext cx="7716312" cy="6858000"/>
          </a:xfrm>
          <a:prstGeom prst="rect">
            <a:avLst/>
          </a:prstGeom>
        </p:spPr>
      </p:pic>
      <p:pic>
        <p:nvPicPr>
          <p:cNvPr id="6" name="Picture 5" descr="tangled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248" y="1857242"/>
            <a:ext cx="2215554" cy="1661666"/>
          </a:xfrm>
          <a:prstGeom prst="rect">
            <a:avLst/>
          </a:prstGeom>
        </p:spPr>
      </p:pic>
      <p:pic>
        <p:nvPicPr>
          <p:cNvPr id="4" name="Picture 3" descr="EA-logo-type-col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4031" y="6459500"/>
            <a:ext cx="1017594" cy="282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456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493" y="280321"/>
            <a:ext cx="2419828" cy="1074653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rgbClr val="99CCFF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rtlCol="0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kern="12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ＭＳ Ｐゴシック" charset="0"/>
                <a:cs typeface="+mn-cs"/>
              </a:rPr>
              <a:t>Trash</a:t>
            </a:r>
            <a:br>
              <a:rPr lang="en-US" kern="12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ＭＳ Ｐゴシック" charset="0"/>
                <a:cs typeface="+mn-cs"/>
              </a:rPr>
            </a:br>
            <a:r>
              <a:rPr lang="en-US" sz="2400" kern="120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ＭＳ Ｐゴシック" charset="0"/>
                <a:cs typeface="+mn-cs"/>
              </a:rPr>
              <a:t>and redo</a:t>
            </a:r>
            <a:endParaRPr lang="en-US" kern="120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63295" y="331482"/>
            <a:ext cx="4887705" cy="9541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dk1"/>
                </a:solidFill>
                <a:latin typeface="+mn-lt"/>
                <a:ea typeface="+mn-ea"/>
              </a:rPr>
              <a:t>Number one in the stink parade is duplicated </a:t>
            </a:r>
            <a:r>
              <a:rPr lang="en-US" sz="2800" b="1" strike="sngStrike" dirty="0">
                <a:solidFill>
                  <a:schemeClr val="dk1"/>
                </a:solidFill>
                <a:latin typeface="+mn-lt"/>
                <a:ea typeface="+mn-ea"/>
              </a:rPr>
              <a:t>code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647754" y="1197278"/>
            <a:ext cx="1990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 smtClean="0"/>
              <a:t>numbers</a:t>
            </a:r>
            <a:endParaRPr lang="en-US" sz="28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1023053" y="3865435"/>
            <a:ext cx="3888709" cy="2914817"/>
            <a:chOff x="1372938" y="3943183"/>
            <a:chExt cx="3888709" cy="2914817"/>
          </a:xfrm>
        </p:grpSpPr>
        <p:pic>
          <p:nvPicPr>
            <p:cNvPr id="7" name="Picture 6" descr="crossk_6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2938" y="3943183"/>
              <a:ext cx="3888709" cy="291481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087184" y="4071564"/>
              <a:ext cx="29547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dirty="0" smtClean="0"/>
                <a:t>p </a:t>
              </a:r>
              <a:r>
                <a:rPr lang="en-US" sz="1800" dirty="0" err="1" smtClean="0"/>
                <a:t>ionisation</a:t>
              </a:r>
              <a:r>
                <a:rPr lang="en-US" sz="1800" dirty="0" smtClean="0"/>
                <a:t> cross sections</a:t>
              </a:r>
            </a:p>
            <a:p>
              <a:r>
                <a:rPr lang="en-US" sz="1800" dirty="0"/>
                <a:t>d</a:t>
              </a:r>
              <a:r>
                <a:rPr lang="en-US" sz="1800" dirty="0" smtClean="0"/>
                <a:t>ifference </a:t>
              </a:r>
              <a:r>
                <a:rPr lang="en-US" sz="1800" dirty="0" err="1" smtClean="0"/>
                <a:t>w.r.t</a:t>
              </a:r>
              <a:r>
                <a:rPr lang="en-US" sz="1800" dirty="0" smtClean="0"/>
                <a:t>. experiment</a:t>
              </a:r>
              <a:endParaRPr lang="en-US" sz="18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83418" y="5671250"/>
              <a:ext cx="13579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dirty="0" smtClean="0">
                  <a:solidFill>
                    <a:srgbClr val="FF0000"/>
                  </a:solidFill>
                </a:rPr>
                <a:t>EADL</a:t>
              </a:r>
            </a:p>
            <a:p>
              <a:pPr algn="l"/>
              <a:r>
                <a:rPr lang="en-US" dirty="0" smtClean="0">
                  <a:solidFill>
                    <a:srgbClr val="0000FF"/>
                  </a:solidFill>
                </a:rPr>
                <a:t>Carlson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011744" y="5143108"/>
              <a:ext cx="70411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other</a:t>
              </a:r>
              <a:endParaRPr lang="en-US" sz="16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33128" y="4004141"/>
            <a:ext cx="3502854" cy="2625596"/>
            <a:chOff x="5279341" y="4068931"/>
            <a:chExt cx="3502854" cy="2625596"/>
          </a:xfrm>
        </p:grpSpPr>
        <p:pic>
          <p:nvPicPr>
            <p:cNvPr id="15" name="Picture 14" descr="g4atoshells_kl3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9341" y="4068931"/>
              <a:ext cx="3502854" cy="2625596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5812495" y="4268824"/>
              <a:ext cx="284473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KL</a:t>
              </a:r>
              <a:r>
                <a:rPr lang="en-US" baseline="-25000" dirty="0" smtClean="0"/>
                <a:t>3</a:t>
              </a:r>
              <a:r>
                <a:rPr lang="en-US" dirty="0" smtClean="0"/>
                <a:t> </a:t>
              </a:r>
              <a:r>
                <a:rPr lang="en-US" dirty="0" err="1" smtClean="0"/>
                <a:t>E</a:t>
              </a:r>
              <a:r>
                <a:rPr lang="en-US" baseline="-250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dirty="0" smtClean="0"/>
                <a:t> </a:t>
              </a:r>
              <a:r>
                <a:rPr lang="en-US" dirty="0" err="1" smtClean="0"/>
                <a:t>w.r.t</a:t>
              </a:r>
              <a:r>
                <a:rPr lang="en-US" dirty="0" smtClean="0"/>
                <a:t>. experiment 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944516" y="4699155"/>
              <a:ext cx="18985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Arial Narrow"/>
                  <a:cs typeface="Arial Narrow"/>
                </a:rPr>
                <a:t>Carlson</a:t>
              </a:r>
              <a:r>
                <a:rPr lang="en-US" dirty="0" smtClean="0">
                  <a:latin typeface="Arial Narrow"/>
                  <a:cs typeface="Arial Narrow"/>
                </a:rPr>
                <a:t> Williams</a:t>
              </a:r>
              <a:endParaRPr lang="en-US" dirty="0">
                <a:latin typeface="Arial Narrow"/>
                <a:cs typeface="Arial Narrow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81169" y="5980255"/>
              <a:ext cx="123219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mixed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4878476" y="1546705"/>
            <a:ext cx="150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{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0656" y="1553533"/>
            <a:ext cx="2954747" cy="20313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GB"/>
            </a:defPPr>
            <a:lvl1pPr>
              <a:defRPr sz="2800" b="1">
                <a:solidFill>
                  <a:schemeClr val="dk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</a:defRPr>
            </a:lvl9pPr>
          </a:lstStyle>
          <a:p>
            <a:pPr marL="342900" indent="-342900" algn="l">
              <a:buFont typeface="+mj-lt"/>
              <a:buAutoNum type="arabicPeriod"/>
            </a:pPr>
            <a:r>
              <a:rPr lang="en-US" sz="1800" b="0" dirty="0"/>
              <a:t>Bearden &amp; Burr (1967)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0" dirty="0"/>
              <a:t>Carlson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0" dirty="0"/>
              <a:t>EADL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0" dirty="0"/>
              <a:t>Sevier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0" dirty="0" err="1"/>
              <a:t>ToI</a:t>
            </a:r>
            <a:r>
              <a:rPr lang="en-US" sz="1800" b="0" dirty="0"/>
              <a:t> 1978 (Shirley)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0" dirty="0" err="1"/>
              <a:t>ToI</a:t>
            </a:r>
            <a:r>
              <a:rPr lang="en-US" sz="1800" b="0" dirty="0"/>
              <a:t> 1996 (</a:t>
            </a:r>
            <a:r>
              <a:rPr lang="en-US" sz="1800" b="0" dirty="0" err="1"/>
              <a:t>Larkins</a:t>
            </a:r>
            <a:r>
              <a:rPr lang="en-US" sz="1800" b="0" dirty="0"/>
              <a:t>)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0" dirty="0"/>
              <a:t>Williams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17447" y="1538659"/>
            <a:ext cx="4325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Atomic</a:t>
            </a:r>
            <a:r>
              <a:rPr lang="en-US" sz="2400" b="1" dirty="0" smtClean="0">
                <a:ln w="1905"/>
                <a:solidFill>
                  <a:schemeClr val="accent1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2400" b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binding energies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8336" y="3151554"/>
            <a:ext cx="4290330" cy="823145"/>
          </a:xfrm>
          <a:prstGeom prst="rect">
            <a:avLst/>
          </a:prstGeom>
          <a:ln w="3175" cmpd="sng">
            <a:solidFill>
              <a:srgbClr val="FF0000"/>
            </a:solidFill>
          </a:ln>
        </p:spPr>
      </p:pic>
      <p:grpSp>
        <p:nvGrpSpPr>
          <p:cNvPr id="28" name="Group 27"/>
          <p:cNvGrpSpPr/>
          <p:nvPr/>
        </p:nvGrpSpPr>
        <p:grpSpPr>
          <a:xfrm>
            <a:off x="3822740" y="1930734"/>
            <a:ext cx="3848826" cy="778780"/>
            <a:chOff x="3822740" y="2280601"/>
            <a:chExt cx="3848826" cy="778780"/>
          </a:xfrm>
        </p:grpSpPr>
        <p:pic>
          <p:nvPicPr>
            <p:cNvPr id="20" name="Picture 19" descr="G4LogoSmall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2740" y="2502155"/>
              <a:ext cx="1372770" cy="440322"/>
            </a:xfrm>
            <a:prstGeom prst="rect">
              <a:avLst/>
            </a:prstGeom>
          </p:spPr>
        </p:pic>
        <p:grpSp>
          <p:nvGrpSpPr>
            <p:cNvPr id="26" name="Group 25"/>
            <p:cNvGrpSpPr/>
            <p:nvPr/>
          </p:nvGrpSpPr>
          <p:grpSpPr>
            <a:xfrm>
              <a:off x="4976150" y="2280601"/>
              <a:ext cx="2695416" cy="778780"/>
              <a:chOff x="4976150" y="2280601"/>
              <a:chExt cx="2695416" cy="778780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5305968" y="2351495"/>
                <a:ext cx="236559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 smtClean="0"/>
                  <a:t>Carlson + Williams</a:t>
                </a:r>
              </a:p>
              <a:p>
                <a:pPr algn="l"/>
                <a:r>
                  <a:rPr lang="en-US" dirty="0" smtClean="0"/>
                  <a:t>EADL</a:t>
                </a:r>
                <a:endParaRPr lang="en-US" dirty="0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4976150" y="2280601"/>
                <a:ext cx="60906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/>
                  <a:t>{</a:t>
                </a: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8244001" y="3122866"/>
            <a:ext cx="899999" cy="7078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23 pages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632687" y="2096094"/>
            <a:ext cx="1189099" cy="639703"/>
            <a:chOff x="7878908" y="2044262"/>
            <a:chExt cx="1189099" cy="639703"/>
          </a:xfrm>
        </p:grpSpPr>
        <p:sp>
          <p:nvSpPr>
            <p:cNvPr id="22" name="TextBox 21"/>
            <p:cNvSpPr txBox="1"/>
            <p:nvPr/>
          </p:nvSpPr>
          <p:spPr>
            <a:xfrm>
              <a:off x="7943694" y="2099189"/>
              <a:ext cx="107071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i="1" dirty="0" smtClean="0"/>
                <a:t>Carlson</a:t>
              </a:r>
            </a:p>
            <a:p>
              <a:r>
                <a:rPr lang="en-US" sz="1600" i="1" dirty="0" smtClean="0"/>
                <a:t>Shirley </a:t>
              </a:r>
              <a:endParaRPr lang="en-US" sz="1600" i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78908" y="2047358"/>
              <a:ext cx="33692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(</a:t>
              </a:r>
              <a:endParaRPr lang="en-US" sz="3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731081" y="2044262"/>
              <a:ext cx="33692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)</a:t>
              </a:r>
              <a:endParaRPr lang="en-US" sz="32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926496" y="2682298"/>
            <a:ext cx="4691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/>
              <a:t>Source of epistemic uncertainties?</a:t>
            </a:r>
            <a:endParaRPr lang="en-US" b="1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873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613" y="185817"/>
            <a:ext cx="8612649" cy="1106585"/>
          </a:xfrm>
        </p:spPr>
        <p:txBody>
          <a:bodyPr/>
          <a:lstStyle/>
          <a:p>
            <a:r>
              <a:rPr lang="en-US" sz="3200" b="0" dirty="0" smtClean="0"/>
              <a:t>An example of reengineering: 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600" dirty="0" smtClean="0"/>
              <a:t>Photon </a:t>
            </a:r>
            <a:r>
              <a:rPr lang="en-US" sz="3600" dirty="0"/>
              <a:t>elastic </a:t>
            </a:r>
            <a:r>
              <a:rPr lang="en-US" sz="3600" dirty="0" smtClean="0"/>
              <a:t>scattering simulation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8605186"/>
              </p:ext>
            </p:extLst>
          </p:nvPr>
        </p:nvGraphicFramePr>
        <p:xfrm>
          <a:off x="427495" y="4733556"/>
          <a:ext cx="8273291" cy="1138900"/>
        </p:xfrm>
        <a:graphic>
          <a:graphicData uri="http://schemas.openxmlformats.org/drawingml/2006/table">
            <a:tbl>
              <a:tblPr/>
              <a:tblGrid>
                <a:gridCol w="896918"/>
                <a:gridCol w="819597"/>
                <a:gridCol w="819597"/>
                <a:gridCol w="819597"/>
                <a:gridCol w="819597"/>
                <a:gridCol w="819597"/>
                <a:gridCol w="819597"/>
                <a:gridCol w="819597"/>
                <a:gridCol w="819597"/>
                <a:gridCol w="819597"/>
              </a:tblGrid>
              <a:tr h="0">
                <a:tc>
                  <a:txBody>
                    <a:bodyPr/>
                    <a:lstStyle/>
                    <a:p>
                      <a:pPr algn="l" fontAlgn="b"/>
                      <a:endParaRPr lang="en-US" sz="16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10405" marR="10405" marT="10405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Penelope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Penelope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EPDL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Relativ</a:t>
                      </a:r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.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Non-Rel.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Modified 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MFF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RFF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SM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254061"/>
                    </a:solidFill>
                  </a:tcPr>
                </a:tc>
              </a:tr>
              <a:tr h="135263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10405" marR="10405" marT="10405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2001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2008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FF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FF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FF</a:t>
                      </a:r>
                      <a:endParaRPr lang="en-US" sz="1400" b="1" i="0" u="none" strike="noStrike" dirty="0">
                        <a:solidFill>
                          <a:schemeClr val="bg1"/>
                        </a:solidFill>
                        <a:effectLst/>
                        <a:latin typeface="Arial"/>
                      </a:endParaRP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ASF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ASF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5406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/>
                        </a:rPr>
                        <a:t>NT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54061"/>
                    </a:solidFill>
                  </a:tcPr>
                </a:tc>
              </a:tr>
              <a:tr h="6957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smtClean="0">
                          <a:effectLst/>
                          <a:latin typeface="Symbol" charset="2"/>
                          <a:cs typeface="Symbol" charset="2"/>
                        </a:rPr>
                        <a:t> e</a:t>
                      </a:r>
                      <a:endParaRPr lang="en-US" sz="2400" b="1" i="0" u="none" strike="noStrike" dirty="0">
                        <a:effectLst/>
                        <a:latin typeface="Symbol" charset="2"/>
                        <a:cs typeface="Symbol" charset="2"/>
                      </a:endParaRPr>
                    </a:p>
                  </a:txBody>
                  <a:tcPr marL="10405" marR="10405" marT="10405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0.27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0.38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0.38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0.25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0.35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0.49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0.52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FF"/>
                          </a:solidFill>
                          <a:effectLst/>
                          <a:latin typeface="Arial"/>
                        </a:rPr>
                        <a:t>0.48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0.77</a:t>
                      </a:r>
                    </a:p>
                  </a:txBody>
                  <a:tcPr marL="10405" marR="10405" marT="10405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3526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 smtClean="0">
                          <a:effectLst/>
                          <a:latin typeface="Arial"/>
                        </a:rPr>
                        <a:t> error</a:t>
                      </a:r>
                      <a:endParaRPr lang="en-US" sz="1600" b="1" i="0" u="none" strike="noStrike" dirty="0">
                        <a:effectLst/>
                        <a:latin typeface="Arial"/>
                      </a:endParaRPr>
                    </a:p>
                  </a:txBody>
                  <a:tcPr marL="10405" marR="10405" marT="10405" marB="0" anchor="b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Arial"/>
                        </a:rPr>
                        <a:t>±0.05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Arial"/>
                        </a:rPr>
                        <a:t>±0.06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Arial"/>
                        </a:rPr>
                        <a:t>±0.06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Arial"/>
                        </a:rPr>
                        <a:t>±0.05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Arial"/>
                        </a:rPr>
                        <a:t>±0.06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Arial"/>
                        </a:rPr>
                        <a:t>±0.06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Arial"/>
                        </a:rPr>
                        <a:t>±0.06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Arial"/>
                        </a:rPr>
                        <a:t>±0.06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10405" marR="10405" marT="1040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effectLst/>
                          <a:latin typeface="Arial"/>
                        </a:rPr>
                        <a:t>±0.05</a:t>
                      </a:r>
                      <a:endParaRPr lang="en-US" sz="1600" b="0" i="0" u="none" strike="noStrike" dirty="0">
                        <a:effectLst/>
                        <a:latin typeface="Arial"/>
                      </a:endParaRPr>
                    </a:p>
                  </a:txBody>
                  <a:tcPr marL="10405" marR="10405" marT="10405" marB="0" anchor="b">
                    <a:lnL>
                      <a:noFill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66816" y="2064149"/>
            <a:ext cx="78709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/>
              <a:t>Form factor approximation: </a:t>
            </a:r>
          </a:p>
          <a:p>
            <a:pPr algn="l"/>
            <a:r>
              <a:rPr lang="en-US" dirty="0" smtClean="0"/>
              <a:t>non relativistic, relativistic, modified</a:t>
            </a:r>
            <a:r>
              <a:rPr lang="en-US" dirty="0"/>
              <a:t> </a:t>
            </a:r>
            <a:r>
              <a:rPr lang="en-US" dirty="0" smtClean="0"/>
              <a:t>+ anomalous scattering factors</a:t>
            </a:r>
          </a:p>
          <a:p>
            <a:pPr algn="l"/>
            <a:endParaRPr lang="en-US" sz="1000" dirty="0" smtClean="0"/>
          </a:p>
          <a:p>
            <a:pPr algn="l"/>
            <a:r>
              <a:rPr lang="en-US" b="1" dirty="0" smtClean="0"/>
              <a:t>2</a:t>
            </a:r>
            <a:r>
              <a:rPr lang="en-US" b="1" baseline="30000" dirty="0" smtClean="0"/>
              <a:t>nd</a:t>
            </a:r>
            <a:r>
              <a:rPr lang="en-US" b="1" dirty="0" smtClean="0"/>
              <a:t> order S-matrix calculations</a:t>
            </a:r>
          </a:p>
          <a:p>
            <a:pPr algn="l"/>
            <a:r>
              <a:rPr lang="en-US" dirty="0" smtClean="0"/>
              <a:t>recent calculations, not yet used in Monte Carlo codes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6907" y="5809580"/>
            <a:ext cx="83487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Symbol" charset="2"/>
                <a:cs typeface="Symbol" charset="2"/>
              </a:rPr>
              <a:t>e</a:t>
            </a:r>
            <a:r>
              <a:rPr lang="en-US" dirty="0" smtClean="0"/>
              <a:t> = fraction of test cases compatible with experiment, 0.01 significance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2347" y="4350896"/>
            <a:ext cx="8298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Differential cross sections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1936" y="1594213"/>
            <a:ext cx="2794985" cy="4616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b="1" dirty="0">
                <a:ln w="1905"/>
                <a:solidFill>
                  <a:srgbClr val="37609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</a:rPr>
              <a:t>State of the art 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1936" y="3758587"/>
            <a:ext cx="2794985" cy="4616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ln w="1905"/>
                <a:solidFill>
                  <a:srgbClr val="37609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ea typeface="+mn-ea"/>
              </a:rPr>
              <a:t>Quantification</a:t>
            </a:r>
            <a:endParaRPr lang="en-US" sz="2400" b="1" dirty="0">
              <a:ln w="1905"/>
              <a:solidFill>
                <a:srgbClr val="37609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+mn-lt"/>
              <a:ea typeface="+mn-e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09738" y="3802903"/>
            <a:ext cx="46521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Statistical analysis, </a:t>
            </a:r>
            <a:r>
              <a:rPr lang="en-US" dirty="0" err="1" smtClean="0"/>
              <a:t>GoF</a:t>
            </a:r>
            <a:r>
              <a:rPr lang="en-US" dirty="0" smtClean="0"/>
              <a:t> + categorical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62396" y="4375230"/>
            <a:ext cx="1785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08000"/>
                </a:solidFill>
              </a:rPr>
              <a:t>c</a:t>
            </a:r>
            <a:r>
              <a:rPr lang="en-US" sz="1800" dirty="0" smtClean="0">
                <a:solidFill>
                  <a:srgbClr val="008000"/>
                </a:solidFill>
              </a:rPr>
              <a:t>urrent Geant4</a:t>
            </a:r>
            <a:endParaRPr lang="en-US" sz="1800" dirty="0">
              <a:solidFill>
                <a:srgbClr val="008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18935" y="4339127"/>
            <a:ext cx="1785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1">
                    <a:lumMod val="50000"/>
                  </a:schemeClr>
                </a:solidFill>
              </a:rPr>
              <a:t>new</a:t>
            </a: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9436" y="1296958"/>
            <a:ext cx="4878055" cy="930496"/>
          </a:xfrm>
          <a:prstGeom prst="rect">
            <a:avLst/>
          </a:prstGeom>
          <a:ln>
            <a:solidFill>
              <a:srgbClr val="004080"/>
            </a:solidFill>
          </a:ln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63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6862" y="495372"/>
            <a:ext cx="3684999" cy="3553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1086" y="1088685"/>
            <a:ext cx="3589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376092"/>
                </a:solidFill>
              </a:rPr>
              <a:t>Popular belief</a:t>
            </a:r>
          </a:p>
        </p:txBody>
      </p:sp>
      <p:sp>
        <p:nvSpPr>
          <p:cNvPr id="3" name="Rectangle 2"/>
          <p:cNvSpPr/>
          <p:nvPr/>
        </p:nvSpPr>
        <p:spPr>
          <a:xfrm>
            <a:off x="101122" y="1634080"/>
            <a:ext cx="5146265" cy="461665"/>
          </a:xfrm>
          <a:prstGeom prst="rect">
            <a:avLst/>
          </a:prstGeom>
          <a:solidFill>
            <a:srgbClr val="00408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</a:t>
            </a:r>
            <a:r>
              <a:rPr lang="en-US" sz="2400" dirty="0" smtClean="0">
                <a:solidFill>
                  <a:schemeClr val="bg1"/>
                </a:solidFill>
              </a:rPr>
              <a:t>hysics </a:t>
            </a:r>
            <a:r>
              <a:rPr lang="en-US" sz="2400" dirty="0">
                <a:solidFill>
                  <a:schemeClr val="bg1"/>
                </a:solidFill>
              </a:rPr>
              <a:t>model </a:t>
            </a:r>
            <a:r>
              <a:rPr lang="en-US" sz="2400" dirty="0" smtClean="0">
                <a:solidFill>
                  <a:schemeClr val="bg1"/>
                </a:solidFill>
              </a:rPr>
              <a:t>X is </a:t>
            </a:r>
            <a:r>
              <a:rPr lang="en-US" sz="2400" dirty="0">
                <a:solidFill>
                  <a:schemeClr val="bg1"/>
                </a:solidFill>
              </a:rPr>
              <a:t>intrinsically slow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7347" y="2170310"/>
            <a:ext cx="5339916" cy="223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Baroque methods to combine it with “faster” lower precision models and limit its use to cases where one is willing to pay for higher precision</a:t>
            </a:r>
          </a:p>
          <a:p>
            <a:pPr>
              <a:spcBef>
                <a:spcPts val="600"/>
              </a:spcBef>
            </a:pPr>
            <a:r>
              <a:rPr lang="en-US" sz="1800" i="1" dirty="0"/>
              <a:t>T</a:t>
            </a:r>
            <a:r>
              <a:rPr lang="en-US" sz="1800" i="1" dirty="0" smtClean="0"/>
              <a:t>his design introduces an additional computational burden due to the effects of inheritance and the combination algorithms themselves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1902" y="4340607"/>
            <a:ext cx="3876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376092"/>
                </a:solidFill>
              </a:rPr>
              <a:t>Truth</a:t>
            </a:r>
            <a:endParaRPr lang="en-US" sz="2800" b="1" dirty="0">
              <a:solidFill>
                <a:srgbClr val="37609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5927" y="4876064"/>
            <a:ext cx="5110594" cy="461665"/>
          </a:xfrm>
          <a:prstGeom prst="rect">
            <a:avLst/>
          </a:prstGeom>
          <a:solidFill>
            <a:srgbClr val="004080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</a:t>
            </a:r>
            <a:r>
              <a:rPr lang="en-US" sz="2400" dirty="0" smtClean="0">
                <a:solidFill>
                  <a:schemeClr val="bg1"/>
                </a:solidFill>
              </a:rPr>
              <a:t>hysics </a:t>
            </a:r>
            <a:r>
              <a:rPr lang="en-US" sz="2400" dirty="0">
                <a:solidFill>
                  <a:schemeClr val="bg1"/>
                </a:solidFill>
              </a:rPr>
              <a:t>model </a:t>
            </a:r>
            <a:r>
              <a:rPr lang="en-US" sz="2400" dirty="0" smtClean="0">
                <a:solidFill>
                  <a:schemeClr val="bg1"/>
                </a:solidFill>
              </a:rPr>
              <a:t> X is </a:t>
            </a:r>
            <a:r>
              <a:rPr lang="en-US" sz="2400" dirty="0">
                <a:solidFill>
                  <a:schemeClr val="bg1"/>
                </a:solidFill>
              </a:rPr>
              <a:t>intrinsically </a:t>
            </a:r>
            <a:r>
              <a:rPr lang="en-US" sz="2400" dirty="0" smtClean="0">
                <a:solidFill>
                  <a:schemeClr val="bg1"/>
                </a:solidFill>
              </a:rPr>
              <a:t> fast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127" y="5449452"/>
            <a:ext cx="5023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But its computationally fast physics functionality is spoiled by an inefficient sampling algorithm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589712" y="4262619"/>
            <a:ext cx="3554288" cy="1938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 algn="l">
              <a:buClr>
                <a:srgbClr val="FF0000"/>
              </a:buClr>
              <a:buSzPct val="75000"/>
              <a:buFont typeface="Lucida Grande"/>
              <a:buChar char="►"/>
            </a:pPr>
            <a:r>
              <a:rPr lang="en-US" sz="2400" b="1" dirty="0" smtClean="0"/>
              <a:t>No </a:t>
            </a:r>
            <a:r>
              <a:rPr lang="en-US" sz="2400" b="1" dirty="0">
                <a:latin typeface="+mn-lt"/>
                <a:ea typeface="+mn-ea"/>
              </a:rPr>
              <a:t>code</a:t>
            </a:r>
            <a:r>
              <a:rPr lang="en-US" sz="2400" b="1" dirty="0" smtClean="0"/>
              <a:t> smell</a:t>
            </a:r>
          </a:p>
          <a:p>
            <a:pPr marL="342900" indent="-342900" algn="l">
              <a:buClr>
                <a:srgbClr val="FF0000"/>
              </a:buClr>
              <a:buSzPct val="75000"/>
              <a:buFont typeface="Lucida Grande"/>
              <a:buChar char="►"/>
            </a:pPr>
            <a:r>
              <a:rPr lang="en-US" sz="2400" dirty="0" smtClean="0"/>
              <a:t>Spotted through</a:t>
            </a:r>
          </a:p>
          <a:p>
            <a:pPr marL="342900" indent="-342900" algn="l">
              <a:buClr>
                <a:schemeClr val="bg1"/>
              </a:buClr>
              <a:buFont typeface="Courier New"/>
              <a:buChar char="o"/>
            </a:pPr>
            <a:r>
              <a:rPr lang="en-US" sz="2400" dirty="0" smtClean="0"/>
              <a:t>in-depth </a:t>
            </a:r>
            <a:r>
              <a:rPr lang="en-US" sz="2400" b="1" dirty="0" smtClean="0"/>
              <a:t>code review </a:t>
            </a:r>
            <a:r>
              <a:rPr lang="en-US" sz="2400" dirty="0" smtClean="0"/>
              <a:t>in the course of </a:t>
            </a:r>
            <a:r>
              <a:rPr lang="en-US" sz="2400" b="1" dirty="0" smtClean="0"/>
              <a:t>software validation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22311" y="6369866"/>
            <a:ext cx="4702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Change the sampling algorithm!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3" name="Curved Connector 12"/>
          <p:cNvCxnSpPr/>
          <p:nvPr/>
        </p:nvCxnSpPr>
        <p:spPr bwMode="auto">
          <a:xfrm>
            <a:off x="3847458" y="6237118"/>
            <a:ext cx="892711" cy="251496"/>
          </a:xfrm>
          <a:prstGeom prst="curvedConnector3">
            <a:avLst/>
          </a:prstGeom>
          <a:solidFill>
            <a:srgbClr val="0066FF"/>
          </a:solidFill>
          <a:ln w="3810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28" y="222793"/>
            <a:ext cx="5877561" cy="647700"/>
          </a:xfrm>
        </p:spPr>
        <p:txBody>
          <a:bodyPr/>
          <a:lstStyle/>
          <a:p>
            <a:r>
              <a:rPr lang="en-US" sz="3200" dirty="0" smtClean="0"/>
              <a:t>Computational performance</a:t>
            </a:r>
            <a:endParaRPr lang="en-US" sz="32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08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52400"/>
            <a:ext cx="2032000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00" y="279400"/>
            <a:ext cx="2032000" cy="2032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800" y="2946400"/>
            <a:ext cx="2324100" cy="3492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5700" y="2554855"/>
            <a:ext cx="1384300" cy="20187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9662" y="470400"/>
            <a:ext cx="2032000" cy="2222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2400" y="3402975"/>
            <a:ext cx="1333500" cy="1778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2700" y="4851400"/>
            <a:ext cx="1333500" cy="1790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36266" y="779640"/>
            <a:ext cx="1402829" cy="138323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125734" y="6488614"/>
            <a:ext cx="2338651" cy="36938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63382" y="4367800"/>
            <a:ext cx="2257055" cy="2451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5287" y="2735631"/>
            <a:ext cx="1524000" cy="1143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30706" y="3307064"/>
            <a:ext cx="1219200" cy="147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7500" y="5459375"/>
            <a:ext cx="1473200" cy="11049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38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legacy code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84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03232" y="3252850"/>
            <a:ext cx="6784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Legacy code often lacks tests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13565" y="5113214"/>
            <a:ext cx="7364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Techniques to make existing code testable</a:t>
            </a:r>
            <a:endParaRPr lang="en-US" sz="2800" b="1" dirty="0"/>
          </a:p>
        </p:txBody>
      </p:sp>
      <p:sp>
        <p:nvSpPr>
          <p:cNvPr id="6" name="Down Arrow 5"/>
          <p:cNvSpPr/>
          <p:nvPr/>
        </p:nvSpPr>
        <p:spPr bwMode="auto">
          <a:xfrm>
            <a:off x="4189027" y="3965804"/>
            <a:ext cx="679603" cy="958031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 w="12700" cap="flat" cmpd="sng" algn="ctr">
            <a:solidFill>
              <a:schemeClr val="tx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2713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legacy code dilemma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01962" y="2448623"/>
            <a:ext cx="3927251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dk1"/>
                </a:solidFill>
                <a:latin typeface="+mn-lt"/>
                <a:ea typeface="+mn-ea"/>
              </a:rPr>
              <a:t>To </a:t>
            </a:r>
            <a:r>
              <a:rPr lang="en-US" sz="2400" dirty="0">
                <a:solidFill>
                  <a:schemeClr val="dk1"/>
                </a:solidFill>
                <a:latin typeface="+mn-lt"/>
                <a:ea typeface="+mn-ea"/>
              </a:rPr>
              <a:t>put tests in place, we often need to change code</a:t>
            </a:r>
          </a:p>
        </p:txBody>
      </p:sp>
      <p:sp>
        <p:nvSpPr>
          <p:cNvPr id="4" name="Rectangle 3"/>
          <p:cNvSpPr/>
          <p:nvPr/>
        </p:nvSpPr>
        <p:spPr>
          <a:xfrm>
            <a:off x="408821" y="2426694"/>
            <a:ext cx="3924268" cy="830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dk1"/>
                </a:solidFill>
                <a:latin typeface="+mn-lt"/>
                <a:ea typeface="+mn-ea"/>
              </a:rPr>
              <a:t>When we change code, we should have tests in place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4983" y="3412864"/>
            <a:ext cx="2222439" cy="461665"/>
          </a:xfrm>
          <a:prstGeom prst="rect">
            <a:avLst/>
          </a:prstGeom>
          <a:solidFill>
            <a:srgbClr val="10253F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FF"/>
                </a:solidFill>
              </a:rPr>
              <a:t>Lack of tests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76481" y="3458809"/>
            <a:ext cx="56156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dk1"/>
                </a:solidFill>
              </a:rPr>
              <a:t>distinguishes legacy code from non-legacy code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021" y="3940966"/>
            <a:ext cx="8205168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GB"/>
            </a:defPPr>
            <a:lvl1pPr>
              <a:defRPr>
                <a:solidFill>
                  <a:schemeClr val="dk1"/>
                </a:solidFill>
              </a:defRPr>
            </a:lvl1pPr>
          </a:lstStyle>
          <a:p>
            <a:r>
              <a:rPr lang="en-US" sz="2400" dirty="0"/>
              <a:t>Most of the fear involved in making changes to large </a:t>
            </a:r>
            <a:r>
              <a:rPr lang="en-US" sz="2400" dirty="0" smtClean="0"/>
              <a:t>software systems is </a:t>
            </a:r>
            <a:r>
              <a:rPr lang="en-US" sz="2400" b="1" dirty="0"/>
              <a:t>fear of introducing bugs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09552" y="4986670"/>
            <a:ext cx="738647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dk1"/>
                </a:solidFill>
              </a:rPr>
              <a:t>With tests, you can </a:t>
            </a:r>
            <a:r>
              <a:rPr lang="en-US" sz="2800" b="1" dirty="0" smtClean="0">
                <a:solidFill>
                  <a:schemeClr val="dk1"/>
                </a:solidFill>
              </a:rPr>
              <a:t>change (and improve) your code </a:t>
            </a:r>
            <a:endParaRPr lang="en-US" sz="2800" b="1" dirty="0">
              <a:solidFill>
                <a:schemeClr val="dk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4668" y="5915880"/>
            <a:ext cx="78281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dk1"/>
                </a:solidFill>
              </a:rPr>
              <a:t>Without </a:t>
            </a:r>
            <a:r>
              <a:rPr lang="en-US" dirty="0" smtClean="0">
                <a:solidFill>
                  <a:schemeClr val="dk1"/>
                </a:solidFill>
              </a:rPr>
              <a:t>tests, </a:t>
            </a:r>
            <a:r>
              <a:rPr lang="en-US" dirty="0">
                <a:solidFill>
                  <a:schemeClr val="dk1"/>
                </a:solidFill>
              </a:rPr>
              <a:t>you just don’t know whether </a:t>
            </a:r>
            <a:endParaRPr lang="en-US" dirty="0" smtClean="0">
              <a:solidFill>
                <a:schemeClr val="dk1"/>
              </a:solidFill>
            </a:endParaRPr>
          </a:p>
          <a:p>
            <a:r>
              <a:rPr lang="en-US" dirty="0">
                <a:solidFill>
                  <a:schemeClr val="dk1"/>
                </a:solidFill>
              </a:rPr>
              <a:t>t</a:t>
            </a:r>
            <a:r>
              <a:rPr lang="en-US" dirty="0" smtClean="0">
                <a:solidFill>
                  <a:schemeClr val="dk1"/>
                </a:solidFill>
              </a:rPr>
              <a:t>hings are </a:t>
            </a:r>
            <a:r>
              <a:rPr lang="en-US" dirty="0">
                <a:solidFill>
                  <a:schemeClr val="dk1"/>
                </a:solidFill>
              </a:rPr>
              <a:t>getting better or </a:t>
            </a:r>
            <a:r>
              <a:rPr lang="en-US" dirty="0" smtClean="0">
                <a:solidFill>
                  <a:schemeClr val="dk1"/>
                </a:solidFill>
              </a:rPr>
              <a:t>worse</a:t>
            </a:r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6159" y="1299673"/>
            <a:ext cx="8195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It works</a:t>
            </a:r>
          </a:p>
          <a:p>
            <a:r>
              <a:rPr lang="en-US" sz="2400" b="1" dirty="0" smtClean="0">
                <a:solidFill>
                  <a:schemeClr val="tx2">
                    <a:lumMod val="50000"/>
                  </a:schemeClr>
                </a:solidFill>
              </a:rPr>
              <a:t>It doesn’t hurt… so long as you don’t want to change it</a:t>
            </a:r>
            <a:endParaRPr lang="en-US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7575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5565" y="640534"/>
            <a:ext cx="7772400" cy="647700"/>
          </a:xfrm>
        </p:spPr>
        <p:txBody>
          <a:bodyPr/>
          <a:lstStyle/>
          <a:p>
            <a:r>
              <a:rPr lang="en-US" dirty="0" smtClean="0"/>
              <a:t>Legacy management strategy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13572" y="1825493"/>
            <a:ext cx="6320063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spcAft>
                <a:spcPts val="600"/>
              </a:spcAft>
              <a:buFont typeface="+mj-lt"/>
              <a:buAutoNum type="arabicPeriod"/>
            </a:pPr>
            <a:r>
              <a:rPr lang="en-US" sz="2400" dirty="0" smtClean="0"/>
              <a:t>Identify </a:t>
            </a:r>
            <a:r>
              <a:rPr lang="en-US" sz="2400" dirty="0"/>
              <a:t>change points </a:t>
            </a:r>
          </a:p>
          <a:p>
            <a:pPr marL="457200" indent="-457200" algn="l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Find an inflection point </a:t>
            </a:r>
          </a:p>
          <a:p>
            <a:pPr marL="457200" indent="-457200" algn="l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Cover the inflection point </a:t>
            </a:r>
          </a:p>
          <a:p>
            <a:pPr marL="914400" lvl="1" indent="-457200" algn="l">
              <a:spcAft>
                <a:spcPts val="600"/>
              </a:spcAft>
              <a:buFont typeface="+mj-lt"/>
              <a:buAutoNum type="alphaLcPeriod"/>
            </a:pPr>
            <a:r>
              <a:rPr lang="en-US" sz="2400" dirty="0" smtClean="0"/>
              <a:t>Break </a:t>
            </a:r>
            <a:r>
              <a:rPr lang="en-US" sz="2400" dirty="0"/>
              <a:t>external dependencies </a:t>
            </a:r>
            <a:endParaRPr lang="en-US" sz="2400" dirty="0" smtClean="0"/>
          </a:p>
          <a:p>
            <a:pPr marL="914400" lvl="1" indent="-457200" algn="l">
              <a:spcAft>
                <a:spcPts val="600"/>
              </a:spcAft>
              <a:buFont typeface="+mj-lt"/>
              <a:buAutoNum type="alphaLcPeriod"/>
            </a:pPr>
            <a:r>
              <a:rPr lang="en-US" sz="2400" dirty="0" smtClean="0"/>
              <a:t>Break </a:t>
            </a:r>
            <a:r>
              <a:rPr lang="en-US" sz="2400" dirty="0"/>
              <a:t>internal dependencies </a:t>
            </a:r>
            <a:endParaRPr lang="en-US" sz="2400" dirty="0" smtClean="0"/>
          </a:p>
          <a:p>
            <a:pPr marL="914400" lvl="1" indent="-457200" algn="l">
              <a:spcAft>
                <a:spcPts val="600"/>
              </a:spcAft>
              <a:buFont typeface="+mj-lt"/>
              <a:buAutoNum type="alphaLcPeriod"/>
            </a:pPr>
            <a:r>
              <a:rPr lang="en-US" sz="2400" dirty="0" smtClean="0"/>
              <a:t>Write </a:t>
            </a:r>
            <a:r>
              <a:rPr lang="en-US" sz="2400" dirty="0"/>
              <a:t>tests </a:t>
            </a:r>
          </a:p>
          <a:p>
            <a:pPr marL="457200" indent="-457200" algn="l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Make changes </a:t>
            </a:r>
          </a:p>
          <a:p>
            <a:pPr marL="457200" indent="-457200" algn="l">
              <a:spcAft>
                <a:spcPts val="600"/>
              </a:spcAft>
              <a:buFont typeface="+mj-lt"/>
              <a:buAutoNum type="arabicPeriod"/>
            </a:pPr>
            <a:r>
              <a:rPr lang="en-US" sz="2400" dirty="0"/>
              <a:t>Refactor the covered </a:t>
            </a:r>
            <a:r>
              <a:rPr lang="en-US" sz="2400" dirty="0" smtClean="0"/>
              <a:t>code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7555" y="2348300"/>
            <a:ext cx="1666826" cy="238657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26019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157" y="342900"/>
            <a:ext cx="7772400" cy="647700"/>
          </a:xfrm>
        </p:spPr>
        <p:txBody>
          <a:bodyPr/>
          <a:lstStyle/>
          <a:p>
            <a:r>
              <a:rPr lang="en-US" dirty="0">
                <a:effectLst/>
              </a:rPr>
              <a:t>Test </a:t>
            </a:r>
            <a:r>
              <a:rPr lang="en-US" dirty="0" smtClean="0">
                <a:effectLst/>
              </a:rPr>
              <a:t>Covering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70157" y="1499940"/>
            <a:ext cx="7772400" cy="2075967"/>
          </a:xfrm>
        </p:spPr>
        <p:txBody>
          <a:bodyPr/>
          <a:lstStyle/>
          <a:p>
            <a:r>
              <a:rPr lang="en-US" dirty="0" smtClean="0"/>
              <a:t>Usually cover a set of classes</a:t>
            </a:r>
          </a:p>
          <a:p>
            <a:r>
              <a:rPr lang="en-US" dirty="0" smtClean="0"/>
              <a:t>Provide some “invariant” that let us know when we have changed the </a:t>
            </a:r>
            <a:r>
              <a:rPr lang="en-US" dirty="0" err="1" smtClean="0"/>
              <a:t>behaviour</a:t>
            </a:r>
            <a:r>
              <a:rPr lang="en-US" dirty="0" smtClean="0"/>
              <a:t> of our system</a:t>
            </a:r>
          </a:p>
          <a:p>
            <a:pPr lvl="1"/>
            <a:r>
              <a:rPr lang="en-US" dirty="0"/>
              <a:t>get that invariant before refactoring or adding new </a:t>
            </a:r>
            <a:r>
              <a:rPr lang="en-US" dirty="0" smtClean="0"/>
              <a:t>behavior</a:t>
            </a:r>
          </a:p>
          <a:p>
            <a:r>
              <a:rPr lang="en-US" dirty="0" smtClean="0"/>
              <a:t>Correctness is defined by original </a:t>
            </a:r>
            <a:r>
              <a:rPr lang="en-US" dirty="0" err="1" smtClean="0"/>
              <a:t>behaviour</a:t>
            </a:r>
            <a:r>
              <a:rPr lang="en-US" dirty="0" smtClean="0"/>
              <a:t> of the code base</a:t>
            </a:r>
          </a:p>
          <a:p>
            <a:pPr lvl="1"/>
            <a:r>
              <a:rPr lang="en-US" i="1" dirty="0" smtClean="0"/>
              <a:t>…but was the code base ever verified</a:t>
            </a:r>
            <a:r>
              <a:rPr lang="en-US" i="1" dirty="0"/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570157" y="1083237"/>
            <a:ext cx="742136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dk1"/>
                </a:solidFill>
              </a:rPr>
              <a:t>A</a:t>
            </a:r>
            <a:r>
              <a:rPr lang="en-US" b="1" dirty="0" smtClean="0">
                <a:solidFill>
                  <a:schemeClr val="dk1"/>
                </a:solidFill>
              </a:rPr>
              <a:t> </a:t>
            </a:r>
            <a:r>
              <a:rPr lang="en-US" b="1" dirty="0">
                <a:solidFill>
                  <a:schemeClr val="dk1"/>
                </a:solidFill>
              </a:rPr>
              <a:t>set of tests used to introduce an invariant on a code </a:t>
            </a:r>
            <a:r>
              <a:rPr lang="en-US" b="1" dirty="0" smtClean="0">
                <a:solidFill>
                  <a:schemeClr val="dk1"/>
                </a:solidFill>
              </a:rPr>
              <a:t>base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70157" y="3671997"/>
            <a:ext cx="77724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66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FFFF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rgbClr val="99CCFF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FF33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entury Gothic" charset="0"/>
                <a:ea typeface="ＭＳ Ｐゴシック" charset="0"/>
              </a:defRPr>
            </a:lvl9pPr>
          </a:lstStyle>
          <a:p>
            <a:r>
              <a:rPr lang="en-US" dirty="0" smtClean="0">
                <a:effectLst/>
              </a:rPr>
              <a:t>Identify change point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0157" y="4377155"/>
            <a:ext cx="7173321" cy="29751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GB"/>
            </a:defPPr>
            <a:lvl1pPr>
              <a:defRPr b="1">
                <a:solidFill>
                  <a:schemeClr val="dk1"/>
                </a:solidFill>
              </a:defRPr>
            </a:lvl1pPr>
          </a:lstStyle>
          <a:p>
            <a:pPr algn="l"/>
            <a:r>
              <a:rPr lang="en-US" baseline="30000" dirty="0"/>
              <a:t> can’t get this class in a test harness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70157" y="4599757"/>
            <a:ext cx="3890809" cy="707886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rgbClr val="99CCFF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algn="l" eaLnBrk="0" hangingPunct="0"/>
            <a:r>
              <a:rPr lang="en-US" sz="4000" b="1" dirty="0">
                <a:solidFill>
                  <a:srgbClr val="FF3300"/>
                </a:solidFill>
                <a:latin typeface="+mn-lt"/>
                <a:ea typeface="+mj-ea"/>
                <a:cs typeface="+mj-cs"/>
              </a:rPr>
              <a:t>Inflection Point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0157" y="5297936"/>
            <a:ext cx="822098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b="1" dirty="0">
                <a:solidFill>
                  <a:schemeClr val="dk1"/>
                </a:solidFill>
              </a:rPr>
              <a:t>A</a:t>
            </a:r>
            <a:r>
              <a:rPr lang="en-US" b="1" dirty="0" smtClean="0">
                <a:solidFill>
                  <a:schemeClr val="dk1"/>
                </a:solidFill>
              </a:rPr>
              <a:t> </a:t>
            </a:r>
            <a:r>
              <a:rPr lang="en-US" b="1" dirty="0">
                <a:solidFill>
                  <a:schemeClr val="dk1"/>
                </a:solidFill>
              </a:rPr>
              <a:t>narrow interface to a set of </a:t>
            </a:r>
            <a:r>
              <a:rPr lang="en-US" b="1" dirty="0" smtClean="0">
                <a:solidFill>
                  <a:schemeClr val="dk1"/>
                </a:solidFill>
              </a:rPr>
              <a:t>classes</a:t>
            </a:r>
            <a:endParaRPr lang="en-US" b="1" dirty="0">
              <a:solidFill>
                <a:schemeClr val="dk1"/>
              </a:solidFill>
            </a:endParaRPr>
          </a:p>
          <a:p>
            <a:pPr algn="l"/>
            <a:r>
              <a:rPr lang="en-US" sz="1800" dirty="0">
                <a:solidFill>
                  <a:schemeClr val="dk1"/>
                </a:solidFill>
              </a:rPr>
              <a:t>If anyone changes any of the classes behind an inflection point, the change is either detectable at the inflection point, or inconsequential in the </a:t>
            </a:r>
            <a:r>
              <a:rPr lang="en-US" sz="1800" dirty="0" smtClean="0">
                <a:solidFill>
                  <a:schemeClr val="dk1"/>
                </a:solidFill>
              </a:rPr>
              <a:t>application</a:t>
            </a:r>
            <a:endParaRPr lang="en-US" sz="18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05280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Cover an inflection point</a:t>
            </a:r>
            <a:endParaRPr lang="en-US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43336" y="1362481"/>
            <a:ext cx="3016169" cy="520655"/>
          </a:xfrm>
          <a:solidFill>
            <a:srgbClr val="10253F"/>
          </a:solidFill>
        </p:spPr>
        <p:txBody>
          <a:bodyPr wrap="square" rtlCol="0"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2800" b="1" kern="1200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Write tests for it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444880" y="1200460"/>
            <a:ext cx="3938877" cy="707886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Hard point: </a:t>
            </a:r>
          </a:p>
          <a:p>
            <a:pPr algn="l"/>
            <a:r>
              <a:rPr lang="en-US" dirty="0" smtClean="0"/>
              <a:t>make it compile in a test harness 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425036" y="1964388"/>
            <a:ext cx="3948799" cy="830997"/>
          </a:xfrm>
          <a:prstGeom prst="rect">
            <a:avLst/>
          </a:prstGeom>
          <a:solidFill>
            <a:srgbClr val="10253F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>
            <a:lvl1pPr marL="0" indent="0" eaLnBrk="0" hangingPunct="0">
              <a:buClr>
                <a:schemeClr val="accent1"/>
              </a:buClr>
              <a:buFont typeface="Monotype Sorts" charset="0"/>
              <a:buNone/>
              <a:defRPr sz="2400" b="1">
                <a:solidFill>
                  <a:srgbClr val="FFFFFF"/>
                </a:solidFill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rgbClr val="FF3300"/>
              </a:buClr>
              <a:buFont typeface="Lucida Grande"/>
              <a:buChar char="‒"/>
              <a:defRPr b="0" i="0">
                <a:latin typeface="Times New Roman" charset="0"/>
                <a:ea typeface="+mn-ea"/>
              </a:defRPr>
            </a:lvl2pPr>
            <a:lvl3pPr marL="1200150" indent="-285750" algn="l" eaLnBrk="0" hangingPunct="0">
              <a:spcBef>
                <a:spcPct val="20000"/>
              </a:spcBef>
              <a:buClr>
                <a:srgbClr val="FF3300"/>
              </a:buClr>
              <a:buFont typeface="Lucida Grande"/>
              <a:buChar char="▻"/>
              <a:defRPr sz="1600">
                <a:latin typeface="Times New Roman" charset="0"/>
                <a:ea typeface="+mn-ea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rgbClr val="FF3300"/>
              </a:buClr>
              <a:buFont typeface="Monotype Sorts" charset="0"/>
              <a:buChar char="l"/>
              <a:defRPr sz="1600">
                <a:latin typeface="Times New Roman" charset="0"/>
                <a:ea typeface="+mn-ea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rgbClr val="FF3300"/>
              </a:buClr>
              <a:buFont typeface="Monotype Sorts" charset="0"/>
              <a:buChar char="l"/>
              <a:defRPr sz="1600">
                <a:latin typeface="Times New Roman" charset="0"/>
                <a:ea typeface="+mn-ea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Font typeface="Monotype Sorts" charset="0"/>
              <a:buChar char="l"/>
              <a:defRPr sz="1600">
                <a:latin typeface="Times New Roman" charset="0"/>
                <a:ea typeface="+mn-ea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Font typeface="Monotype Sorts" charset="0"/>
              <a:buChar char="l"/>
              <a:defRPr sz="1600">
                <a:latin typeface="Times New Roman" charset="0"/>
                <a:ea typeface="+mn-ea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Font typeface="Monotype Sorts" charset="0"/>
              <a:buChar char="l"/>
              <a:defRPr sz="1600">
                <a:latin typeface="Times New Roman" charset="0"/>
                <a:ea typeface="+mn-ea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3300"/>
              </a:buClr>
              <a:buFont typeface="Monotype Sorts" charset="0"/>
              <a:buChar char="l"/>
              <a:defRPr sz="1600">
                <a:latin typeface="Times New Roman" charset="0"/>
                <a:ea typeface="+mn-ea"/>
              </a:defRPr>
            </a:lvl9pPr>
          </a:lstStyle>
          <a:p>
            <a:r>
              <a:rPr lang="en-US" dirty="0"/>
              <a:t>Usually requires breaking dependencies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4435" y="3065643"/>
            <a:ext cx="3154320" cy="40011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External dependencies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871506" y="3055723"/>
            <a:ext cx="3702899" cy="400110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Internal dependencies 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381050" y="3594343"/>
            <a:ext cx="4242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objects which we have to provide to setup the object we are </a:t>
            </a:r>
            <a:r>
              <a:rPr lang="en-US" dirty="0" smtClean="0"/>
              <a:t>creating</a:t>
            </a:r>
          </a:p>
          <a:p>
            <a:r>
              <a:rPr lang="en-US" i="1" dirty="0" smtClean="0"/>
              <a:t>(e.g. in a constructor)</a:t>
            </a:r>
            <a:endParaRPr lang="en-US" i="1" dirty="0"/>
          </a:p>
        </p:txBody>
      </p:sp>
      <p:sp>
        <p:nvSpPr>
          <p:cNvPr id="9" name="Rectangle 8"/>
          <p:cNvSpPr/>
          <p:nvPr/>
        </p:nvSpPr>
        <p:spPr>
          <a:xfrm>
            <a:off x="5139392" y="3554661"/>
            <a:ext cx="31510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class we want to cover creates its own objects internally</a:t>
            </a:r>
          </a:p>
        </p:txBody>
      </p:sp>
      <p:sp>
        <p:nvSpPr>
          <p:cNvPr id="10" name="Down Arrow 9"/>
          <p:cNvSpPr/>
          <p:nvPr/>
        </p:nvSpPr>
        <p:spPr bwMode="auto">
          <a:xfrm>
            <a:off x="4494488" y="4226414"/>
            <a:ext cx="565531" cy="823456"/>
          </a:xfrm>
          <a:prstGeom prst="down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12247" y="5129238"/>
            <a:ext cx="2877266" cy="120032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Write tests</a:t>
            </a:r>
          </a:p>
          <a:p>
            <a:r>
              <a:rPr lang="en-US" sz="2400" b="1" dirty="0" smtClean="0"/>
              <a:t>Make changes</a:t>
            </a:r>
          </a:p>
          <a:p>
            <a:r>
              <a:rPr lang="en-US" sz="2400" b="1" dirty="0" smtClean="0"/>
              <a:t>Refactor</a:t>
            </a:r>
            <a:endParaRPr lang="en-US" sz="2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01840"/>
            <a:ext cx="1436060" cy="2056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48554" y="5426873"/>
            <a:ext cx="1805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Techniques for breaking dependencies</a:t>
            </a:r>
            <a:endParaRPr lang="en-US" sz="1800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9903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43" y="509307"/>
            <a:ext cx="7816957" cy="798475"/>
          </a:xfr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rgbClr val="99CCFF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sz="3200" dirty="0"/>
              <a:t> I can’t get this class in a test harness</a:t>
            </a:r>
          </a:p>
        </p:txBody>
      </p:sp>
      <p:sp>
        <p:nvSpPr>
          <p:cNvPr id="4" name="Rectangle 3"/>
          <p:cNvSpPr/>
          <p:nvPr/>
        </p:nvSpPr>
        <p:spPr>
          <a:xfrm>
            <a:off x="641242" y="2027359"/>
            <a:ext cx="7732637" cy="258760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42900" indent="-342900" algn="l" eaLnBrk="0" hangingPunct="0">
              <a:spcBef>
                <a:spcPct val="20000"/>
              </a:spcBef>
              <a:buClr>
                <a:schemeClr val="accent1"/>
              </a:buClr>
              <a:buFont typeface="Monotype Sorts" charset="0"/>
              <a:buBlip>
                <a:blip r:embed="rId2"/>
              </a:buBlip>
            </a:pPr>
            <a:r>
              <a:rPr lang="en-US" sz="2400" dirty="0">
                <a:latin typeface="+mn-lt"/>
                <a:ea typeface="+mn-ea"/>
              </a:rPr>
              <a:t>Objects of the class can’t be created easily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chemeClr val="accent1"/>
              </a:buClr>
              <a:buFont typeface="Monotype Sorts" charset="0"/>
              <a:buBlip>
                <a:blip r:embed="rId2"/>
              </a:buBlip>
            </a:pPr>
            <a:r>
              <a:rPr lang="en-US" sz="2400" dirty="0">
                <a:latin typeface="+mn-lt"/>
                <a:ea typeface="+mn-ea"/>
              </a:rPr>
              <a:t>The test harness won’t easily build with the class in it </a:t>
            </a:r>
            <a:endParaRPr lang="en-US" sz="2400" dirty="0" smtClean="0">
              <a:latin typeface="+mn-lt"/>
              <a:ea typeface="+mn-ea"/>
            </a:endParaRPr>
          </a:p>
          <a:p>
            <a:pPr marL="342900" indent="-342900" algn="l" eaLnBrk="0" hangingPunct="0">
              <a:spcBef>
                <a:spcPct val="20000"/>
              </a:spcBef>
              <a:buClr>
                <a:schemeClr val="accent1"/>
              </a:buClr>
              <a:buFont typeface="Monotype Sorts" charset="0"/>
              <a:buBlip>
                <a:blip r:embed="rId2"/>
              </a:buBlip>
            </a:pPr>
            <a:r>
              <a:rPr lang="en-US" sz="2400" dirty="0" smtClean="0">
                <a:latin typeface="+mn-lt"/>
                <a:ea typeface="+mn-ea"/>
              </a:rPr>
              <a:t>The </a:t>
            </a:r>
            <a:r>
              <a:rPr lang="en-US" sz="2400" dirty="0">
                <a:latin typeface="+mn-lt"/>
                <a:ea typeface="+mn-ea"/>
              </a:rPr>
              <a:t>constructor we need to use has bad side effects</a:t>
            </a:r>
          </a:p>
          <a:p>
            <a:pPr marL="342900" indent="-342900" algn="l" eaLnBrk="0" hangingPunct="0">
              <a:spcBef>
                <a:spcPct val="20000"/>
              </a:spcBef>
              <a:buClr>
                <a:schemeClr val="accent1"/>
              </a:buClr>
              <a:buFont typeface="Monotype Sorts" charset="0"/>
              <a:buBlip>
                <a:blip r:embed="rId2"/>
              </a:buBlip>
            </a:pPr>
            <a:r>
              <a:rPr lang="en-US" sz="2400" dirty="0">
                <a:latin typeface="+mn-lt"/>
                <a:ea typeface="+mn-ea"/>
              </a:rPr>
              <a:t>Significant work happens in the constructor, and we need to sense it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7271" y="4853886"/>
            <a:ext cx="755660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“Tricks” to make the class testable </a:t>
            </a:r>
            <a:endParaRPr lang="en-US" sz="32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79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418" y="372440"/>
            <a:ext cx="7772400" cy="647700"/>
          </a:xfrm>
        </p:spPr>
        <p:txBody>
          <a:bodyPr/>
          <a:lstStyle/>
          <a:p>
            <a:r>
              <a:rPr lang="en-US" dirty="0" err="1" smtClean="0"/>
              <a:t>Photoionisation</a:t>
            </a:r>
            <a:r>
              <a:rPr lang="en-US" dirty="0" smtClean="0"/>
              <a:t> cross section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862948" y="6407972"/>
            <a:ext cx="2133600" cy="365125"/>
          </a:xfrm>
          <a:prstGeom prst="rect">
            <a:avLst/>
          </a:prstGeom>
        </p:spPr>
        <p:txBody>
          <a:bodyPr/>
          <a:lstStyle/>
          <a:p>
            <a:pPr algn="r"/>
            <a:fld id="{57EACE75-4568-314D-A252-26B244F3FE5C}" type="slidenum">
              <a:rPr lang="en-US" sz="1200" smtClean="0"/>
              <a:pPr algn="r"/>
              <a:t>9</a:t>
            </a:fld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658244" y="1164823"/>
            <a:ext cx="782535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Cross sections in Geant4 “standard” photoelectric model are based on “</a:t>
            </a:r>
            <a:r>
              <a:rPr lang="en-US" sz="1800" b="1" dirty="0" smtClean="0">
                <a:solidFill>
                  <a:schemeClr val="accent5">
                    <a:lumMod val="75000"/>
                  </a:schemeClr>
                </a:solidFill>
              </a:rPr>
              <a:t>improved</a:t>
            </a:r>
            <a:r>
              <a:rPr lang="en-US" sz="1800" dirty="0" smtClean="0"/>
              <a:t>” Biggs-</a:t>
            </a:r>
            <a:r>
              <a:rPr lang="en-US" sz="1800" dirty="0" err="1" smtClean="0"/>
              <a:t>Lighthill</a:t>
            </a:r>
            <a:r>
              <a:rPr lang="en-US" sz="1800" dirty="0" smtClean="0"/>
              <a:t> </a:t>
            </a:r>
            <a:r>
              <a:rPr lang="en-US" sz="1800" dirty="0" err="1" smtClean="0"/>
              <a:t>parameterisation</a:t>
            </a:r>
            <a:endParaRPr lang="en-US" sz="1800" dirty="0" smtClean="0"/>
          </a:p>
          <a:p>
            <a:r>
              <a:rPr lang="en-US" sz="1400" i="1" dirty="0">
                <a:latin typeface="Arial Narrow"/>
                <a:cs typeface="Arial Narrow"/>
              </a:rPr>
              <a:t>F. </a:t>
            </a:r>
            <a:r>
              <a:rPr lang="en-US" sz="1400" i="1" dirty="0" smtClean="0">
                <a:latin typeface="Arial Narrow"/>
                <a:cs typeface="Arial Narrow"/>
              </a:rPr>
              <a:t>Biggs and </a:t>
            </a:r>
            <a:r>
              <a:rPr lang="en-US" sz="1400" i="1" dirty="0">
                <a:latin typeface="Arial Narrow"/>
                <a:cs typeface="Arial Narrow"/>
              </a:rPr>
              <a:t>R. </a:t>
            </a:r>
            <a:r>
              <a:rPr lang="en-US" sz="1400" i="1" dirty="0" err="1" smtClean="0">
                <a:latin typeface="Arial Narrow"/>
                <a:cs typeface="Arial Narrow"/>
              </a:rPr>
              <a:t>Lighthill</a:t>
            </a:r>
            <a:r>
              <a:rPr lang="en-US" sz="1400" i="1" dirty="0" smtClean="0">
                <a:latin typeface="Arial Narrow"/>
                <a:cs typeface="Arial Narrow"/>
              </a:rPr>
              <a:t>, Analytical </a:t>
            </a:r>
            <a:r>
              <a:rPr lang="en-US" sz="1400" i="1" dirty="0">
                <a:latin typeface="Arial Narrow"/>
                <a:cs typeface="Arial Narrow"/>
              </a:rPr>
              <a:t>Approximation for X-ray Cross Sections </a:t>
            </a:r>
            <a:r>
              <a:rPr lang="en-US" sz="1400" i="1" dirty="0" smtClean="0">
                <a:latin typeface="Arial Narrow"/>
                <a:cs typeface="Arial Narrow"/>
              </a:rPr>
              <a:t>III, Sandia Lab. Report SAND</a:t>
            </a:r>
            <a:r>
              <a:rPr lang="en-US" sz="1400" i="1" dirty="0">
                <a:latin typeface="Arial Narrow"/>
                <a:cs typeface="Arial Narrow"/>
              </a:rPr>
              <a:t>-0070, </a:t>
            </a:r>
            <a:r>
              <a:rPr lang="en-US" sz="1400" i="1" dirty="0" smtClean="0">
                <a:latin typeface="Arial Narrow"/>
                <a:cs typeface="Arial Narrow"/>
              </a:rPr>
              <a:t>1988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793090" y="2210082"/>
            <a:ext cx="3588409" cy="3392270"/>
            <a:chOff x="872146" y="2741792"/>
            <a:chExt cx="3048000" cy="3048000"/>
          </a:xfrm>
        </p:grpSpPr>
        <p:pic>
          <p:nvPicPr>
            <p:cNvPr id="6" name="Picture 5" descr="biggs10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2146" y="2741792"/>
              <a:ext cx="3048000" cy="3048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04816" y="2953383"/>
              <a:ext cx="15358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FFFF"/>
                  </a:solidFill>
                </a:rPr>
                <a:t>“improved”</a:t>
              </a:r>
              <a:endParaRPr lang="en-US" dirty="0">
                <a:solidFill>
                  <a:srgbClr val="00FFFF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41900" y="2146582"/>
            <a:ext cx="3350545" cy="3441791"/>
            <a:chOff x="4908798" y="2722103"/>
            <a:chExt cx="3048000" cy="3048000"/>
          </a:xfrm>
        </p:grpSpPr>
        <p:pic>
          <p:nvPicPr>
            <p:cNvPr id="7" name="Picture 6" descr="biggs18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08798" y="2722103"/>
              <a:ext cx="3048000" cy="3048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606813" y="2810442"/>
              <a:ext cx="15358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FFFF"/>
                  </a:solidFill>
                </a:rPr>
                <a:t>“improved”</a:t>
              </a:r>
              <a:endParaRPr lang="en-US" dirty="0">
                <a:solidFill>
                  <a:srgbClr val="00FFFF"/>
                </a:solidFill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235" y="5585514"/>
            <a:ext cx="4370227" cy="895223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4757572" y="6396335"/>
            <a:ext cx="3729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1200" i="1" dirty="0">
                <a:latin typeface="Times New Roman"/>
                <a:cs typeface="Times New Roman"/>
              </a:rPr>
              <a:t>IEEE Trans. Nucl. Sci</a:t>
            </a:r>
            <a:r>
              <a:rPr lang="hr-HR" sz="1200" dirty="0">
                <a:latin typeface="Times New Roman"/>
                <a:cs typeface="Times New Roman"/>
              </a:rPr>
              <a:t>., vol. 63, no. 2, Apr. </a:t>
            </a:r>
            <a:r>
              <a:rPr lang="hr-HR" sz="1200" dirty="0" smtClean="0">
                <a:latin typeface="Times New Roman"/>
                <a:cs typeface="Times New Roman"/>
              </a:rPr>
              <a:t>2016</a:t>
            </a:r>
          </a:p>
          <a:p>
            <a:r>
              <a:rPr lang="de-DE" sz="1200" dirty="0">
                <a:latin typeface="Times New Roman"/>
                <a:cs typeface="Times New Roman"/>
                <a:hlinkClick r:id="rId5"/>
              </a:rPr>
              <a:t>http://arxiv.org/abs/</a:t>
            </a:r>
            <a:r>
              <a:rPr lang="de-DE" sz="1200" dirty="0" smtClean="0">
                <a:latin typeface="Times New Roman"/>
                <a:cs typeface="Times New Roman"/>
                <a:hlinkClick r:id="rId5"/>
              </a:rPr>
              <a:t>1601.06514</a:t>
            </a:r>
            <a:r>
              <a:rPr lang="de-DE" sz="1200" dirty="0" smtClean="0">
                <a:latin typeface="Times New Roman"/>
                <a:cs typeface="Times New Roman"/>
              </a:rPr>
              <a:t> </a:t>
            </a:r>
            <a:endParaRPr lang="en-US" sz="12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2745" y="5740381"/>
            <a:ext cx="331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Test made possible by refactoring the code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45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107763" dir="18900000" algn="ctr" rotWithShape="0">
                    <a:srgbClr val="99CCFF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Irritating parameter</a:t>
            </a:r>
          </a:p>
        </p:txBody>
      </p:sp>
      <p:sp>
        <p:nvSpPr>
          <p:cNvPr id="3" name="Rectangle 2"/>
          <p:cNvSpPr/>
          <p:nvPr/>
        </p:nvSpPr>
        <p:spPr>
          <a:xfrm>
            <a:off x="389784" y="2470709"/>
            <a:ext cx="8273291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solidFill>
                  <a:schemeClr val="dk1"/>
                </a:solidFill>
              </a:rPr>
              <a:t>public class </a:t>
            </a:r>
            <a:r>
              <a:rPr lang="en-US" sz="2400" dirty="0" err="1">
                <a:solidFill>
                  <a:schemeClr val="dk1"/>
                </a:solidFill>
              </a:rPr>
              <a:t>CreditValidator</a:t>
            </a:r>
            <a:r>
              <a:rPr lang="en-US" sz="2400" dirty="0">
                <a:solidFill>
                  <a:schemeClr val="dk1"/>
                </a:solidFill>
              </a:rPr>
              <a:t> {</a:t>
            </a:r>
          </a:p>
          <a:p>
            <a:pPr algn="l"/>
            <a:r>
              <a:rPr lang="en-US" sz="2400" dirty="0" smtClean="0">
                <a:solidFill>
                  <a:schemeClr val="dk1"/>
                </a:solidFill>
              </a:rPr>
              <a:t>public </a:t>
            </a:r>
            <a:r>
              <a:rPr lang="en-US" sz="2400" dirty="0" err="1">
                <a:solidFill>
                  <a:schemeClr val="dk1"/>
                </a:solidFill>
              </a:rPr>
              <a:t>CreditValidator</a:t>
            </a:r>
            <a:r>
              <a:rPr lang="en-US" sz="2400" dirty="0">
                <a:solidFill>
                  <a:schemeClr val="dk1"/>
                </a:solidFill>
              </a:rPr>
              <a:t>(</a:t>
            </a:r>
            <a:r>
              <a:rPr lang="en-US" sz="2400" dirty="0" err="1">
                <a:solidFill>
                  <a:schemeClr val="dk1"/>
                </a:solidFill>
              </a:rPr>
              <a:t>RGHConnection</a:t>
            </a:r>
            <a:r>
              <a:rPr lang="en-US" sz="2400" dirty="0">
                <a:solidFill>
                  <a:schemeClr val="dk1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connection</a:t>
            </a:r>
            <a:r>
              <a:rPr lang="en-US" sz="2400" dirty="0">
                <a:solidFill>
                  <a:schemeClr val="dk1"/>
                </a:solidFill>
              </a:rPr>
              <a:t>,</a:t>
            </a:r>
          </a:p>
          <a:p>
            <a:pPr algn="l"/>
            <a:r>
              <a:rPr lang="en-US" sz="2400" dirty="0">
                <a:solidFill>
                  <a:schemeClr val="dk1"/>
                </a:solidFill>
              </a:rPr>
              <a:t>  </a:t>
            </a:r>
            <a:r>
              <a:rPr lang="en-US" sz="2400" dirty="0" smtClean="0">
                <a:solidFill>
                  <a:schemeClr val="dk1"/>
                </a:solidFill>
              </a:rPr>
              <a:t>   			   </a:t>
            </a:r>
            <a:r>
              <a:rPr lang="en-US" sz="2400" dirty="0" err="1" smtClean="0">
                <a:solidFill>
                  <a:schemeClr val="dk1"/>
                </a:solidFill>
              </a:rPr>
              <a:t>CreditMaster</a:t>
            </a:r>
            <a:r>
              <a:rPr lang="en-US" sz="2400" dirty="0" smtClean="0">
                <a:solidFill>
                  <a:schemeClr val="dk1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master</a:t>
            </a:r>
            <a:r>
              <a:rPr lang="en-US" sz="2400" dirty="0">
                <a:solidFill>
                  <a:schemeClr val="dk1"/>
                </a:solidFill>
              </a:rPr>
              <a:t>,</a:t>
            </a:r>
          </a:p>
          <a:p>
            <a:pPr algn="l"/>
            <a:r>
              <a:rPr lang="en-US" sz="2400" dirty="0" smtClean="0">
                <a:solidFill>
                  <a:schemeClr val="dk1"/>
                </a:solidFill>
              </a:rPr>
              <a:t>  			   String </a:t>
            </a:r>
            <a:r>
              <a:rPr lang="en-US" sz="2400" dirty="0" err="1" smtClean="0">
                <a:solidFill>
                  <a:schemeClr val="dk1"/>
                </a:solidFill>
              </a:rPr>
              <a:t>validatorID</a:t>
            </a:r>
            <a:r>
              <a:rPr lang="en-US" sz="2400" dirty="0" smtClean="0">
                <a:solidFill>
                  <a:schemeClr val="dk1"/>
                </a:solidFill>
              </a:rPr>
              <a:t>) { </a:t>
            </a:r>
          </a:p>
          <a:p>
            <a:pPr algn="l"/>
            <a:r>
              <a:rPr lang="en-US" sz="2400" dirty="0" smtClean="0">
                <a:solidFill>
                  <a:schemeClr val="dk1"/>
                </a:solidFill>
              </a:rPr>
              <a:t>  </a:t>
            </a:r>
            <a:r>
              <a:rPr lang="en-US" sz="2400" dirty="0">
                <a:solidFill>
                  <a:schemeClr val="dk1"/>
                </a:solidFill>
              </a:rPr>
              <a:t>...</a:t>
            </a:r>
          </a:p>
          <a:p>
            <a:pPr algn="l"/>
            <a:r>
              <a:rPr lang="en-US" sz="2400" dirty="0">
                <a:solidFill>
                  <a:schemeClr val="dk1"/>
                </a:solidFill>
              </a:rPr>
              <a:t>}</a:t>
            </a:r>
          </a:p>
          <a:p>
            <a:pPr algn="l"/>
            <a:r>
              <a:rPr lang="en-US" sz="2400" dirty="0" smtClean="0">
                <a:solidFill>
                  <a:schemeClr val="dk1"/>
                </a:solidFill>
              </a:rPr>
              <a:t>Certificate </a:t>
            </a:r>
            <a:r>
              <a:rPr lang="en-US" sz="2400" dirty="0" err="1">
                <a:solidFill>
                  <a:schemeClr val="dk1"/>
                </a:solidFill>
              </a:rPr>
              <a:t>validateCustomer</a:t>
            </a:r>
            <a:r>
              <a:rPr lang="en-US" sz="2400" dirty="0">
                <a:solidFill>
                  <a:schemeClr val="dk1"/>
                </a:solidFill>
              </a:rPr>
              <a:t>(Customer customer)</a:t>
            </a:r>
          </a:p>
          <a:p>
            <a:pPr algn="l"/>
            <a:r>
              <a:rPr lang="en-US" sz="2400" dirty="0">
                <a:solidFill>
                  <a:schemeClr val="dk1"/>
                </a:solidFill>
              </a:rPr>
              <a:t>      throws </a:t>
            </a:r>
            <a:r>
              <a:rPr lang="en-US" sz="2400" dirty="0" err="1">
                <a:solidFill>
                  <a:schemeClr val="dk1"/>
                </a:solidFill>
              </a:rPr>
              <a:t>InvalidCredit</a:t>
            </a:r>
            <a:r>
              <a:rPr lang="en-US" sz="2400" dirty="0">
                <a:solidFill>
                  <a:schemeClr val="dk1"/>
                </a:solidFill>
              </a:rPr>
              <a:t> {</a:t>
            </a:r>
          </a:p>
          <a:p>
            <a:pPr algn="l"/>
            <a:r>
              <a:rPr lang="en-US" sz="2400" dirty="0">
                <a:solidFill>
                  <a:schemeClr val="dk1"/>
                </a:solidFill>
              </a:rPr>
              <a:t>    ...</a:t>
            </a:r>
          </a:p>
          <a:p>
            <a:pPr algn="l"/>
            <a:r>
              <a:rPr lang="en-US" sz="2400" dirty="0">
                <a:solidFill>
                  <a:schemeClr val="dk1"/>
                </a:solidFill>
              </a:rPr>
              <a:t>}</a:t>
            </a:r>
          </a:p>
          <a:p>
            <a:pPr algn="l"/>
            <a:r>
              <a:rPr lang="en-US" sz="2400" dirty="0">
                <a:solidFill>
                  <a:schemeClr val="dk1"/>
                </a:solidFill>
              </a:rPr>
              <a:t>... }</a:t>
            </a:r>
          </a:p>
        </p:txBody>
      </p:sp>
      <p:sp>
        <p:nvSpPr>
          <p:cNvPr id="5" name="Rectangle 4"/>
          <p:cNvSpPr/>
          <p:nvPr/>
        </p:nvSpPr>
        <p:spPr>
          <a:xfrm>
            <a:off x="3671440" y="1518771"/>
            <a:ext cx="4751454" cy="828432"/>
          </a:xfrm>
          <a:prstGeom prst="rect">
            <a:avLst/>
          </a:prstGeom>
          <a:solidFill>
            <a:srgbClr val="10253F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buClr>
                <a:schemeClr val="accent1"/>
              </a:buClr>
              <a:buFont typeface="Monotype Sorts" charset="0"/>
              <a:buNone/>
            </a:pPr>
            <a:r>
              <a:rPr lang="en-US" sz="2400" b="1" dirty="0">
                <a:solidFill>
                  <a:srgbClr val="FFFFFF"/>
                </a:solidFill>
              </a:rPr>
              <a:t>How am I going to construct these parameters for the test?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>
            <a:off x="5519728" y="2414378"/>
            <a:ext cx="842417" cy="465269"/>
          </a:xfrm>
          <a:prstGeom prst="straightConnector1">
            <a:avLst/>
          </a:prstGeom>
          <a:solidFill>
            <a:srgbClr val="0066FF"/>
          </a:solidFill>
          <a:ln w="12700" cap="flat" cmpd="sng" algn="ctr">
            <a:solidFill>
              <a:srgbClr val="4F81BD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tangle 7"/>
          <p:cNvSpPr/>
          <p:nvPr/>
        </p:nvSpPr>
        <p:spPr>
          <a:xfrm>
            <a:off x="6248981" y="3603210"/>
            <a:ext cx="2744143" cy="1197764"/>
          </a:xfrm>
          <a:prstGeom prst="rect">
            <a:avLst/>
          </a:prstGeom>
          <a:solidFill>
            <a:srgbClr val="10253F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buClr>
                <a:schemeClr val="accent1"/>
              </a:buClr>
              <a:buFont typeface="Monotype Sorts" charset="0"/>
              <a:buNone/>
            </a:pPr>
            <a:r>
              <a:rPr lang="en-US" sz="2400" dirty="0">
                <a:solidFill>
                  <a:srgbClr val="FFFFFF"/>
                </a:solidFill>
              </a:rPr>
              <a:t>Setting up network connection is not </a:t>
            </a:r>
            <a:r>
              <a:rPr lang="en-US" sz="2400" dirty="0" smtClean="0">
                <a:solidFill>
                  <a:srgbClr val="FFFFFF"/>
                </a:solidFill>
              </a:rPr>
              <a:t>possible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7177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 to irritating parameter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821" y="1902371"/>
            <a:ext cx="3175000" cy="35687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631353" y="2826169"/>
            <a:ext cx="54214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public </a:t>
            </a:r>
            <a:r>
              <a:rPr lang="en-US" sz="2400" dirty="0"/>
              <a:t>class </a:t>
            </a:r>
            <a:r>
              <a:rPr lang="en-US" sz="2400" b="1" dirty="0" err="1">
                <a:solidFill>
                  <a:srgbClr val="0000FF"/>
                </a:solidFill>
              </a:rPr>
              <a:t>FakeConnection</a:t>
            </a:r>
            <a:endParaRPr lang="en-US" sz="2400" b="1" dirty="0">
              <a:solidFill>
                <a:srgbClr val="0000FF"/>
              </a:solidFill>
            </a:endParaRPr>
          </a:p>
          <a:p>
            <a:pPr algn="l"/>
            <a:r>
              <a:rPr lang="fr-FR" sz="2400" dirty="0"/>
              <a:t>        </a:t>
            </a:r>
            <a:r>
              <a:rPr lang="fr-FR" sz="2400" dirty="0" err="1" smtClean="0"/>
              <a:t>implements</a:t>
            </a:r>
            <a:r>
              <a:rPr lang="fr-FR" sz="2400" dirty="0" smtClean="0"/>
              <a:t> </a:t>
            </a:r>
            <a:r>
              <a:rPr lang="fr-FR" sz="2400" dirty="0" err="1"/>
              <a:t>IRGHConnection</a:t>
            </a:r>
            <a:r>
              <a:rPr lang="fr-FR" sz="2400" dirty="0"/>
              <a:t> {</a:t>
            </a:r>
          </a:p>
          <a:p>
            <a:pPr algn="l"/>
            <a:r>
              <a:rPr lang="en-US" sz="2400" dirty="0"/>
              <a:t>  </a:t>
            </a:r>
            <a:r>
              <a:rPr lang="en-US" sz="2400" dirty="0" smtClean="0"/>
              <a:t>public </a:t>
            </a:r>
            <a:r>
              <a:rPr lang="en-US" sz="2400" dirty="0" err="1"/>
              <a:t>RFDIReport</a:t>
            </a:r>
            <a:r>
              <a:rPr lang="en-US" sz="2400" dirty="0"/>
              <a:t> report;</a:t>
            </a:r>
          </a:p>
          <a:p>
            <a:pPr algn="l"/>
            <a:r>
              <a:rPr lang="fi-FI" sz="2400" dirty="0"/>
              <a:t>  </a:t>
            </a:r>
            <a:r>
              <a:rPr lang="fi-FI" sz="2400" dirty="0" err="1" smtClean="0"/>
              <a:t>public</a:t>
            </a:r>
            <a:r>
              <a:rPr lang="fi-FI" sz="2400" dirty="0" smtClean="0"/>
              <a:t> </a:t>
            </a:r>
            <a:r>
              <a:rPr lang="fi-FI" sz="2400" dirty="0" err="1"/>
              <a:t>void</a:t>
            </a:r>
            <a:r>
              <a:rPr lang="fi-FI" sz="2400" dirty="0"/>
              <a:t> </a:t>
            </a:r>
            <a:r>
              <a:rPr lang="fi-FI" sz="2400" dirty="0" err="1"/>
              <a:t>connect</a:t>
            </a:r>
            <a:r>
              <a:rPr lang="fi-FI" sz="2400" dirty="0"/>
              <a:t>() {}</a:t>
            </a:r>
          </a:p>
          <a:p>
            <a:pPr algn="l"/>
            <a:r>
              <a:rPr lang="fi-FI" sz="2400" dirty="0"/>
              <a:t>  </a:t>
            </a:r>
            <a:r>
              <a:rPr lang="fi-FI" sz="2400" dirty="0" err="1" smtClean="0"/>
              <a:t>public</a:t>
            </a:r>
            <a:r>
              <a:rPr lang="fi-FI" sz="2400" dirty="0" smtClean="0"/>
              <a:t> </a:t>
            </a:r>
            <a:r>
              <a:rPr lang="fi-FI" sz="2400" dirty="0" err="1"/>
              <a:t>void</a:t>
            </a:r>
            <a:r>
              <a:rPr lang="fi-FI" sz="2400" dirty="0"/>
              <a:t> </a:t>
            </a:r>
            <a:r>
              <a:rPr lang="fi-FI" sz="2400" dirty="0" err="1"/>
              <a:t>disconnect</a:t>
            </a:r>
            <a:r>
              <a:rPr lang="fi-FI" sz="2400" dirty="0"/>
              <a:t>() {}</a:t>
            </a:r>
          </a:p>
          <a:p>
            <a:pPr algn="l"/>
            <a:r>
              <a:rPr lang="fi-FI" sz="2400" dirty="0" smtClean="0"/>
              <a:t>  </a:t>
            </a:r>
            <a:r>
              <a:rPr lang="fi-FI" sz="2400" dirty="0"/>
              <a:t>...</a:t>
            </a:r>
          </a:p>
          <a:p>
            <a:pPr algn="l"/>
            <a:r>
              <a:rPr lang="fi-FI" sz="2400" dirty="0"/>
              <a:t>}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704110" y="1173727"/>
            <a:ext cx="78206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b="1" dirty="0">
                <a:solidFill>
                  <a:prstClr val="black"/>
                </a:solidFill>
              </a:rPr>
              <a:t>Extract interface + create </a:t>
            </a:r>
            <a:r>
              <a:rPr lang="en-US" sz="2400" b="1" dirty="0" err="1">
                <a:solidFill>
                  <a:prstClr val="black"/>
                </a:solidFill>
              </a:rPr>
              <a:t>FakeConnection</a:t>
            </a:r>
            <a:r>
              <a:rPr lang="en-US" sz="2400" b="1" dirty="0">
                <a:solidFill>
                  <a:prstClr val="black"/>
                </a:solidFill>
              </a:rPr>
              <a:t> class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855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94397"/>
            <a:ext cx="7772400" cy="647700"/>
          </a:xfrm>
        </p:spPr>
        <p:txBody>
          <a:bodyPr/>
          <a:lstStyle/>
          <a:p>
            <a:r>
              <a:rPr lang="en-US" sz="3200" dirty="0"/>
              <a:t>S</a:t>
            </a:r>
            <a:r>
              <a:rPr lang="en-US" sz="3200" dirty="0" smtClean="0"/>
              <a:t>olutions for irritating parameter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17" y="1600200"/>
            <a:ext cx="8260718" cy="4724400"/>
          </a:xfrm>
        </p:spPr>
        <p:txBody>
          <a:bodyPr/>
          <a:lstStyle/>
          <a:p>
            <a:r>
              <a:rPr lang="en-US" sz="2800" b="1" dirty="0"/>
              <a:t>Pass null</a:t>
            </a:r>
          </a:p>
          <a:p>
            <a:pPr lvl="1"/>
            <a:r>
              <a:rPr lang="en-US" sz="2400" dirty="0"/>
              <a:t>If an object requires a parameter that is hard to construct</a:t>
            </a:r>
          </a:p>
          <a:p>
            <a:pPr lvl="1"/>
            <a:r>
              <a:rPr lang="en-US" sz="2400" dirty="0"/>
              <a:t>If the parameter is used during your test execution an exception will be thrown </a:t>
            </a:r>
            <a:endParaRPr lang="en-US" sz="2400" dirty="0" smtClean="0"/>
          </a:p>
          <a:p>
            <a:pPr lvl="1"/>
            <a:r>
              <a:rPr lang="en-US" sz="2400" dirty="0" smtClean="0"/>
              <a:t>You </a:t>
            </a:r>
            <a:r>
              <a:rPr lang="en-US" sz="2400" dirty="0"/>
              <a:t>can then still reconsider to construct a real </a:t>
            </a:r>
            <a:r>
              <a:rPr lang="en-US" sz="2400" dirty="0" smtClean="0"/>
              <a:t>object</a:t>
            </a:r>
          </a:p>
          <a:p>
            <a:pPr lvl="1"/>
            <a:endParaRPr lang="en-US" sz="2400" dirty="0"/>
          </a:p>
          <a:p>
            <a:r>
              <a:rPr lang="en-US" sz="2800" dirty="0"/>
              <a:t>Variant </a:t>
            </a:r>
            <a:r>
              <a:rPr lang="en-US" sz="2800" dirty="0" smtClean="0"/>
              <a:t>solution: </a:t>
            </a:r>
            <a:r>
              <a:rPr lang="en-US" sz="2800" b="1" dirty="0"/>
              <a:t>“null object”</a:t>
            </a:r>
          </a:p>
          <a:p>
            <a:pPr lvl="1"/>
            <a:r>
              <a:rPr lang="en-US" sz="2400" dirty="0"/>
              <a:t>A sibling to the original class with no real functionality </a:t>
            </a:r>
            <a:endParaRPr lang="en-US" sz="2400" dirty="0" smtClean="0"/>
          </a:p>
          <a:p>
            <a:pPr lvl="1"/>
            <a:r>
              <a:rPr lang="en-US" sz="2400" dirty="0"/>
              <a:t>R</a:t>
            </a:r>
            <a:r>
              <a:rPr lang="en-US" sz="2400" dirty="0" smtClean="0"/>
              <a:t>eturns </a:t>
            </a:r>
            <a:r>
              <a:rPr lang="en-US" sz="2400" dirty="0"/>
              <a:t>default </a:t>
            </a:r>
            <a:r>
              <a:rPr lang="en-US" sz="2400" dirty="0" smtClean="0"/>
              <a:t>values</a:t>
            </a: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1429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080" y="594396"/>
            <a:ext cx="7772400" cy="647700"/>
          </a:xfrm>
        </p:spPr>
        <p:txBody>
          <a:bodyPr/>
          <a:lstStyle/>
          <a:p>
            <a:r>
              <a:rPr lang="en-US" dirty="0" smtClean="0"/>
              <a:t>Hidden dependency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78955" y="1857907"/>
            <a:ext cx="698059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/>
              <a:t>mailing_list_dispatcher</a:t>
            </a:r>
            <a:r>
              <a:rPr lang="en-US" sz="2400" dirty="0"/>
              <a:t>::</a:t>
            </a:r>
            <a:r>
              <a:rPr lang="en-US" sz="2400" dirty="0" err="1"/>
              <a:t>mailing_list_dispatcher</a:t>
            </a:r>
            <a:r>
              <a:rPr lang="en-US" sz="2400" dirty="0"/>
              <a:t>()</a:t>
            </a:r>
          </a:p>
          <a:p>
            <a:pPr algn="l"/>
            <a:r>
              <a:rPr lang="en-US" sz="2400" dirty="0" smtClean="0"/>
              <a:t>  </a:t>
            </a:r>
            <a:r>
              <a:rPr lang="en-US" sz="2400" dirty="0"/>
              <a:t>: service(</a:t>
            </a:r>
            <a:r>
              <a:rPr lang="en-US" sz="2400" b="1" dirty="0">
                <a:solidFill>
                  <a:srgbClr val="0000FF"/>
                </a:solidFill>
              </a:rPr>
              <a:t>new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mail_service</a:t>
            </a:r>
            <a:r>
              <a:rPr lang="en-US" sz="2400" dirty="0"/>
              <a:t>), status(MAIL_OKAY)</a:t>
            </a:r>
          </a:p>
          <a:p>
            <a:pPr algn="l"/>
            <a:r>
              <a:rPr lang="en-US" sz="2400" dirty="0"/>
              <a:t>{</a:t>
            </a:r>
          </a:p>
          <a:p>
            <a:pPr algn="l"/>
            <a:r>
              <a:rPr lang="en-US" sz="2400" dirty="0" err="1"/>
              <a:t>const</a:t>
            </a:r>
            <a:r>
              <a:rPr lang="en-US" sz="2400" dirty="0"/>
              <a:t> </a:t>
            </a:r>
            <a:r>
              <a:rPr lang="en-US" sz="2400" dirty="0" err="1"/>
              <a:t>int</a:t>
            </a:r>
            <a:r>
              <a:rPr lang="en-US" sz="2400" dirty="0"/>
              <a:t> </a:t>
            </a:r>
            <a:r>
              <a:rPr lang="en-US" sz="2400" dirty="0" err="1"/>
              <a:t>client_type</a:t>
            </a:r>
            <a:r>
              <a:rPr lang="en-US" sz="2400" dirty="0"/>
              <a:t> = 12;</a:t>
            </a:r>
          </a:p>
          <a:p>
            <a:pPr algn="l"/>
            <a:r>
              <a:rPr lang="en-US" sz="2400" dirty="0"/>
              <a:t>service-&gt;connect();</a:t>
            </a:r>
          </a:p>
          <a:p>
            <a:pPr algn="l"/>
            <a:r>
              <a:rPr lang="en-US" sz="2400" dirty="0"/>
              <a:t>status = MAIL_OFFLINE;</a:t>
            </a:r>
          </a:p>
          <a:p>
            <a:pPr algn="l"/>
            <a:r>
              <a:rPr lang="en-US" sz="2400" dirty="0" smtClean="0"/>
              <a:t>…}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515510" y="5288228"/>
            <a:ext cx="82607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i="1" dirty="0"/>
              <a:t>We don’t want to initialize the </a:t>
            </a:r>
            <a:r>
              <a:rPr lang="en-US" sz="2400" i="1" dirty="0" err="1"/>
              <a:t>mail_service</a:t>
            </a:r>
            <a:r>
              <a:rPr lang="en-US" sz="2400" i="1" dirty="0"/>
              <a:t>, because then we connect to the network and start sending actual mails...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1999" y="3105984"/>
            <a:ext cx="3067908" cy="1197764"/>
          </a:xfrm>
          <a:prstGeom prst="rect">
            <a:avLst/>
          </a:prstGeom>
          <a:solidFill>
            <a:srgbClr val="10253F"/>
          </a:solidFill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eaLnBrk="0" hangingPunct="0">
              <a:buClr>
                <a:schemeClr val="accent1"/>
              </a:buClr>
              <a:buFont typeface="Monotype Sorts" charset="0"/>
              <a:buNone/>
              <a:defRPr sz="24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The constructor relies on the class </a:t>
            </a:r>
            <a:r>
              <a:rPr lang="en-US" dirty="0" err="1"/>
              <a:t>mail_service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4413261" y="2691014"/>
            <a:ext cx="1357926" cy="402395"/>
          </a:xfrm>
          <a:prstGeom prst="straightConnector1">
            <a:avLst/>
          </a:prstGeom>
          <a:solidFill>
            <a:srgbClr val="0066FF"/>
          </a:solidFill>
          <a:ln w="571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0331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0360" y="707570"/>
            <a:ext cx="7772400" cy="647700"/>
          </a:xfrm>
        </p:spPr>
        <p:txBody>
          <a:bodyPr/>
          <a:lstStyle/>
          <a:p>
            <a:r>
              <a:rPr lang="en-US" dirty="0" smtClean="0"/>
              <a:t>Solution to hidden dependency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3524" y="1822175"/>
            <a:ext cx="79463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solidFill>
                  <a:schemeClr val="dk1"/>
                </a:solidFill>
              </a:rPr>
              <a:t>Parameterize </a:t>
            </a:r>
            <a:r>
              <a:rPr lang="en-US" sz="2800" b="1" dirty="0" smtClean="0">
                <a:solidFill>
                  <a:schemeClr val="dk1"/>
                </a:solidFill>
              </a:rPr>
              <a:t>constructor</a:t>
            </a:r>
          </a:p>
          <a:p>
            <a:pPr algn="l"/>
            <a:endParaRPr lang="en-US" sz="2800" b="1" dirty="0">
              <a:solidFill>
                <a:schemeClr val="dk1"/>
              </a:solidFill>
            </a:endParaRPr>
          </a:p>
          <a:p>
            <a:pPr algn="l"/>
            <a:r>
              <a:rPr lang="en-US" sz="2400" dirty="0" err="1">
                <a:solidFill>
                  <a:schemeClr val="dk1"/>
                </a:solidFill>
              </a:rPr>
              <a:t>mailing_list_dispatcher</a:t>
            </a:r>
            <a:r>
              <a:rPr lang="en-US" sz="2400" dirty="0">
                <a:solidFill>
                  <a:schemeClr val="dk1"/>
                </a:solidFill>
              </a:rPr>
              <a:t>::</a:t>
            </a:r>
            <a:r>
              <a:rPr lang="en-US" sz="2400" dirty="0" err="1">
                <a:solidFill>
                  <a:schemeClr val="dk1"/>
                </a:solidFill>
              </a:rPr>
              <a:t>mailing_list_dispatcher</a:t>
            </a:r>
            <a:endParaRPr lang="en-US" sz="2400" dirty="0">
              <a:solidFill>
                <a:schemeClr val="dk1"/>
              </a:solidFill>
            </a:endParaRPr>
          </a:p>
          <a:p>
            <a:pPr algn="l"/>
            <a:r>
              <a:rPr lang="en-US" sz="2400" dirty="0">
                <a:solidFill>
                  <a:schemeClr val="dk1"/>
                </a:solidFill>
              </a:rPr>
              <a:t>  (</a:t>
            </a:r>
            <a:r>
              <a:rPr lang="en-US" sz="2400" dirty="0" err="1" smtClean="0">
                <a:solidFill>
                  <a:schemeClr val="dk1"/>
                </a:solidFill>
              </a:rPr>
              <a:t>mail_service</a:t>
            </a:r>
            <a:r>
              <a:rPr lang="en-US" sz="2400" dirty="0" smtClean="0">
                <a:solidFill>
                  <a:schemeClr val="dk1"/>
                </a:solidFill>
              </a:rPr>
              <a:t>* service</a:t>
            </a:r>
            <a:r>
              <a:rPr lang="en-US" sz="2400" dirty="0">
                <a:solidFill>
                  <a:schemeClr val="dk1"/>
                </a:solidFill>
              </a:rPr>
              <a:t>) : status(MAIL_OKAY</a:t>
            </a:r>
            <a:r>
              <a:rPr lang="en-US" sz="2400" dirty="0" smtClean="0">
                <a:solidFill>
                  <a:schemeClr val="dk1"/>
                </a:solidFill>
              </a:rPr>
              <a:t>)</a:t>
            </a:r>
          </a:p>
          <a:p>
            <a:pPr algn="l"/>
            <a:endParaRPr lang="en-US" sz="2400" dirty="0">
              <a:solidFill>
                <a:schemeClr val="dk1"/>
              </a:solidFill>
            </a:endParaRPr>
          </a:p>
          <a:p>
            <a:pPr algn="l"/>
            <a:r>
              <a:rPr lang="en-US" sz="2800" b="1" dirty="0">
                <a:solidFill>
                  <a:schemeClr val="dk1"/>
                </a:solidFill>
              </a:rPr>
              <a:t>Big </a:t>
            </a:r>
            <a:r>
              <a:rPr lang="en-US" sz="2800" b="1" dirty="0" smtClean="0">
                <a:solidFill>
                  <a:schemeClr val="dk1"/>
                </a:solidFill>
              </a:rPr>
              <a:t>improvement</a:t>
            </a:r>
          </a:p>
          <a:p>
            <a:pPr algn="l"/>
            <a:r>
              <a:rPr lang="en-US" sz="2400" dirty="0" smtClean="0">
                <a:solidFill>
                  <a:schemeClr val="dk1"/>
                </a:solidFill>
              </a:rPr>
              <a:t>Allows </a:t>
            </a:r>
            <a:r>
              <a:rPr lang="en-US" sz="2400" dirty="0">
                <a:solidFill>
                  <a:schemeClr val="dk1"/>
                </a:solidFill>
              </a:rPr>
              <a:t>for introducing a fake mail </a:t>
            </a:r>
            <a:r>
              <a:rPr lang="en-US" sz="2400" dirty="0" smtClean="0">
                <a:solidFill>
                  <a:schemeClr val="dk1"/>
                </a:solidFill>
              </a:rPr>
              <a:t>service</a:t>
            </a:r>
          </a:p>
          <a:p>
            <a:pPr algn="l"/>
            <a:endParaRPr lang="en-US" sz="2400" dirty="0">
              <a:solidFill>
                <a:schemeClr val="dk1"/>
              </a:solidFill>
            </a:endParaRPr>
          </a:p>
          <a:p>
            <a:pPr marL="342900" indent="-342900" algn="l">
              <a:buClr>
                <a:srgbClr val="FF0000"/>
              </a:buClr>
              <a:buFont typeface="Wingdings" charset="2"/>
              <a:buChar char="Ø"/>
            </a:pPr>
            <a:r>
              <a:rPr lang="en-US" sz="2400" dirty="0">
                <a:solidFill>
                  <a:schemeClr val="dk1"/>
                </a:solidFill>
              </a:rPr>
              <a:t>Extract interface for </a:t>
            </a:r>
            <a:r>
              <a:rPr lang="en-US" sz="2400" dirty="0" err="1">
                <a:solidFill>
                  <a:schemeClr val="dk1"/>
                </a:solidFill>
              </a:rPr>
              <a:t>mail_service</a:t>
            </a:r>
            <a:endParaRPr lang="en-US" sz="2400" dirty="0">
              <a:solidFill>
                <a:schemeClr val="dk1"/>
              </a:solidFill>
            </a:endParaRPr>
          </a:p>
          <a:p>
            <a:pPr marL="342900" indent="-342900" algn="l">
              <a:buClr>
                <a:srgbClr val="FF0000"/>
              </a:buClr>
              <a:buFont typeface="Wingdings" charset="2"/>
              <a:buChar char="Ø"/>
            </a:pPr>
            <a:r>
              <a:rPr lang="en-US" sz="2400" dirty="0">
                <a:solidFill>
                  <a:schemeClr val="dk1"/>
                </a:solidFill>
              </a:rPr>
              <a:t>Introduce fake class that senses the things we do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76249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Hidden method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799" y="1600200"/>
            <a:ext cx="7876681" cy="4724400"/>
          </a:xfrm>
        </p:spPr>
        <p:txBody>
          <a:bodyPr/>
          <a:lstStyle/>
          <a:p>
            <a:r>
              <a:rPr lang="en-US" sz="2800" dirty="0" smtClean="0"/>
              <a:t>How </a:t>
            </a:r>
            <a:r>
              <a:rPr lang="en-US" sz="2800" dirty="0"/>
              <a:t>do we write a </a:t>
            </a:r>
            <a:r>
              <a:rPr lang="en-US" sz="2800" b="1" dirty="0"/>
              <a:t>test for a private method</a:t>
            </a:r>
            <a:r>
              <a:rPr lang="en-US" sz="2800" dirty="0"/>
              <a:t>? </a:t>
            </a:r>
          </a:p>
          <a:p>
            <a:endParaRPr lang="en-US" sz="2800" dirty="0" smtClean="0"/>
          </a:p>
          <a:p>
            <a:pPr marL="0" indent="0">
              <a:buNone/>
            </a:pPr>
            <a:r>
              <a:rPr lang="en-US" sz="2800" dirty="0" smtClean="0"/>
              <a:t>Two </a:t>
            </a:r>
            <a:r>
              <a:rPr lang="en-US" sz="2800" dirty="0"/>
              <a:t>obvious solutions: </a:t>
            </a:r>
            <a:endParaRPr lang="en-US" sz="2800" dirty="0" smtClean="0"/>
          </a:p>
          <a:p>
            <a:pPr marL="0" indent="0">
              <a:buNone/>
            </a:pPr>
            <a:endParaRPr lang="en-US" sz="1400" dirty="0" smtClean="0"/>
          </a:p>
          <a:p>
            <a:r>
              <a:rPr lang="en-US" sz="2800" dirty="0" smtClean="0"/>
              <a:t>Make </a:t>
            </a:r>
            <a:r>
              <a:rPr lang="en-US" sz="2800" dirty="0"/>
              <a:t>the method </a:t>
            </a:r>
            <a:r>
              <a:rPr lang="en-US" sz="2800" b="1" dirty="0"/>
              <a:t>public </a:t>
            </a:r>
          </a:p>
          <a:p>
            <a:r>
              <a:rPr lang="en-US" sz="2800" dirty="0"/>
              <a:t>Change the private method to </a:t>
            </a:r>
            <a:r>
              <a:rPr lang="en-US" sz="2800" b="1" dirty="0"/>
              <a:t>protected</a:t>
            </a:r>
            <a:r>
              <a:rPr lang="en-US" sz="2800" dirty="0"/>
              <a:t> and then </a:t>
            </a:r>
            <a:r>
              <a:rPr lang="en-US" sz="2800" b="1" dirty="0"/>
              <a:t>subclass</a:t>
            </a:r>
            <a:r>
              <a:rPr lang="en-US" sz="2800" dirty="0"/>
              <a:t> it </a:t>
            </a: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1332780" y="5495203"/>
            <a:ext cx="51928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 smtClean="0"/>
              <a:t>… and more</a:t>
            </a:r>
          </a:p>
          <a:p>
            <a:pPr algn="r"/>
            <a:r>
              <a:rPr lang="en-US" sz="2800" b="1" dirty="0" smtClean="0"/>
              <a:t>No time to go into details 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9659" y="4408552"/>
            <a:ext cx="1666826" cy="238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308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599590"/>
            <a:ext cx="7772400" cy="647700"/>
          </a:xfrm>
        </p:spPr>
        <p:txBody>
          <a:bodyPr/>
          <a:lstStyle/>
          <a:p>
            <a:r>
              <a:rPr lang="en-US" dirty="0" smtClean="0"/>
              <a:t>Tip on software development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5800" y="1600200"/>
            <a:ext cx="8055086" cy="4724400"/>
          </a:xfrm>
        </p:spPr>
        <p:txBody>
          <a:bodyPr/>
          <a:lstStyle/>
          <a:p>
            <a:r>
              <a:rPr lang="en-US" sz="2800" dirty="0" smtClean="0"/>
              <a:t>Most of these problems </a:t>
            </a:r>
            <a:r>
              <a:rPr lang="en-US" sz="2800" dirty="0"/>
              <a:t>can be easily solved if we simply write tests as we develop our code </a:t>
            </a:r>
            <a:endParaRPr lang="en-US" sz="2800" dirty="0" smtClean="0"/>
          </a:p>
          <a:p>
            <a:endParaRPr lang="en-US" sz="2800" dirty="0"/>
          </a:p>
          <a:p>
            <a:r>
              <a:rPr lang="en-US" sz="2800" b="1" dirty="0" smtClean="0"/>
              <a:t>If </a:t>
            </a:r>
            <a:r>
              <a:rPr lang="en-US" sz="2800" b="1" dirty="0"/>
              <a:t>a test is hard to write, that means that we have to find a different design which is testable </a:t>
            </a:r>
            <a:endParaRPr lang="en-US" sz="2800" b="1" dirty="0" smtClean="0"/>
          </a:p>
          <a:p>
            <a:endParaRPr lang="en-US" sz="2800" b="1" dirty="0"/>
          </a:p>
          <a:p>
            <a:r>
              <a:rPr lang="en-US" sz="2800" dirty="0" smtClean="0"/>
              <a:t>It is </a:t>
            </a:r>
            <a:r>
              <a:rPr lang="en-US" sz="2800" dirty="0"/>
              <a:t>always possible </a:t>
            </a:r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7085" y="4193635"/>
            <a:ext cx="1666826" cy="238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3157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Provocative thought…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9390" y="1864376"/>
            <a:ext cx="82826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charset="2"/>
              <a:buChar char="§"/>
            </a:pPr>
            <a:r>
              <a:rPr lang="en-US" dirty="0" smtClean="0"/>
              <a:t>Requirements change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 smtClean="0"/>
              <a:t>Computing environment changes </a:t>
            </a:r>
            <a:r>
              <a:rPr lang="en-US" i="1" dirty="0" smtClean="0"/>
              <a:t>(compilers, language standards…)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 smtClean="0"/>
              <a:t>New technology becomes available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4512" y="4134052"/>
            <a:ext cx="79448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Wingdings" charset="2"/>
              <a:buChar char="§"/>
            </a:pPr>
            <a:r>
              <a:rPr lang="en-US" dirty="0" smtClean="0"/>
              <a:t>Laziness to adopt a sound software development process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 smtClean="0"/>
              <a:t>Sloppiness 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 smtClean="0"/>
              <a:t>Refuse to invest in learning technology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 smtClean="0"/>
              <a:t>Contempt for good practices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 smtClean="0"/>
              <a:t>Lack of design and code reviews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 smtClean="0"/>
              <a:t>Lack of adequate mentoring</a:t>
            </a:r>
          </a:p>
          <a:p>
            <a:pPr marL="342900" indent="-342900" algn="l">
              <a:buFont typeface="Wingdings" charset="2"/>
              <a:buChar char="§"/>
            </a:pPr>
            <a:r>
              <a:rPr lang="en-US" dirty="0" smtClean="0"/>
              <a:t>…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45886" y="1418547"/>
            <a:ext cx="6255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/>
              <a:t>Need to refactor legacy code due to: 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8284" y="3692013"/>
            <a:ext cx="6255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b="1" dirty="0" smtClean="0"/>
              <a:t>Need to refactor legacy code due to: </a:t>
            </a:r>
            <a:endParaRPr lang="en-US" sz="24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810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5105" y="342900"/>
            <a:ext cx="7153477" cy="647700"/>
          </a:xfrm>
        </p:spPr>
        <p:txBody>
          <a:bodyPr/>
          <a:lstStyle/>
          <a:p>
            <a:r>
              <a:rPr lang="en-US" dirty="0" smtClean="0"/>
              <a:t>Books and other resources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433" y="599352"/>
            <a:ext cx="1418789" cy="181321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859370" y="1219801"/>
            <a:ext cx="617713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 smtClean="0"/>
              <a:t>Martin Fowler et al.</a:t>
            </a:r>
          </a:p>
          <a:p>
            <a:pPr algn="l"/>
            <a:r>
              <a:rPr lang="en-US" b="1" dirty="0" smtClean="0"/>
              <a:t>Refactoring</a:t>
            </a:r>
            <a:r>
              <a:rPr lang="en-US" dirty="0"/>
              <a:t>: Improving the Design of Existing </a:t>
            </a:r>
            <a:r>
              <a:rPr lang="en-US" dirty="0" smtClean="0"/>
              <a:t>Code</a:t>
            </a:r>
          </a:p>
          <a:p>
            <a:pPr algn="l"/>
            <a:r>
              <a:rPr lang="en-US" sz="1800" dirty="0" smtClean="0"/>
              <a:t>Addison-Wesley, 1999</a:t>
            </a:r>
          </a:p>
          <a:p>
            <a:pPr algn="l"/>
            <a:r>
              <a:rPr lang="en-US" sz="1800" dirty="0">
                <a:hlinkClick r:id="rId3"/>
              </a:rPr>
              <a:t>http://www.refactoring.com</a:t>
            </a:r>
            <a:r>
              <a:rPr lang="en-US" sz="1800" dirty="0" smtClean="0">
                <a:hlinkClick r:id="rId3"/>
              </a:rPr>
              <a:t>/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29" y="2570392"/>
            <a:ext cx="1438292" cy="182858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60141" y="3181033"/>
            <a:ext cx="645494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/>
              <a:t>Serge </a:t>
            </a:r>
            <a:r>
              <a:rPr lang="en-US" sz="1800" dirty="0" err="1" smtClean="0"/>
              <a:t>Demeyer</a:t>
            </a:r>
            <a:r>
              <a:rPr lang="en-US" sz="1800" dirty="0" smtClean="0"/>
              <a:t>, </a:t>
            </a:r>
            <a:r>
              <a:rPr lang="en-US" sz="1800" dirty="0" err="1"/>
              <a:t>Stéphane</a:t>
            </a:r>
            <a:r>
              <a:rPr lang="en-US" sz="1800" dirty="0"/>
              <a:t> </a:t>
            </a:r>
            <a:r>
              <a:rPr lang="en-US" sz="1800" dirty="0" err="1" smtClean="0"/>
              <a:t>Ducasse</a:t>
            </a:r>
            <a:r>
              <a:rPr lang="en-US" sz="1800" dirty="0" smtClean="0"/>
              <a:t>, </a:t>
            </a:r>
            <a:r>
              <a:rPr lang="en-US" sz="1800" dirty="0"/>
              <a:t>Oscar </a:t>
            </a:r>
            <a:r>
              <a:rPr lang="en-US" sz="1800" dirty="0" err="1"/>
              <a:t>Nierstrasz</a:t>
            </a:r>
            <a:endParaRPr lang="en-US" sz="1800" dirty="0"/>
          </a:p>
          <a:p>
            <a:pPr algn="l"/>
            <a:r>
              <a:rPr lang="en-US" b="1" dirty="0"/>
              <a:t>Object Oriented </a:t>
            </a:r>
            <a:r>
              <a:rPr lang="en-US" b="1" dirty="0" smtClean="0"/>
              <a:t>Reengineering Patterns</a:t>
            </a:r>
          </a:p>
          <a:p>
            <a:pPr algn="l"/>
            <a:r>
              <a:rPr lang="en-US" sz="1800" dirty="0" smtClean="0"/>
              <a:t>Morgan-Kaufmann, 2003</a:t>
            </a:r>
          </a:p>
          <a:p>
            <a:pPr algn="l"/>
            <a:r>
              <a:rPr lang="en-US" sz="1800" dirty="0" smtClean="0"/>
              <a:t>Revised 2008: </a:t>
            </a:r>
            <a:r>
              <a:rPr lang="en-US" sz="1800" dirty="0" smtClean="0">
                <a:hlinkClick r:id="rId5"/>
              </a:rPr>
              <a:t>http://www.iam.unibe.ch</a:t>
            </a:r>
            <a:r>
              <a:rPr lang="en-US" sz="1800" dirty="0">
                <a:hlinkClick r:id="rId5"/>
              </a:rPr>
              <a:t>/~scg/</a:t>
            </a:r>
            <a:r>
              <a:rPr lang="en-US" sz="1800" dirty="0" smtClean="0">
                <a:hlinkClick r:id="rId5"/>
              </a:rPr>
              <a:t>OORP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8274" y="4550360"/>
            <a:ext cx="1369180" cy="196040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53024" y="5519236"/>
            <a:ext cx="61771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 err="1" smtClean="0"/>
              <a:t>Micheal</a:t>
            </a:r>
            <a:r>
              <a:rPr lang="en-US" sz="1800" dirty="0" smtClean="0"/>
              <a:t> Feathers</a:t>
            </a:r>
          </a:p>
          <a:p>
            <a:pPr algn="l"/>
            <a:r>
              <a:rPr lang="en-US" b="1" dirty="0" smtClean="0"/>
              <a:t>Working Effectively with Legacy Code</a:t>
            </a:r>
          </a:p>
          <a:p>
            <a:pPr algn="l"/>
            <a:r>
              <a:rPr lang="en-US" sz="1800" dirty="0" smtClean="0"/>
              <a:t>Prentice Hall, 2005</a:t>
            </a:r>
            <a:endParaRPr lang="en-US" sz="18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445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814" y="461952"/>
            <a:ext cx="7772400" cy="647700"/>
          </a:xfrm>
        </p:spPr>
        <p:txBody>
          <a:bodyPr/>
          <a:lstStyle/>
          <a:p>
            <a:r>
              <a:rPr lang="en-US" dirty="0" smtClean="0"/>
              <a:t>Other useful books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932" y="1438563"/>
            <a:ext cx="1609079" cy="21957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8" y="1418721"/>
            <a:ext cx="1773745" cy="22639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612" y="1448486"/>
            <a:ext cx="1803363" cy="2242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4384" y="1466513"/>
            <a:ext cx="1625600" cy="215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1802" y="1458404"/>
            <a:ext cx="1702747" cy="21691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0436" y="4474442"/>
            <a:ext cx="71038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Get a mentor!</a:t>
            </a:r>
            <a:endParaRPr lang="en-US" sz="5400" b="1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706F4DE-5D20-254E-92B0-9F3EAD2FC6CE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545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ueTemplate-shad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lueTemplate-shaded">
      <a:majorFont>
        <a:latin typeface="Century Gothic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FF"/>
        </a:solidFill>
        <a:ln w="12700" cap="flat" cmpd="sng" algn="ctr">
          <a:solidFill>
            <a:srgbClr val="CCFF66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66FF"/>
        </a:solidFill>
        <a:ln w="12700" cap="flat" cmpd="sng" algn="ctr">
          <a:solidFill>
            <a:srgbClr val="CCFF66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BlueTemplate-shaded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Template-shaded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Template-shaded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Template-shaded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Template-shade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Template-shade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Template-shade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Template-shaded 8">
        <a:dk1>
          <a:srgbClr val="C0C0C0"/>
        </a:dk1>
        <a:lt1>
          <a:srgbClr val="FFFFFF"/>
        </a:lt1>
        <a:dk2>
          <a:srgbClr val="336699"/>
        </a:dk2>
        <a:lt2>
          <a:srgbClr val="006B61"/>
        </a:lt2>
        <a:accent1>
          <a:srgbClr val="FFCC66"/>
        </a:accent1>
        <a:accent2>
          <a:srgbClr val="66FFFF"/>
        </a:accent2>
        <a:accent3>
          <a:srgbClr val="ADB8CA"/>
        </a:accent3>
        <a:accent4>
          <a:srgbClr val="DADADA"/>
        </a:accent4>
        <a:accent5>
          <a:srgbClr val="FFE2B8"/>
        </a:accent5>
        <a:accent6>
          <a:srgbClr val="5CE7E7"/>
        </a:accent6>
        <a:hlink>
          <a:srgbClr val="CCFF33"/>
        </a:hlink>
        <a:folHlink>
          <a:srgbClr val="800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Template-shaded 9">
        <a:dk1>
          <a:srgbClr val="000000"/>
        </a:dk1>
        <a:lt1>
          <a:srgbClr val="FFFFFF"/>
        </a:lt1>
        <a:dk2>
          <a:srgbClr val="FF0066"/>
        </a:dk2>
        <a:lt2>
          <a:srgbClr val="808080"/>
        </a:lt2>
        <a:accent1>
          <a:srgbClr val="CC0099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AACA"/>
        </a:accent5>
        <a:accent6>
          <a:srgbClr val="008A8A"/>
        </a:accent6>
        <a:hlink>
          <a:srgbClr val="00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37479</TotalTime>
  <Words>5982</Words>
  <Application>Microsoft Macintosh PowerPoint</Application>
  <PresentationFormat>On-screen Show (4:3)</PresentationFormat>
  <Paragraphs>1134</Paragraphs>
  <Slides>102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03" baseType="lpstr">
      <vt:lpstr>BlueTemplate-shaded</vt:lpstr>
      <vt:lpstr>PowerPoint Presentation</vt:lpstr>
      <vt:lpstr>Lehman laws</vt:lpstr>
      <vt:lpstr>Refactoring</vt:lpstr>
      <vt:lpstr>Refactoring</vt:lpstr>
      <vt:lpstr>“If it ain’t broken, don’t fix it” </vt:lpstr>
      <vt:lpstr>Geant4 photoelectric cross section</vt:lpstr>
      <vt:lpstr>Hidden dependencies</vt:lpstr>
      <vt:lpstr>PowerPoint Presentation</vt:lpstr>
      <vt:lpstr>Photoionisation cross section</vt:lpstr>
      <vt:lpstr>PowerPoint Presentation</vt:lpstr>
      <vt:lpstr>legacy</vt:lpstr>
      <vt:lpstr>evolution</vt:lpstr>
      <vt:lpstr>Software maintenance</vt:lpstr>
      <vt:lpstr>Reengineering</vt:lpstr>
      <vt:lpstr>Evolution of legacy systems</vt:lpstr>
      <vt:lpstr>Does it pay back?</vt:lpstr>
      <vt:lpstr>PowerPoint Presentation</vt:lpstr>
      <vt:lpstr>Refactoring Geant4 Radioactive Decay</vt:lpstr>
      <vt:lpstr>PowerPoint Presentation</vt:lpstr>
      <vt:lpstr>Refactoring  Geant4 physics data management </vt:lpstr>
      <vt:lpstr>Outline</vt:lpstr>
      <vt:lpstr>Common problems of legacy code</vt:lpstr>
      <vt:lpstr>Refactoring</vt:lpstr>
      <vt:lpstr>Reengineering</vt:lpstr>
      <vt:lpstr>Basic concepts</vt:lpstr>
      <vt:lpstr>Why?</vt:lpstr>
      <vt:lpstr>Risks</vt:lpstr>
      <vt:lpstr>What to refactor</vt:lpstr>
      <vt:lpstr>Identifying code to be refactored </vt:lpstr>
      <vt:lpstr>Code smells</vt:lpstr>
      <vt:lpstr>Common code smells </vt:lpstr>
      <vt:lpstr>Code smells: dispensable</vt:lpstr>
      <vt:lpstr>Code smells: OO abusers</vt:lpstr>
      <vt:lpstr>Code smells: coupling</vt:lpstr>
      <vt:lpstr>Code smells: hindering change</vt:lpstr>
      <vt:lpstr>…and more</vt:lpstr>
      <vt:lpstr>How to refactor</vt:lpstr>
      <vt:lpstr>Testing</vt:lpstr>
      <vt:lpstr>PowerPoint Presentation</vt:lpstr>
      <vt:lpstr>Today</vt:lpstr>
      <vt:lpstr>PowerPoint Presentation</vt:lpstr>
      <vt:lpstr>Negative improvements…</vt:lpstr>
      <vt:lpstr>Sweeping under the carpet?</vt:lpstr>
      <vt:lpstr>Do not mix!</vt:lpstr>
      <vt:lpstr>Basic actions for common smells</vt:lpstr>
      <vt:lpstr>Extract commonality</vt:lpstr>
      <vt:lpstr>…sounds like common sense?</vt:lpstr>
      <vt:lpstr>Refactoring Techniques</vt:lpstr>
      <vt:lpstr>Duplicated code</vt:lpstr>
      <vt:lpstr>PowerPoint Presentation</vt:lpstr>
      <vt:lpstr>PowerPoint Presentation</vt:lpstr>
      <vt:lpstr>How to find duplicated code?</vt:lpstr>
      <vt:lpstr>PowerPoint Presentation</vt:lpstr>
      <vt:lpstr>Long method</vt:lpstr>
      <vt:lpstr>Large class</vt:lpstr>
      <vt:lpstr>Extract class</vt:lpstr>
      <vt:lpstr>Extract interface</vt:lpstr>
      <vt:lpstr>Pull up method</vt:lpstr>
      <vt:lpstr>Push down method</vt:lpstr>
      <vt:lpstr>Replace inheritance with delegation</vt:lpstr>
      <vt:lpstr>Refactoring mechanics</vt:lpstr>
      <vt:lpstr>Composing Methods</vt:lpstr>
      <vt:lpstr>Moving Features Between Objects</vt:lpstr>
      <vt:lpstr>Organizing Data</vt:lpstr>
      <vt:lpstr>Organizing Data</vt:lpstr>
      <vt:lpstr>Simplifying Conditional Expressions</vt:lpstr>
      <vt:lpstr>Making Method Calls Simpler</vt:lpstr>
      <vt:lpstr>Dealing with Generalization</vt:lpstr>
      <vt:lpstr>Big Refactorings</vt:lpstr>
      <vt:lpstr>A Map of Reengineering Patterns</vt:lpstr>
      <vt:lpstr>Computational performance</vt:lpstr>
      <vt:lpstr>Refactoring and reengineering physics software</vt:lpstr>
      <vt:lpstr>PowerPoint Presentation</vt:lpstr>
      <vt:lpstr>Smells</vt:lpstr>
      <vt:lpstr>PowerPoint Presentation</vt:lpstr>
      <vt:lpstr>Magic number</vt:lpstr>
      <vt:lpstr>Electromagnetic smells</vt:lpstr>
      <vt:lpstr>Benefits</vt:lpstr>
      <vt:lpstr>Prune</vt:lpstr>
      <vt:lpstr>Trash and redo</vt:lpstr>
      <vt:lpstr>An example of reengineering:  Photon elastic scattering simulation</vt:lpstr>
      <vt:lpstr>Computational performance</vt:lpstr>
      <vt:lpstr>PowerPoint Presentation</vt:lpstr>
      <vt:lpstr>Dealing with legacy code</vt:lpstr>
      <vt:lpstr>The legacy code dilemma</vt:lpstr>
      <vt:lpstr>Legacy management strategy</vt:lpstr>
      <vt:lpstr>Test Covering </vt:lpstr>
      <vt:lpstr>Cover an inflection point</vt:lpstr>
      <vt:lpstr> I can’t get this class in a test harness</vt:lpstr>
      <vt:lpstr>Irritating parameter</vt:lpstr>
      <vt:lpstr>Solution to irritating parameter</vt:lpstr>
      <vt:lpstr>Solutions for irritating parameter</vt:lpstr>
      <vt:lpstr>Hidden dependency</vt:lpstr>
      <vt:lpstr>Solution to hidden dependency</vt:lpstr>
      <vt:lpstr>Hidden method </vt:lpstr>
      <vt:lpstr>Tip on software development</vt:lpstr>
      <vt:lpstr>Provocative thought…</vt:lpstr>
      <vt:lpstr>Books and other resources</vt:lpstr>
      <vt:lpstr>Other useful books</vt:lpstr>
      <vt:lpstr>Conclusions</vt:lpstr>
      <vt:lpstr>Hands-on exercises</vt:lpstr>
      <vt:lpstr>Post-conclusion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Geant4 Space Workshop - DNA</dc:title>
  <dc:creator>MG Pia</dc:creator>
  <cp:lastModifiedBy>Maria Grazia Pia</cp:lastModifiedBy>
  <cp:revision>1479</cp:revision>
  <cp:lastPrinted>2000-11-15T17:33:07Z</cp:lastPrinted>
  <dcterms:created xsi:type="dcterms:W3CDTF">2012-05-08T16:51:41Z</dcterms:created>
  <dcterms:modified xsi:type="dcterms:W3CDTF">2016-03-01T15:15:04Z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50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>Maria.Grazia.Pia@cern.ch</vt:lpwstr>
  </property>
  <property fmtid="{D5CDD505-2E9C-101B-9397-08002B2CF9AE}" pid="8" name="HomePage">
    <vt:lpwstr>http://www.ge.infn.it/geant4</vt:lpwstr>
  </property>
  <property fmtid="{D5CDD505-2E9C-101B-9397-08002B2CF9AE}" pid="9" name="Other">
    <vt:lpwstr/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12385276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P:\infn.it\ge\user\geant4\www\talks\</vt:lpwstr>
  </property>
</Properties>
</file>