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7" r:id="rId3"/>
    <p:sldId id="272" r:id="rId4"/>
    <p:sldId id="278" r:id="rId5"/>
    <p:sldId id="279" r:id="rId6"/>
    <p:sldId id="282" r:id="rId7"/>
    <p:sldId id="291" r:id="rId8"/>
    <p:sldId id="286" r:id="rId9"/>
    <p:sldId id="287" r:id="rId10"/>
    <p:sldId id="288" r:id="rId11"/>
    <p:sldId id="293" r:id="rId12"/>
    <p:sldId id="295" r:id="rId13"/>
    <p:sldId id="281" r:id="rId14"/>
    <p:sldId id="290" r:id="rId15"/>
    <p:sldId id="294" r:id="rId16"/>
    <p:sldId id="280" r:id="rId17"/>
    <p:sldId id="269" r:id="rId18"/>
    <p:sldId id="292" r:id="rId19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9C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66" autoAdjust="0"/>
  </p:normalViewPr>
  <p:slideViewPr>
    <p:cSldViewPr snapToGrid="0" showGuides="1">
      <p:cViewPr varScale="1">
        <p:scale>
          <a:sx n="88" d="100"/>
          <a:sy n="88" d="100"/>
        </p:scale>
        <p:origin x="1464" y="8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-2796" y="-12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A14C95-C6B9-41FB-A1E1-A76AB8A83AE4}" type="datetimeFigureOut">
              <a:rPr lang="de-DE"/>
              <a:pPr>
                <a:defRPr/>
              </a:pPr>
              <a:t>03.12.2015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6361663-F15D-4BFA-B51F-CA82D6A7AA6E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928324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 descr="Wissenschaftl_Info_ab_Willkommen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762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Texten und Aufzäh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 txBox="1">
            <a:spLocks/>
          </p:cNvSpPr>
          <p:nvPr userDrawn="1"/>
        </p:nvSpPr>
        <p:spPr>
          <a:xfrm>
            <a:off x="863029" y="5825447"/>
            <a:ext cx="4930775" cy="1033481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589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endParaRPr lang="de-DE" altLang="de-DE" sz="1000" b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60561" y="421217"/>
            <a:ext cx="8671689" cy="718145"/>
          </a:xfrm>
        </p:spPr>
        <p:txBody>
          <a:bodyPr/>
          <a:lstStyle>
            <a:lvl1pPr marL="0" indent="0">
              <a:lnSpc>
                <a:spcPts val="2800"/>
              </a:lnSpc>
              <a:defRPr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63" y="6545892"/>
            <a:ext cx="789129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/>
          <p:cNvSpPr txBox="1"/>
          <p:nvPr userDrawn="1"/>
        </p:nvSpPr>
        <p:spPr>
          <a:xfrm>
            <a:off x="791670" y="6637051"/>
            <a:ext cx="2265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800" b="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Julius Kühn</a:t>
            </a:r>
            <a:r>
              <a:rPr lang="de-DE" altLang="de-DE" sz="800" b="0" kern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|</a:t>
            </a:r>
            <a:r>
              <a:rPr lang="de-DE" altLang="de-DE" sz="800" b="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altLang="de-DE" sz="800" b="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PCHB Meeting </a:t>
            </a:r>
            <a:r>
              <a:rPr lang="de-DE" altLang="de-DE" sz="800" b="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@ HZDR</a:t>
            </a:r>
            <a:r>
              <a:rPr lang="de-DE" altLang="de-DE" sz="800" b="0" kern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|</a:t>
            </a:r>
            <a:r>
              <a:rPr lang="de-DE" altLang="de-DE" sz="800" b="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04.12.2015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8743743" y="6640579"/>
            <a:ext cx="3818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A2981-BFB1-4ABB-A588-E0757B4669A1}" type="slidenum">
              <a:rPr lang="de-DE" altLang="de-DE" sz="800" b="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altLang="de-DE" sz="800" b="0" kern="1200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38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4" descr="Wissenschaftl_Info_b_Kopf.bmp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28688" y="412750"/>
            <a:ext cx="8766175" cy="32226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5156200" indent="-5156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100" b="1" kern="1200" cap="all">
          <a:solidFill>
            <a:srgbClr val="00589C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922963" indent="-1809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1169988" algn="l"/>
        </a:tabLst>
        <a:defRPr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32480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g"/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12" Type="http://schemas.openxmlformats.org/officeDocument/2006/relationships/image" Target="../media/image4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6.jpeg"/><Relationship Id="rId9" Type="http://schemas.openxmlformats.org/officeDocument/2006/relationships/image" Target="../media/image38.png"/><Relationship Id="rId1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Untertitel 2"/>
          <p:cNvSpPr>
            <a:spLocks noGrp="1"/>
          </p:cNvSpPr>
          <p:nvPr>
            <p:ph type="subTitle" idx="4294967295"/>
          </p:nvPr>
        </p:nvSpPr>
        <p:spPr bwMode="auto">
          <a:xfrm>
            <a:off x="1928813" y="3143250"/>
            <a:ext cx="6858000" cy="279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ts val="2400"/>
              </a:lnSpc>
            </a:pPr>
            <a:r>
              <a:rPr lang="en-US" altLang="de-DE" sz="1800" cap="none" dirty="0" smtClean="0">
                <a:solidFill>
                  <a:schemeClr val="bg1"/>
                </a:solidFill>
              </a:rPr>
              <a:t>Julius </a:t>
            </a:r>
            <a:r>
              <a:rPr lang="en-US" altLang="de-DE" sz="1800" cap="none" dirty="0" err="1" smtClean="0">
                <a:solidFill>
                  <a:schemeClr val="bg1"/>
                </a:solidFill>
              </a:rPr>
              <a:t>Kühn</a:t>
            </a:r>
            <a:endParaRPr lang="en-US" altLang="de-DE" sz="1800" cap="none" dirty="0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ts val="2400"/>
              </a:lnSpc>
            </a:pPr>
            <a:endParaRPr lang="en-US" altLang="de-DE" sz="1800" cap="none" dirty="0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ts val="2400"/>
              </a:lnSpc>
            </a:pPr>
            <a:r>
              <a:rPr lang="en-US" altLang="de-DE" sz="1800" cap="none" dirty="0" smtClean="0">
                <a:solidFill>
                  <a:schemeClr val="bg1"/>
                </a:solidFill>
              </a:rPr>
              <a:t>High Brightness Electron Beams (HBEB) </a:t>
            </a:r>
            <a:br>
              <a:rPr lang="en-US" altLang="de-DE" sz="1800" cap="none" dirty="0" smtClean="0">
                <a:solidFill>
                  <a:schemeClr val="bg1"/>
                </a:solidFill>
              </a:rPr>
            </a:br>
            <a:r>
              <a:rPr lang="en-US" altLang="de-DE" sz="1800" cap="none" dirty="0" smtClean="0">
                <a:solidFill>
                  <a:schemeClr val="bg1"/>
                </a:solidFill>
              </a:rPr>
              <a:t>Institute for Accelerator Physics</a:t>
            </a:r>
          </a:p>
          <a:p>
            <a:pPr marL="0" indent="0" eaLnBrk="1" hangingPunct="1">
              <a:lnSpc>
                <a:spcPts val="2400"/>
              </a:lnSpc>
            </a:pPr>
            <a:endParaRPr lang="en-US" altLang="de-DE" sz="1800" cap="none" dirty="0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ts val="2400"/>
              </a:lnSpc>
            </a:pPr>
            <a:r>
              <a:rPr lang="en-US" altLang="de-DE" sz="1800" cap="none" dirty="0" smtClean="0">
                <a:solidFill>
                  <a:schemeClr val="bg1"/>
                </a:solidFill>
              </a:rPr>
              <a:t>PCHB Meeting</a:t>
            </a:r>
          </a:p>
          <a:p>
            <a:pPr marL="0" indent="0" eaLnBrk="1" hangingPunct="1">
              <a:lnSpc>
                <a:spcPts val="2400"/>
              </a:lnSpc>
            </a:pPr>
            <a:r>
              <a:rPr lang="de-DE" altLang="de-DE" sz="1800" cap="none" dirty="0" smtClean="0">
                <a:solidFill>
                  <a:schemeClr val="bg1"/>
                </a:solidFill>
              </a:rPr>
              <a:t>Helmholtz-Zentrum Dresden-</a:t>
            </a:r>
            <a:r>
              <a:rPr lang="de-DE" altLang="de-DE" sz="1800" cap="none" dirty="0" err="1" smtClean="0">
                <a:solidFill>
                  <a:schemeClr val="bg1"/>
                </a:solidFill>
              </a:rPr>
              <a:t>Rossendorf</a:t>
            </a:r>
            <a:endParaRPr lang="en-US" altLang="de-DE" sz="1800" cap="none" dirty="0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ts val="2400"/>
              </a:lnSpc>
            </a:pPr>
            <a:r>
              <a:rPr lang="en-US" altLang="de-DE" sz="1800" cap="none" dirty="0">
                <a:solidFill>
                  <a:schemeClr val="bg1"/>
                </a:solidFill>
              </a:rPr>
              <a:t>4</a:t>
            </a:r>
            <a:r>
              <a:rPr lang="en-US" altLang="de-DE" sz="1800" cap="none" dirty="0" smtClean="0">
                <a:solidFill>
                  <a:schemeClr val="bg1"/>
                </a:solidFill>
              </a:rPr>
              <a:t>.12.2015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989239" y="2132466"/>
            <a:ext cx="7786688" cy="4583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rgbClr val="00589C"/>
                </a:solidFill>
                <a:latin typeface="+mj-lt"/>
                <a:ea typeface="+mj-ea"/>
                <a:cs typeface="Arial" charset="0"/>
              </a:rPr>
              <a:t>On the way to operate CsK</a:t>
            </a:r>
            <a:r>
              <a:rPr lang="en-US" sz="2400" b="1" baseline="-25000" dirty="0" smtClean="0">
                <a:solidFill>
                  <a:srgbClr val="00589C"/>
                </a:solidFill>
                <a:latin typeface="+mj-lt"/>
                <a:ea typeface="+mj-ea"/>
                <a:cs typeface="Arial" charset="0"/>
              </a:rPr>
              <a:t>2</a:t>
            </a:r>
            <a:r>
              <a:rPr lang="en-US" sz="2400" b="1" dirty="0" smtClean="0">
                <a:solidFill>
                  <a:srgbClr val="00589C"/>
                </a:solidFill>
                <a:latin typeface="+mj-lt"/>
                <a:ea typeface="+mj-ea"/>
                <a:cs typeface="Arial" charset="0"/>
              </a:rPr>
              <a:t>Sb photocathodes in Gun 1.0</a:t>
            </a:r>
            <a:endParaRPr lang="de-DE" sz="2400" b="1" dirty="0">
              <a:solidFill>
                <a:srgbClr val="00589C"/>
              </a:solidFill>
              <a:latin typeface="+mj-lt"/>
              <a:ea typeface="+mj-ea"/>
              <a:cs typeface="Arial" charset="0"/>
            </a:endParaRPr>
          </a:p>
        </p:txBody>
      </p:sp>
      <p:pic>
        <p:nvPicPr>
          <p:cNvPr id="512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090613"/>
            <a:ext cx="23050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86" y="3490461"/>
            <a:ext cx="4064601" cy="304845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862588" y="402132"/>
            <a:ext cx="3145476" cy="4154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100" b="1" dirty="0" smtClean="0">
                <a:solidFill>
                  <a:srgbClr val="00589C"/>
                </a:solidFill>
                <a:latin typeface="+mj-lt"/>
              </a:rPr>
              <a:t>Cs-K-Sb PHOTOCATHODES</a:t>
            </a:r>
            <a:endParaRPr lang="en-US" sz="2100" b="1" dirty="0">
              <a:solidFill>
                <a:srgbClr val="00589C"/>
              </a:solidFill>
              <a:latin typeface="+mj-lt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51520" y="908720"/>
            <a:ext cx="4691669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b="1" dirty="0">
                <a:solidFill>
                  <a:srgbClr val="00589C"/>
                </a:solidFill>
                <a:latin typeface="+mn-lt"/>
              </a:rPr>
              <a:t>Results </a:t>
            </a:r>
            <a:r>
              <a:rPr lang="en-US" altLang="de-DE" b="1" dirty="0" smtClean="0">
                <a:solidFill>
                  <a:srgbClr val="00589C"/>
                </a:solidFill>
                <a:latin typeface="+mn-lt"/>
              </a:rPr>
              <a:t>P006</a:t>
            </a:r>
            <a:r>
              <a:rPr lang="en-US" altLang="de-DE" dirty="0" smtClean="0">
                <a:solidFill>
                  <a:srgbClr val="00589C"/>
                </a:solidFill>
                <a:latin typeface="+mn-lt"/>
              </a:rPr>
              <a:t>: </a:t>
            </a:r>
            <a:endParaRPr lang="en-US" altLang="de-DE" dirty="0">
              <a:solidFill>
                <a:srgbClr val="00589C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10 nm </a:t>
            </a:r>
            <a:r>
              <a:rPr lang="en-US" dirty="0">
                <a:latin typeface="+mn-lt"/>
              </a:rPr>
              <a:t>Sb film evaporated at 100°C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latin typeface="+mn-lt"/>
              </a:rPr>
              <a:t>K</a:t>
            </a:r>
            <a:r>
              <a:rPr lang="de-DE" b="1" baseline="-25000" dirty="0" smtClean="0">
                <a:latin typeface="+mn-lt"/>
              </a:rPr>
              <a:t>1.7</a:t>
            </a:r>
            <a:r>
              <a:rPr lang="de-DE" b="1" dirty="0" smtClean="0">
                <a:latin typeface="+mn-lt"/>
              </a:rPr>
              <a:t>Sb </a:t>
            </a:r>
            <a:r>
              <a:rPr lang="de-DE" dirty="0" err="1" smtClean="0">
                <a:latin typeface="+mn-lt"/>
              </a:rPr>
              <a:t>surface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>
                <a:latin typeface="+mn-lt"/>
              </a:rPr>
              <a:t>composition</a:t>
            </a:r>
            <a:r>
              <a:rPr lang="de-DE" dirty="0">
                <a:latin typeface="+mn-lt"/>
              </a:rPr>
              <a:t> after K </a:t>
            </a:r>
            <a:r>
              <a:rPr lang="de-DE" dirty="0" err="1" smtClean="0">
                <a:latin typeface="+mn-lt"/>
              </a:rPr>
              <a:t>deposition</a:t>
            </a:r>
            <a:endParaRPr lang="de-DE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+mn-lt"/>
              </a:rPr>
              <a:t>n</a:t>
            </a:r>
            <a:r>
              <a:rPr lang="de-DE" dirty="0" smtClean="0">
                <a:latin typeface="+mn-lt"/>
              </a:rPr>
              <a:t>ot all </a:t>
            </a:r>
            <a:r>
              <a:rPr lang="de-DE" dirty="0" err="1" smtClean="0">
                <a:latin typeface="+mn-lt"/>
              </a:rPr>
              <a:t>Sb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reacted</a:t>
            </a:r>
            <a:r>
              <a:rPr lang="de-DE" dirty="0" smtClean="0">
                <a:latin typeface="+mn-lt"/>
              </a:rPr>
              <a:t>, </a:t>
            </a:r>
            <a:r>
              <a:rPr lang="de-DE" dirty="0" err="1" smtClean="0">
                <a:latin typeface="+mn-lt"/>
              </a:rPr>
              <a:t>some</a:t>
            </a:r>
            <a:r>
              <a:rPr lang="de-DE" dirty="0" smtClean="0">
                <a:latin typeface="+mn-lt"/>
              </a:rPr>
              <a:t> still in metallic </a:t>
            </a:r>
            <a:r>
              <a:rPr lang="de-DE" dirty="0" err="1" smtClean="0">
                <a:latin typeface="+mn-lt"/>
              </a:rPr>
              <a:t>state</a:t>
            </a:r>
            <a:endParaRPr lang="de-DE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0.05% </a:t>
            </a:r>
            <a:r>
              <a:rPr lang="de-DE" dirty="0">
                <a:latin typeface="+mn-lt"/>
              </a:rPr>
              <a:t>QE </a:t>
            </a:r>
            <a:r>
              <a:rPr lang="de-DE" dirty="0" err="1">
                <a:latin typeface="+mn-lt"/>
              </a:rPr>
              <a:t>for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green</a:t>
            </a:r>
            <a:r>
              <a:rPr lang="de-DE" dirty="0">
                <a:latin typeface="+mn-lt"/>
              </a:rPr>
              <a:t> 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latin typeface="+mn-lt"/>
              </a:rPr>
              <a:t>Cs</a:t>
            </a:r>
            <a:r>
              <a:rPr lang="de-DE" b="1" baseline="-25000" dirty="0" smtClean="0">
                <a:latin typeface="+mn-lt"/>
              </a:rPr>
              <a:t>2.7</a:t>
            </a:r>
            <a:r>
              <a:rPr lang="de-DE" b="1" dirty="0" smtClean="0">
                <a:latin typeface="+mn-lt"/>
              </a:rPr>
              <a:t>K</a:t>
            </a:r>
            <a:r>
              <a:rPr lang="de-DE" b="1" baseline="-25000" dirty="0" smtClean="0">
                <a:latin typeface="+mn-lt"/>
              </a:rPr>
              <a:t>1.7</a:t>
            </a:r>
            <a:r>
              <a:rPr lang="de-DE" b="1" dirty="0" smtClean="0">
                <a:latin typeface="+mn-lt"/>
              </a:rPr>
              <a:t>Sb </a:t>
            </a:r>
            <a:r>
              <a:rPr lang="de-DE" dirty="0" err="1" smtClean="0">
                <a:latin typeface="+mn-lt"/>
              </a:rPr>
              <a:t>composition</a:t>
            </a:r>
            <a:r>
              <a:rPr lang="de-DE" dirty="0" smtClean="0">
                <a:latin typeface="+mn-lt"/>
              </a:rPr>
              <a:t> </a:t>
            </a:r>
            <a:r>
              <a:rPr lang="de-DE" dirty="0">
                <a:latin typeface="+mn-lt"/>
              </a:rPr>
              <a:t>after </a:t>
            </a:r>
            <a:r>
              <a:rPr lang="de-DE" dirty="0" err="1">
                <a:latin typeface="+mn-lt"/>
              </a:rPr>
              <a:t>Cs</a:t>
            </a:r>
            <a:r>
              <a:rPr lang="de-DE" dirty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deposition</a:t>
            </a:r>
            <a:endParaRPr lang="de-DE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All </a:t>
            </a:r>
            <a:r>
              <a:rPr lang="de-DE" dirty="0" err="1" smtClean="0">
                <a:latin typeface="+mn-lt"/>
              </a:rPr>
              <a:t>Sb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reacted</a:t>
            </a:r>
            <a:r>
              <a:rPr lang="de-DE" dirty="0" smtClean="0">
                <a:latin typeface="+mn-lt"/>
              </a:rPr>
              <a:t>, Alkali </a:t>
            </a:r>
            <a:r>
              <a:rPr lang="de-DE" dirty="0" err="1" smtClean="0">
                <a:latin typeface="+mn-lt"/>
              </a:rPr>
              <a:t>rich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surface</a:t>
            </a:r>
            <a:endParaRPr lang="de-DE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9BBB59"/>
                </a:solidFill>
                <a:latin typeface="+mn-lt"/>
              </a:rPr>
              <a:t>5.2% QE</a:t>
            </a:r>
            <a:endParaRPr lang="de-DE" b="1" dirty="0">
              <a:solidFill>
                <a:srgbClr val="9BBB59"/>
              </a:solidFill>
              <a:latin typeface="+mn-lt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868144" y="4293096"/>
            <a:ext cx="3240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+mn-lt"/>
              </a:rPr>
              <a:t>QE </a:t>
            </a:r>
            <a:r>
              <a:rPr lang="de-DE" dirty="0" err="1">
                <a:latin typeface="+mn-lt"/>
              </a:rPr>
              <a:t>decays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from</a:t>
            </a:r>
            <a:r>
              <a:rPr lang="de-DE" dirty="0">
                <a:latin typeface="+mn-lt"/>
              </a:rPr>
              <a:t> 5 </a:t>
            </a:r>
            <a:r>
              <a:rPr lang="de-DE" dirty="0" err="1">
                <a:latin typeface="+mn-lt"/>
              </a:rPr>
              <a:t>to</a:t>
            </a:r>
            <a:r>
              <a:rPr lang="de-DE" dirty="0">
                <a:latin typeface="+mn-lt"/>
              </a:rPr>
              <a:t> </a:t>
            </a:r>
            <a:r>
              <a:rPr lang="de-DE" dirty="0" smtClean="0">
                <a:latin typeface="+mn-lt"/>
              </a:rPr>
              <a:t>3%</a:t>
            </a:r>
          </a:p>
          <a:p>
            <a:r>
              <a:rPr lang="de-DE" dirty="0" smtClean="0">
                <a:latin typeface="+mn-lt"/>
              </a:rPr>
              <a:t>in </a:t>
            </a:r>
            <a:r>
              <a:rPr lang="de-DE" dirty="0" err="1">
                <a:latin typeface="+mn-lt"/>
              </a:rPr>
              <a:t>about</a:t>
            </a:r>
            <a:r>
              <a:rPr lang="de-DE" dirty="0">
                <a:latin typeface="+mn-lt"/>
              </a:rPr>
              <a:t> 4 </a:t>
            </a:r>
            <a:r>
              <a:rPr lang="de-DE" dirty="0" err="1" smtClean="0">
                <a:latin typeface="+mn-lt"/>
              </a:rPr>
              <a:t>days</a:t>
            </a:r>
            <a:endParaRPr lang="de-DE" dirty="0" smtClean="0">
              <a:latin typeface="+mn-lt"/>
            </a:endParaRPr>
          </a:p>
          <a:p>
            <a:endParaRPr lang="de-DE" altLang="de-DE" dirty="0">
              <a:latin typeface="+mn-lt"/>
            </a:endParaRPr>
          </a:p>
          <a:p>
            <a:r>
              <a:rPr lang="de-DE" altLang="de-DE" dirty="0" err="1" smtClean="0">
                <a:latin typeface="+mn-lt"/>
              </a:rPr>
              <a:t>Combined</a:t>
            </a:r>
            <a:r>
              <a:rPr lang="de-DE" altLang="de-DE" dirty="0" smtClean="0">
                <a:latin typeface="+mn-lt"/>
              </a:rPr>
              <a:t> </a:t>
            </a:r>
            <a:r>
              <a:rPr lang="de-DE" altLang="de-DE" dirty="0" err="1" smtClean="0">
                <a:latin typeface="+mn-lt"/>
              </a:rPr>
              <a:t>exposure</a:t>
            </a:r>
            <a:r>
              <a:rPr lang="de-DE" altLang="de-DE" dirty="0" smtClean="0">
                <a:latin typeface="+mn-lt"/>
              </a:rPr>
              <a:t> </a:t>
            </a:r>
            <a:r>
              <a:rPr lang="de-DE" altLang="de-DE" dirty="0" err="1" smtClean="0">
                <a:latin typeface="+mn-lt"/>
              </a:rPr>
              <a:t>of</a:t>
            </a:r>
            <a:r>
              <a:rPr lang="de-DE" altLang="de-DE" dirty="0" smtClean="0">
                <a:latin typeface="+mn-lt"/>
              </a:rPr>
              <a:t> H</a:t>
            </a:r>
            <a:r>
              <a:rPr lang="de-DE" altLang="de-DE" baseline="-25000" dirty="0" smtClean="0">
                <a:latin typeface="+mn-lt"/>
              </a:rPr>
              <a:t>2</a:t>
            </a:r>
            <a:r>
              <a:rPr lang="de-DE" altLang="de-DE" dirty="0" smtClean="0">
                <a:latin typeface="+mn-lt"/>
              </a:rPr>
              <a:t>O </a:t>
            </a:r>
            <a:r>
              <a:rPr lang="de-DE" altLang="de-DE" dirty="0" err="1" smtClean="0">
                <a:latin typeface="+mn-lt"/>
              </a:rPr>
              <a:t>and</a:t>
            </a:r>
            <a:r>
              <a:rPr lang="de-DE" altLang="de-DE" dirty="0" smtClean="0">
                <a:latin typeface="+mn-lt"/>
              </a:rPr>
              <a:t> O</a:t>
            </a:r>
            <a:r>
              <a:rPr lang="de-DE" altLang="de-DE" baseline="-25000" dirty="0" smtClean="0">
                <a:latin typeface="+mn-lt"/>
              </a:rPr>
              <a:t>2</a:t>
            </a:r>
            <a:r>
              <a:rPr lang="de-DE" altLang="de-DE" dirty="0" smtClean="0">
                <a:latin typeface="+mn-lt"/>
              </a:rPr>
              <a:t> in 3*10</a:t>
            </a:r>
            <a:r>
              <a:rPr lang="de-DE" altLang="de-DE" baseline="30000" dirty="0" smtClean="0">
                <a:latin typeface="+mn-lt"/>
              </a:rPr>
              <a:t>-10</a:t>
            </a:r>
            <a:r>
              <a:rPr lang="de-DE" altLang="de-DE" dirty="0" smtClean="0">
                <a:latin typeface="+mn-lt"/>
              </a:rPr>
              <a:t> mbar </a:t>
            </a:r>
            <a:r>
              <a:rPr lang="de-DE" altLang="de-DE" dirty="0" err="1" smtClean="0">
                <a:latin typeface="+mn-lt"/>
              </a:rPr>
              <a:t>vacuum</a:t>
            </a:r>
            <a:endParaRPr lang="en-US" alt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502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0" descr="Logo_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599" y="3468076"/>
            <a:ext cx="1436308" cy="53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60561" y="421217"/>
            <a:ext cx="8671689" cy="359073"/>
          </a:xfrm>
        </p:spPr>
        <p:txBody>
          <a:bodyPr/>
          <a:lstStyle/>
          <a:p>
            <a:r>
              <a:rPr lang="en-US" dirty="0" smtClean="0"/>
              <a:t>Photocathode roughness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4" y="1057983"/>
            <a:ext cx="2664296" cy="90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3" r="5578"/>
          <a:stretch/>
        </p:blipFill>
        <p:spPr bwMode="auto">
          <a:xfrm>
            <a:off x="5229268" y="324028"/>
            <a:ext cx="3755596" cy="295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1140810" y="1950055"/>
            <a:ext cx="39056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H. J. Qian et al. PRSTAB, </a:t>
            </a:r>
            <a:r>
              <a:rPr lang="de-DE" sz="12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15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040102, 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(2012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).</a:t>
            </a:r>
            <a:endParaRPr lang="de-DE" sz="1200" dirty="0">
              <a:solidFill>
                <a:schemeClr val="bg1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878283" y="689978"/>
            <a:ext cx="7777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 smtClean="0">
                <a:latin typeface="+mn-lt"/>
              </a:rPr>
              <a:t>λ</a:t>
            </a:r>
            <a:r>
              <a:rPr lang="de-DE" sz="1400" dirty="0" smtClean="0">
                <a:latin typeface="+mn-lt"/>
              </a:rPr>
              <a:t>=50nm</a:t>
            </a:r>
            <a:endParaRPr lang="de-DE" sz="1400" dirty="0">
              <a:latin typeface="+mn-lt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11335" y="2251221"/>
            <a:ext cx="30800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 err="1" smtClean="0">
                <a:latin typeface="+mn-lt"/>
                <a:sym typeface="Wingdings" panose="05000000000000000000" pitchFamily="2" charset="2"/>
              </a:rPr>
              <a:t>We</a:t>
            </a:r>
            <a:r>
              <a:rPr lang="de-DE" sz="1600" b="1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de-DE" sz="1600" b="1" dirty="0" err="1" smtClean="0">
                <a:latin typeface="+mn-lt"/>
                <a:sym typeface="Wingdings" panose="05000000000000000000" pitchFamily="2" charset="2"/>
              </a:rPr>
              <a:t>need</a:t>
            </a:r>
            <a:r>
              <a:rPr lang="de-DE" sz="1600" b="1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de-DE" sz="1600" b="1" dirty="0" err="1" smtClean="0">
                <a:latin typeface="+mn-lt"/>
                <a:sym typeface="Wingdings" panose="05000000000000000000" pitchFamily="2" charset="2"/>
              </a:rPr>
              <a:t>to</a:t>
            </a:r>
            <a:r>
              <a:rPr lang="de-DE" sz="1600" b="1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de-DE" sz="1600" b="1" dirty="0" err="1" smtClean="0">
                <a:latin typeface="+mn-lt"/>
                <a:sym typeface="Wingdings" panose="05000000000000000000" pitchFamily="2" charset="2"/>
              </a:rPr>
              <a:t>be</a:t>
            </a:r>
            <a:r>
              <a:rPr lang="de-DE" sz="1600" b="1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de-DE" sz="1600" b="1" dirty="0" err="1" smtClean="0">
                <a:latin typeface="+mn-lt"/>
                <a:sym typeface="Wingdings" panose="05000000000000000000" pitchFamily="2" charset="2"/>
              </a:rPr>
              <a:t>better</a:t>
            </a:r>
            <a:r>
              <a:rPr lang="de-DE" sz="1600" b="1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de-DE" sz="1600" b="1" dirty="0" err="1" smtClean="0">
                <a:latin typeface="+mn-lt"/>
                <a:sym typeface="Wingdings" panose="05000000000000000000" pitchFamily="2" charset="2"/>
              </a:rPr>
              <a:t>than</a:t>
            </a:r>
            <a:r>
              <a:rPr lang="de-DE" sz="1600" b="1" dirty="0" smtClean="0">
                <a:latin typeface="+mn-lt"/>
                <a:sym typeface="Wingdings" panose="05000000000000000000" pitchFamily="2" charset="2"/>
              </a:rPr>
              <a:t> 10 </a:t>
            </a:r>
            <a:r>
              <a:rPr lang="de-DE" sz="1600" b="1" dirty="0" err="1" smtClean="0">
                <a:latin typeface="+mn-lt"/>
                <a:sym typeface="Wingdings" panose="05000000000000000000" pitchFamily="2" charset="2"/>
              </a:rPr>
              <a:t>nm</a:t>
            </a:r>
            <a:r>
              <a:rPr lang="de-DE" sz="1600" b="1" dirty="0" smtClean="0">
                <a:latin typeface="+mn-lt"/>
                <a:sym typeface="Wingdings" panose="05000000000000000000" pitchFamily="2" charset="2"/>
              </a:rPr>
              <a:t>!</a:t>
            </a:r>
            <a:endParaRPr lang="de-DE" sz="1600" b="1" dirty="0">
              <a:latin typeface="+mn-lt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79512" y="764704"/>
            <a:ext cx="41441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err="1" smtClean="0">
                <a:latin typeface="+mn-lt"/>
                <a:sym typeface="Wingdings" panose="05000000000000000000" pitchFamily="2" charset="2"/>
              </a:rPr>
              <a:t>Roughness</a:t>
            </a:r>
            <a:r>
              <a:rPr lang="de-DE" sz="16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latin typeface="+mn-lt"/>
                <a:sym typeface="Wingdings" panose="05000000000000000000" pitchFamily="2" charset="2"/>
              </a:rPr>
              <a:t>introduces</a:t>
            </a:r>
            <a:r>
              <a:rPr lang="de-DE" sz="1600" dirty="0" smtClean="0">
                <a:latin typeface="+mn-lt"/>
                <a:sym typeface="Wingdings" panose="05000000000000000000" pitchFamily="2" charset="2"/>
              </a:rPr>
              <a:t> an </a:t>
            </a:r>
            <a:r>
              <a:rPr lang="de-DE" sz="1600" dirty="0" err="1">
                <a:latin typeface="+mn-lt"/>
                <a:sym typeface="Wingdings" panose="05000000000000000000" pitchFamily="2" charset="2"/>
              </a:rPr>
              <a:t>increase</a:t>
            </a:r>
            <a:r>
              <a:rPr lang="de-DE" sz="1600" dirty="0">
                <a:latin typeface="+mn-lt"/>
                <a:sym typeface="Wingdings" panose="05000000000000000000" pitchFamily="2" charset="2"/>
              </a:rPr>
              <a:t> </a:t>
            </a:r>
            <a:r>
              <a:rPr lang="de-DE" sz="1600" dirty="0" smtClean="0">
                <a:latin typeface="+mn-lt"/>
                <a:sym typeface="Wingdings" panose="05000000000000000000" pitchFamily="2" charset="2"/>
              </a:rPr>
              <a:t>in </a:t>
            </a:r>
            <a:r>
              <a:rPr lang="de-DE" sz="1600" dirty="0" err="1" smtClean="0">
                <a:latin typeface="+mn-lt"/>
                <a:sym typeface="Wingdings" panose="05000000000000000000" pitchFamily="2" charset="2"/>
              </a:rPr>
              <a:t>emittance</a:t>
            </a:r>
            <a:r>
              <a:rPr lang="de-DE" sz="1600" dirty="0" smtClean="0">
                <a:latin typeface="+mn-lt"/>
                <a:sym typeface="Wingdings" panose="05000000000000000000" pitchFamily="2" charset="2"/>
              </a:rPr>
              <a:t>:</a:t>
            </a:r>
            <a:endParaRPr lang="de-DE" sz="1600" dirty="0">
              <a:latin typeface="+mn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2" y="3153668"/>
            <a:ext cx="4799434" cy="336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/>
        </p:nvSpPr>
        <p:spPr>
          <a:xfrm>
            <a:off x="326285" y="2602756"/>
            <a:ext cx="51968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de-DE" sz="1600" b="1" dirty="0" smtClean="0">
                <a:latin typeface="+mn-lt"/>
              </a:rPr>
              <a:t>XRR</a:t>
            </a:r>
            <a:r>
              <a:rPr lang="en-US" altLang="de-DE" sz="1600" dirty="0" smtClean="0">
                <a:latin typeface="+mn-lt"/>
              </a:rPr>
              <a:t> yields roughness and thickness of the deposited layer</a:t>
            </a:r>
          </a:p>
          <a:p>
            <a:r>
              <a:rPr lang="en-US" sz="1600" b="1" dirty="0" smtClean="0">
                <a:latin typeface="+mn-lt"/>
              </a:rPr>
              <a:t>XRD</a:t>
            </a:r>
            <a:r>
              <a:rPr lang="en-US" sz="1600" dirty="0" smtClean="0">
                <a:latin typeface="+mn-lt"/>
              </a:rPr>
              <a:t> allows to quantify crystallization processes</a:t>
            </a:r>
          </a:p>
          <a:p>
            <a:r>
              <a:rPr lang="en-US" sz="1600" dirty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                and correlate QE with certain phases</a:t>
            </a:r>
            <a:endParaRPr lang="en-US" sz="1600" dirty="0">
              <a:latin typeface="+mn-lt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587130" y="3578551"/>
            <a:ext cx="3284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1600" dirty="0" smtClean="0">
                <a:latin typeface="+mn-lt"/>
              </a:rPr>
              <a:t>M. Gaowei et al.</a:t>
            </a:r>
          </a:p>
          <a:p>
            <a:r>
              <a:rPr lang="en-US" altLang="de-DE" sz="1600" dirty="0" smtClean="0">
                <a:latin typeface="+mn-lt"/>
              </a:rPr>
              <a:t>XRR results for sputtered layers on Si </a:t>
            </a:r>
            <a:endParaRPr lang="de-DE" sz="1600" dirty="0">
              <a:latin typeface="+mn-lt"/>
            </a:endParaRPr>
          </a:p>
        </p:txBody>
      </p:sp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959761"/>
              </p:ext>
            </p:extLst>
          </p:nvPr>
        </p:nvGraphicFramePr>
        <p:xfrm>
          <a:off x="4627533" y="4316862"/>
          <a:ext cx="4125437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074"/>
                <a:gridCol w="1578429"/>
                <a:gridCol w="1434934"/>
              </a:tblGrid>
              <a:tr h="238797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+mj-lt"/>
                        </a:rPr>
                        <a:t>Layer</a:t>
                      </a:r>
                      <a:endParaRPr lang="de-DE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>
                          <a:latin typeface="+mj-lt"/>
                        </a:rPr>
                        <a:t>Roughness</a:t>
                      </a:r>
                      <a:r>
                        <a:rPr lang="de-DE" sz="1400" dirty="0" smtClean="0">
                          <a:latin typeface="+mj-lt"/>
                        </a:rPr>
                        <a:t> (</a:t>
                      </a:r>
                      <a:r>
                        <a:rPr lang="de-DE" sz="1400" dirty="0" err="1" smtClean="0">
                          <a:latin typeface="+mj-lt"/>
                        </a:rPr>
                        <a:t>nm</a:t>
                      </a:r>
                      <a:r>
                        <a:rPr lang="de-DE" sz="1400" dirty="0" smtClean="0">
                          <a:latin typeface="+mj-lt"/>
                        </a:rPr>
                        <a:t>)</a:t>
                      </a:r>
                      <a:endParaRPr lang="de-DE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>
                          <a:latin typeface="+mj-lt"/>
                        </a:rPr>
                        <a:t>Thickness</a:t>
                      </a:r>
                      <a:r>
                        <a:rPr lang="de-DE" sz="1400" dirty="0" smtClean="0">
                          <a:latin typeface="+mj-lt"/>
                        </a:rPr>
                        <a:t> (</a:t>
                      </a:r>
                      <a:r>
                        <a:rPr lang="de-DE" sz="1400" dirty="0" err="1" smtClean="0">
                          <a:latin typeface="+mj-lt"/>
                        </a:rPr>
                        <a:t>nm</a:t>
                      </a:r>
                      <a:r>
                        <a:rPr lang="de-DE" sz="1400" dirty="0" smtClean="0">
                          <a:latin typeface="+mj-lt"/>
                        </a:rPr>
                        <a:t>)</a:t>
                      </a:r>
                      <a:endParaRPr lang="de-DE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264124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solidFill>
                            <a:srgbClr val="CF19CF"/>
                          </a:solidFill>
                          <a:latin typeface="+mj-lt"/>
                        </a:rPr>
                        <a:t>3rd </a:t>
                      </a:r>
                      <a:r>
                        <a:rPr lang="de-DE" sz="1400" b="1" dirty="0" err="1" smtClean="0">
                          <a:solidFill>
                            <a:srgbClr val="CF19CF"/>
                          </a:solidFill>
                          <a:latin typeface="+mj-lt"/>
                        </a:rPr>
                        <a:t>layer</a:t>
                      </a:r>
                      <a:endParaRPr lang="de-DE" sz="1400" b="1" dirty="0">
                        <a:solidFill>
                          <a:srgbClr val="CF19CF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latin typeface="+mj-lt"/>
                        </a:rPr>
                        <a:t>0.69</a:t>
                      </a:r>
                      <a:endParaRPr lang="de-DE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latin typeface="+mj-lt"/>
                        </a:rPr>
                        <a:t>51.2</a:t>
                      </a:r>
                      <a:endParaRPr lang="de-DE" sz="1400" b="1" dirty="0">
                        <a:latin typeface="+mj-lt"/>
                      </a:endParaRPr>
                    </a:p>
                  </a:txBody>
                  <a:tcPr anchor="ctr"/>
                </a:tc>
              </a:tr>
              <a:tr h="264124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solidFill>
                            <a:srgbClr val="0C0DAD"/>
                          </a:solidFill>
                          <a:latin typeface="+mj-lt"/>
                        </a:rPr>
                        <a:t>2nd </a:t>
                      </a:r>
                      <a:r>
                        <a:rPr lang="de-DE" sz="1400" b="1" dirty="0" err="1" smtClean="0">
                          <a:solidFill>
                            <a:srgbClr val="0C0DAD"/>
                          </a:solidFill>
                          <a:latin typeface="+mj-lt"/>
                        </a:rPr>
                        <a:t>layer</a:t>
                      </a:r>
                      <a:endParaRPr lang="de-DE" sz="1400" b="1" dirty="0">
                        <a:solidFill>
                          <a:srgbClr val="0C0DAD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latin typeface="+mj-lt"/>
                        </a:rPr>
                        <a:t>0.62</a:t>
                      </a:r>
                      <a:endParaRPr lang="de-DE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latin typeface="+mj-lt"/>
                        </a:rPr>
                        <a:t>22.6</a:t>
                      </a:r>
                      <a:endParaRPr lang="de-DE" sz="1400" b="1" dirty="0">
                        <a:latin typeface="+mj-lt"/>
                      </a:endParaRPr>
                    </a:p>
                  </a:txBody>
                  <a:tcPr anchor="ctr"/>
                </a:tc>
              </a:tr>
              <a:tr h="264124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solidFill>
                            <a:srgbClr val="17A917"/>
                          </a:solidFill>
                          <a:latin typeface="+mj-lt"/>
                        </a:rPr>
                        <a:t>1st </a:t>
                      </a:r>
                      <a:r>
                        <a:rPr lang="de-DE" sz="1400" b="1" dirty="0" err="1" smtClean="0">
                          <a:solidFill>
                            <a:srgbClr val="17A917"/>
                          </a:solidFill>
                          <a:latin typeface="+mj-lt"/>
                        </a:rPr>
                        <a:t>layer</a:t>
                      </a:r>
                      <a:endParaRPr lang="de-DE" sz="1400" b="1" dirty="0">
                        <a:solidFill>
                          <a:srgbClr val="17A917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latin typeface="+mj-lt"/>
                        </a:rPr>
                        <a:t>0.60</a:t>
                      </a:r>
                      <a:endParaRPr lang="de-DE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latin typeface="+mj-lt"/>
                        </a:rPr>
                        <a:t>17.8</a:t>
                      </a:r>
                      <a:endParaRPr lang="de-DE" sz="1400" b="1" dirty="0">
                        <a:latin typeface="+mj-lt"/>
                      </a:endParaRPr>
                    </a:p>
                  </a:txBody>
                  <a:tcPr anchor="ctr"/>
                </a:tc>
              </a:tr>
              <a:tr h="264124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solidFill>
                            <a:srgbClr val="BC1618"/>
                          </a:solidFill>
                          <a:latin typeface="+mj-lt"/>
                        </a:rPr>
                        <a:t>Substrate</a:t>
                      </a:r>
                      <a:endParaRPr lang="de-DE" sz="1400" b="1" dirty="0">
                        <a:solidFill>
                          <a:srgbClr val="BC1618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latin typeface="+mj-lt"/>
                        </a:rPr>
                        <a:t>0.24</a:t>
                      </a:r>
                      <a:endParaRPr lang="de-DE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400" b="1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5" name="Grafik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130" y="6104067"/>
            <a:ext cx="1986416" cy="39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252" y="6104067"/>
            <a:ext cx="2162050" cy="39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92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77" y="230163"/>
            <a:ext cx="16891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60561" y="436207"/>
            <a:ext cx="8671689" cy="359073"/>
          </a:xfrm>
        </p:spPr>
        <p:txBody>
          <a:bodyPr/>
          <a:lstStyle/>
          <a:p>
            <a:r>
              <a:rPr lang="en-US" dirty="0" smtClean="0"/>
              <a:t>Photocathode preparation and Characterization at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015" y="979695"/>
            <a:ext cx="4474278" cy="1595566"/>
          </a:xfrm>
          <a:prstGeom prst="rect">
            <a:avLst/>
          </a:prstGeom>
        </p:spPr>
      </p:pic>
      <p:grpSp>
        <p:nvGrpSpPr>
          <p:cNvPr id="60" name="Gruppieren 59"/>
          <p:cNvGrpSpPr/>
          <p:nvPr/>
        </p:nvGrpSpPr>
        <p:grpSpPr>
          <a:xfrm>
            <a:off x="160401" y="922358"/>
            <a:ext cx="4493603" cy="1852613"/>
            <a:chOff x="160401" y="1139713"/>
            <a:chExt cx="4493603" cy="1852613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803" b="15366"/>
            <a:stretch>
              <a:fillRect/>
            </a:stretch>
          </p:blipFill>
          <p:spPr bwMode="auto">
            <a:xfrm>
              <a:off x="213766" y="1139713"/>
              <a:ext cx="4440238" cy="1852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feld 1"/>
            <p:cNvSpPr txBox="1">
              <a:spLocks noChangeArrowheads="1"/>
            </p:cNvSpPr>
            <p:nvPr/>
          </p:nvSpPr>
          <p:spPr bwMode="auto">
            <a:xfrm>
              <a:off x="160401" y="1154128"/>
              <a:ext cx="318709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 sz="2100" b="1">
                  <a:solidFill>
                    <a:srgbClr val="00589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1169988" algn="l"/>
                </a:tabLs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altLang="de-DE" sz="1400" dirty="0" err="1"/>
                <a:t>Energy</a:t>
              </a:r>
              <a:r>
                <a:rPr lang="de-DE" altLang="de-DE" sz="1400" dirty="0"/>
                <a:t> Materials In-situ Laboratory</a:t>
              </a:r>
              <a:endParaRPr lang="en-US" altLang="de-DE" sz="1400" b="0" dirty="0"/>
            </a:p>
          </p:txBody>
        </p:sp>
        <p:cxnSp>
          <p:nvCxnSpPr>
            <p:cNvPr id="59" name="Gerade Verbindung mit Pfeil 58"/>
            <p:cNvCxnSpPr/>
            <p:nvPr/>
          </p:nvCxnSpPr>
          <p:spPr>
            <a:xfrm>
              <a:off x="1618938" y="1550903"/>
              <a:ext cx="7495" cy="402549"/>
            </a:xfrm>
            <a:prstGeom prst="straightConnector1">
              <a:avLst/>
            </a:prstGeom>
            <a:ln w="28575">
              <a:solidFill>
                <a:srgbClr val="0058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uppieren 65"/>
          <p:cNvGrpSpPr/>
          <p:nvPr/>
        </p:nvGrpSpPr>
        <p:grpSpPr>
          <a:xfrm>
            <a:off x="1008296" y="2902049"/>
            <a:ext cx="3234941" cy="3708613"/>
            <a:chOff x="614596" y="2894554"/>
            <a:chExt cx="3234941" cy="3708613"/>
          </a:xfrm>
        </p:grpSpPr>
        <p:pic>
          <p:nvPicPr>
            <p:cNvPr id="61" name="Grafik 6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3184" y="3005528"/>
              <a:ext cx="2917765" cy="3284386"/>
            </a:xfrm>
            <a:prstGeom prst="rect">
              <a:avLst/>
            </a:prstGeom>
          </p:spPr>
        </p:pic>
        <p:sp>
          <p:nvSpPr>
            <p:cNvPr id="62" name="Rechteck 61"/>
            <p:cNvSpPr/>
            <p:nvPr/>
          </p:nvSpPr>
          <p:spPr>
            <a:xfrm>
              <a:off x="614596" y="2894554"/>
              <a:ext cx="771993" cy="4047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hteck 62"/>
            <p:cNvSpPr/>
            <p:nvPr/>
          </p:nvSpPr>
          <p:spPr>
            <a:xfrm>
              <a:off x="3077544" y="4445353"/>
              <a:ext cx="771993" cy="20751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hteck 63"/>
            <p:cNvSpPr/>
            <p:nvPr/>
          </p:nvSpPr>
          <p:spPr>
            <a:xfrm>
              <a:off x="2305551" y="6028758"/>
              <a:ext cx="771993" cy="5744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hteck 64"/>
            <p:cNvSpPr/>
            <p:nvPr/>
          </p:nvSpPr>
          <p:spPr>
            <a:xfrm>
              <a:off x="2612254" y="5913620"/>
              <a:ext cx="771993" cy="532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7" name="Grafik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079" y="2959386"/>
            <a:ext cx="3591521" cy="3613957"/>
          </a:xfrm>
          <a:prstGeom prst="rect">
            <a:avLst/>
          </a:prstGeom>
        </p:spPr>
      </p:pic>
      <p:cxnSp>
        <p:nvCxnSpPr>
          <p:cNvPr id="69" name="Gerade Verbindung mit Pfeil 68"/>
          <p:cNvCxnSpPr/>
          <p:nvPr/>
        </p:nvCxnSpPr>
        <p:spPr>
          <a:xfrm>
            <a:off x="3005954" y="4189751"/>
            <a:ext cx="4016938" cy="1214203"/>
          </a:xfrm>
          <a:prstGeom prst="straightConnector1">
            <a:avLst/>
          </a:prstGeom>
          <a:ln w="38100">
            <a:solidFill>
              <a:srgbClr val="0058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46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3" t="17478" r="28689" b="22695"/>
          <a:stretch/>
        </p:blipFill>
        <p:spPr>
          <a:xfrm>
            <a:off x="6276063" y="3624599"/>
            <a:ext cx="1915023" cy="1543987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60561" y="421217"/>
            <a:ext cx="8671689" cy="359073"/>
          </a:xfrm>
        </p:spPr>
        <p:txBody>
          <a:bodyPr/>
          <a:lstStyle/>
          <a:p>
            <a:r>
              <a:rPr lang="en-US" dirty="0" smtClean="0"/>
              <a:t>PLUG Design – Copper vs. molybdenum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251514" y="980728"/>
            <a:ext cx="601473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>
                <a:solidFill>
                  <a:srgbClr val="00589C"/>
                </a:solidFill>
                <a:latin typeface="+mn-lt"/>
              </a:rPr>
              <a:t>For</a:t>
            </a:r>
            <a:r>
              <a:rPr lang="de-DE" sz="1600" b="1" dirty="0" smtClean="0">
                <a:solidFill>
                  <a:srgbClr val="00589C"/>
                </a:solidFill>
                <a:latin typeface="+mn-lt"/>
              </a:rPr>
              <a:t> </a:t>
            </a:r>
            <a:r>
              <a:rPr lang="de-DE" sz="1600" b="1" dirty="0" err="1" smtClean="0">
                <a:solidFill>
                  <a:srgbClr val="00589C"/>
                </a:solidFill>
                <a:latin typeface="+mn-lt"/>
              </a:rPr>
              <a:t>gun</a:t>
            </a:r>
            <a:r>
              <a:rPr lang="de-DE" sz="1600" b="1" dirty="0" smtClean="0">
                <a:solidFill>
                  <a:srgbClr val="00589C"/>
                </a:solidFill>
                <a:latin typeface="+mn-lt"/>
              </a:rPr>
              <a:t> </a:t>
            </a:r>
            <a:r>
              <a:rPr lang="de-DE" sz="1600" b="1" dirty="0" err="1" smtClean="0">
                <a:solidFill>
                  <a:srgbClr val="00589C"/>
                </a:solidFill>
                <a:latin typeface="+mn-lt"/>
              </a:rPr>
              <a:t>operation</a:t>
            </a:r>
            <a:r>
              <a:rPr lang="de-DE" sz="1600" b="1" dirty="0" smtClean="0">
                <a:solidFill>
                  <a:srgbClr val="00589C"/>
                </a:solidFill>
                <a:latin typeface="+mn-lt"/>
              </a:rPr>
              <a:t>, </a:t>
            </a:r>
            <a:r>
              <a:rPr lang="de-DE" sz="1600" b="1" dirty="0" err="1" smtClean="0">
                <a:solidFill>
                  <a:srgbClr val="00589C"/>
                </a:solidFill>
                <a:latin typeface="+mn-lt"/>
              </a:rPr>
              <a:t>consider</a:t>
            </a:r>
            <a:r>
              <a:rPr lang="de-DE" sz="1600" b="1" dirty="0" smtClean="0">
                <a:solidFill>
                  <a:srgbClr val="00589C"/>
                </a:solidFill>
                <a:latin typeface="+mn-lt"/>
              </a:rPr>
              <a:t>:</a:t>
            </a:r>
          </a:p>
          <a:p>
            <a:endParaRPr lang="de-DE" sz="1600" b="1" dirty="0" smtClean="0">
              <a:latin typeface="+mn-lt"/>
            </a:endParaRPr>
          </a:p>
          <a:p>
            <a:r>
              <a:rPr lang="de-DE" sz="1600" dirty="0" err="1" smtClean="0">
                <a:latin typeface="+mn-lt"/>
              </a:rPr>
              <a:t>Cooling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of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the</a:t>
            </a:r>
            <a:r>
              <a:rPr lang="de-DE" sz="1600" dirty="0" smtClean="0">
                <a:latin typeface="+mn-lt"/>
              </a:rPr>
              <a:t> thermal </a:t>
            </a:r>
            <a:r>
              <a:rPr lang="de-DE" sz="1600" dirty="0" err="1" smtClean="0">
                <a:latin typeface="+mn-lt"/>
              </a:rPr>
              <a:t>load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from</a:t>
            </a:r>
            <a:r>
              <a:rPr lang="de-DE" sz="1600" dirty="0" smtClean="0">
                <a:latin typeface="+mn-lt"/>
              </a:rPr>
              <a:t> RF </a:t>
            </a:r>
            <a:r>
              <a:rPr lang="de-DE" sz="1600" dirty="0" err="1" smtClean="0">
                <a:latin typeface="+mn-lt"/>
              </a:rPr>
              <a:t>and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drive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laser</a:t>
            </a:r>
            <a:r>
              <a:rPr lang="de-DE" sz="1600" dirty="0" smtClean="0">
                <a:latin typeface="+mn-lt"/>
              </a:rPr>
              <a:t>:</a:t>
            </a:r>
            <a:endParaRPr lang="de-DE" sz="1600" b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latin typeface="+mn-lt"/>
              </a:rPr>
              <a:t>Cu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has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low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surface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resisitivity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and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good</a:t>
            </a:r>
            <a:r>
              <a:rPr lang="de-DE" sz="1600" dirty="0" smtClean="0">
                <a:latin typeface="+mn-lt"/>
              </a:rPr>
              <a:t> thermal </a:t>
            </a:r>
            <a:br>
              <a:rPr lang="de-DE" sz="1600" dirty="0" smtClean="0">
                <a:latin typeface="+mn-lt"/>
              </a:rPr>
            </a:br>
            <a:r>
              <a:rPr lang="de-DE" sz="1600" dirty="0" err="1" smtClean="0">
                <a:latin typeface="+mn-lt"/>
              </a:rPr>
              <a:t>conductivity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and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contact</a:t>
            </a:r>
            <a:endParaRPr lang="de-DE" sz="1600" dirty="0">
              <a:latin typeface="+mn-lt"/>
            </a:endParaRPr>
          </a:p>
          <a:p>
            <a:endParaRPr lang="de-DE" sz="1600" dirty="0" smtClean="0">
              <a:latin typeface="+mn-lt"/>
            </a:endParaRPr>
          </a:p>
          <a:p>
            <a:r>
              <a:rPr lang="de-DE" sz="1600" dirty="0" smtClean="0">
                <a:latin typeface="+mn-lt"/>
              </a:rPr>
              <a:t>Properties </a:t>
            </a:r>
            <a:r>
              <a:rPr lang="de-DE" sz="1600" dirty="0" err="1" smtClean="0">
                <a:latin typeface="+mn-lt"/>
              </a:rPr>
              <a:t>as</a:t>
            </a:r>
            <a:r>
              <a:rPr lang="de-DE" sz="1600" dirty="0" smtClean="0">
                <a:latin typeface="+mn-lt"/>
              </a:rPr>
              <a:t> a </a:t>
            </a:r>
            <a:r>
              <a:rPr lang="de-DE" sz="1600" dirty="0" err="1" smtClean="0">
                <a:latin typeface="+mn-lt"/>
              </a:rPr>
              <a:t>cathode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substrate</a:t>
            </a:r>
            <a:r>
              <a:rPr lang="de-DE" sz="1600" dirty="0" smtClean="0">
                <a:latin typeface="+mn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+mn-lt"/>
              </a:rPr>
              <a:t>Mo </a:t>
            </a:r>
            <a:r>
              <a:rPr lang="de-DE" sz="1600" dirty="0" err="1" smtClean="0">
                <a:latin typeface="+mn-lt"/>
              </a:rPr>
              <a:t>is</a:t>
            </a:r>
            <a:r>
              <a:rPr lang="de-DE" sz="1600" dirty="0" smtClean="0">
                <a:latin typeface="+mn-lt"/>
              </a:rPr>
              <a:t> favorable </a:t>
            </a:r>
            <a:r>
              <a:rPr lang="de-DE" sz="1600" dirty="0" err="1" smtClean="0">
                <a:latin typeface="+mn-lt"/>
              </a:rPr>
              <a:t>for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cathode</a:t>
            </a:r>
            <a:r>
              <a:rPr lang="de-DE" sz="1600" dirty="0" smtClean="0">
                <a:latin typeface="+mn-lt"/>
              </a:rPr>
              <a:t> QE</a:t>
            </a:r>
            <a:endParaRPr lang="de-DE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latin typeface="+mn-lt"/>
              </a:rPr>
              <a:t>Cu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migrates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into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Antimony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layer</a:t>
            </a:r>
            <a:r>
              <a:rPr lang="de-DE" sz="1600" dirty="0" smtClean="0">
                <a:latin typeface="+mn-lt"/>
              </a:rPr>
              <a:t>, </a:t>
            </a:r>
            <a:r>
              <a:rPr lang="de-DE" sz="1600" dirty="0" err="1" smtClean="0">
                <a:latin typeface="+mn-lt"/>
              </a:rPr>
              <a:t>results</a:t>
            </a:r>
            <a:r>
              <a:rPr lang="de-DE" sz="1600" dirty="0" smtClean="0">
                <a:latin typeface="+mn-lt"/>
              </a:rPr>
              <a:t> in 50% </a:t>
            </a:r>
            <a:r>
              <a:rPr lang="de-DE" sz="1600" dirty="0" err="1" smtClean="0">
                <a:latin typeface="+mn-lt"/>
              </a:rPr>
              <a:t>lower</a:t>
            </a:r>
            <a:r>
              <a:rPr lang="de-DE" sz="1600" dirty="0" smtClean="0">
                <a:latin typeface="+mn-lt"/>
              </a:rPr>
              <a:t> QE</a:t>
            </a:r>
          </a:p>
          <a:p>
            <a:endParaRPr lang="de-DE" sz="1600" dirty="0">
              <a:latin typeface="+mn-lt"/>
            </a:endParaRPr>
          </a:p>
          <a:p>
            <a:r>
              <a:rPr lang="de-DE" sz="1600" b="1" dirty="0" err="1" smtClean="0">
                <a:solidFill>
                  <a:srgbClr val="00589C"/>
                </a:solidFill>
                <a:latin typeface="+mn-lt"/>
              </a:rPr>
              <a:t>Thermocontact</a:t>
            </a:r>
            <a:r>
              <a:rPr lang="de-DE" sz="1600" b="1" dirty="0" smtClean="0">
                <a:solidFill>
                  <a:srgbClr val="00589C"/>
                </a:solidFill>
                <a:latin typeface="+mn-lt"/>
              </a:rPr>
              <a:t> </a:t>
            </a:r>
            <a:r>
              <a:rPr lang="de-DE" sz="1600" b="1" dirty="0" err="1" smtClean="0">
                <a:solidFill>
                  <a:srgbClr val="00589C"/>
                </a:solidFill>
                <a:latin typeface="+mn-lt"/>
              </a:rPr>
              <a:t>experiments</a:t>
            </a:r>
            <a:r>
              <a:rPr lang="de-DE" sz="1600" b="1" dirty="0">
                <a:solidFill>
                  <a:srgbClr val="00589C"/>
                </a:solidFill>
                <a:latin typeface="+mn-lt"/>
              </a:rPr>
              <a:t>:</a:t>
            </a:r>
            <a:r>
              <a:rPr lang="de-DE" sz="1600" dirty="0" smtClean="0"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latin typeface="+mn-lt"/>
              </a:rPr>
              <a:t>cathode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c</a:t>
            </a:r>
            <a:r>
              <a:rPr lang="de-DE" sz="1600" dirty="0" err="1" smtClean="0">
                <a:latin typeface="+mn-lt"/>
              </a:rPr>
              <a:t>ooling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with</a:t>
            </a:r>
            <a:r>
              <a:rPr lang="de-DE" sz="1600" dirty="0" smtClean="0">
                <a:latin typeface="+mn-lt"/>
              </a:rPr>
              <a:t> LN2 but GUN 1.0 80 K He – on </a:t>
            </a:r>
            <a:r>
              <a:rPr lang="de-DE" sz="1600" dirty="0" err="1" smtClean="0">
                <a:latin typeface="+mn-lt"/>
              </a:rPr>
              <a:t>going</a:t>
            </a:r>
            <a:r>
              <a:rPr lang="de-DE" sz="1600" dirty="0" smtClean="0">
                <a:latin typeface="+mn-lt"/>
              </a:rPr>
              <a:t>! </a:t>
            </a:r>
            <a:endParaRPr lang="de-DE" sz="1600" dirty="0">
              <a:latin typeface="+mn-lt"/>
            </a:endParaRPr>
          </a:p>
          <a:p>
            <a:endParaRPr lang="de-DE" sz="1600" b="1" dirty="0" smtClean="0">
              <a:solidFill>
                <a:srgbClr val="00589C"/>
              </a:solidFill>
              <a:latin typeface="+mn-lt"/>
            </a:endParaRPr>
          </a:p>
          <a:p>
            <a:r>
              <a:rPr lang="de-DE" sz="1600" b="1" dirty="0" smtClean="0">
                <a:solidFill>
                  <a:srgbClr val="00589C"/>
                </a:solidFill>
                <a:latin typeface="+mn-lt"/>
              </a:rPr>
              <a:t>PLUG - Options :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>
                <a:latin typeface="+mn-lt"/>
              </a:rPr>
              <a:t>Mo-Plug: </a:t>
            </a:r>
            <a:r>
              <a:rPr lang="de-DE" sz="1600" dirty="0" err="1" smtClean="0">
                <a:latin typeface="+mn-lt"/>
              </a:rPr>
              <a:t>sputter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cleaned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and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heat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treatment</a:t>
            </a:r>
            <a:r>
              <a:rPr lang="de-DE" sz="1600" dirty="0" smtClean="0">
                <a:latin typeface="+mn-lt"/>
              </a:rPr>
              <a:t> (Mo)</a:t>
            </a:r>
          </a:p>
          <a:p>
            <a:pPr marL="342900" indent="-342900">
              <a:buFont typeface="+mj-lt"/>
              <a:buAutoNum type="arabicPeriod"/>
            </a:pPr>
            <a:endParaRPr lang="de-DE" sz="16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>
                <a:latin typeface="+mn-lt"/>
              </a:rPr>
              <a:t>Mo-</a:t>
            </a:r>
            <a:r>
              <a:rPr lang="de-DE" sz="1600" dirty="0" err="1" smtClean="0">
                <a:latin typeface="+mn-lt"/>
              </a:rPr>
              <a:t>plug</a:t>
            </a:r>
            <a:r>
              <a:rPr lang="de-DE" sz="1600" dirty="0" smtClean="0">
                <a:latin typeface="+mn-lt"/>
              </a:rPr>
              <a:t>: </a:t>
            </a:r>
            <a:r>
              <a:rPr lang="de-DE" sz="1600" dirty="0" err="1" smtClean="0">
                <a:latin typeface="+mn-lt"/>
              </a:rPr>
              <a:t>sputter-cleaned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only</a:t>
            </a:r>
            <a:r>
              <a:rPr lang="de-DE" sz="1600" dirty="0" smtClean="0">
                <a:latin typeface="+mn-lt"/>
              </a:rPr>
              <a:t> at </a:t>
            </a:r>
            <a:r>
              <a:rPr lang="de-DE" sz="1600" dirty="0" err="1" smtClean="0">
                <a:latin typeface="+mn-lt"/>
              </a:rPr>
              <a:t>the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center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where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the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cathode</a:t>
            </a:r>
            <a:r>
              <a:rPr lang="de-DE" sz="1600" dirty="0" smtClean="0">
                <a:latin typeface="+mn-lt"/>
              </a:rPr>
              <a:t> will </a:t>
            </a:r>
            <a:r>
              <a:rPr lang="de-DE" sz="1600" dirty="0" err="1" smtClean="0">
                <a:latin typeface="+mn-lt"/>
              </a:rPr>
              <a:t>be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deposited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de-DE" sz="1600" dirty="0" err="1" smtClean="0">
                <a:latin typeface="+mn-lt"/>
                <a:sym typeface="Wingdings" panose="05000000000000000000" pitchFamily="2" charset="2"/>
              </a:rPr>
              <a:t>lower</a:t>
            </a:r>
            <a:r>
              <a:rPr lang="de-DE" sz="16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latin typeface="+mn-lt"/>
                <a:sym typeface="Wingdings" panose="05000000000000000000" pitchFamily="2" charset="2"/>
              </a:rPr>
              <a:t>field</a:t>
            </a:r>
            <a:r>
              <a:rPr lang="de-DE" sz="16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latin typeface="+mn-lt"/>
                <a:sym typeface="Wingdings" panose="05000000000000000000" pitchFamily="2" charset="2"/>
              </a:rPr>
              <a:t>emission</a:t>
            </a:r>
            <a:r>
              <a:rPr lang="de-DE" sz="16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latin typeface="+mn-lt"/>
                <a:sym typeface="Wingdings" panose="05000000000000000000" pitchFamily="2" charset="2"/>
              </a:rPr>
              <a:t>from</a:t>
            </a:r>
            <a:r>
              <a:rPr lang="de-DE" sz="16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latin typeface="+mn-lt"/>
                <a:sym typeface="Wingdings" panose="05000000000000000000" pitchFamily="2" charset="2"/>
              </a:rPr>
              <a:t>rim</a:t>
            </a:r>
            <a:r>
              <a:rPr lang="de-DE" sz="1600" dirty="0" smtClean="0">
                <a:latin typeface="+mn-lt"/>
                <a:sym typeface="Wingdings" panose="05000000000000000000" pitchFamily="2" charset="2"/>
              </a:rPr>
              <a:t> (</a:t>
            </a:r>
            <a:r>
              <a:rPr lang="de-DE" sz="1600" dirty="0" err="1" smtClean="0">
                <a:latin typeface="+mn-lt"/>
                <a:sym typeface="Wingdings" panose="05000000000000000000" pitchFamily="2" charset="2"/>
              </a:rPr>
              <a:t>MoO</a:t>
            </a:r>
            <a:r>
              <a:rPr lang="de-DE" sz="1600" baseline="-25000" dirty="0" err="1" smtClean="0">
                <a:latin typeface="+mn-lt"/>
                <a:sym typeface="Wingdings" panose="05000000000000000000" pitchFamily="2" charset="2"/>
              </a:rPr>
              <a:t>x</a:t>
            </a:r>
            <a:r>
              <a:rPr lang="de-DE" sz="1600" dirty="0" smtClean="0">
                <a:latin typeface="+mn-lt"/>
                <a:sym typeface="Wingdings" panose="05000000000000000000" pitchFamily="2" charset="2"/>
              </a:rPr>
              <a:t>)</a:t>
            </a:r>
            <a:endParaRPr lang="de-DE" sz="1600" dirty="0">
              <a:latin typeface="+mn-lt"/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/>
            </a:pPr>
            <a:endParaRPr lang="de-DE" sz="1600" dirty="0" smtClean="0">
              <a:latin typeface="+mn-lt"/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1600" dirty="0" err="1" smtClean="0">
                <a:latin typeface="+mn-lt"/>
                <a:sym typeface="Wingdings" panose="05000000000000000000" pitchFamily="2" charset="2"/>
              </a:rPr>
              <a:t>Cu-plug</a:t>
            </a:r>
            <a:r>
              <a:rPr lang="de-DE" sz="16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latin typeface="+mn-lt"/>
                <a:sym typeface="Wingdings" panose="05000000000000000000" pitchFamily="2" charset="2"/>
              </a:rPr>
              <a:t>with</a:t>
            </a:r>
            <a:r>
              <a:rPr lang="de-DE" sz="1600" dirty="0" smtClean="0">
                <a:latin typeface="+mn-lt"/>
                <a:sym typeface="Wingdings" panose="05000000000000000000" pitchFamily="2" charset="2"/>
              </a:rPr>
              <a:t> Mo film </a:t>
            </a:r>
            <a:r>
              <a:rPr lang="de-DE" sz="1600" dirty="0" err="1" smtClean="0">
                <a:latin typeface="+mn-lt"/>
                <a:sym typeface="Wingdings" panose="05000000000000000000" pitchFamily="2" charset="2"/>
              </a:rPr>
              <a:t>deposited</a:t>
            </a:r>
            <a:r>
              <a:rPr lang="de-DE" sz="16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latin typeface="+mn-lt"/>
                <a:sym typeface="Wingdings" panose="05000000000000000000" pitchFamily="2" charset="2"/>
              </a:rPr>
              <a:t>as</a:t>
            </a:r>
            <a:r>
              <a:rPr lang="de-DE" sz="1600" dirty="0" smtClean="0">
                <a:latin typeface="+mn-lt"/>
                <a:sym typeface="Wingdings" panose="05000000000000000000" pitchFamily="2" charset="2"/>
              </a:rPr>
              <a:t> a </a:t>
            </a:r>
            <a:r>
              <a:rPr lang="de-DE" sz="1600" dirty="0" err="1" smtClean="0">
                <a:latin typeface="+mn-lt"/>
                <a:sym typeface="Wingdings" panose="05000000000000000000" pitchFamily="2" charset="2"/>
              </a:rPr>
              <a:t>diffusion</a:t>
            </a:r>
            <a:r>
              <a:rPr lang="de-DE" sz="16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latin typeface="+mn-lt"/>
                <a:sym typeface="Wingdings" panose="05000000000000000000" pitchFamily="2" charset="2"/>
              </a:rPr>
              <a:t>layer</a:t>
            </a:r>
            <a:r>
              <a:rPr lang="de-DE" sz="1600" dirty="0" smtClean="0">
                <a:latin typeface="+mn-lt"/>
                <a:sym typeface="Wingdings" panose="05000000000000000000" pitchFamily="2" charset="2"/>
              </a:rPr>
              <a:t> at </a:t>
            </a:r>
            <a:r>
              <a:rPr lang="de-DE" sz="1600" dirty="0" err="1" smtClean="0">
                <a:latin typeface="+mn-lt"/>
                <a:sym typeface="Wingdings" panose="05000000000000000000" pitchFamily="2" charset="2"/>
              </a:rPr>
              <a:t>the</a:t>
            </a:r>
            <a:r>
              <a:rPr lang="de-DE" sz="16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latin typeface="+mn-lt"/>
                <a:sym typeface="Wingdings" panose="05000000000000000000" pitchFamily="2" charset="2"/>
              </a:rPr>
              <a:t>plug</a:t>
            </a:r>
            <a:r>
              <a:rPr lang="de-DE" sz="16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latin typeface="+mn-lt"/>
                <a:sym typeface="Wingdings" panose="05000000000000000000" pitchFamily="2" charset="2"/>
              </a:rPr>
              <a:t>center</a:t>
            </a:r>
            <a:r>
              <a:rPr lang="de-DE" sz="1600" dirty="0" smtClean="0">
                <a:latin typeface="+mn-lt"/>
                <a:sym typeface="Wingdings" panose="05000000000000000000" pitchFamily="2" charset="2"/>
              </a:rPr>
              <a:t>  Mo </a:t>
            </a:r>
            <a:r>
              <a:rPr lang="de-DE" sz="1600" dirty="0" err="1" smtClean="0">
                <a:latin typeface="+mn-lt"/>
                <a:sym typeface="Wingdings" panose="05000000000000000000" pitchFamily="2" charset="2"/>
              </a:rPr>
              <a:t>layer</a:t>
            </a:r>
            <a:r>
              <a:rPr lang="de-DE" sz="16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latin typeface="+mn-lt"/>
                <a:sym typeface="Wingdings" panose="05000000000000000000" pitchFamily="2" charset="2"/>
              </a:rPr>
              <a:t>deposited</a:t>
            </a:r>
            <a:r>
              <a:rPr lang="de-DE" sz="16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latin typeface="+mn-lt"/>
                <a:sym typeface="Wingdings" panose="05000000000000000000" pitchFamily="2" charset="2"/>
              </a:rPr>
              <a:t>by</a:t>
            </a:r>
            <a:r>
              <a:rPr lang="de-DE" sz="1600" dirty="0" smtClean="0">
                <a:latin typeface="+mn-lt"/>
                <a:sym typeface="Wingdings" panose="05000000000000000000" pitchFamily="2" charset="2"/>
              </a:rPr>
              <a:t> e-beam </a:t>
            </a:r>
            <a:r>
              <a:rPr lang="de-DE" sz="1600" dirty="0" err="1" smtClean="0">
                <a:latin typeface="+mn-lt"/>
                <a:sym typeface="Wingdings" panose="05000000000000000000" pitchFamily="2" charset="2"/>
              </a:rPr>
              <a:t>evaporation</a:t>
            </a:r>
            <a:endParaRPr lang="de-DE" sz="1600" dirty="0">
              <a:latin typeface="+mn-lt"/>
              <a:sym typeface="Wingdings" panose="05000000000000000000" pitchFamily="2" charset="2"/>
            </a:endParaRPr>
          </a:p>
          <a:p>
            <a:endParaRPr lang="de-DE" sz="1600" dirty="0">
              <a:latin typeface="+mn-lt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5739809" y="2297035"/>
            <a:ext cx="15034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latin typeface="+mn-lt"/>
              </a:rPr>
              <a:t>Scenario </a:t>
            </a:r>
            <a:r>
              <a:rPr lang="de-DE" sz="1400" b="1" dirty="0" err="1" smtClean="0">
                <a:latin typeface="+mn-lt"/>
              </a:rPr>
              <a:t>Gun</a:t>
            </a:r>
            <a:r>
              <a:rPr lang="de-DE" sz="1400" b="1" dirty="0" smtClean="0">
                <a:latin typeface="+mn-lt"/>
              </a:rPr>
              <a:t> 1:</a:t>
            </a:r>
          </a:p>
          <a:p>
            <a:r>
              <a:rPr lang="de-DE" sz="1400" dirty="0" smtClean="0">
                <a:latin typeface="+mn-lt"/>
              </a:rPr>
              <a:t>6 W RF </a:t>
            </a:r>
            <a:r>
              <a:rPr lang="de-DE" sz="1400" dirty="0" err="1" smtClean="0">
                <a:latin typeface="+mn-lt"/>
              </a:rPr>
              <a:t>losses</a:t>
            </a:r>
            <a:endParaRPr lang="de-DE" sz="1400" dirty="0" smtClean="0">
              <a:latin typeface="+mn-lt"/>
            </a:endParaRPr>
          </a:p>
          <a:p>
            <a:r>
              <a:rPr lang="de-DE" sz="1400" dirty="0" smtClean="0">
                <a:latin typeface="+mn-lt"/>
              </a:rPr>
              <a:t>1.2 W </a:t>
            </a:r>
            <a:r>
              <a:rPr lang="de-DE" sz="1400" dirty="0" err="1" smtClean="0">
                <a:latin typeface="+mn-lt"/>
              </a:rPr>
              <a:t>laser</a:t>
            </a:r>
            <a:r>
              <a:rPr lang="de-DE" sz="1400" dirty="0" smtClean="0">
                <a:latin typeface="+mn-lt"/>
              </a:rPr>
              <a:t> power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067081" y="3200361"/>
            <a:ext cx="1681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Aperture and anode</a:t>
            </a:r>
          </a:p>
          <a:p>
            <a:r>
              <a:rPr lang="en-US" sz="1400" b="1" dirty="0">
                <a:latin typeface="+mj-lt"/>
              </a:rPr>
              <a:t>f</a:t>
            </a:r>
            <a:r>
              <a:rPr lang="en-US" sz="1400" b="1" dirty="0" smtClean="0">
                <a:latin typeface="+mj-lt"/>
              </a:rPr>
              <a:t>or the PAS:</a:t>
            </a:r>
            <a:endParaRPr lang="en-US" sz="1400" b="1" dirty="0">
              <a:latin typeface="+mj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243229" y="2315978"/>
            <a:ext cx="14663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Scenario </a:t>
            </a:r>
            <a:r>
              <a:rPr lang="de-DE" sz="14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Gun</a:t>
            </a:r>
            <a:r>
              <a:rPr lang="de-DE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2:</a:t>
            </a:r>
          </a:p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24 W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laser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power</a:t>
            </a:r>
          </a:p>
          <a:p>
            <a:endParaRPr lang="en-US" sz="1400" dirty="0">
              <a:latin typeface="+mj-lt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9" t="39761" r="6657" b="22529"/>
          <a:stretch/>
        </p:blipFill>
        <p:spPr bwMode="auto">
          <a:xfrm>
            <a:off x="5589209" y="961785"/>
            <a:ext cx="3076440" cy="131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uppieren 8"/>
          <p:cNvGrpSpPr/>
          <p:nvPr/>
        </p:nvGrpSpPr>
        <p:grpSpPr>
          <a:xfrm>
            <a:off x="6319134" y="5335684"/>
            <a:ext cx="1690637" cy="1266669"/>
            <a:chOff x="6491519" y="5223259"/>
            <a:chExt cx="1690637" cy="1266669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42" t="30382" r="21203" b="16721"/>
            <a:stretch/>
          </p:blipFill>
          <p:spPr>
            <a:xfrm>
              <a:off x="6491519" y="5223259"/>
              <a:ext cx="1690637" cy="1266669"/>
            </a:xfrm>
            <a:prstGeom prst="rect">
              <a:avLst/>
            </a:prstGeom>
          </p:spPr>
        </p:pic>
        <p:sp>
          <p:nvSpPr>
            <p:cNvPr id="7" name="Ellipse 6"/>
            <p:cNvSpPr/>
            <p:nvPr/>
          </p:nvSpPr>
          <p:spPr>
            <a:xfrm rot="20254975">
              <a:off x="6851122" y="5373961"/>
              <a:ext cx="325369" cy="21673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6239774" y="4875784"/>
            <a:ext cx="1536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Omicron sample </a:t>
            </a:r>
          </a:p>
          <a:p>
            <a:r>
              <a:rPr lang="en-US" sz="1400" b="1" dirty="0" smtClean="0">
                <a:latin typeface="+mj-lt"/>
              </a:rPr>
              <a:t>holder with PLUG:</a:t>
            </a:r>
            <a:endParaRPr lang="en-US" sz="1400" b="1" dirty="0">
              <a:latin typeface="+mj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835755" y="672951"/>
            <a:ext cx="2657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PLUG-Holder w/ PLUG in GUN 1.0</a:t>
            </a:r>
            <a:endParaRPr lang="en-US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919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60561" y="421217"/>
            <a:ext cx="8671689" cy="340414"/>
          </a:xfrm>
        </p:spPr>
        <p:txBody>
          <a:bodyPr/>
          <a:lstStyle/>
          <a:p>
            <a:r>
              <a:rPr lang="en-US" dirty="0" smtClean="0"/>
              <a:t>Transfer systems and vacuum suitcase</a:t>
            </a:r>
            <a:endParaRPr lang="en-US" dirty="0"/>
          </a:p>
        </p:txBody>
      </p:sp>
      <p:pic>
        <p:nvPicPr>
          <p:cNvPr id="3" name="Picture 4" descr="Z:\output\ERL15\822423-00001258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3" t="17140" r="23003" b="15295"/>
          <a:stretch/>
        </p:blipFill>
        <p:spPr bwMode="auto">
          <a:xfrm>
            <a:off x="251520" y="3113919"/>
            <a:ext cx="382357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4"/>
          <p:cNvSpPr txBox="1">
            <a:spLocks/>
          </p:cNvSpPr>
          <p:nvPr/>
        </p:nvSpPr>
        <p:spPr bwMode="auto">
          <a:xfrm>
            <a:off x="6796088" y="6139243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100" b="1" kern="1200">
                <a:solidFill>
                  <a:srgbClr val="00589C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1169988" algn="l"/>
              </a:tabLs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464288-25AC-4116-A2A2-873CAED8723C}" type="slidenum">
              <a:rPr lang="de-DE" altLang="de-DE" sz="1200" smtClean="0">
                <a:latin typeface="+mn-lt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de-DE" altLang="de-DE" sz="1200" dirty="0">
              <a:latin typeface="+mn-l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1520" y="836712"/>
            <a:ext cx="568713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1600" dirty="0" smtClean="0">
                <a:latin typeface="+mn-lt"/>
              </a:rPr>
              <a:t>Cathodes must be stored and handled in &lt; 10</a:t>
            </a:r>
            <a:r>
              <a:rPr lang="en-US" altLang="de-DE" sz="1600" baseline="30000" dirty="0" smtClean="0">
                <a:latin typeface="+mn-lt"/>
              </a:rPr>
              <a:t>-10</a:t>
            </a:r>
            <a:r>
              <a:rPr lang="en-US" altLang="de-DE" sz="1600" dirty="0" smtClean="0">
                <a:latin typeface="+mn-lt"/>
              </a:rPr>
              <a:t> mbar UHV</a:t>
            </a:r>
          </a:p>
          <a:p>
            <a:endParaRPr lang="en-US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latin typeface="+mn-lt"/>
              </a:rPr>
              <a:t>Vacuum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suitcase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is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available</a:t>
            </a:r>
            <a:r>
              <a:rPr lang="de-DE" sz="1600" dirty="0" smtClean="0">
                <a:latin typeface="+mn-lt"/>
              </a:rPr>
              <a:t>. </a:t>
            </a:r>
            <a:r>
              <a:rPr lang="de-DE" sz="1600" dirty="0" err="1" smtClean="0">
                <a:latin typeface="+mn-lt"/>
              </a:rPr>
              <a:t>Vacuum</a:t>
            </a:r>
            <a:r>
              <a:rPr lang="de-DE" sz="1600" dirty="0" smtClean="0">
                <a:latin typeface="+mn-lt"/>
              </a:rPr>
              <a:t> ~ 1*10</a:t>
            </a:r>
            <a:r>
              <a:rPr lang="de-DE" sz="1600" baseline="30000" dirty="0" smtClean="0">
                <a:latin typeface="+mn-lt"/>
              </a:rPr>
              <a:t>-11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smtClean="0">
                <a:latin typeface="+mn-lt"/>
              </a:rPr>
              <a:t>mbar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latin typeface="+mn-lt"/>
              </a:rPr>
              <a:t>Stability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with</a:t>
            </a:r>
            <a:r>
              <a:rPr lang="de-DE" sz="1600" dirty="0" smtClean="0">
                <a:latin typeface="+mn-lt"/>
              </a:rPr>
              <a:t> NEG + </a:t>
            </a:r>
            <a:r>
              <a:rPr lang="de-DE" sz="1600" dirty="0" err="1" smtClean="0">
                <a:latin typeface="+mn-lt"/>
              </a:rPr>
              <a:t>getter</a:t>
            </a:r>
            <a:r>
              <a:rPr lang="de-DE" sz="1600" dirty="0" smtClean="0">
                <a:latin typeface="+mn-lt"/>
              </a:rPr>
              <a:t> pump </a:t>
            </a:r>
            <a:r>
              <a:rPr lang="de-DE" sz="1600" dirty="0" err="1" smtClean="0">
                <a:latin typeface="+mn-lt"/>
              </a:rPr>
              <a:t>is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good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for</a:t>
            </a:r>
            <a:r>
              <a:rPr lang="de-DE" sz="1600" dirty="0" smtClean="0">
                <a:latin typeface="+mn-lt"/>
              </a:rPr>
              <a:t> &gt;3 </a:t>
            </a:r>
            <a:r>
              <a:rPr lang="de-DE" sz="1600" dirty="0" err="1" smtClean="0">
                <a:latin typeface="+mn-lt"/>
              </a:rPr>
              <a:t>months</a:t>
            </a:r>
            <a:endParaRPr lang="de-DE" sz="16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err="1" smtClean="0">
                <a:solidFill>
                  <a:srgbClr val="9BBB59"/>
                </a:solidFill>
                <a:latin typeface="+mn-lt"/>
              </a:rPr>
              <a:t>Cleaning</a:t>
            </a:r>
            <a:r>
              <a:rPr lang="de-DE" sz="1600" b="1" dirty="0" smtClean="0">
                <a:solidFill>
                  <a:srgbClr val="9BBB59"/>
                </a:solidFill>
                <a:latin typeface="+mn-lt"/>
              </a:rPr>
              <a:t> </a:t>
            </a:r>
            <a:r>
              <a:rPr lang="de-DE" sz="1600" b="1" dirty="0" err="1" smtClean="0">
                <a:solidFill>
                  <a:srgbClr val="9BBB59"/>
                </a:solidFill>
                <a:latin typeface="+mn-lt"/>
              </a:rPr>
              <a:t>and</a:t>
            </a:r>
            <a:r>
              <a:rPr lang="de-DE" sz="1600" b="1" dirty="0" smtClean="0">
                <a:solidFill>
                  <a:srgbClr val="9BBB59"/>
                </a:solidFill>
                <a:latin typeface="+mn-lt"/>
              </a:rPr>
              <a:t> </a:t>
            </a:r>
            <a:r>
              <a:rPr lang="de-DE" sz="1600" b="1" dirty="0" err="1" smtClean="0">
                <a:solidFill>
                  <a:srgbClr val="9BBB59"/>
                </a:solidFill>
                <a:latin typeface="+mn-lt"/>
              </a:rPr>
              <a:t>assembly</a:t>
            </a:r>
            <a:r>
              <a:rPr lang="de-DE" sz="1600" b="1" dirty="0" smtClean="0">
                <a:solidFill>
                  <a:srgbClr val="9BBB59"/>
                </a:solidFill>
                <a:latin typeface="+mn-lt"/>
              </a:rPr>
              <a:t> in ISO 5 clean </a:t>
            </a:r>
            <a:r>
              <a:rPr lang="de-DE" sz="1600" b="1" dirty="0" err="1" smtClean="0">
                <a:solidFill>
                  <a:srgbClr val="9BBB59"/>
                </a:solidFill>
                <a:latin typeface="+mn-lt"/>
              </a:rPr>
              <a:t>room</a:t>
            </a:r>
            <a:r>
              <a:rPr lang="de-DE" sz="1600" b="1" dirty="0" smtClean="0">
                <a:solidFill>
                  <a:srgbClr val="9BBB59"/>
                </a:solidFill>
                <a:latin typeface="+mn-lt"/>
              </a:rPr>
              <a:t> </a:t>
            </a:r>
            <a:r>
              <a:rPr lang="de-DE" sz="1600" b="1" dirty="0" err="1" smtClean="0">
                <a:solidFill>
                  <a:srgbClr val="9BBB59"/>
                </a:solidFill>
                <a:latin typeface="+mn-lt"/>
              </a:rPr>
              <a:t>conditions</a:t>
            </a:r>
            <a:r>
              <a:rPr lang="de-DE" sz="1600" b="1" dirty="0" smtClean="0">
                <a:solidFill>
                  <a:srgbClr val="9BBB59"/>
                </a:solidFill>
                <a:latin typeface="+mn-lt"/>
              </a:rPr>
              <a:t> </a:t>
            </a:r>
            <a:r>
              <a:rPr lang="de-DE" sz="1600" b="1" dirty="0" err="1" smtClean="0">
                <a:solidFill>
                  <a:srgbClr val="9BBB59"/>
                </a:solidFill>
                <a:latin typeface="+mn-lt"/>
              </a:rPr>
              <a:t>done</a:t>
            </a:r>
            <a:r>
              <a:rPr lang="de-DE" sz="1600" b="1" dirty="0" smtClean="0">
                <a:solidFill>
                  <a:srgbClr val="9BBB59"/>
                </a:solidFill>
                <a:latin typeface="+mn-lt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rgbClr val="00589C"/>
                </a:solidFill>
                <a:latin typeface="+mn-lt"/>
              </a:rPr>
              <a:t>DEZ 15: </a:t>
            </a:r>
            <a:r>
              <a:rPr lang="de-DE" sz="1600" b="1" dirty="0" smtClean="0">
                <a:solidFill>
                  <a:srgbClr val="9BBB59"/>
                </a:solidFill>
                <a:latin typeface="+mn-lt"/>
              </a:rPr>
              <a:t>Setup &amp; </a:t>
            </a:r>
            <a:r>
              <a:rPr lang="de-DE" sz="1600" b="1" dirty="0" err="1">
                <a:solidFill>
                  <a:srgbClr val="9BBB59"/>
                </a:solidFill>
                <a:latin typeface="+mn-lt"/>
              </a:rPr>
              <a:t>c</a:t>
            </a:r>
            <a:r>
              <a:rPr lang="de-DE" sz="1600" b="1" dirty="0" err="1" smtClean="0">
                <a:solidFill>
                  <a:srgbClr val="9BBB59"/>
                </a:solidFill>
                <a:latin typeface="+mn-lt"/>
              </a:rPr>
              <a:t>ommissioning</a:t>
            </a:r>
            <a:r>
              <a:rPr lang="de-DE" sz="1600" b="1" dirty="0" smtClean="0">
                <a:solidFill>
                  <a:srgbClr val="9BBB59"/>
                </a:solidFill>
                <a:latin typeface="+mn-lt"/>
              </a:rPr>
              <a:t> </a:t>
            </a:r>
            <a:r>
              <a:rPr lang="de-DE" sz="1600" b="1" dirty="0" err="1" smtClean="0">
                <a:solidFill>
                  <a:srgbClr val="9BBB59"/>
                </a:solidFill>
                <a:latin typeface="+mn-lt"/>
              </a:rPr>
              <a:t>of</a:t>
            </a:r>
            <a:r>
              <a:rPr lang="de-DE" sz="1600" b="1" dirty="0" smtClean="0">
                <a:solidFill>
                  <a:srgbClr val="9BBB59"/>
                </a:solidFill>
                <a:latin typeface="+mn-lt"/>
              </a:rPr>
              <a:t> </a:t>
            </a:r>
            <a:r>
              <a:rPr lang="de-DE" sz="1600" b="1" dirty="0" err="1" smtClean="0">
                <a:solidFill>
                  <a:srgbClr val="9BBB59"/>
                </a:solidFill>
                <a:latin typeface="+mn-lt"/>
              </a:rPr>
              <a:t>transfer</a:t>
            </a:r>
            <a:r>
              <a:rPr lang="de-DE" sz="1600" b="1" dirty="0" smtClean="0">
                <a:solidFill>
                  <a:srgbClr val="9BBB59"/>
                </a:solidFill>
                <a:latin typeface="+mn-lt"/>
              </a:rPr>
              <a:t> </a:t>
            </a:r>
            <a:r>
              <a:rPr lang="de-DE" sz="1600" b="1" dirty="0" err="1" smtClean="0">
                <a:solidFill>
                  <a:srgbClr val="9BBB59"/>
                </a:solidFill>
                <a:latin typeface="+mn-lt"/>
              </a:rPr>
              <a:t>system</a:t>
            </a:r>
            <a:r>
              <a:rPr lang="de-DE" sz="1600" b="1" dirty="0" smtClean="0">
                <a:solidFill>
                  <a:srgbClr val="9BBB59"/>
                </a:solidFill>
                <a:latin typeface="+mn-lt"/>
              </a:rPr>
              <a:t> 1 @  PAS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+mn-lt"/>
              </a:rPr>
              <a:t>Engineering: Petr </a:t>
            </a:r>
            <a:r>
              <a:rPr lang="de-DE" sz="1600" dirty="0" err="1" smtClean="0">
                <a:latin typeface="+mn-lt"/>
              </a:rPr>
              <a:t>Murcek</a:t>
            </a:r>
            <a:r>
              <a:rPr lang="de-DE" sz="1600" dirty="0" smtClean="0">
                <a:latin typeface="+mn-lt"/>
              </a:rPr>
              <a:t> (HZDR), Kerstin Martin, Andre Frahm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rgbClr val="9BBB59"/>
                </a:solidFill>
                <a:latin typeface="+mn-lt"/>
              </a:rPr>
              <a:t>Transfer </a:t>
            </a:r>
            <a:r>
              <a:rPr lang="de-DE" sz="1600" b="1" dirty="0" err="1" smtClean="0">
                <a:solidFill>
                  <a:srgbClr val="9BBB59"/>
                </a:solidFill>
                <a:latin typeface="+mn-lt"/>
              </a:rPr>
              <a:t>system</a:t>
            </a:r>
            <a:r>
              <a:rPr lang="de-DE" sz="1600" b="1" dirty="0" smtClean="0">
                <a:solidFill>
                  <a:srgbClr val="9BBB59"/>
                </a:solidFill>
                <a:latin typeface="+mn-lt"/>
              </a:rPr>
              <a:t> #2 </a:t>
            </a:r>
            <a:r>
              <a:rPr lang="de-DE" sz="1600" b="1" dirty="0" err="1" smtClean="0">
                <a:solidFill>
                  <a:srgbClr val="9BBB59"/>
                </a:solidFill>
                <a:latin typeface="+mn-lt"/>
              </a:rPr>
              <a:t>ordering</a:t>
            </a:r>
            <a:r>
              <a:rPr lang="de-DE" sz="1600" b="1" dirty="0" smtClean="0">
                <a:solidFill>
                  <a:srgbClr val="9BBB59"/>
                </a:solidFill>
                <a:latin typeface="+mn-lt"/>
              </a:rPr>
              <a:t> </a:t>
            </a:r>
            <a:r>
              <a:rPr lang="de-DE" sz="1600" b="1" dirty="0" err="1" smtClean="0">
                <a:solidFill>
                  <a:srgbClr val="9BBB59"/>
                </a:solidFill>
                <a:latin typeface="+mn-lt"/>
              </a:rPr>
              <a:t>process</a:t>
            </a:r>
            <a:r>
              <a:rPr lang="de-DE" sz="1600" b="1" dirty="0" smtClean="0">
                <a:solidFill>
                  <a:srgbClr val="9BBB59"/>
                </a:solidFill>
                <a:latin typeface="+mn-lt"/>
              </a:rPr>
              <a:t> </a:t>
            </a:r>
            <a:r>
              <a:rPr lang="de-DE" sz="1600" b="1" dirty="0" err="1" smtClean="0">
                <a:solidFill>
                  <a:srgbClr val="9BBB59"/>
                </a:solidFill>
                <a:latin typeface="+mn-lt"/>
              </a:rPr>
              <a:t>started</a:t>
            </a:r>
            <a:r>
              <a:rPr lang="de-DE" sz="1600" b="1" dirty="0" smtClean="0">
                <a:solidFill>
                  <a:srgbClr val="9BBB59"/>
                </a:solidFill>
                <a:latin typeface="+mn-lt"/>
              </a:rPr>
              <a:t>!</a:t>
            </a:r>
            <a:endParaRPr lang="de-DE" sz="1600" b="1" dirty="0">
              <a:solidFill>
                <a:srgbClr val="9BBB59"/>
              </a:solidFill>
              <a:latin typeface="+mn-lt"/>
            </a:endParaRPr>
          </a:p>
        </p:txBody>
      </p:sp>
      <p:pic>
        <p:nvPicPr>
          <p:cNvPr id="6" name="Picture 5" descr="Z:\output\ERL15\822423-b-000021957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7" t="15491" r="29563" b="13736"/>
          <a:stretch/>
        </p:blipFill>
        <p:spPr bwMode="auto">
          <a:xfrm>
            <a:off x="4363480" y="2970986"/>
            <a:ext cx="4172343" cy="345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Z:\output\ERL15\suitca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780" y="591424"/>
            <a:ext cx="2091908" cy="242988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2393330" y="3312572"/>
            <a:ext cx="1782411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600" b="1" dirty="0">
                <a:latin typeface="+mn-lt"/>
              </a:rPr>
              <a:t>T</a:t>
            </a:r>
            <a:r>
              <a:rPr lang="de-DE" sz="1600" b="1" dirty="0" smtClean="0">
                <a:latin typeface="+mn-lt"/>
              </a:rPr>
              <a:t>ransfer System #</a:t>
            </a:r>
            <a:r>
              <a:rPr lang="de-DE" sz="1600" b="1" dirty="0">
                <a:latin typeface="+mn-lt"/>
              </a:rPr>
              <a:t>1</a:t>
            </a:r>
          </a:p>
        </p:txBody>
      </p:sp>
      <p:sp>
        <p:nvSpPr>
          <p:cNvPr id="9" name="Rechteck 8"/>
          <p:cNvSpPr/>
          <p:nvPr/>
        </p:nvSpPr>
        <p:spPr>
          <a:xfrm>
            <a:off x="7068116" y="3312572"/>
            <a:ext cx="1782411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600" b="1" dirty="0">
                <a:latin typeface="+mn-lt"/>
              </a:rPr>
              <a:t>T</a:t>
            </a:r>
            <a:r>
              <a:rPr lang="de-DE" sz="1600" b="1" dirty="0" smtClean="0">
                <a:latin typeface="+mn-lt"/>
              </a:rPr>
              <a:t>ransfer System #2</a:t>
            </a:r>
            <a:endParaRPr lang="de-DE" sz="1600" b="1" dirty="0">
              <a:latin typeface="+mn-lt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076878" y="176859"/>
            <a:ext cx="1613711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+mn-lt"/>
              </a:rPr>
              <a:t>Vacuum</a:t>
            </a:r>
            <a:r>
              <a:rPr lang="de-DE" sz="1600" b="1" dirty="0" smtClean="0">
                <a:latin typeface="+mn-lt"/>
              </a:rPr>
              <a:t> Suitcase</a:t>
            </a:r>
            <a:endParaRPr lang="de-DE" sz="1600" b="1" dirty="0">
              <a:latin typeface="+mn-lt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709274" y="3312572"/>
            <a:ext cx="502573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600" b="1" dirty="0" smtClean="0">
                <a:latin typeface="+mn-lt"/>
              </a:rPr>
              <a:t>PAS</a:t>
            </a:r>
            <a:endParaRPr lang="de-DE" sz="1600" b="1" dirty="0">
              <a:latin typeface="+mn-lt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5091271" y="3312572"/>
            <a:ext cx="124745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600" b="1" dirty="0" err="1" smtClean="0">
                <a:latin typeface="+mn-lt"/>
              </a:rPr>
              <a:t>Gun</a:t>
            </a:r>
            <a:r>
              <a:rPr lang="de-DE" sz="1600" b="1" dirty="0" smtClean="0">
                <a:latin typeface="+mn-lt"/>
              </a:rPr>
              <a:t> </a:t>
            </a:r>
            <a:r>
              <a:rPr lang="de-DE" sz="1600" b="1" dirty="0">
                <a:latin typeface="+mn-lt"/>
              </a:rPr>
              <a:t>M</a:t>
            </a:r>
            <a:r>
              <a:rPr lang="de-DE" sz="1600" b="1" dirty="0" smtClean="0">
                <a:latin typeface="+mn-lt"/>
              </a:rPr>
              <a:t>odule</a:t>
            </a:r>
            <a:endParaRPr lang="de-DE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710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60561" y="421217"/>
            <a:ext cx="8671689" cy="340414"/>
          </a:xfrm>
        </p:spPr>
        <p:txBody>
          <a:bodyPr/>
          <a:lstStyle/>
          <a:p>
            <a:r>
              <a:rPr lang="en-US" dirty="0" smtClean="0"/>
              <a:t>Transfer systems and vacuum suitcase</a:t>
            </a:r>
            <a:endParaRPr lang="en-US" dirty="0"/>
          </a:p>
        </p:txBody>
      </p:sp>
      <p:pic>
        <p:nvPicPr>
          <p:cNvPr id="3" name="Picture 4" descr="Z:\output\ERL15\822423-00001258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3" t="17140" r="23003" b="15295"/>
          <a:stretch/>
        </p:blipFill>
        <p:spPr bwMode="auto">
          <a:xfrm>
            <a:off x="251520" y="3113919"/>
            <a:ext cx="382357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4"/>
          <p:cNvSpPr txBox="1">
            <a:spLocks/>
          </p:cNvSpPr>
          <p:nvPr/>
        </p:nvSpPr>
        <p:spPr bwMode="auto">
          <a:xfrm>
            <a:off x="6796088" y="6139243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100" b="1" kern="1200">
                <a:solidFill>
                  <a:srgbClr val="00589C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1169988" algn="l"/>
              </a:tabLs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464288-25AC-4116-A2A2-873CAED8723C}" type="slidenum">
              <a:rPr lang="de-DE" altLang="de-DE" sz="1200" smtClean="0">
                <a:latin typeface="+mn-lt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de-DE" altLang="de-DE" sz="1200" dirty="0">
              <a:latin typeface="+mn-l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1520" y="836712"/>
            <a:ext cx="568713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1600" dirty="0" smtClean="0">
                <a:latin typeface="+mn-lt"/>
              </a:rPr>
              <a:t>Cathodes must be stored and handled in &lt; 10</a:t>
            </a:r>
            <a:r>
              <a:rPr lang="en-US" altLang="de-DE" sz="1600" baseline="30000" dirty="0" smtClean="0">
                <a:latin typeface="+mn-lt"/>
              </a:rPr>
              <a:t>-10</a:t>
            </a:r>
            <a:r>
              <a:rPr lang="en-US" altLang="de-DE" sz="1600" dirty="0" smtClean="0">
                <a:latin typeface="+mn-lt"/>
              </a:rPr>
              <a:t> mbar UHV</a:t>
            </a:r>
          </a:p>
          <a:p>
            <a:endParaRPr lang="en-US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latin typeface="+mn-lt"/>
              </a:rPr>
              <a:t>Vacuum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suitcase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is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available</a:t>
            </a:r>
            <a:r>
              <a:rPr lang="de-DE" sz="1600" dirty="0" smtClean="0">
                <a:latin typeface="+mn-lt"/>
              </a:rPr>
              <a:t>. </a:t>
            </a:r>
            <a:r>
              <a:rPr lang="de-DE" sz="1600" dirty="0" err="1" smtClean="0">
                <a:latin typeface="+mn-lt"/>
              </a:rPr>
              <a:t>Vacuum</a:t>
            </a:r>
            <a:r>
              <a:rPr lang="de-DE" sz="1600" dirty="0" smtClean="0">
                <a:latin typeface="+mn-lt"/>
              </a:rPr>
              <a:t> ~ 1*10</a:t>
            </a:r>
            <a:r>
              <a:rPr lang="de-DE" sz="1600" baseline="30000" dirty="0" smtClean="0">
                <a:latin typeface="+mn-lt"/>
              </a:rPr>
              <a:t>-11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smtClean="0">
                <a:latin typeface="+mn-lt"/>
              </a:rPr>
              <a:t>mbar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latin typeface="+mn-lt"/>
              </a:rPr>
              <a:t>Stability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with</a:t>
            </a:r>
            <a:r>
              <a:rPr lang="de-DE" sz="1600" dirty="0" smtClean="0">
                <a:latin typeface="+mn-lt"/>
              </a:rPr>
              <a:t> NEG + </a:t>
            </a:r>
            <a:r>
              <a:rPr lang="de-DE" sz="1600" dirty="0" err="1" smtClean="0">
                <a:latin typeface="+mn-lt"/>
              </a:rPr>
              <a:t>getter</a:t>
            </a:r>
            <a:r>
              <a:rPr lang="de-DE" sz="1600" dirty="0" smtClean="0">
                <a:latin typeface="+mn-lt"/>
              </a:rPr>
              <a:t> pump </a:t>
            </a:r>
            <a:r>
              <a:rPr lang="de-DE" sz="1600" dirty="0" err="1" smtClean="0">
                <a:latin typeface="+mn-lt"/>
              </a:rPr>
              <a:t>is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good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for</a:t>
            </a:r>
            <a:r>
              <a:rPr lang="de-DE" sz="1600" dirty="0" smtClean="0">
                <a:latin typeface="+mn-lt"/>
              </a:rPr>
              <a:t> &gt;3 </a:t>
            </a:r>
            <a:r>
              <a:rPr lang="de-DE" sz="1600" dirty="0" err="1" smtClean="0">
                <a:latin typeface="+mn-lt"/>
              </a:rPr>
              <a:t>months</a:t>
            </a:r>
            <a:endParaRPr lang="de-DE" sz="16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err="1" smtClean="0">
                <a:solidFill>
                  <a:srgbClr val="9BBB59"/>
                </a:solidFill>
                <a:latin typeface="+mn-lt"/>
              </a:rPr>
              <a:t>Cleaning</a:t>
            </a:r>
            <a:r>
              <a:rPr lang="de-DE" sz="1600" b="1" dirty="0" smtClean="0">
                <a:solidFill>
                  <a:srgbClr val="9BBB59"/>
                </a:solidFill>
                <a:latin typeface="+mn-lt"/>
              </a:rPr>
              <a:t> </a:t>
            </a:r>
            <a:r>
              <a:rPr lang="de-DE" sz="1600" b="1" dirty="0" err="1" smtClean="0">
                <a:solidFill>
                  <a:srgbClr val="9BBB59"/>
                </a:solidFill>
                <a:latin typeface="+mn-lt"/>
              </a:rPr>
              <a:t>and</a:t>
            </a:r>
            <a:r>
              <a:rPr lang="de-DE" sz="1600" b="1" dirty="0" smtClean="0">
                <a:solidFill>
                  <a:srgbClr val="9BBB59"/>
                </a:solidFill>
                <a:latin typeface="+mn-lt"/>
              </a:rPr>
              <a:t> </a:t>
            </a:r>
            <a:r>
              <a:rPr lang="de-DE" sz="1600" b="1" dirty="0" err="1" smtClean="0">
                <a:solidFill>
                  <a:srgbClr val="9BBB59"/>
                </a:solidFill>
                <a:latin typeface="+mn-lt"/>
              </a:rPr>
              <a:t>assembly</a:t>
            </a:r>
            <a:r>
              <a:rPr lang="de-DE" sz="1600" b="1" dirty="0" smtClean="0">
                <a:solidFill>
                  <a:srgbClr val="9BBB59"/>
                </a:solidFill>
                <a:latin typeface="+mn-lt"/>
              </a:rPr>
              <a:t> in ISO 5 clean </a:t>
            </a:r>
            <a:r>
              <a:rPr lang="de-DE" sz="1600" b="1" dirty="0" err="1" smtClean="0">
                <a:solidFill>
                  <a:srgbClr val="9BBB59"/>
                </a:solidFill>
                <a:latin typeface="+mn-lt"/>
              </a:rPr>
              <a:t>room</a:t>
            </a:r>
            <a:r>
              <a:rPr lang="de-DE" sz="1600" b="1" dirty="0" smtClean="0">
                <a:solidFill>
                  <a:srgbClr val="9BBB59"/>
                </a:solidFill>
                <a:latin typeface="+mn-lt"/>
              </a:rPr>
              <a:t> </a:t>
            </a:r>
            <a:r>
              <a:rPr lang="de-DE" sz="1600" b="1" dirty="0" err="1" smtClean="0">
                <a:solidFill>
                  <a:srgbClr val="9BBB59"/>
                </a:solidFill>
                <a:latin typeface="+mn-lt"/>
              </a:rPr>
              <a:t>conditions</a:t>
            </a:r>
            <a:r>
              <a:rPr lang="de-DE" sz="1600" b="1" dirty="0" smtClean="0">
                <a:solidFill>
                  <a:srgbClr val="9BBB59"/>
                </a:solidFill>
                <a:latin typeface="+mn-lt"/>
              </a:rPr>
              <a:t> </a:t>
            </a:r>
            <a:r>
              <a:rPr lang="de-DE" sz="1600" b="1" dirty="0" err="1" smtClean="0">
                <a:solidFill>
                  <a:srgbClr val="9BBB59"/>
                </a:solidFill>
                <a:latin typeface="+mn-lt"/>
              </a:rPr>
              <a:t>done</a:t>
            </a:r>
            <a:r>
              <a:rPr lang="de-DE" sz="1600" b="1" dirty="0" smtClean="0">
                <a:solidFill>
                  <a:srgbClr val="9BBB59"/>
                </a:solidFill>
                <a:latin typeface="+mn-lt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rgbClr val="00589C"/>
                </a:solidFill>
                <a:latin typeface="+mn-lt"/>
              </a:rPr>
              <a:t>DEZ 15: </a:t>
            </a:r>
            <a:r>
              <a:rPr lang="de-DE" sz="1600" b="1" dirty="0" smtClean="0">
                <a:solidFill>
                  <a:srgbClr val="9BBB59"/>
                </a:solidFill>
                <a:latin typeface="+mn-lt"/>
              </a:rPr>
              <a:t>Setup &amp; </a:t>
            </a:r>
            <a:r>
              <a:rPr lang="de-DE" sz="1600" b="1" dirty="0" err="1">
                <a:solidFill>
                  <a:srgbClr val="9BBB59"/>
                </a:solidFill>
                <a:latin typeface="+mn-lt"/>
              </a:rPr>
              <a:t>c</a:t>
            </a:r>
            <a:r>
              <a:rPr lang="de-DE" sz="1600" b="1" dirty="0" err="1" smtClean="0">
                <a:solidFill>
                  <a:srgbClr val="9BBB59"/>
                </a:solidFill>
                <a:latin typeface="+mn-lt"/>
              </a:rPr>
              <a:t>ommissioning</a:t>
            </a:r>
            <a:r>
              <a:rPr lang="de-DE" sz="1600" b="1" dirty="0" smtClean="0">
                <a:solidFill>
                  <a:srgbClr val="9BBB59"/>
                </a:solidFill>
                <a:latin typeface="+mn-lt"/>
              </a:rPr>
              <a:t> </a:t>
            </a:r>
            <a:r>
              <a:rPr lang="de-DE" sz="1600" b="1" dirty="0" err="1" smtClean="0">
                <a:solidFill>
                  <a:srgbClr val="9BBB59"/>
                </a:solidFill>
                <a:latin typeface="+mn-lt"/>
              </a:rPr>
              <a:t>of</a:t>
            </a:r>
            <a:r>
              <a:rPr lang="de-DE" sz="1600" b="1" dirty="0" smtClean="0">
                <a:solidFill>
                  <a:srgbClr val="9BBB59"/>
                </a:solidFill>
                <a:latin typeface="+mn-lt"/>
              </a:rPr>
              <a:t> </a:t>
            </a:r>
            <a:r>
              <a:rPr lang="de-DE" sz="1600" b="1" dirty="0" err="1" smtClean="0">
                <a:solidFill>
                  <a:srgbClr val="9BBB59"/>
                </a:solidFill>
                <a:latin typeface="+mn-lt"/>
              </a:rPr>
              <a:t>transfer</a:t>
            </a:r>
            <a:r>
              <a:rPr lang="de-DE" sz="1600" b="1" dirty="0" smtClean="0">
                <a:solidFill>
                  <a:srgbClr val="9BBB59"/>
                </a:solidFill>
                <a:latin typeface="+mn-lt"/>
              </a:rPr>
              <a:t> </a:t>
            </a:r>
            <a:r>
              <a:rPr lang="de-DE" sz="1600" b="1" dirty="0" err="1" smtClean="0">
                <a:solidFill>
                  <a:srgbClr val="9BBB59"/>
                </a:solidFill>
                <a:latin typeface="+mn-lt"/>
              </a:rPr>
              <a:t>system</a:t>
            </a:r>
            <a:r>
              <a:rPr lang="de-DE" sz="1600" b="1" dirty="0" smtClean="0">
                <a:solidFill>
                  <a:srgbClr val="9BBB59"/>
                </a:solidFill>
                <a:latin typeface="+mn-lt"/>
              </a:rPr>
              <a:t> 1 @  PAS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+mn-lt"/>
              </a:rPr>
              <a:t>Engineering: Petr </a:t>
            </a:r>
            <a:r>
              <a:rPr lang="de-DE" sz="1600" dirty="0" err="1" smtClean="0">
                <a:latin typeface="+mn-lt"/>
              </a:rPr>
              <a:t>Murcek</a:t>
            </a:r>
            <a:r>
              <a:rPr lang="de-DE" sz="1600" dirty="0" smtClean="0">
                <a:latin typeface="+mn-lt"/>
              </a:rPr>
              <a:t> (HZDR), Kerstin Martin, Andre Frahm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rgbClr val="9BBB59"/>
                </a:solidFill>
                <a:latin typeface="+mn-lt"/>
              </a:rPr>
              <a:t>Transfer </a:t>
            </a:r>
            <a:r>
              <a:rPr lang="de-DE" sz="1600" b="1" dirty="0" err="1" smtClean="0">
                <a:solidFill>
                  <a:srgbClr val="9BBB59"/>
                </a:solidFill>
                <a:latin typeface="+mn-lt"/>
              </a:rPr>
              <a:t>system</a:t>
            </a:r>
            <a:r>
              <a:rPr lang="de-DE" sz="1600" b="1" dirty="0" smtClean="0">
                <a:solidFill>
                  <a:srgbClr val="9BBB59"/>
                </a:solidFill>
                <a:latin typeface="+mn-lt"/>
              </a:rPr>
              <a:t> #2 </a:t>
            </a:r>
            <a:r>
              <a:rPr lang="de-DE" sz="1600" b="1" dirty="0" err="1" smtClean="0">
                <a:solidFill>
                  <a:srgbClr val="9BBB59"/>
                </a:solidFill>
                <a:latin typeface="+mn-lt"/>
              </a:rPr>
              <a:t>ordering</a:t>
            </a:r>
            <a:r>
              <a:rPr lang="de-DE" sz="1600" b="1" dirty="0" smtClean="0">
                <a:solidFill>
                  <a:srgbClr val="9BBB59"/>
                </a:solidFill>
                <a:latin typeface="+mn-lt"/>
              </a:rPr>
              <a:t> </a:t>
            </a:r>
            <a:r>
              <a:rPr lang="de-DE" sz="1600" b="1" dirty="0" err="1" smtClean="0">
                <a:solidFill>
                  <a:srgbClr val="9BBB59"/>
                </a:solidFill>
                <a:latin typeface="+mn-lt"/>
              </a:rPr>
              <a:t>process</a:t>
            </a:r>
            <a:r>
              <a:rPr lang="de-DE" sz="1600" b="1" dirty="0" smtClean="0">
                <a:solidFill>
                  <a:srgbClr val="9BBB59"/>
                </a:solidFill>
                <a:latin typeface="+mn-lt"/>
              </a:rPr>
              <a:t> </a:t>
            </a:r>
            <a:r>
              <a:rPr lang="de-DE" sz="1600" b="1" dirty="0" err="1" smtClean="0">
                <a:solidFill>
                  <a:srgbClr val="9BBB59"/>
                </a:solidFill>
                <a:latin typeface="+mn-lt"/>
              </a:rPr>
              <a:t>started</a:t>
            </a:r>
            <a:r>
              <a:rPr lang="de-DE" sz="1600" b="1" dirty="0" smtClean="0">
                <a:solidFill>
                  <a:srgbClr val="9BBB59"/>
                </a:solidFill>
                <a:latin typeface="+mn-lt"/>
              </a:rPr>
              <a:t>!</a:t>
            </a:r>
            <a:endParaRPr lang="de-DE" sz="1600" b="1" dirty="0">
              <a:solidFill>
                <a:srgbClr val="9BBB59"/>
              </a:solidFill>
              <a:latin typeface="+mn-lt"/>
            </a:endParaRPr>
          </a:p>
        </p:txBody>
      </p:sp>
      <p:pic>
        <p:nvPicPr>
          <p:cNvPr id="6" name="Picture 5" descr="Z:\output\ERL15\822423-b-000021957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7" t="15491" r="29563" b="13736"/>
          <a:stretch/>
        </p:blipFill>
        <p:spPr bwMode="auto">
          <a:xfrm>
            <a:off x="4363480" y="2970986"/>
            <a:ext cx="4172343" cy="345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Z:\output\ERL15\suitca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780" y="591424"/>
            <a:ext cx="2091908" cy="242988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2393330" y="3312572"/>
            <a:ext cx="1782411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600" b="1" dirty="0">
                <a:latin typeface="+mn-lt"/>
              </a:rPr>
              <a:t>T</a:t>
            </a:r>
            <a:r>
              <a:rPr lang="de-DE" sz="1600" b="1" dirty="0" smtClean="0">
                <a:latin typeface="+mn-lt"/>
              </a:rPr>
              <a:t>ransfer System #</a:t>
            </a:r>
            <a:r>
              <a:rPr lang="de-DE" sz="1600" b="1" dirty="0">
                <a:latin typeface="+mn-lt"/>
              </a:rPr>
              <a:t>1</a:t>
            </a:r>
          </a:p>
        </p:txBody>
      </p:sp>
      <p:sp>
        <p:nvSpPr>
          <p:cNvPr id="9" name="Rechteck 8"/>
          <p:cNvSpPr/>
          <p:nvPr/>
        </p:nvSpPr>
        <p:spPr>
          <a:xfrm>
            <a:off x="7068116" y="3312572"/>
            <a:ext cx="1782411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600" b="1" dirty="0">
                <a:latin typeface="+mn-lt"/>
              </a:rPr>
              <a:t>T</a:t>
            </a:r>
            <a:r>
              <a:rPr lang="de-DE" sz="1600" b="1" dirty="0" smtClean="0">
                <a:latin typeface="+mn-lt"/>
              </a:rPr>
              <a:t>ransfer System #2</a:t>
            </a:r>
            <a:endParaRPr lang="de-DE" sz="1600" b="1" dirty="0">
              <a:latin typeface="+mn-lt"/>
            </a:endParaRPr>
          </a:p>
        </p:txBody>
      </p:sp>
      <p:pic>
        <p:nvPicPr>
          <p:cNvPr id="10" name="Picture 2" descr="Z:\output\ERL15\suitcas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2" t="6297" r="12509" b="7763"/>
          <a:stretch/>
        </p:blipFill>
        <p:spPr bwMode="auto">
          <a:xfrm>
            <a:off x="1882758" y="5290578"/>
            <a:ext cx="819401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7076878" y="176859"/>
            <a:ext cx="1613711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+mn-lt"/>
              </a:rPr>
              <a:t>Vacuum</a:t>
            </a:r>
            <a:r>
              <a:rPr lang="de-DE" sz="1600" b="1" dirty="0" smtClean="0">
                <a:latin typeface="+mn-lt"/>
              </a:rPr>
              <a:t> Suitcase</a:t>
            </a:r>
            <a:endParaRPr lang="de-DE" sz="1600" b="1" dirty="0">
              <a:latin typeface="+mn-lt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709274" y="3312572"/>
            <a:ext cx="502573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600" b="1" dirty="0" smtClean="0">
                <a:latin typeface="+mn-lt"/>
              </a:rPr>
              <a:t>PAS</a:t>
            </a:r>
            <a:endParaRPr lang="de-DE" sz="1600" b="1" dirty="0">
              <a:latin typeface="+mn-lt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5091271" y="3312572"/>
            <a:ext cx="124745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600" b="1" dirty="0" err="1" smtClean="0">
                <a:latin typeface="+mn-lt"/>
              </a:rPr>
              <a:t>Gun</a:t>
            </a:r>
            <a:r>
              <a:rPr lang="de-DE" sz="1600" b="1" dirty="0" smtClean="0">
                <a:latin typeface="+mn-lt"/>
              </a:rPr>
              <a:t> </a:t>
            </a:r>
            <a:r>
              <a:rPr lang="de-DE" sz="1600" b="1" dirty="0">
                <a:latin typeface="+mn-lt"/>
              </a:rPr>
              <a:t>M</a:t>
            </a:r>
            <a:r>
              <a:rPr lang="de-DE" sz="1600" b="1" dirty="0" smtClean="0">
                <a:latin typeface="+mn-lt"/>
              </a:rPr>
              <a:t>odule</a:t>
            </a:r>
            <a:endParaRPr lang="de-DE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87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6.07153E-17 L 0.51476 6.07153E-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60561" y="421217"/>
            <a:ext cx="8671689" cy="359073"/>
          </a:xfrm>
        </p:spPr>
        <p:txBody>
          <a:bodyPr/>
          <a:lstStyle/>
          <a:p>
            <a:r>
              <a:rPr lang="de-DE" dirty="0" smtClean="0"/>
              <a:t>Time </a:t>
            </a:r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1493790" y="1836502"/>
            <a:ext cx="7667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setup and commissioning of transfer system #1 under clean room tent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476101" y="1342625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00589C"/>
                </a:solidFill>
              </a:rPr>
              <a:t>NOV15</a:t>
            </a:r>
            <a:endParaRPr lang="de-DE" sz="1600" b="1" dirty="0">
              <a:solidFill>
                <a:srgbClr val="00589C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493790" y="3639439"/>
            <a:ext cx="7039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spectral </a:t>
            </a:r>
            <a:r>
              <a:rPr lang="en-US" dirty="0"/>
              <a:t>response measurements on CsK</a:t>
            </a:r>
            <a:r>
              <a:rPr lang="en-US" baseline="-25000" dirty="0"/>
              <a:t>2</a:t>
            </a:r>
            <a:r>
              <a:rPr lang="en-US" dirty="0"/>
              <a:t>Sb photocathodes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photocathode life time studies: </a:t>
            </a:r>
            <a:r>
              <a:rPr lang="en-US" dirty="0" smtClean="0"/>
              <a:t>Simulation of transfer </a:t>
            </a:r>
            <a:r>
              <a:rPr lang="en-US" dirty="0"/>
              <a:t>to Gun </a:t>
            </a:r>
            <a:r>
              <a:rPr lang="en-US" dirty="0" smtClean="0"/>
              <a:t>1.0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1493790" y="2494074"/>
            <a:ext cx="7728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Characterization of Cu photocathode for Gun 1.0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Characterization of sequential growth process of CsK</a:t>
            </a:r>
            <a:r>
              <a:rPr lang="en-US" baseline="-25000" dirty="0" smtClean="0"/>
              <a:t>2</a:t>
            </a:r>
            <a:r>
              <a:rPr lang="en-US" dirty="0" smtClean="0"/>
              <a:t>Sb photocathodes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1493790" y="4569441"/>
            <a:ext cx="775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Setup and commissioning of transfer system #2 in the clean room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1493790" y="1342625"/>
            <a:ext cx="7039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Design finished &amp; start of ordering process of transfer system #2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476101" y="1836502"/>
            <a:ext cx="821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00589C"/>
                </a:solidFill>
              </a:rPr>
              <a:t>DEZ15</a:t>
            </a:r>
            <a:endParaRPr lang="de-DE" sz="1600" b="1" dirty="0">
              <a:solidFill>
                <a:srgbClr val="00589C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76101" y="2494074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00589C"/>
                </a:solidFill>
              </a:rPr>
              <a:t>JAN 15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76101" y="3639439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00589C"/>
                </a:solidFill>
              </a:rPr>
              <a:t>MAR 16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76101" y="4569441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00589C"/>
                </a:solidFill>
              </a:rPr>
              <a:t>JUN 16</a:t>
            </a:r>
            <a:endParaRPr lang="de-DE" sz="1600" b="1" dirty="0">
              <a:solidFill>
                <a:srgbClr val="00589C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76101" y="5172002"/>
            <a:ext cx="852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00589C"/>
                </a:solidFill>
              </a:rPr>
              <a:t>JUL 16</a:t>
            </a:r>
            <a:endParaRPr lang="de-DE" sz="1600" b="1" dirty="0">
              <a:solidFill>
                <a:srgbClr val="00589C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493790" y="5172002"/>
            <a:ext cx="775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Operation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en-US" dirty="0" smtClean="0"/>
              <a:t>Gun</a:t>
            </a:r>
            <a:r>
              <a:rPr lang="de-DE" dirty="0" smtClean="0"/>
              <a:t> 1.0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71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296" y="5996996"/>
            <a:ext cx="16891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Grafik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951" y="2333486"/>
            <a:ext cx="19716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60438" y="420688"/>
            <a:ext cx="8672512" cy="3587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15367" name="Textfeld 3"/>
          <p:cNvSpPr txBox="1">
            <a:spLocks noChangeArrowheads="1"/>
          </p:cNvSpPr>
          <p:nvPr/>
        </p:nvSpPr>
        <p:spPr bwMode="auto">
          <a:xfrm>
            <a:off x="3553098" y="2389522"/>
            <a:ext cx="50190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1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169988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en-US" sz="1800" dirty="0" smtClean="0">
                <a:latin typeface="+mj-lt"/>
              </a:rPr>
              <a:t>Mario </a:t>
            </a:r>
            <a:r>
              <a:rPr lang="de-DE" altLang="en-US" sz="1800" dirty="0">
                <a:latin typeface="+mj-lt"/>
              </a:rPr>
              <a:t>Schenk, Alexander Büchel, </a:t>
            </a:r>
            <a:r>
              <a:rPr lang="de-DE" altLang="en-US" sz="1800" dirty="0" smtClean="0">
                <a:latin typeface="+mj-lt"/>
              </a:rPr>
              <a:t>Jörg </a:t>
            </a:r>
            <a:r>
              <a:rPr lang="de-DE" altLang="en-US" sz="1800" dirty="0" err="1" smtClean="0">
                <a:latin typeface="+mj-lt"/>
              </a:rPr>
              <a:t>Borninkhoff</a:t>
            </a:r>
            <a:r>
              <a:rPr lang="en-US" altLang="en-US" sz="1800" dirty="0">
                <a:latin typeface="+mj-lt"/>
              </a:rPr>
              <a:t> </a:t>
            </a:r>
            <a:r>
              <a:rPr lang="en-US" altLang="en-US" sz="1800" dirty="0" smtClean="0">
                <a:latin typeface="+mj-lt"/>
              </a:rPr>
              <a:t/>
            </a:r>
            <a:br>
              <a:rPr lang="en-US" altLang="en-US" sz="1800" dirty="0" smtClean="0">
                <a:latin typeface="+mj-lt"/>
              </a:rPr>
            </a:br>
            <a:r>
              <a:rPr lang="de-DE" altLang="en-US" sz="1800" dirty="0" smtClean="0">
                <a:latin typeface="+mj-lt"/>
              </a:rPr>
              <a:t>Daniel </a:t>
            </a:r>
            <a:r>
              <a:rPr lang="de-DE" altLang="en-US" sz="1800" dirty="0" err="1">
                <a:latin typeface="+mj-lt"/>
              </a:rPr>
              <a:t>Böhlick</a:t>
            </a:r>
            <a:r>
              <a:rPr lang="de-DE" altLang="en-US" sz="1800" dirty="0">
                <a:latin typeface="+mj-lt"/>
              </a:rPr>
              <a:t>, Kerstin </a:t>
            </a:r>
            <a:r>
              <a:rPr lang="de-DE" altLang="en-US" sz="1800" dirty="0" smtClean="0">
                <a:latin typeface="+mj-lt"/>
              </a:rPr>
              <a:t>Martin, André Frahm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800" dirty="0" smtClean="0">
                <a:latin typeface="+mj-lt"/>
              </a:rPr>
              <a:t>Grzegorz </a:t>
            </a:r>
            <a:r>
              <a:rPr lang="de-DE" altLang="en-US" sz="1800" dirty="0" err="1">
                <a:latin typeface="+mj-lt"/>
              </a:rPr>
              <a:t>Gwalt</a:t>
            </a:r>
            <a:r>
              <a:rPr lang="de-DE" altLang="en-US" sz="1800" dirty="0">
                <a:latin typeface="+mj-lt"/>
              </a:rPr>
              <a:t>, Frank </a:t>
            </a:r>
            <a:r>
              <a:rPr lang="de-DE" altLang="en-US" sz="1800" dirty="0" smtClean="0">
                <a:latin typeface="+mj-lt"/>
              </a:rPr>
              <a:t>Siewert</a:t>
            </a:r>
            <a:endParaRPr lang="de-DE" altLang="en-US" sz="1800" dirty="0">
              <a:latin typeface="+mj-lt"/>
            </a:endParaRPr>
          </a:p>
        </p:txBody>
      </p:sp>
      <p:sp>
        <p:nvSpPr>
          <p:cNvPr id="15369" name="Textfeld 16"/>
          <p:cNvSpPr txBox="1">
            <a:spLocks noChangeArrowheads="1"/>
          </p:cNvSpPr>
          <p:nvPr/>
        </p:nvSpPr>
        <p:spPr bwMode="auto">
          <a:xfrm>
            <a:off x="1504414" y="3382897"/>
            <a:ext cx="48964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1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169988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800" dirty="0">
                <a:latin typeface="+mj-lt"/>
              </a:rPr>
              <a:t>Susanne Schubert, Jared Wang, Howard </a:t>
            </a:r>
            <a:r>
              <a:rPr lang="de-DE" altLang="en-US" sz="1800" dirty="0" err="1">
                <a:latin typeface="+mj-lt"/>
              </a:rPr>
              <a:t>Padmore</a:t>
            </a:r>
            <a:endParaRPr lang="en-US" altLang="en-US" sz="1800" dirty="0">
              <a:latin typeface="+mj-lt"/>
            </a:endParaRPr>
          </a:p>
        </p:txBody>
      </p:sp>
      <p:sp>
        <p:nvSpPr>
          <p:cNvPr id="15370" name="Textfeld 17"/>
          <p:cNvSpPr txBox="1">
            <a:spLocks noChangeArrowheads="1"/>
          </p:cNvSpPr>
          <p:nvPr/>
        </p:nvSpPr>
        <p:spPr bwMode="auto">
          <a:xfrm>
            <a:off x="1260450" y="5342287"/>
            <a:ext cx="1322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1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169988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800" dirty="0">
                <a:latin typeface="+mj-lt"/>
              </a:rPr>
              <a:t>Arthur Woll</a:t>
            </a:r>
            <a:endParaRPr lang="en-US" altLang="en-US" sz="1800" dirty="0">
              <a:latin typeface="+mj-lt"/>
            </a:endParaRPr>
          </a:p>
        </p:txBody>
      </p:sp>
      <p:sp>
        <p:nvSpPr>
          <p:cNvPr id="15371" name="Textfeld 18"/>
          <p:cNvSpPr txBox="1">
            <a:spLocks noChangeArrowheads="1"/>
          </p:cNvSpPr>
          <p:nvPr/>
        </p:nvSpPr>
        <p:spPr bwMode="auto">
          <a:xfrm>
            <a:off x="5563485" y="4491134"/>
            <a:ext cx="31536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1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169988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800" dirty="0">
                <a:latin typeface="+mj-lt"/>
              </a:rPr>
              <a:t>Zihao Ding, Mengjia </a:t>
            </a:r>
            <a:r>
              <a:rPr lang="de-DE" altLang="en-US" sz="1800" dirty="0" smtClean="0">
                <a:latin typeface="+mj-lt"/>
              </a:rPr>
              <a:t>Gaowei,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800" dirty="0" smtClean="0">
                <a:latin typeface="+mj-lt"/>
              </a:rPr>
              <a:t>John </a:t>
            </a:r>
            <a:r>
              <a:rPr lang="de-DE" altLang="en-US" sz="1800" dirty="0" err="1" smtClean="0">
                <a:latin typeface="+mj-lt"/>
              </a:rPr>
              <a:t>Sinsheimer</a:t>
            </a:r>
            <a:r>
              <a:rPr lang="de-DE" altLang="en-US" sz="1800" dirty="0" smtClean="0">
                <a:latin typeface="+mj-lt"/>
              </a:rPr>
              <a:t>, John </a:t>
            </a:r>
            <a:r>
              <a:rPr lang="de-DE" altLang="en-US" sz="1800" dirty="0" err="1">
                <a:latin typeface="+mj-lt"/>
              </a:rPr>
              <a:t>Smedley</a:t>
            </a:r>
            <a:endParaRPr lang="en-US" altLang="en-US" sz="1800" dirty="0">
              <a:latin typeface="+mj-lt"/>
            </a:endParaRPr>
          </a:p>
        </p:txBody>
      </p:sp>
      <p:sp>
        <p:nvSpPr>
          <p:cNvPr id="15372" name="Textfeld 23"/>
          <p:cNvSpPr txBox="1">
            <a:spLocks noChangeArrowheads="1"/>
          </p:cNvSpPr>
          <p:nvPr/>
        </p:nvSpPr>
        <p:spPr bwMode="auto">
          <a:xfrm>
            <a:off x="294761" y="2028380"/>
            <a:ext cx="8130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1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169988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800" dirty="0">
                <a:latin typeface="+mj-lt"/>
              </a:rPr>
              <a:t>Martin Schmeißer, </a:t>
            </a:r>
            <a:r>
              <a:rPr lang="de-DE" altLang="en-US" sz="1800" dirty="0" smtClean="0">
                <a:latin typeface="+mj-lt"/>
              </a:rPr>
              <a:t>Zihao Ding, Hans Kirschner, Thorsten Kamps, Andreas Jankowiak</a:t>
            </a:r>
            <a:endParaRPr lang="en-US" altLang="en-US" sz="1800" dirty="0">
              <a:latin typeface="+mj-lt"/>
            </a:endParaRPr>
          </a:p>
        </p:txBody>
      </p:sp>
      <p:pic>
        <p:nvPicPr>
          <p:cNvPr id="15373" name="Grafik 10" descr="Logo_Sm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034" y="5211284"/>
            <a:ext cx="17780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Grafi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" t="17627" r="7957" b="25531"/>
          <a:stretch>
            <a:fillRect/>
          </a:stretch>
        </p:blipFill>
        <p:spPr bwMode="auto">
          <a:xfrm>
            <a:off x="6415206" y="1060514"/>
            <a:ext cx="22082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745" y="3748117"/>
            <a:ext cx="23288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8" descr="http://technologieplattform.dresden-concept.de/userdata/HZDR-logo-64px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983" y="3472182"/>
            <a:ext cx="108585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Grafik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20" y="4880870"/>
            <a:ext cx="20240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081" y="946681"/>
            <a:ext cx="1179381" cy="111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5" r="6079"/>
          <a:stretch/>
        </p:blipFill>
        <p:spPr bwMode="auto">
          <a:xfrm>
            <a:off x="3475124" y="4382898"/>
            <a:ext cx="2033592" cy="165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97" y="3116362"/>
            <a:ext cx="1170831" cy="144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https://www.helmholtz-berlin.de/media/media/zentrum/wissenschaft/person/thorsten_kamps_web_1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2" t="5671" r="15240" b="53399"/>
          <a:stretch/>
        </p:blipFill>
        <p:spPr bwMode="auto">
          <a:xfrm>
            <a:off x="4968565" y="544733"/>
            <a:ext cx="1192703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764610" y="3721419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en-US" b="1" dirty="0">
                <a:solidFill>
                  <a:srgbClr val="00589C"/>
                </a:solidFill>
              </a:rPr>
              <a:t>Petr </a:t>
            </a:r>
            <a:r>
              <a:rPr lang="de-DE" altLang="en-US" b="1" dirty="0" err="1" smtClean="0">
                <a:solidFill>
                  <a:srgbClr val="00589C"/>
                </a:solidFill>
              </a:rPr>
              <a:t>Murcek</a:t>
            </a:r>
            <a:endParaRPr lang="de-DE" altLang="en-US" b="1" dirty="0">
              <a:solidFill>
                <a:srgbClr val="00589C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2" y="822485"/>
            <a:ext cx="1240439" cy="1240439"/>
          </a:xfrm>
          <a:prstGeom prst="rect">
            <a:avLst/>
          </a:prstGeom>
        </p:spPr>
      </p:pic>
      <p:sp>
        <p:nvSpPr>
          <p:cNvPr id="21" name="Textfeld 17"/>
          <p:cNvSpPr txBox="1">
            <a:spLocks noChangeArrowheads="1"/>
          </p:cNvSpPr>
          <p:nvPr/>
        </p:nvSpPr>
        <p:spPr bwMode="auto">
          <a:xfrm>
            <a:off x="2854676" y="6169566"/>
            <a:ext cx="54244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1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169988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800" dirty="0">
                <a:latin typeface="+mj-lt"/>
              </a:rPr>
              <a:t>Regan Wilks, Marcus </a:t>
            </a:r>
            <a:r>
              <a:rPr lang="de-DE" altLang="en-US" sz="1800" dirty="0" smtClean="0">
                <a:latin typeface="+mj-lt"/>
              </a:rPr>
              <a:t>Bär, Gerd Reichert, Simone Raoux</a:t>
            </a:r>
            <a:endParaRPr lang="en-US" altLang="en-US" sz="1800" dirty="0">
              <a:latin typeface="+mj-lt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7" t="25137" r="29509" b="27105"/>
          <a:stretch/>
        </p:blipFill>
        <p:spPr>
          <a:xfrm>
            <a:off x="3611631" y="954094"/>
            <a:ext cx="997843" cy="1120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Grafik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" t="17627" r="7957" b="25531"/>
          <a:stretch>
            <a:fillRect/>
          </a:stretch>
        </p:blipFill>
        <p:spPr bwMode="auto">
          <a:xfrm>
            <a:off x="965678" y="294039"/>
            <a:ext cx="22082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6416"/>
            <a:ext cx="9145129" cy="457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Inhaltsplatzhalter 1"/>
          <p:cNvSpPr txBox="1">
            <a:spLocks/>
          </p:cNvSpPr>
          <p:nvPr/>
        </p:nvSpPr>
        <p:spPr>
          <a:xfrm>
            <a:off x="3592285" y="4953362"/>
            <a:ext cx="5456011" cy="3640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100" b="1" kern="1200" cap="all">
                <a:solidFill>
                  <a:srgbClr val="00589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9229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69988" algn="l"/>
              </a:tabLs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32480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dirty="0" smtClean="0">
                <a:latin typeface="+mj-lt"/>
              </a:rPr>
              <a:t>Thank you for your attention</a:t>
            </a:r>
            <a:r>
              <a:rPr lang="de-DE" sz="2800" dirty="0" smtClean="0">
                <a:latin typeface="+mj-lt"/>
              </a:rPr>
              <a:t>! 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139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60561" y="421217"/>
            <a:ext cx="8671689" cy="340414"/>
          </a:xfrm>
        </p:spPr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821291" y="1710129"/>
            <a:ext cx="3823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589C"/>
                </a:solidFill>
                <a:latin typeface="+mn-lt"/>
              </a:rPr>
              <a:t>Status of the photocathode lab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821291" y="2255187"/>
            <a:ext cx="4614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589C"/>
                </a:solidFill>
                <a:latin typeface="+mn-lt"/>
              </a:rPr>
              <a:t>Preparation of the first photocathodes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821291" y="4980477"/>
            <a:ext cx="4733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589C"/>
                </a:solidFill>
                <a:latin typeface="+mn-lt"/>
              </a:rPr>
              <a:t>Time schedule (Summary and Outlook)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821291" y="4435419"/>
            <a:ext cx="594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589C"/>
                </a:solidFill>
                <a:latin typeface="+mn-lt"/>
              </a:rPr>
              <a:t>Status of the transfer systems and vacuum suitcase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821291" y="3890361"/>
            <a:ext cx="1874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589C"/>
                </a:solidFill>
                <a:latin typeface="+mn-lt"/>
              </a:rPr>
              <a:t>PLUG Design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821291" y="3345303"/>
            <a:ext cx="3182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589C"/>
                </a:solidFill>
                <a:latin typeface="+mn-lt"/>
              </a:rPr>
              <a:t>Photocathode roughness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21291" y="2800245"/>
            <a:ext cx="6610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589C"/>
                </a:solidFill>
                <a:latin typeface="+mn-lt"/>
              </a:rPr>
              <a:t>Photocathode preparation and characterization at EMIL</a:t>
            </a:r>
          </a:p>
        </p:txBody>
      </p:sp>
    </p:spTree>
    <p:extLst>
      <p:ext uri="{BB962C8B-B14F-4D97-AF65-F5344CB8AC3E}">
        <p14:creationId xmlns:p14="http://schemas.microsoft.com/office/powerpoint/2010/main" val="49096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60561" y="421217"/>
            <a:ext cx="8671689" cy="340414"/>
          </a:xfrm>
        </p:spPr>
        <p:txBody>
          <a:bodyPr/>
          <a:lstStyle/>
          <a:p>
            <a:r>
              <a:rPr lang="de-DE" dirty="0" err="1" smtClean="0"/>
              <a:t>Photocathode</a:t>
            </a:r>
            <a:r>
              <a:rPr lang="de-DE" dirty="0" smtClean="0"/>
              <a:t> Lab in </a:t>
            </a:r>
            <a:r>
              <a:rPr lang="de-DE" dirty="0" err="1" smtClean="0"/>
              <a:t>operation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38"/>
          <a:stretch/>
        </p:blipFill>
        <p:spPr>
          <a:xfrm rot="5400000">
            <a:off x="2224365" y="-1042363"/>
            <a:ext cx="4680519" cy="915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1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60561" y="421217"/>
            <a:ext cx="8671689" cy="340414"/>
          </a:xfrm>
        </p:spPr>
        <p:txBody>
          <a:bodyPr/>
          <a:lstStyle/>
          <a:p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goals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843319" y="1988840"/>
            <a:ext cx="7981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de-DE" sz="2000" b="1" dirty="0" smtClean="0">
                <a:solidFill>
                  <a:srgbClr val="9BBB59"/>
                </a:solidFill>
                <a:latin typeface="+mj-lt"/>
              </a:rPr>
              <a:t>High QE CsK</a:t>
            </a:r>
            <a:r>
              <a:rPr lang="en-US" altLang="de-DE" sz="2000" b="1" baseline="-25000" dirty="0" smtClean="0">
                <a:solidFill>
                  <a:srgbClr val="9BBB59"/>
                </a:solidFill>
                <a:latin typeface="+mj-lt"/>
              </a:rPr>
              <a:t>2</a:t>
            </a:r>
            <a:r>
              <a:rPr lang="en-US" altLang="de-DE" sz="2000" b="1" dirty="0" smtClean="0">
                <a:solidFill>
                  <a:srgbClr val="9BBB59"/>
                </a:solidFill>
                <a:latin typeface="+mj-lt"/>
              </a:rPr>
              <a:t>Sb photocathodes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sz="1600" dirty="0"/>
              <a:t>Allow high bunch charge and </a:t>
            </a:r>
            <a:r>
              <a:rPr lang="en-US" altLang="de-DE" sz="1600" dirty="0" smtClean="0"/>
              <a:t>current 100 </a:t>
            </a:r>
            <a:r>
              <a:rPr lang="en-US" altLang="de-DE" sz="1600" dirty="0"/>
              <a:t>mA means 25 W laser power at 1% </a:t>
            </a:r>
            <a:r>
              <a:rPr lang="en-US" altLang="de-DE" sz="1600" dirty="0" smtClean="0"/>
              <a:t>QE</a:t>
            </a:r>
            <a:endParaRPr lang="de-DE" altLang="de-DE" sz="1600" dirty="0"/>
          </a:p>
        </p:txBody>
      </p:sp>
      <p:sp>
        <p:nvSpPr>
          <p:cNvPr id="5" name="Rechteck 4"/>
          <p:cNvSpPr/>
          <p:nvPr/>
        </p:nvSpPr>
        <p:spPr>
          <a:xfrm>
            <a:off x="843319" y="3882086"/>
            <a:ext cx="6341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de-DE" sz="2000" b="1" dirty="0" smtClean="0">
                <a:solidFill>
                  <a:srgbClr val="9BBB59"/>
                </a:solidFill>
                <a:latin typeface="+mj-lt"/>
              </a:rPr>
              <a:t>Reproducible growth procedure &amp; </a:t>
            </a:r>
            <a:r>
              <a:rPr lang="en-US" altLang="de-DE" sz="2000" b="1" dirty="0">
                <a:solidFill>
                  <a:srgbClr val="9BBB59"/>
                </a:solidFill>
              </a:rPr>
              <a:t>r</a:t>
            </a:r>
            <a:r>
              <a:rPr lang="en-US" altLang="de-DE" sz="2000" b="1" dirty="0" smtClean="0">
                <a:solidFill>
                  <a:srgbClr val="9BBB59"/>
                </a:solidFill>
              </a:rPr>
              <a:t>obust lifetime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sz="1600" dirty="0"/>
              <a:t>Necessary for </a:t>
            </a:r>
            <a:r>
              <a:rPr lang="en-US" altLang="de-DE" sz="1600" dirty="0" smtClean="0"/>
              <a:t>operation</a:t>
            </a:r>
            <a:endParaRPr lang="de-DE" sz="1600" dirty="0"/>
          </a:p>
        </p:txBody>
      </p:sp>
      <p:sp>
        <p:nvSpPr>
          <p:cNvPr id="11" name="Rechteck 10"/>
          <p:cNvSpPr/>
          <p:nvPr/>
        </p:nvSpPr>
        <p:spPr>
          <a:xfrm>
            <a:off x="843319" y="2935463"/>
            <a:ext cx="7981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de-DE" sz="2000" b="1" dirty="0">
                <a:solidFill>
                  <a:srgbClr val="9BBB59"/>
                </a:solidFill>
              </a:rPr>
              <a:t>Smooth substrates and films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sz="1600" dirty="0"/>
              <a:t>Low emittance, low field </a:t>
            </a:r>
            <a:r>
              <a:rPr lang="en-US" altLang="de-DE" sz="1600" dirty="0" smtClean="0"/>
              <a:t>emission</a:t>
            </a:r>
            <a:endParaRPr lang="en-US" altLang="de-DE" sz="1600" dirty="0"/>
          </a:p>
        </p:txBody>
      </p:sp>
      <p:pic>
        <p:nvPicPr>
          <p:cNvPr id="12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045" y="2558047"/>
            <a:ext cx="23050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50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Logo_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805" y="1036008"/>
            <a:ext cx="17780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60561" y="421217"/>
            <a:ext cx="8671689" cy="340414"/>
          </a:xfrm>
        </p:spPr>
        <p:txBody>
          <a:bodyPr/>
          <a:lstStyle/>
          <a:p>
            <a:r>
              <a:rPr lang="en-US" dirty="0" smtClean="0"/>
              <a:t>Status of the photocathode lab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04800" y="6030688"/>
            <a:ext cx="8726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de-DE" sz="2400" b="1" dirty="0">
                <a:solidFill>
                  <a:srgbClr val="9BBB59"/>
                </a:solidFill>
                <a:latin typeface="+mj-lt"/>
              </a:rPr>
              <a:t>We have prepared a number of photocathodes with varying </a:t>
            </a:r>
            <a:r>
              <a:rPr lang="en-US" altLang="de-DE" sz="2400" b="1" dirty="0" smtClean="0">
                <a:solidFill>
                  <a:srgbClr val="9BBB59"/>
                </a:solidFill>
                <a:latin typeface="+mj-lt"/>
              </a:rPr>
              <a:t>results</a:t>
            </a:r>
            <a:endParaRPr lang="en-US" altLang="de-DE" sz="2400" b="1" dirty="0">
              <a:solidFill>
                <a:srgbClr val="9BBB59"/>
              </a:solidFill>
              <a:latin typeface="+mj-lt"/>
            </a:endParaRPr>
          </a:p>
        </p:txBody>
      </p:sp>
      <p:sp>
        <p:nvSpPr>
          <p:cNvPr id="5" name="Textfeld 8"/>
          <p:cNvSpPr txBox="1">
            <a:spLocks noChangeArrowheads="1"/>
          </p:cNvSpPr>
          <p:nvPr/>
        </p:nvSpPr>
        <p:spPr bwMode="auto">
          <a:xfrm>
            <a:off x="718711" y="1491670"/>
            <a:ext cx="4828117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1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169988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de-DE" sz="1800" dirty="0" smtClean="0">
                <a:solidFill>
                  <a:srgbClr val="9BBB59"/>
                </a:solidFill>
                <a:latin typeface="+mj-lt"/>
              </a:rPr>
              <a:t>Preparation chamber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de-DE" sz="1600" b="0" dirty="0" smtClean="0">
                <a:solidFill>
                  <a:schemeClr val="tx1"/>
                </a:solidFill>
                <a:latin typeface="+mj-lt"/>
              </a:rPr>
              <a:t>effusion cell for Sb, SAES Dispenser for K and Cs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de-DE" sz="1600" b="0" dirty="0" smtClean="0">
                <a:solidFill>
                  <a:schemeClr val="tx1"/>
                </a:solidFill>
                <a:latin typeface="+mj-lt"/>
              </a:rPr>
              <a:t>sequential growth and co-deposition of K and Cs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de-DE" sz="1600" b="0" dirty="0" smtClean="0">
                <a:solidFill>
                  <a:schemeClr val="tx1"/>
                </a:solidFill>
                <a:latin typeface="+mj-lt"/>
              </a:rPr>
              <a:t>spectral response measurement from 250 – 600 nm</a:t>
            </a:r>
            <a:r>
              <a:rPr lang="en-US" altLang="de-DE" sz="1600" b="0" dirty="0">
                <a:solidFill>
                  <a:schemeClr val="tx1"/>
                </a:solidFill>
                <a:latin typeface="+mj-lt"/>
              </a:rPr>
              <a:t> </a:t>
            </a:r>
            <a:endParaRPr lang="en-US" altLang="de-DE" sz="1600" b="0" dirty="0" smtClean="0">
              <a:solidFill>
                <a:schemeClr val="tx1"/>
              </a:solidFill>
              <a:latin typeface="+mj-lt"/>
            </a:endParaRPr>
          </a:p>
          <a:p>
            <a:pPr lvl="1" indent="0">
              <a:spcBef>
                <a:spcPct val="0"/>
              </a:spcBef>
              <a:buNone/>
              <a:defRPr/>
            </a:pPr>
            <a:r>
              <a:rPr lang="en-US" altLang="de-DE" sz="1600" b="0" dirty="0" smtClean="0">
                <a:solidFill>
                  <a:schemeClr val="tx1"/>
                </a:solidFill>
                <a:latin typeface="+mj-lt"/>
              </a:rPr>
              <a:t>(H. Kirschner, </a:t>
            </a:r>
            <a:r>
              <a:rPr lang="en-US" altLang="de-DE" sz="1600" b="0" dirty="0">
                <a:solidFill>
                  <a:schemeClr val="tx1"/>
                </a:solidFill>
                <a:latin typeface="+mj-lt"/>
              </a:rPr>
              <a:t>Master Thesis, </a:t>
            </a:r>
            <a:r>
              <a:rPr lang="en-US" altLang="de-DE" sz="1600" b="1" dirty="0">
                <a:solidFill>
                  <a:srgbClr val="00589C"/>
                </a:solidFill>
                <a:latin typeface="+mj-lt"/>
              </a:rPr>
              <a:t>ready in MAR </a:t>
            </a:r>
            <a:r>
              <a:rPr lang="en-US" altLang="de-DE" sz="1600" b="1" dirty="0" smtClean="0">
                <a:solidFill>
                  <a:srgbClr val="00589C"/>
                </a:solidFill>
                <a:latin typeface="+mj-lt"/>
              </a:rPr>
              <a:t>16</a:t>
            </a:r>
            <a:r>
              <a:rPr lang="en-US" altLang="de-DE" sz="1600" dirty="0" smtClean="0">
                <a:latin typeface="+mj-lt"/>
              </a:rPr>
              <a:t>)</a:t>
            </a:r>
            <a:endParaRPr lang="en-US" altLang="de-DE" sz="1600" b="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extfeld 15"/>
          <p:cNvSpPr txBox="1">
            <a:spLocks noChangeArrowheads="1"/>
          </p:cNvSpPr>
          <p:nvPr/>
        </p:nvSpPr>
        <p:spPr bwMode="auto">
          <a:xfrm>
            <a:off x="744647" y="2817576"/>
            <a:ext cx="710521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1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169988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800" dirty="0" smtClean="0">
                <a:solidFill>
                  <a:srgbClr val="9BBB59"/>
                </a:solidFill>
                <a:latin typeface="+mj-lt"/>
              </a:rPr>
              <a:t>Surface </a:t>
            </a:r>
            <a:r>
              <a:rPr lang="en-US" altLang="de-DE" sz="1800" dirty="0">
                <a:solidFill>
                  <a:srgbClr val="9BBB59"/>
                </a:solidFill>
                <a:latin typeface="+mj-lt"/>
              </a:rPr>
              <a:t>Analysis </a:t>
            </a:r>
            <a:r>
              <a:rPr lang="en-US" altLang="de-DE" sz="1800" dirty="0" smtClean="0">
                <a:solidFill>
                  <a:srgbClr val="9BBB59"/>
                </a:solidFill>
                <a:latin typeface="+mj-lt"/>
              </a:rPr>
              <a:t>chamber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de-DE" sz="1600" b="0" dirty="0" smtClean="0">
                <a:solidFill>
                  <a:schemeClr val="tx1"/>
                </a:solidFill>
                <a:latin typeface="+mj-lt"/>
              </a:rPr>
              <a:t>XPS </a:t>
            </a:r>
            <a:r>
              <a:rPr lang="en-US" altLang="de-DE" sz="1600" b="0" dirty="0">
                <a:solidFill>
                  <a:schemeClr val="tx1"/>
                </a:solidFill>
                <a:latin typeface="+mj-lt"/>
              </a:rPr>
              <a:t>and LEIS (</a:t>
            </a:r>
            <a:r>
              <a:rPr lang="en-US" altLang="de-DE" sz="1600" b="0" dirty="0" smtClean="0">
                <a:solidFill>
                  <a:schemeClr val="tx1"/>
                </a:solidFill>
                <a:latin typeface="+mj-lt"/>
              </a:rPr>
              <a:t>Specs),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de-DE" sz="1600" b="0" dirty="0" err="1" smtClean="0">
                <a:solidFill>
                  <a:schemeClr val="tx1"/>
                </a:solidFill>
                <a:latin typeface="+mj-lt"/>
              </a:rPr>
              <a:t>Momentatron</a:t>
            </a:r>
            <a:r>
              <a:rPr lang="en-US" altLang="de-DE" sz="1600" b="0" dirty="0" smtClean="0">
                <a:solidFill>
                  <a:schemeClr val="tx1"/>
                </a:solidFill>
                <a:latin typeface="+mj-lt"/>
              </a:rPr>
              <a:t> for emittance measurement (M. Schmeißer, Master Thesis, </a:t>
            </a:r>
            <a:r>
              <a:rPr lang="en-US" altLang="de-DE" sz="1600" dirty="0" smtClean="0">
                <a:latin typeface="+mj-lt"/>
              </a:rPr>
              <a:t>2014</a:t>
            </a:r>
            <a:r>
              <a:rPr lang="en-US" altLang="de-DE" sz="1600" b="0" dirty="0" smtClean="0">
                <a:solidFill>
                  <a:schemeClr val="tx1"/>
                </a:solidFill>
                <a:latin typeface="+mj-lt"/>
              </a:rPr>
              <a:t>)</a:t>
            </a:r>
            <a:endParaRPr lang="en-US" altLang="de-DE" sz="16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44647" y="868996"/>
            <a:ext cx="529561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de-DE" b="1" dirty="0">
                <a:solidFill>
                  <a:srgbClr val="9BBB59"/>
                </a:solidFill>
                <a:latin typeface="Calibri"/>
              </a:rPr>
              <a:t>Photocathode Preparation and Analysis System  (PAS)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de-DE" sz="1600" dirty="0" smtClean="0">
                <a:solidFill>
                  <a:prstClr val="black"/>
                </a:solidFill>
                <a:latin typeface="Calibri"/>
              </a:rPr>
              <a:t>setup </a:t>
            </a:r>
            <a:r>
              <a:rPr lang="en-US" altLang="de-DE" sz="1600" dirty="0">
                <a:solidFill>
                  <a:prstClr val="black"/>
                </a:solidFill>
                <a:latin typeface="Calibri"/>
              </a:rPr>
              <a:t>and </a:t>
            </a:r>
            <a:r>
              <a:rPr lang="en-US" altLang="de-DE" sz="1600" dirty="0" smtClean="0">
                <a:solidFill>
                  <a:prstClr val="black"/>
                </a:solidFill>
                <a:latin typeface="Calibri"/>
              </a:rPr>
              <a:t>commissioning after the </a:t>
            </a:r>
            <a:r>
              <a:rPr lang="en-US" altLang="de-DE" sz="1600" dirty="0">
                <a:solidFill>
                  <a:prstClr val="black"/>
                </a:solidFill>
                <a:latin typeface="Calibri"/>
              </a:rPr>
              <a:t>return </a:t>
            </a:r>
            <a:r>
              <a:rPr lang="en-US" altLang="de-DE" sz="1600" dirty="0" smtClean="0">
                <a:solidFill>
                  <a:prstClr val="black"/>
                </a:solidFill>
                <a:latin typeface="Calibri"/>
              </a:rPr>
              <a:t>from</a:t>
            </a:r>
            <a:endParaRPr lang="en-US" altLang="de-DE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feld 15"/>
          <p:cNvSpPr txBox="1">
            <a:spLocks noChangeArrowheads="1"/>
          </p:cNvSpPr>
          <p:nvPr/>
        </p:nvSpPr>
        <p:spPr bwMode="auto">
          <a:xfrm>
            <a:off x="832029" y="4806642"/>
            <a:ext cx="644060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1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169988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800" dirty="0" smtClean="0">
                <a:solidFill>
                  <a:srgbClr val="9BBB59"/>
                </a:solidFill>
                <a:latin typeface="+mj-lt"/>
              </a:rPr>
              <a:t>Transfer system #1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de-DE" sz="1600" b="0" dirty="0">
                <a:solidFill>
                  <a:schemeClr val="tx1"/>
                </a:solidFill>
                <a:latin typeface="+mj-lt"/>
              </a:rPr>
              <a:t>t</a:t>
            </a:r>
            <a:r>
              <a:rPr lang="en-US" altLang="de-DE" sz="1600" b="0" dirty="0" smtClean="0">
                <a:solidFill>
                  <a:schemeClr val="tx1"/>
                </a:solidFill>
                <a:latin typeface="+mj-lt"/>
              </a:rPr>
              <a:t>ransfer system #1 is complete, all parts were cleaned in the clean room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de-DE" sz="1600" dirty="0">
                <a:latin typeface="+mj-lt"/>
              </a:rPr>
              <a:t>DEZ </a:t>
            </a:r>
            <a:r>
              <a:rPr lang="en-US" altLang="de-DE" sz="1600" dirty="0" smtClean="0">
                <a:latin typeface="+mj-lt"/>
              </a:rPr>
              <a:t>15: </a:t>
            </a:r>
            <a:r>
              <a:rPr lang="en-US" altLang="de-DE" sz="1600" b="0" dirty="0">
                <a:solidFill>
                  <a:schemeClr val="tx1"/>
                </a:solidFill>
                <a:latin typeface="+mj-lt"/>
              </a:rPr>
              <a:t>s</a:t>
            </a:r>
            <a:r>
              <a:rPr lang="en-US" altLang="de-DE" sz="1600" b="0" dirty="0" smtClean="0">
                <a:solidFill>
                  <a:schemeClr val="tx1"/>
                </a:solidFill>
                <a:latin typeface="+mj-lt"/>
              </a:rPr>
              <a:t>etup of clean room tent in the photocathode lab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de-DE" sz="1600" dirty="0">
                <a:latin typeface="+mj-lt"/>
              </a:rPr>
              <a:t>J</a:t>
            </a:r>
            <a:r>
              <a:rPr lang="en-US" altLang="de-DE" sz="1600" dirty="0" smtClean="0">
                <a:latin typeface="+mj-lt"/>
              </a:rPr>
              <a:t>AN 16:</a:t>
            </a:r>
            <a:r>
              <a:rPr lang="en-US" altLang="de-DE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de-DE" sz="1600" b="0" dirty="0" smtClean="0">
                <a:solidFill>
                  <a:schemeClr val="tx1"/>
                </a:solidFill>
                <a:latin typeface="+mj-lt"/>
              </a:rPr>
              <a:t>setup and commissioning of transfer system</a:t>
            </a:r>
            <a:endParaRPr lang="en-US" altLang="de-DE" sz="16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Textfeld 15"/>
          <p:cNvSpPr txBox="1">
            <a:spLocks noChangeArrowheads="1"/>
          </p:cNvSpPr>
          <p:nvPr/>
        </p:nvSpPr>
        <p:spPr bwMode="auto">
          <a:xfrm>
            <a:off x="756010" y="3719135"/>
            <a:ext cx="487101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1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169988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800" dirty="0" smtClean="0">
                <a:solidFill>
                  <a:srgbClr val="9BBB59"/>
                </a:solidFill>
                <a:latin typeface="+mj-lt"/>
              </a:rPr>
              <a:t>Vacuum suitcase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de-DE" sz="1600" b="0" dirty="0" smtClean="0">
                <a:solidFill>
                  <a:schemeClr val="tx1"/>
                </a:solidFill>
                <a:latin typeface="+mj-lt"/>
              </a:rPr>
              <a:t>Setup and commissioning is finished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de-DE" sz="1600" b="0" dirty="0">
                <a:solidFill>
                  <a:schemeClr val="tx1"/>
                </a:solidFill>
                <a:latin typeface="+mj-lt"/>
              </a:rPr>
              <a:t>d</a:t>
            </a:r>
            <a:r>
              <a:rPr lang="en-US" altLang="de-DE" sz="1600" b="0" dirty="0" smtClean="0">
                <a:solidFill>
                  <a:schemeClr val="tx1"/>
                </a:solidFill>
                <a:latin typeface="+mj-lt"/>
              </a:rPr>
              <a:t>isassembly and cleaning is done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de-DE" sz="1600" b="0" dirty="0">
                <a:solidFill>
                  <a:schemeClr val="tx1"/>
                </a:solidFill>
                <a:latin typeface="+mj-lt"/>
              </a:rPr>
              <a:t>r</a:t>
            </a:r>
            <a:r>
              <a:rPr lang="en-US" altLang="de-DE" sz="1600" b="0" dirty="0" smtClean="0">
                <a:solidFill>
                  <a:schemeClr val="tx1"/>
                </a:solidFill>
                <a:latin typeface="+mj-lt"/>
              </a:rPr>
              <a:t>eassembling and vacuum commissioning is on-going</a:t>
            </a:r>
            <a:endParaRPr lang="en-US" altLang="de-DE" sz="16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feld 2"/>
          <p:cNvSpPr txBox="1"/>
          <p:nvPr/>
        </p:nvSpPr>
        <p:spPr>
          <a:xfrm rot="18983867">
            <a:off x="6833576" y="5649497"/>
            <a:ext cx="1704512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Poster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M. Schmeißer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5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60561" y="421217"/>
            <a:ext cx="8671689" cy="359073"/>
          </a:xfrm>
        </p:spPr>
        <p:txBody>
          <a:bodyPr/>
          <a:lstStyle/>
          <a:p>
            <a:r>
              <a:rPr lang="en-US" dirty="0" smtClean="0"/>
              <a:t>Substrate characterization 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611554" y="883601"/>
            <a:ext cx="41509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 smtClean="0">
                <a:latin typeface="+mn-lt"/>
              </a:rPr>
              <a:t>For</a:t>
            </a:r>
            <a:r>
              <a:rPr lang="de-DE" sz="1600" b="1" dirty="0" smtClean="0">
                <a:latin typeface="+mn-lt"/>
              </a:rPr>
              <a:t> </a:t>
            </a:r>
            <a:r>
              <a:rPr lang="de-DE" sz="1600" b="1" dirty="0" err="1" smtClean="0">
                <a:latin typeface="+mn-lt"/>
              </a:rPr>
              <a:t>cathode</a:t>
            </a:r>
            <a:r>
              <a:rPr lang="de-DE" sz="1600" b="1" dirty="0" smtClean="0">
                <a:latin typeface="+mn-lt"/>
              </a:rPr>
              <a:t> </a:t>
            </a:r>
            <a:r>
              <a:rPr lang="de-DE" sz="1600" b="1" dirty="0" err="1" smtClean="0">
                <a:latin typeface="+mn-lt"/>
              </a:rPr>
              <a:t>research</a:t>
            </a:r>
            <a:r>
              <a:rPr lang="de-DE" sz="1600" b="1" dirty="0" smtClean="0">
                <a:latin typeface="+mn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latin typeface="+mn-lt"/>
              </a:rPr>
              <a:t>polished</a:t>
            </a:r>
            <a:r>
              <a:rPr lang="de-DE" sz="1600" dirty="0" smtClean="0">
                <a:latin typeface="+mn-lt"/>
              </a:rPr>
              <a:t> Mo </a:t>
            </a:r>
            <a:r>
              <a:rPr lang="de-DE" sz="1600" dirty="0" err="1" smtClean="0">
                <a:latin typeface="+mn-lt"/>
              </a:rPr>
              <a:t>samples</a:t>
            </a:r>
            <a:r>
              <a:rPr lang="de-DE" sz="1600" dirty="0" smtClean="0">
                <a:latin typeface="+mn-lt"/>
              </a:rPr>
              <a:t>, 10x10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latin typeface="+mn-lt"/>
              </a:rPr>
              <a:t>r</a:t>
            </a:r>
            <a:r>
              <a:rPr lang="de-DE" sz="1600" dirty="0" err="1" smtClean="0">
                <a:latin typeface="+mn-lt"/>
              </a:rPr>
              <a:t>oughness</a:t>
            </a:r>
            <a:r>
              <a:rPr lang="de-DE" sz="1600" dirty="0" smtClean="0">
                <a:latin typeface="+mn-lt"/>
              </a:rPr>
              <a:t> : ~10 </a:t>
            </a:r>
            <a:r>
              <a:rPr lang="de-DE" sz="1600" dirty="0" err="1" smtClean="0">
                <a:latin typeface="+mn-lt"/>
              </a:rPr>
              <a:t>nm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rms</a:t>
            </a:r>
            <a:r>
              <a:rPr lang="de-DE" sz="1600" dirty="0" smtClean="0">
                <a:latin typeface="+mn-lt"/>
              </a:rPr>
              <a:t>, </a:t>
            </a:r>
            <a:r>
              <a:rPr lang="de-DE" sz="1600" dirty="0" err="1" smtClean="0">
                <a:latin typeface="+mn-lt"/>
              </a:rPr>
              <a:t>can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be</a:t>
            </a:r>
            <a:r>
              <a:rPr lang="de-DE" sz="1600" dirty="0" smtClean="0">
                <a:latin typeface="+mn-lt"/>
              </a:rPr>
              <a:t> 1-3 </a:t>
            </a:r>
            <a:r>
              <a:rPr lang="de-DE" sz="1600" dirty="0" err="1" smtClean="0">
                <a:latin typeface="+mn-lt"/>
              </a:rPr>
              <a:t>nm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rms</a:t>
            </a:r>
            <a:endParaRPr lang="de-DE" sz="1600" dirty="0" smtClean="0"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36" y="2780928"/>
            <a:ext cx="3168358" cy="282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636196" y="2482942"/>
            <a:ext cx="86922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latin typeface="+mn-lt"/>
              </a:rPr>
              <a:t>AFM; </a:t>
            </a:r>
            <a:r>
              <a:rPr lang="fr-FR" sz="1600" dirty="0" err="1" smtClean="0">
                <a:latin typeface="+mn-lt"/>
              </a:rPr>
              <a:t>R</a:t>
            </a:r>
            <a:r>
              <a:rPr lang="fr-FR" sz="1600" baseline="-25000" dirty="0" err="1" smtClean="0">
                <a:latin typeface="+mn-lt"/>
              </a:rPr>
              <a:t>q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>
                <a:latin typeface="+mn-lt"/>
              </a:rPr>
              <a:t>= 10,66 nm </a:t>
            </a:r>
            <a:r>
              <a:rPr lang="fr-FR" sz="1600" dirty="0" err="1" smtClean="0">
                <a:latin typeface="+mn-lt"/>
              </a:rPr>
              <a:t>rms</a:t>
            </a:r>
            <a:r>
              <a:rPr lang="fr-FR" sz="1600" dirty="0" smtClean="0">
                <a:latin typeface="+mn-lt"/>
              </a:rPr>
              <a:t>		White Light </a:t>
            </a:r>
            <a:r>
              <a:rPr lang="fr-FR" sz="1600" dirty="0" err="1" smtClean="0">
                <a:latin typeface="+mn-lt"/>
              </a:rPr>
              <a:t>Interferometer</a:t>
            </a:r>
            <a:r>
              <a:rPr lang="fr-FR" sz="1600" dirty="0" smtClean="0">
                <a:latin typeface="+mn-lt"/>
              </a:rPr>
              <a:t> 20x; </a:t>
            </a:r>
            <a:r>
              <a:rPr lang="fr-FR" sz="1600" dirty="0" err="1" smtClean="0">
                <a:latin typeface="+mn-lt"/>
              </a:rPr>
              <a:t>R</a:t>
            </a:r>
            <a:r>
              <a:rPr lang="fr-FR" sz="1600" baseline="-25000" dirty="0" err="1" smtClean="0">
                <a:latin typeface="+mn-lt"/>
              </a:rPr>
              <a:t>q</a:t>
            </a:r>
            <a:r>
              <a:rPr lang="fr-FR" sz="1600" dirty="0" smtClean="0">
                <a:latin typeface="+mn-lt"/>
              </a:rPr>
              <a:t> = 8,30 nm</a:t>
            </a:r>
            <a:endParaRPr lang="de-DE" sz="1600" dirty="0">
              <a:latin typeface="+mn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36196" y="2204864"/>
            <a:ext cx="165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latin typeface="+mn-lt"/>
              </a:rPr>
              <a:t>Sample</a:t>
            </a:r>
            <a:r>
              <a:rPr lang="fr-FR" dirty="0">
                <a:latin typeface="+mn-lt"/>
              </a:rPr>
              <a:t> 1; Pos 2</a:t>
            </a:r>
            <a:endParaRPr lang="de-DE" dirty="0">
              <a:latin typeface="+mn-lt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2799657"/>
            <a:ext cx="4392488" cy="28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628136" y="5676577"/>
            <a:ext cx="39589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w</a:t>
            </a:r>
            <a:r>
              <a:rPr lang="de-DE" sz="16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ork</a:t>
            </a:r>
            <a:r>
              <a:rPr lang="de-DE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16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done</a:t>
            </a:r>
            <a:r>
              <a:rPr lang="de-DE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16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by</a:t>
            </a:r>
            <a:r>
              <a:rPr lang="de-DE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Grzegorz </a:t>
            </a:r>
            <a:r>
              <a:rPr lang="de-DE" sz="16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Gwalt</a:t>
            </a:r>
            <a:r>
              <a:rPr lang="de-DE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, Frank Siewert</a:t>
            </a:r>
            <a:endParaRPr lang="de-DE" sz="16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83601"/>
            <a:ext cx="2977088" cy="1537287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628136" y="6099096"/>
            <a:ext cx="8640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rgbClr val="00589C"/>
                </a:solidFill>
                <a:latin typeface="+mn-lt"/>
              </a:rPr>
              <a:t>On-</a:t>
            </a:r>
            <a:r>
              <a:rPr lang="de-DE" b="1" dirty="0" err="1" smtClean="0">
                <a:solidFill>
                  <a:srgbClr val="00589C"/>
                </a:solidFill>
                <a:latin typeface="+mn-lt"/>
              </a:rPr>
              <a:t>going</a:t>
            </a:r>
            <a:r>
              <a:rPr lang="de-DE" b="1" dirty="0" smtClean="0">
                <a:solidFill>
                  <a:srgbClr val="00589C"/>
                </a:solidFill>
                <a:latin typeface="+mn-lt"/>
              </a:rPr>
              <a:t>: </a:t>
            </a:r>
            <a:r>
              <a:rPr lang="de-DE" b="1" dirty="0" err="1">
                <a:latin typeface="+mn-lt"/>
              </a:rPr>
              <a:t>change</a:t>
            </a:r>
            <a:r>
              <a:rPr lang="de-DE" b="1" dirty="0">
                <a:latin typeface="+mn-lt"/>
              </a:rPr>
              <a:t> in </a:t>
            </a:r>
            <a:r>
              <a:rPr lang="de-DE" b="1" dirty="0" err="1">
                <a:latin typeface="+mn-lt"/>
              </a:rPr>
              <a:t>surface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roughness</a:t>
            </a:r>
            <a:r>
              <a:rPr lang="de-DE" b="1" dirty="0">
                <a:latin typeface="+mn-lt"/>
              </a:rPr>
              <a:t> due </a:t>
            </a:r>
            <a:r>
              <a:rPr lang="de-DE" b="1" dirty="0" err="1">
                <a:latin typeface="+mn-lt"/>
              </a:rPr>
              <a:t>to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heat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treatment</a:t>
            </a:r>
            <a:r>
              <a:rPr lang="de-DE" b="1" dirty="0">
                <a:latin typeface="+mn-lt"/>
              </a:rPr>
              <a:t>, </a:t>
            </a:r>
            <a:r>
              <a:rPr lang="de-DE" b="1" dirty="0" err="1">
                <a:latin typeface="+mn-lt"/>
              </a:rPr>
              <a:t>sputter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cleaning</a:t>
            </a:r>
            <a:endParaRPr lang="de-DE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617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60561" y="421217"/>
            <a:ext cx="8671689" cy="340414"/>
          </a:xfrm>
        </p:spPr>
        <p:txBody>
          <a:bodyPr/>
          <a:lstStyle/>
          <a:p>
            <a:r>
              <a:rPr lang="en-US" dirty="0"/>
              <a:t>Substrate </a:t>
            </a:r>
            <a:r>
              <a:rPr lang="en-US" dirty="0" smtClean="0"/>
              <a:t>Characterization by XPS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611554" y="883601"/>
            <a:ext cx="584172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 smtClean="0">
                <a:latin typeface="+mn-lt"/>
              </a:rPr>
              <a:t>For</a:t>
            </a:r>
            <a:r>
              <a:rPr lang="de-DE" sz="1600" b="1" dirty="0" smtClean="0">
                <a:latin typeface="+mn-lt"/>
              </a:rPr>
              <a:t> </a:t>
            </a:r>
            <a:r>
              <a:rPr lang="de-DE" sz="1600" b="1" dirty="0" err="1" smtClean="0">
                <a:latin typeface="+mn-lt"/>
              </a:rPr>
              <a:t>cathode</a:t>
            </a:r>
            <a:r>
              <a:rPr lang="de-DE" sz="1600" b="1" dirty="0" smtClean="0">
                <a:latin typeface="+mn-lt"/>
              </a:rPr>
              <a:t> </a:t>
            </a:r>
            <a:r>
              <a:rPr lang="de-DE" sz="1600" b="1" dirty="0" err="1" smtClean="0">
                <a:latin typeface="+mn-lt"/>
              </a:rPr>
              <a:t>research</a:t>
            </a:r>
            <a:r>
              <a:rPr lang="de-DE" sz="1600" b="1" dirty="0" smtClean="0">
                <a:latin typeface="+mn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latin typeface="+mn-lt"/>
              </a:rPr>
              <a:t>polished</a:t>
            </a:r>
            <a:r>
              <a:rPr lang="de-DE" sz="1600" dirty="0" smtClean="0">
                <a:latin typeface="+mn-lt"/>
              </a:rPr>
              <a:t> Mo </a:t>
            </a:r>
            <a:r>
              <a:rPr lang="de-DE" sz="1600" dirty="0" err="1" smtClean="0">
                <a:latin typeface="+mn-lt"/>
              </a:rPr>
              <a:t>samples</a:t>
            </a:r>
            <a:r>
              <a:rPr lang="de-DE" sz="1600" dirty="0" smtClean="0">
                <a:latin typeface="+mn-lt"/>
              </a:rPr>
              <a:t>, 10x10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latin typeface="+mn-lt"/>
              </a:rPr>
              <a:t>r</a:t>
            </a:r>
            <a:r>
              <a:rPr lang="de-DE" sz="1600" dirty="0" err="1" smtClean="0">
                <a:latin typeface="+mn-lt"/>
              </a:rPr>
              <a:t>oughness</a:t>
            </a:r>
            <a:r>
              <a:rPr lang="de-DE" sz="1600" dirty="0" smtClean="0">
                <a:latin typeface="+mn-lt"/>
              </a:rPr>
              <a:t> : ~10 </a:t>
            </a:r>
            <a:r>
              <a:rPr lang="de-DE" sz="1600" dirty="0" err="1" smtClean="0">
                <a:latin typeface="+mn-lt"/>
              </a:rPr>
              <a:t>nm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rms</a:t>
            </a:r>
            <a:r>
              <a:rPr lang="de-DE" sz="1600" dirty="0" smtClean="0">
                <a:latin typeface="+mn-lt"/>
              </a:rPr>
              <a:t>, </a:t>
            </a:r>
            <a:r>
              <a:rPr lang="de-DE" sz="1600" dirty="0" err="1" smtClean="0">
                <a:latin typeface="+mn-lt"/>
              </a:rPr>
              <a:t>can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be</a:t>
            </a:r>
            <a:r>
              <a:rPr lang="de-DE" sz="1600" dirty="0" smtClean="0">
                <a:latin typeface="+mn-lt"/>
              </a:rPr>
              <a:t> 1-3 </a:t>
            </a:r>
            <a:r>
              <a:rPr lang="de-DE" sz="1600" dirty="0" err="1" smtClean="0">
                <a:latin typeface="+mn-lt"/>
              </a:rPr>
              <a:t>nm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rms</a:t>
            </a:r>
            <a:endParaRPr lang="de-DE" sz="16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Cleaning:</a:t>
            </a:r>
            <a:r>
              <a:rPr lang="en-US" sz="1600" dirty="0">
                <a:latin typeface="+mn-lt"/>
              </a:rPr>
              <a:t>	heat to 450°C for 30 min, </a:t>
            </a:r>
            <a:r>
              <a:rPr lang="en-US" sz="1600" dirty="0" err="1" smtClean="0">
                <a:latin typeface="+mn-lt"/>
              </a:rPr>
              <a:t>Ar</a:t>
            </a:r>
            <a:r>
              <a:rPr lang="en-US" sz="1600" baseline="30000" dirty="0" smtClean="0">
                <a:latin typeface="+mn-lt"/>
              </a:rPr>
              <a:t>+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sputter cleaning for 30 min</a:t>
            </a:r>
          </a:p>
          <a:p>
            <a:r>
              <a:rPr lang="en-US" sz="1600" dirty="0">
                <a:latin typeface="+mn-lt"/>
              </a:rPr>
              <a:t>Or	heat to 600°C for 60 min</a:t>
            </a:r>
          </a:p>
          <a:p>
            <a:r>
              <a:rPr lang="en-US" sz="1600" dirty="0">
                <a:latin typeface="+mn-lt"/>
              </a:rPr>
              <a:t>Results in very low surface contamination, confirmed by XPS</a:t>
            </a:r>
          </a:p>
          <a:p>
            <a:endParaRPr lang="de-DE" sz="1600" dirty="0" smtClean="0">
              <a:latin typeface="+mn-lt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1763688" y="2585965"/>
            <a:ext cx="5616624" cy="3921250"/>
            <a:chOff x="1763688" y="2585965"/>
            <a:chExt cx="5616624" cy="3921250"/>
          </a:xfrm>
        </p:grpSpPr>
        <p:pic>
          <p:nvPicPr>
            <p:cNvPr id="10" name="Picture 2" descr="Z:\output\2015_bERLinPro\Mo_005_heat_treatmen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2585965"/>
              <a:ext cx="5616624" cy="392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feld 10"/>
            <p:cNvSpPr txBox="1"/>
            <p:nvPr/>
          </p:nvSpPr>
          <p:spPr>
            <a:xfrm>
              <a:off x="5778709" y="3067674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/>
                <a:t>Mo 3d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567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251520" y="908720"/>
            <a:ext cx="4996881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b="1" dirty="0" smtClean="0">
                <a:solidFill>
                  <a:srgbClr val="00589C"/>
                </a:solidFill>
                <a:latin typeface="+mn-lt"/>
              </a:rPr>
              <a:t>Results P004</a:t>
            </a:r>
            <a:r>
              <a:rPr lang="en-US" altLang="de-DE" dirty="0" smtClean="0">
                <a:solidFill>
                  <a:srgbClr val="00589C"/>
                </a:solidFill>
                <a:latin typeface="+mn-lt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dirty="0" smtClean="0">
                <a:latin typeface="+mn-lt"/>
              </a:rPr>
              <a:t>Polished Mo substrate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dirty="0" smtClean="0">
                <a:latin typeface="+mn-lt"/>
              </a:rPr>
              <a:t>10 nm Sb film evaporated at 100°C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dirty="0" smtClean="0">
                <a:latin typeface="+mn-lt"/>
              </a:rPr>
              <a:t>Surface composition </a:t>
            </a:r>
            <a:r>
              <a:rPr lang="en-US" altLang="de-DE" dirty="0" err="1" smtClean="0">
                <a:latin typeface="+mn-lt"/>
              </a:rPr>
              <a:t>KSb</a:t>
            </a:r>
            <a:r>
              <a:rPr lang="en-US" altLang="de-DE" dirty="0" smtClean="0">
                <a:latin typeface="+mn-lt"/>
              </a:rPr>
              <a:t> after K deposition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dirty="0" smtClean="0">
                <a:latin typeface="+mn-lt"/>
              </a:rPr>
              <a:t>zero QE for green light, small QE for daylight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de-DE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dirty="0" smtClean="0">
                <a:latin typeface="+mn-lt"/>
              </a:rPr>
              <a:t>Surface composition Cs</a:t>
            </a:r>
            <a:r>
              <a:rPr lang="en-US" altLang="de-DE" baseline="-25000" dirty="0" smtClean="0">
                <a:latin typeface="+mn-lt"/>
              </a:rPr>
              <a:t>2</a:t>
            </a:r>
            <a:r>
              <a:rPr lang="en-US" altLang="de-DE" dirty="0" smtClean="0">
                <a:latin typeface="+mn-lt"/>
              </a:rPr>
              <a:t>KSb after Cs deposition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b="1" dirty="0" smtClean="0">
                <a:solidFill>
                  <a:srgbClr val="9BBB59"/>
                </a:solidFill>
                <a:latin typeface="+mj-lt"/>
              </a:rPr>
              <a:t>QE ≈ 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dirty="0" smtClean="0">
                <a:latin typeface="+mn-lt"/>
              </a:rPr>
              <a:t>3.8% and 3.6% QE after 1 and 2 days</a:t>
            </a:r>
          </a:p>
          <a:p>
            <a:pPr marL="285750" indent="-285750">
              <a:buFontTx/>
              <a:buChar char="-"/>
            </a:pPr>
            <a:endParaRPr lang="en-US" altLang="de-DE" dirty="0" smtClean="0">
              <a:latin typeface="+mn-lt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51520" y="4255928"/>
            <a:ext cx="714618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b="1" dirty="0">
                <a:solidFill>
                  <a:srgbClr val="00589C"/>
                </a:solidFill>
                <a:latin typeface="+mn-lt"/>
              </a:rPr>
              <a:t>Results P005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&lt; 10nm Sb film evaporated at 100°C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+mn-lt"/>
              </a:rPr>
              <a:t>K</a:t>
            </a:r>
            <a:r>
              <a:rPr lang="de-DE" baseline="-25000" dirty="0">
                <a:latin typeface="+mn-lt"/>
              </a:rPr>
              <a:t>2.4</a:t>
            </a:r>
            <a:r>
              <a:rPr lang="de-DE" dirty="0">
                <a:latin typeface="+mn-lt"/>
              </a:rPr>
              <a:t>Sb </a:t>
            </a:r>
            <a:r>
              <a:rPr lang="de-DE" dirty="0" err="1">
                <a:latin typeface="+mn-lt"/>
              </a:rPr>
              <a:t>surface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composition</a:t>
            </a:r>
            <a:r>
              <a:rPr lang="de-DE" dirty="0">
                <a:latin typeface="+mn-lt"/>
              </a:rPr>
              <a:t> after K </a:t>
            </a:r>
            <a:r>
              <a:rPr lang="de-DE" dirty="0" err="1">
                <a:latin typeface="+mn-lt"/>
              </a:rPr>
              <a:t>deposition</a:t>
            </a:r>
            <a:r>
              <a:rPr lang="de-DE" dirty="0">
                <a:latin typeface="+mn-lt"/>
              </a:rPr>
              <a:t>, strong </a:t>
            </a:r>
            <a:r>
              <a:rPr lang="de-DE" dirty="0" err="1" smtClean="0">
                <a:latin typeface="+mn-lt"/>
              </a:rPr>
              <a:t>oxygen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impurities</a:t>
            </a:r>
            <a:endParaRPr lang="de-DE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+mn-lt"/>
              </a:rPr>
              <a:t>K </a:t>
            </a:r>
            <a:r>
              <a:rPr lang="de-DE" dirty="0" err="1">
                <a:latin typeface="+mn-lt"/>
              </a:rPr>
              <a:t>rich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composition</a:t>
            </a:r>
            <a:r>
              <a:rPr lang="de-DE" dirty="0">
                <a:latin typeface="+mn-lt"/>
              </a:rPr>
              <a:t> after </a:t>
            </a:r>
            <a:r>
              <a:rPr lang="de-DE" dirty="0" err="1">
                <a:latin typeface="+mn-lt"/>
              </a:rPr>
              <a:t>Cs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deposition</a:t>
            </a:r>
            <a:r>
              <a:rPr lang="de-DE" dirty="0">
                <a:latin typeface="+mn-lt"/>
              </a:rPr>
              <a:t>, strong </a:t>
            </a:r>
            <a:r>
              <a:rPr lang="de-DE" dirty="0" err="1" smtClean="0">
                <a:latin typeface="+mn-lt"/>
              </a:rPr>
              <a:t>oxygen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impurities</a:t>
            </a:r>
            <a:endParaRPr lang="de-DE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0.175% QE</a:t>
            </a:r>
            <a:endParaRPr lang="en-US" altLang="de-DE" dirty="0" smtClean="0"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862588" y="438881"/>
            <a:ext cx="3071738" cy="34200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100" b="1" dirty="0" smtClean="0">
                <a:solidFill>
                  <a:srgbClr val="00589C"/>
                </a:solidFill>
                <a:latin typeface="+mj-lt"/>
              </a:rPr>
              <a:t>Cs-K-Sb PHOTOCATHODES</a:t>
            </a:r>
            <a:endParaRPr lang="en-US" sz="2100" b="1" dirty="0">
              <a:solidFill>
                <a:srgbClr val="00589C"/>
              </a:solidFill>
              <a:latin typeface="+mj-lt"/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14" y="748974"/>
            <a:ext cx="3946925" cy="2960193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14" y="748974"/>
            <a:ext cx="3945600" cy="295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6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862588" y="402132"/>
            <a:ext cx="8385757" cy="4154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100" b="1" dirty="0" smtClean="0">
                <a:solidFill>
                  <a:srgbClr val="00589C"/>
                </a:solidFill>
                <a:latin typeface="+mj-lt"/>
              </a:rPr>
              <a:t>Cs-K-Sb PHOTOCATHODES: difference between good (P004) &amp; bad </a:t>
            </a:r>
            <a:r>
              <a:rPr lang="en-US" sz="2100" b="1" dirty="0">
                <a:solidFill>
                  <a:srgbClr val="00589C"/>
                </a:solidFill>
              </a:rPr>
              <a:t>(</a:t>
            </a:r>
            <a:r>
              <a:rPr lang="en-US" sz="2100" b="1" dirty="0" smtClean="0">
                <a:solidFill>
                  <a:srgbClr val="00589C"/>
                </a:solidFill>
              </a:rPr>
              <a:t>P005)</a:t>
            </a:r>
            <a:endParaRPr lang="en-US" sz="2100" b="1" dirty="0">
              <a:solidFill>
                <a:srgbClr val="00589C"/>
              </a:solidFill>
              <a:latin typeface="+mj-lt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67544" y="1147993"/>
            <a:ext cx="700788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Same substrate, same cleaning, low contaminations confirmed by XPS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Same growth procedure, same type of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589C"/>
                </a:solidFill>
                <a:latin typeface="+mj-lt"/>
              </a:rPr>
              <a:t>P005</a:t>
            </a:r>
            <a:r>
              <a:rPr lang="en-US" dirty="0" smtClean="0">
                <a:latin typeface="+mj-lt"/>
              </a:rPr>
              <a:t> Sb layer not as thick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Water and Oxygen partial pressure worse by 10</a:t>
            </a:r>
            <a:r>
              <a:rPr lang="en-US" baseline="30000" dirty="0" smtClean="0">
                <a:latin typeface="+mj-lt"/>
              </a:rPr>
              <a:t>2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7" r="7371"/>
          <a:stretch/>
        </p:blipFill>
        <p:spPr>
          <a:xfrm>
            <a:off x="196714" y="2705331"/>
            <a:ext cx="4407346" cy="3717751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4670965" y="3717032"/>
            <a:ext cx="44496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</a:rPr>
              <a:t>Strong degasing of K source due to first use!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sym typeface="Wingdings" panose="05000000000000000000" pitchFamily="2" charset="2"/>
              </a:rPr>
              <a:t>n</a:t>
            </a:r>
            <a:r>
              <a:rPr lang="en-US" dirty="0" smtClean="0">
                <a:latin typeface="+mj-lt"/>
                <a:sym typeface="Wingdings" panose="05000000000000000000" pitchFamily="2" charset="2"/>
              </a:rPr>
              <a:t>eed to degas at higher temperatures</a:t>
            </a:r>
          </a:p>
          <a:p>
            <a:pPr marL="285750" indent="-285750">
              <a:buFont typeface="Wingdings"/>
              <a:buChar char="à"/>
            </a:pPr>
            <a:endParaRPr lang="en-US" dirty="0">
              <a:latin typeface="+mj-lt"/>
              <a:sym typeface="Wingdings" panose="05000000000000000000" pitchFamily="2" charset="2"/>
            </a:endParaRPr>
          </a:p>
          <a:p>
            <a:r>
              <a:rPr lang="en-US" b="1" dirty="0" smtClean="0">
                <a:solidFill>
                  <a:srgbClr val="9BBB59"/>
                </a:solidFill>
                <a:latin typeface="+mj-lt"/>
                <a:sym typeface="Wingdings" panose="05000000000000000000" pitchFamily="2" charset="2"/>
              </a:rPr>
              <a:t>Control over vacuum conditions is essential. Mass spectrometer allows to ensure low residual gas pressures.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196713" y="2678667"/>
            <a:ext cx="4320480" cy="3781450"/>
            <a:chOff x="196713" y="2678667"/>
            <a:chExt cx="4320480" cy="3781450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68"/>
            <a:stretch/>
          </p:blipFill>
          <p:spPr>
            <a:xfrm>
              <a:off x="196713" y="2678667"/>
              <a:ext cx="4320480" cy="3781450"/>
            </a:xfrm>
            <a:prstGeom prst="rect">
              <a:avLst/>
            </a:prstGeom>
          </p:spPr>
        </p:pic>
        <p:sp>
          <p:nvSpPr>
            <p:cNvPr id="3" name="Textfeld 2"/>
            <p:cNvSpPr txBox="1"/>
            <p:nvPr/>
          </p:nvSpPr>
          <p:spPr>
            <a:xfrm>
              <a:off x="1604183" y="2955684"/>
              <a:ext cx="1505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 smtClean="0"/>
                <a:t>Sb</a:t>
              </a:r>
              <a:r>
                <a:rPr lang="de-DE" b="1" dirty="0" smtClean="0"/>
                <a:t> 3d / O 1s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9454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1096</Words>
  <Application>Microsoft Office PowerPoint</Application>
  <PresentationFormat>Bildschirmpräsentation (4:3)</PresentationFormat>
  <Paragraphs>216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Monica Mantel</dc:creator>
  <cp:lastModifiedBy>Kühn, Julius</cp:lastModifiedBy>
  <cp:revision>222</cp:revision>
  <dcterms:created xsi:type="dcterms:W3CDTF">2009-04-16T12:28:49Z</dcterms:created>
  <dcterms:modified xsi:type="dcterms:W3CDTF">2015-12-03T20:16:15Z</dcterms:modified>
</cp:coreProperties>
</file>