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62" r:id="rId3"/>
    <p:sldId id="263" r:id="rId4"/>
    <p:sldId id="257" r:id="rId5"/>
    <p:sldId id="261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15" autoAdjust="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DB1E-621E-6742-9291-413C08465A3B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1447DDC-FEBF-B145-BB1B-4D2E655C45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DB1E-621E-6742-9291-413C08465A3B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7DDC-FEBF-B145-BB1B-4D2E655C45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DB1E-621E-6742-9291-413C08465A3B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7DDC-FEBF-B145-BB1B-4D2E655C45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DB1E-621E-6742-9291-413C08465A3B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1447DDC-FEBF-B145-BB1B-4D2E655C45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DB1E-621E-6742-9291-413C08465A3B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7DDC-FEBF-B145-BB1B-4D2E655C455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DB1E-621E-6742-9291-413C08465A3B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7DDC-FEBF-B145-BB1B-4D2E655C45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DB1E-621E-6742-9291-413C08465A3B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1447DDC-FEBF-B145-BB1B-4D2E655C455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DB1E-621E-6742-9291-413C08465A3B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7DDC-FEBF-B145-BB1B-4D2E655C45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DB1E-621E-6742-9291-413C08465A3B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7DDC-FEBF-B145-BB1B-4D2E655C45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DB1E-621E-6742-9291-413C08465A3B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7DDC-FEBF-B145-BB1B-4D2E655C45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DB1E-621E-6742-9291-413C08465A3B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47DDC-FEBF-B145-BB1B-4D2E655C455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AA7DB1E-621E-6742-9291-413C08465A3B}" type="datetimeFigureOut">
              <a:rPr lang="en-US" smtClean="0"/>
              <a:t>7/15/2016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1447DDC-FEBF-B145-BB1B-4D2E655C455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76022"/>
            <a:ext cx="8458200" cy="1222375"/>
          </a:xfrm>
        </p:spPr>
        <p:txBody>
          <a:bodyPr>
            <a:normAutofit/>
          </a:bodyPr>
          <a:lstStyle/>
          <a:p>
            <a:r>
              <a:rPr lang="en-US" sz="4400" dirty="0" smtClean="0"/>
              <a:t>Event Generator Comparison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400" y="5045288"/>
            <a:ext cx="8458200" cy="914400"/>
          </a:xfrm>
        </p:spPr>
        <p:txBody>
          <a:bodyPr/>
          <a:lstStyle/>
          <a:p>
            <a:r>
              <a:rPr lang="en-US" dirty="0" smtClean="0"/>
              <a:t>By Group </a:t>
            </a:r>
            <a:r>
              <a:rPr lang="en-US" dirty="0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07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Simulated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7073900" cy="32591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Pythia</a:t>
            </a:r>
            <a:r>
              <a:rPr lang="en-US" dirty="0" smtClean="0"/>
              <a:t>/Sherpa*:</a:t>
            </a:r>
            <a:endParaRPr lang="en-US" dirty="0" smtClean="0"/>
          </a:p>
          <a:p>
            <a:r>
              <a:rPr lang="en-US" dirty="0" err="1" smtClean="0">
                <a:sym typeface="Wingdings"/>
              </a:rPr>
              <a:t>pp</a:t>
            </a:r>
            <a:r>
              <a:rPr lang="en-US" dirty="0" smtClean="0">
                <a:sym typeface="Wingdings"/>
              </a:rPr>
              <a:t> </a:t>
            </a:r>
            <a:r>
              <a:rPr lang="en-US" dirty="0">
                <a:sym typeface="Wingdings"/>
              </a:rPr>
              <a:t> Higgs + </a:t>
            </a:r>
            <a:r>
              <a:rPr lang="en-US" dirty="0" smtClean="0">
                <a:sym typeface="Wingdings"/>
              </a:rPr>
              <a:t>2 </a:t>
            </a:r>
            <a:r>
              <a:rPr lang="en-US" dirty="0" err="1" smtClean="0">
                <a:sym typeface="Wingdings"/>
              </a:rPr>
              <a:t>partons</a:t>
            </a:r>
            <a:endParaRPr lang="en-US" dirty="0">
              <a:sym typeface="Wingdings"/>
            </a:endParaRPr>
          </a:p>
          <a:p>
            <a:pPr marL="0" indent="0">
              <a:buNone/>
            </a:pPr>
            <a:r>
              <a:rPr lang="en-US" dirty="0">
                <a:sym typeface="Wingdings"/>
              </a:rPr>
              <a:t>			</a:t>
            </a:r>
            <a:endParaRPr lang="en-US" dirty="0" smtClean="0">
              <a:sym typeface="Wingdings"/>
            </a:endParaRPr>
          </a:p>
          <a:p>
            <a:pPr marL="0" indent="0">
              <a:buNone/>
            </a:pPr>
            <a:r>
              <a:rPr lang="en-US" dirty="0" err="1" smtClean="0">
                <a:sym typeface="Wingdings"/>
              </a:rPr>
              <a:t>Herwig</a:t>
            </a:r>
            <a:r>
              <a:rPr lang="en-US" dirty="0" smtClean="0">
                <a:sym typeface="Wingdings"/>
              </a:rPr>
              <a:t>**:</a:t>
            </a:r>
            <a:endParaRPr lang="en-US" dirty="0">
              <a:sym typeface="Wingdings"/>
            </a:endParaRPr>
          </a:p>
          <a:p>
            <a:r>
              <a:rPr lang="en-US" dirty="0" err="1" smtClean="0">
                <a:sym typeface="Wingdings"/>
              </a:rPr>
              <a:t>pp</a:t>
            </a:r>
            <a:r>
              <a:rPr lang="en-US" dirty="0" smtClean="0">
                <a:sym typeface="Wingdings"/>
              </a:rPr>
              <a:t> </a:t>
            </a:r>
            <a:r>
              <a:rPr lang="en-US" dirty="0">
                <a:sym typeface="Wingdings"/>
              </a:rPr>
              <a:t> Higgs + </a:t>
            </a:r>
            <a:r>
              <a:rPr lang="en-US" dirty="0" smtClean="0">
                <a:sym typeface="Wingdings"/>
              </a:rPr>
              <a:t>1 </a:t>
            </a:r>
            <a:r>
              <a:rPr lang="en-US" dirty="0" err="1" smtClean="0">
                <a:sym typeface="Wingdings"/>
              </a:rPr>
              <a:t>parton</a:t>
            </a:r>
            <a:endParaRPr lang="en-US" dirty="0" smtClean="0">
              <a:sym typeface="Wingding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5453065"/>
            <a:ext cx="7315200" cy="98583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US" sz="2400" dirty="0" smtClean="0"/>
              <a:t>* Energy of the beam for simulation is 8 </a:t>
            </a:r>
            <a:r>
              <a:rPr lang="en-US" sz="2400" dirty="0" err="1" smtClean="0"/>
              <a:t>TeV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** </a:t>
            </a:r>
            <a:r>
              <a:rPr lang="en-US" sz="2400" dirty="0"/>
              <a:t>Energy of the </a:t>
            </a:r>
            <a:r>
              <a:rPr lang="en-US" sz="2400" dirty="0" smtClean="0"/>
              <a:t>beam </a:t>
            </a:r>
            <a:r>
              <a:rPr lang="en-US" sz="2400" dirty="0"/>
              <a:t>for simulation is </a:t>
            </a:r>
            <a:r>
              <a:rPr lang="en-US" sz="2400" dirty="0" smtClean="0"/>
              <a:t>13 </a:t>
            </a:r>
            <a:r>
              <a:rPr lang="en-US" sz="2400" dirty="0" err="1"/>
              <a:t>TeV</a:t>
            </a:r>
            <a:endParaRPr lang="en-US" sz="2400" dirty="0"/>
          </a:p>
          <a:p>
            <a:pPr marL="0" indent="0">
              <a:buFont typeface="Wingdings 2"/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97241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ym typeface="Wingdings"/>
              </a:rPr>
              <a:t>Merging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" y="1554162"/>
            <a:ext cx="89662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100" dirty="0" smtClean="0"/>
              <a:t>For </a:t>
            </a:r>
            <a:r>
              <a:rPr lang="en-US" sz="3100" dirty="0" err="1" smtClean="0"/>
              <a:t>Pythia</a:t>
            </a:r>
            <a:r>
              <a:rPr lang="en-US" sz="3100" dirty="0"/>
              <a:t> UNLOPS </a:t>
            </a:r>
            <a:r>
              <a:rPr lang="en-US" sz="3100" dirty="0">
                <a:sym typeface="Wingdings"/>
              </a:rPr>
              <a:t>merging for 2 </a:t>
            </a:r>
            <a:r>
              <a:rPr lang="en-US" sz="3100" dirty="0" smtClean="0">
                <a:sym typeface="Wingdings"/>
              </a:rPr>
              <a:t>additional jets</a:t>
            </a:r>
            <a:r>
              <a:rPr lang="en-US" sz="3100" dirty="0">
                <a:sym typeface="Wingdings"/>
              </a:rPr>
              <a:t>: </a:t>
            </a:r>
            <a:endParaRPr lang="en-US" sz="3100" dirty="0"/>
          </a:p>
          <a:p>
            <a:r>
              <a:rPr lang="en-US" sz="3100" dirty="0">
                <a:sym typeface="Wingdings"/>
              </a:rPr>
              <a:t>2</a:t>
            </a:r>
            <a:r>
              <a:rPr lang="en-US" sz="3100" baseline="30000" dirty="0">
                <a:sym typeface="Wingdings"/>
              </a:rPr>
              <a:t>nd</a:t>
            </a:r>
            <a:r>
              <a:rPr lang="en-US" sz="3100" dirty="0">
                <a:sym typeface="Wingdings"/>
              </a:rPr>
              <a:t> jet @ LO </a:t>
            </a:r>
            <a:r>
              <a:rPr lang="en-US" sz="3100" dirty="0">
                <a:sym typeface="Wingdings"/>
              </a:rPr>
              <a:t>+ (0,1) jet @NLO</a:t>
            </a:r>
          </a:p>
          <a:p>
            <a:pPr marL="0" indent="0">
              <a:buNone/>
            </a:pPr>
            <a:endParaRPr lang="en-US" sz="3100" dirty="0" smtClean="0"/>
          </a:p>
          <a:p>
            <a:pPr marL="0" indent="0">
              <a:buNone/>
            </a:pPr>
            <a:r>
              <a:rPr lang="en-US" sz="3100" dirty="0" smtClean="0"/>
              <a:t>For </a:t>
            </a:r>
            <a:r>
              <a:rPr lang="en-US" sz="3100" dirty="0"/>
              <a:t>Sherpa ME+PS merging</a:t>
            </a:r>
            <a:r>
              <a:rPr lang="en-US" sz="3100" dirty="0" smtClean="0"/>
              <a:t>:</a:t>
            </a:r>
          </a:p>
          <a:p>
            <a:pPr lvl="0">
              <a:buClr>
                <a:srgbClr val="F0A22E"/>
              </a:buClr>
            </a:pPr>
            <a:r>
              <a:rPr lang="en-US" sz="3100" dirty="0">
                <a:solidFill>
                  <a:srgbClr val="4E3B30"/>
                </a:solidFill>
                <a:sym typeface="Wingdings"/>
              </a:rPr>
              <a:t>2</a:t>
            </a:r>
            <a:r>
              <a:rPr lang="en-US" sz="3100" baseline="30000" dirty="0">
                <a:solidFill>
                  <a:srgbClr val="4E3B30"/>
                </a:solidFill>
                <a:sym typeface="Wingdings"/>
              </a:rPr>
              <a:t>nd</a:t>
            </a:r>
            <a:r>
              <a:rPr lang="en-US" sz="3100" dirty="0">
                <a:solidFill>
                  <a:srgbClr val="4E3B30"/>
                </a:solidFill>
                <a:sym typeface="Wingdings"/>
              </a:rPr>
              <a:t> jet @ LO + (0,1) jet @NLO</a:t>
            </a:r>
          </a:p>
          <a:p>
            <a:pPr marL="0" indent="0">
              <a:buNone/>
            </a:pPr>
            <a:endParaRPr lang="en-US" sz="3100" dirty="0" smtClean="0"/>
          </a:p>
          <a:p>
            <a:pPr marL="0" indent="0">
              <a:buNone/>
            </a:pPr>
            <a:r>
              <a:rPr lang="en-US" sz="3100" dirty="0" smtClean="0"/>
              <a:t>For </a:t>
            </a:r>
            <a:r>
              <a:rPr lang="en-US" sz="3100" dirty="0" err="1" smtClean="0">
                <a:sym typeface="Wingdings"/>
              </a:rPr>
              <a:t>Herwig</a:t>
            </a:r>
            <a:r>
              <a:rPr lang="en-US" sz="3100" dirty="0" smtClean="0">
                <a:sym typeface="Wingdings"/>
              </a:rPr>
              <a:t> NLO matching:</a:t>
            </a:r>
            <a:endParaRPr lang="en-US" sz="3100" dirty="0">
              <a:sym typeface="Wingdings"/>
            </a:endParaRPr>
          </a:p>
          <a:p>
            <a:r>
              <a:rPr lang="en-US" sz="3100" dirty="0">
                <a:solidFill>
                  <a:srgbClr val="4E3B30"/>
                </a:solidFill>
                <a:sym typeface="Wingdings"/>
              </a:rPr>
              <a:t>(0,1) jet @</a:t>
            </a:r>
            <a:r>
              <a:rPr lang="en-US" sz="3100" dirty="0" smtClean="0">
                <a:solidFill>
                  <a:srgbClr val="4E3B30"/>
                </a:solidFill>
                <a:sym typeface="Wingdings"/>
              </a:rPr>
              <a:t>NLO</a:t>
            </a:r>
            <a:endParaRPr lang="en-US" sz="3100" dirty="0" smtClean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3119232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24" y="302185"/>
            <a:ext cx="4267200" cy="38481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718" y="302185"/>
            <a:ext cx="4267200" cy="38481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02235" y="4904903"/>
            <a:ext cx="6930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Small discrepancy between Sherpa and </a:t>
            </a:r>
            <a:r>
              <a:rPr lang="en-US" dirty="0" err="1" smtClean="0"/>
              <a:t>Pythia</a:t>
            </a:r>
            <a:r>
              <a:rPr lang="en-US" dirty="0" smtClean="0"/>
              <a:t> at low-</a:t>
            </a:r>
            <a:r>
              <a:rPr lang="en-US" i="1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of second jet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02235" y="4471610"/>
            <a:ext cx="417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Decreasing cross section as </a:t>
            </a:r>
            <a:r>
              <a:rPr lang="en-US" i="1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baseline="-25000" dirty="0" smtClean="0"/>
              <a:t> </a:t>
            </a:r>
            <a:r>
              <a:rPr lang="en-US" dirty="0" smtClean="0"/>
              <a:t>increases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318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224" y="302185"/>
            <a:ext cx="4267200" cy="38481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718" y="302185"/>
            <a:ext cx="4267200" cy="38481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61473" y="4483406"/>
            <a:ext cx="5878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Faster decrease of </a:t>
            </a:r>
            <a:r>
              <a:rPr lang="en-US" i="1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cross section for third and fourth jet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61473" y="4892849"/>
            <a:ext cx="5506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Agreement between generators same as first two jets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883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59" y="167715"/>
            <a:ext cx="3418540" cy="308279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302" y="167715"/>
            <a:ext cx="3418540" cy="308279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031" y="3466353"/>
            <a:ext cx="3414812" cy="307942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08001" y="3601088"/>
            <a:ext cx="35559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0 and 1 jets corrected at NLO; remaining jets come from </a:t>
            </a:r>
            <a:r>
              <a:rPr lang="en-US" dirty="0" err="1" smtClean="0"/>
              <a:t>parton</a:t>
            </a:r>
            <a:r>
              <a:rPr lang="en-US" dirty="0" smtClean="0"/>
              <a:t> showering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8002" y="4815123"/>
            <a:ext cx="35559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Stability in the ratio for Sherpa and </a:t>
            </a:r>
            <a:r>
              <a:rPr lang="en-US" dirty="0" err="1" smtClean="0"/>
              <a:t>Pythia</a:t>
            </a:r>
            <a:r>
              <a:rPr lang="en-US" dirty="0" smtClean="0"/>
              <a:t>; </a:t>
            </a:r>
            <a:r>
              <a:rPr lang="en-US" dirty="0" err="1" smtClean="0"/>
              <a:t>Herwig</a:t>
            </a:r>
            <a:r>
              <a:rPr lang="en-US" dirty="0" smtClean="0"/>
              <a:t> shows rise at low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jet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937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71" y="425076"/>
            <a:ext cx="4267200" cy="3848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4071" y="425076"/>
            <a:ext cx="4267200" cy="38481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8211" y="4352213"/>
            <a:ext cx="5622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Larger cross section in central region of </a:t>
            </a:r>
            <a:r>
              <a:rPr lang="en-US" dirty="0" err="1" smtClean="0"/>
              <a:t>pseudorapidity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8211" y="4889442"/>
            <a:ext cx="5596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Symmetric behavior for forward and backward regions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8211" y="5459301"/>
            <a:ext cx="5852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More sensitivity to scale variation at large </a:t>
            </a:r>
            <a:r>
              <a:rPr lang="en-US" dirty="0" err="1" smtClean="0"/>
              <a:t>pseudorapidity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268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188</TotalTime>
  <Words>173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Event Generator Comparison</vt:lpstr>
      <vt:lpstr>Simulated Process</vt:lpstr>
      <vt:lpstr>Merging scheme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 Generator Comparison</dc:title>
  <dc:creator>Jacob</dc:creator>
  <cp:lastModifiedBy>Ol9</cp:lastModifiedBy>
  <cp:revision>22</cp:revision>
  <dcterms:created xsi:type="dcterms:W3CDTF">2016-07-14T14:17:11Z</dcterms:created>
  <dcterms:modified xsi:type="dcterms:W3CDTF">2016-07-15T09:51:52Z</dcterms:modified>
</cp:coreProperties>
</file>