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3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4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06" r:id="rId2"/>
    <p:sldMasterId id="2147487231" r:id="rId3"/>
    <p:sldMasterId id="2147491758" r:id="rId4"/>
    <p:sldMasterId id="2147491794" r:id="rId5"/>
    <p:sldMasterId id="2147491806" r:id="rId6"/>
    <p:sldMasterId id="2147491830" r:id="rId7"/>
    <p:sldMasterId id="2147491842" r:id="rId8"/>
    <p:sldMasterId id="2147491854" r:id="rId9"/>
    <p:sldMasterId id="2147491868" r:id="rId10"/>
    <p:sldMasterId id="2147491882" r:id="rId11"/>
    <p:sldMasterId id="2147491896" r:id="rId12"/>
    <p:sldMasterId id="2147491909" r:id="rId13"/>
    <p:sldMasterId id="2147491934" r:id="rId14"/>
    <p:sldMasterId id="2147491946" r:id="rId15"/>
  </p:sldMasterIdLst>
  <p:notesMasterIdLst>
    <p:notesMasterId r:id="rId75"/>
  </p:notesMasterIdLst>
  <p:handoutMasterIdLst>
    <p:handoutMasterId r:id="rId76"/>
  </p:handoutMasterIdLst>
  <p:sldIdLst>
    <p:sldId id="256" r:id="rId16"/>
    <p:sldId id="831" r:id="rId17"/>
    <p:sldId id="895" r:id="rId18"/>
    <p:sldId id="763" r:id="rId19"/>
    <p:sldId id="896" r:id="rId20"/>
    <p:sldId id="881" r:id="rId21"/>
    <p:sldId id="882" r:id="rId22"/>
    <p:sldId id="898" r:id="rId23"/>
    <p:sldId id="777" r:id="rId24"/>
    <p:sldId id="897" r:id="rId25"/>
    <p:sldId id="899" r:id="rId26"/>
    <p:sldId id="874" r:id="rId27"/>
    <p:sldId id="900" r:id="rId28"/>
    <p:sldId id="875" r:id="rId29"/>
    <p:sldId id="876" r:id="rId30"/>
    <p:sldId id="901" r:id="rId31"/>
    <p:sldId id="751" r:id="rId32"/>
    <p:sldId id="902" r:id="rId33"/>
    <p:sldId id="906" r:id="rId34"/>
    <p:sldId id="907" r:id="rId35"/>
    <p:sldId id="877" r:id="rId36"/>
    <p:sldId id="908" r:id="rId37"/>
    <p:sldId id="909" r:id="rId38"/>
    <p:sldId id="878" r:id="rId39"/>
    <p:sldId id="879" r:id="rId40"/>
    <p:sldId id="880" r:id="rId41"/>
    <p:sldId id="903" r:id="rId42"/>
    <p:sldId id="824" r:id="rId43"/>
    <p:sldId id="884" r:id="rId44"/>
    <p:sldId id="887" r:id="rId45"/>
    <p:sldId id="827" r:id="rId46"/>
    <p:sldId id="883" r:id="rId47"/>
    <p:sldId id="892" r:id="rId48"/>
    <p:sldId id="890" r:id="rId49"/>
    <p:sldId id="888" r:id="rId50"/>
    <p:sldId id="910" r:id="rId51"/>
    <p:sldId id="845" r:id="rId52"/>
    <p:sldId id="912" r:id="rId53"/>
    <p:sldId id="911" r:id="rId54"/>
    <p:sldId id="926" r:id="rId55"/>
    <p:sldId id="928" r:id="rId56"/>
    <p:sldId id="929" r:id="rId57"/>
    <p:sldId id="913" r:id="rId58"/>
    <p:sldId id="891" r:id="rId59"/>
    <p:sldId id="930" r:id="rId60"/>
    <p:sldId id="931" r:id="rId61"/>
    <p:sldId id="861" r:id="rId62"/>
    <p:sldId id="862" r:id="rId63"/>
    <p:sldId id="921" r:id="rId64"/>
    <p:sldId id="922" r:id="rId65"/>
    <p:sldId id="857" r:id="rId66"/>
    <p:sldId id="932" r:id="rId67"/>
    <p:sldId id="904" r:id="rId68"/>
    <p:sldId id="872" r:id="rId69"/>
    <p:sldId id="834" r:id="rId70"/>
    <p:sldId id="867" r:id="rId71"/>
    <p:sldId id="871" r:id="rId72"/>
    <p:sldId id="873" r:id="rId73"/>
    <p:sldId id="868" r:id="rId7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548C8"/>
    <a:srgbClr val="FFFF96"/>
    <a:srgbClr val="8A2BA0"/>
    <a:srgbClr val="FF5C00"/>
    <a:srgbClr val="B43D8A"/>
    <a:srgbClr val="B02B85"/>
    <a:srgbClr val="B02D9F"/>
    <a:srgbClr val="273D9D"/>
    <a:srgbClr val="305DAA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70" autoAdjust="0"/>
    <p:restoredTop sz="95189" autoAdjust="0"/>
  </p:normalViewPr>
  <p:slideViewPr>
    <p:cSldViewPr>
      <p:cViewPr varScale="1">
        <p:scale>
          <a:sx n="90" d="100"/>
          <a:sy n="90" d="100"/>
        </p:scale>
        <p:origin x="184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73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" Target="slides/slide1.xml"/><Relationship Id="rId17" Type="http://schemas.openxmlformats.org/officeDocument/2006/relationships/slide" Target="slides/slide2.xml"/><Relationship Id="rId18" Type="http://schemas.openxmlformats.org/officeDocument/2006/relationships/slide" Target="slides/slide3.xml"/><Relationship Id="rId19" Type="http://schemas.openxmlformats.org/officeDocument/2006/relationships/slide" Target="slides/slide4.xml"/><Relationship Id="rId63" Type="http://schemas.openxmlformats.org/officeDocument/2006/relationships/slide" Target="slides/slide48.xml"/><Relationship Id="rId64" Type="http://schemas.openxmlformats.org/officeDocument/2006/relationships/slide" Target="slides/slide49.xml"/><Relationship Id="rId65" Type="http://schemas.openxmlformats.org/officeDocument/2006/relationships/slide" Target="slides/slide50.xml"/><Relationship Id="rId66" Type="http://schemas.openxmlformats.org/officeDocument/2006/relationships/slide" Target="slides/slide51.xml"/><Relationship Id="rId67" Type="http://schemas.openxmlformats.org/officeDocument/2006/relationships/slide" Target="slides/slide52.xml"/><Relationship Id="rId68" Type="http://schemas.openxmlformats.org/officeDocument/2006/relationships/slide" Target="slides/slide53.xml"/><Relationship Id="rId69" Type="http://schemas.openxmlformats.org/officeDocument/2006/relationships/slide" Target="slides/slide54.xml"/><Relationship Id="rId50" Type="http://schemas.openxmlformats.org/officeDocument/2006/relationships/slide" Target="slides/slide35.xml"/><Relationship Id="rId51" Type="http://schemas.openxmlformats.org/officeDocument/2006/relationships/slide" Target="slides/slide36.xml"/><Relationship Id="rId52" Type="http://schemas.openxmlformats.org/officeDocument/2006/relationships/slide" Target="slides/slide37.xml"/><Relationship Id="rId53" Type="http://schemas.openxmlformats.org/officeDocument/2006/relationships/slide" Target="slides/slide38.xml"/><Relationship Id="rId54" Type="http://schemas.openxmlformats.org/officeDocument/2006/relationships/slide" Target="slides/slide39.xml"/><Relationship Id="rId55" Type="http://schemas.openxmlformats.org/officeDocument/2006/relationships/slide" Target="slides/slide40.xml"/><Relationship Id="rId56" Type="http://schemas.openxmlformats.org/officeDocument/2006/relationships/slide" Target="slides/slide41.xml"/><Relationship Id="rId57" Type="http://schemas.openxmlformats.org/officeDocument/2006/relationships/slide" Target="slides/slide42.xml"/><Relationship Id="rId58" Type="http://schemas.openxmlformats.org/officeDocument/2006/relationships/slide" Target="slides/slide43.xml"/><Relationship Id="rId59" Type="http://schemas.openxmlformats.org/officeDocument/2006/relationships/slide" Target="slides/slide44.xml"/><Relationship Id="rId40" Type="http://schemas.openxmlformats.org/officeDocument/2006/relationships/slide" Target="slides/slide25.xml"/><Relationship Id="rId41" Type="http://schemas.openxmlformats.org/officeDocument/2006/relationships/slide" Target="slides/slide26.xml"/><Relationship Id="rId42" Type="http://schemas.openxmlformats.org/officeDocument/2006/relationships/slide" Target="slides/slide27.xml"/><Relationship Id="rId43" Type="http://schemas.openxmlformats.org/officeDocument/2006/relationships/slide" Target="slides/slide28.xml"/><Relationship Id="rId44" Type="http://schemas.openxmlformats.org/officeDocument/2006/relationships/slide" Target="slides/slide29.xml"/><Relationship Id="rId45" Type="http://schemas.openxmlformats.org/officeDocument/2006/relationships/slide" Target="slides/slide30.xml"/><Relationship Id="rId46" Type="http://schemas.openxmlformats.org/officeDocument/2006/relationships/slide" Target="slides/slide31.xml"/><Relationship Id="rId47" Type="http://schemas.openxmlformats.org/officeDocument/2006/relationships/slide" Target="slides/slide32.xml"/><Relationship Id="rId48" Type="http://schemas.openxmlformats.org/officeDocument/2006/relationships/slide" Target="slides/slide33.xml"/><Relationship Id="rId49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5.xml"/><Relationship Id="rId31" Type="http://schemas.openxmlformats.org/officeDocument/2006/relationships/slide" Target="slides/slide16.xml"/><Relationship Id="rId32" Type="http://schemas.openxmlformats.org/officeDocument/2006/relationships/slide" Target="slides/slide17.xml"/><Relationship Id="rId33" Type="http://schemas.openxmlformats.org/officeDocument/2006/relationships/slide" Target="slides/slide18.xml"/><Relationship Id="rId34" Type="http://schemas.openxmlformats.org/officeDocument/2006/relationships/slide" Target="slides/slide19.xml"/><Relationship Id="rId35" Type="http://schemas.openxmlformats.org/officeDocument/2006/relationships/slide" Target="slides/slide20.xml"/><Relationship Id="rId36" Type="http://schemas.openxmlformats.org/officeDocument/2006/relationships/slide" Target="slides/slide21.xml"/><Relationship Id="rId37" Type="http://schemas.openxmlformats.org/officeDocument/2006/relationships/slide" Target="slides/slide22.xml"/><Relationship Id="rId38" Type="http://schemas.openxmlformats.org/officeDocument/2006/relationships/slide" Target="slides/slide23.xml"/><Relationship Id="rId39" Type="http://schemas.openxmlformats.org/officeDocument/2006/relationships/slide" Target="slides/slide24.xml"/><Relationship Id="rId80" Type="http://schemas.openxmlformats.org/officeDocument/2006/relationships/tableStyles" Target="tableStyles.xml"/><Relationship Id="rId70" Type="http://schemas.openxmlformats.org/officeDocument/2006/relationships/slide" Target="slides/slide55.xml"/><Relationship Id="rId71" Type="http://schemas.openxmlformats.org/officeDocument/2006/relationships/slide" Target="slides/slide56.xml"/><Relationship Id="rId72" Type="http://schemas.openxmlformats.org/officeDocument/2006/relationships/slide" Target="slides/slide57.xml"/><Relationship Id="rId20" Type="http://schemas.openxmlformats.org/officeDocument/2006/relationships/slide" Target="slides/slide5.xml"/><Relationship Id="rId21" Type="http://schemas.openxmlformats.org/officeDocument/2006/relationships/slide" Target="slides/slide6.xml"/><Relationship Id="rId22" Type="http://schemas.openxmlformats.org/officeDocument/2006/relationships/slide" Target="slides/slide7.xml"/><Relationship Id="rId23" Type="http://schemas.openxmlformats.org/officeDocument/2006/relationships/slide" Target="slides/slide8.xml"/><Relationship Id="rId24" Type="http://schemas.openxmlformats.org/officeDocument/2006/relationships/slide" Target="slides/slide9.xml"/><Relationship Id="rId25" Type="http://schemas.openxmlformats.org/officeDocument/2006/relationships/slide" Target="slides/slide10.xml"/><Relationship Id="rId26" Type="http://schemas.openxmlformats.org/officeDocument/2006/relationships/slide" Target="slides/slide11.xml"/><Relationship Id="rId27" Type="http://schemas.openxmlformats.org/officeDocument/2006/relationships/slide" Target="slides/slide12.xml"/><Relationship Id="rId28" Type="http://schemas.openxmlformats.org/officeDocument/2006/relationships/slide" Target="slides/slide13.xml"/><Relationship Id="rId29" Type="http://schemas.openxmlformats.org/officeDocument/2006/relationships/slide" Target="slides/slide14.xml"/><Relationship Id="rId73" Type="http://schemas.openxmlformats.org/officeDocument/2006/relationships/slide" Target="slides/slide58.xml"/><Relationship Id="rId74" Type="http://schemas.openxmlformats.org/officeDocument/2006/relationships/slide" Target="slides/slide59.xml"/><Relationship Id="rId75" Type="http://schemas.openxmlformats.org/officeDocument/2006/relationships/notesMaster" Target="notesMasters/notesMaster1.xml"/><Relationship Id="rId76" Type="http://schemas.openxmlformats.org/officeDocument/2006/relationships/handoutMaster" Target="handoutMasters/handoutMaster1.xml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45.xml"/><Relationship Id="rId61" Type="http://schemas.openxmlformats.org/officeDocument/2006/relationships/slide" Target="slides/slide46.xml"/><Relationship Id="rId62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.xml"/><Relationship Id="rId4" Type="http://schemas.openxmlformats.org/officeDocument/2006/relationships/slide" Target="slides/slide5.xml"/><Relationship Id="rId5" Type="http://schemas.openxmlformats.org/officeDocument/2006/relationships/slide" Target="slides/slide10.xml"/><Relationship Id="rId6" Type="http://schemas.openxmlformats.org/officeDocument/2006/relationships/slide" Target="slides/slide17.xml"/><Relationship Id="rId7" Type="http://schemas.openxmlformats.org/officeDocument/2006/relationships/slide" Target="slides/slide18.xml"/><Relationship Id="rId8" Type="http://schemas.openxmlformats.org/officeDocument/2006/relationships/slide" Target="slides/slide27.xml"/><Relationship Id="rId9" Type="http://schemas.openxmlformats.org/officeDocument/2006/relationships/slide" Target="slides/slide36.xml"/><Relationship Id="rId10" Type="http://schemas.openxmlformats.org/officeDocument/2006/relationships/slide" Target="slides/slide43.xml"/><Relationship Id="rId11" Type="http://schemas.openxmlformats.org/officeDocument/2006/relationships/slide" Target="slides/slide53.xml"/><Relationship Id="rId1" Type="http://schemas.openxmlformats.org/officeDocument/2006/relationships/slide" Target="slides/slide1.xml"/><Relationship Id="rId2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Relationship Id="rId2" Type="http://schemas.openxmlformats.org/officeDocument/2006/relationships/image" Target="../media/image83.wmf"/><Relationship Id="rId3" Type="http://schemas.openxmlformats.org/officeDocument/2006/relationships/image" Target="../media/image8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7728D5B-3BE0-6547-8494-F3050CB6912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32409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98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Hier klicken, um Master-Textformat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52AE08D-06B2-9C4E-9D2A-F17E0C43BDC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36267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74BE2647-2952-2D49-8904-B478D52D8FB0}" type="slidenum">
              <a:rPr lang="de-DE" altLang="de-DE" sz="1200"/>
              <a:pPr/>
              <a:t>1</a:t>
            </a:fld>
            <a:endParaRPr lang="de-DE" altLang="de-DE" sz="1200"/>
          </a:p>
        </p:txBody>
      </p:sp>
      <p:sp>
        <p:nvSpPr>
          <p:cNvPr id="829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673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72B43016-F456-8E49-92E5-D9C33745A281}" type="slidenum">
              <a:rPr lang="de-DE" altLang="de-DE" sz="1200">
                <a:solidFill>
                  <a:srgbClr val="000000"/>
                </a:solidFill>
              </a:rPr>
              <a:pPr/>
              <a:t>17</a:t>
            </a:fld>
            <a:endParaRPr lang="de-DE" altLang="de-DE" sz="1200">
              <a:solidFill>
                <a:srgbClr val="000000"/>
              </a:solidFill>
            </a:endParaRPr>
          </a:p>
        </p:txBody>
      </p:sp>
      <p:sp>
        <p:nvSpPr>
          <p:cNvPr id="942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647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72B43016-F456-8E49-92E5-D9C33745A281}" type="slidenum">
              <a:rPr lang="de-DE" altLang="de-DE" sz="1200">
                <a:solidFill>
                  <a:srgbClr val="000000"/>
                </a:solidFill>
              </a:rPr>
              <a:pPr/>
              <a:t>18</a:t>
            </a:fld>
            <a:endParaRPr lang="de-DE" altLang="de-DE" sz="1200">
              <a:solidFill>
                <a:srgbClr val="000000"/>
              </a:solidFill>
            </a:endParaRPr>
          </a:p>
        </p:txBody>
      </p:sp>
      <p:sp>
        <p:nvSpPr>
          <p:cNvPr id="942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831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72B43016-F456-8E49-92E5-D9C33745A281}" type="slidenum">
              <a:rPr lang="de-DE" altLang="de-DE" sz="1200">
                <a:solidFill>
                  <a:srgbClr val="000000"/>
                </a:solidFill>
              </a:rPr>
              <a:pPr/>
              <a:t>27</a:t>
            </a:fld>
            <a:endParaRPr lang="de-DE" altLang="de-DE" sz="1200">
              <a:solidFill>
                <a:srgbClr val="000000"/>
              </a:solidFill>
            </a:endParaRPr>
          </a:p>
        </p:txBody>
      </p:sp>
      <p:sp>
        <p:nvSpPr>
          <p:cNvPr id="942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42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72B43016-F456-8E49-92E5-D9C33745A281}" type="slidenum">
              <a:rPr lang="de-DE" altLang="de-DE" sz="1200">
                <a:solidFill>
                  <a:srgbClr val="000000"/>
                </a:solidFill>
              </a:rPr>
              <a:pPr/>
              <a:t>36</a:t>
            </a:fld>
            <a:endParaRPr lang="de-DE" altLang="de-DE" sz="1200">
              <a:solidFill>
                <a:srgbClr val="000000"/>
              </a:solidFill>
            </a:endParaRPr>
          </a:p>
        </p:txBody>
      </p:sp>
      <p:sp>
        <p:nvSpPr>
          <p:cNvPr id="942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700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630EB739-8677-EA4F-850C-66FCF831F60B}" type="slidenum">
              <a:rPr lang="de-DE" altLang="de-DE" sz="1200">
                <a:solidFill>
                  <a:srgbClr val="000000"/>
                </a:solidFill>
              </a:rPr>
              <a:pPr/>
              <a:t>43</a:t>
            </a:fld>
            <a:endParaRPr lang="de-DE" altLang="de-DE" sz="1200">
              <a:solidFill>
                <a:srgbClr val="000000"/>
              </a:solidFill>
            </a:endParaRPr>
          </a:p>
        </p:txBody>
      </p:sp>
      <p:sp>
        <p:nvSpPr>
          <p:cNvPr id="16486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0099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72B43016-F456-8E49-92E5-D9C33745A281}" type="slidenum">
              <a:rPr lang="de-DE" altLang="de-DE" sz="1200">
                <a:solidFill>
                  <a:srgbClr val="000000"/>
                </a:solidFill>
              </a:rPr>
              <a:pPr/>
              <a:t>53</a:t>
            </a:fld>
            <a:endParaRPr lang="de-DE" altLang="de-DE" sz="1200">
              <a:solidFill>
                <a:srgbClr val="000000"/>
              </a:solidFill>
            </a:endParaRPr>
          </a:p>
        </p:txBody>
      </p:sp>
      <p:sp>
        <p:nvSpPr>
          <p:cNvPr id="942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8458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00789B-80D7-A247-970D-748F3472899B}" type="slidenum">
              <a:rPr lang="de-DE" altLang="de-DE">
                <a:solidFill>
                  <a:srgbClr val="000000"/>
                </a:solidFill>
              </a:rPr>
              <a:pPr/>
              <a:t>57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105922" name="Text Box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95325"/>
            <a:ext cx="4567238" cy="3427413"/>
          </a:xfrm>
          <a:ln/>
        </p:spPr>
      </p:sp>
      <p:sp>
        <p:nvSpPr>
          <p:cNvPr id="1105923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3701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48908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72B43016-F456-8E49-92E5-D9C33745A281}" type="slidenum">
              <a:rPr lang="de-DE" altLang="de-DE" sz="1200">
                <a:solidFill>
                  <a:srgbClr val="000000"/>
                </a:solidFill>
              </a:rPr>
              <a:pPr/>
              <a:t>2</a:t>
            </a:fld>
            <a:endParaRPr lang="de-DE" altLang="de-DE" sz="1200">
              <a:solidFill>
                <a:srgbClr val="000000"/>
              </a:solidFill>
            </a:endParaRPr>
          </a:p>
        </p:txBody>
      </p:sp>
      <p:sp>
        <p:nvSpPr>
          <p:cNvPr id="942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829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BB2FC009-13AC-A043-9785-2F724746345D}" type="slidenum">
              <a:rPr lang="de-DE" altLang="de-DE" sz="1200">
                <a:solidFill>
                  <a:srgbClr val="000000"/>
                </a:solidFill>
              </a:rPr>
              <a:pPr/>
              <a:t>3</a:t>
            </a:fld>
            <a:endParaRPr lang="de-DE" altLang="de-DE" sz="1200">
              <a:solidFill>
                <a:srgbClr val="000000"/>
              </a:solidFill>
            </a:endParaRPr>
          </a:p>
        </p:txBody>
      </p:sp>
      <p:sp>
        <p:nvSpPr>
          <p:cNvPr id="849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283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BB2FC009-13AC-A043-9785-2F724746345D}" type="slidenum">
              <a:rPr lang="de-DE" altLang="de-DE" sz="1200">
                <a:solidFill>
                  <a:srgbClr val="000000"/>
                </a:solidFill>
              </a:rPr>
              <a:pPr/>
              <a:t>5</a:t>
            </a:fld>
            <a:endParaRPr lang="de-DE" altLang="de-DE" sz="1200">
              <a:solidFill>
                <a:srgbClr val="000000"/>
              </a:solidFill>
            </a:endParaRPr>
          </a:p>
        </p:txBody>
      </p:sp>
      <p:sp>
        <p:nvSpPr>
          <p:cNvPr id="849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800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0EFBEE-DB12-0047-8048-786F47D58773}" type="slidenum">
              <a:rPr lang="de-DE" altLang="de-DE">
                <a:solidFill>
                  <a:srgbClr val="000000"/>
                </a:solidFill>
              </a:rPr>
              <a:pPr/>
              <a:t>8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90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79913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669BF404-58C3-5A43-8644-E3DA4DFAA5C7}" type="slidenum">
              <a:rPr lang="de-DE" altLang="de-DE" sz="1200">
                <a:solidFill>
                  <a:srgbClr val="000000"/>
                </a:solidFill>
              </a:rPr>
              <a:pPr/>
              <a:t>9</a:t>
            </a:fld>
            <a:endParaRPr lang="de-DE" altLang="de-DE" sz="1200">
              <a:solidFill>
                <a:srgbClr val="000000"/>
              </a:solidFill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endParaRPr lang="de-DE" altLang="de-DE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935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72B43016-F456-8E49-92E5-D9C33745A281}" type="slidenum">
              <a:rPr lang="de-DE" altLang="de-DE" sz="1200">
                <a:solidFill>
                  <a:srgbClr val="000000"/>
                </a:solidFill>
              </a:rPr>
              <a:pPr/>
              <a:t>10</a:t>
            </a:fld>
            <a:endParaRPr lang="de-DE" altLang="de-DE" sz="1200">
              <a:solidFill>
                <a:srgbClr val="000000"/>
              </a:solidFill>
            </a:endParaRPr>
          </a:p>
        </p:txBody>
      </p:sp>
      <p:sp>
        <p:nvSpPr>
          <p:cNvPr id="942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213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76680E-8BEC-E840-81BA-26932F512802}" type="slidenum">
              <a:rPr lang="de-DE" altLang="de-DE">
                <a:solidFill>
                  <a:srgbClr val="000000"/>
                </a:solidFill>
              </a:rPr>
              <a:pPr/>
              <a:t>11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4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6851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CFA11E3A-D9D0-DD4C-8C87-33B00E45DE0F}" type="slidenum">
              <a:rPr lang="en-US" altLang="de-DE" sz="1200">
                <a:solidFill>
                  <a:srgbClr val="000000"/>
                </a:solidFill>
              </a:rPr>
              <a:pPr/>
              <a:t>13</a:t>
            </a:fld>
            <a:endParaRPr lang="en-US" altLang="de-DE" sz="1200">
              <a:solidFill>
                <a:srgbClr val="000000"/>
              </a:solidFill>
            </a:endParaRPr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400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.jpeg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.jpeg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.jpeg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jpe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6" descr="back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1"/>
          <p:cNvSpPr>
            <a:spLocks noChangeArrowheads="1"/>
          </p:cNvSpPr>
          <p:nvPr userDrawn="1"/>
        </p:nvSpPr>
        <p:spPr bwMode="auto">
          <a:xfrm>
            <a:off x="0" y="549275"/>
            <a:ext cx="9144000" cy="34956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292254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de-DE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79388" y="457200"/>
            <a:ext cx="8810625" cy="1747838"/>
          </a:xfrm>
        </p:spPr>
        <p:txBody>
          <a:bodyPr anchor="b"/>
          <a:lstStyle>
            <a:lvl1pPr>
              <a:lnSpc>
                <a:spcPct val="80000"/>
              </a:lnSpc>
              <a:defRPr sz="6000"/>
            </a:lvl1pPr>
          </a:lstStyle>
          <a:p>
            <a:pPr lvl="0"/>
            <a:r>
              <a:rPr lang="de-DE" noProof="0" smtClean="0"/>
              <a:t>Hier klicken, um Master-</a:t>
            </a:r>
            <a:br>
              <a:rPr lang="de-DE" noProof="0" smtClean="0"/>
            </a:br>
            <a:r>
              <a:rPr lang="de-DE" noProof="0" smtClean="0"/>
              <a:t>Titelformat zu bearbeiten</a:t>
            </a:r>
          </a:p>
        </p:txBody>
      </p:sp>
    </p:spTree>
    <p:extLst>
      <p:ext uri="{BB962C8B-B14F-4D97-AF65-F5344CB8AC3E}">
        <p14:creationId xmlns:p14="http://schemas.microsoft.com/office/powerpoint/2010/main" val="49135572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5275932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4211227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91195221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26352968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7607292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00850" y="457200"/>
            <a:ext cx="2114550" cy="6172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191250" cy="61722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6421174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Titel, Text und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72390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19400" y="1981200"/>
            <a:ext cx="2971800" cy="4648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Onlinebild-Platzhalter 3"/>
          <p:cNvSpPr>
            <a:spLocks noGrp="1"/>
          </p:cNvSpPr>
          <p:nvPr>
            <p:ph type="clipArt" sz="half" idx="2"/>
          </p:nvPr>
        </p:nvSpPr>
        <p:spPr>
          <a:xfrm>
            <a:off x="5943600" y="1981200"/>
            <a:ext cx="2971800" cy="4648200"/>
          </a:xfrm>
        </p:spPr>
        <p:txBody>
          <a:bodyPr/>
          <a:lstStyle/>
          <a:p>
            <a:pPr lvl="0"/>
            <a:endParaRPr lang="de-DE" noProof="0" smtClean="0"/>
          </a:p>
        </p:txBody>
      </p:sp>
    </p:spTree>
    <p:extLst>
      <p:ext uri="{BB962C8B-B14F-4D97-AF65-F5344CB8AC3E}">
        <p14:creationId xmlns:p14="http://schemas.microsoft.com/office/powerpoint/2010/main" val="270349972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OverObj" preserve="1">
  <p:cSld name="Titel und Text üb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72390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19400" y="1981200"/>
            <a:ext cx="6096000" cy="22479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819400" y="4381500"/>
            <a:ext cx="6096000" cy="22479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3251689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6" descr="back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1"/>
          <p:cNvSpPr>
            <a:spLocks noChangeArrowheads="1"/>
          </p:cNvSpPr>
          <p:nvPr userDrawn="1"/>
        </p:nvSpPr>
        <p:spPr bwMode="auto">
          <a:xfrm>
            <a:off x="0" y="549275"/>
            <a:ext cx="9144000" cy="34956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292254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de-DE" smtClean="0">
              <a:solidFill>
                <a:srgbClr val="FFFFFF"/>
              </a:solidFill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79388" y="457200"/>
            <a:ext cx="8810625" cy="1747838"/>
          </a:xfrm>
        </p:spPr>
        <p:txBody>
          <a:bodyPr anchor="b"/>
          <a:lstStyle>
            <a:lvl1pPr>
              <a:lnSpc>
                <a:spcPct val="80000"/>
              </a:lnSpc>
              <a:defRPr sz="6000"/>
            </a:lvl1pPr>
          </a:lstStyle>
          <a:p>
            <a:pPr lvl="0"/>
            <a:r>
              <a:rPr lang="de-DE" noProof="0" smtClean="0"/>
              <a:t>Hier klicken, um Master-</a:t>
            </a:r>
            <a:br>
              <a:rPr lang="de-DE" noProof="0" smtClean="0"/>
            </a:br>
            <a:r>
              <a:rPr lang="de-DE" noProof="0" smtClean="0"/>
              <a:t>Titelformat zu bearbeiten</a:t>
            </a:r>
          </a:p>
        </p:txBody>
      </p:sp>
    </p:spTree>
    <p:extLst>
      <p:ext uri="{BB962C8B-B14F-4D97-AF65-F5344CB8AC3E}">
        <p14:creationId xmlns:p14="http://schemas.microsoft.com/office/powerpoint/2010/main" val="1196200267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8758044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7212241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00850" y="457200"/>
            <a:ext cx="2114550" cy="6172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191250" cy="61722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3714952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648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648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321685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4293141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6225826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4100761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11838165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97812037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1549559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00850" y="457200"/>
            <a:ext cx="2114550" cy="6172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191250" cy="61722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7225210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Titel, Text und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72390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19400" y="1981200"/>
            <a:ext cx="2971800" cy="4648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Onlinebild-Platzhalter 3"/>
          <p:cNvSpPr>
            <a:spLocks noGrp="1"/>
          </p:cNvSpPr>
          <p:nvPr>
            <p:ph type="clipArt" sz="half" idx="2"/>
          </p:nvPr>
        </p:nvSpPr>
        <p:spPr>
          <a:xfrm>
            <a:off x="5943600" y="1981200"/>
            <a:ext cx="2971800" cy="4648200"/>
          </a:xfrm>
        </p:spPr>
        <p:txBody>
          <a:bodyPr/>
          <a:lstStyle/>
          <a:p>
            <a:pPr lvl="0"/>
            <a:endParaRPr lang="de-DE" noProof="0" smtClean="0"/>
          </a:p>
        </p:txBody>
      </p:sp>
    </p:spTree>
    <p:extLst>
      <p:ext uri="{BB962C8B-B14F-4D97-AF65-F5344CB8AC3E}">
        <p14:creationId xmlns:p14="http://schemas.microsoft.com/office/powerpoint/2010/main" val="1919720576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OverObj" preserve="1">
  <p:cSld name="Titel und Text üb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72390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19400" y="1981200"/>
            <a:ext cx="6096000" cy="22479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819400" y="4381500"/>
            <a:ext cx="6096000" cy="22479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868118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Titel, Text und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72390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19400" y="1981200"/>
            <a:ext cx="2971800" cy="4648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Onlinebild-Platzhalter 3"/>
          <p:cNvSpPr>
            <a:spLocks noGrp="1"/>
          </p:cNvSpPr>
          <p:nvPr>
            <p:ph type="clipArt" sz="half" idx="2"/>
          </p:nvPr>
        </p:nvSpPr>
        <p:spPr>
          <a:xfrm>
            <a:off x="5943600" y="1981200"/>
            <a:ext cx="2971800" cy="4648200"/>
          </a:xfrm>
        </p:spPr>
        <p:txBody>
          <a:bodyPr/>
          <a:lstStyle/>
          <a:p>
            <a:pPr lvl="0"/>
            <a:endParaRPr lang="de-DE" noProof="0" smtClean="0"/>
          </a:p>
        </p:txBody>
      </p:sp>
    </p:spTree>
    <p:extLst>
      <p:ext uri="{BB962C8B-B14F-4D97-AF65-F5344CB8AC3E}">
        <p14:creationId xmlns:p14="http://schemas.microsoft.com/office/powerpoint/2010/main" val="1519426613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8" name="Picture 26" descr="back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3" name="Rectangle 21"/>
          <p:cNvSpPr>
            <a:spLocks noChangeArrowheads="1"/>
          </p:cNvSpPr>
          <p:nvPr userDrawn="1"/>
        </p:nvSpPr>
        <p:spPr bwMode="auto">
          <a:xfrm>
            <a:off x="0" y="549275"/>
            <a:ext cx="9144000" cy="34956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292254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</a:pPr>
            <a:endParaRPr lang="de-DE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79388" y="457200"/>
            <a:ext cx="8810625" cy="1747838"/>
          </a:xfrm>
        </p:spPr>
        <p:txBody>
          <a:bodyPr anchor="b"/>
          <a:lstStyle>
            <a:lvl1pPr>
              <a:lnSpc>
                <a:spcPct val="80000"/>
              </a:lnSpc>
              <a:defRPr sz="6000"/>
            </a:lvl1pPr>
          </a:lstStyle>
          <a:p>
            <a:pPr lvl="0"/>
            <a:r>
              <a:rPr lang="de-DE" altLang="de-DE" noProof="0" smtClean="0"/>
              <a:t>Hier klicken, um Master-</a:t>
            </a:r>
            <a:br>
              <a:rPr lang="de-DE" altLang="de-DE" noProof="0" smtClean="0"/>
            </a:br>
            <a:r>
              <a:rPr lang="de-DE" altLang="de-DE" noProof="0" smtClean="0"/>
              <a:t>Titelformat zu bearbeiten</a:t>
            </a:r>
          </a:p>
        </p:txBody>
      </p:sp>
    </p:spTree>
    <p:extLst>
      <p:ext uri="{BB962C8B-B14F-4D97-AF65-F5344CB8AC3E}">
        <p14:creationId xmlns:p14="http://schemas.microsoft.com/office/powerpoint/2010/main" val="2552281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4147408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21396694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6482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6482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4194900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499756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7615000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6175308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91702052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46984338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312076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OverObj" preserve="1">
  <p:cSld name="Titel und Text üb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72390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19400" y="1981200"/>
            <a:ext cx="6096000" cy="22479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819400" y="4381500"/>
            <a:ext cx="6096000" cy="22479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5038214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00850" y="457200"/>
            <a:ext cx="2114550" cy="6172200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191250" cy="6172200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0410734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el, Text und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7239000" cy="1143000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19400" y="1981200"/>
            <a:ext cx="2971800" cy="46482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Bildplatzhalter 3"/>
          <p:cNvSpPr>
            <a:spLocks noGrp="1"/>
          </p:cNvSpPr>
          <p:nvPr>
            <p:ph type="clipArt" sz="half" idx="2"/>
          </p:nvPr>
        </p:nvSpPr>
        <p:spPr>
          <a:xfrm>
            <a:off x="5943600" y="1981200"/>
            <a:ext cx="2971800" cy="46482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7757947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el und Text üb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7239000" cy="1143000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19400" y="1981200"/>
            <a:ext cx="6096000" cy="22479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819400" y="4381500"/>
            <a:ext cx="6096000" cy="22479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2964911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549275"/>
            <a:ext cx="9144000" cy="34956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292254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de-DE" smtClean="0">
              <a:solidFill>
                <a:srgbClr val="FFFFFF"/>
              </a:solidFill>
            </a:endParaRPr>
          </a:p>
        </p:txBody>
      </p:sp>
      <p:sp>
        <p:nvSpPr>
          <p:cNvPr id="23552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79388" y="457200"/>
            <a:ext cx="8810625" cy="1747838"/>
          </a:xfrm>
        </p:spPr>
        <p:txBody>
          <a:bodyPr anchor="b"/>
          <a:lstStyle>
            <a:lvl1pPr>
              <a:lnSpc>
                <a:spcPct val="80000"/>
              </a:lnSpc>
              <a:defRPr sz="6000"/>
            </a:lvl1pPr>
          </a:lstStyle>
          <a:p>
            <a:pPr lvl="0"/>
            <a:r>
              <a:rPr lang="de-DE" noProof="0" smtClean="0"/>
              <a:t>Hier klicken, um Master-</a:t>
            </a:r>
            <a:br>
              <a:rPr lang="de-DE" noProof="0" smtClean="0"/>
            </a:br>
            <a:r>
              <a:rPr lang="de-DE" noProof="0" smtClean="0"/>
              <a:t>Titelformat zu bearbeiten</a:t>
            </a:r>
          </a:p>
        </p:txBody>
      </p:sp>
    </p:spTree>
    <p:extLst>
      <p:ext uri="{BB962C8B-B14F-4D97-AF65-F5344CB8AC3E}">
        <p14:creationId xmlns:p14="http://schemas.microsoft.com/office/powerpoint/2010/main" val="1239961309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0836692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46171523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648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648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703455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5782948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0225259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061997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6" descr="back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1"/>
          <p:cNvSpPr>
            <a:spLocks noChangeArrowheads="1"/>
          </p:cNvSpPr>
          <p:nvPr userDrawn="1"/>
        </p:nvSpPr>
        <p:spPr bwMode="auto">
          <a:xfrm>
            <a:off x="0" y="549275"/>
            <a:ext cx="9144000" cy="34956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292254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de-DE" smtClean="0">
              <a:solidFill>
                <a:srgbClr val="FFFFFF"/>
              </a:solidFill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79388" y="457200"/>
            <a:ext cx="8810625" cy="1747838"/>
          </a:xfrm>
        </p:spPr>
        <p:txBody>
          <a:bodyPr anchor="b"/>
          <a:lstStyle>
            <a:lvl1pPr>
              <a:lnSpc>
                <a:spcPct val="80000"/>
              </a:lnSpc>
              <a:defRPr sz="6000"/>
            </a:lvl1pPr>
          </a:lstStyle>
          <a:p>
            <a:pPr lvl="0"/>
            <a:r>
              <a:rPr lang="de-DE" noProof="0" smtClean="0"/>
              <a:t>Hier klicken, um Master-</a:t>
            </a:r>
            <a:br>
              <a:rPr lang="de-DE" noProof="0" smtClean="0"/>
            </a:br>
            <a:r>
              <a:rPr lang="de-DE" noProof="0" smtClean="0"/>
              <a:t>Titelformat zu bearbeiten</a:t>
            </a:r>
          </a:p>
        </p:txBody>
      </p:sp>
    </p:spTree>
    <p:extLst>
      <p:ext uri="{BB962C8B-B14F-4D97-AF65-F5344CB8AC3E}">
        <p14:creationId xmlns:p14="http://schemas.microsoft.com/office/powerpoint/2010/main" val="1975432932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11657865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6390412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166170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00850" y="457200"/>
            <a:ext cx="2114550" cy="6172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191250" cy="61722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8678272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OverObj" preserve="1">
  <p:cSld name="Titel und Text üb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72390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19400" y="1981200"/>
            <a:ext cx="6096000" cy="22479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819400" y="4381500"/>
            <a:ext cx="6096000" cy="22479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7585844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2141C-ACE3-B343-B1DB-25F3E0C58DF9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7471"/>
      </p:ext>
    </p:extLst>
  </p:cSld>
  <p:clrMapOvr>
    <a:masterClrMapping/>
  </p:clrMapOvr>
  <p:transition spd="med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D7076-46E6-F44B-87A6-D309E31CDA20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963330"/>
      </p:ext>
    </p:extLst>
  </p:cSld>
  <p:clrMapOvr>
    <a:masterClrMapping/>
  </p:clrMapOvr>
  <p:transition spd="med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7E9B2-E9F7-B547-9295-39025C0AE71D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561975"/>
      </p:ext>
    </p:extLst>
  </p:cSld>
  <p:clrMapOvr>
    <a:masterClrMapping/>
  </p:clrMapOvr>
  <p:transition spd="med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05DEF-6DFC-8F47-A966-12FF9BE80D03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52769"/>
      </p:ext>
    </p:extLst>
  </p:cSld>
  <p:clrMapOvr>
    <a:masterClrMapping/>
  </p:clrMapOvr>
  <p:transition spd="med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A007E-4322-2A46-9705-34DC79938F59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397875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4105504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3EDBD-F9E8-F742-8DE7-87E48194811A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1597"/>
      </p:ext>
    </p:extLst>
  </p:cSld>
  <p:clrMapOvr>
    <a:masterClrMapping/>
  </p:clrMapOvr>
  <p:transition spd="med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8486E-C4F2-3841-B187-5A1928D77FEB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565389"/>
      </p:ext>
    </p:extLst>
  </p:cSld>
  <p:clrMapOvr>
    <a:masterClrMapping/>
  </p:clrMapOvr>
  <p:transition spd="med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05CF2-EA90-9F43-A087-5B3B0AEC3C69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130653"/>
      </p:ext>
    </p:extLst>
  </p:cSld>
  <p:clrMapOvr>
    <a:masterClrMapping/>
  </p:clrMapOvr>
  <p:transition spd="med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607FA-0041-3B46-87A2-8EB9188BE1C6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488823"/>
      </p:ext>
    </p:extLst>
  </p:cSld>
  <p:clrMapOvr>
    <a:masterClrMapping/>
  </p:clrMapOvr>
  <p:transition spd="med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924DE-55B0-D64D-AF26-285499599057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376017"/>
      </p:ext>
    </p:extLst>
  </p:cSld>
  <p:clrMapOvr>
    <a:masterClrMapping/>
  </p:clrMapOvr>
  <p:transition spd="med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91D21-4B24-C244-9C50-B2FA19226C81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927371"/>
      </p:ext>
    </p:extLst>
  </p:cSld>
  <p:clrMapOvr>
    <a:masterClrMapping/>
  </p:clrMapOvr>
  <p:transition spd="med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27EBD-FD2E-A349-AEA3-E8327449FA8B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895154"/>
      </p:ext>
    </p:extLst>
  </p:cSld>
  <p:clrMapOvr>
    <a:masterClrMapping/>
  </p:clrMapOvr>
  <p:transition spd="med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AA4C8-D1E3-2448-ACB3-B43EAB727CBA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47913"/>
      </p:ext>
    </p:extLst>
  </p:cSld>
  <p:clrMapOvr>
    <a:masterClrMapping/>
  </p:clrMapOvr>
  <p:transition spd="med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07020-4A9F-8841-B4AF-B7ABBE8C661B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580701"/>
      </p:ext>
    </p:extLst>
  </p:cSld>
  <p:clrMapOvr>
    <a:masterClrMapping/>
  </p:clrMapOvr>
  <p:transition spd="med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EBA56-687E-F348-86F6-35874D9E31CB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492803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74707602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BF4AB-87EC-E543-98E6-430BD18E5FE3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525889"/>
      </p:ext>
    </p:extLst>
  </p:cSld>
  <p:clrMapOvr>
    <a:masterClrMapping/>
  </p:clrMapOvr>
  <p:transition spd="med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51FB0-6823-7640-B945-D0CEE2E31297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406980"/>
      </p:ext>
    </p:extLst>
  </p:cSld>
  <p:clrMapOvr>
    <a:masterClrMapping/>
  </p:clrMapOvr>
  <p:transition spd="med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126C1-BB9B-B74C-9207-669674711676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540785"/>
      </p:ext>
    </p:extLst>
  </p:cSld>
  <p:clrMapOvr>
    <a:masterClrMapping/>
  </p:clrMapOvr>
  <p:transition spd="med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0321F-C73E-9C46-8573-C683ABC4EE23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008692"/>
      </p:ext>
    </p:extLst>
  </p:cSld>
  <p:clrMapOvr>
    <a:masterClrMapping/>
  </p:clrMapOvr>
  <p:transition spd="med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E7038-D96A-C34C-B795-CC44C0411743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683940"/>
      </p:ext>
    </p:extLst>
  </p:cSld>
  <p:clrMapOvr>
    <a:masterClrMapping/>
  </p:clrMapOvr>
  <p:transition spd="med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1D7CD-8DCE-114B-A39B-EEA073147AF9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869746"/>
      </p:ext>
    </p:extLst>
  </p:cSld>
  <p:clrMapOvr>
    <a:masterClrMapping/>
  </p:clrMapOvr>
  <p:transition spd="med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C0983-1E4B-514F-B99A-A7D6063E3A3E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776994"/>
      </p:ext>
    </p:extLst>
  </p:cSld>
  <p:clrMapOvr>
    <a:masterClrMapping/>
  </p:clrMapOvr>
  <p:transition spd="med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EE695-2748-834C-8584-1EEAD452A608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59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4ECCF-3226-1D4D-AD31-8983276F08E6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6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1F993-9A7C-E349-888E-7C42A14791BB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60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648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648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711897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79612A-61BA-6740-BC51-9E7F3FAF22A0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8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4ED02-D61B-A742-8EDE-0C3A57299C78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87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D379B-7F3C-E04B-B9B1-36302FED31DF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83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AA71C-0F38-0442-91F7-7D1DA0FE820A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97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1E602-EC1B-9D43-A1D4-5DD3C0B8EFED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53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BD27A-BEA3-5649-9794-5637779C0423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18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82D67-0621-DB4C-B9A1-ABC3159782AA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00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49EE4-2C31-5E4A-B8A5-30B4B589356C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67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el, Text und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Bildplatzhalt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003DD-97FC-0E40-BCB7-6F2292108676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8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3427878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832134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106416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234515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7942860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005875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788520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00850" y="457200"/>
            <a:ext cx="2114550" cy="6172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191250" cy="61722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72861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72390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19400" y="1981200"/>
            <a:ext cx="2971800" cy="4648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648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143552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Titel, Text und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72390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19400" y="1981200"/>
            <a:ext cx="2971800" cy="4648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Onlinebild-Platzhalter 3"/>
          <p:cNvSpPr>
            <a:spLocks noGrp="1"/>
          </p:cNvSpPr>
          <p:nvPr>
            <p:ph type="clipArt" sz="half" idx="2"/>
          </p:nvPr>
        </p:nvSpPr>
        <p:spPr>
          <a:xfrm>
            <a:off x="5943600" y="1981200"/>
            <a:ext cx="2971800" cy="4648200"/>
          </a:xfrm>
        </p:spPr>
        <p:txBody>
          <a:bodyPr/>
          <a:lstStyle/>
          <a:p>
            <a:pPr lvl="0"/>
            <a:endParaRPr lang="de-DE" noProof="0" smtClean="0"/>
          </a:p>
        </p:txBody>
      </p:sp>
    </p:spTree>
    <p:extLst>
      <p:ext uri="{BB962C8B-B14F-4D97-AF65-F5344CB8AC3E}">
        <p14:creationId xmlns:p14="http://schemas.microsoft.com/office/powerpoint/2010/main" val="172443449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52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374" indent="0" algn="ctr">
              <a:buNone/>
              <a:defRPr/>
            </a:lvl2pPr>
            <a:lvl3pPr marL="642750" indent="0" algn="ctr">
              <a:buNone/>
              <a:defRPr/>
            </a:lvl3pPr>
            <a:lvl4pPr marL="964124" indent="0" algn="ctr">
              <a:buNone/>
              <a:defRPr/>
            </a:lvl4pPr>
            <a:lvl5pPr marL="1285500" indent="0" algn="ctr">
              <a:buNone/>
              <a:defRPr/>
            </a:lvl5pPr>
            <a:lvl6pPr marL="1606877" indent="0" algn="ctr">
              <a:buNone/>
              <a:defRPr/>
            </a:lvl6pPr>
            <a:lvl7pPr marL="1928250" indent="0" algn="ctr">
              <a:buNone/>
              <a:defRPr/>
            </a:lvl7pPr>
            <a:lvl8pPr marL="2249626" indent="0" algn="ctr">
              <a:buNone/>
              <a:defRPr/>
            </a:lvl8pPr>
            <a:lvl9pPr marL="257100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5613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18093" indent="-318093">
              <a:spcBef>
                <a:spcPts val="600"/>
              </a:spcBef>
              <a:buFont typeface="Wingdings" charset="2"/>
              <a:buChar char="§"/>
              <a:tabLst>
                <a:tab pos="256706" algn="l"/>
              </a:tabLst>
              <a:defRPr sz="2400">
                <a:solidFill>
                  <a:schemeClr val="tx1"/>
                </a:solidFill>
              </a:defRPr>
            </a:lvl1pPr>
            <a:lvl2pPr marL="539750" indent="-263525">
              <a:buFont typeface="Wingdings" charset="2"/>
              <a:buChar char="§"/>
              <a:defRPr sz="2000">
                <a:solidFill>
                  <a:srgbClr val="4F81BD"/>
                </a:solidFill>
              </a:defRPr>
            </a:lvl2pPr>
            <a:lvl3pPr marL="776656" indent="-187470">
              <a:buFont typeface="Wingdings" charset="2"/>
              <a:buChar char="§"/>
              <a:defRPr sz="2500">
                <a:solidFill>
                  <a:schemeClr val="tx1"/>
                </a:solidFill>
              </a:defRPr>
            </a:lvl3pPr>
            <a:lvl4pPr marL="1089105" indent="-187470">
              <a:buFont typeface="Wingdings" charset="2"/>
              <a:buChar char="§"/>
              <a:defRPr sz="2500">
                <a:solidFill>
                  <a:schemeClr val="tx1"/>
                </a:solidFill>
              </a:defRPr>
            </a:lvl4pPr>
            <a:lvl5pPr marL="1401553" indent="-187470">
              <a:buFont typeface="Wingdings" charset="2"/>
              <a:buChar char="§"/>
              <a:defRPr sz="2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967615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 userDrawn="1"/>
        </p:nvSpPr>
        <p:spPr bwMode="auto">
          <a:xfrm flipH="1">
            <a:off x="0" y="1201738"/>
            <a:ext cx="9144000" cy="5656262"/>
          </a:xfrm>
          <a:prstGeom prst="rect">
            <a:avLst/>
          </a:prstGeom>
          <a:gradFill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de-DE" sz="4200" smtClean="0">
              <a:solidFill>
                <a:srgbClr val="FFFFFF"/>
              </a:solidFill>
              <a:latin typeface="Helvetica Neue Light"/>
              <a:sym typeface="Helvetica Neue Light"/>
            </a:endParaRPr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12017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de-DE" sz="4200" smtClean="0">
              <a:solidFill>
                <a:srgbClr val="000000"/>
              </a:solidFill>
              <a:latin typeface="Helvetica Neue Light"/>
              <a:sym typeface="Helvetica Neue Light"/>
            </a:endParaRPr>
          </a:p>
        </p:txBody>
      </p:sp>
      <p:sp>
        <p:nvSpPr>
          <p:cNvPr id="6" name="Line 2"/>
          <p:cNvSpPr>
            <a:spLocks noChangeShapeType="1"/>
          </p:cNvSpPr>
          <p:nvPr userDrawn="1"/>
        </p:nvSpPr>
        <p:spPr bwMode="auto">
          <a:xfrm flipH="1">
            <a:off x="0" y="1006475"/>
            <a:ext cx="9144000" cy="0"/>
          </a:xfrm>
          <a:prstGeom prst="line">
            <a:avLst/>
          </a:prstGeom>
          <a:noFill/>
          <a:ln w="28575" cmpd="sng">
            <a:gradFill flip="none" rotWithShape="1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0" scaled="1"/>
              <a:tileRect/>
            </a:gradFill>
            <a:miter lim="800000"/>
            <a:headEnd/>
            <a:tailEnd/>
          </a:ln>
          <a:extLst>
            <a:ext uri="{909E8E84-426E-40dd-AFC4-6F175D3DCCD1}"/>
          </a:extLst>
        </p:spPr>
        <p:txBody>
          <a:bodyPr lIns="0" tIns="0" rIns="0" bIns="0"/>
          <a:lstStyle/>
          <a:p>
            <a:pPr algn="ctr" defTabSz="914353" eaLnBrk="1" hangingPunct="1">
              <a:defRPr/>
            </a:pPr>
            <a:endParaRPr lang="en-US" sz="3000">
              <a:solidFill>
                <a:srgbClr val="000000"/>
              </a:solidFill>
              <a:latin typeface="Helvetica Neue Light" charset="0"/>
              <a:sym typeface="Helvetica Neue Light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321374" indent="0">
              <a:buNone/>
              <a:defRPr sz="1300"/>
            </a:lvl2pPr>
            <a:lvl3pPr marL="642750" indent="0">
              <a:buNone/>
              <a:defRPr sz="1100"/>
            </a:lvl3pPr>
            <a:lvl4pPr marL="964124" indent="0">
              <a:buNone/>
              <a:defRPr sz="1000"/>
            </a:lvl4pPr>
            <a:lvl5pPr marL="1285500" indent="0">
              <a:buNone/>
              <a:defRPr sz="1000"/>
            </a:lvl5pPr>
            <a:lvl6pPr marL="1606877" indent="0">
              <a:buNone/>
              <a:defRPr sz="1000"/>
            </a:lvl6pPr>
            <a:lvl7pPr marL="1928250" indent="0">
              <a:buNone/>
              <a:defRPr sz="1000"/>
            </a:lvl7pPr>
            <a:lvl8pPr marL="2249626" indent="0">
              <a:buNone/>
              <a:defRPr sz="1000"/>
            </a:lvl8pPr>
            <a:lvl9pPr marL="257100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99265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36487059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1836" y="1634133"/>
            <a:ext cx="4116586" cy="461664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634133"/>
            <a:ext cx="4116586" cy="461664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3725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74" indent="0">
              <a:buNone/>
              <a:defRPr sz="1400" b="1"/>
            </a:lvl2pPr>
            <a:lvl3pPr marL="642750" indent="0">
              <a:buNone/>
              <a:defRPr sz="1300" b="1"/>
            </a:lvl3pPr>
            <a:lvl4pPr marL="964124" indent="0">
              <a:buNone/>
              <a:defRPr sz="1100" b="1"/>
            </a:lvl4pPr>
            <a:lvl5pPr marL="1285500" indent="0">
              <a:buNone/>
              <a:defRPr sz="1100" b="1"/>
            </a:lvl5pPr>
            <a:lvl6pPr marL="1606877" indent="0">
              <a:buNone/>
              <a:defRPr sz="1100" b="1"/>
            </a:lvl6pPr>
            <a:lvl7pPr marL="1928250" indent="0">
              <a:buNone/>
              <a:defRPr sz="1100" b="1"/>
            </a:lvl7pPr>
            <a:lvl8pPr marL="2249626" indent="0">
              <a:buNone/>
              <a:defRPr sz="1100" b="1"/>
            </a:lvl8pPr>
            <a:lvl9pPr marL="2571001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74" indent="0">
              <a:buNone/>
              <a:defRPr sz="1400" b="1"/>
            </a:lvl2pPr>
            <a:lvl3pPr marL="642750" indent="0">
              <a:buNone/>
              <a:defRPr sz="1300" b="1"/>
            </a:lvl3pPr>
            <a:lvl4pPr marL="964124" indent="0">
              <a:buNone/>
              <a:defRPr sz="1100" b="1"/>
            </a:lvl4pPr>
            <a:lvl5pPr marL="1285500" indent="0">
              <a:buNone/>
              <a:defRPr sz="1100" b="1"/>
            </a:lvl5pPr>
            <a:lvl6pPr marL="1606877" indent="0">
              <a:buNone/>
              <a:defRPr sz="1100" b="1"/>
            </a:lvl6pPr>
            <a:lvl7pPr marL="1928250" indent="0">
              <a:buNone/>
              <a:defRPr sz="1100" b="1"/>
            </a:lvl7pPr>
            <a:lvl8pPr marL="2249626" indent="0">
              <a:buNone/>
              <a:defRPr sz="1100" b="1"/>
            </a:lvl8pPr>
            <a:lvl9pPr marL="2571001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3578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5681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795278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2" y="273478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52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374" indent="0">
              <a:buNone/>
              <a:defRPr sz="800"/>
            </a:lvl2pPr>
            <a:lvl3pPr marL="642750" indent="0">
              <a:buNone/>
              <a:defRPr sz="700"/>
            </a:lvl3pPr>
            <a:lvl4pPr marL="964124" indent="0">
              <a:buNone/>
              <a:defRPr sz="600"/>
            </a:lvl4pPr>
            <a:lvl5pPr marL="1285500" indent="0">
              <a:buNone/>
              <a:defRPr sz="600"/>
            </a:lvl5pPr>
            <a:lvl6pPr marL="1606877" indent="0">
              <a:buNone/>
              <a:defRPr sz="600"/>
            </a:lvl6pPr>
            <a:lvl7pPr marL="1928250" indent="0">
              <a:buNone/>
              <a:defRPr sz="600"/>
            </a:lvl7pPr>
            <a:lvl8pPr marL="2249626" indent="0">
              <a:buNone/>
              <a:defRPr sz="600"/>
            </a:lvl8pPr>
            <a:lvl9pPr marL="2571001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947715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40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40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374" indent="0">
              <a:buNone/>
              <a:defRPr sz="2000"/>
            </a:lvl2pPr>
            <a:lvl3pPr marL="642750" indent="0">
              <a:buNone/>
              <a:defRPr sz="1700"/>
            </a:lvl3pPr>
            <a:lvl4pPr marL="964124" indent="0">
              <a:buNone/>
              <a:defRPr sz="1400"/>
            </a:lvl4pPr>
            <a:lvl5pPr marL="1285500" indent="0">
              <a:buNone/>
              <a:defRPr sz="1400"/>
            </a:lvl5pPr>
            <a:lvl6pPr marL="1606877" indent="0">
              <a:buNone/>
              <a:defRPr sz="1400"/>
            </a:lvl6pPr>
            <a:lvl7pPr marL="1928250" indent="0">
              <a:buNone/>
              <a:defRPr sz="1400"/>
            </a:lvl7pPr>
            <a:lvl8pPr marL="2249626" indent="0">
              <a:buNone/>
              <a:defRPr sz="1400"/>
            </a:lvl8pPr>
            <a:lvl9pPr marL="2571001" indent="0">
              <a:buNone/>
              <a:defRPr sz="14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40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374" indent="0">
              <a:buNone/>
              <a:defRPr sz="800"/>
            </a:lvl2pPr>
            <a:lvl3pPr marL="642750" indent="0">
              <a:buNone/>
              <a:defRPr sz="700"/>
            </a:lvl3pPr>
            <a:lvl4pPr marL="964124" indent="0">
              <a:buNone/>
              <a:defRPr sz="600"/>
            </a:lvl4pPr>
            <a:lvl5pPr marL="1285500" indent="0">
              <a:buNone/>
              <a:defRPr sz="600"/>
            </a:lvl5pPr>
            <a:lvl6pPr marL="1606877" indent="0">
              <a:buNone/>
              <a:defRPr sz="600"/>
            </a:lvl6pPr>
            <a:lvl7pPr marL="1928250" indent="0">
              <a:buNone/>
              <a:defRPr sz="600"/>
            </a:lvl7pPr>
            <a:lvl8pPr marL="2249626" indent="0">
              <a:buNone/>
              <a:defRPr sz="600"/>
            </a:lvl8pPr>
            <a:lvl9pPr marL="2571001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9458725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64442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082" y="232177"/>
            <a:ext cx="2085082" cy="601860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836" y="232177"/>
            <a:ext cx="6148090" cy="601860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870532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82880" y="34290"/>
            <a:ext cx="8808720" cy="563562"/>
          </a:xfrm>
        </p:spPr>
        <p:txBody>
          <a:bodyPr/>
          <a:lstStyle>
            <a:lvl1pPr algn="ctr">
              <a:defRPr sz="2800" baseline="0">
                <a:solidFill>
                  <a:schemeClr val="accent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8600" y="6381750"/>
            <a:ext cx="2133600" cy="476250"/>
          </a:xfrm>
          <a:prstGeom prst="rect">
            <a:avLst/>
          </a:prstGeom>
        </p:spPr>
        <p:txBody>
          <a:bodyPr/>
          <a:lstStyle>
            <a:lvl1pPr defTabSz="457154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Helvetica Neue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81750"/>
            <a:ext cx="2895600" cy="476250"/>
          </a:xfrm>
        </p:spPr>
        <p:txBody>
          <a:bodyPr/>
          <a:lstStyle>
            <a:lvl1pPr defTabSz="914400" eaLnBrk="0" hangingPunct="0">
              <a:defRPr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de-DE"/>
              <a:t>'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381750"/>
            <a:ext cx="2133600" cy="476250"/>
          </a:xfrm>
          <a:prstGeom prst="rect">
            <a:avLst/>
          </a:prstGeom>
        </p:spPr>
        <p:txBody>
          <a:bodyPr/>
          <a:lstStyle>
            <a:lvl1pPr defTabSz="457154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Helvetica Neue"/>
              </a:defRPr>
            </a:lvl1pPr>
          </a:lstStyle>
          <a:p>
            <a:pPr>
              <a:defRPr/>
            </a:pPr>
            <a:fld id="{2625DDBA-6170-824C-85D2-5A441740171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8277900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3E1909-F81F-AF4A-824B-ED266E77C8B7}" type="datetime1">
              <a:rPr lang="de-DE" altLang="de-DE">
                <a:solidFill>
                  <a:srgbClr val="000000"/>
                </a:solidFill>
              </a:rPr>
              <a:pPr/>
              <a:t>09.07.16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C35773-A805-7D4D-A1BE-399470FB4014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29069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648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648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0047351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E31723-1EB7-2446-98C4-77A98F17F92C}" type="datetime1">
              <a:rPr lang="de-DE" altLang="de-DE">
                <a:solidFill>
                  <a:srgbClr val="000000"/>
                </a:solidFill>
              </a:rPr>
              <a:pPr/>
              <a:t>09.07.16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FA405E-DB9A-0848-AA08-9D6F35109389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404667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5238637-2487-3641-87D1-08AFE3CD4D68}" type="datetime1">
              <a:rPr lang="de-DE" altLang="de-DE">
                <a:solidFill>
                  <a:srgbClr val="000000"/>
                </a:solidFill>
              </a:rPr>
              <a:pPr/>
              <a:t>09.07.16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FDF1B8-C0BF-CE48-9AAB-A95E02C896FE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99509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8313" y="1639888"/>
            <a:ext cx="4038600" cy="4525962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9313" y="1639888"/>
            <a:ext cx="4038600" cy="4525962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44E532-A886-C34A-A6E3-E96D5776A505}" type="datetime1">
              <a:rPr lang="de-DE" altLang="de-DE">
                <a:solidFill>
                  <a:srgbClr val="000000"/>
                </a:solidFill>
              </a:rPr>
              <a:pPr/>
              <a:t>09.07.16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2C5ECD-FD4B-CA4F-9BB5-DD956DF3782B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924810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BF3EB7-1F0D-1C49-A830-BF8B8B84D3A7}" type="datetime1">
              <a:rPr lang="de-DE" altLang="de-DE">
                <a:solidFill>
                  <a:srgbClr val="000000"/>
                </a:solidFill>
              </a:rPr>
              <a:pPr/>
              <a:t>09.07.16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784E6F-C257-3D44-8B98-780E3CAD09B3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50881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0118F0-20E7-1243-89A0-24626E59E027}" type="datetime1">
              <a:rPr lang="de-DE" altLang="de-DE">
                <a:solidFill>
                  <a:srgbClr val="000000"/>
                </a:solidFill>
              </a:rPr>
              <a:pPr/>
              <a:t>09.07.16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3BB5D1-D850-8A46-B803-08818EB8CB45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591661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F5819-43BC-FC45-A1FB-739D0785C992}" type="datetime1">
              <a:rPr lang="de-DE" altLang="de-DE">
                <a:solidFill>
                  <a:srgbClr val="000000"/>
                </a:solidFill>
              </a:rPr>
              <a:pPr/>
              <a:t>09.07.16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592095-9F41-E649-9FE7-79BA53905397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710905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641BCB-ADA5-F848-AB55-89D309577972}" type="datetime1">
              <a:rPr lang="de-DE" altLang="de-DE">
                <a:solidFill>
                  <a:srgbClr val="000000"/>
                </a:solidFill>
              </a:rPr>
              <a:pPr/>
              <a:t>09.07.16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45F71E-F248-BA46-A9DE-38D46457B582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622240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6CCC65-FA89-3144-92A0-DA8B8B8CEA0A}" type="datetime1">
              <a:rPr lang="de-DE" altLang="de-DE">
                <a:solidFill>
                  <a:srgbClr val="000000"/>
                </a:solidFill>
              </a:rPr>
              <a:pPr/>
              <a:t>09.07.16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6B136-92EC-A347-80FF-69A5FE583206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175720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03E87E-428C-204C-A273-761B052E26D5}" type="datetime1">
              <a:rPr lang="de-DE" altLang="de-DE">
                <a:solidFill>
                  <a:srgbClr val="000000"/>
                </a:solidFill>
              </a:rPr>
              <a:pPr/>
              <a:t>09.07.16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6BD6FF-09FB-7F49-87CA-509FA20C901E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845109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38925" y="125413"/>
            <a:ext cx="2058988" cy="6040437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457200" y="125413"/>
            <a:ext cx="6029325" cy="6040437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01FC6B-4D1A-5545-871D-952846807EC5}" type="datetime1">
              <a:rPr lang="de-DE" altLang="de-DE">
                <a:solidFill>
                  <a:srgbClr val="000000"/>
                </a:solidFill>
              </a:rPr>
              <a:pPr/>
              <a:t>09.07.16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68D7AF-A13F-734C-B5ED-AD0144325DE1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36060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3783612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5405F-14A1-8145-BAF8-06BB2EA91AD7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09038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9F124B-8E96-B441-A6D2-76C5C09AE685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913618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E46E76-82C1-754F-93A2-FB4B9E4A98E5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627806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9B987C-A602-2743-8F99-355FAFF847AC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146920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665ED8-7641-C743-A970-1C01F6080D27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492867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68ECAD-C8AC-AB47-A1E5-793F31A70551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720807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8B3BB6-2272-2740-A2DF-F9885B2C2155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66477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5FC60-CFC6-C142-8BD1-DCD699B0618F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096602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ED9044-712F-0C46-BE32-7960D936DA13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034488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8906B3-16B1-A447-BC36-7A00981010D7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45990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2661076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CD3F9B-36F2-5F4A-895F-5BD9CB884961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925345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5405F-14A1-8145-BAF8-06BB2EA91AD7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36802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9F124B-8E96-B441-A6D2-76C5C09AE685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756750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E46E76-82C1-754F-93A2-FB4B9E4A98E5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0323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9B987C-A602-2743-8F99-355FAFF847AC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970020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665ED8-7641-C743-A970-1C01F6080D27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892830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68ECAD-C8AC-AB47-A1E5-793F31A70551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649084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8B3BB6-2272-2740-A2DF-F9885B2C2155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92742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5FC60-CFC6-C142-8BD1-DCD699B0618F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76427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ED9044-712F-0C46-BE32-7960D936DA13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91278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185169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8906B3-16B1-A447-BC36-7A00981010D7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905381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CD3F9B-36F2-5F4A-895F-5BD9CB884961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631414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01F58F02-82AF-E84A-8E5B-84899CB9DC3D}" type="datetime1">
              <a:rPr lang="en-GB" altLang="de-DE"/>
              <a:pPr/>
              <a:t>09/07/2016</a:t>
            </a:fld>
            <a:endParaRPr lang="en-GB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D5C4029-B793-9F4B-9F65-D6E2315CE08E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838554204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BF6DB79B-0735-0944-B4CF-F53D49F11903}" type="datetime1">
              <a:rPr lang="en-GB" altLang="de-DE"/>
              <a:pPr/>
              <a:t>09/07/2016</a:t>
            </a:fld>
            <a:endParaRPr lang="en-GB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6EF2209-87DA-764F-A63A-65D90495F95A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498889241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2FAFDEF5-F457-E649-B8C4-D21DA2FD2D3B}" type="datetime1">
              <a:rPr lang="en-GB" altLang="de-DE"/>
              <a:pPr/>
              <a:t>09/07/2016</a:t>
            </a:fld>
            <a:endParaRPr lang="en-GB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26E8EAE-5B83-094F-8E65-2F40C2DF55FF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621831820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77938"/>
            <a:ext cx="4037013" cy="4524375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277938"/>
            <a:ext cx="4038600" cy="4524375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3206E43B-DDD8-484B-B266-008E83310BC5}" type="datetime1">
              <a:rPr lang="en-GB" altLang="de-DE"/>
              <a:pPr/>
              <a:t>09/07/2016</a:t>
            </a:fld>
            <a:endParaRPr lang="en-GB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ADAA02B-3F52-9540-A742-E117CFF2679C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429152026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FAA1BD12-6B8F-114A-BD1F-B45FAC9E974F}" type="datetime1">
              <a:rPr lang="en-GB" altLang="de-DE"/>
              <a:pPr/>
              <a:t>09/07/2016</a:t>
            </a:fld>
            <a:endParaRPr lang="en-GB" alt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F306F24-DDB1-7C41-B3E3-C66ACEA54662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595279398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8AE8A719-458A-B449-91DB-CCACDA427E4A}" type="datetime1">
              <a:rPr lang="en-GB" altLang="de-DE"/>
              <a:pPr/>
              <a:t>09/07/2016</a:t>
            </a:fld>
            <a:endParaRPr lang="en-GB" alt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4ECFB81-F1F9-4448-9D52-D83A7934C90B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730392557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7F541D70-156F-F64D-8039-811F6A990765}" type="datetime1">
              <a:rPr lang="en-GB" altLang="de-DE"/>
              <a:pPr/>
              <a:t>09/07/2016</a:t>
            </a:fld>
            <a:endParaRPr lang="en-GB" alt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7ECD523-2BD2-DA4E-8778-F24CD006C901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910557706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7BBC0504-E5DA-F34E-9FEC-7BFC33BDA485}" type="datetime1">
              <a:rPr lang="en-GB" altLang="de-DE"/>
              <a:pPr/>
              <a:t>09/07/2016</a:t>
            </a:fld>
            <a:endParaRPr lang="en-GB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41C571B-08A7-C748-B6CF-4809D60E89DB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133993413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90694217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73A80982-74F1-504E-AC94-836913914CC6}" type="datetime1">
              <a:rPr lang="en-GB" altLang="de-DE"/>
              <a:pPr/>
              <a:t>09/07/2016</a:t>
            </a:fld>
            <a:endParaRPr lang="en-GB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88DA7BB-8E23-6B46-A86D-04513C7A0C07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2106280631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F6F9295B-A171-FE40-8617-A93B3C59351A}" type="datetime1">
              <a:rPr lang="en-GB" altLang="de-DE"/>
              <a:pPr/>
              <a:t>09/07/2016</a:t>
            </a:fld>
            <a:endParaRPr lang="en-GB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6CC2D97-F7AC-414F-A674-03B6B65BB152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881611854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18288" y="76200"/>
            <a:ext cx="2066925" cy="5726113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414338" y="76200"/>
            <a:ext cx="6051550" cy="5726113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D67EB025-BCDA-9C48-A500-1E1118A6A90B}" type="datetime1">
              <a:rPr lang="en-GB" altLang="de-DE"/>
              <a:pPr/>
              <a:t>09/07/2016</a:t>
            </a:fld>
            <a:endParaRPr lang="en-GB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1FB4D68-E6FD-2C4A-8FE8-0469DF357706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592611015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1847B-2855-564A-9412-E2652A1C6951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471539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3F360-60B0-2E4B-8694-30AEF4B629A8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680200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14319-76BE-0243-8FA4-C321C1B5E5E1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337921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23412-CA1E-BE4D-87A2-2D91B04AEB9D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70810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8C79A-2942-6A47-8A37-53B4D199388D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53526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59218-ABF3-134B-91D5-DCEC8E259544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79071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DC4EE-E380-7249-9DCF-4BD46B02AB31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7577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45082373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2397B-8AC5-1649-9F1D-B91108CA5597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083074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32B65-83F5-1A4A-8671-D7BC8829DD9C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852468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91932-67AD-B043-AC19-E4E24A35AFA2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757979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3BA2D-FBF5-8941-BA3B-B3143A8B1B47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251736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6" descr="back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1"/>
          <p:cNvSpPr>
            <a:spLocks noChangeArrowheads="1"/>
          </p:cNvSpPr>
          <p:nvPr userDrawn="1"/>
        </p:nvSpPr>
        <p:spPr bwMode="auto">
          <a:xfrm>
            <a:off x="0" y="549275"/>
            <a:ext cx="9144000" cy="34956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292254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de-DE" smtClean="0">
              <a:solidFill>
                <a:srgbClr val="FFFFFF"/>
              </a:solidFill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79388" y="457200"/>
            <a:ext cx="8810625" cy="1747838"/>
          </a:xfrm>
        </p:spPr>
        <p:txBody>
          <a:bodyPr anchor="b"/>
          <a:lstStyle>
            <a:lvl1pPr>
              <a:lnSpc>
                <a:spcPct val="80000"/>
              </a:lnSpc>
              <a:defRPr sz="6000"/>
            </a:lvl1pPr>
          </a:lstStyle>
          <a:p>
            <a:pPr lvl="0"/>
            <a:r>
              <a:rPr lang="de-DE" noProof="0" smtClean="0"/>
              <a:t>Hier klicken, um Master-</a:t>
            </a:r>
            <a:br>
              <a:rPr lang="de-DE" noProof="0" smtClean="0"/>
            </a:br>
            <a:r>
              <a:rPr lang="de-DE" noProof="0" smtClean="0"/>
              <a:t>Titelformat zu bearbeiten</a:t>
            </a:r>
          </a:p>
        </p:txBody>
      </p:sp>
    </p:spTree>
    <p:extLst>
      <p:ext uri="{BB962C8B-B14F-4D97-AF65-F5344CB8AC3E}">
        <p14:creationId xmlns:p14="http://schemas.microsoft.com/office/powerpoint/2010/main" val="708830535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3942215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35626984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648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648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952341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7213850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320366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19.xml"/><Relationship Id="rId14" Type="http://schemas.openxmlformats.org/officeDocument/2006/relationships/theme" Target="../theme/theme10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<Relationship Id="rId14" Type="http://schemas.openxmlformats.org/officeDocument/2006/relationships/theme" Target="../theme/theme1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4.xml"/><Relationship Id="rId13" Type="http://schemas.openxmlformats.org/officeDocument/2006/relationships/theme" Target="../theme/theme12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5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1.xml"/><Relationship Id="rId8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4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6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2.xml"/><Relationship Id="rId8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5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78.xml"/><Relationship Id="rId13" Type="http://schemas.openxmlformats.org/officeDocument/2006/relationships/theme" Target="../theme/theme15.xml"/><Relationship Id="rId1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3.xml"/><Relationship Id="rId8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76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theme" Target="../theme/theme2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Relationship Id="rId9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Relationship Id="rId9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wmf"/><Relationship Id="rId16" Type="http://schemas.openxmlformats.org/officeDocument/2006/relationships/image" Target="../media/image5.jpeg"/><Relationship Id="rId17" Type="http://schemas.openxmlformats.org/officeDocument/2006/relationships/image" Target="../media/image6.jpeg"/><Relationship Id="rId18" Type="http://schemas.openxmlformats.org/officeDocument/2006/relationships/image" Target="../media/image7.png"/><Relationship Id="rId1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4.xml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06.xml"/><Relationship Id="rId14" Type="http://schemas.openxmlformats.org/officeDocument/2006/relationships/theme" Target="../theme/theme9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94.xml"/><Relationship Id="rId2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back2"/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11"/>
          <p:cNvSpPr>
            <a:spLocks noChangeArrowheads="1"/>
          </p:cNvSpPr>
          <p:nvPr userDrawn="1"/>
        </p:nvSpPr>
        <p:spPr bwMode="auto">
          <a:xfrm>
            <a:off x="0" y="549275"/>
            <a:ext cx="9144000" cy="34956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292254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de-DE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7239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906" tIns="45956" rIns="91906" bIns="4595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Hier klicken, um Master-Titelformat zu bearbeiten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906" tIns="45956" rIns="91906" bIns="459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Hier klicken, um Master-Textformat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627" r:id="rId1"/>
    <p:sldLayoutId id="2147491628" r:id="rId2"/>
    <p:sldLayoutId id="2147491629" r:id="rId3"/>
    <p:sldLayoutId id="2147491630" r:id="rId4"/>
    <p:sldLayoutId id="2147491631" r:id="rId5"/>
    <p:sldLayoutId id="2147491632" r:id="rId6"/>
    <p:sldLayoutId id="2147491633" r:id="rId7"/>
    <p:sldLayoutId id="2147491634" r:id="rId8"/>
    <p:sldLayoutId id="2147491635" r:id="rId9"/>
    <p:sldLayoutId id="2147491636" r:id="rId10"/>
    <p:sldLayoutId id="2147491637" r:id="rId11"/>
    <p:sldLayoutId id="2147491638" r:id="rId12"/>
    <p:sldLayoutId id="2147491639" r:id="rId13"/>
  </p:sldLayoutIdLst>
  <p:transition spd="slow">
    <p:fade/>
  </p:transition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charset="2"/>
        <a:buChar char="u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«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back2"/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11"/>
          <p:cNvSpPr>
            <a:spLocks noChangeArrowheads="1"/>
          </p:cNvSpPr>
          <p:nvPr userDrawn="1"/>
        </p:nvSpPr>
        <p:spPr bwMode="auto">
          <a:xfrm>
            <a:off x="0" y="549275"/>
            <a:ext cx="9144000" cy="34956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292254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de-DE" smtClean="0">
              <a:solidFill>
                <a:srgbClr val="FFFFFF"/>
              </a:solidFill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7239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906" tIns="45956" rIns="91906" bIns="4595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Hier klicken, um Master-Titelformat zu bearbeiten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906" tIns="45956" rIns="91906" bIns="459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Hier klicken, um Master-Textformat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25020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1869" r:id="rId1"/>
    <p:sldLayoutId id="2147491870" r:id="rId2"/>
    <p:sldLayoutId id="2147491871" r:id="rId3"/>
    <p:sldLayoutId id="2147491872" r:id="rId4"/>
    <p:sldLayoutId id="2147491873" r:id="rId5"/>
    <p:sldLayoutId id="2147491874" r:id="rId6"/>
    <p:sldLayoutId id="2147491875" r:id="rId7"/>
    <p:sldLayoutId id="2147491876" r:id="rId8"/>
    <p:sldLayoutId id="2147491877" r:id="rId9"/>
    <p:sldLayoutId id="2147491878" r:id="rId10"/>
    <p:sldLayoutId id="2147491879" r:id="rId11"/>
    <p:sldLayoutId id="2147491880" r:id="rId12"/>
    <p:sldLayoutId id="2147491881" r:id="rId13"/>
  </p:sldLayoutIdLst>
  <p:transition spd="slow">
    <p:fade/>
  </p:transition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charset="2"/>
        <a:buChar char="u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«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82038"/>
            </a:gs>
            <a:gs pos="100000">
              <a:srgbClr val="082038">
                <a:gamma/>
                <a:shade val="12157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back2"/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Rectangle 11"/>
          <p:cNvSpPr>
            <a:spLocks noChangeArrowheads="1"/>
          </p:cNvSpPr>
          <p:nvPr userDrawn="1"/>
        </p:nvSpPr>
        <p:spPr bwMode="auto">
          <a:xfrm>
            <a:off x="0" y="549275"/>
            <a:ext cx="9144000" cy="34956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292254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</a:pPr>
            <a:endParaRPr lang="de-DE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7239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Hier klicken, um Master-Titelformat zu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Hier klicken, um Master-Textformat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726110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1883" r:id="rId1"/>
    <p:sldLayoutId id="2147491884" r:id="rId2"/>
    <p:sldLayoutId id="2147491885" r:id="rId3"/>
    <p:sldLayoutId id="2147491886" r:id="rId4"/>
    <p:sldLayoutId id="2147491887" r:id="rId5"/>
    <p:sldLayoutId id="2147491888" r:id="rId6"/>
    <p:sldLayoutId id="2147491889" r:id="rId7"/>
    <p:sldLayoutId id="2147491890" r:id="rId8"/>
    <p:sldLayoutId id="2147491891" r:id="rId9"/>
    <p:sldLayoutId id="2147491892" r:id="rId10"/>
    <p:sldLayoutId id="2147491893" r:id="rId11"/>
    <p:sldLayoutId id="2147491894" r:id="rId12"/>
    <p:sldLayoutId id="2147491895" r:id="rId13"/>
  </p:sldLayoutIdLst>
  <p:transition spd="slow">
    <p:fade/>
  </p:transition>
  <p:txStyles>
    <p:titleStyle>
      <a:lvl1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charset="0"/>
        </a:defRPr>
      </a:lvl2pPr>
      <a:lvl3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charset="0"/>
        </a:defRPr>
      </a:lvl3pPr>
      <a:lvl4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charset="0"/>
        </a:defRPr>
      </a:lvl4pPr>
      <a:lvl5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charset="2"/>
        <a:buChar char="u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«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back2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ChangeArrowheads="1"/>
          </p:cNvSpPr>
          <p:nvPr userDrawn="1"/>
        </p:nvSpPr>
        <p:spPr bwMode="auto">
          <a:xfrm>
            <a:off x="0" y="549275"/>
            <a:ext cx="9144000" cy="34956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292254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de-DE" smtClean="0">
              <a:solidFill>
                <a:srgbClr val="FFFFFF"/>
              </a:solidFill>
            </a:endParaRPr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7239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Hier klicken, um Master-Titelformat zu bearbeiten</a:t>
            </a: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Hier klicken, um Master-Textformat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324594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1897" r:id="rId1"/>
    <p:sldLayoutId id="2147491898" r:id="rId2"/>
    <p:sldLayoutId id="2147491899" r:id="rId3"/>
    <p:sldLayoutId id="2147491900" r:id="rId4"/>
    <p:sldLayoutId id="2147491901" r:id="rId5"/>
    <p:sldLayoutId id="2147491902" r:id="rId6"/>
    <p:sldLayoutId id="2147491903" r:id="rId7"/>
    <p:sldLayoutId id="2147491904" r:id="rId8"/>
    <p:sldLayoutId id="2147491905" r:id="rId9"/>
    <p:sldLayoutId id="2147491906" r:id="rId10"/>
    <p:sldLayoutId id="2147491907" r:id="rId11"/>
    <p:sldLayoutId id="2147491908" r:id="rId12"/>
  </p:sldLayoutIdLst>
  <p:transition spd="slow">
    <p:fade/>
  </p:transition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charset="2"/>
        <a:buChar char="u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«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8F8F8"/>
            </a:gs>
            <a:gs pos="100000">
              <a:srgbClr val="E2E2E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text styles</a:t>
            </a:r>
          </a:p>
          <a:p>
            <a:pPr lvl="1"/>
            <a:r>
              <a:rPr lang="en-US" altLang="de-DE"/>
              <a:t>Second level</a:t>
            </a:r>
          </a:p>
          <a:p>
            <a:pPr lvl="2"/>
            <a:r>
              <a:rPr lang="en-US" altLang="de-DE"/>
              <a:t>Third level</a:t>
            </a:r>
          </a:p>
          <a:p>
            <a:pPr lvl="3"/>
            <a:r>
              <a:rPr lang="en-US" altLang="de-DE"/>
              <a:t>Fourth level</a:t>
            </a:r>
          </a:p>
          <a:p>
            <a:pPr lvl="4"/>
            <a:r>
              <a:rPr lang="en-US" altLang="de-D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 smtClean="0">
                <a:latin typeface="+mn-lt"/>
              </a:defRPr>
            </a:lvl1pPr>
          </a:lstStyle>
          <a:p>
            <a:pPr>
              <a:defRPr/>
            </a:pPr>
            <a:fld id="{88379778-C279-614C-9387-90CEE038544A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0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910" r:id="rId1"/>
    <p:sldLayoutId id="2147491911" r:id="rId2"/>
    <p:sldLayoutId id="2147491912" r:id="rId3"/>
    <p:sldLayoutId id="2147491913" r:id="rId4"/>
    <p:sldLayoutId id="2147491914" r:id="rId5"/>
    <p:sldLayoutId id="2147491915" r:id="rId6"/>
    <p:sldLayoutId id="2147491916" r:id="rId7"/>
    <p:sldLayoutId id="2147491917" r:id="rId8"/>
    <p:sldLayoutId id="2147491918" r:id="rId9"/>
    <p:sldLayoutId id="2147491919" r:id="rId10"/>
    <p:sldLayoutId id="2147491920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8F8F8"/>
            </a:gs>
            <a:gs pos="100000">
              <a:srgbClr val="E2E2E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text styles</a:t>
            </a:r>
          </a:p>
          <a:p>
            <a:pPr lvl="1"/>
            <a:r>
              <a:rPr lang="en-US" altLang="de-DE"/>
              <a:t>Second level</a:t>
            </a:r>
          </a:p>
          <a:p>
            <a:pPr lvl="2"/>
            <a:r>
              <a:rPr lang="en-US" altLang="de-DE"/>
              <a:t>Third level</a:t>
            </a:r>
          </a:p>
          <a:p>
            <a:pPr lvl="3"/>
            <a:r>
              <a:rPr lang="en-US" altLang="de-DE"/>
              <a:t>Fourth level</a:t>
            </a:r>
          </a:p>
          <a:p>
            <a:pPr lvl="4"/>
            <a:r>
              <a:rPr lang="en-US" altLang="de-D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 smtClean="0">
                <a:latin typeface="+mn-lt"/>
              </a:defRPr>
            </a:lvl1pPr>
          </a:lstStyle>
          <a:p>
            <a:pPr>
              <a:defRPr/>
            </a:pPr>
            <a:fld id="{97B3C34F-0968-AB45-927D-FDABDB8AC229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521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935" r:id="rId1"/>
    <p:sldLayoutId id="2147491936" r:id="rId2"/>
    <p:sldLayoutId id="2147491937" r:id="rId3"/>
    <p:sldLayoutId id="2147491938" r:id="rId4"/>
    <p:sldLayoutId id="2147491939" r:id="rId5"/>
    <p:sldLayoutId id="2147491940" r:id="rId6"/>
    <p:sldLayoutId id="2147491941" r:id="rId7"/>
    <p:sldLayoutId id="2147491942" r:id="rId8"/>
    <p:sldLayoutId id="2147491943" r:id="rId9"/>
    <p:sldLayoutId id="2147491944" r:id="rId10"/>
    <p:sldLayoutId id="2147491945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text styles</a:t>
            </a:r>
          </a:p>
          <a:p>
            <a:pPr lvl="1"/>
            <a:r>
              <a:rPr lang="en-US" altLang="de-DE"/>
              <a:t>Second level</a:t>
            </a:r>
          </a:p>
          <a:p>
            <a:pPr lvl="2"/>
            <a:r>
              <a:rPr lang="en-US" altLang="de-DE"/>
              <a:t>Third level</a:t>
            </a:r>
          </a:p>
          <a:p>
            <a:pPr lvl="3"/>
            <a:r>
              <a:rPr lang="en-US" altLang="de-DE"/>
              <a:t>Fourth level</a:t>
            </a:r>
          </a:p>
          <a:p>
            <a:pPr lvl="4"/>
            <a:r>
              <a:rPr lang="en-US" altLang="de-D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9F359CD-8040-7340-A587-A9B0B89A0034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829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947" r:id="rId1"/>
    <p:sldLayoutId id="2147491948" r:id="rId2"/>
    <p:sldLayoutId id="2147491949" r:id="rId3"/>
    <p:sldLayoutId id="2147491950" r:id="rId4"/>
    <p:sldLayoutId id="2147491951" r:id="rId5"/>
    <p:sldLayoutId id="2147491952" r:id="rId6"/>
    <p:sldLayoutId id="2147491953" r:id="rId7"/>
    <p:sldLayoutId id="2147491954" r:id="rId8"/>
    <p:sldLayoutId id="2147491955" r:id="rId9"/>
    <p:sldLayoutId id="2147491956" r:id="rId10"/>
    <p:sldLayoutId id="2147491957" r:id="rId11"/>
    <p:sldLayoutId id="2147491958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" descr="back2"/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11"/>
          <p:cNvSpPr>
            <a:spLocks noChangeArrowheads="1"/>
          </p:cNvSpPr>
          <p:nvPr userDrawn="1"/>
        </p:nvSpPr>
        <p:spPr bwMode="auto">
          <a:xfrm>
            <a:off x="0" y="549275"/>
            <a:ext cx="9144000" cy="34956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292254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de-DE" smtClean="0">
              <a:solidFill>
                <a:srgbClr val="FFFFFF"/>
              </a:solidFill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7239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Hier klicken, um Master-Titelformat zu bearbeiten</a:t>
            </a:r>
          </a:p>
        </p:txBody>
      </p:sp>
      <p:sp>
        <p:nvSpPr>
          <p:cNvPr id="307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Hier klicken, um Master-Textformat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640" r:id="rId1"/>
    <p:sldLayoutId id="2147491641" r:id="rId2"/>
    <p:sldLayoutId id="2147491642" r:id="rId3"/>
    <p:sldLayoutId id="2147491643" r:id="rId4"/>
    <p:sldLayoutId id="2147491644" r:id="rId5"/>
    <p:sldLayoutId id="2147491645" r:id="rId6"/>
    <p:sldLayoutId id="2147491646" r:id="rId7"/>
    <p:sldLayoutId id="2147491647" r:id="rId8"/>
    <p:sldLayoutId id="2147491648" r:id="rId9"/>
    <p:sldLayoutId id="2147491649" r:id="rId10"/>
    <p:sldLayoutId id="2147491650" r:id="rId11"/>
    <p:sldLayoutId id="2147491651" r:id="rId12"/>
    <p:sldLayoutId id="2147491652" r:id="rId13"/>
  </p:sldLayoutIdLst>
  <p:transition spd="slow">
    <p:fade/>
  </p:transition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charset="2"/>
        <a:buChar char="u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«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 userDrawn="1"/>
        </p:nvSpPr>
        <p:spPr bwMode="auto">
          <a:xfrm flipH="1">
            <a:off x="0" y="0"/>
            <a:ext cx="9144000" cy="1201738"/>
          </a:xfrm>
          <a:prstGeom prst="rect">
            <a:avLst/>
          </a:prstGeom>
          <a:gradFill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de-DE" sz="4200" smtClean="0">
              <a:solidFill>
                <a:srgbClr val="FFFFFF"/>
              </a:solidFill>
              <a:latin typeface="Helvetica Neue Light"/>
              <a:sym typeface="Helvetica Neue Light"/>
            </a:endParaRPr>
          </a:p>
        </p:txBody>
      </p:sp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01638" y="231775"/>
            <a:ext cx="8340725" cy="76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35707" tIns="35707" rIns="35707" bIns="3570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1638" y="1504950"/>
            <a:ext cx="8340725" cy="474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07" tIns="35707" rIns="35707" bIns="3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>
                <a:sym typeface="Helvetica Neue" charset="0"/>
              </a:rPr>
              <a:t>Click to edit Master text styles</a:t>
            </a:r>
          </a:p>
          <a:p>
            <a:pPr lvl="1"/>
            <a:r>
              <a:rPr lang="en-US" altLang="de-DE">
                <a:sym typeface="Helvetica Neue" charset="0"/>
              </a:rPr>
              <a:t>Second level</a:t>
            </a:r>
          </a:p>
          <a:p>
            <a:pPr lvl="2"/>
            <a:r>
              <a:rPr lang="en-US" altLang="de-DE">
                <a:sym typeface="Helvetica Neue" charset="0"/>
              </a:rPr>
              <a:t>Third level</a:t>
            </a:r>
          </a:p>
          <a:p>
            <a:pPr lvl="3"/>
            <a:r>
              <a:rPr lang="en-US" altLang="de-DE">
                <a:sym typeface="Helvetica Neue" charset="0"/>
              </a:rPr>
              <a:t>Fourth level</a:t>
            </a:r>
          </a:p>
          <a:p>
            <a:pPr lvl="4"/>
            <a:r>
              <a:rPr lang="en-US" altLang="de-DE">
                <a:sym typeface="Helvetica Neue" charset="0"/>
              </a:rPr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64288" tIns="32144" rIns="64288" bIns="32144" rtlCol="0" anchor="ctr"/>
          <a:lstStyle>
            <a:lvl1pPr algn="ctr" defTabSz="914353" eaLnBrk="1" hangingPunct="1">
              <a:defRPr sz="800">
                <a:solidFill>
                  <a:srgbClr val="000000">
                    <a:tint val="75000"/>
                  </a:srgbClr>
                </a:solidFill>
                <a:latin typeface="Helvetica Neue Light" charset="0"/>
                <a:sym typeface="Helvetica Neue Light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Line 2"/>
          <p:cNvSpPr>
            <a:spLocks noChangeShapeType="1"/>
          </p:cNvSpPr>
          <p:nvPr/>
        </p:nvSpPr>
        <p:spPr bwMode="auto">
          <a:xfrm flipH="1">
            <a:off x="0" y="1006475"/>
            <a:ext cx="9144000" cy="0"/>
          </a:xfrm>
          <a:prstGeom prst="line">
            <a:avLst/>
          </a:prstGeom>
          <a:noFill/>
          <a:ln w="28575" cmpd="sng">
            <a:gradFill flip="none" rotWithShape="1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0" scaled="1"/>
              <a:tileRect/>
            </a:gradFill>
            <a:miter lim="800000"/>
            <a:headEnd/>
            <a:tailEnd/>
          </a:ln>
          <a:extLst>
            <a:ext uri="{909E8E84-426E-40dd-AFC4-6F175D3DCCD1}"/>
          </a:extLst>
        </p:spPr>
        <p:txBody>
          <a:bodyPr lIns="0" tIns="0" rIns="0" bIns="0"/>
          <a:lstStyle/>
          <a:p>
            <a:pPr algn="ctr" defTabSz="914353" eaLnBrk="1" hangingPunct="1">
              <a:defRPr/>
            </a:pPr>
            <a:endParaRPr lang="en-US" sz="3000">
              <a:solidFill>
                <a:srgbClr val="000000"/>
              </a:solidFill>
              <a:latin typeface="Helvetica Neue Light" charset="0"/>
              <a:sym typeface="Helvetica Neue Light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722" r:id="rId1"/>
    <p:sldLayoutId id="2147491723" r:id="rId2"/>
    <p:sldLayoutId id="2147491724" r:id="rId3"/>
    <p:sldLayoutId id="2147491725" r:id="rId4"/>
    <p:sldLayoutId id="2147491726" r:id="rId5"/>
    <p:sldLayoutId id="2147491727" r:id="rId6"/>
    <p:sldLayoutId id="2147491728" r:id="rId7"/>
    <p:sldLayoutId id="2147491729" r:id="rId8"/>
    <p:sldLayoutId id="2147491730" r:id="rId9"/>
    <p:sldLayoutId id="2147491731" r:id="rId10"/>
    <p:sldLayoutId id="2147491732" r:id="rId11"/>
    <p:sldLayoutId id="2147491733" r:id="rId12"/>
  </p:sldLayoutIdLst>
  <p:transition spd="slow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cap="all">
          <a:solidFill>
            <a:srgbClr val="FFFFFF"/>
          </a:solidFill>
          <a:latin typeface="+mn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Helvetica Neue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Helvetica Neue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Helvetica Neue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FFFFFF"/>
          </a:solidFill>
          <a:latin typeface="Helvetica Neue"/>
          <a:ea typeface="ヒラギノ角ゴ ProN W3" charset="0"/>
          <a:cs typeface="ヒラギノ角ゴ ProN W3" charset="0"/>
          <a:sym typeface="Helvetica Neue Light" charset="0"/>
        </a:defRPr>
      </a:lvl5pPr>
      <a:lvl6pPr marL="321374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64275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964124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2855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187325" indent="-187325" algn="l" rtl="0" eaLnBrk="0" fontAlgn="base" hangingPunct="0"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 Neue" charset="0"/>
        </a:defRPr>
      </a:lvl1pPr>
      <a:lvl2pPr marL="463550" indent="-187325" algn="l" rtl="0" eaLnBrk="0" fontAlgn="base" hangingPunct="0"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chemeClr val="accent1"/>
          </a:solidFill>
          <a:latin typeface="+mn-lt"/>
          <a:ea typeface="+mn-ea"/>
          <a:cs typeface="+mn-cs"/>
          <a:sym typeface="Helvetica Neue" charset="0"/>
        </a:defRPr>
      </a:lvl2pPr>
      <a:lvl3pPr marL="776288" indent="-187325" algn="l" rtl="0" eaLnBrk="0" fontAlgn="base" hangingPunct="0"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089025" indent="-187325" algn="l" rtl="0" eaLnBrk="0" fontAlgn="base" hangingPunct="0"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400175" indent="-187325" algn="l" rtl="0" eaLnBrk="0" fontAlgn="base" hangingPunct="0">
        <a:spcBef>
          <a:spcPct val="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1722928" indent="-187470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044304" indent="-187470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2365678" indent="-187470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2687053" indent="-187470" algn="l" rtl="0" fontAlgn="base">
        <a:spcBef>
          <a:spcPts val="3375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18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74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75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124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50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877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250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626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001" algn="l" defTabSz="32137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82038"/>
            </a:gs>
            <a:gs pos="100000">
              <a:srgbClr val="082038">
                <a:gamma/>
                <a:shade val="12157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54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Click to edit Master title style</a:t>
            </a:r>
          </a:p>
        </p:txBody>
      </p:sp>
      <p:sp>
        <p:nvSpPr>
          <p:cNvPr id="581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639888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Click to edit Master text styles</a:t>
            </a:r>
          </a:p>
          <a:p>
            <a:pPr lvl="1"/>
            <a:r>
              <a:rPr lang="de-DE" altLang="de-DE"/>
              <a:t>Second level</a:t>
            </a:r>
          </a:p>
          <a:p>
            <a:pPr lvl="2"/>
            <a:r>
              <a:rPr lang="de-DE" altLang="de-DE"/>
              <a:t>Third level</a:t>
            </a:r>
          </a:p>
          <a:p>
            <a:pPr lvl="3"/>
            <a:r>
              <a:rPr lang="de-DE" altLang="de-DE"/>
              <a:t>Fourth level</a:t>
            </a:r>
          </a:p>
          <a:p>
            <a:pPr lvl="4"/>
            <a:r>
              <a:rPr lang="de-DE" altLang="de-DE"/>
              <a:t>Fifth level</a:t>
            </a:r>
          </a:p>
        </p:txBody>
      </p:sp>
      <p:sp>
        <p:nvSpPr>
          <p:cNvPr id="581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chemeClr val="tx1"/>
                </a:solidFill>
              </a:defRPr>
            </a:lvl1pPr>
          </a:lstStyle>
          <a:p>
            <a:pPr eaLnBrk="1" hangingPunct="1"/>
            <a:fld id="{EBCB1FE6-9DD2-4E44-B336-E08F8FF7378F}" type="datetime1">
              <a:rPr lang="de-DE" altLang="de-DE" smtClean="0">
                <a:solidFill>
                  <a:srgbClr val="000000"/>
                </a:solidFill>
                <a:latin typeface="Arial" charset="0"/>
              </a:rPr>
              <a:pPr eaLnBrk="1" hangingPunct="1"/>
              <a:t>09.07.16</a:t>
            </a:fld>
            <a:endParaRPr lang="de-DE" altLang="de-DE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1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chemeClr val="tx1"/>
                </a:solidFill>
              </a:defRPr>
            </a:lvl1pPr>
          </a:lstStyle>
          <a:p>
            <a:pPr algn="ctr" eaLnBrk="1" hangingPunct="1"/>
            <a:endParaRPr lang="de-DE" altLang="de-DE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1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tx1"/>
                </a:solidFill>
              </a:defRPr>
            </a:lvl1pPr>
          </a:lstStyle>
          <a:p>
            <a:pPr eaLnBrk="1" hangingPunct="1"/>
            <a:fld id="{8520324C-96BE-0345-8A0D-AF962203C1DF}" type="slidenum">
              <a:rPr lang="de-DE" altLang="de-DE" smtClean="0">
                <a:solidFill>
                  <a:srgbClr val="000000"/>
                </a:solidFill>
                <a:latin typeface="Arial" charset="0"/>
              </a:rPr>
              <a:pPr eaLnBrk="1" hangingPunct="1"/>
              <a:t>‹Nr.›</a:t>
            </a:fld>
            <a:endParaRPr lang="de-DE" altLang="de-DE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743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759" r:id="rId1"/>
    <p:sldLayoutId id="2147491760" r:id="rId2"/>
    <p:sldLayoutId id="2147491761" r:id="rId3"/>
    <p:sldLayoutId id="2147491762" r:id="rId4"/>
    <p:sldLayoutId id="2147491763" r:id="rId5"/>
    <p:sldLayoutId id="2147491764" r:id="rId6"/>
    <p:sldLayoutId id="2147491765" r:id="rId7"/>
    <p:sldLayoutId id="2147491766" r:id="rId8"/>
    <p:sldLayoutId id="2147491767" r:id="rId9"/>
    <p:sldLayoutId id="2147491768" r:id="rId10"/>
    <p:sldLayoutId id="2147491769" r:id="rId11"/>
  </p:sldLayoutIdLst>
  <p:transition spd="slow">
    <p:fade/>
  </p:transition>
  <p:hf hdr="0" ftr="0"/>
  <p:txStyles>
    <p:titleStyle>
      <a:lvl1pPr algn="ctr" rtl="0" fontAlgn="base">
        <a:spcBef>
          <a:spcPct val="0"/>
        </a:spcBef>
        <a:spcAft>
          <a:spcPct val="0"/>
        </a:spcAft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8F8F8"/>
            </a:gs>
            <a:gs pos="100000">
              <a:srgbClr val="F8F8F8">
                <a:gamma/>
                <a:shade val="90980"/>
                <a:invGamma/>
              </a:srgb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text styles</a:t>
            </a:r>
          </a:p>
          <a:p>
            <a:pPr lvl="1"/>
            <a:r>
              <a:rPr lang="en-US" altLang="de-DE"/>
              <a:t>Second level</a:t>
            </a:r>
          </a:p>
          <a:p>
            <a:pPr lvl="2"/>
            <a:r>
              <a:rPr lang="en-US" altLang="de-DE"/>
              <a:t>Third level</a:t>
            </a:r>
          </a:p>
          <a:p>
            <a:pPr lvl="3"/>
            <a:r>
              <a:rPr lang="en-US" altLang="de-DE"/>
              <a:t>Fourth level</a:t>
            </a:r>
          </a:p>
          <a:p>
            <a:pPr lvl="4"/>
            <a:r>
              <a:rPr lang="en-US" altLang="de-D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eaLnBrk="1" hangingPunct="1"/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 algn="ctr" eaLnBrk="1" hangingPunct="1"/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eaLnBrk="1" hangingPunct="1"/>
            <a:fld id="{FB160D25-A336-A946-9113-6500F03077CA}" type="slidenum">
              <a:rPr lang="en-US" altLang="de-DE" smtClean="0">
                <a:solidFill>
                  <a:srgbClr val="000000"/>
                </a:solidFill>
              </a:rPr>
              <a:pPr eaLnBrk="1" hangingPunct="1"/>
              <a:t>‹Nr.›</a:t>
            </a:fld>
            <a:endParaRPr lang="en-US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625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795" r:id="rId1"/>
    <p:sldLayoutId id="2147491796" r:id="rId2"/>
    <p:sldLayoutId id="2147491797" r:id="rId3"/>
    <p:sldLayoutId id="2147491798" r:id="rId4"/>
    <p:sldLayoutId id="2147491799" r:id="rId5"/>
    <p:sldLayoutId id="2147491800" r:id="rId6"/>
    <p:sldLayoutId id="2147491801" r:id="rId7"/>
    <p:sldLayoutId id="2147491802" r:id="rId8"/>
    <p:sldLayoutId id="2147491803" r:id="rId9"/>
    <p:sldLayoutId id="2147491804" r:id="rId10"/>
    <p:sldLayoutId id="2147491805" r:id="rId11"/>
  </p:sldLayoutIdLst>
  <p:transition spd="slow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8F8F8"/>
            </a:gs>
            <a:gs pos="100000">
              <a:srgbClr val="F8F8F8">
                <a:gamma/>
                <a:shade val="90980"/>
                <a:invGamma/>
              </a:srgb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text styles</a:t>
            </a:r>
          </a:p>
          <a:p>
            <a:pPr lvl="1"/>
            <a:r>
              <a:rPr lang="en-US" altLang="de-DE"/>
              <a:t>Second level</a:t>
            </a:r>
          </a:p>
          <a:p>
            <a:pPr lvl="2"/>
            <a:r>
              <a:rPr lang="en-US" altLang="de-DE"/>
              <a:t>Third level</a:t>
            </a:r>
          </a:p>
          <a:p>
            <a:pPr lvl="3"/>
            <a:r>
              <a:rPr lang="en-US" altLang="de-DE"/>
              <a:t>Fourth level</a:t>
            </a:r>
          </a:p>
          <a:p>
            <a:pPr lvl="4"/>
            <a:r>
              <a:rPr lang="en-US" altLang="de-D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eaLnBrk="1" hangingPunct="1"/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 algn="ctr" eaLnBrk="1" hangingPunct="1"/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eaLnBrk="1" hangingPunct="1"/>
            <a:fld id="{FB160D25-A336-A946-9113-6500F03077CA}" type="slidenum">
              <a:rPr lang="en-US" altLang="de-DE" smtClean="0">
                <a:solidFill>
                  <a:srgbClr val="000000"/>
                </a:solidFill>
              </a:rPr>
              <a:pPr eaLnBrk="1" hangingPunct="1"/>
              <a:t>‹Nr.›</a:t>
            </a:fld>
            <a:endParaRPr lang="en-US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879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807" r:id="rId1"/>
    <p:sldLayoutId id="2147491808" r:id="rId2"/>
    <p:sldLayoutId id="2147491809" r:id="rId3"/>
    <p:sldLayoutId id="2147491810" r:id="rId4"/>
    <p:sldLayoutId id="2147491811" r:id="rId5"/>
    <p:sldLayoutId id="2147491812" r:id="rId6"/>
    <p:sldLayoutId id="2147491813" r:id="rId7"/>
    <p:sldLayoutId id="2147491814" r:id="rId8"/>
    <p:sldLayoutId id="2147491815" r:id="rId9"/>
    <p:sldLayoutId id="2147491816" r:id="rId10"/>
    <p:sldLayoutId id="2147491817" r:id="rId11"/>
  </p:sldLayoutIdLst>
  <p:transition spd="slow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3874" name="Group 2"/>
          <p:cNvGrpSpPr>
            <a:grpSpLocks/>
          </p:cNvGrpSpPr>
          <p:nvPr/>
        </p:nvGrpSpPr>
        <p:grpSpPr bwMode="auto">
          <a:xfrm>
            <a:off x="6981825" y="5972175"/>
            <a:ext cx="579438" cy="280988"/>
            <a:chOff x="4847" y="4149"/>
            <a:chExt cx="402" cy="195"/>
          </a:xfrm>
        </p:grpSpPr>
        <p:sp>
          <p:nvSpPr>
            <p:cNvPr id="1103875" name="Rectangle 3"/>
            <p:cNvSpPr>
              <a:spLocks noChangeArrowheads="1"/>
            </p:cNvSpPr>
            <p:nvPr/>
          </p:nvSpPr>
          <p:spPr bwMode="auto">
            <a:xfrm flipH="1">
              <a:off x="4847" y="4149"/>
              <a:ext cx="395" cy="196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spcBef>
                  <a:spcPct val="50000"/>
                </a:spcBef>
              </a:pPr>
              <a:endParaRPr lang="de-DE" smtClean="0">
                <a:solidFill>
                  <a:srgbClr val="000000"/>
                </a:solidFill>
              </a:endParaRPr>
            </a:p>
          </p:txBody>
        </p:sp>
        <p:pic>
          <p:nvPicPr>
            <p:cNvPr id="1103876" name="Picture 4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1" y="4149"/>
              <a:ext cx="19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1103877" name="Rectangle 5"/>
          <p:cNvSpPr>
            <a:spLocks noChangeArrowheads="1"/>
          </p:cNvSpPr>
          <p:nvPr/>
        </p:nvSpPr>
        <p:spPr bwMode="auto">
          <a:xfrm>
            <a:off x="7629525" y="6978650"/>
            <a:ext cx="581025" cy="298450"/>
          </a:xfrm>
          <a:prstGeom prst="rect">
            <a:avLst/>
          </a:prstGeom>
          <a:blipFill dpi="0" rotWithShape="0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563" tIns="42413" rIns="81563" bIns="42413" anchor="ctr"/>
          <a:lstStyle>
            <a:lvl1pPr algn="l" defTabSz="828675" eaLnBrk="0" hangingPunct="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</a:defRPr>
            </a:lvl1pPr>
            <a:lvl2pPr marL="414338" algn="l" defTabSz="828675" eaLnBrk="0" hangingPunct="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</a:defRPr>
            </a:lvl2pPr>
            <a:lvl3pPr marL="828675" algn="l" defTabSz="828675" eaLnBrk="0" hangingPunct="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</a:defRPr>
            </a:lvl3pPr>
            <a:lvl4pPr marL="1244600" algn="l" defTabSz="828675" eaLnBrk="0" hangingPunct="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</a:defRPr>
            </a:lvl4pPr>
            <a:lvl5pPr marL="1658938" algn="l" defTabSz="828675" eaLnBrk="0" hangingPunct="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</a:defRPr>
            </a:lvl5pPr>
            <a:lvl6pPr marL="2116138" defTabSz="8286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</a:defRPr>
            </a:lvl6pPr>
            <a:lvl7pPr marL="2573338" defTabSz="8286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</a:defRPr>
            </a:lvl7pPr>
            <a:lvl8pPr marL="3030538" defTabSz="8286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</a:defRPr>
            </a:lvl8pPr>
            <a:lvl9pPr marL="3487738" defTabSz="8286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>
              <a:lnSpc>
                <a:spcPct val="96000"/>
              </a:lnSpc>
              <a:buClr>
                <a:srgbClr val="FFFFFF"/>
              </a:buClr>
              <a:buSzPct val="45000"/>
              <a:buFont typeface="Wingdings" charset="2"/>
              <a:buNone/>
            </a:pPr>
            <a:r>
              <a:rPr kumimoji="0" lang="en-GB" altLang="de-DE" sz="2200" smtClean="0">
                <a:solidFill>
                  <a:srgbClr val="FFFFFF"/>
                </a:solidFill>
                <a:latin typeface="Luxi Sans" charset="0"/>
              </a:rPr>
              <a:t> </a:t>
            </a:r>
          </a:p>
        </p:txBody>
      </p:sp>
      <p:grpSp>
        <p:nvGrpSpPr>
          <p:cNvPr id="1103878" name="Group 6"/>
          <p:cNvGrpSpPr>
            <a:grpSpLocks/>
          </p:cNvGrpSpPr>
          <p:nvPr/>
        </p:nvGrpSpPr>
        <p:grpSpPr bwMode="auto">
          <a:xfrm>
            <a:off x="8589963" y="5970588"/>
            <a:ext cx="554037" cy="288925"/>
            <a:chOff x="5963" y="4147"/>
            <a:chExt cx="385" cy="201"/>
          </a:xfrm>
        </p:grpSpPr>
        <p:sp>
          <p:nvSpPr>
            <p:cNvPr id="1103879" name="Rectangle 7"/>
            <p:cNvSpPr>
              <a:spLocks noChangeArrowheads="1"/>
            </p:cNvSpPr>
            <p:nvPr/>
          </p:nvSpPr>
          <p:spPr bwMode="auto">
            <a:xfrm>
              <a:off x="5963" y="4147"/>
              <a:ext cx="386" cy="202"/>
            </a:xfrm>
            <a:prstGeom prst="rect">
              <a:avLst/>
            </a:prstGeom>
            <a:solidFill>
              <a:srgbClr val="00008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spcBef>
                  <a:spcPct val="50000"/>
                </a:spcBef>
              </a:pPr>
              <a:endParaRPr lang="de-DE" smtClean="0">
                <a:solidFill>
                  <a:srgbClr val="000000"/>
                </a:solidFill>
              </a:endParaRPr>
            </a:p>
          </p:txBody>
        </p:sp>
        <p:pic>
          <p:nvPicPr>
            <p:cNvPr id="1103880" name="Picture 8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596" t="25052" r="11322" b="24849"/>
            <a:stretch>
              <a:fillRect/>
            </a:stretch>
          </p:blipFill>
          <p:spPr bwMode="auto">
            <a:xfrm>
              <a:off x="6011" y="4147"/>
              <a:ext cx="307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9596" t="25052" r="11322" b="24849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1103881" name="Group 9"/>
          <p:cNvGrpSpPr>
            <a:grpSpLocks/>
          </p:cNvGrpSpPr>
          <p:nvPr/>
        </p:nvGrpSpPr>
        <p:grpSpPr bwMode="auto">
          <a:xfrm>
            <a:off x="6973888" y="6977063"/>
            <a:ext cx="577850" cy="290512"/>
            <a:chOff x="4841" y="4847"/>
            <a:chExt cx="402" cy="201"/>
          </a:xfrm>
        </p:grpSpPr>
        <p:sp>
          <p:nvSpPr>
            <p:cNvPr id="1103882" name="Rectangle 10"/>
            <p:cNvSpPr>
              <a:spLocks noChangeArrowheads="1"/>
            </p:cNvSpPr>
            <p:nvPr/>
          </p:nvSpPr>
          <p:spPr bwMode="auto">
            <a:xfrm>
              <a:off x="4841" y="4847"/>
              <a:ext cx="403" cy="200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spcBef>
                  <a:spcPct val="50000"/>
                </a:spcBef>
              </a:pPr>
              <a:endParaRPr lang="de-DE" smtClean="0">
                <a:solidFill>
                  <a:srgbClr val="000000"/>
                </a:solidFill>
              </a:endParaRPr>
            </a:p>
          </p:txBody>
        </p:sp>
        <p:pic>
          <p:nvPicPr>
            <p:cNvPr id="1103883" name="Picture 11"/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0" y="4848"/>
              <a:ext cx="261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pic>
        <p:nvPicPr>
          <p:cNvPr id="1103884" name="Picture 12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9450" y="6265863"/>
            <a:ext cx="1800225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700" t="38699" b="4005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03885" name="Picture 13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7" b="-15010"/>
          <a:stretch>
            <a:fillRect/>
          </a:stretch>
        </p:blipFill>
        <p:spPr bwMode="auto">
          <a:xfrm>
            <a:off x="7562850" y="6564313"/>
            <a:ext cx="1592263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7420" t="-417" r="7420" b="-1501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0388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14338" y="76200"/>
            <a:ext cx="5557837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Click to edit the title text format</a:t>
            </a:r>
          </a:p>
        </p:txBody>
      </p:sp>
      <p:sp>
        <p:nvSpPr>
          <p:cNvPr id="110388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7938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Click to edit the outline text format</a:t>
            </a:r>
          </a:p>
          <a:p>
            <a:pPr lvl="1"/>
            <a:r>
              <a:rPr lang="en-GB" altLang="de-DE"/>
              <a:t>Second Outline Level</a:t>
            </a:r>
          </a:p>
          <a:p>
            <a:pPr lvl="2"/>
            <a:r>
              <a:rPr lang="en-GB" altLang="de-DE"/>
              <a:t>Third Outline Level</a:t>
            </a:r>
          </a:p>
          <a:p>
            <a:pPr lvl="3"/>
            <a:r>
              <a:rPr lang="en-GB" altLang="de-DE"/>
              <a:t>Fourth Outline Level</a:t>
            </a:r>
          </a:p>
          <a:p>
            <a:pPr lvl="4"/>
            <a:r>
              <a:rPr lang="en-GB" altLang="de-DE"/>
              <a:t>Fifth Outline Level</a:t>
            </a:r>
          </a:p>
          <a:p>
            <a:pPr lvl="4"/>
            <a:r>
              <a:rPr lang="en-GB" altLang="de-DE"/>
              <a:t>Sixth Outline Level</a:t>
            </a:r>
          </a:p>
          <a:p>
            <a:pPr lvl="4"/>
            <a:r>
              <a:rPr lang="en-GB" altLang="de-DE"/>
              <a:t>Seventh Outline Level</a:t>
            </a:r>
          </a:p>
          <a:p>
            <a:pPr lvl="4"/>
            <a:r>
              <a:rPr lang="en-GB" altLang="de-DE"/>
              <a:t>Eighth Outline Level</a:t>
            </a:r>
          </a:p>
          <a:p>
            <a:pPr lvl="4"/>
            <a:r>
              <a:rPr lang="en-GB" altLang="de-DE"/>
              <a:t>Ninth Outline Level</a:t>
            </a:r>
          </a:p>
        </p:txBody>
      </p:sp>
      <p:sp>
        <p:nvSpPr>
          <p:cNvPr id="1103888" name="Rectangle 16"/>
          <p:cNvSpPr>
            <a:spLocks noGrp="1" noChangeArrowheads="1"/>
          </p:cNvSpPr>
          <p:nvPr>
            <p:ph type="dt"/>
          </p:nvPr>
        </p:nvSpPr>
        <p:spPr bwMode="auto">
          <a:xfrm>
            <a:off x="414338" y="7048500"/>
            <a:ext cx="2128837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14338" hangingPunct="0">
              <a:lnSpc>
                <a:spcPct val="93000"/>
              </a:lnSpc>
              <a:spcBef>
                <a:spcPct val="0"/>
              </a:spcBef>
              <a:buClr>
                <a:srgbClr val="FFFFFF"/>
              </a:buClr>
              <a:buSzPct val="45000"/>
              <a:buFont typeface="Wingdings" charset="2"/>
              <a:buNone/>
              <a:tabLst>
                <a:tab pos="657225" algn="l"/>
                <a:tab pos="1312863" algn="l"/>
                <a:tab pos="1970088" algn="l"/>
              </a:tabLst>
              <a:defRPr sz="1300">
                <a:solidFill>
                  <a:srgbClr val="FFFFFF"/>
                </a:solidFill>
              </a:defRPr>
            </a:lvl1pPr>
          </a:lstStyle>
          <a:p>
            <a:pPr eaLnBrk="1"/>
            <a:fld id="{7B08ADD1-5C5E-6440-92DF-9DACE39C1728}" type="datetime1">
              <a:rPr lang="en-GB" altLang="de-DE" smtClean="0"/>
              <a:pPr eaLnBrk="1"/>
              <a:t>09/07/2016</a:t>
            </a:fld>
            <a:endParaRPr lang="en-GB" altLang="de-DE" smtClean="0"/>
          </a:p>
        </p:txBody>
      </p:sp>
      <p:sp>
        <p:nvSpPr>
          <p:cNvPr id="1103889" name="Rectangle 17"/>
          <p:cNvSpPr>
            <a:spLocks noGrp="1" noChangeArrowheads="1"/>
          </p:cNvSpPr>
          <p:nvPr>
            <p:ph type="ftr"/>
          </p:nvPr>
        </p:nvSpPr>
        <p:spPr bwMode="auto">
          <a:xfrm>
            <a:off x="3117850" y="7048500"/>
            <a:ext cx="2895600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14338" hangingPunct="0">
              <a:lnSpc>
                <a:spcPct val="93000"/>
              </a:lnSpc>
              <a:spcBef>
                <a:spcPct val="0"/>
              </a:spcBef>
              <a:buClr>
                <a:srgbClr val="FFFFFF"/>
              </a:buClr>
              <a:buSzPct val="45000"/>
              <a:buFont typeface="Wingdings" charset="2"/>
              <a:buNone/>
              <a:tabLst>
                <a:tab pos="657225" algn="l"/>
                <a:tab pos="1312863" algn="l"/>
                <a:tab pos="1970088" algn="l"/>
                <a:tab pos="2627313" algn="l"/>
              </a:tabLst>
              <a:defRPr sz="1300">
                <a:solidFill>
                  <a:srgbClr val="FFFFFF"/>
                </a:solidFill>
              </a:defRPr>
            </a:lvl1pPr>
          </a:lstStyle>
          <a:p>
            <a:pPr algn="ctr" eaLnBrk="1"/>
            <a:endParaRPr lang="en-GB" altLang="de-DE" smtClean="0"/>
          </a:p>
        </p:txBody>
      </p:sp>
      <p:grpSp>
        <p:nvGrpSpPr>
          <p:cNvPr id="1103890" name="Group 18"/>
          <p:cNvGrpSpPr>
            <a:grpSpLocks/>
          </p:cNvGrpSpPr>
          <p:nvPr/>
        </p:nvGrpSpPr>
        <p:grpSpPr bwMode="auto">
          <a:xfrm>
            <a:off x="0" y="6405563"/>
            <a:ext cx="9145588" cy="311150"/>
            <a:chOff x="0" y="4460"/>
            <a:chExt cx="6349" cy="196"/>
          </a:xfrm>
        </p:grpSpPr>
        <p:sp>
          <p:nvSpPr>
            <p:cNvPr id="1103891" name="Line 19"/>
            <p:cNvSpPr>
              <a:spLocks noChangeShapeType="1"/>
            </p:cNvSpPr>
            <p:nvPr/>
          </p:nvSpPr>
          <p:spPr bwMode="auto">
            <a:xfrm>
              <a:off x="0" y="4559"/>
              <a:ext cx="6348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50000"/>
                </a:spcBef>
              </a:pPr>
              <a:endParaRPr lang="de-DE" smtClean="0">
                <a:solidFill>
                  <a:srgbClr val="000000"/>
                </a:solidFill>
              </a:endParaRPr>
            </a:p>
          </p:txBody>
        </p:sp>
        <p:sp>
          <p:nvSpPr>
            <p:cNvPr id="1103892" name="Text Box 20"/>
            <p:cNvSpPr txBox="1">
              <a:spLocks noChangeArrowheads="1"/>
            </p:cNvSpPr>
            <p:nvPr/>
          </p:nvSpPr>
          <p:spPr bwMode="auto">
            <a:xfrm>
              <a:off x="0" y="4460"/>
              <a:ext cx="6349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>
              <a:spAutoFit/>
            </a:bodyPr>
            <a:lstStyle>
              <a:lvl1pPr algn="l" defTabSz="414338" eaLnBrk="0" hangingPunct="0">
                <a:spcBef>
                  <a:spcPct val="0"/>
                </a:spcBef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4313" algn="l"/>
                  <a:tab pos="7215188" algn="l"/>
                  <a:tab pos="7880350" algn="l"/>
                  <a:tab pos="8532813" algn="l"/>
                </a:tabLst>
                <a:defRPr kumimoji="1" sz="2400">
                  <a:solidFill>
                    <a:schemeClr val="tx1"/>
                  </a:solidFill>
                  <a:latin typeface="Times New Roman" charset="0"/>
                </a:defRPr>
              </a:lvl1pPr>
              <a:lvl2pPr marL="392113" indent="-196850" algn="l" defTabSz="414338" eaLnBrk="0" hangingPunct="0">
                <a:spcBef>
                  <a:spcPct val="0"/>
                </a:spcBef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4313" algn="l"/>
                  <a:tab pos="7215188" algn="l"/>
                  <a:tab pos="7880350" algn="l"/>
                  <a:tab pos="8532813" algn="l"/>
                </a:tabLst>
                <a:defRPr kumimoji="1" sz="2400">
                  <a:solidFill>
                    <a:schemeClr val="tx1"/>
                  </a:solidFill>
                  <a:latin typeface="Times New Roman" charset="0"/>
                </a:defRPr>
              </a:lvl2pPr>
              <a:lvl3pPr marL="587375" indent="-195263" algn="l" defTabSz="414338" eaLnBrk="0" hangingPunct="0">
                <a:spcBef>
                  <a:spcPct val="0"/>
                </a:spcBef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4313" algn="l"/>
                  <a:tab pos="7215188" algn="l"/>
                  <a:tab pos="7880350" algn="l"/>
                  <a:tab pos="8532813" algn="l"/>
                </a:tabLst>
                <a:defRPr kumimoji="1" sz="2400">
                  <a:solidFill>
                    <a:schemeClr val="tx1"/>
                  </a:solidFill>
                  <a:latin typeface="Times New Roman" charset="0"/>
                </a:defRPr>
              </a:lvl3pPr>
              <a:lvl4pPr marL="782638" indent="-195263" algn="l" defTabSz="414338" eaLnBrk="0" hangingPunct="0">
                <a:spcBef>
                  <a:spcPct val="0"/>
                </a:spcBef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4313" algn="l"/>
                  <a:tab pos="7215188" algn="l"/>
                  <a:tab pos="7880350" algn="l"/>
                  <a:tab pos="8532813" algn="l"/>
                </a:tabLst>
                <a:defRPr kumimoji="1" sz="2400">
                  <a:solidFill>
                    <a:schemeClr val="tx1"/>
                  </a:solidFill>
                  <a:latin typeface="Times New Roman" charset="0"/>
                </a:defRPr>
              </a:lvl4pPr>
              <a:lvl5pPr marL="979488" indent="-196850" algn="l" defTabSz="414338" eaLnBrk="0" hangingPunct="0">
                <a:spcBef>
                  <a:spcPct val="0"/>
                </a:spcBef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4313" algn="l"/>
                  <a:tab pos="7215188" algn="l"/>
                  <a:tab pos="7880350" algn="l"/>
                  <a:tab pos="8532813" algn="l"/>
                </a:tabLst>
                <a:defRPr kumimoji="1" sz="2400">
                  <a:solidFill>
                    <a:schemeClr val="tx1"/>
                  </a:solidFill>
                  <a:latin typeface="Times New Roman" charset="0"/>
                </a:defRPr>
              </a:lvl5pPr>
              <a:lvl6pPr marL="1436688" indent="-196850" defTabSz="41433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4313" algn="l"/>
                  <a:tab pos="7215188" algn="l"/>
                  <a:tab pos="7880350" algn="l"/>
                  <a:tab pos="8532813" algn="l"/>
                </a:tabLst>
                <a:defRPr kumimoji="1" sz="2400">
                  <a:solidFill>
                    <a:schemeClr val="tx1"/>
                  </a:solidFill>
                  <a:latin typeface="Times New Roman" charset="0"/>
                </a:defRPr>
              </a:lvl6pPr>
              <a:lvl7pPr marL="1893888" indent="-196850" defTabSz="41433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4313" algn="l"/>
                  <a:tab pos="7215188" algn="l"/>
                  <a:tab pos="7880350" algn="l"/>
                  <a:tab pos="8532813" algn="l"/>
                </a:tabLst>
                <a:defRPr kumimoji="1" sz="2400">
                  <a:solidFill>
                    <a:schemeClr val="tx1"/>
                  </a:solidFill>
                  <a:latin typeface="Times New Roman" charset="0"/>
                </a:defRPr>
              </a:lvl7pPr>
              <a:lvl8pPr marL="2351088" indent="-196850" defTabSz="41433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4313" algn="l"/>
                  <a:tab pos="7215188" algn="l"/>
                  <a:tab pos="7880350" algn="l"/>
                  <a:tab pos="8532813" algn="l"/>
                </a:tabLst>
                <a:defRPr kumimoji="1" sz="2400">
                  <a:solidFill>
                    <a:schemeClr val="tx1"/>
                  </a:solidFill>
                  <a:latin typeface="Times New Roman" charset="0"/>
                </a:defRPr>
              </a:lvl8pPr>
              <a:lvl9pPr marL="2808288" indent="-196850" defTabSz="41433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4313" algn="l"/>
                  <a:tab pos="7215188" algn="l"/>
                  <a:tab pos="7880350" algn="l"/>
                  <a:tab pos="8532813" algn="l"/>
                </a:tabLst>
                <a:defRPr kumimoji="1"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charset="2"/>
                <a:buNone/>
              </a:pPr>
              <a:r>
                <a:rPr kumimoji="0" lang="en-GB" altLang="de-DE" sz="2200" smtClean="0">
                  <a:solidFill>
                    <a:srgbClr val="FFFFFF"/>
                  </a:solidFill>
                </a:rPr>
                <a:t> </a:t>
              </a:r>
            </a:p>
          </p:txBody>
        </p:sp>
      </p:grpSp>
      <p:sp>
        <p:nvSpPr>
          <p:cNvPr id="1103893" name="Line 21"/>
          <p:cNvSpPr>
            <a:spLocks noChangeShapeType="1"/>
          </p:cNvSpPr>
          <p:nvPr/>
        </p:nvSpPr>
        <p:spPr bwMode="auto">
          <a:xfrm>
            <a:off x="0" y="917575"/>
            <a:ext cx="9144000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103894" name="Line 22"/>
          <p:cNvSpPr>
            <a:spLocks noChangeShapeType="1"/>
          </p:cNvSpPr>
          <p:nvPr/>
        </p:nvSpPr>
        <p:spPr bwMode="auto">
          <a:xfrm>
            <a:off x="5759450" y="6261100"/>
            <a:ext cx="3384550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103895" name="Rectangle 23"/>
          <p:cNvSpPr>
            <a:spLocks noGrp="1" noChangeArrowheads="1"/>
          </p:cNvSpPr>
          <p:nvPr>
            <p:ph type="sldNum"/>
          </p:nvPr>
        </p:nvSpPr>
        <p:spPr bwMode="auto">
          <a:xfrm>
            <a:off x="6581775" y="7254875"/>
            <a:ext cx="2128838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14338" hangingPunct="0">
              <a:lnSpc>
                <a:spcPct val="93000"/>
              </a:lnSpc>
              <a:spcBef>
                <a:spcPct val="0"/>
              </a:spcBef>
              <a:buClr>
                <a:srgbClr val="FFFFFF"/>
              </a:buClr>
              <a:buSzPct val="45000"/>
              <a:buFont typeface="Wingdings" charset="2"/>
              <a:buNone/>
              <a:tabLst>
                <a:tab pos="657225" algn="l"/>
                <a:tab pos="1312863" algn="l"/>
                <a:tab pos="1970088" algn="l"/>
              </a:tabLst>
              <a:defRPr sz="1300">
                <a:solidFill>
                  <a:srgbClr val="FFFFFF"/>
                </a:solidFill>
              </a:defRPr>
            </a:lvl1pPr>
          </a:lstStyle>
          <a:p>
            <a:pPr eaLnBrk="1"/>
            <a:fld id="{B19C6C98-C95B-3D45-8BE4-C9FD9D6925CF}" type="slidenum">
              <a:rPr lang="en-GB" altLang="de-DE" smtClean="0"/>
              <a:pPr eaLnBrk="1"/>
              <a:t>‹Nr.›</a:t>
            </a:fld>
            <a:endParaRPr lang="en-GB" altLang="de-DE" smtClean="0"/>
          </a:p>
        </p:txBody>
      </p:sp>
      <p:sp>
        <p:nvSpPr>
          <p:cNvPr id="1103896" name="Line 24"/>
          <p:cNvSpPr>
            <a:spLocks noChangeShapeType="1"/>
          </p:cNvSpPr>
          <p:nvPr/>
        </p:nvSpPr>
        <p:spPr bwMode="auto">
          <a:xfrm>
            <a:off x="6975475" y="5962650"/>
            <a:ext cx="2166938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103897" name="Line 25"/>
          <p:cNvSpPr>
            <a:spLocks noChangeShapeType="1"/>
          </p:cNvSpPr>
          <p:nvPr/>
        </p:nvSpPr>
        <p:spPr bwMode="auto">
          <a:xfrm>
            <a:off x="7564438" y="5965825"/>
            <a:ext cx="1587" cy="8953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103898" name="Line 26"/>
          <p:cNvSpPr>
            <a:spLocks noChangeShapeType="1"/>
          </p:cNvSpPr>
          <p:nvPr/>
        </p:nvSpPr>
        <p:spPr bwMode="auto">
          <a:xfrm>
            <a:off x="8591550" y="5965825"/>
            <a:ext cx="1588" cy="5984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103899" name="Line 27"/>
          <p:cNvSpPr>
            <a:spLocks noChangeShapeType="1"/>
          </p:cNvSpPr>
          <p:nvPr/>
        </p:nvSpPr>
        <p:spPr bwMode="auto">
          <a:xfrm>
            <a:off x="5756275" y="6261100"/>
            <a:ext cx="1588" cy="60166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103900" name="Line 28"/>
          <p:cNvSpPr>
            <a:spLocks noChangeShapeType="1"/>
          </p:cNvSpPr>
          <p:nvPr/>
        </p:nvSpPr>
        <p:spPr bwMode="auto">
          <a:xfrm>
            <a:off x="6975475" y="5962650"/>
            <a:ext cx="1588" cy="2984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103901" name="Text Box 29"/>
          <p:cNvSpPr txBox="1">
            <a:spLocks noChangeArrowheads="1"/>
          </p:cNvSpPr>
          <p:nvPr/>
        </p:nvSpPr>
        <p:spPr bwMode="auto">
          <a:xfrm>
            <a:off x="361950" y="6572250"/>
            <a:ext cx="3665538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563" tIns="40781" rIns="81563" bIns="40781"/>
          <a:lstStyle>
            <a:lvl1pPr algn="l" defTabSz="414338" eaLnBrk="0" hangingPunct="0">
              <a:spcBef>
                <a:spcPct val="0"/>
              </a:spcBef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kumimoji="1" sz="2400">
                <a:solidFill>
                  <a:schemeClr val="tx1"/>
                </a:solidFill>
                <a:latin typeface="Times New Roman" charset="0"/>
              </a:defRPr>
            </a:lvl1pPr>
            <a:lvl2pPr marL="392113" indent="-196850" algn="l" defTabSz="414338" eaLnBrk="0" hangingPunct="0">
              <a:spcBef>
                <a:spcPct val="0"/>
              </a:spcBef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kumimoji="1" sz="2400">
                <a:solidFill>
                  <a:schemeClr val="tx1"/>
                </a:solidFill>
                <a:latin typeface="Times New Roman" charset="0"/>
              </a:defRPr>
            </a:lvl2pPr>
            <a:lvl3pPr marL="587375" indent="-195263" algn="l" defTabSz="414338" eaLnBrk="0" hangingPunct="0">
              <a:spcBef>
                <a:spcPct val="0"/>
              </a:spcBef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kumimoji="1" sz="2400">
                <a:solidFill>
                  <a:schemeClr val="tx1"/>
                </a:solidFill>
                <a:latin typeface="Times New Roman" charset="0"/>
              </a:defRPr>
            </a:lvl3pPr>
            <a:lvl4pPr marL="782638" indent="-195263" algn="l" defTabSz="414338" eaLnBrk="0" hangingPunct="0">
              <a:spcBef>
                <a:spcPct val="0"/>
              </a:spcBef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kumimoji="1" sz="2400">
                <a:solidFill>
                  <a:schemeClr val="tx1"/>
                </a:solidFill>
                <a:latin typeface="Times New Roman" charset="0"/>
              </a:defRPr>
            </a:lvl4pPr>
            <a:lvl5pPr marL="979488" indent="-196850" algn="l" defTabSz="414338" eaLnBrk="0" hangingPunct="0">
              <a:spcBef>
                <a:spcPct val="0"/>
              </a:spcBef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kumimoji="1" sz="2400">
                <a:solidFill>
                  <a:schemeClr val="tx1"/>
                </a:solidFill>
                <a:latin typeface="Times New Roman" charset="0"/>
              </a:defRPr>
            </a:lvl5pPr>
            <a:lvl6pPr marL="14366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kumimoji="1" sz="2400">
                <a:solidFill>
                  <a:schemeClr val="tx1"/>
                </a:solidFill>
                <a:latin typeface="Times New Roman" charset="0"/>
              </a:defRPr>
            </a:lvl6pPr>
            <a:lvl7pPr marL="18938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kumimoji="1" sz="2400">
                <a:solidFill>
                  <a:schemeClr val="tx1"/>
                </a:solidFill>
                <a:latin typeface="Times New Roman" charset="0"/>
              </a:defRPr>
            </a:lvl7pPr>
            <a:lvl8pPr marL="23510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kumimoji="1" sz="2400">
                <a:solidFill>
                  <a:schemeClr val="tx1"/>
                </a:solidFill>
                <a:latin typeface="Times New Roman" charset="0"/>
              </a:defRPr>
            </a:lvl8pPr>
            <a:lvl9pPr marL="2808288" indent="-19685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kumimoji="1"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>
              <a:lnSpc>
                <a:spcPct val="96000"/>
              </a:lnSpc>
              <a:buClr>
                <a:srgbClr val="FFFFFF"/>
              </a:buClr>
              <a:buSzPct val="45000"/>
              <a:buFont typeface="Wingdings" charset="2"/>
              <a:buNone/>
            </a:pPr>
            <a:r>
              <a:rPr kumimoji="0" lang="en-GB" altLang="de-DE" sz="1300" smtClean="0">
                <a:solidFill>
                  <a:srgbClr val="FFFFFF"/>
                </a:solidFill>
                <a:latin typeface="Luxi Sans" charset="0"/>
              </a:rPr>
              <a:t>Christian Stegmann, Würzburg, September 2007</a:t>
            </a:r>
          </a:p>
        </p:txBody>
      </p:sp>
    </p:spTree>
    <p:extLst>
      <p:ext uri="{BB962C8B-B14F-4D97-AF65-F5344CB8AC3E}">
        <p14:creationId xmlns:p14="http://schemas.microsoft.com/office/powerpoint/2010/main" val="317579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831" r:id="rId1"/>
    <p:sldLayoutId id="2147491832" r:id="rId2"/>
    <p:sldLayoutId id="2147491833" r:id="rId3"/>
    <p:sldLayoutId id="2147491834" r:id="rId4"/>
    <p:sldLayoutId id="2147491835" r:id="rId5"/>
    <p:sldLayoutId id="2147491836" r:id="rId6"/>
    <p:sldLayoutId id="2147491837" r:id="rId7"/>
    <p:sldLayoutId id="2147491838" r:id="rId8"/>
    <p:sldLayoutId id="2147491839" r:id="rId9"/>
    <p:sldLayoutId id="2147491840" r:id="rId10"/>
    <p:sldLayoutId id="2147491841" r:id="rId11"/>
  </p:sldLayoutIdLst>
  <p:transition spd="slow">
    <p:fade/>
  </p:transition>
  <p:hf hdr="0" ftr="0"/>
  <p:txStyles>
    <p:titleStyle>
      <a:lvl1pPr marL="979488" indent="-196850" algn="l" defTabSz="414338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300" i="1" kern="1200">
          <a:solidFill>
            <a:srgbClr val="FFFFFF"/>
          </a:solidFill>
          <a:latin typeface="+mj-lt"/>
          <a:ea typeface="+mj-ea"/>
          <a:cs typeface="+mj-cs"/>
        </a:defRPr>
      </a:lvl1pPr>
      <a:lvl2pPr marL="979488" indent="-196850" algn="l" defTabSz="414338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300" i="1">
          <a:solidFill>
            <a:srgbClr val="FFFFFF"/>
          </a:solidFill>
          <a:latin typeface="Luxi Sans" charset="0"/>
        </a:defRPr>
      </a:lvl2pPr>
      <a:lvl3pPr marL="979488" indent="-196850" algn="l" defTabSz="414338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300" i="1">
          <a:solidFill>
            <a:srgbClr val="FFFFFF"/>
          </a:solidFill>
          <a:latin typeface="Luxi Sans" charset="0"/>
        </a:defRPr>
      </a:lvl3pPr>
      <a:lvl4pPr marL="979488" indent="-196850" algn="l" defTabSz="414338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300" i="1">
          <a:solidFill>
            <a:srgbClr val="FFFFFF"/>
          </a:solidFill>
          <a:latin typeface="Luxi Sans" charset="0"/>
        </a:defRPr>
      </a:lvl4pPr>
      <a:lvl5pPr marL="979488" indent="-196850" algn="l" defTabSz="414338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300" i="1">
          <a:solidFill>
            <a:srgbClr val="FFFFFF"/>
          </a:solidFill>
          <a:latin typeface="Luxi Sans" charset="0"/>
        </a:defRPr>
      </a:lvl5pPr>
      <a:lvl6pPr marL="1436688" indent="-196850" algn="l" defTabSz="414338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300" i="1">
          <a:solidFill>
            <a:srgbClr val="FFFFFF"/>
          </a:solidFill>
          <a:latin typeface="Luxi Sans" charset="0"/>
        </a:defRPr>
      </a:lvl6pPr>
      <a:lvl7pPr marL="1893888" indent="-196850" algn="l" defTabSz="414338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300" i="1">
          <a:solidFill>
            <a:srgbClr val="FFFFFF"/>
          </a:solidFill>
          <a:latin typeface="Luxi Sans" charset="0"/>
        </a:defRPr>
      </a:lvl7pPr>
      <a:lvl8pPr marL="2351088" indent="-196850" algn="l" defTabSz="414338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300" i="1">
          <a:solidFill>
            <a:srgbClr val="FFFFFF"/>
          </a:solidFill>
          <a:latin typeface="Luxi Sans" charset="0"/>
        </a:defRPr>
      </a:lvl8pPr>
      <a:lvl9pPr marL="2808288" indent="-196850" algn="l" defTabSz="414338" rtl="0" fontAlgn="base">
        <a:lnSpc>
          <a:spcPct val="96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3300" i="1">
          <a:solidFill>
            <a:srgbClr val="FFFFFF"/>
          </a:solidFill>
          <a:latin typeface="Luxi Sans" charset="0"/>
        </a:defRPr>
      </a:lvl9pPr>
    </p:titleStyle>
    <p:bodyStyle>
      <a:lvl1pPr marL="392113" indent="-293688" algn="l" defTabSz="414338" rtl="0" fontAlgn="base">
        <a:lnSpc>
          <a:spcPct val="96000"/>
        </a:lnSpc>
        <a:spcBef>
          <a:spcPct val="0"/>
        </a:spcBef>
        <a:spcAft>
          <a:spcPts val="1288"/>
        </a:spcAft>
        <a:buClr>
          <a:srgbClr val="FFFFFF"/>
        </a:buClr>
        <a:buSzPct val="45000"/>
        <a:buFont typeface="Wingdings" charset="2"/>
        <a:buChar char=""/>
        <a:defRPr sz="2200" kern="1200">
          <a:solidFill>
            <a:srgbClr val="FFFFFF"/>
          </a:solidFill>
          <a:latin typeface="+mn-lt"/>
          <a:ea typeface="+mn-ea"/>
          <a:cs typeface="+mn-cs"/>
        </a:defRPr>
      </a:lvl1pPr>
      <a:lvl2pPr marL="782638" indent="-260350" algn="l" defTabSz="414338" rtl="0" fontAlgn="base">
        <a:lnSpc>
          <a:spcPct val="96000"/>
        </a:lnSpc>
        <a:spcBef>
          <a:spcPct val="0"/>
        </a:spcBef>
        <a:spcAft>
          <a:spcPts val="1038"/>
        </a:spcAft>
        <a:buClr>
          <a:srgbClr val="FFFFFF"/>
        </a:buClr>
        <a:buSzPct val="75000"/>
        <a:buFont typeface="Symbol" charset="2"/>
        <a:buChar char=""/>
        <a:defRPr kern="1200">
          <a:solidFill>
            <a:srgbClr val="FFFFFF"/>
          </a:solidFill>
          <a:latin typeface="+mn-lt"/>
          <a:ea typeface="+mn-ea"/>
          <a:cs typeface="+mn-cs"/>
        </a:defRPr>
      </a:lvl2pPr>
      <a:lvl3pPr marL="1174750" indent="-195263" algn="l" defTabSz="414338" rtl="0" fontAlgn="base">
        <a:lnSpc>
          <a:spcPct val="96000"/>
        </a:lnSpc>
        <a:spcBef>
          <a:spcPct val="0"/>
        </a:spcBef>
        <a:spcAft>
          <a:spcPts val="775"/>
        </a:spcAft>
        <a:buClr>
          <a:srgbClr val="FFFFFF"/>
        </a:buClr>
        <a:buSzPct val="45000"/>
        <a:buFont typeface="Wingdings" charset="2"/>
        <a:buChar char=""/>
        <a:defRPr sz="1500" kern="1200">
          <a:solidFill>
            <a:srgbClr val="FFFFFF"/>
          </a:solidFill>
          <a:latin typeface="+mn-lt"/>
          <a:ea typeface="+mn-ea"/>
          <a:cs typeface="+mn-cs"/>
        </a:defRPr>
      </a:lvl3pPr>
      <a:lvl4pPr marL="1566863" indent="-195263" algn="l" defTabSz="414338" rtl="0" fontAlgn="base">
        <a:lnSpc>
          <a:spcPct val="96000"/>
        </a:lnSpc>
        <a:spcBef>
          <a:spcPct val="0"/>
        </a:spcBef>
        <a:spcAft>
          <a:spcPts val="525"/>
        </a:spcAft>
        <a:buClr>
          <a:srgbClr val="FFFFFF"/>
        </a:buClr>
        <a:buSzPct val="75000"/>
        <a:buFont typeface="Symbol" charset="2"/>
        <a:buChar char=""/>
        <a:defRPr sz="1500" kern="1200">
          <a:solidFill>
            <a:srgbClr val="FFFFFF"/>
          </a:solidFill>
          <a:latin typeface="+mn-lt"/>
          <a:ea typeface="+mn-ea"/>
          <a:cs typeface="+mn-cs"/>
        </a:defRPr>
      </a:lvl4pPr>
      <a:lvl5pPr marL="1958975" indent="-196850" algn="l" defTabSz="414338" rtl="0" fontAlgn="base">
        <a:lnSpc>
          <a:spcPct val="96000"/>
        </a:lnSpc>
        <a:spcBef>
          <a:spcPct val="0"/>
        </a:spcBef>
        <a:spcAft>
          <a:spcPts val="263"/>
        </a:spcAft>
        <a:buClr>
          <a:srgbClr val="FFFFFF"/>
        </a:buClr>
        <a:buSzPct val="45000"/>
        <a:buFont typeface="Wingdings" charset="2"/>
        <a:buChar char=""/>
        <a:defRPr sz="15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8F8F8"/>
            </a:gs>
            <a:gs pos="100000">
              <a:srgbClr val="E2E2E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text styles</a:t>
            </a:r>
          </a:p>
          <a:p>
            <a:pPr lvl="1"/>
            <a:r>
              <a:rPr lang="en-US" altLang="de-DE"/>
              <a:t>Second level</a:t>
            </a:r>
          </a:p>
          <a:p>
            <a:pPr lvl="2"/>
            <a:r>
              <a:rPr lang="en-US" altLang="de-DE"/>
              <a:t>Third level</a:t>
            </a:r>
          </a:p>
          <a:p>
            <a:pPr lvl="3"/>
            <a:r>
              <a:rPr lang="en-US" altLang="de-DE"/>
              <a:t>Fourth level</a:t>
            </a:r>
          </a:p>
          <a:p>
            <a:pPr lvl="4"/>
            <a:r>
              <a:rPr lang="en-US" altLang="de-D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 smtClean="0">
                <a:latin typeface="+mn-lt"/>
              </a:defRPr>
            </a:lvl1pPr>
          </a:lstStyle>
          <a:p>
            <a:pPr>
              <a:defRPr/>
            </a:pPr>
            <a:fld id="{B27C1715-CE10-CB46-9825-B1EEFE999CA2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288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843" r:id="rId1"/>
    <p:sldLayoutId id="2147491844" r:id="rId2"/>
    <p:sldLayoutId id="2147491845" r:id="rId3"/>
    <p:sldLayoutId id="2147491846" r:id="rId4"/>
    <p:sldLayoutId id="2147491847" r:id="rId5"/>
    <p:sldLayoutId id="2147491848" r:id="rId6"/>
    <p:sldLayoutId id="2147491849" r:id="rId7"/>
    <p:sldLayoutId id="2147491850" r:id="rId8"/>
    <p:sldLayoutId id="2147491851" r:id="rId9"/>
    <p:sldLayoutId id="2147491852" r:id="rId10"/>
    <p:sldLayoutId id="2147491853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back2"/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11"/>
          <p:cNvSpPr>
            <a:spLocks noChangeArrowheads="1"/>
          </p:cNvSpPr>
          <p:nvPr userDrawn="1"/>
        </p:nvSpPr>
        <p:spPr bwMode="auto">
          <a:xfrm>
            <a:off x="0" y="549275"/>
            <a:ext cx="9144000" cy="34956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292254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spcBef>
                <a:spcPct val="50000"/>
              </a:spcBef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de-DE" smtClean="0">
              <a:solidFill>
                <a:srgbClr val="FFFFFF"/>
              </a:solidFill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7239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906" tIns="45956" rIns="91906" bIns="4595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Hier klicken, um Master-Titelformat zu bearbeiten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906" tIns="45956" rIns="91906" bIns="459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Hier klicken, um Master-Textformat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139979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1855" r:id="rId1"/>
    <p:sldLayoutId id="2147491856" r:id="rId2"/>
    <p:sldLayoutId id="2147491857" r:id="rId3"/>
    <p:sldLayoutId id="2147491858" r:id="rId4"/>
    <p:sldLayoutId id="2147491859" r:id="rId5"/>
    <p:sldLayoutId id="2147491860" r:id="rId6"/>
    <p:sldLayoutId id="2147491861" r:id="rId7"/>
    <p:sldLayoutId id="2147491862" r:id="rId8"/>
    <p:sldLayoutId id="2147491863" r:id="rId9"/>
    <p:sldLayoutId id="2147491864" r:id="rId10"/>
    <p:sldLayoutId id="2147491865" r:id="rId11"/>
    <p:sldLayoutId id="2147491866" r:id="rId12"/>
    <p:sldLayoutId id="2147491867" r:id="rId13"/>
  </p:sldLayoutIdLst>
  <p:transition spd="slow">
    <p:fade/>
  </p:transition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charset="2"/>
        <a:buChar char="u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«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6" Type="http://schemas.openxmlformats.org/officeDocument/2006/relationships/image" Target="../media/image46.jpeg"/><Relationship Id="rId7" Type="http://schemas.openxmlformats.org/officeDocument/2006/relationships/image" Target="../media/image47.jpeg"/><Relationship Id="rId8" Type="http://schemas.openxmlformats.org/officeDocument/2006/relationships/image" Target="../media/image48.jpeg"/><Relationship Id="rId1" Type="http://schemas.openxmlformats.org/officeDocument/2006/relationships/slideLayout" Target="../slideLayouts/slideLayout139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49.jpeg"/><Relationship Id="rId3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51.jpeg"/><Relationship Id="rId3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Relationship Id="rId2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55.emf"/><Relationship Id="rId3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emf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6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7.png"/><Relationship Id="rId3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6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72.png"/><Relationship Id="rId3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72.png"/><Relationship Id="rId3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7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6.emf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74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79.jpeg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5.emf"/><Relationship Id="rId12" Type="http://schemas.openxmlformats.org/officeDocument/2006/relationships/image" Target="../media/image86.emf"/><Relationship Id="rId13" Type="http://schemas.openxmlformats.org/officeDocument/2006/relationships/image" Target="../media/image87.emf"/><Relationship Id="rId14" Type="http://schemas.openxmlformats.org/officeDocument/2006/relationships/image" Target="../media/image88.emf"/><Relationship Id="rId15" Type="http://schemas.openxmlformats.org/officeDocument/2006/relationships/image" Target="../media/image89.emf"/><Relationship Id="rId16" Type="http://schemas.openxmlformats.org/officeDocument/2006/relationships/image" Target="../media/image9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2.xml"/><Relationship Id="rId3" Type="http://schemas.openxmlformats.org/officeDocument/2006/relationships/image" Target="../media/image38.png"/><Relationship Id="rId4" Type="http://schemas.openxmlformats.org/officeDocument/2006/relationships/image" Target="../media/image79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82.w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83.w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84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21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4" Type="http://schemas.openxmlformats.org/officeDocument/2006/relationships/image" Target="../media/image93.emf"/><Relationship Id="rId5" Type="http://schemas.openxmlformats.org/officeDocument/2006/relationships/image" Target="../media/image94.png"/><Relationship Id="rId6" Type="http://schemas.openxmlformats.org/officeDocument/2006/relationships/image" Target="../media/image95.emf"/><Relationship Id="rId1" Type="http://schemas.openxmlformats.org/officeDocument/2006/relationships/slideLayout" Target="../slideLayouts/slideLayout162.xml"/><Relationship Id="rId2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4" Type="http://schemas.openxmlformats.org/officeDocument/2006/relationships/image" Target="../media/image97.emf"/><Relationship Id="rId5" Type="http://schemas.openxmlformats.org/officeDocument/2006/relationships/image" Target="../media/image98.png"/><Relationship Id="rId6" Type="http://schemas.openxmlformats.org/officeDocument/2006/relationships/image" Target="../media/image99.emf"/><Relationship Id="rId7" Type="http://schemas.openxmlformats.org/officeDocument/2006/relationships/image" Target="../media/image100.emf"/><Relationship Id="rId8" Type="http://schemas.openxmlformats.org/officeDocument/2006/relationships/image" Target="../media/image101.emf"/><Relationship Id="rId1" Type="http://schemas.openxmlformats.org/officeDocument/2006/relationships/slideLayout" Target="../slideLayouts/slideLayout162.xml"/><Relationship Id="rId2" Type="http://schemas.openxmlformats.org/officeDocument/2006/relationships/image" Target="../media/image92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Relationship Id="rId2" Type="http://schemas.openxmlformats.org/officeDocument/2006/relationships/image" Target="../media/image92.emf"/><Relationship Id="rId3" Type="http://schemas.openxmlformats.org/officeDocument/2006/relationships/image" Target="../media/image10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7.jpeg"/><Relationship Id="rId3" Type="http://schemas.openxmlformats.org/officeDocument/2006/relationships/image" Target="../media/image10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38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109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4" Type="http://schemas.openxmlformats.org/officeDocument/2006/relationships/image" Target="../media/image111.emf"/><Relationship Id="rId5" Type="http://schemas.openxmlformats.org/officeDocument/2006/relationships/image" Target="../media/image112.emf"/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13.emf"/><Relationship Id="rId3" Type="http://schemas.openxmlformats.org/officeDocument/2006/relationships/image" Target="../media/image11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15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emf"/><Relationship Id="rId5" Type="http://schemas.openxmlformats.org/officeDocument/2006/relationships/image" Target="../media/image118.png"/><Relationship Id="rId6" Type="http://schemas.openxmlformats.org/officeDocument/2006/relationships/image" Target="../media/image119.emf"/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53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8.xml"/><Relationship Id="rId2" Type="http://schemas.openxmlformats.org/officeDocument/2006/relationships/image" Target="../media/image120.png"/><Relationship Id="rId3" Type="http://schemas.openxmlformats.org/officeDocument/2006/relationships/image" Target="../media/image12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2.jpeg"/><Relationship Id="rId3" Type="http://schemas.openxmlformats.org/officeDocument/2006/relationships/image" Target="../media/image12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4" Type="http://schemas.openxmlformats.org/officeDocument/2006/relationships/image" Target="../media/image32.jpeg"/><Relationship Id="rId5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4" Type="http://schemas.openxmlformats.org/officeDocument/2006/relationships/image" Target="../media/image127.emf"/><Relationship Id="rId5" Type="http://schemas.openxmlformats.org/officeDocument/2006/relationships/image" Target="../media/image128.emf"/><Relationship Id="rId6" Type="http://schemas.openxmlformats.org/officeDocument/2006/relationships/image" Target="../media/image12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30.emf"/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1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4" Type="http://schemas.openxmlformats.org/officeDocument/2006/relationships/image" Target="../media/image132.emf"/><Relationship Id="rId5" Type="http://schemas.openxmlformats.org/officeDocument/2006/relationships/image" Target="../media/image13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2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8" Type="http://schemas.openxmlformats.org/officeDocument/2006/relationships/image" Target="../media/image29.jpeg"/><Relationship Id="rId9" Type="http://schemas.openxmlformats.org/officeDocument/2006/relationships/image" Target="../media/image30.jpe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 descr="http://1.1.1.3/bmi/upload.wikimedia.org/wikipedia/commons/thumb/e/e5/A_Multi-Wavelength_View_of_Radio_Galaxy_Hercules_A.jpg/1024px-A_Multi-Wavelength_View_of_Radio_Galaxy_Hercules_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669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Rechteck 2"/>
          <p:cNvSpPr>
            <a:spLocks noChangeArrowheads="1"/>
          </p:cNvSpPr>
          <p:nvPr/>
        </p:nvSpPr>
        <p:spPr bwMode="auto">
          <a:xfrm>
            <a:off x="-170359" y="-243408"/>
            <a:ext cx="9972675" cy="7345363"/>
          </a:xfrm>
          <a:prstGeom prst="rect">
            <a:avLst/>
          </a:prstGeom>
          <a:solidFill>
            <a:srgbClr val="FFFFFF">
              <a:alpha val="79999"/>
            </a:srgbClr>
          </a:solidFill>
          <a:ln w="38100">
            <a:solidFill>
              <a:srgbClr val="FFFFFF">
                <a:alpha val="89803"/>
              </a:srgbClr>
            </a:solidFill>
            <a:round/>
            <a:headEnd/>
            <a:tailEnd type="arrow" w="med" len="med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charset="2"/>
              <a:buChar char="u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«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>
              <a:latin typeface="Times New Roman" charset="0"/>
            </a:endParaRPr>
          </a:p>
        </p:txBody>
      </p:sp>
      <p:sp>
        <p:nvSpPr>
          <p:cNvPr id="81923" name="Text Box 0"/>
          <p:cNvSpPr txBox="1">
            <a:spLocks noChangeArrowheads="1"/>
          </p:cNvSpPr>
          <p:nvPr/>
        </p:nvSpPr>
        <p:spPr bwMode="auto">
          <a:xfrm>
            <a:off x="-142875" y="2345851"/>
            <a:ext cx="9467850" cy="723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71" tIns="45638" rIns="91271" bIns="4563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charset="2"/>
              <a:buChar char="u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«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4100" b="1" dirty="0" err="1" smtClean="0">
                <a:solidFill>
                  <a:schemeClr val="bg1"/>
                </a:solidFill>
              </a:rPr>
              <a:t>Astro</a:t>
            </a:r>
            <a:r>
              <a:rPr lang="de-DE" altLang="de-DE" sz="4100" b="1" dirty="0" err="1" smtClean="0">
                <a:solidFill>
                  <a:srgbClr val="FF0000"/>
                </a:solidFill>
              </a:rPr>
              <a:t>PARTICLE</a:t>
            </a:r>
            <a:r>
              <a:rPr lang="de-DE" altLang="de-DE" sz="4100" b="1" dirty="0" smtClean="0">
                <a:solidFill>
                  <a:schemeClr val="bg1"/>
                </a:solidFill>
              </a:rPr>
              <a:t> </a:t>
            </a:r>
            <a:r>
              <a:rPr lang="de-DE" altLang="de-DE" sz="4100" b="1" dirty="0" err="1" smtClean="0">
                <a:solidFill>
                  <a:schemeClr val="bg1"/>
                </a:solidFill>
              </a:rPr>
              <a:t>Physics</a:t>
            </a:r>
            <a:endParaRPr lang="de-DE" altLang="de-DE" sz="4100" b="1" dirty="0">
              <a:solidFill>
                <a:schemeClr val="bg1"/>
              </a:solidFill>
            </a:endParaRPr>
          </a:p>
        </p:txBody>
      </p:sp>
      <p:sp>
        <p:nvSpPr>
          <p:cNvPr id="81924" name="Text Box 1"/>
          <p:cNvSpPr txBox="1">
            <a:spLocks noChangeArrowheads="1"/>
          </p:cNvSpPr>
          <p:nvPr/>
        </p:nvSpPr>
        <p:spPr bwMode="auto">
          <a:xfrm>
            <a:off x="2298700" y="3792538"/>
            <a:ext cx="4649788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71" tIns="45638" rIns="91271" bIns="4563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charset="2"/>
              <a:buChar char="u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«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>
                <a:solidFill>
                  <a:schemeClr val="bg1"/>
                </a:solidFill>
              </a:rPr>
              <a:t>Thomas Lohse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>
                <a:solidFill>
                  <a:schemeClr val="bg1"/>
                </a:solidFill>
              </a:rPr>
              <a:t>Humboldt-Universität zu Berlin</a:t>
            </a:r>
            <a:endParaRPr lang="en-US" altLang="de-DE" sz="2400">
              <a:solidFill>
                <a:schemeClr val="bg1"/>
              </a:solidFill>
            </a:endParaRPr>
          </a:p>
        </p:txBody>
      </p:sp>
      <p:pic>
        <p:nvPicPr>
          <p:cNvPr id="81925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5038" y="3646488"/>
            <a:ext cx="1433512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Text Box 2"/>
          <p:cNvSpPr txBox="1">
            <a:spLocks noChangeArrowheads="1"/>
          </p:cNvSpPr>
          <p:nvPr/>
        </p:nvSpPr>
        <p:spPr bwMode="auto">
          <a:xfrm>
            <a:off x="107950" y="5692775"/>
            <a:ext cx="89281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71" tIns="45638" rIns="91271" bIns="4563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charset="2"/>
              <a:buChar char="u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«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 dirty="0" smtClean="0">
                <a:solidFill>
                  <a:schemeClr val="bg1"/>
                </a:solidFill>
              </a:rPr>
              <a:t>CTEQ &amp; </a:t>
            </a:r>
            <a:r>
              <a:rPr lang="de-DE" altLang="de-DE" sz="2400" dirty="0" err="1" smtClean="0">
                <a:solidFill>
                  <a:schemeClr val="bg1"/>
                </a:solidFill>
              </a:rPr>
              <a:t>Mcnet</a:t>
            </a:r>
            <a:r>
              <a:rPr lang="de-DE" altLang="de-DE" sz="2400" dirty="0" smtClean="0">
                <a:solidFill>
                  <a:schemeClr val="bg1"/>
                </a:solidFill>
              </a:rPr>
              <a:t> QCD School on QCD </a:t>
            </a:r>
            <a:r>
              <a:rPr lang="de-DE" altLang="de-DE" sz="2400" dirty="0" err="1" smtClean="0">
                <a:solidFill>
                  <a:schemeClr val="bg1"/>
                </a:solidFill>
              </a:rPr>
              <a:t>and</a:t>
            </a:r>
            <a:r>
              <a:rPr lang="de-DE" altLang="de-DE" sz="2400" dirty="0" smtClean="0">
                <a:solidFill>
                  <a:schemeClr val="bg1"/>
                </a:solidFill>
              </a:rPr>
              <a:t> EW </a:t>
            </a:r>
            <a:r>
              <a:rPr lang="de-DE" altLang="de-DE" sz="2400" dirty="0" err="1" smtClean="0">
                <a:solidFill>
                  <a:schemeClr val="bg1"/>
                </a:solidFill>
              </a:rPr>
              <a:t>Phenomenology</a:t>
            </a:r>
            <a:endParaRPr lang="de-DE" altLang="de-DE" sz="24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 dirty="0" smtClean="0">
                <a:solidFill>
                  <a:schemeClr val="bg1"/>
                </a:solidFill>
              </a:rPr>
              <a:t>09 </a:t>
            </a:r>
            <a:r>
              <a:rPr lang="de-DE" altLang="de-DE" sz="2400" dirty="0" err="1" smtClean="0">
                <a:solidFill>
                  <a:schemeClr val="bg1"/>
                </a:solidFill>
              </a:rPr>
              <a:t>July</a:t>
            </a:r>
            <a:r>
              <a:rPr lang="de-DE" altLang="de-DE" sz="2400" dirty="0" smtClean="0">
                <a:solidFill>
                  <a:schemeClr val="bg1"/>
                </a:solidFill>
              </a:rPr>
              <a:t> </a:t>
            </a:r>
            <a:r>
              <a:rPr lang="de-DE" altLang="de-DE" sz="2400" dirty="0">
                <a:solidFill>
                  <a:schemeClr val="bg1"/>
                </a:solidFill>
              </a:rPr>
              <a:t>2016</a:t>
            </a:r>
            <a:endParaRPr lang="en-US" altLang="de-DE" sz="2400" dirty="0">
              <a:solidFill>
                <a:schemeClr val="bg1"/>
              </a:solidFill>
            </a:endParaRPr>
          </a:p>
        </p:txBody>
      </p:sp>
      <p:pic>
        <p:nvPicPr>
          <p:cNvPr id="81927" name="Picture 1" descr="HESS Log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9378" y="260350"/>
            <a:ext cx="117475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7" name="Grafik 1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4500048"/>
            <a:ext cx="17907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9" name="Grafik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025" y="158750"/>
            <a:ext cx="1920875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TA Publi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1735" y="360809"/>
            <a:ext cx="1232153" cy="76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552" y="44624"/>
            <a:ext cx="1341120" cy="1603248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10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677" y="3140968"/>
            <a:ext cx="1299003" cy="129900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AGE of cosmic ray trac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>
            <a:spLocks noChangeArrowheads="1"/>
          </p:cNvSpPr>
          <p:nvPr/>
        </p:nvSpPr>
        <p:spPr bwMode="auto">
          <a:xfrm>
            <a:off x="-215900" y="-100013"/>
            <a:ext cx="9972675" cy="7345363"/>
          </a:xfrm>
          <a:prstGeom prst="rect">
            <a:avLst/>
          </a:prstGeom>
          <a:solidFill>
            <a:srgbClr val="FFFFFF">
              <a:alpha val="54000"/>
            </a:srgbClr>
          </a:solidFill>
          <a:ln w="38100">
            <a:solidFill>
              <a:srgbClr val="FFFFFF">
                <a:alpha val="89803"/>
              </a:srgbClr>
            </a:solidFill>
            <a:round/>
            <a:headEnd/>
            <a:tailEnd type="arrow" w="med" len="med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charset="2"/>
              <a:buChar char="u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«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93186" name="Text Box 0"/>
          <p:cNvSpPr txBox="1">
            <a:spLocks noChangeArrowheads="1"/>
          </p:cNvSpPr>
          <p:nvPr/>
        </p:nvSpPr>
        <p:spPr bwMode="auto">
          <a:xfrm>
            <a:off x="250825" y="404813"/>
            <a:ext cx="8893175" cy="624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71" tIns="45638" rIns="91271" bIns="4563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de-DE" sz="8000" b="1" dirty="0" err="1" smtClean="0">
                <a:solidFill>
                  <a:srgbClr val="000000"/>
                </a:solidFill>
              </a:rPr>
              <a:t>Detection</a:t>
            </a:r>
            <a:r>
              <a:rPr lang="de-DE" sz="8000" b="1" dirty="0" smtClean="0">
                <a:solidFill>
                  <a:srgbClr val="000000"/>
                </a:solidFill>
              </a:rPr>
              <a:t> </a:t>
            </a:r>
            <a:r>
              <a:rPr lang="de-DE" sz="8000" b="1" dirty="0" err="1" smtClean="0">
                <a:solidFill>
                  <a:srgbClr val="000000"/>
                </a:solidFill>
              </a:rPr>
              <a:t>Techniques</a:t>
            </a:r>
            <a:r>
              <a:rPr lang="de-DE" sz="8000" b="1" dirty="0" smtClean="0">
                <a:solidFill>
                  <a:srgbClr val="000000"/>
                </a:solidFill>
              </a:rPr>
              <a:t> </a:t>
            </a:r>
            <a:r>
              <a:rPr lang="de-DE" sz="8000" b="1" dirty="0" err="1" smtClean="0">
                <a:solidFill>
                  <a:srgbClr val="000000"/>
                </a:solidFill>
              </a:rPr>
              <a:t>for</a:t>
            </a:r>
            <a:r>
              <a:rPr lang="de-DE" sz="8000" b="1" dirty="0" smtClean="0">
                <a:solidFill>
                  <a:srgbClr val="000000"/>
                </a:solidFill>
              </a:rPr>
              <a:t> High </a:t>
            </a:r>
            <a:r>
              <a:rPr lang="de-DE" sz="8000" b="1" dirty="0" err="1" smtClean="0">
                <a:solidFill>
                  <a:srgbClr val="000000"/>
                </a:solidFill>
              </a:rPr>
              <a:t>Energy</a:t>
            </a:r>
            <a:r>
              <a:rPr lang="de-DE" sz="8000" b="1" dirty="0" smtClean="0">
                <a:solidFill>
                  <a:srgbClr val="000000"/>
                </a:solidFill>
              </a:rPr>
              <a:t> </a:t>
            </a:r>
            <a:r>
              <a:rPr lang="de-DE" sz="8000" b="1" dirty="0" err="1" smtClean="0">
                <a:solidFill>
                  <a:srgbClr val="000000"/>
                </a:solidFill>
              </a:rPr>
              <a:t>Cosmic</a:t>
            </a:r>
            <a:r>
              <a:rPr lang="de-DE" sz="8000" b="1" dirty="0" smtClean="0">
                <a:solidFill>
                  <a:srgbClr val="000000"/>
                </a:solidFill>
              </a:rPr>
              <a:t> </a:t>
            </a:r>
            <a:r>
              <a:rPr lang="de-DE" sz="8000" b="1" smtClean="0">
                <a:solidFill>
                  <a:srgbClr val="000000"/>
                </a:solidFill>
              </a:rPr>
              <a:t>Messengers</a:t>
            </a:r>
            <a:endParaRPr lang="de-DE" sz="8000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9330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9" name="Rectangle 3"/>
          <p:cNvSpPr>
            <a:spLocks noChangeArrowheads="1"/>
          </p:cNvSpPr>
          <p:nvPr/>
        </p:nvSpPr>
        <p:spPr bwMode="auto">
          <a:xfrm flipV="1">
            <a:off x="-3174" y="-6349"/>
            <a:ext cx="9144000" cy="3716338"/>
          </a:xfrm>
          <a:prstGeom prst="rect">
            <a:avLst/>
          </a:prstGeom>
          <a:gradFill rotWithShape="1">
            <a:gsLst>
              <a:gs pos="0">
                <a:srgbClr val="CCECFF"/>
              </a:gs>
              <a:gs pos="100000">
                <a:srgbClr val="0000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wrap="none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de-DE" altLang="de-DE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46501" name="Rectangle 5"/>
          <p:cNvSpPr>
            <a:spLocks noChangeArrowheads="1"/>
          </p:cNvSpPr>
          <p:nvPr/>
        </p:nvSpPr>
        <p:spPr bwMode="auto">
          <a:xfrm>
            <a:off x="0" y="3716338"/>
            <a:ext cx="9144000" cy="3141662"/>
          </a:xfrm>
          <a:prstGeom prst="rect">
            <a:avLst/>
          </a:prstGeom>
          <a:gradFill rotWithShape="1">
            <a:gsLst>
              <a:gs pos="0">
                <a:srgbClr val="CC6600"/>
              </a:gs>
              <a:gs pos="100000">
                <a:srgbClr val="CC66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de-DE" sz="20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746645" name="Group 149"/>
          <p:cNvGrpSpPr>
            <a:grpSpLocks/>
          </p:cNvGrpSpPr>
          <p:nvPr/>
        </p:nvGrpSpPr>
        <p:grpSpPr bwMode="auto">
          <a:xfrm>
            <a:off x="2987675" y="3644900"/>
            <a:ext cx="4465638" cy="287338"/>
            <a:chOff x="1882" y="2296"/>
            <a:chExt cx="2813" cy="181"/>
          </a:xfrm>
        </p:grpSpPr>
        <p:sp>
          <p:nvSpPr>
            <p:cNvPr id="746580" name="Rectangle 84"/>
            <p:cNvSpPr>
              <a:spLocks noChangeArrowheads="1"/>
            </p:cNvSpPr>
            <p:nvPr/>
          </p:nvSpPr>
          <p:spPr bwMode="auto">
            <a:xfrm>
              <a:off x="1882" y="2296"/>
              <a:ext cx="227" cy="45"/>
            </a:xfrm>
            <a:prstGeom prst="rect">
              <a:avLst/>
            </a:prstGeom>
            <a:solidFill>
              <a:srgbClr val="CC99F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46581" name="Rectangle 85"/>
            <p:cNvSpPr>
              <a:spLocks noChangeArrowheads="1"/>
            </p:cNvSpPr>
            <p:nvPr/>
          </p:nvSpPr>
          <p:spPr bwMode="auto">
            <a:xfrm>
              <a:off x="4105" y="2296"/>
              <a:ext cx="227" cy="45"/>
            </a:xfrm>
            <a:prstGeom prst="rect">
              <a:avLst/>
            </a:prstGeom>
            <a:solidFill>
              <a:srgbClr val="CC99F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46582" name="Rectangle 86"/>
            <p:cNvSpPr>
              <a:spLocks noChangeArrowheads="1"/>
            </p:cNvSpPr>
            <p:nvPr/>
          </p:nvSpPr>
          <p:spPr bwMode="auto">
            <a:xfrm>
              <a:off x="4468" y="2296"/>
              <a:ext cx="227" cy="45"/>
            </a:xfrm>
            <a:prstGeom prst="rect">
              <a:avLst/>
            </a:prstGeom>
            <a:solidFill>
              <a:srgbClr val="CC99F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46583" name="Rectangle 87"/>
            <p:cNvSpPr>
              <a:spLocks noChangeArrowheads="1"/>
            </p:cNvSpPr>
            <p:nvPr/>
          </p:nvSpPr>
          <p:spPr bwMode="auto">
            <a:xfrm>
              <a:off x="2699" y="2296"/>
              <a:ext cx="227" cy="45"/>
            </a:xfrm>
            <a:prstGeom prst="rect">
              <a:avLst/>
            </a:prstGeom>
            <a:solidFill>
              <a:srgbClr val="CC99F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46584" name="Rectangle 88"/>
            <p:cNvSpPr>
              <a:spLocks noChangeArrowheads="1"/>
            </p:cNvSpPr>
            <p:nvPr/>
          </p:nvSpPr>
          <p:spPr bwMode="auto">
            <a:xfrm>
              <a:off x="2290" y="2296"/>
              <a:ext cx="227" cy="45"/>
            </a:xfrm>
            <a:prstGeom prst="rect">
              <a:avLst/>
            </a:prstGeom>
            <a:solidFill>
              <a:srgbClr val="CC99F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46585" name="Rectangle 89"/>
            <p:cNvSpPr>
              <a:spLocks noChangeArrowheads="1"/>
            </p:cNvSpPr>
            <p:nvPr/>
          </p:nvSpPr>
          <p:spPr bwMode="auto">
            <a:xfrm>
              <a:off x="1882" y="2432"/>
              <a:ext cx="227" cy="45"/>
            </a:xfrm>
            <a:prstGeom prst="rect">
              <a:avLst/>
            </a:prstGeom>
            <a:solidFill>
              <a:srgbClr val="CC99F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46586" name="Rectangle 90"/>
            <p:cNvSpPr>
              <a:spLocks noChangeArrowheads="1"/>
            </p:cNvSpPr>
            <p:nvPr/>
          </p:nvSpPr>
          <p:spPr bwMode="auto">
            <a:xfrm>
              <a:off x="4105" y="2432"/>
              <a:ext cx="227" cy="45"/>
            </a:xfrm>
            <a:prstGeom prst="rect">
              <a:avLst/>
            </a:prstGeom>
            <a:solidFill>
              <a:srgbClr val="CC99F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46587" name="Rectangle 91"/>
            <p:cNvSpPr>
              <a:spLocks noChangeArrowheads="1"/>
            </p:cNvSpPr>
            <p:nvPr/>
          </p:nvSpPr>
          <p:spPr bwMode="auto">
            <a:xfrm>
              <a:off x="4468" y="2432"/>
              <a:ext cx="227" cy="45"/>
            </a:xfrm>
            <a:prstGeom prst="rect">
              <a:avLst/>
            </a:prstGeom>
            <a:solidFill>
              <a:srgbClr val="CC99F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46588" name="Rectangle 92"/>
            <p:cNvSpPr>
              <a:spLocks noChangeArrowheads="1"/>
            </p:cNvSpPr>
            <p:nvPr/>
          </p:nvSpPr>
          <p:spPr bwMode="auto">
            <a:xfrm>
              <a:off x="2699" y="2432"/>
              <a:ext cx="227" cy="45"/>
            </a:xfrm>
            <a:prstGeom prst="rect">
              <a:avLst/>
            </a:prstGeom>
            <a:solidFill>
              <a:srgbClr val="CC99F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46589" name="Rectangle 93"/>
            <p:cNvSpPr>
              <a:spLocks noChangeArrowheads="1"/>
            </p:cNvSpPr>
            <p:nvPr/>
          </p:nvSpPr>
          <p:spPr bwMode="auto">
            <a:xfrm>
              <a:off x="2290" y="2432"/>
              <a:ext cx="227" cy="45"/>
            </a:xfrm>
            <a:prstGeom prst="rect">
              <a:avLst/>
            </a:prstGeom>
            <a:solidFill>
              <a:srgbClr val="CC99F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00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746642" name="Group 146"/>
          <p:cNvGrpSpPr>
            <a:grpSpLocks/>
          </p:cNvGrpSpPr>
          <p:nvPr/>
        </p:nvGrpSpPr>
        <p:grpSpPr bwMode="auto">
          <a:xfrm>
            <a:off x="3117938" y="5276850"/>
            <a:ext cx="5761037" cy="1219200"/>
            <a:chOff x="1973" y="3339"/>
            <a:chExt cx="3629" cy="768"/>
          </a:xfrm>
        </p:grpSpPr>
        <p:sp>
          <p:nvSpPr>
            <p:cNvPr id="746590" name="Rectangle 94"/>
            <p:cNvSpPr>
              <a:spLocks noChangeArrowheads="1"/>
            </p:cNvSpPr>
            <p:nvPr/>
          </p:nvSpPr>
          <p:spPr bwMode="auto">
            <a:xfrm>
              <a:off x="1973" y="3339"/>
              <a:ext cx="2268" cy="635"/>
            </a:xfrm>
            <a:prstGeom prst="rect">
              <a:avLst/>
            </a:prstGeom>
            <a:solidFill>
              <a:srgbClr val="CCECF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000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746628" name="Group 132"/>
            <p:cNvGrpSpPr>
              <a:grpSpLocks/>
            </p:cNvGrpSpPr>
            <p:nvPr/>
          </p:nvGrpSpPr>
          <p:grpSpPr bwMode="auto">
            <a:xfrm>
              <a:off x="4232" y="3657"/>
              <a:ext cx="1370" cy="450"/>
              <a:chOff x="3778" y="3657"/>
              <a:chExt cx="1370" cy="450"/>
            </a:xfrm>
          </p:grpSpPr>
          <p:sp>
            <p:nvSpPr>
              <p:cNvPr id="746612" name="Text Box 116"/>
              <p:cNvSpPr txBox="1">
                <a:spLocks noChangeArrowheads="1"/>
              </p:cNvSpPr>
              <p:nvPr/>
            </p:nvSpPr>
            <p:spPr bwMode="auto">
              <a:xfrm>
                <a:off x="4059" y="3657"/>
                <a:ext cx="1089" cy="45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de-DE" sz="2000">
                    <a:solidFill>
                      <a:srgbClr val="FFFFFF"/>
                    </a:solidFill>
                    <a:latin typeface="Arial" charset="0"/>
                  </a:rPr>
                  <a:t>InstrumentedWater / Ice</a:t>
                </a:r>
              </a:p>
            </p:txBody>
          </p:sp>
          <p:sp>
            <p:nvSpPr>
              <p:cNvPr id="746613" name="Line 117"/>
              <p:cNvSpPr>
                <a:spLocks noChangeShapeType="1"/>
              </p:cNvSpPr>
              <p:nvPr/>
            </p:nvSpPr>
            <p:spPr bwMode="auto">
              <a:xfrm flipH="1" flipV="1">
                <a:off x="3778" y="3710"/>
                <a:ext cx="274" cy="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746644" name="Group 148"/>
          <p:cNvGrpSpPr>
            <a:grpSpLocks/>
          </p:cNvGrpSpPr>
          <p:nvPr/>
        </p:nvGrpSpPr>
        <p:grpSpPr bwMode="auto">
          <a:xfrm>
            <a:off x="1115616" y="2636913"/>
            <a:ext cx="2016126" cy="1008063"/>
            <a:chOff x="812" y="1703"/>
            <a:chExt cx="1270" cy="635"/>
          </a:xfrm>
        </p:grpSpPr>
        <p:sp>
          <p:nvSpPr>
            <p:cNvPr id="746614" name="Text Box 118"/>
            <p:cNvSpPr txBox="1">
              <a:spLocks noChangeArrowheads="1"/>
            </p:cNvSpPr>
            <p:nvPr/>
          </p:nvSpPr>
          <p:spPr bwMode="auto">
            <a:xfrm>
              <a:off x="812" y="1703"/>
              <a:ext cx="1239" cy="523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de-DE" sz="2400">
                  <a:solidFill>
                    <a:srgbClr val="000000"/>
                  </a:solidFill>
                  <a:latin typeface="Arial" charset="0"/>
                </a:rPr>
                <a:t>Scintillator or Water </a:t>
              </a:r>
              <a:r>
                <a:rPr lang="en-US" altLang="de-DE" sz="2400" dirty="0" err="1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Č</a:t>
              </a:r>
              <a:endParaRPr lang="en-US" altLang="de-DE" sz="2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46615" name="Line 119"/>
            <p:cNvSpPr>
              <a:spLocks noChangeShapeType="1"/>
            </p:cNvSpPr>
            <p:nvPr/>
          </p:nvSpPr>
          <p:spPr bwMode="auto">
            <a:xfrm>
              <a:off x="2048" y="2226"/>
              <a:ext cx="34" cy="112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00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746639" name="Group 143"/>
          <p:cNvGrpSpPr>
            <a:grpSpLocks/>
          </p:cNvGrpSpPr>
          <p:nvPr/>
        </p:nvGrpSpPr>
        <p:grpSpPr bwMode="auto">
          <a:xfrm>
            <a:off x="4287838" y="2636838"/>
            <a:ext cx="685800" cy="1531938"/>
            <a:chOff x="2701" y="1661"/>
            <a:chExt cx="432" cy="965"/>
          </a:xfrm>
        </p:grpSpPr>
        <p:sp>
          <p:nvSpPr>
            <p:cNvPr id="746607" name="Line 111"/>
            <p:cNvSpPr>
              <a:spLocks noChangeShapeType="1"/>
            </p:cNvSpPr>
            <p:nvPr/>
          </p:nvSpPr>
          <p:spPr bwMode="auto">
            <a:xfrm flipH="1">
              <a:off x="2701" y="1779"/>
              <a:ext cx="432" cy="84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46617" name="Text Box 121"/>
            <p:cNvSpPr txBox="1">
              <a:spLocks noChangeArrowheads="1"/>
            </p:cNvSpPr>
            <p:nvPr/>
          </p:nvSpPr>
          <p:spPr bwMode="auto">
            <a:xfrm>
              <a:off x="2880" y="1661"/>
              <a:ext cx="227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de-DE" dirty="0" smtClean="0">
                  <a:solidFill>
                    <a:srgbClr val="FF0000"/>
                  </a:solidFill>
                  <a:latin typeface="Arial" charset="0"/>
                  <a:sym typeface="Symbol" charset="2"/>
                </a:rPr>
                <a:t>𝜇 </a:t>
              </a:r>
              <a:endParaRPr lang="en-US" altLang="de-DE" dirty="0">
                <a:solidFill>
                  <a:srgbClr val="FF0000"/>
                </a:solidFill>
                <a:latin typeface="Arial" charset="0"/>
                <a:sym typeface="Symbol" charset="2"/>
              </a:endParaRPr>
            </a:p>
          </p:txBody>
        </p:sp>
      </p:grpSp>
      <p:grpSp>
        <p:nvGrpSpPr>
          <p:cNvPr id="746640" name="Group 144"/>
          <p:cNvGrpSpPr>
            <a:grpSpLocks/>
          </p:cNvGrpSpPr>
          <p:nvPr/>
        </p:nvGrpSpPr>
        <p:grpSpPr bwMode="auto">
          <a:xfrm>
            <a:off x="5200650" y="1155700"/>
            <a:ext cx="379413" cy="5626100"/>
            <a:chOff x="3276" y="728"/>
            <a:chExt cx="239" cy="3544"/>
          </a:xfrm>
        </p:grpSpPr>
        <p:sp>
          <p:nvSpPr>
            <p:cNvPr id="746618" name="Line 122"/>
            <p:cNvSpPr>
              <a:spLocks noChangeShapeType="1"/>
            </p:cNvSpPr>
            <p:nvPr/>
          </p:nvSpPr>
          <p:spPr bwMode="auto">
            <a:xfrm flipH="1">
              <a:off x="3276" y="728"/>
              <a:ext cx="117" cy="35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46620" name="Text Box 124"/>
            <p:cNvSpPr txBox="1">
              <a:spLocks noChangeArrowheads="1"/>
            </p:cNvSpPr>
            <p:nvPr/>
          </p:nvSpPr>
          <p:spPr bwMode="auto">
            <a:xfrm>
              <a:off x="3288" y="3316"/>
              <a:ext cx="227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de-DE" dirty="0" smtClean="0">
                  <a:solidFill>
                    <a:srgbClr val="FF0000"/>
                  </a:solidFill>
                  <a:latin typeface="Arial" charset="0"/>
                  <a:sym typeface="Symbol" charset="2"/>
                </a:rPr>
                <a:t>𝜇</a:t>
              </a:r>
              <a:endParaRPr lang="en-US" altLang="de-DE" dirty="0">
                <a:solidFill>
                  <a:srgbClr val="FF0000"/>
                </a:solidFill>
                <a:latin typeface="Arial" charset="0"/>
                <a:sym typeface="Symbol" charset="2"/>
              </a:endParaRPr>
            </a:p>
          </p:txBody>
        </p:sp>
      </p:grpSp>
      <p:grpSp>
        <p:nvGrpSpPr>
          <p:cNvPr id="746648" name="Group 152"/>
          <p:cNvGrpSpPr>
            <a:grpSpLocks/>
          </p:cNvGrpSpPr>
          <p:nvPr/>
        </p:nvGrpSpPr>
        <p:grpSpPr bwMode="auto">
          <a:xfrm>
            <a:off x="5718175" y="2617788"/>
            <a:ext cx="2374900" cy="1098550"/>
            <a:chOff x="3602" y="1649"/>
            <a:chExt cx="1496" cy="692"/>
          </a:xfrm>
        </p:grpSpPr>
        <p:sp>
          <p:nvSpPr>
            <p:cNvPr id="746621" name="Rectangle 125"/>
            <p:cNvSpPr>
              <a:spLocks noChangeArrowheads="1"/>
            </p:cNvSpPr>
            <p:nvPr/>
          </p:nvSpPr>
          <p:spPr bwMode="auto">
            <a:xfrm>
              <a:off x="3787" y="2205"/>
              <a:ext cx="46" cy="13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000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746626" name="Group 130"/>
            <p:cNvGrpSpPr>
              <a:grpSpLocks/>
            </p:cNvGrpSpPr>
            <p:nvPr/>
          </p:nvGrpSpPr>
          <p:grpSpPr bwMode="auto">
            <a:xfrm>
              <a:off x="3602" y="1686"/>
              <a:ext cx="440" cy="519"/>
              <a:chOff x="3602" y="1602"/>
              <a:chExt cx="440" cy="519"/>
            </a:xfrm>
          </p:grpSpPr>
          <p:sp>
            <p:nvSpPr>
              <p:cNvPr id="746623" name="Line 127"/>
              <p:cNvSpPr>
                <a:spLocks noChangeShapeType="1"/>
              </p:cNvSpPr>
              <p:nvPr/>
            </p:nvSpPr>
            <p:spPr bwMode="auto">
              <a:xfrm flipV="1">
                <a:off x="3625" y="1638"/>
                <a:ext cx="122" cy="443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46624" name="Line 128"/>
              <p:cNvSpPr>
                <a:spLocks noChangeShapeType="1"/>
              </p:cNvSpPr>
              <p:nvPr/>
            </p:nvSpPr>
            <p:spPr bwMode="auto">
              <a:xfrm rot="-1216077" flipH="1" flipV="1">
                <a:off x="3833" y="1602"/>
                <a:ext cx="122" cy="443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46622" name="Bogen 126"/>
              <p:cNvSpPr>
                <a:spLocks/>
              </p:cNvSpPr>
              <p:nvPr/>
            </p:nvSpPr>
            <p:spPr bwMode="auto">
              <a:xfrm>
                <a:off x="3602" y="1803"/>
                <a:ext cx="440" cy="318"/>
              </a:xfrm>
              <a:custGeom>
                <a:avLst/>
                <a:gdLst>
                  <a:gd name="G0" fmla="+- 12516 0 0"/>
                  <a:gd name="G1" fmla="+- 0 0 0"/>
                  <a:gd name="G2" fmla="+- 21600 0 0"/>
                  <a:gd name="T0" fmla="*/ 29910 w 29910"/>
                  <a:gd name="T1" fmla="*/ 12807 h 21600"/>
                  <a:gd name="T2" fmla="*/ 0 w 29910"/>
                  <a:gd name="T3" fmla="*/ 17605 h 21600"/>
                  <a:gd name="T4" fmla="*/ 12516 w 29910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910" h="21600" fill="none" extrusionOk="0">
                    <a:moveTo>
                      <a:pt x="29909" y="12806"/>
                    </a:moveTo>
                    <a:cubicBezTo>
                      <a:pt x="25838" y="18335"/>
                      <a:pt x="19381" y="21599"/>
                      <a:pt x="12516" y="21599"/>
                    </a:cubicBezTo>
                    <a:cubicBezTo>
                      <a:pt x="8030" y="21599"/>
                      <a:pt x="3656" y="20203"/>
                      <a:pt x="0" y="17604"/>
                    </a:cubicBezTo>
                  </a:path>
                  <a:path w="29910" h="21600" stroke="0" extrusionOk="0">
                    <a:moveTo>
                      <a:pt x="29909" y="12806"/>
                    </a:moveTo>
                    <a:cubicBezTo>
                      <a:pt x="25838" y="18335"/>
                      <a:pt x="19381" y="21599"/>
                      <a:pt x="12516" y="21599"/>
                    </a:cubicBezTo>
                    <a:cubicBezTo>
                      <a:pt x="8030" y="21599"/>
                      <a:pt x="3656" y="20203"/>
                      <a:pt x="0" y="17604"/>
                    </a:cubicBezTo>
                    <a:lnTo>
                      <a:pt x="12516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46625" name="Rectangle 129"/>
              <p:cNvSpPr>
                <a:spLocks noChangeArrowheads="1"/>
              </p:cNvSpPr>
              <p:nvPr/>
            </p:nvSpPr>
            <p:spPr bwMode="auto">
              <a:xfrm rot="-652604">
                <a:off x="3721" y="1636"/>
                <a:ext cx="79" cy="105"/>
              </a:xfrm>
              <a:prstGeom prst="rect">
                <a:avLst/>
              </a:prstGeom>
              <a:solidFill>
                <a:srgbClr val="0000CC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746627" name="Text Box 131"/>
            <p:cNvSpPr txBox="1">
              <a:spLocks noChangeArrowheads="1"/>
            </p:cNvSpPr>
            <p:nvPr/>
          </p:nvSpPr>
          <p:spPr bwMode="auto">
            <a:xfrm>
              <a:off x="3878" y="1649"/>
              <a:ext cx="1220" cy="291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de-DE" sz="2400" dirty="0" err="1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Č</a:t>
              </a:r>
              <a:r>
                <a:rPr lang="en-US" altLang="de-DE" sz="24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-Telescope</a:t>
              </a:r>
            </a:p>
          </p:txBody>
        </p:sp>
      </p:grpSp>
      <p:grpSp>
        <p:nvGrpSpPr>
          <p:cNvPr id="746638" name="Group 142"/>
          <p:cNvGrpSpPr>
            <a:grpSpLocks/>
          </p:cNvGrpSpPr>
          <p:nvPr/>
        </p:nvGrpSpPr>
        <p:grpSpPr bwMode="auto">
          <a:xfrm>
            <a:off x="5581650" y="1628775"/>
            <a:ext cx="790575" cy="1295400"/>
            <a:chOff x="3516" y="1026"/>
            <a:chExt cx="498" cy="816"/>
          </a:xfrm>
        </p:grpSpPr>
        <p:grpSp>
          <p:nvGrpSpPr>
            <p:cNvPr id="746629" name="Group 133"/>
            <p:cNvGrpSpPr>
              <a:grpSpLocks/>
            </p:cNvGrpSpPr>
            <p:nvPr/>
          </p:nvGrpSpPr>
          <p:grpSpPr bwMode="auto">
            <a:xfrm rot="4632547">
              <a:off x="3265" y="1501"/>
              <a:ext cx="592" cy="90"/>
              <a:chOff x="2272" y="2817"/>
              <a:chExt cx="747" cy="73"/>
            </a:xfrm>
          </p:grpSpPr>
          <p:sp>
            <p:nvSpPr>
              <p:cNvPr id="746630" name="Freeform 134"/>
              <p:cNvSpPr>
                <a:spLocks/>
              </p:cNvSpPr>
              <p:nvPr/>
            </p:nvSpPr>
            <p:spPr bwMode="auto">
              <a:xfrm rot="-10741740">
                <a:off x="2588" y="2823"/>
                <a:ext cx="315" cy="67"/>
              </a:xfrm>
              <a:custGeom>
                <a:avLst/>
                <a:gdLst>
                  <a:gd name="T0" fmla="*/ 0 w 576"/>
                  <a:gd name="T1" fmla="*/ 56 h 112"/>
                  <a:gd name="T2" fmla="*/ 50 w 576"/>
                  <a:gd name="T3" fmla="*/ 8 h 112"/>
                  <a:gd name="T4" fmla="*/ 144 w 576"/>
                  <a:gd name="T5" fmla="*/ 104 h 112"/>
                  <a:gd name="T6" fmla="*/ 240 w 576"/>
                  <a:gd name="T7" fmla="*/ 8 h 112"/>
                  <a:gd name="T8" fmla="*/ 336 w 576"/>
                  <a:gd name="T9" fmla="*/ 104 h 112"/>
                  <a:gd name="T10" fmla="*/ 432 w 576"/>
                  <a:gd name="T11" fmla="*/ 8 h 112"/>
                  <a:gd name="T12" fmla="*/ 528 w 576"/>
                  <a:gd name="T13" fmla="*/ 104 h 112"/>
                  <a:gd name="T14" fmla="*/ 576 w 576"/>
                  <a:gd name="T15" fmla="*/ 56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6" h="112">
                    <a:moveTo>
                      <a:pt x="0" y="56"/>
                    </a:moveTo>
                    <a:cubicBezTo>
                      <a:pt x="8" y="48"/>
                      <a:pt x="26" y="0"/>
                      <a:pt x="50" y="8"/>
                    </a:cubicBezTo>
                    <a:cubicBezTo>
                      <a:pt x="74" y="16"/>
                      <a:pt x="112" y="104"/>
                      <a:pt x="144" y="104"/>
                    </a:cubicBezTo>
                    <a:cubicBezTo>
                      <a:pt x="176" y="104"/>
                      <a:pt x="208" y="8"/>
                      <a:pt x="240" y="8"/>
                    </a:cubicBezTo>
                    <a:cubicBezTo>
                      <a:pt x="272" y="8"/>
                      <a:pt x="304" y="104"/>
                      <a:pt x="336" y="104"/>
                    </a:cubicBezTo>
                    <a:cubicBezTo>
                      <a:pt x="368" y="104"/>
                      <a:pt x="400" y="8"/>
                      <a:pt x="432" y="8"/>
                    </a:cubicBezTo>
                    <a:cubicBezTo>
                      <a:pt x="464" y="8"/>
                      <a:pt x="504" y="96"/>
                      <a:pt x="528" y="104"/>
                    </a:cubicBezTo>
                    <a:cubicBezTo>
                      <a:pt x="552" y="112"/>
                      <a:pt x="568" y="64"/>
                      <a:pt x="576" y="56"/>
                    </a:cubicBezTo>
                  </a:path>
                </a:pathLst>
              </a:custGeom>
              <a:noFill/>
              <a:ln w="19050" cmpd="sng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46631" name="Freeform 135"/>
              <p:cNvSpPr>
                <a:spLocks/>
              </p:cNvSpPr>
              <p:nvPr/>
            </p:nvSpPr>
            <p:spPr bwMode="auto">
              <a:xfrm rot="-10741740">
                <a:off x="2272" y="2817"/>
                <a:ext cx="318" cy="66"/>
              </a:xfrm>
              <a:custGeom>
                <a:avLst/>
                <a:gdLst>
                  <a:gd name="T0" fmla="*/ 0 w 581"/>
                  <a:gd name="T1" fmla="*/ 61 h 111"/>
                  <a:gd name="T2" fmla="*/ 55 w 581"/>
                  <a:gd name="T3" fmla="*/ 7 h 111"/>
                  <a:gd name="T4" fmla="*/ 149 w 581"/>
                  <a:gd name="T5" fmla="*/ 103 h 111"/>
                  <a:gd name="T6" fmla="*/ 245 w 581"/>
                  <a:gd name="T7" fmla="*/ 7 h 111"/>
                  <a:gd name="T8" fmla="*/ 341 w 581"/>
                  <a:gd name="T9" fmla="*/ 103 h 111"/>
                  <a:gd name="T10" fmla="*/ 437 w 581"/>
                  <a:gd name="T11" fmla="*/ 7 h 111"/>
                  <a:gd name="T12" fmla="*/ 533 w 581"/>
                  <a:gd name="T13" fmla="*/ 103 h 111"/>
                  <a:gd name="T14" fmla="*/ 581 w 581"/>
                  <a:gd name="T15" fmla="*/ 5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1" h="111">
                    <a:moveTo>
                      <a:pt x="0" y="61"/>
                    </a:moveTo>
                    <a:cubicBezTo>
                      <a:pt x="9" y="52"/>
                      <a:pt x="30" y="0"/>
                      <a:pt x="55" y="7"/>
                    </a:cubicBezTo>
                    <a:cubicBezTo>
                      <a:pt x="80" y="14"/>
                      <a:pt x="117" y="103"/>
                      <a:pt x="149" y="103"/>
                    </a:cubicBezTo>
                    <a:cubicBezTo>
                      <a:pt x="181" y="103"/>
                      <a:pt x="213" y="7"/>
                      <a:pt x="245" y="7"/>
                    </a:cubicBezTo>
                    <a:cubicBezTo>
                      <a:pt x="277" y="7"/>
                      <a:pt x="309" y="103"/>
                      <a:pt x="341" y="103"/>
                    </a:cubicBezTo>
                    <a:cubicBezTo>
                      <a:pt x="373" y="103"/>
                      <a:pt x="405" y="7"/>
                      <a:pt x="437" y="7"/>
                    </a:cubicBezTo>
                    <a:cubicBezTo>
                      <a:pt x="469" y="7"/>
                      <a:pt x="509" y="95"/>
                      <a:pt x="533" y="103"/>
                    </a:cubicBezTo>
                    <a:cubicBezTo>
                      <a:pt x="557" y="111"/>
                      <a:pt x="573" y="63"/>
                      <a:pt x="581" y="55"/>
                    </a:cubicBezTo>
                  </a:path>
                </a:pathLst>
              </a:custGeom>
              <a:noFill/>
              <a:ln w="19050" cmpd="sng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46632" name="Freeform 136"/>
              <p:cNvSpPr>
                <a:spLocks/>
              </p:cNvSpPr>
              <p:nvPr/>
            </p:nvSpPr>
            <p:spPr bwMode="auto">
              <a:xfrm>
                <a:off x="2900" y="2827"/>
                <a:ext cx="119" cy="39"/>
              </a:xfrm>
              <a:custGeom>
                <a:avLst/>
                <a:gdLst>
                  <a:gd name="T0" fmla="*/ 0 w 119"/>
                  <a:gd name="T1" fmla="*/ 39 h 39"/>
                  <a:gd name="T2" fmla="*/ 28 w 119"/>
                  <a:gd name="T3" fmla="*/ 5 h 39"/>
                  <a:gd name="T4" fmla="*/ 85 w 119"/>
                  <a:gd name="T5" fmla="*/ 10 h 39"/>
                  <a:gd name="T6" fmla="*/ 119 w 119"/>
                  <a:gd name="T7" fmla="*/ 1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9" h="39">
                    <a:moveTo>
                      <a:pt x="0" y="39"/>
                    </a:moveTo>
                    <a:cubicBezTo>
                      <a:pt x="5" y="33"/>
                      <a:pt x="14" y="10"/>
                      <a:pt x="28" y="5"/>
                    </a:cubicBezTo>
                    <a:cubicBezTo>
                      <a:pt x="42" y="0"/>
                      <a:pt x="70" y="8"/>
                      <a:pt x="85" y="10"/>
                    </a:cubicBezTo>
                    <a:lnTo>
                      <a:pt x="119" y="18"/>
                    </a:lnTo>
                  </a:path>
                </a:pathLst>
              </a:custGeom>
              <a:noFill/>
              <a:ln w="19050" cmpd="sng">
                <a:solidFill>
                  <a:srgbClr val="0000CC"/>
                </a:solidFill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746633" name="Group 137"/>
            <p:cNvGrpSpPr>
              <a:grpSpLocks/>
            </p:cNvGrpSpPr>
            <p:nvPr/>
          </p:nvGrpSpPr>
          <p:grpSpPr bwMode="auto">
            <a:xfrm rot="4006324">
              <a:off x="3355" y="1277"/>
              <a:ext cx="592" cy="90"/>
              <a:chOff x="2272" y="2817"/>
              <a:chExt cx="747" cy="73"/>
            </a:xfrm>
          </p:grpSpPr>
          <p:sp>
            <p:nvSpPr>
              <p:cNvPr id="746634" name="Freeform 138"/>
              <p:cNvSpPr>
                <a:spLocks/>
              </p:cNvSpPr>
              <p:nvPr/>
            </p:nvSpPr>
            <p:spPr bwMode="auto">
              <a:xfrm rot="-10741740">
                <a:off x="2588" y="2823"/>
                <a:ext cx="315" cy="67"/>
              </a:xfrm>
              <a:custGeom>
                <a:avLst/>
                <a:gdLst>
                  <a:gd name="T0" fmla="*/ 0 w 576"/>
                  <a:gd name="T1" fmla="*/ 56 h 112"/>
                  <a:gd name="T2" fmla="*/ 50 w 576"/>
                  <a:gd name="T3" fmla="*/ 8 h 112"/>
                  <a:gd name="T4" fmla="*/ 144 w 576"/>
                  <a:gd name="T5" fmla="*/ 104 h 112"/>
                  <a:gd name="T6" fmla="*/ 240 w 576"/>
                  <a:gd name="T7" fmla="*/ 8 h 112"/>
                  <a:gd name="T8" fmla="*/ 336 w 576"/>
                  <a:gd name="T9" fmla="*/ 104 h 112"/>
                  <a:gd name="T10" fmla="*/ 432 w 576"/>
                  <a:gd name="T11" fmla="*/ 8 h 112"/>
                  <a:gd name="T12" fmla="*/ 528 w 576"/>
                  <a:gd name="T13" fmla="*/ 104 h 112"/>
                  <a:gd name="T14" fmla="*/ 576 w 576"/>
                  <a:gd name="T15" fmla="*/ 56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6" h="112">
                    <a:moveTo>
                      <a:pt x="0" y="56"/>
                    </a:moveTo>
                    <a:cubicBezTo>
                      <a:pt x="8" y="48"/>
                      <a:pt x="26" y="0"/>
                      <a:pt x="50" y="8"/>
                    </a:cubicBezTo>
                    <a:cubicBezTo>
                      <a:pt x="74" y="16"/>
                      <a:pt x="112" y="104"/>
                      <a:pt x="144" y="104"/>
                    </a:cubicBezTo>
                    <a:cubicBezTo>
                      <a:pt x="176" y="104"/>
                      <a:pt x="208" y="8"/>
                      <a:pt x="240" y="8"/>
                    </a:cubicBezTo>
                    <a:cubicBezTo>
                      <a:pt x="272" y="8"/>
                      <a:pt x="304" y="104"/>
                      <a:pt x="336" y="104"/>
                    </a:cubicBezTo>
                    <a:cubicBezTo>
                      <a:pt x="368" y="104"/>
                      <a:pt x="400" y="8"/>
                      <a:pt x="432" y="8"/>
                    </a:cubicBezTo>
                    <a:cubicBezTo>
                      <a:pt x="464" y="8"/>
                      <a:pt x="504" y="96"/>
                      <a:pt x="528" y="104"/>
                    </a:cubicBezTo>
                    <a:cubicBezTo>
                      <a:pt x="552" y="112"/>
                      <a:pt x="568" y="64"/>
                      <a:pt x="576" y="56"/>
                    </a:cubicBezTo>
                  </a:path>
                </a:pathLst>
              </a:custGeom>
              <a:noFill/>
              <a:ln w="19050" cmpd="sng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46635" name="Freeform 139"/>
              <p:cNvSpPr>
                <a:spLocks/>
              </p:cNvSpPr>
              <p:nvPr/>
            </p:nvSpPr>
            <p:spPr bwMode="auto">
              <a:xfrm rot="-10741740">
                <a:off x="2272" y="2817"/>
                <a:ext cx="318" cy="66"/>
              </a:xfrm>
              <a:custGeom>
                <a:avLst/>
                <a:gdLst>
                  <a:gd name="T0" fmla="*/ 0 w 581"/>
                  <a:gd name="T1" fmla="*/ 61 h 111"/>
                  <a:gd name="T2" fmla="*/ 55 w 581"/>
                  <a:gd name="T3" fmla="*/ 7 h 111"/>
                  <a:gd name="T4" fmla="*/ 149 w 581"/>
                  <a:gd name="T5" fmla="*/ 103 h 111"/>
                  <a:gd name="T6" fmla="*/ 245 w 581"/>
                  <a:gd name="T7" fmla="*/ 7 h 111"/>
                  <a:gd name="T8" fmla="*/ 341 w 581"/>
                  <a:gd name="T9" fmla="*/ 103 h 111"/>
                  <a:gd name="T10" fmla="*/ 437 w 581"/>
                  <a:gd name="T11" fmla="*/ 7 h 111"/>
                  <a:gd name="T12" fmla="*/ 533 w 581"/>
                  <a:gd name="T13" fmla="*/ 103 h 111"/>
                  <a:gd name="T14" fmla="*/ 581 w 581"/>
                  <a:gd name="T15" fmla="*/ 5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1" h="111">
                    <a:moveTo>
                      <a:pt x="0" y="61"/>
                    </a:moveTo>
                    <a:cubicBezTo>
                      <a:pt x="9" y="52"/>
                      <a:pt x="30" y="0"/>
                      <a:pt x="55" y="7"/>
                    </a:cubicBezTo>
                    <a:cubicBezTo>
                      <a:pt x="80" y="14"/>
                      <a:pt x="117" y="103"/>
                      <a:pt x="149" y="103"/>
                    </a:cubicBezTo>
                    <a:cubicBezTo>
                      <a:pt x="181" y="103"/>
                      <a:pt x="213" y="7"/>
                      <a:pt x="245" y="7"/>
                    </a:cubicBezTo>
                    <a:cubicBezTo>
                      <a:pt x="277" y="7"/>
                      <a:pt x="309" y="103"/>
                      <a:pt x="341" y="103"/>
                    </a:cubicBezTo>
                    <a:cubicBezTo>
                      <a:pt x="373" y="103"/>
                      <a:pt x="405" y="7"/>
                      <a:pt x="437" y="7"/>
                    </a:cubicBezTo>
                    <a:cubicBezTo>
                      <a:pt x="469" y="7"/>
                      <a:pt x="509" y="95"/>
                      <a:pt x="533" y="103"/>
                    </a:cubicBezTo>
                    <a:cubicBezTo>
                      <a:pt x="557" y="111"/>
                      <a:pt x="573" y="63"/>
                      <a:pt x="581" y="55"/>
                    </a:cubicBezTo>
                  </a:path>
                </a:pathLst>
              </a:custGeom>
              <a:noFill/>
              <a:ln w="19050" cmpd="sng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46636" name="Freeform 140"/>
              <p:cNvSpPr>
                <a:spLocks/>
              </p:cNvSpPr>
              <p:nvPr/>
            </p:nvSpPr>
            <p:spPr bwMode="auto">
              <a:xfrm>
                <a:off x="2900" y="2827"/>
                <a:ext cx="119" cy="39"/>
              </a:xfrm>
              <a:custGeom>
                <a:avLst/>
                <a:gdLst>
                  <a:gd name="T0" fmla="*/ 0 w 119"/>
                  <a:gd name="T1" fmla="*/ 39 h 39"/>
                  <a:gd name="T2" fmla="*/ 28 w 119"/>
                  <a:gd name="T3" fmla="*/ 5 h 39"/>
                  <a:gd name="T4" fmla="*/ 85 w 119"/>
                  <a:gd name="T5" fmla="*/ 10 h 39"/>
                  <a:gd name="T6" fmla="*/ 119 w 119"/>
                  <a:gd name="T7" fmla="*/ 1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9" h="39">
                    <a:moveTo>
                      <a:pt x="0" y="39"/>
                    </a:moveTo>
                    <a:cubicBezTo>
                      <a:pt x="5" y="33"/>
                      <a:pt x="14" y="10"/>
                      <a:pt x="28" y="5"/>
                    </a:cubicBezTo>
                    <a:cubicBezTo>
                      <a:pt x="42" y="0"/>
                      <a:pt x="70" y="8"/>
                      <a:pt x="85" y="10"/>
                    </a:cubicBezTo>
                    <a:lnTo>
                      <a:pt x="119" y="18"/>
                    </a:lnTo>
                  </a:path>
                </a:pathLst>
              </a:custGeom>
              <a:noFill/>
              <a:ln w="19050" cmpd="sng">
                <a:solidFill>
                  <a:srgbClr val="0000CC"/>
                </a:solidFill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746637" name="Text Box 141"/>
            <p:cNvSpPr txBox="1">
              <a:spLocks noChangeArrowheads="1"/>
            </p:cNvSpPr>
            <p:nvPr/>
          </p:nvSpPr>
          <p:spPr bwMode="auto">
            <a:xfrm>
              <a:off x="3606" y="1207"/>
              <a:ext cx="40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de-DE" sz="2400" dirty="0" err="1">
                  <a:solidFill>
                    <a:srgbClr val="0000CC"/>
                  </a:solidFill>
                  <a:latin typeface="Arial" charset="0"/>
                  <a:ea typeface="Arial" charset="0"/>
                  <a:cs typeface="Arial" charset="0"/>
                </a:rPr>
                <a:t>Č</a:t>
              </a:r>
              <a:endParaRPr lang="en-US" altLang="de-DE" sz="2400" dirty="0">
                <a:solidFill>
                  <a:srgbClr val="0000CC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746658" name="Group 162"/>
          <p:cNvGrpSpPr>
            <a:grpSpLocks/>
          </p:cNvGrpSpPr>
          <p:nvPr/>
        </p:nvGrpSpPr>
        <p:grpSpPr bwMode="auto">
          <a:xfrm>
            <a:off x="107950" y="1268413"/>
            <a:ext cx="2019300" cy="1406525"/>
            <a:chOff x="68" y="799"/>
            <a:chExt cx="1272" cy="886"/>
          </a:xfrm>
        </p:grpSpPr>
        <p:sp>
          <p:nvSpPr>
            <p:cNvPr id="746650" name="Line 154"/>
            <p:cNvSpPr>
              <a:spLocks noChangeShapeType="1"/>
            </p:cNvSpPr>
            <p:nvPr/>
          </p:nvSpPr>
          <p:spPr bwMode="auto">
            <a:xfrm flipH="1">
              <a:off x="182" y="1522"/>
              <a:ext cx="72" cy="153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46651" name="Line 155"/>
            <p:cNvSpPr>
              <a:spLocks noChangeShapeType="1"/>
            </p:cNvSpPr>
            <p:nvPr/>
          </p:nvSpPr>
          <p:spPr bwMode="auto">
            <a:xfrm>
              <a:off x="348" y="1632"/>
              <a:ext cx="17" cy="44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46652" name="Line 156"/>
            <p:cNvSpPr>
              <a:spLocks noChangeShapeType="1"/>
            </p:cNvSpPr>
            <p:nvPr/>
          </p:nvSpPr>
          <p:spPr bwMode="auto">
            <a:xfrm flipH="1">
              <a:off x="322" y="1631"/>
              <a:ext cx="25" cy="4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46653" name="Line 157"/>
            <p:cNvSpPr>
              <a:spLocks noChangeShapeType="1"/>
            </p:cNvSpPr>
            <p:nvPr/>
          </p:nvSpPr>
          <p:spPr bwMode="auto">
            <a:xfrm>
              <a:off x="253" y="1531"/>
              <a:ext cx="31" cy="154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46649" name="Bogen 153"/>
            <p:cNvSpPr>
              <a:spLocks/>
            </p:cNvSpPr>
            <p:nvPr/>
          </p:nvSpPr>
          <p:spPr bwMode="auto">
            <a:xfrm flipH="1">
              <a:off x="250" y="1362"/>
              <a:ext cx="190" cy="273"/>
            </a:xfrm>
            <a:custGeom>
              <a:avLst/>
              <a:gdLst>
                <a:gd name="G0" fmla="+- 0 0 0"/>
                <a:gd name="G1" fmla="+- 11412 0 0"/>
                <a:gd name="G2" fmla="+- 21600 0 0"/>
                <a:gd name="T0" fmla="*/ 18339 w 21600"/>
                <a:gd name="T1" fmla="*/ 0 h 31296"/>
                <a:gd name="T2" fmla="*/ 8438 w 21600"/>
                <a:gd name="T3" fmla="*/ 31296 h 31296"/>
                <a:gd name="T4" fmla="*/ 0 w 21600"/>
                <a:gd name="T5" fmla="*/ 11412 h 31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1296" fill="none" extrusionOk="0">
                  <a:moveTo>
                    <a:pt x="18339" y="-1"/>
                  </a:moveTo>
                  <a:cubicBezTo>
                    <a:pt x="20470" y="3424"/>
                    <a:pt x="21600" y="7378"/>
                    <a:pt x="21600" y="11412"/>
                  </a:cubicBezTo>
                  <a:cubicBezTo>
                    <a:pt x="21600" y="20080"/>
                    <a:pt x="16417" y="27909"/>
                    <a:pt x="8437" y="31295"/>
                  </a:cubicBezTo>
                </a:path>
                <a:path w="21600" h="31296" stroke="0" extrusionOk="0">
                  <a:moveTo>
                    <a:pt x="18339" y="-1"/>
                  </a:moveTo>
                  <a:cubicBezTo>
                    <a:pt x="20470" y="3424"/>
                    <a:pt x="21600" y="7378"/>
                    <a:pt x="21600" y="11412"/>
                  </a:cubicBezTo>
                  <a:cubicBezTo>
                    <a:pt x="21600" y="20080"/>
                    <a:pt x="16417" y="27909"/>
                    <a:pt x="8437" y="31295"/>
                  </a:cubicBezTo>
                  <a:lnTo>
                    <a:pt x="0" y="11412"/>
                  </a:lnTo>
                  <a:close/>
                </a:path>
              </a:pathLst>
            </a:custGeom>
            <a:noFill/>
            <a:ln w="2857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46656" name="Line 160"/>
            <p:cNvSpPr>
              <a:spLocks noChangeShapeType="1"/>
            </p:cNvSpPr>
            <p:nvPr/>
          </p:nvSpPr>
          <p:spPr bwMode="auto">
            <a:xfrm>
              <a:off x="413" y="1509"/>
              <a:ext cx="0" cy="167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46655" name="Line 159"/>
            <p:cNvSpPr>
              <a:spLocks noChangeShapeType="1"/>
            </p:cNvSpPr>
            <p:nvPr/>
          </p:nvSpPr>
          <p:spPr bwMode="auto">
            <a:xfrm>
              <a:off x="397" y="1449"/>
              <a:ext cx="17" cy="61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46657" name="Text Box 161"/>
            <p:cNvSpPr txBox="1">
              <a:spLocks noChangeArrowheads="1"/>
            </p:cNvSpPr>
            <p:nvPr/>
          </p:nvSpPr>
          <p:spPr bwMode="auto">
            <a:xfrm>
              <a:off x="68" y="799"/>
              <a:ext cx="1272" cy="523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de-DE" sz="2400">
                  <a:solidFill>
                    <a:srgbClr val="000000"/>
                  </a:solidFill>
                  <a:latin typeface="Arial" charset="0"/>
                </a:rPr>
                <a:t>Fluorescence Detector</a:t>
              </a:r>
            </a:p>
          </p:txBody>
        </p:sp>
      </p:grpSp>
      <p:grpSp>
        <p:nvGrpSpPr>
          <p:cNvPr id="746683" name="Group 187"/>
          <p:cNvGrpSpPr>
            <a:grpSpLocks/>
          </p:cNvGrpSpPr>
          <p:nvPr/>
        </p:nvGrpSpPr>
        <p:grpSpPr bwMode="auto">
          <a:xfrm>
            <a:off x="3132137" y="2527300"/>
            <a:ext cx="2519361" cy="1189038"/>
            <a:chOff x="1973" y="1592"/>
            <a:chExt cx="1587" cy="749"/>
          </a:xfrm>
        </p:grpSpPr>
        <p:grpSp>
          <p:nvGrpSpPr>
            <p:cNvPr id="746643" name="Group 147"/>
            <p:cNvGrpSpPr>
              <a:grpSpLocks/>
            </p:cNvGrpSpPr>
            <p:nvPr/>
          </p:nvGrpSpPr>
          <p:grpSpPr bwMode="auto">
            <a:xfrm>
              <a:off x="1973" y="1592"/>
              <a:ext cx="1587" cy="749"/>
              <a:chOff x="1973" y="1592"/>
              <a:chExt cx="1587" cy="749"/>
            </a:xfrm>
          </p:grpSpPr>
          <p:sp>
            <p:nvSpPr>
              <p:cNvPr id="746579" name="Rectangle 83" descr="Narrow horizontal"/>
              <p:cNvSpPr>
                <a:spLocks noChangeArrowheads="1"/>
              </p:cNvSpPr>
              <p:nvPr/>
            </p:nvSpPr>
            <p:spPr bwMode="auto">
              <a:xfrm>
                <a:off x="3061" y="2205"/>
                <a:ext cx="499" cy="136"/>
              </a:xfrm>
              <a:prstGeom prst="rect">
                <a:avLst/>
              </a:prstGeom>
              <a:pattFill prst="narHorz">
                <a:fgClr>
                  <a:srgbClr val="000000"/>
                </a:fgClr>
                <a:bgClr>
                  <a:srgbClr val="FFFFFF"/>
                </a:bgClr>
              </a:patt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46608" name="Text Box 112"/>
              <p:cNvSpPr txBox="1">
                <a:spLocks noChangeArrowheads="1"/>
              </p:cNvSpPr>
              <p:nvPr/>
            </p:nvSpPr>
            <p:spPr bwMode="auto">
              <a:xfrm>
                <a:off x="1973" y="1592"/>
                <a:ext cx="917" cy="523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de-DE" sz="2400">
                    <a:solidFill>
                      <a:srgbClr val="000000"/>
                    </a:solidFill>
                    <a:latin typeface="Arial" charset="0"/>
                  </a:rPr>
                  <a:t>Hadron-Detector</a:t>
                </a:r>
              </a:p>
            </p:txBody>
          </p:sp>
        </p:grpSp>
        <p:sp>
          <p:nvSpPr>
            <p:cNvPr id="746609" name="Line 113"/>
            <p:cNvSpPr>
              <a:spLocks noChangeShapeType="1"/>
            </p:cNvSpPr>
            <p:nvPr/>
          </p:nvSpPr>
          <p:spPr bwMode="auto">
            <a:xfrm>
              <a:off x="2880" y="2060"/>
              <a:ext cx="181" cy="144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00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746681" name="Group 185"/>
          <p:cNvGrpSpPr>
            <a:grpSpLocks/>
          </p:cNvGrpSpPr>
          <p:nvPr/>
        </p:nvGrpSpPr>
        <p:grpSpPr bwMode="auto">
          <a:xfrm>
            <a:off x="1428750" y="981076"/>
            <a:ext cx="7075488" cy="1550989"/>
            <a:chOff x="900" y="618"/>
            <a:chExt cx="4457" cy="977"/>
          </a:xfrm>
        </p:grpSpPr>
        <p:grpSp>
          <p:nvGrpSpPr>
            <p:cNvPr id="746679" name="Group 183"/>
            <p:cNvGrpSpPr>
              <a:grpSpLocks/>
            </p:cNvGrpSpPr>
            <p:nvPr/>
          </p:nvGrpSpPr>
          <p:grpSpPr bwMode="auto">
            <a:xfrm>
              <a:off x="900" y="794"/>
              <a:ext cx="4457" cy="801"/>
              <a:chOff x="900" y="794"/>
              <a:chExt cx="4457" cy="801"/>
            </a:xfrm>
          </p:grpSpPr>
          <p:grpSp>
            <p:nvGrpSpPr>
              <p:cNvPr id="746659" name="Group 163"/>
              <p:cNvGrpSpPr>
                <a:grpSpLocks/>
              </p:cNvGrpSpPr>
              <p:nvPr/>
            </p:nvGrpSpPr>
            <p:grpSpPr bwMode="auto">
              <a:xfrm rot="686977">
                <a:off x="3768" y="984"/>
                <a:ext cx="771" cy="91"/>
                <a:chOff x="2272" y="2817"/>
                <a:chExt cx="747" cy="73"/>
              </a:xfrm>
            </p:grpSpPr>
            <p:sp>
              <p:nvSpPr>
                <p:cNvPr id="746660" name="Freeform 164"/>
                <p:cNvSpPr>
                  <a:spLocks/>
                </p:cNvSpPr>
                <p:nvPr/>
              </p:nvSpPr>
              <p:spPr bwMode="auto">
                <a:xfrm rot="-10741740">
                  <a:off x="2588" y="2823"/>
                  <a:ext cx="315" cy="67"/>
                </a:xfrm>
                <a:custGeom>
                  <a:avLst/>
                  <a:gdLst>
                    <a:gd name="T0" fmla="*/ 0 w 576"/>
                    <a:gd name="T1" fmla="*/ 56 h 112"/>
                    <a:gd name="T2" fmla="*/ 50 w 576"/>
                    <a:gd name="T3" fmla="*/ 8 h 112"/>
                    <a:gd name="T4" fmla="*/ 144 w 576"/>
                    <a:gd name="T5" fmla="*/ 104 h 112"/>
                    <a:gd name="T6" fmla="*/ 240 w 576"/>
                    <a:gd name="T7" fmla="*/ 8 h 112"/>
                    <a:gd name="T8" fmla="*/ 336 w 576"/>
                    <a:gd name="T9" fmla="*/ 104 h 112"/>
                    <a:gd name="T10" fmla="*/ 432 w 576"/>
                    <a:gd name="T11" fmla="*/ 8 h 112"/>
                    <a:gd name="T12" fmla="*/ 528 w 576"/>
                    <a:gd name="T13" fmla="*/ 104 h 112"/>
                    <a:gd name="T14" fmla="*/ 576 w 576"/>
                    <a:gd name="T15" fmla="*/ 56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76" h="112">
                      <a:moveTo>
                        <a:pt x="0" y="56"/>
                      </a:moveTo>
                      <a:cubicBezTo>
                        <a:pt x="8" y="48"/>
                        <a:pt x="26" y="0"/>
                        <a:pt x="50" y="8"/>
                      </a:cubicBezTo>
                      <a:cubicBezTo>
                        <a:pt x="74" y="16"/>
                        <a:pt x="112" y="104"/>
                        <a:pt x="144" y="104"/>
                      </a:cubicBezTo>
                      <a:cubicBezTo>
                        <a:pt x="176" y="104"/>
                        <a:pt x="208" y="8"/>
                        <a:pt x="240" y="8"/>
                      </a:cubicBezTo>
                      <a:cubicBezTo>
                        <a:pt x="272" y="8"/>
                        <a:pt x="304" y="104"/>
                        <a:pt x="336" y="104"/>
                      </a:cubicBezTo>
                      <a:cubicBezTo>
                        <a:pt x="368" y="104"/>
                        <a:pt x="400" y="8"/>
                        <a:pt x="432" y="8"/>
                      </a:cubicBezTo>
                      <a:cubicBezTo>
                        <a:pt x="464" y="8"/>
                        <a:pt x="504" y="96"/>
                        <a:pt x="528" y="104"/>
                      </a:cubicBezTo>
                      <a:cubicBezTo>
                        <a:pt x="552" y="112"/>
                        <a:pt x="568" y="64"/>
                        <a:pt x="576" y="56"/>
                      </a:cubicBezTo>
                    </a:path>
                  </a:pathLst>
                </a:custGeom>
                <a:noFill/>
                <a:ln w="28575" cmpd="sng">
                  <a:solidFill>
                    <a:srgbClr val="66FF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661" name="Freeform 165"/>
                <p:cNvSpPr>
                  <a:spLocks/>
                </p:cNvSpPr>
                <p:nvPr/>
              </p:nvSpPr>
              <p:spPr bwMode="auto">
                <a:xfrm rot="-10741740">
                  <a:off x="2272" y="2817"/>
                  <a:ext cx="318" cy="66"/>
                </a:xfrm>
                <a:custGeom>
                  <a:avLst/>
                  <a:gdLst>
                    <a:gd name="T0" fmla="*/ 0 w 581"/>
                    <a:gd name="T1" fmla="*/ 61 h 111"/>
                    <a:gd name="T2" fmla="*/ 55 w 581"/>
                    <a:gd name="T3" fmla="*/ 7 h 111"/>
                    <a:gd name="T4" fmla="*/ 149 w 581"/>
                    <a:gd name="T5" fmla="*/ 103 h 111"/>
                    <a:gd name="T6" fmla="*/ 245 w 581"/>
                    <a:gd name="T7" fmla="*/ 7 h 111"/>
                    <a:gd name="T8" fmla="*/ 341 w 581"/>
                    <a:gd name="T9" fmla="*/ 103 h 111"/>
                    <a:gd name="T10" fmla="*/ 437 w 581"/>
                    <a:gd name="T11" fmla="*/ 7 h 111"/>
                    <a:gd name="T12" fmla="*/ 533 w 581"/>
                    <a:gd name="T13" fmla="*/ 103 h 111"/>
                    <a:gd name="T14" fmla="*/ 581 w 581"/>
                    <a:gd name="T15" fmla="*/ 55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81" h="111">
                      <a:moveTo>
                        <a:pt x="0" y="61"/>
                      </a:moveTo>
                      <a:cubicBezTo>
                        <a:pt x="9" y="52"/>
                        <a:pt x="30" y="0"/>
                        <a:pt x="55" y="7"/>
                      </a:cubicBezTo>
                      <a:cubicBezTo>
                        <a:pt x="80" y="14"/>
                        <a:pt x="117" y="103"/>
                        <a:pt x="149" y="103"/>
                      </a:cubicBezTo>
                      <a:cubicBezTo>
                        <a:pt x="181" y="103"/>
                        <a:pt x="213" y="7"/>
                        <a:pt x="245" y="7"/>
                      </a:cubicBezTo>
                      <a:cubicBezTo>
                        <a:pt x="277" y="7"/>
                        <a:pt x="309" y="103"/>
                        <a:pt x="341" y="103"/>
                      </a:cubicBezTo>
                      <a:cubicBezTo>
                        <a:pt x="373" y="103"/>
                        <a:pt x="405" y="7"/>
                        <a:pt x="437" y="7"/>
                      </a:cubicBezTo>
                      <a:cubicBezTo>
                        <a:pt x="469" y="7"/>
                        <a:pt x="509" y="95"/>
                        <a:pt x="533" y="103"/>
                      </a:cubicBezTo>
                      <a:cubicBezTo>
                        <a:pt x="557" y="111"/>
                        <a:pt x="573" y="63"/>
                        <a:pt x="581" y="55"/>
                      </a:cubicBezTo>
                    </a:path>
                  </a:pathLst>
                </a:custGeom>
                <a:noFill/>
                <a:ln w="28575" cmpd="sng">
                  <a:solidFill>
                    <a:srgbClr val="66FF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662" name="Freeform 166"/>
                <p:cNvSpPr>
                  <a:spLocks/>
                </p:cNvSpPr>
                <p:nvPr/>
              </p:nvSpPr>
              <p:spPr bwMode="auto">
                <a:xfrm>
                  <a:off x="2900" y="2827"/>
                  <a:ext cx="119" cy="39"/>
                </a:xfrm>
                <a:custGeom>
                  <a:avLst/>
                  <a:gdLst>
                    <a:gd name="T0" fmla="*/ 0 w 119"/>
                    <a:gd name="T1" fmla="*/ 39 h 39"/>
                    <a:gd name="T2" fmla="*/ 28 w 119"/>
                    <a:gd name="T3" fmla="*/ 5 h 39"/>
                    <a:gd name="T4" fmla="*/ 85 w 119"/>
                    <a:gd name="T5" fmla="*/ 10 h 39"/>
                    <a:gd name="T6" fmla="*/ 119 w 119"/>
                    <a:gd name="T7" fmla="*/ 18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9" h="39">
                      <a:moveTo>
                        <a:pt x="0" y="39"/>
                      </a:moveTo>
                      <a:cubicBezTo>
                        <a:pt x="5" y="33"/>
                        <a:pt x="14" y="10"/>
                        <a:pt x="28" y="5"/>
                      </a:cubicBezTo>
                      <a:cubicBezTo>
                        <a:pt x="42" y="0"/>
                        <a:pt x="70" y="8"/>
                        <a:pt x="85" y="10"/>
                      </a:cubicBezTo>
                      <a:lnTo>
                        <a:pt x="119" y="18"/>
                      </a:lnTo>
                    </a:path>
                  </a:pathLst>
                </a:custGeom>
                <a:noFill/>
                <a:ln w="28575" cmpd="sng">
                  <a:solidFill>
                    <a:srgbClr val="66FF99"/>
                  </a:solidFill>
                  <a:round/>
                  <a:headEnd type="none" w="med" len="med"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746663" name="Group 167"/>
              <p:cNvGrpSpPr>
                <a:grpSpLocks/>
              </p:cNvGrpSpPr>
              <p:nvPr/>
            </p:nvGrpSpPr>
            <p:grpSpPr bwMode="auto">
              <a:xfrm rot="20913023" flipH="1">
                <a:off x="900" y="1235"/>
                <a:ext cx="771" cy="91"/>
                <a:chOff x="2272" y="2817"/>
                <a:chExt cx="747" cy="73"/>
              </a:xfrm>
            </p:grpSpPr>
            <p:sp>
              <p:nvSpPr>
                <p:cNvPr id="746664" name="Freeform 168"/>
                <p:cNvSpPr>
                  <a:spLocks/>
                </p:cNvSpPr>
                <p:nvPr/>
              </p:nvSpPr>
              <p:spPr bwMode="auto">
                <a:xfrm rot="-10741740">
                  <a:off x="2588" y="2823"/>
                  <a:ext cx="315" cy="67"/>
                </a:xfrm>
                <a:custGeom>
                  <a:avLst/>
                  <a:gdLst>
                    <a:gd name="T0" fmla="*/ 0 w 576"/>
                    <a:gd name="T1" fmla="*/ 56 h 112"/>
                    <a:gd name="T2" fmla="*/ 50 w 576"/>
                    <a:gd name="T3" fmla="*/ 8 h 112"/>
                    <a:gd name="T4" fmla="*/ 144 w 576"/>
                    <a:gd name="T5" fmla="*/ 104 h 112"/>
                    <a:gd name="T6" fmla="*/ 240 w 576"/>
                    <a:gd name="T7" fmla="*/ 8 h 112"/>
                    <a:gd name="T8" fmla="*/ 336 w 576"/>
                    <a:gd name="T9" fmla="*/ 104 h 112"/>
                    <a:gd name="T10" fmla="*/ 432 w 576"/>
                    <a:gd name="T11" fmla="*/ 8 h 112"/>
                    <a:gd name="T12" fmla="*/ 528 w 576"/>
                    <a:gd name="T13" fmla="*/ 104 h 112"/>
                    <a:gd name="T14" fmla="*/ 576 w 576"/>
                    <a:gd name="T15" fmla="*/ 56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76" h="112">
                      <a:moveTo>
                        <a:pt x="0" y="56"/>
                      </a:moveTo>
                      <a:cubicBezTo>
                        <a:pt x="8" y="48"/>
                        <a:pt x="26" y="0"/>
                        <a:pt x="50" y="8"/>
                      </a:cubicBezTo>
                      <a:cubicBezTo>
                        <a:pt x="74" y="16"/>
                        <a:pt x="112" y="104"/>
                        <a:pt x="144" y="104"/>
                      </a:cubicBezTo>
                      <a:cubicBezTo>
                        <a:pt x="176" y="104"/>
                        <a:pt x="208" y="8"/>
                        <a:pt x="240" y="8"/>
                      </a:cubicBezTo>
                      <a:cubicBezTo>
                        <a:pt x="272" y="8"/>
                        <a:pt x="304" y="104"/>
                        <a:pt x="336" y="104"/>
                      </a:cubicBezTo>
                      <a:cubicBezTo>
                        <a:pt x="368" y="104"/>
                        <a:pt x="400" y="8"/>
                        <a:pt x="432" y="8"/>
                      </a:cubicBezTo>
                      <a:cubicBezTo>
                        <a:pt x="464" y="8"/>
                        <a:pt x="504" y="96"/>
                        <a:pt x="528" y="104"/>
                      </a:cubicBezTo>
                      <a:cubicBezTo>
                        <a:pt x="552" y="112"/>
                        <a:pt x="568" y="64"/>
                        <a:pt x="576" y="56"/>
                      </a:cubicBezTo>
                    </a:path>
                  </a:pathLst>
                </a:custGeom>
                <a:noFill/>
                <a:ln w="28575" cmpd="sng">
                  <a:solidFill>
                    <a:srgbClr val="66FF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665" name="Freeform 169"/>
                <p:cNvSpPr>
                  <a:spLocks/>
                </p:cNvSpPr>
                <p:nvPr/>
              </p:nvSpPr>
              <p:spPr bwMode="auto">
                <a:xfrm rot="-10741740">
                  <a:off x="2272" y="2817"/>
                  <a:ext cx="318" cy="66"/>
                </a:xfrm>
                <a:custGeom>
                  <a:avLst/>
                  <a:gdLst>
                    <a:gd name="T0" fmla="*/ 0 w 581"/>
                    <a:gd name="T1" fmla="*/ 61 h 111"/>
                    <a:gd name="T2" fmla="*/ 55 w 581"/>
                    <a:gd name="T3" fmla="*/ 7 h 111"/>
                    <a:gd name="T4" fmla="*/ 149 w 581"/>
                    <a:gd name="T5" fmla="*/ 103 h 111"/>
                    <a:gd name="T6" fmla="*/ 245 w 581"/>
                    <a:gd name="T7" fmla="*/ 7 h 111"/>
                    <a:gd name="T8" fmla="*/ 341 w 581"/>
                    <a:gd name="T9" fmla="*/ 103 h 111"/>
                    <a:gd name="T10" fmla="*/ 437 w 581"/>
                    <a:gd name="T11" fmla="*/ 7 h 111"/>
                    <a:gd name="T12" fmla="*/ 533 w 581"/>
                    <a:gd name="T13" fmla="*/ 103 h 111"/>
                    <a:gd name="T14" fmla="*/ 581 w 581"/>
                    <a:gd name="T15" fmla="*/ 55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81" h="111">
                      <a:moveTo>
                        <a:pt x="0" y="61"/>
                      </a:moveTo>
                      <a:cubicBezTo>
                        <a:pt x="9" y="52"/>
                        <a:pt x="30" y="0"/>
                        <a:pt x="55" y="7"/>
                      </a:cubicBezTo>
                      <a:cubicBezTo>
                        <a:pt x="80" y="14"/>
                        <a:pt x="117" y="103"/>
                        <a:pt x="149" y="103"/>
                      </a:cubicBezTo>
                      <a:cubicBezTo>
                        <a:pt x="181" y="103"/>
                        <a:pt x="213" y="7"/>
                        <a:pt x="245" y="7"/>
                      </a:cubicBezTo>
                      <a:cubicBezTo>
                        <a:pt x="277" y="7"/>
                        <a:pt x="309" y="103"/>
                        <a:pt x="341" y="103"/>
                      </a:cubicBezTo>
                      <a:cubicBezTo>
                        <a:pt x="373" y="103"/>
                        <a:pt x="405" y="7"/>
                        <a:pt x="437" y="7"/>
                      </a:cubicBezTo>
                      <a:cubicBezTo>
                        <a:pt x="469" y="7"/>
                        <a:pt x="509" y="95"/>
                        <a:pt x="533" y="103"/>
                      </a:cubicBezTo>
                      <a:cubicBezTo>
                        <a:pt x="557" y="111"/>
                        <a:pt x="573" y="63"/>
                        <a:pt x="581" y="55"/>
                      </a:cubicBezTo>
                    </a:path>
                  </a:pathLst>
                </a:custGeom>
                <a:noFill/>
                <a:ln w="28575" cmpd="sng">
                  <a:solidFill>
                    <a:srgbClr val="66FF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666" name="Freeform 170"/>
                <p:cNvSpPr>
                  <a:spLocks/>
                </p:cNvSpPr>
                <p:nvPr/>
              </p:nvSpPr>
              <p:spPr bwMode="auto">
                <a:xfrm>
                  <a:off x="2900" y="2827"/>
                  <a:ext cx="119" cy="39"/>
                </a:xfrm>
                <a:custGeom>
                  <a:avLst/>
                  <a:gdLst>
                    <a:gd name="T0" fmla="*/ 0 w 119"/>
                    <a:gd name="T1" fmla="*/ 39 h 39"/>
                    <a:gd name="T2" fmla="*/ 28 w 119"/>
                    <a:gd name="T3" fmla="*/ 5 h 39"/>
                    <a:gd name="T4" fmla="*/ 85 w 119"/>
                    <a:gd name="T5" fmla="*/ 10 h 39"/>
                    <a:gd name="T6" fmla="*/ 119 w 119"/>
                    <a:gd name="T7" fmla="*/ 18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9" h="39">
                      <a:moveTo>
                        <a:pt x="0" y="39"/>
                      </a:moveTo>
                      <a:cubicBezTo>
                        <a:pt x="5" y="33"/>
                        <a:pt x="14" y="10"/>
                        <a:pt x="28" y="5"/>
                      </a:cubicBezTo>
                      <a:cubicBezTo>
                        <a:pt x="42" y="0"/>
                        <a:pt x="70" y="8"/>
                        <a:pt x="85" y="10"/>
                      </a:cubicBezTo>
                      <a:lnTo>
                        <a:pt x="119" y="18"/>
                      </a:lnTo>
                    </a:path>
                  </a:pathLst>
                </a:custGeom>
                <a:noFill/>
                <a:ln w="28575" cmpd="sng">
                  <a:solidFill>
                    <a:srgbClr val="66FF99"/>
                  </a:solidFill>
                  <a:round/>
                  <a:headEnd type="none" w="med" len="med"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746667" name="Group 171"/>
              <p:cNvGrpSpPr>
                <a:grpSpLocks/>
              </p:cNvGrpSpPr>
              <p:nvPr/>
            </p:nvGrpSpPr>
            <p:grpSpPr bwMode="auto">
              <a:xfrm rot="21433629" flipH="1">
                <a:off x="2130" y="794"/>
                <a:ext cx="771" cy="91"/>
                <a:chOff x="2272" y="2817"/>
                <a:chExt cx="747" cy="73"/>
              </a:xfrm>
            </p:grpSpPr>
            <p:sp>
              <p:nvSpPr>
                <p:cNvPr id="746668" name="Freeform 172"/>
                <p:cNvSpPr>
                  <a:spLocks/>
                </p:cNvSpPr>
                <p:nvPr/>
              </p:nvSpPr>
              <p:spPr bwMode="auto">
                <a:xfrm rot="-10741740">
                  <a:off x="2588" y="2823"/>
                  <a:ext cx="315" cy="67"/>
                </a:xfrm>
                <a:custGeom>
                  <a:avLst/>
                  <a:gdLst>
                    <a:gd name="T0" fmla="*/ 0 w 576"/>
                    <a:gd name="T1" fmla="*/ 56 h 112"/>
                    <a:gd name="T2" fmla="*/ 50 w 576"/>
                    <a:gd name="T3" fmla="*/ 8 h 112"/>
                    <a:gd name="T4" fmla="*/ 144 w 576"/>
                    <a:gd name="T5" fmla="*/ 104 h 112"/>
                    <a:gd name="T6" fmla="*/ 240 w 576"/>
                    <a:gd name="T7" fmla="*/ 8 h 112"/>
                    <a:gd name="T8" fmla="*/ 336 w 576"/>
                    <a:gd name="T9" fmla="*/ 104 h 112"/>
                    <a:gd name="T10" fmla="*/ 432 w 576"/>
                    <a:gd name="T11" fmla="*/ 8 h 112"/>
                    <a:gd name="T12" fmla="*/ 528 w 576"/>
                    <a:gd name="T13" fmla="*/ 104 h 112"/>
                    <a:gd name="T14" fmla="*/ 576 w 576"/>
                    <a:gd name="T15" fmla="*/ 56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76" h="112">
                      <a:moveTo>
                        <a:pt x="0" y="56"/>
                      </a:moveTo>
                      <a:cubicBezTo>
                        <a:pt x="8" y="48"/>
                        <a:pt x="26" y="0"/>
                        <a:pt x="50" y="8"/>
                      </a:cubicBezTo>
                      <a:cubicBezTo>
                        <a:pt x="74" y="16"/>
                        <a:pt x="112" y="104"/>
                        <a:pt x="144" y="104"/>
                      </a:cubicBezTo>
                      <a:cubicBezTo>
                        <a:pt x="176" y="104"/>
                        <a:pt x="208" y="8"/>
                        <a:pt x="240" y="8"/>
                      </a:cubicBezTo>
                      <a:cubicBezTo>
                        <a:pt x="272" y="8"/>
                        <a:pt x="304" y="104"/>
                        <a:pt x="336" y="104"/>
                      </a:cubicBezTo>
                      <a:cubicBezTo>
                        <a:pt x="368" y="104"/>
                        <a:pt x="400" y="8"/>
                        <a:pt x="432" y="8"/>
                      </a:cubicBezTo>
                      <a:cubicBezTo>
                        <a:pt x="464" y="8"/>
                        <a:pt x="504" y="96"/>
                        <a:pt x="528" y="104"/>
                      </a:cubicBezTo>
                      <a:cubicBezTo>
                        <a:pt x="552" y="112"/>
                        <a:pt x="568" y="64"/>
                        <a:pt x="576" y="56"/>
                      </a:cubicBezTo>
                    </a:path>
                  </a:pathLst>
                </a:custGeom>
                <a:noFill/>
                <a:ln w="28575" cmpd="sng">
                  <a:solidFill>
                    <a:srgbClr val="66FF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669" name="Freeform 173"/>
                <p:cNvSpPr>
                  <a:spLocks/>
                </p:cNvSpPr>
                <p:nvPr/>
              </p:nvSpPr>
              <p:spPr bwMode="auto">
                <a:xfrm rot="-10741740">
                  <a:off x="2272" y="2817"/>
                  <a:ext cx="318" cy="66"/>
                </a:xfrm>
                <a:custGeom>
                  <a:avLst/>
                  <a:gdLst>
                    <a:gd name="T0" fmla="*/ 0 w 581"/>
                    <a:gd name="T1" fmla="*/ 61 h 111"/>
                    <a:gd name="T2" fmla="*/ 55 w 581"/>
                    <a:gd name="T3" fmla="*/ 7 h 111"/>
                    <a:gd name="T4" fmla="*/ 149 w 581"/>
                    <a:gd name="T5" fmla="*/ 103 h 111"/>
                    <a:gd name="T6" fmla="*/ 245 w 581"/>
                    <a:gd name="T7" fmla="*/ 7 h 111"/>
                    <a:gd name="T8" fmla="*/ 341 w 581"/>
                    <a:gd name="T9" fmla="*/ 103 h 111"/>
                    <a:gd name="T10" fmla="*/ 437 w 581"/>
                    <a:gd name="T11" fmla="*/ 7 h 111"/>
                    <a:gd name="T12" fmla="*/ 533 w 581"/>
                    <a:gd name="T13" fmla="*/ 103 h 111"/>
                    <a:gd name="T14" fmla="*/ 581 w 581"/>
                    <a:gd name="T15" fmla="*/ 55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81" h="111">
                      <a:moveTo>
                        <a:pt x="0" y="61"/>
                      </a:moveTo>
                      <a:cubicBezTo>
                        <a:pt x="9" y="52"/>
                        <a:pt x="30" y="0"/>
                        <a:pt x="55" y="7"/>
                      </a:cubicBezTo>
                      <a:cubicBezTo>
                        <a:pt x="80" y="14"/>
                        <a:pt x="117" y="103"/>
                        <a:pt x="149" y="103"/>
                      </a:cubicBezTo>
                      <a:cubicBezTo>
                        <a:pt x="181" y="103"/>
                        <a:pt x="213" y="7"/>
                        <a:pt x="245" y="7"/>
                      </a:cubicBezTo>
                      <a:cubicBezTo>
                        <a:pt x="277" y="7"/>
                        <a:pt x="309" y="103"/>
                        <a:pt x="341" y="103"/>
                      </a:cubicBezTo>
                      <a:cubicBezTo>
                        <a:pt x="373" y="103"/>
                        <a:pt x="405" y="7"/>
                        <a:pt x="437" y="7"/>
                      </a:cubicBezTo>
                      <a:cubicBezTo>
                        <a:pt x="469" y="7"/>
                        <a:pt x="509" y="95"/>
                        <a:pt x="533" y="103"/>
                      </a:cubicBezTo>
                      <a:cubicBezTo>
                        <a:pt x="557" y="111"/>
                        <a:pt x="573" y="63"/>
                        <a:pt x="581" y="55"/>
                      </a:cubicBezTo>
                    </a:path>
                  </a:pathLst>
                </a:custGeom>
                <a:noFill/>
                <a:ln w="28575" cmpd="sng">
                  <a:solidFill>
                    <a:srgbClr val="66FF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670" name="Freeform 174"/>
                <p:cNvSpPr>
                  <a:spLocks/>
                </p:cNvSpPr>
                <p:nvPr/>
              </p:nvSpPr>
              <p:spPr bwMode="auto">
                <a:xfrm>
                  <a:off x="2900" y="2827"/>
                  <a:ext cx="119" cy="39"/>
                </a:xfrm>
                <a:custGeom>
                  <a:avLst/>
                  <a:gdLst>
                    <a:gd name="T0" fmla="*/ 0 w 119"/>
                    <a:gd name="T1" fmla="*/ 39 h 39"/>
                    <a:gd name="T2" fmla="*/ 28 w 119"/>
                    <a:gd name="T3" fmla="*/ 5 h 39"/>
                    <a:gd name="T4" fmla="*/ 85 w 119"/>
                    <a:gd name="T5" fmla="*/ 10 h 39"/>
                    <a:gd name="T6" fmla="*/ 119 w 119"/>
                    <a:gd name="T7" fmla="*/ 18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9" h="39">
                      <a:moveTo>
                        <a:pt x="0" y="39"/>
                      </a:moveTo>
                      <a:cubicBezTo>
                        <a:pt x="5" y="33"/>
                        <a:pt x="14" y="10"/>
                        <a:pt x="28" y="5"/>
                      </a:cubicBezTo>
                      <a:cubicBezTo>
                        <a:pt x="42" y="0"/>
                        <a:pt x="70" y="8"/>
                        <a:pt x="85" y="10"/>
                      </a:cubicBezTo>
                      <a:lnTo>
                        <a:pt x="119" y="18"/>
                      </a:lnTo>
                    </a:path>
                  </a:pathLst>
                </a:custGeom>
                <a:noFill/>
                <a:ln w="28575" cmpd="sng">
                  <a:solidFill>
                    <a:srgbClr val="66FF99"/>
                  </a:solidFill>
                  <a:round/>
                  <a:headEnd type="none" w="med" len="med"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746671" name="Group 175"/>
              <p:cNvGrpSpPr>
                <a:grpSpLocks/>
              </p:cNvGrpSpPr>
              <p:nvPr/>
            </p:nvGrpSpPr>
            <p:grpSpPr bwMode="auto">
              <a:xfrm rot="20317196" flipH="1">
                <a:off x="2439" y="1122"/>
                <a:ext cx="771" cy="91"/>
                <a:chOff x="2272" y="2817"/>
                <a:chExt cx="747" cy="73"/>
              </a:xfrm>
            </p:grpSpPr>
            <p:sp>
              <p:nvSpPr>
                <p:cNvPr id="746672" name="Freeform 176"/>
                <p:cNvSpPr>
                  <a:spLocks/>
                </p:cNvSpPr>
                <p:nvPr/>
              </p:nvSpPr>
              <p:spPr bwMode="auto">
                <a:xfrm rot="-10741740">
                  <a:off x="2588" y="2823"/>
                  <a:ext cx="315" cy="67"/>
                </a:xfrm>
                <a:custGeom>
                  <a:avLst/>
                  <a:gdLst>
                    <a:gd name="T0" fmla="*/ 0 w 576"/>
                    <a:gd name="T1" fmla="*/ 56 h 112"/>
                    <a:gd name="T2" fmla="*/ 50 w 576"/>
                    <a:gd name="T3" fmla="*/ 8 h 112"/>
                    <a:gd name="T4" fmla="*/ 144 w 576"/>
                    <a:gd name="T5" fmla="*/ 104 h 112"/>
                    <a:gd name="T6" fmla="*/ 240 w 576"/>
                    <a:gd name="T7" fmla="*/ 8 h 112"/>
                    <a:gd name="T8" fmla="*/ 336 w 576"/>
                    <a:gd name="T9" fmla="*/ 104 h 112"/>
                    <a:gd name="T10" fmla="*/ 432 w 576"/>
                    <a:gd name="T11" fmla="*/ 8 h 112"/>
                    <a:gd name="T12" fmla="*/ 528 w 576"/>
                    <a:gd name="T13" fmla="*/ 104 h 112"/>
                    <a:gd name="T14" fmla="*/ 576 w 576"/>
                    <a:gd name="T15" fmla="*/ 56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76" h="112">
                      <a:moveTo>
                        <a:pt x="0" y="56"/>
                      </a:moveTo>
                      <a:cubicBezTo>
                        <a:pt x="8" y="48"/>
                        <a:pt x="26" y="0"/>
                        <a:pt x="50" y="8"/>
                      </a:cubicBezTo>
                      <a:cubicBezTo>
                        <a:pt x="74" y="16"/>
                        <a:pt x="112" y="104"/>
                        <a:pt x="144" y="104"/>
                      </a:cubicBezTo>
                      <a:cubicBezTo>
                        <a:pt x="176" y="104"/>
                        <a:pt x="208" y="8"/>
                        <a:pt x="240" y="8"/>
                      </a:cubicBezTo>
                      <a:cubicBezTo>
                        <a:pt x="272" y="8"/>
                        <a:pt x="304" y="104"/>
                        <a:pt x="336" y="104"/>
                      </a:cubicBezTo>
                      <a:cubicBezTo>
                        <a:pt x="368" y="104"/>
                        <a:pt x="400" y="8"/>
                        <a:pt x="432" y="8"/>
                      </a:cubicBezTo>
                      <a:cubicBezTo>
                        <a:pt x="464" y="8"/>
                        <a:pt x="504" y="96"/>
                        <a:pt x="528" y="104"/>
                      </a:cubicBezTo>
                      <a:cubicBezTo>
                        <a:pt x="552" y="112"/>
                        <a:pt x="568" y="64"/>
                        <a:pt x="576" y="56"/>
                      </a:cubicBezTo>
                    </a:path>
                  </a:pathLst>
                </a:custGeom>
                <a:noFill/>
                <a:ln w="28575" cmpd="sng">
                  <a:solidFill>
                    <a:srgbClr val="66FF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673" name="Freeform 177"/>
                <p:cNvSpPr>
                  <a:spLocks/>
                </p:cNvSpPr>
                <p:nvPr/>
              </p:nvSpPr>
              <p:spPr bwMode="auto">
                <a:xfrm rot="-10741740">
                  <a:off x="2272" y="2817"/>
                  <a:ext cx="318" cy="66"/>
                </a:xfrm>
                <a:custGeom>
                  <a:avLst/>
                  <a:gdLst>
                    <a:gd name="T0" fmla="*/ 0 w 581"/>
                    <a:gd name="T1" fmla="*/ 61 h 111"/>
                    <a:gd name="T2" fmla="*/ 55 w 581"/>
                    <a:gd name="T3" fmla="*/ 7 h 111"/>
                    <a:gd name="T4" fmla="*/ 149 w 581"/>
                    <a:gd name="T5" fmla="*/ 103 h 111"/>
                    <a:gd name="T6" fmla="*/ 245 w 581"/>
                    <a:gd name="T7" fmla="*/ 7 h 111"/>
                    <a:gd name="T8" fmla="*/ 341 w 581"/>
                    <a:gd name="T9" fmla="*/ 103 h 111"/>
                    <a:gd name="T10" fmla="*/ 437 w 581"/>
                    <a:gd name="T11" fmla="*/ 7 h 111"/>
                    <a:gd name="T12" fmla="*/ 533 w 581"/>
                    <a:gd name="T13" fmla="*/ 103 h 111"/>
                    <a:gd name="T14" fmla="*/ 581 w 581"/>
                    <a:gd name="T15" fmla="*/ 55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81" h="111">
                      <a:moveTo>
                        <a:pt x="0" y="61"/>
                      </a:moveTo>
                      <a:cubicBezTo>
                        <a:pt x="9" y="52"/>
                        <a:pt x="30" y="0"/>
                        <a:pt x="55" y="7"/>
                      </a:cubicBezTo>
                      <a:cubicBezTo>
                        <a:pt x="80" y="14"/>
                        <a:pt x="117" y="103"/>
                        <a:pt x="149" y="103"/>
                      </a:cubicBezTo>
                      <a:cubicBezTo>
                        <a:pt x="181" y="103"/>
                        <a:pt x="213" y="7"/>
                        <a:pt x="245" y="7"/>
                      </a:cubicBezTo>
                      <a:cubicBezTo>
                        <a:pt x="277" y="7"/>
                        <a:pt x="309" y="103"/>
                        <a:pt x="341" y="103"/>
                      </a:cubicBezTo>
                      <a:cubicBezTo>
                        <a:pt x="373" y="103"/>
                        <a:pt x="405" y="7"/>
                        <a:pt x="437" y="7"/>
                      </a:cubicBezTo>
                      <a:cubicBezTo>
                        <a:pt x="469" y="7"/>
                        <a:pt x="509" y="95"/>
                        <a:pt x="533" y="103"/>
                      </a:cubicBezTo>
                      <a:cubicBezTo>
                        <a:pt x="557" y="111"/>
                        <a:pt x="573" y="63"/>
                        <a:pt x="581" y="55"/>
                      </a:cubicBezTo>
                    </a:path>
                  </a:pathLst>
                </a:custGeom>
                <a:noFill/>
                <a:ln w="28575" cmpd="sng">
                  <a:solidFill>
                    <a:srgbClr val="66FF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674" name="Freeform 178"/>
                <p:cNvSpPr>
                  <a:spLocks/>
                </p:cNvSpPr>
                <p:nvPr/>
              </p:nvSpPr>
              <p:spPr bwMode="auto">
                <a:xfrm>
                  <a:off x="2900" y="2827"/>
                  <a:ext cx="119" cy="39"/>
                </a:xfrm>
                <a:custGeom>
                  <a:avLst/>
                  <a:gdLst>
                    <a:gd name="T0" fmla="*/ 0 w 119"/>
                    <a:gd name="T1" fmla="*/ 39 h 39"/>
                    <a:gd name="T2" fmla="*/ 28 w 119"/>
                    <a:gd name="T3" fmla="*/ 5 h 39"/>
                    <a:gd name="T4" fmla="*/ 85 w 119"/>
                    <a:gd name="T5" fmla="*/ 10 h 39"/>
                    <a:gd name="T6" fmla="*/ 119 w 119"/>
                    <a:gd name="T7" fmla="*/ 18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9" h="39">
                      <a:moveTo>
                        <a:pt x="0" y="39"/>
                      </a:moveTo>
                      <a:cubicBezTo>
                        <a:pt x="5" y="33"/>
                        <a:pt x="14" y="10"/>
                        <a:pt x="28" y="5"/>
                      </a:cubicBezTo>
                      <a:cubicBezTo>
                        <a:pt x="42" y="0"/>
                        <a:pt x="70" y="8"/>
                        <a:pt x="85" y="10"/>
                      </a:cubicBezTo>
                      <a:lnTo>
                        <a:pt x="119" y="18"/>
                      </a:lnTo>
                    </a:path>
                  </a:pathLst>
                </a:custGeom>
                <a:noFill/>
                <a:ln w="28575" cmpd="sng">
                  <a:solidFill>
                    <a:srgbClr val="66FF99"/>
                  </a:solidFill>
                  <a:round/>
                  <a:headEnd type="none" w="med" len="med"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746675" name="Group 179"/>
              <p:cNvGrpSpPr>
                <a:grpSpLocks/>
              </p:cNvGrpSpPr>
              <p:nvPr/>
            </p:nvGrpSpPr>
            <p:grpSpPr bwMode="auto">
              <a:xfrm rot="1353647">
                <a:off x="4586" y="1504"/>
                <a:ext cx="771" cy="91"/>
                <a:chOff x="2272" y="2817"/>
                <a:chExt cx="747" cy="73"/>
              </a:xfrm>
            </p:grpSpPr>
            <p:sp>
              <p:nvSpPr>
                <p:cNvPr id="746676" name="Freeform 180"/>
                <p:cNvSpPr>
                  <a:spLocks/>
                </p:cNvSpPr>
                <p:nvPr/>
              </p:nvSpPr>
              <p:spPr bwMode="auto">
                <a:xfrm rot="-10741740">
                  <a:off x="2588" y="2823"/>
                  <a:ext cx="315" cy="67"/>
                </a:xfrm>
                <a:custGeom>
                  <a:avLst/>
                  <a:gdLst>
                    <a:gd name="T0" fmla="*/ 0 w 576"/>
                    <a:gd name="T1" fmla="*/ 56 h 112"/>
                    <a:gd name="T2" fmla="*/ 50 w 576"/>
                    <a:gd name="T3" fmla="*/ 8 h 112"/>
                    <a:gd name="T4" fmla="*/ 144 w 576"/>
                    <a:gd name="T5" fmla="*/ 104 h 112"/>
                    <a:gd name="T6" fmla="*/ 240 w 576"/>
                    <a:gd name="T7" fmla="*/ 8 h 112"/>
                    <a:gd name="T8" fmla="*/ 336 w 576"/>
                    <a:gd name="T9" fmla="*/ 104 h 112"/>
                    <a:gd name="T10" fmla="*/ 432 w 576"/>
                    <a:gd name="T11" fmla="*/ 8 h 112"/>
                    <a:gd name="T12" fmla="*/ 528 w 576"/>
                    <a:gd name="T13" fmla="*/ 104 h 112"/>
                    <a:gd name="T14" fmla="*/ 576 w 576"/>
                    <a:gd name="T15" fmla="*/ 56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76" h="112">
                      <a:moveTo>
                        <a:pt x="0" y="56"/>
                      </a:moveTo>
                      <a:cubicBezTo>
                        <a:pt x="8" y="48"/>
                        <a:pt x="26" y="0"/>
                        <a:pt x="50" y="8"/>
                      </a:cubicBezTo>
                      <a:cubicBezTo>
                        <a:pt x="74" y="16"/>
                        <a:pt x="112" y="104"/>
                        <a:pt x="144" y="104"/>
                      </a:cubicBezTo>
                      <a:cubicBezTo>
                        <a:pt x="176" y="104"/>
                        <a:pt x="208" y="8"/>
                        <a:pt x="240" y="8"/>
                      </a:cubicBezTo>
                      <a:cubicBezTo>
                        <a:pt x="272" y="8"/>
                        <a:pt x="304" y="104"/>
                        <a:pt x="336" y="104"/>
                      </a:cubicBezTo>
                      <a:cubicBezTo>
                        <a:pt x="368" y="104"/>
                        <a:pt x="400" y="8"/>
                        <a:pt x="432" y="8"/>
                      </a:cubicBezTo>
                      <a:cubicBezTo>
                        <a:pt x="464" y="8"/>
                        <a:pt x="504" y="96"/>
                        <a:pt x="528" y="104"/>
                      </a:cubicBezTo>
                      <a:cubicBezTo>
                        <a:pt x="552" y="112"/>
                        <a:pt x="568" y="64"/>
                        <a:pt x="576" y="56"/>
                      </a:cubicBezTo>
                    </a:path>
                  </a:pathLst>
                </a:custGeom>
                <a:noFill/>
                <a:ln w="28575" cmpd="sng">
                  <a:solidFill>
                    <a:srgbClr val="66FF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677" name="Freeform 181"/>
                <p:cNvSpPr>
                  <a:spLocks/>
                </p:cNvSpPr>
                <p:nvPr/>
              </p:nvSpPr>
              <p:spPr bwMode="auto">
                <a:xfrm rot="-10741740">
                  <a:off x="2272" y="2817"/>
                  <a:ext cx="318" cy="66"/>
                </a:xfrm>
                <a:custGeom>
                  <a:avLst/>
                  <a:gdLst>
                    <a:gd name="T0" fmla="*/ 0 w 581"/>
                    <a:gd name="T1" fmla="*/ 61 h 111"/>
                    <a:gd name="T2" fmla="*/ 55 w 581"/>
                    <a:gd name="T3" fmla="*/ 7 h 111"/>
                    <a:gd name="T4" fmla="*/ 149 w 581"/>
                    <a:gd name="T5" fmla="*/ 103 h 111"/>
                    <a:gd name="T6" fmla="*/ 245 w 581"/>
                    <a:gd name="T7" fmla="*/ 7 h 111"/>
                    <a:gd name="T8" fmla="*/ 341 w 581"/>
                    <a:gd name="T9" fmla="*/ 103 h 111"/>
                    <a:gd name="T10" fmla="*/ 437 w 581"/>
                    <a:gd name="T11" fmla="*/ 7 h 111"/>
                    <a:gd name="T12" fmla="*/ 533 w 581"/>
                    <a:gd name="T13" fmla="*/ 103 h 111"/>
                    <a:gd name="T14" fmla="*/ 581 w 581"/>
                    <a:gd name="T15" fmla="*/ 55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81" h="111">
                      <a:moveTo>
                        <a:pt x="0" y="61"/>
                      </a:moveTo>
                      <a:cubicBezTo>
                        <a:pt x="9" y="52"/>
                        <a:pt x="30" y="0"/>
                        <a:pt x="55" y="7"/>
                      </a:cubicBezTo>
                      <a:cubicBezTo>
                        <a:pt x="80" y="14"/>
                        <a:pt x="117" y="103"/>
                        <a:pt x="149" y="103"/>
                      </a:cubicBezTo>
                      <a:cubicBezTo>
                        <a:pt x="181" y="103"/>
                        <a:pt x="213" y="7"/>
                        <a:pt x="245" y="7"/>
                      </a:cubicBezTo>
                      <a:cubicBezTo>
                        <a:pt x="277" y="7"/>
                        <a:pt x="309" y="103"/>
                        <a:pt x="341" y="103"/>
                      </a:cubicBezTo>
                      <a:cubicBezTo>
                        <a:pt x="373" y="103"/>
                        <a:pt x="405" y="7"/>
                        <a:pt x="437" y="7"/>
                      </a:cubicBezTo>
                      <a:cubicBezTo>
                        <a:pt x="469" y="7"/>
                        <a:pt x="509" y="95"/>
                        <a:pt x="533" y="103"/>
                      </a:cubicBezTo>
                      <a:cubicBezTo>
                        <a:pt x="557" y="111"/>
                        <a:pt x="573" y="63"/>
                        <a:pt x="581" y="55"/>
                      </a:cubicBezTo>
                    </a:path>
                  </a:pathLst>
                </a:custGeom>
                <a:noFill/>
                <a:ln w="28575" cmpd="sng">
                  <a:solidFill>
                    <a:srgbClr val="66FF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678" name="Freeform 182"/>
                <p:cNvSpPr>
                  <a:spLocks/>
                </p:cNvSpPr>
                <p:nvPr/>
              </p:nvSpPr>
              <p:spPr bwMode="auto">
                <a:xfrm>
                  <a:off x="2900" y="2827"/>
                  <a:ext cx="119" cy="39"/>
                </a:xfrm>
                <a:custGeom>
                  <a:avLst/>
                  <a:gdLst>
                    <a:gd name="T0" fmla="*/ 0 w 119"/>
                    <a:gd name="T1" fmla="*/ 39 h 39"/>
                    <a:gd name="T2" fmla="*/ 28 w 119"/>
                    <a:gd name="T3" fmla="*/ 5 h 39"/>
                    <a:gd name="T4" fmla="*/ 85 w 119"/>
                    <a:gd name="T5" fmla="*/ 10 h 39"/>
                    <a:gd name="T6" fmla="*/ 119 w 119"/>
                    <a:gd name="T7" fmla="*/ 18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9" h="39">
                      <a:moveTo>
                        <a:pt x="0" y="39"/>
                      </a:moveTo>
                      <a:cubicBezTo>
                        <a:pt x="5" y="33"/>
                        <a:pt x="14" y="10"/>
                        <a:pt x="28" y="5"/>
                      </a:cubicBezTo>
                      <a:cubicBezTo>
                        <a:pt x="42" y="0"/>
                        <a:pt x="70" y="8"/>
                        <a:pt x="85" y="10"/>
                      </a:cubicBezTo>
                      <a:lnTo>
                        <a:pt x="119" y="18"/>
                      </a:lnTo>
                    </a:path>
                  </a:pathLst>
                </a:custGeom>
                <a:noFill/>
                <a:ln w="28575" cmpd="sng">
                  <a:solidFill>
                    <a:srgbClr val="66FF99"/>
                  </a:solidFill>
                  <a:round/>
                  <a:headEnd type="none" w="med" len="med"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</p:grpSp>
        <p:sp>
          <p:nvSpPr>
            <p:cNvPr id="746680" name="Text Box 184"/>
            <p:cNvSpPr txBox="1">
              <a:spLocks noChangeArrowheads="1"/>
            </p:cNvSpPr>
            <p:nvPr/>
          </p:nvSpPr>
          <p:spPr bwMode="auto">
            <a:xfrm rot="21354782">
              <a:off x="1706" y="618"/>
              <a:ext cx="1310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de-DE" sz="2400" dirty="0">
                  <a:solidFill>
                    <a:srgbClr val="66FF99"/>
                  </a:solidFill>
                  <a:latin typeface="Arial" charset="0"/>
                </a:rPr>
                <a:t> Fluorescence</a:t>
              </a:r>
            </a:p>
          </p:txBody>
        </p:sp>
      </p:grpSp>
      <p:grpSp>
        <p:nvGrpSpPr>
          <p:cNvPr id="746684" name="Group 188"/>
          <p:cNvGrpSpPr>
            <a:grpSpLocks/>
          </p:cNvGrpSpPr>
          <p:nvPr/>
        </p:nvGrpSpPr>
        <p:grpSpPr bwMode="auto">
          <a:xfrm>
            <a:off x="4846636" y="0"/>
            <a:ext cx="4262436" cy="3498850"/>
            <a:chOff x="3053" y="0"/>
            <a:chExt cx="2685" cy="2204"/>
          </a:xfrm>
        </p:grpSpPr>
        <p:sp>
          <p:nvSpPr>
            <p:cNvPr id="746577" name="Text Box 81"/>
            <p:cNvSpPr txBox="1">
              <a:spLocks noChangeArrowheads="1"/>
            </p:cNvSpPr>
            <p:nvPr/>
          </p:nvSpPr>
          <p:spPr bwMode="auto">
            <a:xfrm>
              <a:off x="3380" y="0"/>
              <a:ext cx="235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de-DE" sz="2400" dirty="0">
                  <a:solidFill>
                    <a:srgbClr val="FFFFFF"/>
                  </a:solidFill>
                  <a:latin typeface="Arial" charset="0"/>
                </a:rPr>
                <a:t>Primary (</a:t>
              </a:r>
              <a:r>
                <a:rPr lang="en-US" altLang="de-DE" sz="2400" dirty="0" err="1">
                  <a:solidFill>
                    <a:srgbClr val="FFFFFF"/>
                  </a:solidFill>
                  <a:latin typeface="Arial" charset="0"/>
                </a:rPr>
                <a:t>Hadron,Gamma</a:t>
              </a:r>
              <a:r>
                <a:rPr lang="en-US" altLang="de-DE" sz="2400" dirty="0">
                  <a:solidFill>
                    <a:srgbClr val="FFFFFF"/>
                  </a:solidFill>
                  <a:latin typeface="Arial" charset="0"/>
                </a:rPr>
                <a:t>)</a:t>
              </a:r>
            </a:p>
          </p:txBody>
        </p:sp>
        <p:grpSp>
          <p:nvGrpSpPr>
            <p:cNvPr id="746682" name="Group 186"/>
            <p:cNvGrpSpPr>
              <a:grpSpLocks/>
            </p:cNvGrpSpPr>
            <p:nvPr/>
          </p:nvGrpSpPr>
          <p:grpSpPr bwMode="auto">
            <a:xfrm>
              <a:off x="3053" y="0"/>
              <a:ext cx="1641" cy="2204"/>
              <a:chOff x="3053" y="0"/>
              <a:chExt cx="1641" cy="2204"/>
            </a:xfrm>
          </p:grpSpPr>
          <p:grpSp>
            <p:nvGrpSpPr>
              <p:cNvPr id="746576" name="Group 80"/>
              <p:cNvGrpSpPr>
                <a:grpSpLocks/>
              </p:cNvGrpSpPr>
              <p:nvPr/>
            </p:nvGrpSpPr>
            <p:grpSpPr bwMode="auto">
              <a:xfrm>
                <a:off x="3053" y="0"/>
                <a:ext cx="640" cy="1570"/>
                <a:chOff x="3053" y="0"/>
                <a:chExt cx="640" cy="1095"/>
              </a:xfrm>
            </p:grpSpPr>
            <p:sp>
              <p:nvSpPr>
                <p:cNvPr id="746502" name="Line 6"/>
                <p:cNvSpPr>
                  <a:spLocks noChangeShapeType="1"/>
                </p:cNvSpPr>
                <p:nvPr/>
              </p:nvSpPr>
              <p:spPr bwMode="auto">
                <a:xfrm flipH="1">
                  <a:off x="3379" y="0"/>
                  <a:ext cx="45" cy="255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05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3281" y="299"/>
                  <a:ext cx="69" cy="124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06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362" y="329"/>
                  <a:ext cx="7" cy="13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07" name="Line 11"/>
                <p:cNvSpPr>
                  <a:spLocks noChangeShapeType="1"/>
                </p:cNvSpPr>
                <p:nvPr/>
              </p:nvSpPr>
              <p:spPr bwMode="auto">
                <a:xfrm>
                  <a:off x="3401" y="305"/>
                  <a:ext cx="64" cy="7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08" name="Line 12"/>
                <p:cNvSpPr>
                  <a:spLocks noChangeShapeType="1"/>
                </p:cNvSpPr>
                <p:nvPr/>
              </p:nvSpPr>
              <p:spPr bwMode="auto">
                <a:xfrm>
                  <a:off x="3386" y="300"/>
                  <a:ext cx="13" cy="164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09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3308" y="330"/>
                  <a:ext cx="48" cy="174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10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3224" y="420"/>
                  <a:ext cx="60" cy="4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11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3227" y="425"/>
                  <a:ext cx="55" cy="21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12" name="Line 16"/>
                <p:cNvSpPr>
                  <a:spLocks noChangeShapeType="1"/>
                </p:cNvSpPr>
                <p:nvPr/>
              </p:nvSpPr>
              <p:spPr bwMode="auto">
                <a:xfrm>
                  <a:off x="3306" y="504"/>
                  <a:ext cx="23" cy="4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13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3284" y="507"/>
                  <a:ext cx="22" cy="13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14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3272" y="508"/>
                  <a:ext cx="33" cy="59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15" name="Line 19"/>
                <p:cNvSpPr>
                  <a:spLocks noChangeShapeType="1"/>
                </p:cNvSpPr>
                <p:nvPr/>
              </p:nvSpPr>
              <p:spPr bwMode="auto">
                <a:xfrm>
                  <a:off x="3362" y="461"/>
                  <a:ext cx="16" cy="9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16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3344" y="459"/>
                  <a:ext cx="17" cy="6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17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3393" y="462"/>
                  <a:ext cx="5" cy="4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18" name="Line 22"/>
                <p:cNvSpPr>
                  <a:spLocks noChangeShapeType="1"/>
                </p:cNvSpPr>
                <p:nvPr/>
              </p:nvSpPr>
              <p:spPr bwMode="auto">
                <a:xfrm>
                  <a:off x="3399" y="464"/>
                  <a:ext cx="32" cy="9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19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3458" y="378"/>
                  <a:ext cx="4" cy="5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20" name="Line 24"/>
                <p:cNvSpPr>
                  <a:spLocks noChangeShapeType="1"/>
                </p:cNvSpPr>
                <p:nvPr/>
              </p:nvSpPr>
              <p:spPr bwMode="auto">
                <a:xfrm>
                  <a:off x="3457" y="376"/>
                  <a:ext cx="38" cy="3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21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3338" y="469"/>
                  <a:ext cx="23" cy="15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22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3170" y="636"/>
                  <a:ext cx="58" cy="9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23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3204" y="630"/>
                  <a:ext cx="26" cy="12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24" name="Line 28"/>
                <p:cNvSpPr>
                  <a:spLocks noChangeShapeType="1"/>
                </p:cNvSpPr>
                <p:nvPr/>
              </p:nvSpPr>
              <p:spPr bwMode="auto">
                <a:xfrm>
                  <a:off x="3230" y="626"/>
                  <a:ext cx="6" cy="7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25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3182" y="561"/>
                  <a:ext cx="92" cy="19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26" name="Line 30"/>
                <p:cNvSpPr>
                  <a:spLocks noChangeShapeType="1"/>
                </p:cNvSpPr>
                <p:nvPr/>
              </p:nvSpPr>
              <p:spPr bwMode="auto">
                <a:xfrm>
                  <a:off x="3278" y="564"/>
                  <a:ext cx="34" cy="74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27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3234" y="638"/>
                  <a:ext cx="51" cy="7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28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3251" y="641"/>
                  <a:ext cx="34" cy="11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29" name="Line 33"/>
                <p:cNvSpPr>
                  <a:spLocks noChangeShapeType="1"/>
                </p:cNvSpPr>
                <p:nvPr/>
              </p:nvSpPr>
              <p:spPr bwMode="auto">
                <a:xfrm>
                  <a:off x="3284" y="639"/>
                  <a:ext cx="18" cy="5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30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3311" y="610"/>
                  <a:ext cx="27" cy="6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31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3336" y="614"/>
                  <a:ext cx="3" cy="13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32" name="Line 36"/>
                <p:cNvSpPr>
                  <a:spLocks noChangeShapeType="1"/>
                </p:cNvSpPr>
                <p:nvPr/>
              </p:nvSpPr>
              <p:spPr bwMode="auto">
                <a:xfrm>
                  <a:off x="3339" y="617"/>
                  <a:ext cx="21" cy="10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33" name="Line 37"/>
                <p:cNvSpPr>
                  <a:spLocks noChangeShapeType="1"/>
                </p:cNvSpPr>
                <p:nvPr/>
              </p:nvSpPr>
              <p:spPr bwMode="auto">
                <a:xfrm flipH="1">
                  <a:off x="3357" y="557"/>
                  <a:ext cx="18" cy="19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34" name="Line 38"/>
                <p:cNvSpPr>
                  <a:spLocks noChangeShapeType="1"/>
                </p:cNvSpPr>
                <p:nvPr/>
              </p:nvSpPr>
              <p:spPr bwMode="auto">
                <a:xfrm>
                  <a:off x="3375" y="554"/>
                  <a:ext cx="12" cy="7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35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3365" y="554"/>
                  <a:ext cx="9" cy="8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36" name="Line 40"/>
                <p:cNvSpPr>
                  <a:spLocks noChangeShapeType="1"/>
                </p:cNvSpPr>
                <p:nvPr/>
              </p:nvSpPr>
              <p:spPr bwMode="auto">
                <a:xfrm>
                  <a:off x="3375" y="554"/>
                  <a:ext cx="41" cy="54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37" name="Line 41"/>
                <p:cNvSpPr>
                  <a:spLocks noChangeShapeType="1"/>
                </p:cNvSpPr>
                <p:nvPr/>
              </p:nvSpPr>
              <p:spPr bwMode="auto">
                <a:xfrm>
                  <a:off x="3432" y="554"/>
                  <a:ext cx="36" cy="12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38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3417" y="557"/>
                  <a:ext cx="17" cy="1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39" name="Line 43"/>
                <p:cNvSpPr>
                  <a:spLocks noChangeShapeType="1"/>
                </p:cNvSpPr>
                <p:nvPr/>
              </p:nvSpPr>
              <p:spPr bwMode="auto">
                <a:xfrm>
                  <a:off x="3434" y="558"/>
                  <a:ext cx="51" cy="29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40" name="Line 44"/>
                <p:cNvSpPr>
                  <a:spLocks noChangeShapeType="1"/>
                </p:cNvSpPr>
                <p:nvPr/>
              </p:nvSpPr>
              <p:spPr bwMode="auto">
                <a:xfrm>
                  <a:off x="3458" y="426"/>
                  <a:ext cx="54" cy="164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41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3432" y="431"/>
                  <a:ext cx="26" cy="5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42" name="Line 46"/>
                <p:cNvSpPr>
                  <a:spLocks noChangeShapeType="1"/>
                </p:cNvSpPr>
                <p:nvPr/>
              </p:nvSpPr>
              <p:spPr bwMode="auto">
                <a:xfrm>
                  <a:off x="3489" y="404"/>
                  <a:ext cx="26" cy="7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43" name="Line 47"/>
                <p:cNvSpPr>
                  <a:spLocks noChangeShapeType="1"/>
                </p:cNvSpPr>
                <p:nvPr/>
              </p:nvSpPr>
              <p:spPr bwMode="auto">
                <a:xfrm>
                  <a:off x="3488" y="402"/>
                  <a:ext cx="39" cy="4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04" name="Freeform 8"/>
                <p:cNvSpPr>
                  <a:spLocks/>
                </p:cNvSpPr>
                <p:nvPr/>
              </p:nvSpPr>
              <p:spPr bwMode="auto">
                <a:xfrm>
                  <a:off x="3256" y="176"/>
                  <a:ext cx="205" cy="178"/>
                </a:xfrm>
                <a:custGeom>
                  <a:avLst/>
                  <a:gdLst>
                    <a:gd name="T0" fmla="*/ 262 w 432"/>
                    <a:gd name="T1" fmla="*/ 171 h 381"/>
                    <a:gd name="T2" fmla="*/ 432 w 432"/>
                    <a:gd name="T3" fmla="*/ 99 h 381"/>
                    <a:gd name="T4" fmla="*/ 327 w 432"/>
                    <a:gd name="T5" fmla="*/ 225 h 381"/>
                    <a:gd name="T6" fmla="*/ 399 w 432"/>
                    <a:gd name="T7" fmla="*/ 315 h 381"/>
                    <a:gd name="T8" fmla="*/ 252 w 432"/>
                    <a:gd name="T9" fmla="*/ 247 h 381"/>
                    <a:gd name="T10" fmla="*/ 234 w 432"/>
                    <a:gd name="T11" fmla="*/ 381 h 381"/>
                    <a:gd name="T12" fmla="*/ 195 w 432"/>
                    <a:gd name="T13" fmla="*/ 249 h 381"/>
                    <a:gd name="T14" fmla="*/ 0 w 432"/>
                    <a:gd name="T15" fmla="*/ 139 h 381"/>
                    <a:gd name="T16" fmla="*/ 207 w 432"/>
                    <a:gd name="T17" fmla="*/ 189 h 381"/>
                    <a:gd name="T18" fmla="*/ 189 w 432"/>
                    <a:gd name="T19" fmla="*/ 0 h 381"/>
                    <a:gd name="T20" fmla="*/ 262 w 432"/>
                    <a:gd name="T21" fmla="*/ 171 h 3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32" h="381">
                      <a:moveTo>
                        <a:pt x="262" y="171"/>
                      </a:moveTo>
                      <a:lnTo>
                        <a:pt x="432" y="99"/>
                      </a:lnTo>
                      <a:lnTo>
                        <a:pt x="327" y="225"/>
                      </a:lnTo>
                      <a:lnTo>
                        <a:pt x="399" y="315"/>
                      </a:lnTo>
                      <a:lnTo>
                        <a:pt x="252" y="247"/>
                      </a:lnTo>
                      <a:lnTo>
                        <a:pt x="234" y="381"/>
                      </a:lnTo>
                      <a:lnTo>
                        <a:pt x="195" y="249"/>
                      </a:lnTo>
                      <a:lnTo>
                        <a:pt x="0" y="139"/>
                      </a:lnTo>
                      <a:lnTo>
                        <a:pt x="207" y="189"/>
                      </a:lnTo>
                      <a:lnTo>
                        <a:pt x="189" y="0"/>
                      </a:lnTo>
                      <a:lnTo>
                        <a:pt x="262" y="171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12700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44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3237" y="563"/>
                  <a:ext cx="38" cy="20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45" name="Line 49"/>
                <p:cNvSpPr>
                  <a:spLocks noChangeShapeType="1"/>
                </p:cNvSpPr>
                <p:nvPr/>
              </p:nvSpPr>
              <p:spPr bwMode="auto">
                <a:xfrm>
                  <a:off x="3204" y="750"/>
                  <a:ext cx="24" cy="9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46" name="Line 50"/>
                <p:cNvSpPr>
                  <a:spLocks noChangeShapeType="1"/>
                </p:cNvSpPr>
                <p:nvPr/>
              </p:nvSpPr>
              <p:spPr bwMode="auto">
                <a:xfrm flipH="1">
                  <a:off x="3120" y="747"/>
                  <a:ext cx="83" cy="17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47" name="Line 51"/>
                <p:cNvSpPr>
                  <a:spLocks noChangeShapeType="1"/>
                </p:cNvSpPr>
                <p:nvPr/>
              </p:nvSpPr>
              <p:spPr bwMode="auto">
                <a:xfrm>
                  <a:off x="3185" y="752"/>
                  <a:ext cx="0" cy="16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48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3152" y="749"/>
                  <a:ext cx="33" cy="8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49" name="Line 53"/>
                <p:cNvSpPr>
                  <a:spLocks noChangeShapeType="1"/>
                </p:cNvSpPr>
                <p:nvPr/>
              </p:nvSpPr>
              <p:spPr bwMode="auto">
                <a:xfrm>
                  <a:off x="3168" y="729"/>
                  <a:ext cx="32" cy="9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50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3111" y="732"/>
                  <a:ext cx="60" cy="104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51" name="Line 55"/>
                <p:cNvSpPr>
                  <a:spLocks noChangeShapeType="1"/>
                </p:cNvSpPr>
                <p:nvPr/>
              </p:nvSpPr>
              <p:spPr bwMode="auto">
                <a:xfrm flipH="1">
                  <a:off x="3159" y="467"/>
                  <a:ext cx="65" cy="16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52" name="Line 56"/>
                <p:cNvSpPr>
                  <a:spLocks noChangeShapeType="1"/>
                </p:cNvSpPr>
                <p:nvPr/>
              </p:nvSpPr>
              <p:spPr bwMode="auto">
                <a:xfrm flipH="1">
                  <a:off x="3146" y="467"/>
                  <a:ext cx="76" cy="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53" name="Line 57"/>
                <p:cNvSpPr>
                  <a:spLocks noChangeShapeType="1"/>
                </p:cNvSpPr>
                <p:nvPr/>
              </p:nvSpPr>
              <p:spPr bwMode="auto">
                <a:xfrm flipH="1">
                  <a:off x="3053" y="468"/>
                  <a:ext cx="169" cy="12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54" name="Line 58"/>
                <p:cNvSpPr>
                  <a:spLocks noChangeShapeType="1"/>
                </p:cNvSpPr>
                <p:nvPr/>
              </p:nvSpPr>
              <p:spPr bwMode="auto">
                <a:xfrm>
                  <a:off x="3335" y="749"/>
                  <a:ext cx="40" cy="19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55" name="Line 59"/>
                <p:cNvSpPr>
                  <a:spLocks noChangeShapeType="1"/>
                </p:cNvSpPr>
                <p:nvPr/>
              </p:nvSpPr>
              <p:spPr bwMode="auto">
                <a:xfrm flipH="1">
                  <a:off x="3332" y="749"/>
                  <a:ext cx="1" cy="14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56" name="Line 60"/>
                <p:cNvSpPr>
                  <a:spLocks noChangeShapeType="1"/>
                </p:cNvSpPr>
                <p:nvPr/>
              </p:nvSpPr>
              <p:spPr bwMode="auto">
                <a:xfrm flipH="1">
                  <a:off x="3192" y="749"/>
                  <a:ext cx="143" cy="34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57" name="Line 61"/>
                <p:cNvSpPr>
                  <a:spLocks noChangeShapeType="1"/>
                </p:cNvSpPr>
                <p:nvPr/>
              </p:nvSpPr>
              <p:spPr bwMode="auto">
                <a:xfrm flipH="1">
                  <a:off x="3263" y="693"/>
                  <a:ext cx="40" cy="15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58" name="Line 62"/>
                <p:cNvSpPr>
                  <a:spLocks noChangeShapeType="1"/>
                </p:cNvSpPr>
                <p:nvPr/>
              </p:nvSpPr>
              <p:spPr bwMode="auto">
                <a:xfrm>
                  <a:off x="3303" y="695"/>
                  <a:ext cx="2" cy="4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59" name="Line 63"/>
                <p:cNvSpPr>
                  <a:spLocks noChangeShapeType="1"/>
                </p:cNvSpPr>
                <p:nvPr/>
              </p:nvSpPr>
              <p:spPr bwMode="auto">
                <a:xfrm>
                  <a:off x="3302" y="696"/>
                  <a:ext cx="129" cy="31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60" name="Line 64"/>
                <p:cNvSpPr>
                  <a:spLocks noChangeShapeType="1"/>
                </p:cNvSpPr>
                <p:nvPr/>
              </p:nvSpPr>
              <p:spPr bwMode="auto">
                <a:xfrm flipH="1">
                  <a:off x="3093" y="669"/>
                  <a:ext cx="218" cy="19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61" name="Line 65"/>
                <p:cNvSpPr>
                  <a:spLocks noChangeShapeType="1"/>
                </p:cNvSpPr>
                <p:nvPr/>
              </p:nvSpPr>
              <p:spPr bwMode="auto">
                <a:xfrm>
                  <a:off x="3308" y="669"/>
                  <a:ext cx="12" cy="20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62" name="Line 66"/>
                <p:cNvSpPr>
                  <a:spLocks noChangeShapeType="1"/>
                </p:cNvSpPr>
                <p:nvPr/>
              </p:nvSpPr>
              <p:spPr bwMode="auto">
                <a:xfrm>
                  <a:off x="3359" y="723"/>
                  <a:ext cx="96" cy="13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63" name="Line 67"/>
                <p:cNvSpPr>
                  <a:spLocks noChangeShapeType="1"/>
                </p:cNvSpPr>
                <p:nvPr/>
              </p:nvSpPr>
              <p:spPr bwMode="auto">
                <a:xfrm>
                  <a:off x="3360" y="720"/>
                  <a:ext cx="8" cy="30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64" name="Line 68"/>
                <p:cNvSpPr>
                  <a:spLocks noChangeShapeType="1"/>
                </p:cNvSpPr>
                <p:nvPr/>
              </p:nvSpPr>
              <p:spPr bwMode="auto">
                <a:xfrm flipH="1">
                  <a:off x="3347" y="717"/>
                  <a:ext cx="13" cy="2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65" name="Line 69"/>
                <p:cNvSpPr>
                  <a:spLocks noChangeShapeType="1"/>
                </p:cNvSpPr>
                <p:nvPr/>
              </p:nvSpPr>
              <p:spPr bwMode="auto">
                <a:xfrm>
                  <a:off x="3390" y="629"/>
                  <a:ext cx="134" cy="45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66" name="Line 70"/>
                <p:cNvSpPr>
                  <a:spLocks noChangeShapeType="1"/>
                </p:cNvSpPr>
                <p:nvPr/>
              </p:nvSpPr>
              <p:spPr bwMode="auto">
                <a:xfrm flipH="1">
                  <a:off x="3380" y="629"/>
                  <a:ext cx="7" cy="6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67" name="Line 71"/>
                <p:cNvSpPr>
                  <a:spLocks noChangeShapeType="1"/>
                </p:cNvSpPr>
                <p:nvPr/>
              </p:nvSpPr>
              <p:spPr bwMode="auto">
                <a:xfrm>
                  <a:off x="3387" y="629"/>
                  <a:ext cx="113" cy="18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68" name="Line 72"/>
                <p:cNvSpPr>
                  <a:spLocks noChangeShapeType="1"/>
                </p:cNvSpPr>
                <p:nvPr/>
              </p:nvSpPr>
              <p:spPr bwMode="auto">
                <a:xfrm flipH="1">
                  <a:off x="3420" y="677"/>
                  <a:ext cx="45" cy="10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69" name="Line 73"/>
                <p:cNvSpPr>
                  <a:spLocks noChangeShapeType="1"/>
                </p:cNvSpPr>
                <p:nvPr/>
              </p:nvSpPr>
              <p:spPr bwMode="auto">
                <a:xfrm>
                  <a:off x="3464" y="675"/>
                  <a:ext cx="55" cy="26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70" name="Line 74"/>
                <p:cNvSpPr>
                  <a:spLocks noChangeShapeType="1"/>
                </p:cNvSpPr>
                <p:nvPr/>
              </p:nvSpPr>
              <p:spPr bwMode="auto">
                <a:xfrm>
                  <a:off x="3468" y="672"/>
                  <a:ext cx="54" cy="84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71" name="Line 75"/>
                <p:cNvSpPr>
                  <a:spLocks noChangeShapeType="1"/>
                </p:cNvSpPr>
                <p:nvPr/>
              </p:nvSpPr>
              <p:spPr bwMode="auto">
                <a:xfrm flipH="1">
                  <a:off x="3480" y="585"/>
                  <a:ext cx="2" cy="53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72" name="Line 76"/>
                <p:cNvSpPr>
                  <a:spLocks noChangeShapeType="1"/>
                </p:cNvSpPr>
                <p:nvPr/>
              </p:nvSpPr>
              <p:spPr bwMode="auto">
                <a:xfrm>
                  <a:off x="3482" y="585"/>
                  <a:ext cx="51" cy="7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73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3485" y="590"/>
                  <a:ext cx="27" cy="31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74" name="Line 78"/>
                <p:cNvSpPr>
                  <a:spLocks noChangeShapeType="1"/>
                </p:cNvSpPr>
                <p:nvPr/>
              </p:nvSpPr>
              <p:spPr bwMode="auto">
                <a:xfrm>
                  <a:off x="3513" y="587"/>
                  <a:ext cx="180" cy="20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46575" name="Line 79"/>
                <p:cNvSpPr>
                  <a:spLocks noChangeShapeType="1"/>
                </p:cNvSpPr>
                <p:nvPr/>
              </p:nvSpPr>
              <p:spPr bwMode="auto">
                <a:xfrm>
                  <a:off x="3510" y="584"/>
                  <a:ext cx="66" cy="26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746578" name="Text Box 82"/>
              <p:cNvSpPr txBox="1">
                <a:spLocks noChangeArrowheads="1"/>
              </p:cNvSpPr>
              <p:nvPr/>
            </p:nvSpPr>
            <p:spPr bwMode="auto">
              <a:xfrm>
                <a:off x="3424" y="504"/>
                <a:ext cx="1270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de-DE" sz="2400">
                    <a:solidFill>
                      <a:srgbClr val="FFFFFF"/>
                    </a:solidFill>
                    <a:latin typeface="Arial" charset="0"/>
                  </a:rPr>
                  <a:t>Air Shower</a:t>
                </a:r>
              </a:p>
            </p:txBody>
          </p:sp>
          <p:sp>
            <p:nvSpPr>
              <p:cNvPr id="746591" name="Line 95"/>
              <p:cNvSpPr>
                <a:spLocks noChangeShapeType="1"/>
              </p:cNvSpPr>
              <p:nvPr/>
            </p:nvSpPr>
            <p:spPr bwMode="auto">
              <a:xfrm flipH="1">
                <a:off x="3302" y="1475"/>
                <a:ext cx="66" cy="4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46592" name="Line 96"/>
              <p:cNvSpPr>
                <a:spLocks noChangeShapeType="1"/>
              </p:cNvSpPr>
              <p:nvPr/>
            </p:nvSpPr>
            <p:spPr bwMode="auto">
              <a:xfrm>
                <a:off x="3368" y="1476"/>
                <a:ext cx="81" cy="3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46593" name="Line 97"/>
              <p:cNvSpPr>
                <a:spLocks noChangeShapeType="1"/>
              </p:cNvSpPr>
              <p:nvPr/>
            </p:nvSpPr>
            <p:spPr bwMode="auto">
              <a:xfrm>
                <a:off x="3194" y="1571"/>
                <a:ext cx="93" cy="63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46594" name="Line 98"/>
              <p:cNvSpPr>
                <a:spLocks noChangeShapeType="1"/>
              </p:cNvSpPr>
              <p:nvPr/>
            </p:nvSpPr>
            <p:spPr bwMode="auto">
              <a:xfrm flipH="1">
                <a:off x="3132" y="1568"/>
                <a:ext cx="60" cy="21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46595" name="Line 99"/>
              <p:cNvSpPr>
                <a:spLocks noChangeShapeType="1"/>
              </p:cNvSpPr>
              <p:nvPr/>
            </p:nvSpPr>
            <p:spPr bwMode="auto">
              <a:xfrm>
                <a:off x="3302" y="1917"/>
                <a:ext cx="138" cy="2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46596" name="Line 100"/>
              <p:cNvSpPr>
                <a:spLocks noChangeShapeType="1"/>
              </p:cNvSpPr>
              <p:nvPr/>
            </p:nvSpPr>
            <p:spPr bwMode="auto">
              <a:xfrm flipH="1">
                <a:off x="3215" y="1919"/>
                <a:ext cx="84" cy="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46597" name="Line 101"/>
              <p:cNvSpPr>
                <a:spLocks noChangeShapeType="1"/>
              </p:cNvSpPr>
              <p:nvPr/>
            </p:nvSpPr>
            <p:spPr bwMode="auto">
              <a:xfrm>
                <a:off x="3450" y="1778"/>
                <a:ext cx="6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46599" name="Line 103"/>
              <p:cNvSpPr>
                <a:spLocks noChangeShapeType="1"/>
              </p:cNvSpPr>
              <p:nvPr/>
            </p:nvSpPr>
            <p:spPr bwMode="auto">
              <a:xfrm flipV="1">
                <a:off x="3440" y="1781"/>
                <a:ext cx="9" cy="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46600" name="Line 104"/>
              <p:cNvSpPr>
                <a:spLocks noChangeShapeType="1"/>
              </p:cNvSpPr>
              <p:nvPr/>
            </p:nvSpPr>
            <p:spPr bwMode="auto">
              <a:xfrm flipH="1">
                <a:off x="3264" y="1283"/>
                <a:ext cx="68" cy="3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46601" name="Line 105"/>
              <p:cNvSpPr>
                <a:spLocks noChangeShapeType="1"/>
              </p:cNvSpPr>
              <p:nvPr/>
            </p:nvSpPr>
            <p:spPr bwMode="auto">
              <a:xfrm>
                <a:off x="3332" y="1281"/>
                <a:ext cx="63" cy="1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46602" name="Line 106"/>
              <p:cNvSpPr>
                <a:spLocks noChangeShapeType="1"/>
              </p:cNvSpPr>
              <p:nvPr/>
            </p:nvSpPr>
            <p:spPr bwMode="auto">
              <a:xfrm>
                <a:off x="3119" y="1323"/>
                <a:ext cx="4" cy="3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46603" name="Line 107"/>
              <p:cNvSpPr>
                <a:spLocks noChangeShapeType="1"/>
              </p:cNvSpPr>
              <p:nvPr/>
            </p:nvSpPr>
            <p:spPr bwMode="auto">
              <a:xfrm flipH="1">
                <a:off x="3060" y="1323"/>
                <a:ext cx="60" cy="14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46604" name="Line 108"/>
              <p:cNvSpPr>
                <a:spLocks noChangeShapeType="1"/>
              </p:cNvSpPr>
              <p:nvPr/>
            </p:nvSpPr>
            <p:spPr bwMode="auto">
              <a:xfrm>
                <a:off x="3122" y="1322"/>
                <a:ext cx="25" cy="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746707" name="Group 211"/>
          <p:cNvGrpSpPr>
            <a:grpSpLocks/>
          </p:cNvGrpSpPr>
          <p:nvPr/>
        </p:nvGrpSpPr>
        <p:grpSpPr bwMode="auto">
          <a:xfrm>
            <a:off x="5380041" y="1127125"/>
            <a:ext cx="3440114" cy="5735638"/>
            <a:chOff x="3389" y="710"/>
            <a:chExt cx="2167" cy="3613"/>
          </a:xfrm>
        </p:grpSpPr>
        <p:sp>
          <p:nvSpPr>
            <p:cNvPr id="746686" name="Text Box 190"/>
            <p:cNvSpPr txBox="1">
              <a:spLocks noChangeArrowheads="1"/>
            </p:cNvSpPr>
            <p:nvPr/>
          </p:nvSpPr>
          <p:spPr bwMode="auto">
            <a:xfrm>
              <a:off x="3628" y="2776"/>
              <a:ext cx="192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de-DE" sz="2400" dirty="0">
                  <a:solidFill>
                    <a:srgbClr val="FFCCFF"/>
                  </a:solidFill>
                  <a:latin typeface="Arial" charset="0"/>
                  <a:sym typeface="Symbol" charset="2"/>
                </a:rPr>
                <a:t>Atmospheric </a:t>
              </a:r>
              <a:r>
                <a:rPr lang="en-US" altLang="de-DE" sz="2400" dirty="0" smtClean="0">
                  <a:solidFill>
                    <a:srgbClr val="FFCCFF"/>
                  </a:solidFill>
                  <a:latin typeface="Arial" charset="0"/>
                  <a:sym typeface="Symbol" charset="2"/>
                </a:rPr>
                <a:t>𝜈  </a:t>
              </a:r>
              <a:r>
                <a:rPr lang="en-US" altLang="de-DE" sz="2400" dirty="0">
                  <a:solidFill>
                    <a:srgbClr val="FFCCFF"/>
                  </a:solidFill>
                  <a:latin typeface="Arial" charset="0"/>
                  <a:sym typeface="Symbol" charset="2"/>
                </a:rPr>
                <a:t>(</a:t>
              </a:r>
              <a:r>
                <a:rPr lang="en-US" altLang="de-DE" sz="2400" dirty="0" smtClean="0">
                  <a:solidFill>
                    <a:srgbClr val="FFCCFF"/>
                  </a:solidFill>
                  <a:latin typeface="Arial" charset="0"/>
                  <a:sym typeface="Symbol" charset="2"/>
                </a:rPr>
                <a:t>4𝜋)</a:t>
              </a:r>
              <a:endParaRPr lang="en-US" altLang="de-DE" sz="2400" dirty="0">
                <a:solidFill>
                  <a:srgbClr val="FFCCFF"/>
                </a:solidFill>
                <a:latin typeface="Arial" charset="0"/>
                <a:sym typeface="Symbol" charset="2"/>
              </a:endParaRPr>
            </a:p>
          </p:txBody>
        </p:sp>
        <p:grpSp>
          <p:nvGrpSpPr>
            <p:cNvPr id="746706" name="Group 210"/>
            <p:cNvGrpSpPr>
              <a:grpSpLocks/>
            </p:cNvGrpSpPr>
            <p:nvPr/>
          </p:nvGrpSpPr>
          <p:grpSpPr bwMode="auto">
            <a:xfrm>
              <a:off x="3389" y="710"/>
              <a:ext cx="880" cy="3613"/>
              <a:chOff x="3389" y="710"/>
              <a:chExt cx="880" cy="3613"/>
            </a:xfrm>
          </p:grpSpPr>
          <p:sp>
            <p:nvSpPr>
              <p:cNvPr id="746685" name="Line 189"/>
              <p:cNvSpPr>
                <a:spLocks noChangeShapeType="1"/>
              </p:cNvSpPr>
              <p:nvPr/>
            </p:nvSpPr>
            <p:spPr bwMode="auto">
              <a:xfrm>
                <a:off x="3389" y="710"/>
                <a:ext cx="355" cy="2736"/>
              </a:xfrm>
              <a:prstGeom prst="line">
                <a:avLst/>
              </a:prstGeom>
              <a:noFill/>
              <a:ln w="28575">
                <a:solidFill>
                  <a:srgbClr val="FF99CC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46687" name="Oval 191"/>
              <p:cNvSpPr>
                <a:spLocks noChangeArrowheads="1"/>
              </p:cNvSpPr>
              <p:nvPr/>
            </p:nvSpPr>
            <p:spPr bwMode="auto">
              <a:xfrm rot="-485154">
                <a:off x="3722" y="3392"/>
                <a:ext cx="48" cy="125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46688" name="Line 192"/>
              <p:cNvSpPr>
                <a:spLocks noChangeShapeType="1"/>
              </p:cNvSpPr>
              <p:nvPr/>
            </p:nvSpPr>
            <p:spPr bwMode="auto">
              <a:xfrm>
                <a:off x="3753" y="3503"/>
                <a:ext cx="101" cy="82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46689" name="Rectangle 193"/>
              <p:cNvSpPr>
                <a:spLocks noChangeArrowheads="1"/>
              </p:cNvSpPr>
              <p:nvPr/>
            </p:nvSpPr>
            <p:spPr bwMode="auto">
              <a:xfrm>
                <a:off x="3812" y="3418"/>
                <a:ext cx="457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de-DE" dirty="0" smtClean="0">
                    <a:solidFill>
                      <a:srgbClr val="FF0000"/>
                    </a:solidFill>
                    <a:latin typeface="Arial" charset="0"/>
                    <a:sym typeface="Symbol" charset="2"/>
                  </a:rPr>
                  <a:t>𝜇,</a:t>
                </a:r>
                <a:r>
                  <a:rPr lang="en-US" altLang="de-DE" sz="1200" dirty="0" smtClean="0">
                    <a:solidFill>
                      <a:srgbClr val="FF0000"/>
                    </a:solidFill>
                    <a:latin typeface="Arial" charset="0"/>
                    <a:sym typeface="Symbol" charset="2"/>
                  </a:rPr>
                  <a:t> </a:t>
                </a:r>
                <a:r>
                  <a:rPr lang="en-US" altLang="de-DE" dirty="0" smtClean="0">
                    <a:solidFill>
                      <a:srgbClr val="FF0000"/>
                    </a:solidFill>
                    <a:latin typeface="Arial" charset="0"/>
                    <a:sym typeface="Symbol" charset="2"/>
                  </a:rPr>
                  <a:t>e</a:t>
                </a:r>
                <a:endParaRPr lang="en-US" altLang="de-DE" dirty="0">
                  <a:solidFill>
                    <a:srgbClr val="FF0000"/>
                  </a:solidFill>
                  <a:latin typeface="Arial" charset="0"/>
                  <a:sym typeface="Symbol" charset="2"/>
                </a:endParaRPr>
              </a:p>
            </p:txBody>
          </p:sp>
        </p:grpSp>
      </p:grpSp>
      <p:grpSp>
        <p:nvGrpSpPr>
          <p:cNvPr id="746709" name="Group 213"/>
          <p:cNvGrpSpPr>
            <a:grpSpLocks/>
          </p:cNvGrpSpPr>
          <p:nvPr/>
        </p:nvGrpSpPr>
        <p:grpSpPr bwMode="auto">
          <a:xfrm>
            <a:off x="1908176" y="5480050"/>
            <a:ext cx="2373315" cy="1606550"/>
            <a:chOff x="1202" y="3452"/>
            <a:chExt cx="1495" cy="1012"/>
          </a:xfrm>
        </p:grpSpPr>
        <p:sp>
          <p:nvSpPr>
            <p:cNvPr id="746693" name="Text Box 197"/>
            <p:cNvSpPr txBox="1">
              <a:spLocks noChangeArrowheads="1"/>
            </p:cNvSpPr>
            <p:nvPr/>
          </p:nvSpPr>
          <p:spPr bwMode="auto">
            <a:xfrm>
              <a:off x="1202" y="3974"/>
              <a:ext cx="145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de-DE" sz="2400" dirty="0">
                  <a:solidFill>
                    <a:srgbClr val="FFCCFF"/>
                  </a:solidFill>
                  <a:latin typeface="Arial" charset="0"/>
                  <a:sym typeface="Symbol" charset="2"/>
                </a:rPr>
                <a:t>Primary </a:t>
              </a:r>
              <a:r>
                <a:rPr lang="en-US" altLang="de-DE" sz="2400" dirty="0" smtClean="0">
                  <a:solidFill>
                    <a:srgbClr val="FFCCFF"/>
                  </a:solidFill>
                  <a:latin typeface="Arial" charset="0"/>
                  <a:sym typeface="Symbol" charset="2"/>
                </a:rPr>
                <a:t>𝜈  </a:t>
              </a:r>
              <a:r>
                <a:rPr lang="en-US" altLang="de-DE" sz="2400" dirty="0">
                  <a:solidFill>
                    <a:srgbClr val="FFCCFF"/>
                  </a:solidFill>
                  <a:latin typeface="Arial" charset="0"/>
                  <a:sym typeface="Symbol" charset="2"/>
                </a:rPr>
                <a:t>(</a:t>
              </a:r>
              <a:r>
                <a:rPr lang="en-US" altLang="de-DE" sz="2400" dirty="0" smtClean="0">
                  <a:solidFill>
                    <a:srgbClr val="FFCCFF"/>
                  </a:solidFill>
                  <a:latin typeface="Arial" charset="0"/>
                  <a:sym typeface="Symbol" charset="2"/>
                </a:rPr>
                <a:t>4𝜋)</a:t>
              </a:r>
              <a:endParaRPr lang="en-US" altLang="de-DE" sz="2400" dirty="0">
                <a:solidFill>
                  <a:srgbClr val="FFCCFF"/>
                </a:solidFill>
                <a:latin typeface="Arial" charset="0"/>
                <a:sym typeface="Symbol" charset="2"/>
              </a:endParaRPr>
            </a:p>
          </p:txBody>
        </p:sp>
        <p:grpSp>
          <p:nvGrpSpPr>
            <p:cNvPr id="746708" name="Group 212"/>
            <p:cNvGrpSpPr>
              <a:grpSpLocks/>
            </p:cNvGrpSpPr>
            <p:nvPr/>
          </p:nvGrpSpPr>
          <p:grpSpPr bwMode="auto">
            <a:xfrm>
              <a:off x="1994" y="3452"/>
              <a:ext cx="703" cy="1012"/>
              <a:chOff x="1994" y="3452"/>
              <a:chExt cx="703" cy="1012"/>
            </a:xfrm>
          </p:grpSpPr>
          <p:sp>
            <p:nvSpPr>
              <p:cNvPr id="746692" name="Line 196"/>
              <p:cNvSpPr>
                <a:spLocks noChangeShapeType="1"/>
              </p:cNvSpPr>
              <p:nvPr/>
            </p:nvSpPr>
            <p:spPr bwMode="auto">
              <a:xfrm flipV="1">
                <a:off x="2584" y="3824"/>
                <a:ext cx="80" cy="640"/>
              </a:xfrm>
              <a:prstGeom prst="line">
                <a:avLst/>
              </a:prstGeom>
              <a:noFill/>
              <a:ln w="28575">
                <a:solidFill>
                  <a:srgbClr val="FF99CC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46694" name="Oval 198"/>
              <p:cNvSpPr>
                <a:spLocks noChangeArrowheads="1"/>
              </p:cNvSpPr>
              <p:nvPr/>
            </p:nvSpPr>
            <p:spPr bwMode="auto">
              <a:xfrm rot="485154" flipV="1">
                <a:off x="2642" y="3753"/>
                <a:ext cx="48" cy="125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46695" name="Line 199"/>
              <p:cNvSpPr>
                <a:spLocks noChangeShapeType="1"/>
              </p:cNvSpPr>
              <p:nvPr/>
            </p:nvSpPr>
            <p:spPr bwMode="auto">
              <a:xfrm flipV="1">
                <a:off x="2673" y="3533"/>
                <a:ext cx="24" cy="23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46696" name="Rectangle 200"/>
              <p:cNvSpPr>
                <a:spLocks noChangeArrowheads="1"/>
              </p:cNvSpPr>
              <p:nvPr/>
            </p:nvSpPr>
            <p:spPr bwMode="auto">
              <a:xfrm>
                <a:off x="1994" y="3452"/>
                <a:ext cx="650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de-DE" dirty="0" smtClean="0">
                    <a:solidFill>
                      <a:srgbClr val="FF0000"/>
                    </a:solidFill>
                    <a:latin typeface="Arial" charset="0"/>
                    <a:sym typeface="Symbol" charset="2"/>
                  </a:rPr>
                  <a:t>𝜇,</a:t>
                </a:r>
                <a:r>
                  <a:rPr lang="en-US" altLang="de-DE" sz="1200" dirty="0" smtClean="0">
                    <a:solidFill>
                      <a:srgbClr val="FF0000"/>
                    </a:solidFill>
                    <a:latin typeface="Arial" charset="0"/>
                    <a:sym typeface="Symbol" charset="2"/>
                  </a:rPr>
                  <a:t> </a:t>
                </a:r>
                <a:r>
                  <a:rPr lang="en-US" altLang="de-DE" dirty="0">
                    <a:solidFill>
                      <a:srgbClr val="FF0000"/>
                    </a:solidFill>
                    <a:latin typeface="Arial" charset="0"/>
                    <a:sym typeface="Symbol" charset="2"/>
                  </a:rPr>
                  <a:t>e,</a:t>
                </a:r>
                <a:r>
                  <a:rPr lang="en-US" altLang="de-DE" sz="1200" dirty="0">
                    <a:solidFill>
                      <a:srgbClr val="FF0000"/>
                    </a:solidFill>
                    <a:latin typeface="Arial" charset="0"/>
                    <a:sym typeface="Symbol" charset="2"/>
                  </a:rPr>
                  <a:t> </a:t>
                </a:r>
                <a:r>
                  <a:rPr lang="en-US" altLang="de-DE" dirty="0" smtClean="0">
                    <a:solidFill>
                      <a:srgbClr val="FF0000"/>
                    </a:solidFill>
                    <a:latin typeface="Arial" charset="0"/>
                    <a:sym typeface="Symbol" charset="2"/>
                  </a:rPr>
                  <a:t>𝜏</a:t>
                </a:r>
                <a:endParaRPr lang="en-US" altLang="de-DE" dirty="0">
                  <a:solidFill>
                    <a:srgbClr val="FF0000"/>
                  </a:solidFill>
                  <a:latin typeface="Arial" charset="0"/>
                  <a:sym typeface="Symbol" charset="2"/>
                </a:endParaRPr>
              </a:p>
            </p:txBody>
          </p:sp>
        </p:grpSp>
      </p:grpSp>
      <p:sp>
        <p:nvSpPr>
          <p:cNvPr id="746647" name="Freeform 151"/>
          <p:cNvSpPr>
            <a:spLocks/>
          </p:cNvSpPr>
          <p:nvPr/>
        </p:nvSpPr>
        <p:spPr bwMode="auto">
          <a:xfrm>
            <a:off x="-60325" y="2574925"/>
            <a:ext cx="1481138" cy="1174750"/>
          </a:xfrm>
          <a:custGeom>
            <a:avLst/>
            <a:gdLst>
              <a:gd name="T0" fmla="*/ 19 w 933"/>
              <a:gd name="T1" fmla="*/ 0 h 711"/>
              <a:gd name="T2" fmla="*/ 240 w 933"/>
              <a:gd name="T3" fmla="*/ 48 h 711"/>
              <a:gd name="T4" fmla="*/ 489 w 933"/>
              <a:gd name="T5" fmla="*/ 58 h 711"/>
              <a:gd name="T6" fmla="*/ 508 w 933"/>
              <a:gd name="T7" fmla="*/ 164 h 711"/>
              <a:gd name="T8" fmla="*/ 528 w 933"/>
              <a:gd name="T9" fmla="*/ 221 h 711"/>
              <a:gd name="T10" fmla="*/ 633 w 933"/>
              <a:gd name="T11" fmla="*/ 288 h 711"/>
              <a:gd name="T12" fmla="*/ 691 w 933"/>
              <a:gd name="T13" fmla="*/ 308 h 711"/>
              <a:gd name="T14" fmla="*/ 729 w 933"/>
              <a:gd name="T15" fmla="*/ 356 h 711"/>
              <a:gd name="T16" fmla="*/ 758 w 933"/>
              <a:gd name="T17" fmla="*/ 404 h 711"/>
              <a:gd name="T18" fmla="*/ 816 w 933"/>
              <a:gd name="T19" fmla="*/ 461 h 711"/>
              <a:gd name="T20" fmla="*/ 883 w 933"/>
              <a:gd name="T21" fmla="*/ 576 h 711"/>
              <a:gd name="T22" fmla="*/ 921 w 933"/>
              <a:gd name="T23" fmla="*/ 624 h 711"/>
              <a:gd name="T24" fmla="*/ 931 w 933"/>
              <a:gd name="T25" fmla="*/ 711 h 711"/>
              <a:gd name="T26" fmla="*/ 0 w 933"/>
              <a:gd name="T27" fmla="*/ 711 h 711"/>
              <a:gd name="T28" fmla="*/ 19 w 933"/>
              <a:gd name="T29" fmla="*/ 0 h 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33" h="711">
                <a:moveTo>
                  <a:pt x="19" y="0"/>
                </a:moveTo>
                <a:cubicBezTo>
                  <a:pt x="98" y="28"/>
                  <a:pt x="152" y="41"/>
                  <a:pt x="240" y="48"/>
                </a:cubicBezTo>
                <a:cubicBezTo>
                  <a:pt x="324" y="65"/>
                  <a:pt x="405" y="41"/>
                  <a:pt x="489" y="58"/>
                </a:cubicBezTo>
                <a:cubicBezTo>
                  <a:pt x="517" y="138"/>
                  <a:pt x="475" y="9"/>
                  <a:pt x="508" y="164"/>
                </a:cubicBezTo>
                <a:cubicBezTo>
                  <a:pt x="512" y="184"/>
                  <a:pt x="511" y="210"/>
                  <a:pt x="528" y="221"/>
                </a:cubicBezTo>
                <a:cubicBezTo>
                  <a:pt x="565" y="246"/>
                  <a:pt x="590" y="274"/>
                  <a:pt x="633" y="288"/>
                </a:cubicBezTo>
                <a:cubicBezTo>
                  <a:pt x="652" y="294"/>
                  <a:pt x="691" y="308"/>
                  <a:pt x="691" y="308"/>
                </a:cubicBezTo>
                <a:cubicBezTo>
                  <a:pt x="702" y="325"/>
                  <a:pt x="718" y="339"/>
                  <a:pt x="729" y="356"/>
                </a:cubicBezTo>
                <a:cubicBezTo>
                  <a:pt x="767" y="419"/>
                  <a:pt x="709" y="353"/>
                  <a:pt x="758" y="404"/>
                </a:cubicBezTo>
                <a:cubicBezTo>
                  <a:pt x="771" y="441"/>
                  <a:pt x="779" y="449"/>
                  <a:pt x="816" y="461"/>
                </a:cubicBezTo>
                <a:cubicBezTo>
                  <a:pt x="850" y="496"/>
                  <a:pt x="858" y="535"/>
                  <a:pt x="883" y="576"/>
                </a:cubicBezTo>
                <a:cubicBezTo>
                  <a:pt x="894" y="593"/>
                  <a:pt x="910" y="607"/>
                  <a:pt x="921" y="624"/>
                </a:cubicBezTo>
                <a:cubicBezTo>
                  <a:pt x="933" y="692"/>
                  <a:pt x="931" y="662"/>
                  <a:pt x="931" y="711"/>
                </a:cubicBezTo>
                <a:lnTo>
                  <a:pt x="0" y="711"/>
                </a:lnTo>
                <a:lnTo>
                  <a:pt x="19" y="0"/>
                </a:lnTo>
                <a:close/>
              </a:path>
            </a:pathLst>
          </a:custGeom>
          <a:solidFill>
            <a:srgbClr val="CC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de-DE" sz="20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746705" name="Group 209"/>
          <p:cNvGrpSpPr>
            <a:grpSpLocks/>
          </p:cNvGrpSpPr>
          <p:nvPr/>
        </p:nvGrpSpPr>
        <p:grpSpPr bwMode="auto">
          <a:xfrm>
            <a:off x="45416" y="2754313"/>
            <a:ext cx="3446464" cy="2490788"/>
            <a:chOff x="-68" y="1735"/>
            <a:chExt cx="2171" cy="1569"/>
          </a:xfrm>
        </p:grpSpPr>
        <p:sp>
          <p:nvSpPr>
            <p:cNvPr id="746700" name="Text Box 204"/>
            <p:cNvSpPr txBox="1">
              <a:spLocks noChangeArrowheads="1"/>
            </p:cNvSpPr>
            <p:nvPr/>
          </p:nvSpPr>
          <p:spPr bwMode="auto">
            <a:xfrm>
              <a:off x="-68" y="2515"/>
              <a:ext cx="1827" cy="77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"/>
                </a:spcBef>
              </a:pPr>
              <a:r>
                <a:rPr lang="en-US" altLang="de-DE" sz="2400">
                  <a:solidFill>
                    <a:srgbClr val="FFFFFF"/>
                  </a:solidFill>
                  <a:latin typeface="Arial" charset="0"/>
                </a:rPr>
                <a:t>R&amp;D</a:t>
              </a:r>
            </a:p>
            <a:p>
              <a:pPr algn="ctr" eaLnBrk="1" hangingPunct="1">
                <a:spcBef>
                  <a:spcPct val="5000"/>
                </a:spcBef>
              </a:pPr>
              <a:r>
                <a:rPr lang="en-US" altLang="de-DE" sz="2400">
                  <a:solidFill>
                    <a:srgbClr val="FFFFFF"/>
                  </a:solidFill>
                  <a:latin typeface="Arial" charset="0"/>
                </a:rPr>
                <a:t>Radio-Detection</a:t>
              </a:r>
            </a:p>
            <a:p>
              <a:pPr algn="ctr" eaLnBrk="1" hangingPunct="1">
                <a:spcBef>
                  <a:spcPct val="5000"/>
                </a:spcBef>
              </a:pPr>
              <a:r>
                <a:rPr lang="en-US" altLang="de-DE" sz="2400">
                  <a:solidFill>
                    <a:srgbClr val="FFFFFF"/>
                  </a:solidFill>
                  <a:latin typeface="Arial" charset="0"/>
                </a:rPr>
                <a:t>Acoustic-Detection </a:t>
              </a:r>
            </a:p>
          </p:txBody>
        </p:sp>
        <p:sp>
          <p:nvSpPr>
            <p:cNvPr id="746701" name="Line 205"/>
            <p:cNvSpPr>
              <a:spLocks noChangeShapeType="1"/>
            </p:cNvSpPr>
            <p:nvPr/>
          </p:nvSpPr>
          <p:spPr bwMode="auto">
            <a:xfrm flipH="1" flipV="1">
              <a:off x="271" y="1735"/>
              <a:ext cx="334" cy="10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46702" name="Line 206"/>
            <p:cNvSpPr>
              <a:spLocks noChangeShapeType="1"/>
            </p:cNvSpPr>
            <p:nvPr/>
          </p:nvSpPr>
          <p:spPr bwMode="auto">
            <a:xfrm>
              <a:off x="1557" y="3027"/>
              <a:ext cx="546" cy="2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00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5" name="Gruppierung 4"/>
          <p:cNvGrpSpPr/>
          <p:nvPr/>
        </p:nvGrpSpPr>
        <p:grpSpPr>
          <a:xfrm>
            <a:off x="1483314" y="259103"/>
            <a:ext cx="766527" cy="230973"/>
            <a:chOff x="1483314" y="259103"/>
            <a:chExt cx="766527" cy="230973"/>
          </a:xfrm>
        </p:grpSpPr>
        <p:sp>
          <p:nvSpPr>
            <p:cNvPr id="203" name="Rechteck 202"/>
            <p:cNvSpPr/>
            <p:nvPr/>
          </p:nvSpPr>
          <p:spPr bwMode="auto">
            <a:xfrm rot="20974550">
              <a:off x="1483314" y="392454"/>
              <a:ext cx="115652" cy="9762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04" name="Rechteck 203"/>
            <p:cNvSpPr/>
            <p:nvPr/>
          </p:nvSpPr>
          <p:spPr bwMode="auto">
            <a:xfrm rot="20974550">
              <a:off x="1597613" y="370227"/>
              <a:ext cx="115652" cy="9762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05" name="Rechteck 204"/>
            <p:cNvSpPr/>
            <p:nvPr/>
          </p:nvSpPr>
          <p:spPr bwMode="auto">
            <a:xfrm rot="20974550">
              <a:off x="1708739" y="348003"/>
              <a:ext cx="115652" cy="9762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" name="Würfel 1"/>
            <p:cNvSpPr/>
            <p:nvPr/>
          </p:nvSpPr>
          <p:spPr bwMode="auto">
            <a:xfrm rot="20953471">
              <a:off x="1771646" y="291793"/>
              <a:ext cx="152404" cy="161010"/>
            </a:xfrm>
            <a:prstGeom prst="cube">
              <a:avLst/>
            </a:prstGeom>
            <a:solidFill>
              <a:schemeClr val="tx1">
                <a:lumMod val="85000"/>
              </a:schemeClr>
            </a:solidFill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Rechteck 2"/>
            <p:cNvSpPr/>
            <p:nvPr/>
          </p:nvSpPr>
          <p:spPr bwMode="auto">
            <a:xfrm rot="20974550">
              <a:off x="1908764" y="303554"/>
              <a:ext cx="115652" cy="9762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98" name="Rechteck 197"/>
            <p:cNvSpPr/>
            <p:nvPr/>
          </p:nvSpPr>
          <p:spPr bwMode="auto">
            <a:xfrm rot="20974550">
              <a:off x="2023063" y="281327"/>
              <a:ext cx="115652" cy="9762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99" name="Rechteck 198"/>
            <p:cNvSpPr/>
            <p:nvPr/>
          </p:nvSpPr>
          <p:spPr bwMode="auto">
            <a:xfrm rot="20974550">
              <a:off x="2134189" y="259103"/>
              <a:ext cx="115652" cy="9762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07" name="Text Box 161"/>
          <p:cNvSpPr txBox="1">
            <a:spLocks noChangeArrowheads="1"/>
          </p:cNvSpPr>
          <p:nvPr/>
        </p:nvSpPr>
        <p:spPr bwMode="auto">
          <a:xfrm>
            <a:off x="2015653" y="519063"/>
            <a:ext cx="1332211" cy="46166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2400" smtClean="0">
                <a:latin typeface="Arial" charset="0"/>
              </a:rPr>
              <a:t>Satellite</a:t>
            </a:r>
            <a:endParaRPr lang="en-US" altLang="de-DE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803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6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4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4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4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4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46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746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46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46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46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746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56" name="Picture 12" descr="https://www.auger.org/images/photos/SD/249476_223590491003519_2017305_n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412776" y="0"/>
            <a:ext cx="10445753" cy="688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6" name="Picture 2" descr="https://upload.wikimedia.org/wikipedia/commons/thumb/9/9a/Layout_of_Pierre_Auger_Observatory.svg/840px-Layout_of_Pierre_Auger_Observatory.svg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6480" y="3021806"/>
            <a:ext cx="4126040" cy="386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8" name="Picture 4" descr="ap showing the location of the Telescope Array in Southern Utah.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0457" y="0"/>
            <a:ext cx="4266079" cy="302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5256584" y="624893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 err="1"/>
              <a:t>By</a:t>
            </a:r>
            <a:r>
              <a:rPr lang="de-DE" sz="1200" dirty="0"/>
              <a:t> </a:t>
            </a:r>
            <a:r>
              <a:rPr lang="de-DE" sz="1200" dirty="0" err="1"/>
              <a:t>Darko.veberic</a:t>
            </a:r>
            <a:r>
              <a:rPr lang="de-DE" sz="1200" dirty="0"/>
              <a:t> - </a:t>
            </a:r>
            <a:r>
              <a:rPr lang="de-DE" sz="1200" dirty="0" err="1"/>
              <a:t>gimp</a:t>
            </a:r>
            <a:r>
              <a:rPr lang="de-DE" sz="1200" dirty="0"/>
              <a:t>, </a:t>
            </a:r>
            <a:r>
              <a:rPr lang="de-DE" sz="1200" dirty="0" err="1"/>
              <a:t>inkscape</a:t>
            </a:r>
            <a:r>
              <a:rPr lang="de-DE" sz="1200" dirty="0"/>
              <a:t>, </a:t>
            </a:r>
            <a:r>
              <a:rPr lang="de-DE" sz="1200" dirty="0" err="1"/>
              <a:t>root</a:t>
            </a:r>
            <a:r>
              <a:rPr lang="de-DE" sz="1200" dirty="0"/>
              <a:t>, CC BY-SA 3.0, https://</a:t>
            </a:r>
            <a:r>
              <a:rPr lang="de-DE" sz="1200" dirty="0" err="1"/>
              <a:t>commons.wikimedia.org</a:t>
            </a:r>
            <a:r>
              <a:rPr lang="de-DE" sz="1200" dirty="0"/>
              <a:t>/</a:t>
            </a:r>
            <a:r>
              <a:rPr lang="de-DE" sz="1200" dirty="0" err="1"/>
              <a:t>w</a:t>
            </a:r>
            <a:r>
              <a:rPr lang="de-DE" sz="1200" dirty="0"/>
              <a:t>/</a:t>
            </a:r>
            <a:r>
              <a:rPr lang="de-DE" sz="1200" dirty="0" err="1"/>
              <a:t>index.php?curid</a:t>
            </a:r>
            <a:r>
              <a:rPr lang="de-DE" sz="1200" dirty="0"/>
              <a:t>=25179096</a:t>
            </a:r>
          </a:p>
        </p:txBody>
      </p:sp>
      <p:sp>
        <p:nvSpPr>
          <p:cNvPr id="3" name="Rechteck 2"/>
          <p:cNvSpPr/>
          <p:nvPr/>
        </p:nvSpPr>
        <p:spPr>
          <a:xfrm>
            <a:off x="5148064" y="116632"/>
            <a:ext cx="20392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http://</a:t>
            </a:r>
            <a:r>
              <a:rPr lang="de-DE" sz="1200" dirty="0" err="1">
                <a:solidFill>
                  <a:schemeClr val="bg1"/>
                </a:solidFill>
              </a:rPr>
              <a:t>www.telescopearray.org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123586" y="3066102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Argentina</a:t>
            </a:r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5496" y="6218148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Cosmic</a:t>
            </a:r>
            <a:r>
              <a:rPr lang="de-DE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Ray </a:t>
            </a:r>
            <a:r>
              <a:rPr lang="de-DE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Detector</a:t>
            </a:r>
            <a:r>
              <a:rPr lang="de-DE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Arrays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148064" y="332656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USA</a:t>
            </a:r>
          </a:p>
        </p:txBody>
      </p:sp>
    </p:spTree>
    <p:extLst>
      <p:ext uri="{BB962C8B-B14F-4D97-AF65-F5344CB8AC3E}">
        <p14:creationId xmlns:p14="http://schemas.microsoft.com/office/powerpoint/2010/main" val="13626472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ext Box 2"/>
          <p:cNvSpPr txBox="1">
            <a:spLocks noChangeArrowheads="1"/>
          </p:cNvSpPr>
          <p:nvPr/>
        </p:nvSpPr>
        <p:spPr bwMode="auto">
          <a:xfrm>
            <a:off x="0" y="339725"/>
            <a:ext cx="88931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71" tIns="45638" rIns="91271" bIns="4563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charset="2"/>
              <a:buChar char="u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«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de-DE" sz="3600" b="1">
                <a:solidFill>
                  <a:srgbClr val="FFFFFF"/>
                </a:solidFill>
              </a:rPr>
              <a:t>Gamma Ray Telescopes</a:t>
            </a:r>
          </a:p>
        </p:txBody>
      </p:sp>
      <p:pic>
        <p:nvPicPr>
          <p:cNvPr id="98306" name="Picture 3" descr="Earth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338" y="1844675"/>
            <a:ext cx="8569325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Grafik 10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938" y="5295900"/>
            <a:ext cx="4538662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Text Box 6"/>
          <p:cNvSpPr txBox="1">
            <a:spLocks noChangeArrowheads="1"/>
          </p:cNvSpPr>
          <p:nvPr/>
        </p:nvSpPr>
        <p:spPr bwMode="auto">
          <a:xfrm>
            <a:off x="950913" y="5300663"/>
            <a:ext cx="16764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71" tIns="45638" rIns="91271" bIns="4563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charset="2"/>
              <a:buChar char="u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«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400" b="1">
                <a:solidFill>
                  <a:srgbClr val="FFFFFF"/>
                </a:solidFill>
              </a:rPr>
              <a:t>H.E.S.S. </a:t>
            </a:r>
            <a:endParaRPr lang="de-DE" altLang="de-DE" sz="2400" b="1">
              <a:solidFill>
                <a:srgbClr val="FFFFFF"/>
              </a:solidFill>
            </a:endParaRPr>
          </a:p>
        </p:txBody>
      </p:sp>
      <p:sp>
        <p:nvSpPr>
          <p:cNvPr id="98309" name="Line 8"/>
          <p:cNvSpPr>
            <a:spLocks noChangeShapeType="1"/>
          </p:cNvSpPr>
          <p:nvPr/>
        </p:nvSpPr>
        <p:spPr bwMode="auto">
          <a:xfrm flipH="1">
            <a:off x="4340225" y="2833688"/>
            <a:ext cx="2468563" cy="579437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98310" name="Line 9"/>
          <p:cNvSpPr>
            <a:spLocks noChangeShapeType="1"/>
          </p:cNvSpPr>
          <p:nvPr/>
        </p:nvSpPr>
        <p:spPr bwMode="auto">
          <a:xfrm flipV="1">
            <a:off x="3886200" y="4868863"/>
            <a:ext cx="1046163" cy="617537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98311" name="Oval 11"/>
          <p:cNvSpPr>
            <a:spLocks noChangeArrowheads="1"/>
          </p:cNvSpPr>
          <p:nvPr/>
        </p:nvSpPr>
        <p:spPr bwMode="auto">
          <a:xfrm>
            <a:off x="1835150" y="3140075"/>
            <a:ext cx="215900" cy="2159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charset="2"/>
              <a:buChar char="u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«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2400">
              <a:solidFill>
                <a:srgbClr val="FFFFFF"/>
              </a:solidFill>
            </a:endParaRPr>
          </a:p>
        </p:txBody>
      </p:sp>
      <p:sp>
        <p:nvSpPr>
          <p:cNvPr id="98312" name="Oval 12"/>
          <p:cNvSpPr>
            <a:spLocks noChangeArrowheads="1"/>
          </p:cNvSpPr>
          <p:nvPr/>
        </p:nvSpPr>
        <p:spPr bwMode="auto">
          <a:xfrm>
            <a:off x="4211638" y="3284538"/>
            <a:ext cx="215900" cy="2159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charset="2"/>
              <a:buChar char="u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«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2400">
              <a:solidFill>
                <a:srgbClr val="FFFFFF"/>
              </a:solidFill>
            </a:endParaRPr>
          </a:p>
        </p:txBody>
      </p:sp>
      <p:sp>
        <p:nvSpPr>
          <p:cNvPr id="98313" name="Oval 13"/>
          <p:cNvSpPr>
            <a:spLocks noChangeArrowheads="1"/>
          </p:cNvSpPr>
          <p:nvPr/>
        </p:nvSpPr>
        <p:spPr bwMode="auto">
          <a:xfrm>
            <a:off x="4859338" y="4724400"/>
            <a:ext cx="215900" cy="2159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charset="2"/>
              <a:buChar char="u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«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2400">
              <a:solidFill>
                <a:srgbClr val="FFFFFF"/>
              </a:solidFill>
            </a:endParaRPr>
          </a:p>
        </p:txBody>
      </p:sp>
      <p:pic>
        <p:nvPicPr>
          <p:cNvPr id="98314" name="Picture 15" descr="veritasrel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3016250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39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5" name="Text Box 16"/>
          <p:cNvSpPr txBox="1">
            <a:spLocks noChangeArrowheads="1"/>
          </p:cNvSpPr>
          <p:nvPr/>
        </p:nvSpPr>
        <p:spPr bwMode="auto">
          <a:xfrm>
            <a:off x="179388" y="2532063"/>
            <a:ext cx="1195387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1" tIns="45638" rIns="91271" bIns="4563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charset="2"/>
              <a:buChar char="u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«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400" b="1">
                <a:solidFill>
                  <a:srgbClr val="FFFFFF"/>
                </a:solidFill>
              </a:rPr>
              <a:t>Veritas</a:t>
            </a:r>
          </a:p>
        </p:txBody>
      </p:sp>
      <p:sp>
        <p:nvSpPr>
          <p:cNvPr id="98316" name="Text Box 17"/>
          <p:cNvSpPr txBox="1">
            <a:spLocks noChangeArrowheads="1"/>
          </p:cNvSpPr>
          <p:nvPr/>
        </p:nvSpPr>
        <p:spPr bwMode="auto">
          <a:xfrm>
            <a:off x="1979613" y="2682875"/>
            <a:ext cx="180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1" tIns="45638" rIns="91271" bIns="4563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charset="2"/>
              <a:buChar char="u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«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000">
              <a:solidFill>
                <a:srgbClr val="FFFFFF"/>
              </a:solidFill>
            </a:endParaRPr>
          </a:p>
        </p:txBody>
      </p:sp>
      <p:sp>
        <p:nvSpPr>
          <p:cNvPr id="98317" name="Line 18"/>
          <p:cNvSpPr>
            <a:spLocks noChangeShapeType="1"/>
          </p:cNvSpPr>
          <p:nvPr/>
        </p:nvSpPr>
        <p:spPr bwMode="auto">
          <a:xfrm>
            <a:off x="1692275" y="2924175"/>
            <a:ext cx="287338" cy="360363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FFFFFF"/>
              </a:solidFill>
            </a:endParaRPr>
          </a:p>
        </p:txBody>
      </p:sp>
      <p:pic>
        <p:nvPicPr>
          <p:cNvPr id="98318" name="Picture 19" descr="M2[1]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173163"/>
            <a:ext cx="3275013" cy="19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9" name="Text Box 20"/>
          <p:cNvSpPr txBox="1">
            <a:spLocks noChangeArrowheads="1"/>
          </p:cNvSpPr>
          <p:nvPr/>
        </p:nvSpPr>
        <p:spPr bwMode="auto">
          <a:xfrm>
            <a:off x="5791200" y="2684463"/>
            <a:ext cx="12096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1" tIns="45638" rIns="91271" bIns="4563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charset="2"/>
              <a:buChar char="u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«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400" b="1">
                <a:solidFill>
                  <a:srgbClr val="FFFFFF"/>
                </a:solidFill>
              </a:rPr>
              <a:t>MAGIC</a:t>
            </a:r>
          </a:p>
        </p:txBody>
      </p:sp>
      <p:grpSp>
        <p:nvGrpSpPr>
          <p:cNvPr id="417816" name="Group 24"/>
          <p:cNvGrpSpPr>
            <a:grpSpLocks/>
          </p:cNvGrpSpPr>
          <p:nvPr/>
        </p:nvGrpSpPr>
        <p:grpSpPr bwMode="auto">
          <a:xfrm>
            <a:off x="5410200" y="4243388"/>
            <a:ext cx="3657600" cy="2157412"/>
            <a:chOff x="3408" y="2673"/>
            <a:chExt cx="2304" cy="1359"/>
          </a:xfrm>
        </p:grpSpPr>
        <p:pic>
          <p:nvPicPr>
            <p:cNvPr id="98325" name="Picture 21" descr="Fermi_space_high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2673"/>
              <a:ext cx="2112" cy="1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326" name="Text Box 22"/>
            <p:cNvSpPr txBox="1">
              <a:spLocks noChangeArrowheads="1"/>
            </p:cNvSpPr>
            <p:nvPr/>
          </p:nvSpPr>
          <p:spPr bwMode="auto">
            <a:xfrm>
              <a:off x="3408" y="2673"/>
              <a:ext cx="182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charset="2"/>
                <a:buChar char="u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charset="2"/>
                <a:buChar char="«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r>
                <a:rPr lang="en-US" altLang="de-DE" sz="2400" b="1">
                  <a:solidFill>
                    <a:srgbClr val="FFFFFF"/>
                  </a:solidFill>
                </a:rPr>
                <a:t>Fermi-LAT</a:t>
              </a:r>
            </a:p>
          </p:txBody>
        </p:sp>
      </p:grpSp>
      <p:pic>
        <p:nvPicPr>
          <p:cNvPr id="98321" name="Picture 82" descr="HAWC 300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3716338"/>
            <a:ext cx="2016125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22" name="Oval 11"/>
          <p:cNvSpPr>
            <a:spLocks noChangeArrowheads="1"/>
          </p:cNvSpPr>
          <p:nvPr/>
        </p:nvSpPr>
        <p:spPr bwMode="auto">
          <a:xfrm>
            <a:off x="2124075" y="3500438"/>
            <a:ext cx="215900" cy="2159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charset="2"/>
              <a:buChar char="u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«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 sz="2400">
              <a:solidFill>
                <a:srgbClr val="FFFFFF"/>
              </a:solidFill>
            </a:endParaRPr>
          </a:p>
        </p:txBody>
      </p:sp>
      <p:sp>
        <p:nvSpPr>
          <p:cNvPr id="98323" name="Line 18"/>
          <p:cNvSpPr>
            <a:spLocks noChangeShapeType="1"/>
          </p:cNvSpPr>
          <p:nvPr/>
        </p:nvSpPr>
        <p:spPr bwMode="auto">
          <a:xfrm flipH="1">
            <a:off x="1912938" y="3597275"/>
            <a:ext cx="325437" cy="48895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FFFFFF"/>
              </a:solidFill>
            </a:endParaRPr>
          </a:p>
        </p:txBody>
      </p:sp>
      <p:sp>
        <p:nvSpPr>
          <p:cNvPr id="98324" name="Text Box 6"/>
          <p:cNvSpPr txBox="1">
            <a:spLocks noChangeArrowheads="1"/>
          </p:cNvSpPr>
          <p:nvPr/>
        </p:nvSpPr>
        <p:spPr bwMode="auto">
          <a:xfrm>
            <a:off x="250825" y="4191000"/>
            <a:ext cx="1676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71" tIns="45638" rIns="91271" bIns="4563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charset="2"/>
              <a:buChar char="u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«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400" b="1">
                <a:solidFill>
                  <a:srgbClr val="FFFFFF"/>
                </a:solidFill>
              </a:rPr>
              <a:t>HAWC</a:t>
            </a:r>
            <a:endParaRPr lang="de-DE" altLang="de-DE" sz="24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16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Ice_Cube_Aerial_zo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0" y="-12700"/>
            <a:ext cx="103632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51520" y="116632"/>
            <a:ext cx="88931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71" tIns="45638" rIns="91271" bIns="4563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charset="2"/>
              <a:buChar char="u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«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de-DE" sz="3600" b="1" dirty="0" err="1" smtClean="0">
                <a:solidFill>
                  <a:schemeClr val="bg1"/>
                </a:solidFill>
              </a:rPr>
              <a:t>IceCube</a:t>
            </a:r>
            <a:r>
              <a:rPr lang="en-US" altLang="de-DE" sz="3600" b="1" dirty="0" smtClean="0">
                <a:solidFill>
                  <a:schemeClr val="bg1"/>
                </a:solidFill>
              </a:rPr>
              <a:t>: Neutrino Telescope in Ice</a:t>
            </a:r>
            <a:endParaRPr lang="en-US" altLang="de-DE" sz="3600" b="1" dirty="0">
              <a:solidFill>
                <a:schemeClr val="bg1"/>
              </a:solidFill>
            </a:endParaRPr>
          </a:p>
        </p:txBody>
      </p:sp>
      <p:pic>
        <p:nvPicPr>
          <p:cNvPr id="82950" name="Picture 6" descr="ttps://inspirehep.net/record/1111580/files/Array-Publication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296" y="4497119"/>
            <a:ext cx="2232248" cy="260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739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cture of Muon in the ANTARES Det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23528" y="1196752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ANTARES</a:t>
            </a:r>
            <a:endParaRPr lang="de-DE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8" name="Gruppierung 7"/>
          <p:cNvGrpSpPr/>
          <p:nvPr/>
        </p:nvGrpSpPr>
        <p:grpSpPr>
          <a:xfrm>
            <a:off x="4632225" y="0"/>
            <a:ext cx="4850599" cy="6885384"/>
            <a:chOff x="4632225" y="0"/>
            <a:chExt cx="4850599" cy="6885384"/>
          </a:xfrm>
        </p:grpSpPr>
        <p:pic>
          <p:nvPicPr>
            <p:cNvPr id="3" name="Picture 2" descr="ttp://www.aspera-eu.org/images/stories/Media/MEDIAPICTURES/HR/km3net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2225" y="0"/>
              <a:ext cx="4850599" cy="6885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hteck 3"/>
            <p:cNvSpPr/>
            <p:nvPr/>
          </p:nvSpPr>
          <p:spPr>
            <a:xfrm>
              <a:off x="7164288" y="6525344"/>
              <a:ext cx="183896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200" dirty="0">
                  <a:solidFill>
                    <a:schemeClr val="bg1"/>
                  </a:solidFill>
                </a:rPr>
                <a:t>ASPERA/</a:t>
              </a:r>
              <a:r>
                <a:rPr lang="de-DE" sz="1200" dirty="0" err="1">
                  <a:solidFill>
                    <a:schemeClr val="bg1"/>
                  </a:solidFill>
                </a:rPr>
                <a:t>Nikhef</a:t>
              </a:r>
              <a:r>
                <a:rPr lang="de-DE" sz="1200" dirty="0">
                  <a:solidFill>
                    <a:schemeClr val="bg1"/>
                  </a:solidFill>
                </a:rPr>
                <a:t>/</a:t>
              </a:r>
              <a:r>
                <a:rPr lang="de-DE" sz="1200" dirty="0" err="1">
                  <a:solidFill>
                    <a:schemeClr val="bg1"/>
                  </a:solidFill>
                </a:rPr>
                <a:t>M.Kraan</a:t>
              </a:r>
              <a:endParaRPr lang="de-DE" sz="1200" dirty="0">
                <a:solidFill>
                  <a:schemeClr val="bg1"/>
                </a:solidFill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4788024" y="1196752"/>
              <a:ext cx="20162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KM3NeT</a:t>
              </a:r>
            </a:p>
          </p:txBody>
        </p:sp>
      </p:grp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-1116632" y="-27384"/>
            <a:ext cx="88931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71" tIns="45638" rIns="91271" bIns="4563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charset="2"/>
              <a:buChar char="u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«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de-DE" sz="3600" b="1" dirty="0" smtClean="0">
                <a:solidFill>
                  <a:schemeClr val="bg1"/>
                </a:solidFill>
              </a:rPr>
              <a:t>Neutrino Telescopes in Water</a:t>
            </a:r>
            <a:endParaRPr lang="en-US" altLang="de-D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4698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8" descr="show_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00" y="0"/>
            <a:ext cx="1295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5876" name="Text Box 4"/>
          <p:cNvSpPr txBox="1">
            <a:spLocks noChangeArrowheads="1"/>
          </p:cNvSpPr>
          <p:nvPr/>
        </p:nvSpPr>
        <p:spPr bwMode="auto">
          <a:xfrm>
            <a:off x="3203848" y="30163"/>
            <a:ext cx="6096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de-DE" sz="3200" b="1">
                <a:solidFill>
                  <a:srgbClr val="FFFFFF"/>
                </a:solidFill>
                <a:latin typeface="Arial" charset="0"/>
              </a:rPr>
              <a:t>Anti-matter from the Universe</a:t>
            </a:r>
          </a:p>
        </p:txBody>
      </p:sp>
      <p:sp>
        <p:nvSpPr>
          <p:cNvPr id="335883" name="Text Box 11"/>
          <p:cNvSpPr txBox="1">
            <a:spLocks noChangeArrowheads="1"/>
          </p:cNvSpPr>
          <p:nvPr/>
        </p:nvSpPr>
        <p:spPr bwMode="auto">
          <a:xfrm>
            <a:off x="7086600" y="2514600"/>
            <a:ext cx="1981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de-DE" sz="2000">
                <a:solidFill>
                  <a:srgbClr val="FFFFCC"/>
                </a:solidFill>
                <a:latin typeface="Arial" charset="0"/>
              </a:rPr>
              <a:t>Alpha Magnetic Spectrometer on ISS</a:t>
            </a:r>
          </a:p>
        </p:txBody>
      </p:sp>
    </p:spTree>
    <p:extLst>
      <p:ext uri="{BB962C8B-B14F-4D97-AF65-F5344CB8AC3E}">
        <p14:creationId xmlns:p14="http://schemas.microsoft.com/office/powerpoint/2010/main" val="19253333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1.1.1.3/bmi/upload.wikimedia.org/wikipedia/commons/thumb/e/e5/A_Multi-Wavelength_View_of_Radio_Galaxy_Hercules_A.jpg/1024px-A_Multi-Wavelength_View_of_Radio_Galaxy_Hercules_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669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>
            <a:spLocks noChangeArrowheads="1"/>
          </p:cNvSpPr>
          <p:nvPr/>
        </p:nvSpPr>
        <p:spPr bwMode="auto">
          <a:xfrm>
            <a:off x="-215900" y="-100013"/>
            <a:ext cx="9972675" cy="7345363"/>
          </a:xfrm>
          <a:prstGeom prst="rect">
            <a:avLst/>
          </a:prstGeom>
          <a:solidFill>
            <a:srgbClr val="FFFFFF">
              <a:alpha val="79999"/>
            </a:srgbClr>
          </a:solidFill>
          <a:ln w="38100">
            <a:solidFill>
              <a:srgbClr val="FFFFFF">
                <a:alpha val="89803"/>
              </a:srgbClr>
            </a:solidFill>
            <a:round/>
            <a:headEnd/>
            <a:tailEnd type="arrow" w="med" len="med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charset="2"/>
              <a:buChar char="u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«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>
              <a:latin typeface="Times New Roman" charset="0"/>
            </a:endParaRPr>
          </a:p>
        </p:txBody>
      </p:sp>
      <p:sp>
        <p:nvSpPr>
          <p:cNvPr id="93186" name="Text Box 0"/>
          <p:cNvSpPr txBox="1">
            <a:spLocks noChangeArrowheads="1"/>
          </p:cNvSpPr>
          <p:nvPr/>
        </p:nvSpPr>
        <p:spPr bwMode="auto">
          <a:xfrm>
            <a:off x="250825" y="404813"/>
            <a:ext cx="8893175" cy="446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71" tIns="45638" rIns="91271" bIns="4563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de-DE" sz="8000" b="1" dirty="0" smtClean="0">
                <a:solidFill>
                  <a:srgbClr val="000000"/>
                </a:solidFill>
              </a:rPr>
              <a:t>Outline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endParaRPr lang="de-DE" sz="3600" b="1" dirty="0" smtClean="0">
              <a:solidFill>
                <a:srgbClr val="000000"/>
              </a:solidFill>
            </a:endParaRPr>
          </a:p>
          <a:p>
            <a:pPr marL="444500" indent="-444500" eaLnBrk="1" hangingPunct="1">
              <a:spcBef>
                <a:spcPts val="12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de-DE" sz="4000" b="1" dirty="0" err="1" smtClean="0">
                <a:solidFill>
                  <a:schemeClr val="bg1"/>
                </a:solidFill>
              </a:rPr>
              <a:t>Cosmic</a:t>
            </a:r>
            <a:r>
              <a:rPr lang="de-DE" sz="4000" b="1" dirty="0" smtClean="0">
                <a:solidFill>
                  <a:schemeClr val="bg1"/>
                </a:solidFill>
              </a:rPr>
              <a:t> Rays </a:t>
            </a:r>
            <a:r>
              <a:rPr lang="de-DE" sz="4000" b="1" dirty="0" err="1" smtClean="0">
                <a:solidFill>
                  <a:schemeClr val="bg1"/>
                </a:solidFill>
              </a:rPr>
              <a:t>and</a:t>
            </a:r>
            <a:r>
              <a:rPr lang="de-DE" sz="4000" b="1" dirty="0" smtClean="0">
                <a:solidFill>
                  <a:schemeClr val="bg1"/>
                </a:solidFill>
              </a:rPr>
              <a:t> Air </a:t>
            </a:r>
            <a:r>
              <a:rPr lang="de-DE" sz="4000" b="1" dirty="0" err="1" smtClean="0">
                <a:solidFill>
                  <a:schemeClr val="bg1"/>
                </a:solidFill>
              </a:rPr>
              <a:t>Showers</a:t>
            </a:r>
            <a:endParaRPr lang="de-DE" sz="4000" b="1" dirty="0" smtClean="0">
              <a:solidFill>
                <a:schemeClr val="bg1"/>
              </a:solidFill>
            </a:endParaRPr>
          </a:p>
          <a:p>
            <a:pPr marL="444500" indent="-444500" eaLnBrk="1" hangingPunct="1">
              <a:spcBef>
                <a:spcPts val="12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de-DE" sz="4000" b="1" dirty="0" smtClean="0">
                <a:solidFill>
                  <a:schemeClr val="bg1"/>
                </a:solidFill>
              </a:rPr>
              <a:t>Dark Matter: WIMPs </a:t>
            </a:r>
            <a:r>
              <a:rPr lang="de-DE" sz="4000" b="1" dirty="0" err="1" smtClean="0">
                <a:solidFill>
                  <a:schemeClr val="bg1"/>
                </a:solidFill>
              </a:rPr>
              <a:t>and</a:t>
            </a:r>
            <a:r>
              <a:rPr lang="de-DE" sz="4000" b="1" dirty="0" smtClean="0">
                <a:solidFill>
                  <a:schemeClr val="bg1"/>
                </a:solidFill>
              </a:rPr>
              <a:t> ALPs</a:t>
            </a:r>
          </a:p>
          <a:p>
            <a:pPr marL="444500" indent="-444500" eaLnBrk="1" hangingPunct="1">
              <a:spcBef>
                <a:spcPts val="12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de-DE" sz="4000" b="1" dirty="0" smtClean="0">
                <a:solidFill>
                  <a:schemeClr val="bg1"/>
                </a:solidFill>
              </a:rPr>
              <a:t>Quantum Gravity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1.1.1.3/bmi/upload.wikimedia.org/wikipedia/commons/thumb/e/e5/A_Multi-Wavelength_View_of_Radio_Galaxy_Hercules_A.jpg/1024px-A_Multi-Wavelength_View_of_Radio_Galaxy_Hercules_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669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>
            <a:spLocks noChangeArrowheads="1"/>
          </p:cNvSpPr>
          <p:nvPr/>
        </p:nvSpPr>
        <p:spPr bwMode="auto">
          <a:xfrm>
            <a:off x="-215900" y="-100013"/>
            <a:ext cx="9972675" cy="7345363"/>
          </a:xfrm>
          <a:prstGeom prst="rect">
            <a:avLst/>
          </a:prstGeom>
          <a:solidFill>
            <a:srgbClr val="FFFFFF">
              <a:alpha val="79999"/>
            </a:srgbClr>
          </a:solidFill>
          <a:ln w="38100">
            <a:solidFill>
              <a:srgbClr val="FFFFFF">
                <a:alpha val="89803"/>
              </a:srgbClr>
            </a:solidFill>
            <a:round/>
            <a:headEnd/>
            <a:tailEnd type="arrow" w="med" len="med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charset="2"/>
              <a:buChar char="u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«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>
              <a:latin typeface="Times New Roman" charset="0"/>
            </a:endParaRPr>
          </a:p>
        </p:txBody>
      </p:sp>
      <p:sp>
        <p:nvSpPr>
          <p:cNvPr id="93186" name="Text Box 0"/>
          <p:cNvSpPr txBox="1">
            <a:spLocks noChangeArrowheads="1"/>
          </p:cNvSpPr>
          <p:nvPr/>
        </p:nvSpPr>
        <p:spPr bwMode="auto">
          <a:xfrm>
            <a:off x="35496" y="404813"/>
            <a:ext cx="9504809" cy="458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71" tIns="45638" rIns="91271" bIns="4563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de-DE" sz="8000" b="1" dirty="0" smtClean="0">
                <a:solidFill>
                  <a:schemeClr val="tx1">
                    <a:lumMod val="75000"/>
                  </a:schemeClr>
                </a:solidFill>
              </a:rPr>
              <a:t>Outline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endParaRPr lang="de-DE" sz="3600" b="1" dirty="0" smtClean="0">
              <a:solidFill>
                <a:srgbClr val="000000"/>
              </a:solidFill>
            </a:endParaRPr>
          </a:p>
          <a:p>
            <a:pPr marL="444500" indent="-444500" eaLnBrk="1" hangingPunct="1">
              <a:spcBef>
                <a:spcPts val="12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de-DE" sz="4700" b="1" dirty="0" err="1" smtClean="0">
                <a:solidFill>
                  <a:schemeClr val="bg1"/>
                </a:solidFill>
              </a:rPr>
              <a:t>Cosmic</a:t>
            </a:r>
            <a:r>
              <a:rPr lang="de-DE" sz="4700" b="1" dirty="0" smtClean="0">
                <a:solidFill>
                  <a:schemeClr val="bg1"/>
                </a:solidFill>
              </a:rPr>
              <a:t> Rays </a:t>
            </a:r>
            <a:r>
              <a:rPr lang="de-DE" sz="4700" b="1" dirty="0" err="1" smtClean="0">
                <a:solidFill>
                  <a:schemeClr val="bg1"/>
                </a:solidFill>
              </a:rPr>
              <a:t>and</a:t>
            </a:r>
            <a:r>
              <a:rPr lang="de-DE" sz="4700" b="1" dirty="0" smtClean="0">
                <a:solidFill>
                  <a:schemeClr val="bg1"/>
                </a:solidFill>
              </a:rPr>
              <a:t> Air </a:t>
            </a:r>
            <a:r>
              <a:rPr lang="de-DE" sz="4700" b="1" dirty="0" err="1" smtClean="0">
                <a:solidFill>
                  <a:schemeClr val="bg1"/>
                </a:solidFill>
              </a:rPr>
              <a:t>Showers</a:t>
            </a:r>
            <a:endParaRPr lang="de-DE" sz="4700" b="1" dirty="0" smtClean="0">
              <a:solidFill>
                <a:schemeClr val="bg1"/>
              </a:solidFill>
            </a:endParaRPr>
          </a:p>
          <a:p>
            <a:pPr marL="444500" indent="-444500" eaLnBrk="1" hangingPunct="1">
              <a:spcBef>
                <a:spcPts val="12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de-DE" sz="4000" b="1" dirty="0" smtClean="0">
                <a:solidFill>
                  <a:schemeClr val="tx1">
                    <a:lumMod val="75000"/>
                  </a:schemeClr>
                </a:solidFill>
              </a:rPr>
              <a:t>Dark Matter: WIMPs </a:t>
            </a:r>
            <a:r>
              <a:rPr lang="de-DE" sz="4000" b="1" dirty="0" err="1" smtClean="0">
                <a:solidFill>
                  <a:schemeClr val="tx1">
                    <a:lumMod val="75000"/>
                  </a:schemeClr>
                </a:solidFill>
              </a:rPr>
              <a:t>and</a:t>
            </a:r>
            <a:r>
              <a:rPr lang="de-DE" sz="4000" b="1" dirty="0" smtClean="0">
                <a:solidFill>
                  <a:schemeClr val="tx1">
                    <a:lumMod val="75000"/>
                  </a:schemeClr>
                </a:solidFill>
              </a:rPr>
              <a:t> ALPs</a:t>
            </a:r>
          </a:p>
          <a:p>
            <a:pPr marL="444500" indent="-444500" eaLnBrk="1" hangingPunct="1">
              <a:spcBef>
                <a:spcPts val="12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de-DE" sz="4000" b="1" dirty="0" smtClean="0">
                <a:solidFill>
                  <a:schemeClr val="tx1">
                    <a:lumMod val="75000"/>
                  </a:schemeClr>
                </a:solidFill>
              </a:rPr>
              <a:t>Quantum Gravity</a:t>
            </a:r>
          </a:p>
        </p:txBody>
      </p:sp>
    </p:spTree>
    <p:extLst>
      <p:ext uri="{BB962C8B-B14F-4D97-AF65-F5344CB8AC3E}">
        <p14:creationId xmlns:p14="http://schemas.microsoft.com/office/powerpoint/2010/main" val="6662081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251520" y="188640"/>
            <a:ext cx="86409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Air </a:t>
            </a:r>
            <a:r>
              <a:rPr lang="de-DE" sz="4000" b="1" dirty="0" err="1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Shower</a:t>
            </a:r>
            <a:r>
              <a:rPr lang="de-DE" sz="40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Simulation</a:t>
            </a:r>
          </a:p>
          <a:p>
            <a:pPr algn="ctr"/>
            <a:r>
              <a:rPr lang="de-DE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tuning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interaction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models</a:t>
            </a:r>
            <a:endParaRPr lang="de-DE" b="1" dirty="0" smtClean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97" y="1484784"/>
            <a:ext cx="4950155" cy="4896544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35496" y="6165304"/>
            <a:ext cx="8640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latin typeface="Arial" charset="0"/>
              </a:rPr>
              <a:t>R. Ulrich</a:t>
            </a:r>
            <a:endParaRPr lang="de-DE" sz="1200" dirty="0">
              <a:effectLst/>
              <a:latin typeface="Arial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148064" y="2911584"/>
            <a:ext cx="3744416" cy="2677656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69875" indent="-269875">
              <a:buFont typeface="Arial" charset="0"/>
              <a:buChar char="•"/>
            </a:pPr>
            <a:r>
              <a:rPr lang="de-DE" dirty="0" err="1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m</a:t>
            </a:r>
            <a:r>
              <a:rPr lang="de-DE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ost</a:t>
            </a:r>
            <a:r>
              <a:rPr lang="de-DE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energy</a:t>
            </a:r>
            <a:r>
              <a:rPr lang="de-DE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goes</a:t>
            </a:r>
            <a:r>
              <a:rPr lang="de-DE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very</a:t>
            </a:r>
            <a:r>
              <a:rPr lang="de-DE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forward</a:t>
            </a:r>
            <a:endParaRPr lang="de-DE" dirty="0" smtClean="0">
              <a:solidFill>
                <a:srgbClr val="1548C8"/>
              </a:solidFill>
              <a:latin typeface="Arial" charset="0"/>
              <a:ea typeface="Arial" charset="0"/>
              <a:cs typeface="Arial" charset="0"/>
            </a:endParaRPr>
          </a:p>
          <a:p>
            <a:pPr marL="269875" indent="-269875">
              <a:buFont typeface="Arial" charset="0"/>
              <a:buChar char="•"/>
            </a:pPr>
            <a:r>
              <a:rPr lang="de-DE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LHC </a:t>
            </a:r>
            <a:r>
              <a:rPr lang="de-DE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data</a:t>
            </a:r>
            <a:r>
              <a:rPr lang="de-DE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extremely</a:t>
            </a:r>
            <a:r>
              <a:rPr lang="de-DE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important</a:t>
            </a:r>
            <a:r>
              <a:rPr lang="de-DE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to</a:t>
            </a:r>
            <a:r>
              <a:rPr lang="de-DE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assess</a:t>
            </a:r>
            <a:r>
              <a:rPr lang="de-DE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ultra</a:t>
            </a:r>
            <a:r>
              <a:rPr lang="de-DE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 high </a:t>
            </a:r>
            <a:r>
              <a:rPr lang="de-DE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energy</a:t>
            </a:r>
            <a:r>
              <a:rPr lang="de-DE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regime</a:t>
            </a:r>
            <a:endParaRPr lang="de-DE" dirty="0" smtClean="0">
              <a:solidFill>
                <a:srgbClr val="1548C8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2000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AGE of cosmic ray trac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>
            <a:spLocks noChangeArrowheads="1"/>
          </p:cNvSpPr>
          <p:nvPr/>
        </p:nvSpPr>
        <p:spPr bwMode="auto">
          <a:xfrm>
            <a:off x="-215900" y="-100013"/>
            <a:ext cx="9972675" cy="7345363"/>
          </a:xfrm>
          <a:prstGeom prst="rect">
            <a:avLst/>
          </a:prstGeom>
          <a:solidFill>
            <a:srgbClr val="FFFFFF">
              <a:alpha val="54000"/>
            </a:srgbClr>
          </a:solidFill>
          <a:ln w="38100">
            <a:solidFill>
              <a:srgbClr val="FFFFFF">
                <a:alpha val="89803"/>
              </a:srgbClr>
            </a:solidFill>
            <a:round/>
            <a:headEnd/>
            <a:tailEnd type="arrow" w="med" len="med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charset="2"/>
              <a:buChar char="u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«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>
              <a:latin typeface="Times New Roman" charset="0"/>
            </a:endParaRPr>
          </a:p>
        </p:txBody>
      </p:sp>
      <p:sp>
        <p:nvSpPr>
          <p:cNvPr id="93186" name="Text Box 0"/>
          <p:cNvSpPr txBox="1">
            <a:spLocks noChangeArrowheads="1"/>
          </p:cNvSpPr>
          <p:nvPr/>
        </p:nvSpPr>
        <p:spPr bwMode="auto">
          <a:xfrm>
            <a:off x="250825" y="-133492"/>
            <a:ext cx="8893175" cy="255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71" tIns="45638" rIns="91271" bIns="4563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de-DE" sz="80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Introduction</a:t>
            </a:r>
            <a:r>
              <a:rPr lang="de-DE" sz="8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: </a:t>
            </a:r>
            <a:r>
              <a:rPr lang="de-DE" sz="80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Cosmic</a:t>
            </a:r>
            <a:r>
              <a:rPr lang="de-DE" sz="8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Rays</a:t>
            </a:r>
          </a:p>
        </p:txBody>
      </p:sp>
    </p:spTree>
    <p:extLst>
      <p:ext uri="{BB962C8B-B14F-4D97-AF65-F5344CB8AC3E}">
        <p14:creationId xmlns:p14="http://schemas.microsoft.com/office/powerpoint/2010/main" val="12000386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ung 9"/>
          <p:cNvGrpSpPr/>
          <p:nvPr/>
        </p:nvGrpSpPr>
        <p:grpSpPr>
          <a:xfrm>
            <a:off x="251520" y="188640"/>
            <a:ext cx="8712968" cy="523220"/>
            <a:chOff x="323528" y="188640"/>
            <a:chExt cx="8712968" cy="523220"/>
          </a:xfrm>
        </p:grpSpPr>
        <p:sp>
          <p:nvSpPr>
            <p:cNvPr id="5" name="Textfeld 4"/>
            <p:cNvSpPr txBox="1"/>
            <p:nvPr/>
          </p:nvSpPr>
          <p:spPr>
            <a:xfrm>
              <a:off x="323528" y="188640"/>
              <a:ext cx="84969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Arial" charset="0"/>
                  <a:ea typeface="Arial" charset="0"/>
                  <a:cs typeface="Arial" charset="0"/>
                </a:rPr>
                <a:t>CMS (</a:t>
              </a:r>
              <a:r>
                <a:rPr lang="de-DE" dirty="0" err="1" smtClean="0">
                  <a:latin typeface="Arial" charset="0"/>
                  <a:ea typeface="Arial" charset="0"/>
                  <a:cs typeface="Arial" charset="0"/>
                </a:rPr>
                <a:t>magnet</a:t>
              </a:r>
              <a:r>
                <a:rPr lang="de-DE" dirty="0" smtClean="0">
                  <a:latin typeface="Arial" charset="0"/>
                  <a:ea typeface="Arial" charset="0"/>
                  <a:cs typeface="Arial" charset="0"/>
                </a:rPr>
                <a:t> off) </a:t>
              </a:r>
              <a:r>
                <a:rPr lang="de-DE" dirty="0" err="1" smtClean="0">
                  <a:latin typeface="Arial" charset="0"/>
                  <a:ea typeface="Arial" charset="0"/>
                  <a:cs typeface="Arial" charset="0"/>
                </a:rPr>
                <a:t>multiplicity</a:t>
              </a:r>
              <a:r>
                <a:rPr lang="de-DE" dirty="0" smtClean="0"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de-DE" dirty="0" err="1" smtClean="0">
                  <a:latin typeface="Arial" charset="0"/>
                  <a:ea typeface="Arial" charset="0"/>
                  <a:cs typeface="Arial" charset="0"/>
                </a:rPr>
                <a:t>spectra</a:t>
              </a:r>
              <a:r>
                <a:rPr lang="de-DE" dirty="0" smtClean="0">
                  <a:latin typeface="Arial" charset="0"/>
                  <a:ea typeface="Arial" charset="0"/>
                  <a:cs typeface="Arial" charset="0"/>
                </a:rPr>
                <a:t> at </a:t>
              </a:r>
            </a:p>
          </p:txBody>
        </p:sp>
        <p:pic>
          <p:nvPicPr>
            <p:cNvPr id="6" name="Bild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80658" y="246245"/>
              <a:ext cx="2255838" cy="417330"/>
            </a:xfrm>
            <a:prstGeom prst="rect">
              <a:avLst/>
            </a:prstGeom>
          </p:spPr>
        </p:pic>
      </p:grpSp>
      <p:grpSp>
        <p:nvGrpSpPr>
          <p:cNvPr id="12" name="Gruppierung 11"/>
          <p:cNvGrpSpPr/>
          <p:nvPr/>
        </p:nvGrpSpPr>
        <p:grpSpPr>
          <a:xfrm>
            <a:off x="107504" y="819443"/>
            <a:ext cx="9036496" cy="3905701"/>
            <a:chOff x="107504" y="880418"/>
            <a:chExt cx="9036496" cy="3905701"/>
          </a:xfrm>
        </p:grpSpPr>
        <p:pic>
          <p:nvPicPr>
            <p:cNvPr id="4" name="Bild 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504" y="880418"/>
              <a:ext cx="9036496" cy="3860107"/>
            </a:xfrm>
            <a:prstGeom prst="rect">
              <a:avLst/>
            </a:prstGeom>
          </p:spPr>
        </p:pic>
        <p:sp>
          <p:nvSpPr>
            <p:cNvPr id="2" name="Rechteck 1"/>
            <p:cNvSpPr/>
            <p:nvPr/>
          </p:nvSpPr>
          <p:spPr>
            <a:xfrm>
              <a:off x="7726522" y="4509120"/>
              <a:ext cx="130997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200" smtClean="0"/>
                <a:t>arXiv:1507.05915</a:t>
              </a:r>
              <a:endParaRPr lang="de-DE" sz="1200" dirty="0"/>
            </a:p>
          </p:txBody>
        </p:sp>
      </p:grpSp>
      <p:sp>
        <p:nvSpPr>
          <p:cNvPr id="11" name="Textfeld 10"/>
          <p:cNvSpPr txBox="1"/>
          <p:nvPr/>
        </p:nvSpPr>
        <p:spPr>
          <a:xfrm>
            <a:off x="251520" y="4725144"/>
            <a:ext cx="8820472" cy="212365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Air </a:t>
            </a:r>
            <a:r>
              <a:rPr lang="de-DE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shower</a:t>
            </a:r>
            <a:r>
              <a:rPr lang="de-DE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interaction</a:t>
            </a:r>
            <a:r>
              <a:rPr lang="de-DE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models</a:t>
            </a:r>
            <a:r>
              <a:rPr lang="de-DE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algn="ctr">
              <a:spcAft>
                <a:spcPts val="1200"/>
              </a:spcAft>
            </a:pPr>
            <a:r>
              <a:rPr lang="de-DE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EPOS-LHC      </a:t>
            </a:r>
            <a:r>
              <a:rPr lang="de-D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QGSJet</a:t>
            </a: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     </a:t>
            </a:r>
            <a:r>
              <a:rPr lang="de-DE" dirty="0" err="1" smtClean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Sibyll</a:t>
            </a:r>
            <a:endParaRPr lang="de-DE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1200"/>
              </a:spcAft>
            </a:pPr>
            <a:r>
              <a:rPr lang="de-DE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tend</a:t>
            </a:r>
            <a:r>
              <a:rPr lang="de-DE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to</a:t>
            </a:r>
            <a:r>
              <a:rPr lang="de-DE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perform</a:t>
            </a:r>
            <a:r>
              <a:rPr lang="de-DE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better</a:t>
            </a:r>
            <a:r>
              <a:rPr lang="de-DE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than</a:t>
            </a:r>
            <a:r>
              <a:rPr lang="de-DE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particle</a:t>
            </a:r>
            <a:r>
              <a:rPr lang="de-DE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physics</a:t>
            </a:r>
            <a:r>
              <a:rPr lang="de-DE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generators</a:t>
            </a:r>
            <a:r>
              <a:rPr lang="de-DE" dirty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de-DE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 multi-</a:t>
            </a:r>
            <a:r>
              <a:rPr lang="de-DE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particle</a:t>
            </a:r>
            <a:r>
              <a:rPr lang="de-DE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spectra</a:t>
            </a:r>
            <a:endParaRPr lang="de-DE" dirty="0" smtClean="0">
              <a:solidFill>
                <a:srgbClr val="1548C8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111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616" y="1706493"/>
            <a:ext cx="6984776" cy="4962867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6660232" y="6392361"/>
            <a:ext cx="16561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latin typeface="Arial" charset="0"/>
              </a:rPr>
              <a:t>I. </a:t>
            </a:r>
            <a:r>
              <a:rPr lang="de-DE" sz="1200" dirty="0" err="1" smtClean="0">
                <a:latin typeface="Arial" charset="0"/>
              </a:rPr>
              <a:t>Valiño</a:t>
            </a:r>
            <a:r>
              <a:rPr lang="de-DE" sz="1200" dirty="0" smtClean="0">
                <a:latin typeface="Arial" charset="0"/>
              </a:rPr>
              <a:t>, ICRC 2015</a:t>
            </a:r>
            <a:endParaRPr lang="de-DE" sz="1200" dirty="0">
              <a:effectLst/>
              <a:latin typeface="Arial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51520" y="188640"/>
            <a:ext cx="86409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err="1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Mass</a:t>
            </a:r>
            <a:r>
              <a:rPr lang="de-DE" sz="40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4000" b="1" dirty="0" err="1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Composition</a:t>
            </a:r>
            <a:endParaRPr lang="de-DE" sz="4000" b="1" dirty="0" smtClean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golden </a:t>
            </a:r>
            <a:r>
              <a:rPr lang="de-DE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key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to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understand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spectral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features</a:t>
            </a:r>
            <a:endParaRPr lang="de-DE" b="1" dirty="0" smtClean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935363" y="3287266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ankle</a:t>
            </a:r>
            <a:endParaRPr lang="de-DE" dirty="0" smtClean="0">
              <a:solidFill>
                <a:srgbClr val="1548C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588224" y="2761764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cut</a:t>
            </a:r>
            <a:r>
              <a:rPr lang="de-DE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-off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483769" y="4149080"/>
            <a:ext cx="2592288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but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are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these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really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protons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659913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MAGE of cosmic ray trac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Gerade Verbindung mit Pfeil 14"/>
          <p:cNvCxnSpPr/>
          <p:nvPr/>
        </p:nvCxnSpPr>
        <p:spPr bwMode="auto">
          <a:xfrm flipH="1">
            <a:off x="6228184" y="692696"/>
            <a:ext cx="1800200" cy="1080120"/>
          </a:xfrm>
          <a:prstGeom prst="straightConnector1">
            <a:avLst/>
          </a:prstGeom>
          <a:solidFill>
            <a:srgbClr val="BFBFBF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lg" len="lg"/>
            <a:tailEnd type="arrow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Textfeld 15"/>
          <p:cNvSpPr txBox="1"/>
          <p:nvPr/>
        </p:nvSpPr>
        <p:spPr>
          <a:xfrm>
            <a:off x="6588224" y="141277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Shower</a:t>
            </a:r>
            <a:r>
              <a:rPr lang="de-DE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epth</a:t>
            </a:r>
            <a:r>
              <a:rPr lang="de-DE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X [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</a:t>
            </a:r>
            <a:r>
              <a:rPr lang="de-DE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/cm</a:t>
            </a:r>
            <a:r>
              <a:rPr lang="de-DE" baseline="30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de-DE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]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835696" y="332656"/>
            <a:ext cx="3096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Shower</a:t>
            </a:r>
            <a:r>
              <a:rPr lang="de-DE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Maximum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</a:t>
            </a:r>
            <a:r>
              <a:rPr lang="de-DE" baseline="-25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max</a:t>
            </a:r>
            <a:r>
              <a:rPr lang="de-DE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[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</a:t>
            </a:r>
            <a:r>
              <a:rPr lang="de-DE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/cm</a:t>
            </a:r>
            <a:r>
              <a:rPr lang="de-DE" baseline="30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de-DE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]</a:t>
            </a:r>
          </a:p>
        </p:txBody>
      </p:sp>
      <p:cxnSp>
        <p:nvCxnSpPr>
          <p:cNvPr id="18" name="Gerade Verbindung mit Pfeil 17"/>
          <p:cNvCxnSpPr/>
          <p:nvPr/>
        </p:nvCxnSpPr>
        <p:spPr bwMode="auto">
          <a:xfrm>
            <a:off x="3383868" y="1430779"/>
            <a:ext cx="180020" cy="1494165"/>
          </a:xfrm>
          <a:prstGeom prst="straightConnector1">
            <a:avLst/>
          </a:prstGeom>
          <a:solidFill>
            <a:srgbClr val="BFBFBF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lg" len="lg"/>
            <a:tailEnd type="arrow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7276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ung 11"/>
          <p:cNvGrpSpPr/>
          <p:nvPr/>
        </p:nvGrpSpPr>
        <p:grpSpPr>
          <a:xfrm>
            <a:off x="251520" y="2411596"/>
            <a:ext cx="8712968" cy="4329772"/>
            <a:chOff x="251520" y="2411596"/>
            <a:chExt cx="8712968" cy="4329772"/>
          </a:xfrm>
        </p:grpSpPr>
        <p:pic>
          <p:nvPicPr>
            <p:cNvPr id="7" name="Bild 6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520" y="2655241"/>
              <a:ext cx="8712968" cy="3802023"/>
            </a:xfrm>
            <a:prstGeom prst="rect">
              <a:avLst/>
            </a:prstGeom>
          </p:spPr>
        </p:pic>
        <p:pic>
          <p:nvPicPr>
            <p:cNvPr id="8" name="Bild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97822" y="2440400"/>
              <a:ext cx="2254498" cy="259228"/>
            </a:xfrm>
            <a:prstGeom prst="rect">
              <a:avLst/>
            </a:prstGeom>
          </p:spPr>
        </p:pic>
        <p:sp>
          <p:nvSpPr>
            <p:cNvPr id="9" name="Textfeld 8"/>
            <p:cNvSpPr txBox="1"/>
            <p:nvPr/>
          </p:nvSpPr>
          <p:spPr>
            <a:xfrm>
              <a:off x="1093366" y="2411596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800" smtClean="0">
                  <a:latin typeface="Arial" charset="0"/>
                  <a:ea typeface="Arial" charset="0"/>
                  <a:cs typeface="Arial" charset="0"/>
                </a:rPr>
                <a:t>EPOS-LHC</a:t>
              </a:r>
              <a:endParaRPr lang="de-DE" sz="1800" dirty="0" smtClean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5004048" y="6464369"/>
              <a:ext cx="367240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/>
                <a:t>Pierre Auger Collab., arXiv:1409.5083v1 </a:t>
              </a:r>
              <a:r>
                <a:rPr lang="en-US" sz="1200" dirty="0"/>
                <a:t>[</a:t>
              </a:r>
              <a:r>
                <a:rPr lang="en-US" sz="1200" dirty="0" err="1"/>
                <a:t>astro-ph.HE</a:t>
              </a:r>
              <a:r>
                <a:rPr lang="en-US" sz="1200" dirty="0"/>
                <a:t>]</a:t>
              </a:r>
              <a:endParaRPr lang="de-DE" sz="1200" dirty="0"/>
            </a:p>
          </p:txBody>
        </p:sp>
      </p:grpSp>
      <p:pic>
        <p:nvPicPr>
          <p:cNvPr id="2" name="Bild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27584" y="1202379"/>
            <a:ext cx="3860428" cy="118782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11560" y="313492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Mean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width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X</a:t>
            </a:r>
            <a:r>
              <a:rPr lang="de-DE" baseline="-25000" dirty="0" err="1" smtClean="0">
                <a:latin typeface="Arial" charset="0"/>
                <a:ea typeface="Arial" charset="0"/>
                <a:cs typeface="Arial" charset="0"/>
              </a:rPr>
              <a:t>max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distribution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⇒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mass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mix</a:t>
            </a:r>
          </a:p>
        </p:txBody>
      </p:sp>
    </p:spTree>
    <p:extLst>
      <p:ext uri="{BB962C8B-B14F-4D97-AF65-F5344CB8AC3E}">
        <p14:creationId xmlns:p14="http://schemas.microsoft.com/office/powerpoint/2010/main" val="4188587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5915024"/>
            <a:ext cx="5425458" cy="483337"/>
          </a:xfrm>
          <a:prstGeom prst="rect">
            <a:avLst/>
          </a:prstGeom>
        </p:spPr>
      </p:pic>
      <p:grpSp>
        <p:nvGrpSpPr>
          <p:cNvPr id="14" name="Gruppierung 13"/>
          <p:cNvGrpSpPr/>
          <p:nvPr/>
        </p:nvGrpSpPr>
        <p:grpSpPr>
          <a:xfrm>
            <a:off x="-27963" y="104857"/>
            <a:ext cx="9145720" cy="3612175"/>
            <a:chOff x="-27963" y="104857"/>
            <a:chExt cx="9145720" cy="3612175"/>
          </a:xfrm>
        </p:grpSpPr>
        <p:pic>
          <p:nvPicPr>
            <p:cNvPr id="2" name="Bild 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7963" y="104857"/>
              <a:ext cx="9145719" cy="3612175"/>
            </a:xfrm>
            <a:prstGeom prst="rect">
              <a:avLst/>
            </a:prstGeom>
          </p:spPr>
        </p:pic>
        <p:sp>
          <p:nvSpPr>
            <p:cNvPr id="4" name="Rechteck 3"/>
            <p:cNvSpPr/>
            <p:nvPr/>
          </p:nvSpPr>
          <p:spPr>
            <a:xfrm>
              <a:off x="7482373" y="3429000"/>
              <a:ext cx="163538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200" dirty="0" smtClean="0"/>
                <a:t>A. </a:t>
              </a:r>
              <a:r>
                <a:rPr lang="de-DE" sz="1200" dirty="0" err="1" smtClean="0"/>
                <a:t>Porcelli</a:t>
              </a:r>
              <a:r>
                <a:rPr lang="de-DE" sz="1200" dirty="0" smtClean="0"/>
                <a:t>, ICRC 2015</a:t>
              </a:r>
              <a:endParaRPr lang="de-DE" sz="1200" dirty="0"/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395536" y="4149080"/>
            <a:ext cx="799288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spcAft>
                <a:spcPts val="600"/>
              </a:spcAft>
              <a:buFont typeface="Arial" charset="0"/>
              <a:buChar char="•"/>
            </a:pP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above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knee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de-DE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heavy</a:t>
            </a:r>
          </a:p>
          <a:p>
            <a:pPr marL="269875" indent="-269875">
              <a:spcAft>
                <a:spcPts val="600"/>
              </a:spcAft>
              <a:buFont typeface="Arial" charset="0"/>
              <a:buChar char="•"/>
            </a:pPr>
            <a:r>
              <a:rPr lang="de-D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ankle</a:t>
            </a: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de-DE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again</a:t>
            </a: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light;  </a:t>
            </a:r>
            <a:r>
              <a:rPr lang="de-DE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dip</a:t>
            </a:r>
            <a:r>
              <a:rPr lang="de-DE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 due </a:t>
            </a:r>
            <a:r>
              <a:rPr lang="de-DE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to</a:t>
            </a:r>
            <a:endParaRPr lang="de-DE" dirty="0" smtClean="0">
              <a:solidFill>
                <a:srgbClr val="1548C8"/>
              </a:solidFill>
              <a:latin typeface="Arial" charset="0"/>
              <a:ea typeface="Arial" charset="0"/>
              <a:cs typeface="Arial" charset="0"/>
            </a:endParaRPr>
          </a:p>
          <a:p>
            <a:pPr marL="269875" indent="-269875">
              <a:spcAft>
                <a:spcPts val="600"/>
              </a:spcAft>
              <a:buFont typeface="Arial" charset="0"/>
              <a:buChar char="•"/>
            </a:pPr>
            <a:r>
              <a:rPr lang="de-D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cut</a:t>
            </a: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-off: </a:t>
            </a:r>
            <a:r>
              <a:rPr lang="de-DE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mixture</a:t>
            </a:r>
            <a:r>
              <a:rPr lang="de-DE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; </a:t>
            </a:r>
            <a:r>
              <a:rPr lang="de-DE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NOT pure GZK </a:t>
            </a:r>
            <a:r>
              <a:rPr lang="de-DE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cut</a:t>
            </a:r>
            <a:r>
              <a:rPr lang="de-DE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-off </a:t>
            </a:r>
            <a:r>
              <a:rPr lang="de-DE" dirty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	</a:t>
            </a:r>
            <a:endParaRPr lang="de-DE" dirty="0" smtClean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3480" y="4633317"/>
            <a:ext cx="3429000" cy="495300"/>
          </a:xfrm>
          <a:prstGeom prst="rect">
            <a:avLst/>
          </a:prstGeom>
        </p:spPr>
      </p:pic>
      <p:cxnSp>
        <p:nvCxnSpPr>
          <p:cNvPr id="12" name="Gerade Verbindung mit Pfeil 11"/>
          <p:cNvCxnSpPr/>
          <p:nvPr/>
        </p:nvCxnSpPr>
        <p:spPr bwMode="auto">
          <a:xfrm flipH="1">
            <a:off x="5057775" y="5661248"/>
            <a:ext cx="234305" cy="411510"/>
          </a:xfrm>
          <a:prstGeom prst="straightConnector1">
            <a:avLst/>
          </a:prstGeom>
          <a:solidFill>
            <a:srgbClr val="BFBFBF"/>
          </a:solidFill>
          <a:ln w="38100" cap="flat" cmpd="sng" algn="ctr">
            <a:solidFill>
              <a:srgbClr val="1548C8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08964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908720"/>
            <a:ext cx="8496944" cy="3672408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7234782" y="4653136"/>
            <a:ext cx="15856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smtClean="0"/>
              <a:t>L. </a:t>
            </a:r>
            <a:r>
              <a:rPr lang="de-DE" sz="1200" dirty="0" err="1" smtClean="0"/>
              <a:t>Collica</a:t>
            </a:r>
            <a:r>
              <a:rPr lang="de-DE" sz="1200" dirty="0" smtClean="0"/>
              <a:t>, ICRC 2015</a:t>
            </a:r>
            <a:endParaRPr lang="de-DE" sz="1200" dirty="0"/>
          </a:p>
        </p:txBody>
      </p:sp>
      <p:sp>
        <p:nvSpPr>
          <p:cNvPr id="4" name="Textfeld 3"/>
          <p:cNvSpPr txBox="1"/>
          <p:nvPr/>
        </p:nvSpPr>
        <p:spPr>
          <a:xfrm>
            <a:off x="323528" y="260648"/>
            <a:ext cx="8820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Mystery: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Overproduction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myons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at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highest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energies</a:t>
            </a:r>
            <a:endParaRPr lang="de-DE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16024" y="5283205"/>
            <a:ext cx="8820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buFont typeface="Arial" charset="0"/>
              <a:buChar char="•"/>
            </a:pP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Problem </a:t>
            </a:r>
            <a:r>
              <a:rPr lang="de-D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with</a:t>
            </a: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interaction</a:t>
            </a: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models</a:t>
            </a: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? </a:t>
            </a:r>
            <a:r>
              <a:rPr lang="de-DE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Very</a:t>
            </a:r>
            <a:r>
              <a:rPr lang="de-DE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hard</a:t>
            </a:r>
            <a:r>
              <a:rPr lang="de-DE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to</a:t>
            </a:r>
            <a:r>
              <a:rPr lang="de-DE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solve</a:t>
            </a:r>
            <a:r>
              <a:rPr lang="de-DE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!</a:t>
            </a:r>
          </a:p>
          <a:p>
            <a:pPr marL="227013" indent="-227013">
              <a:buFont typeface="Arial" charset="0"/>
              <a:buChar char="•"/>
            </a:pP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New </a:t>
            </a:r>
            <a:r>
              <a:rPr lang="de-D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particle</a:t>
            </a: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physics</a:t>
            </a: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 at </a:t>
            </a:r>
            <a:r>
              <a:rPr lang="de-D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highest</a:t>
            </a: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energies</a:t>
            </a: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2909442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9872" y="2708920"/>
            <a:ext cx="5715000" cy="401478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8388424" y="6525344"/>
            <a:ext cx="792088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R. Ulrich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076056" y="188640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3200" b="1" dirty="0" smtClean="0">
                <a:latin typeface="Arial" charset="0"/>
                <a:ea typeface="Arial" charset="0"/>
                <a:cs typeface="Arial" charset="0"/>
              </a:rPr>
              <a:t>p-</a:t>
            </a:r>
            <a:r>
              <a:rPr lang="de-DE" sz="3200" b="1" dirty="0" err="1" smtClean="0">
                <a:latin typeface="Arial" charset="0"/>
                <a:ea typeface="Arial" charset="0"/>
                <a:cs typeface="Arial" charset="0"/>
              </a:rPr>
              <a:t>air</a:t>
            </a:r>
            <a:r>
              <a:rPr lang="de-DE" sz="3200" b="1" dirty="0" smtClean="0">
                <a:latin typeface="Arial" charset="0"/>
                <a:ea typeface="Arial" charset="0"/>
                <a:cs typeface="Arial" charset="0"/>
              </a:rPr>
              <a:t> Cross </a:t>
            </a:r>
            <a:r>
              <a:rPr lang="de-DE" sz="3200" b="1" dirty="0" err="1" smtClean="0">
                <a:latin typeface="Arial" charset="0"/>
                <a:ea typeface="Arial" charset="0"/>
                <a:cs typeface="Arial" charset="0"/>
              </a:rPr>
              <a:t>section</a:t>
            </a:r>
            <a:endParaRPr lang="de-DE" sz="3200" b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809803" y="1167135"/>
            <a:ext cx="4334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measure</a:t>
            </a:r>
            <a:r>
              <a:rPr lang="de-DE" sz="2400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slope</a:t>
            </a:r>
            <a:r>
              <a:rPr lang="de-DE" sz="2400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de-DE" sz="2400" dirty="0" err="1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X</a:t>
            </a:r>
            <a:r>
              <a:rPr lang="de-DE" sz="2400" baseline="-25000" dirty="0" err="1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max</a:t>
            </a:r>
            <a:r>
              <a:rPr lang="de-DE" sz="2400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distr</a:t>
            </a:r>
            <a:r>
              <a:rPr lang="de-DE" sz="2400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cxnSp>
        <p:nvCxnSpPr>
          <p:cNvPr id="9" name="Gerade Verbindung mit Pfeil 8"/>
          <p:cNvCxnSpPr>
            <a:stCxn id="7" idx="1"/>
          </p:cNvCxnSpPr>
          <p:nvPr/>
        </p:nvCxnSpPr>
        <p:spPr bwMode="auto">
          <a:xfrm flipH="1" flipV="1">
            <a:off x="3028951" y="1357314"/>
            <a:ext cx="1780852" cy="40654"/>
          </a:xfrm>
          <a:prstGeom prst="straightConnector1">
            <a:avLst/>
          </a:prstGeom>
          <a:ln w="28575">
            <a:headEnd type="none" w="med" len="med"/>
            <a:tailEnd type="arrow" w="lg" len="lg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107504" y="3966155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 smtClean="0">
                <a:latin typeface="Arial" charset="0"/>
                <a:ea typeface="Arial" charset="0"/>
                <a:cs typeface="Arial" charset="0"/>
              </a:rPr>
              <a:t>translation</a:t>
            </a:r>
            <a:r>
              <a:rPr lang="de-DE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ea typeface="Arial" charset="0"/>
                <a:cs typeface="Arial" charset="0"/>
              </a:rPr>
              <a:t>with</a:t>
            </a:r>
            <a:r>
              <a:rPr lang="de-DE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ea typeface="Arial" charset="0"/>
                <a:cs typeface="Arial" charset="0"/>
              </a:rPr>
              <a:t>interaction</a:t>
            </a:r>
            <a:r>
              <a:rPr lang="de-DE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ea typeface="Arial" charset="0"/>
                <a:cs typeface="Arial" charset="0"/>
              </a:rPr>
              <a:t>models</a:t>
            </a:r>
            <a:endParaRPr lang="de-DE" sz="24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hteckiger Pfeil 10"/>
          <p:cNvSpPr/>
          <p:nvPr/>
        </p:nvSpPr>
        <p:spPr bwMode="auto">
          <a:xfrm flipV="1">
            <a:off x="2123728" y="3140968"/>
            <a:ext cx="1296144" cy="936104"/>
          </a:xfrm>
          <a:prstGeom prst="bentArrow">
            <a:avLst>
              <a:gd name="adj1" fmla="val 25000"/>
              <a:gd name="adj2" fmla="val 25000"/>
              <a:gd name="adj3" fmla="val 35684"/>
              <a:gd name="adj4" fmla="val 43750"/>
            </a:avLst>
          </a:prstGeom>
          <a:solidFill>
            <a:srgbClr val="FFFF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44624"/>
            <a:ext cx="4846315" cy="3053842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35496" y="5229200"/>
            <a:ext cx="3312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dirty="0" err="1" smtClean="0">
                <a:latin typeface="Arial" charset="0"/>
                <a:ea typeface="Arial" charset="0"/>
                <a:cs typeface="Arial" charset="0"/>
              </a:rPr>
              <a:t>accelerator</a:t>
            </a:r>
            <a:r>
              <a:rPr lang="de-DE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ea typeface="Arial" charset="0"/>
                <a:cs typeface="Arial" charset="0"/>
              </a:rPr>
              <a:t>data</a:t>
            </a:r>
            <a:r>
              <a:rPr lang="de-DE" sz="2400" dirty="0" smtClean="0">
                <a:latin typeface="Arial" charset="0"/>
                <a:ea typeface="Arial" charset="0"/>
                <a:cs typeface="Arial" charset="0"/>
              </a:rPr>
              <a:t>:         𝜎</a:t>
            </a:r>
            <a:r>
              <a:rPr lang="de-DE" sz="2400" baseline="-25000" dirty="0" err="1">
                <a:latin typeface="Arial" charset="0"/>
                <a:ea typeface="Arial" charset="0"/>
                <a:cs typeface="Arial" charset="0"/>
              </a:rPr>
              <a:t>inel</a:t>
            </a:r>
            <a:r>
              <a:rPr lang="de-DE" sz="2400" dirty="0">
                <a:latin typeface="Arial" charset="0"/>
                <a:ea typeface="Arial" charset="0"/>
                <a:cs typeface="Arial" charset="0"/>
              </a:rPr>
              <a:t>(p-p) </a:t>
            </a:r>
            <a:r>
              <a:rPr lang="de-DE" sz="2400" dirty="0" err="1" smtClean="0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de-DE" sz="2400" dirty="0" smtClean="0">
                <a:latin typeface="Arial" charset="0"/>
                <a:ea typeface="Arial" charset="0"/>
                <a:cs typeface="Arial" charset="0"/>
              </a:rPr>
              <a:t> 𝜎</a:t>
            </a:r>
            <a:r>
              <a:rPr lang="de-DE" sz="2400" dirty="0">
                <a:latin typeface="Arial" charset="0"/>
                <a:ea typeface="Arial" charset="0"/>
                <a:cs typeface="Arial" charset="0"/>
              </a:rPr>
              <a:t>(p-</a:t>
            </a:r>
            <a:r>
              <a:rPr lang="de-DE" sz="2400" dirty="0" err="1">
                <a:latin typeface="Arial" charset="0"/>
                <a:ea typeface="Arial" charset="0"/>
                <a:cs typeface="Arial" charset="0"/>
              </a:rPr>
              <a:t>air</a:t>
            </a:r>
            <a:r>
              <a:rPr lang="de-DE" sz="2400" dirty="0" smtClean="0">
                <a:latin typeface="Arial" charset="0"/>
                <a:ea typeface="Arial" charset="0"/>
                <a:cs typeface="Arial" charset="0"/>
              </a:rPr>
              <a:t>) </a:t>
            </a:r>
            <a:r>
              <a:rPr lang="de-DE" sz="2400" dirty="0" err="1" smtClean="0">
                <a:latin typeface="Arial" charset="0"/>
                <a:ea typeface="Arial" charset="0"/>
                <a:cs typeface="Arial" charset="0"/>
              </a:rPr>
              <a:t>using</a:t>
            </a:r>
            <a:r>
              <a:rPr lang="de-DE" sz="2400" dirty="0" smtClean="0">
                <a:latin typeface="Arial" charset="0"/>
                <a:ea typeface="Arial" charset="0"/>
                <a:cs typeface="Arial" charset="0"/>
              </a:rPr>
              <a:t> Glauber </a:t>
            </a:r>
            <a:r>
              <a:rPr lang="de-DE" sz="2400" dirty="0" err="1" smtClean="0">
                <a:latin typeface="Arial" charset="0"/>
                <a:ea typeface="Arial" charset="0"/>
                <a:cs typeface="Arial" charset="0"/>
              </a:rPr>
              <a:t>model</a:t>
            </a:r>
            <a:r>
              <a:rPr lang="de-DE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659973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1.1.1.3/bmi/upload.wikimedia.org/wikipedia/commons/thumb/e/e5/A_Multi-Wavelength_View_of_Radio_Galaxy_Hercules_A.jpg/1024px-A_Multi-Wavelength_View_of_Radio_Galaxy_Hercules_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669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>
            <a:spLocks noChangeArrowheads="1"/>
          </p:cNvSpPr>
          <p:nvPr/>
        </p:nvSpPr>
        <p:spPr bwMode="auto">
          <a:xfrm>
            <a:off x="-215900" y="-100013"/>
            <a:ext cx="9972675" cy="7345363"/>
          </a:xfrm>
          <a:prstGeom prst="rect">
            <a:avLst/>
          </a:prstGeom>
          <a:solidFill>
            <a:srgbClr val="FFFFFF">
              <a:alpha val="79999"/>
            </a:srgbClr>
          </a:solidFill>
          <a:ln w="38100">
            <a:solidFill>
              <a:srgbClr val="FFFFFF">
                <a:alpha val="89803"/>
              </a:srgbClr>
            </a:solidFill>
            <a:round/>
            <a:headEnd/>
            <a:tailEnd type="arrow" w="med" len="med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charset="2"/>
              <a:buChar char="u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«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>
              <a:latin typeface="Times New Roman" charset="0"/>
            </a:endParaRPr>
          </a:p>
        </p:txBody>
      </p:sp>
      <p:sp>
        <p:nvSpPr>
          <p:cNvPr id="93186" name="Text Box 0"/>
          <p:cNvSpPr txBox="1">
            <a:spLocks noChangeArrowheads="1"/>
          </p:cNvSpPr>
          <p:nvPr/>
        </p:nvSpPr>
        <p:spPr bwMode="auto">
          <a:xfrm>
            <a:off x="35496" y="404813"/>
            <a:ext cx="9504809" cy="458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71" tIns="45638" rIns="91271" bIns="4563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de-DE" sz="8000" b="1" dirty="0" smtClean="0">
                <a:solidFill>
                  <a:schemeClr val="tx1">
                    <a:lumMod val="75000"/>
                  </a:schemeClr>
                </a:solidFill>
              </a:rPr>
              <a:t>Outline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endParaRPr lang="de-DE" sz="3600" b="1" dirty="0" smtClean="0">
              <a:solidFill>
                <a:srgbClr val="000000"/>
              </a:solidFill>
            </a:endParaRPr>
          </a:p>
          <a:p>
            <a:pPr marL="444500" indent="-444500" eaLnBrk="1" hangingPunct="1">
              <a:spcBef>
                <a:spcPts val="12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de-DE" sz="4000" b="1" dirty="0" err="1" smtClean="0">
                <a:solidFill>
                  <a:schemeClr val="tx1">
                    <a:lumMod val="75000"/>
                  </a:schemeClr>
                </a:solidFill>
              </a:rPr>
              <a:t>Cosmic</a:t>
            </a:r>
            <a:r>
              <a:rPr lang="de-DE" sz="4000" b="1" dirty="0" smtClean="0">
                <a:solidFill>
                  <a:schemeClr val="tx1">
                    <a:lumMod val="75000"/>
                  </a:schemeClr>
                </a:solidFill>
              </a:rPr>
              <a:t> Rays </a:t>
            </a:r>
            <a:r>
              <a:rPr lang="de-DE" sz="4000" b="1" dirty="0" err="1" smtClean="0">
                <a:solidFill>
                  <a:schemeClr val="tx1">
                    <a:lumMod val="75000"/>
                  </a:schemeClr>
                </a:solidFill>
              </a:rPr>
              <a:t>and</a:t>
            </a:r>
            <a:r>
              <a:rPr lang="de-DE" sz="4000" b="1" dirty="0" smtClean="0">
                <a:solidFill>
                  <a:schemeClr val="tx1">
                    <a:lumMod val="75000"/>
                  </a:schemeClr>
                </a:solidFill>
              </a:rPr>
              <a:t> Air </a:t>
            </a:r>
            <a:r>
              <a:rPr lang="de-DE" sz="4000" b="1" dirty="0" err="1" smtClean="0">
                <a:solidFill>
                  <a:schemeClr val="tx1">
                    <a:lumMod val="75000"/>
                  </a:schemeClr>
                </a:solidFill>
              </a:rPr>
              <a:t>Showers</a:t>
            </a:r>
            <a:endParaRPr lang="de-DE" sz="4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444500" indent="-444500" eaLnBrk="1" hangingPunct="1">
              <a:spcBef>
                <a:spcPts val="12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de-DE" sz="47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Dark Matter: WIMPs </a:t>
            </a:r>
            <a:r>
              <a:rPr lang="de-DE" sz="47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and</a:t>
            </a:r>
            <a:r>
              <a:rPr lang="de-DE" sz="47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ALPs</a:t>
            </a:r>
          </a:p>
          <a:p>
            <a:pPr marL="444500" indent="-444500" eaLnBrk="1" hangingPunct="1">
              <a:spcBef>
                <a:spcPts val="12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de-DE" sz="4000" b="1" dirty="0" smtClean="0">
                <a:solidFill>
                  <a:schemeClr val="tx1">
                    <a:lumMod val="75000"/>
                  </a:schemeClr>
                </a:solidFill>
              </a:rPr>
              <a:t>Quantum Gravity</a:t>
            </a:r>
          </a:p>
        </p:txBody>
      </p:sp>
    </p:spTree>
    <p:extLst>
      <p:ext uri="{BB962C8B-B14F-4D97-AF65-F5344CB8AC3E}">
        <p14:creationId xmlns:p14="http://schemas.microsoft.com/office/powerpoint/2010/main" val="14447479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ung 5"/>
          <p:cNvGrpSpPr>
            <a:grpSpLocks noChangeAspect="1"/>
          </p:cNvGrpSpPr>
          <p:nvPr/>
        </p:nvGrpSpPr>
        <p:grpSpPr>
          <a:xfrm rot="19807676">
            <a:off x="934249" y="-131736"/>
            <a:ext cx="11788295" cy="7797863"/>
            <a:chOff x="1008457" y="1300548"/>
            <a:chExt cx="8732070" cy="5776194"/>
          </a:xfrm>
        </p:grpSpPr>
        <p:pic>
          <p:nvPicPr>
            <p:cNvPr id="23" name="Picture 20" descr="test3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5911879"/>
              <a:ext cx="578471" cy="577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0" descr="ew Hubble view of galaxy cluster Abell 1689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446" y="1457828"/>
              <a:ext cx="2509223" cy="2425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9" name="Group 36"/>
            <p:cNvGrpSpPr>
              <a:grpSpLocks/>
            </p:cNvGrpSpPr>
            <p:nvPr/>
          </p:nvGrpSpPr>
          <p:grpSpPr bwMode="auto">
            <a:xfrm rot="21215966">
              <a:off x="2679435" y="2811467"/>
              <a:ext cx="400240" cy="958250"/>
              <a:chOff x="2017" y="1183"/>
              <a:chExt cx="186" cy="445"/>
            </a:xfrm>
          </p:grpSpPr>
          <p:sp>
            <p:nvSpPr>
              <p:cNvPr id="41" name="Freeform 37"/>
              <p:cNvSpPr>
                <a:spLocks/>
              </p:cNvSpPr>
              <p:nvPr/>
            </p:nvSpPr>
            <p:spPr bwMode="auto">
              <a:xfrm rot="-7151437">
                <a:off x="1874" y="1326"/>
                <a:ext cx="353" cy="68"/>
              </a:xfrm>
              <a:custGeom>
                <a:avLst/>
                <a:gdLst>
                  <a:gd name="T0" fmla="*/ 0 w 576"/>
                  <a:gd name="T1" fmla="*/ 1 h 112"/>
                  <a:gd name="T2" fmla="*/ 1 w 576"/>
                  <a:gd name="T3" fmla="*/ 1 h 112"/>
                  <a:gd name="T4" fmla="*/ 1 w 576"/>
                  <a:gd name="T5" fmla="*/ 1 h 112"/>
                  <a:gd name="T6" fmla="*/ 1 w 576"/>
                  <a:gd name="T7" fmla="*/ 1 h 112"/>
                  <a:gd name="T8" fmla="*/ 1 w 576"/>
                  <a:gd name="T9" fmla="*/ 1 h 112"/>
                  <a:gd name="T10" fmla="*/ 1 w 576"/>
                  <a:gd name="T11" fmla="*/ 1 h 112"/>
                  <a:gd name="T12" fmla="*/ 1 w 576"/>
                  <a:gd name="T13" fmla="*/ 1 h 112"/>
                  <a:gd name="T14" fmla="*/ 1 w 576"/>
                  <a:gd name="T15" fmla="*/ 1 h 1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76" h="112">
                    <a:moveTo>
                      <a:pt x="0" y="56"/>
                    </a:moveTo>
                    <a:cubicBezTo>
                      <a:pt x="8" y="48"/>
                      <a:pt x="26" y="0"/>
                      <a:pt x="50" y="8"/>
                    </a:cubicBezTo>
                    <a:cubicBezTo>
                      <a:pt x="74" y="16"/>
                      <a:pt x="112" y="104"/>
                      <a:pt x="144" y="104"/>
                    </a:cubicBezTo>
                    <a:cubicBezTo>
                      <a:pt x="176" y="104"/>
                      <a:pt x="208" y="8"/>
                      <a:pt x="240" y="8"/>
                    </a:cubicBezTo>
                    <a:cubicBezTo>
                      <a:pt x="272" y="8"/>
                      <a:pt x="304" y="104"/>
                      <a:pt x="336" y="104"/>
                    </a:cubicBezTo>
                    <a:cubicBezTo>
                      <a:pt x="368" y="104"/>
                      <a:pt x="400" y="8"/>
                      <a:pt x="432" y="8"/>
                    </a:cubicBezTo>
                    <a:cubicBezTo>
                      <a:pt x="464" y="8"/>
                      <a:pt x="504" y="96"/>
                      <a:pt x="528" y="104"/>
                    </a:cubicBezTo>
                    <a:cubicBezTo>
                      <a:pt x="552" y="112"/>
                      <a:pt x="568" y="64"/>
                      <a:pt x="576" y="56"/>
                    </a:cubicBezTo>
                  </a:path>
                </a:pathLst>
              </a:custGeom>
              <a:noFill/>
              <a:ln w="28575" cmpd="sng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Freeform 38"/>
              <p:cNvSpPr>
                <a:spLocks/>
              </p:cNvSpPr>
              <p:nvPr/>
            </p:nvSpPr>
            <p:spPr bwMode="auto">
              <a:xfrm rot="3590303">
                <a:off x="2116" y="1541"/>
                <a:ext cx="134" cy="40"/>
              </a:xfrm>
              <a:custGeom>
                <a:avLst/>
                <a:gdLst>
                  <a:gd name="T0" fmla="*/ 0 w 119"/>
                  <a:gd name="T1" fmla="*/ 65 h 39"/>
                  <a:gd name="T2" fmla="*/ 435 w 119"/>
                  <a:gd name="T3" fmla="*/ 5 h 39"/>
                  <a:gd name="T4" fmla="*/ 1310 w 119"/>
                  <a:gd name="T5" fmla="*/ 10 h 39"/>
                  <a:gd name="T6" fmla="*/ 1823 w 119"/>
                  <a:gd name="T7" fmla="*/ 18 h 3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19" h="39">
                    <a:moveTo>
                      <a:pt x="0" y="39"/>
                    </a:moveTo>
                    <a:cubicBezTo>
                      <a:pt x="5" y="33"/>
                      <a:pt x="14" y="10"/>
                      <a:pt x="28" y="5"/>
                    </a:cubicBezTo>
                    <a:cubicBezTo>
                      <a:pt x="42" y="0"/>
                      <a:pt x="70" y="8"/>
                      <a:pt x="85" y="10"/>
                    </a:cubicBezTo>
                    <a:lnTo>
                      <a:pt x="119" y="18"/>
                    </a:lnTo>
                  </a:path>
                </a:pathLst>
              </a:custGeom>
              <a:noFill/>
              <a:ln w="28575" cmpd="sng">
                <a:solidFill>
                  <a:srgbClr val="FFFFFF"/>
                </a:solidFill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8" name="Group 36"/>
            <p:cNvGrpSpPr>
              <a:grpSpLocks/>
            </p:cNvGrpSpPr>
            <p:nvPr/>
          </p:nvGrpSpPr>
          <p:grpSpPr bwMode="auto">
            <a:xfrm rot="21215966">
              <a:off x="4623651" y="5187731"/>
              <a:ext cx="400240" cy="958250"/>
              <a:chOff x="2017" y="1183"/>
              <a:chExt cx="186" cy="445"/>
            </a:xfrm>
          </p:grpSpPr>
          <p:sp>
            <p:nvSpPr>
              <p:cNvPr id="49" name="Freeform 37"/>
              <p:cNvSpPr>
                <a:spLocks/>
              </p:cNvSpPr>
              <p:nvPr/>
            </p:nvSpPr>
            <p:spPr bwMode="auto">
              <a:xfrm rot="-7151437">
                <a:off x="1874" y="1326"/>
                <a:ext cx="353" cy="68"/>
              </a:xfrm>
              <a:custGeom>
                <a:avLst/>
                <a:gdLst>
                  <a:gd name="T0" fmla="*/ 0 w 576"/>
                  <a:gd name="T1" fmla="*/ 1 h 112"/>
                  <a:gd name="T2" fmla="*/ 1 w 576"/>
                  <a:gd name="T3" fmla="*/ 1 h 112"/>
                  <a:gd name="T4" fmla="*/ 1 w 576"/>
                  <a:gd name="T5" fmla="*/ 1 h 112"/>
                  <a:gd name="T6" fmla="*/ 1 w 576"/>
                  <a:gd name="T7" fmla="*/ 1 h 112"/>
                  <a:gd name="T8" fmla="*/ 1 w 576"/>
                  <a:gd name="T9" fmla="*/ 1 h 112"/>
                  <a:gd name="T10" fmla="*/ 1 w 576"/>
                  <a:gd name="T11" fmla="*/ 1 h 112"/>
                  <a:gd name="T12" fmla="*/ 1 w 576"/>
                  <a:gd name="T13" fmla="*/ 1 h 112"/>
                  <a:gd name="T14" fmla="*/ 1 w 576"/>
                  <a:gd name="T15" fmla="*/ 1 h 1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76" h="112">
                    <a:moveTo>
                      <a:pt x="0" y="56"/>
                    </a:moveTo>
                    <a:cubicBezTo>
                      <a:pt x="8" y="48"/>
                      <a:pt x="26" y="0"/>
                      <a:pt x="50" y="8"/>
                    </a:cubicBezTo>
                    <a:cubicBezTo>
                      <a:pt x="74" y="16"/>
                      <a:pt x="112" y="104"/>
                      <a:pt x="144" y="104"/>
                    </a:cubicBezTo>
                    <a:cubicBezTo>
                      <a:pt x="176" y="104"/>
                      <a:pt x="208" y="8"/>
                      <a:pt x="240" y="8"/>
                    </a:cubicBezTo>
                    <a:cubicBezTo>
                      <a:pt x="272" y="8"/>
                      <a:pt x="304" y="104"/>
                      <a:pt x="336" y="104"/>
                    </a:cubicBezTo>
                    <a:cubicBezTo>
                      <a:pt x="368" y="104"/>
                      <a:pt x="400" y="8"/>
                      <a:pt x="432" y="8"/>
                    </a:cubicBezTo>
                    <a:cubicBezTo>
                      <a:pt x="464" y="8"/>
                      <a:pt x="504" y="96"/>
                      <a:pt x="528" y="104"/>
                    </a:cubicBezTo>
                    <a:cubicBezTo>
                      <a:pt x="552" y="112"/>
                      <a:pt x="568" y="64"/>
                      <a:pt x="576" y="56"/>
                    </a:cubicBezTo>
                  </a:path>
                </a:pathLst>
              </a:custGeom>
              <a:noFill/>
              <a:ln w="28575" cmpd="sng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Freeform 38"/>
              <p:cNvSpPr>
                <a:spLocks/>
              </p:cNvSpPr>
              <p:nvPr/>
            </p:nvSpPr>
            <p:spPr bwMode="auto">
              <a:xfrm rot="3590303">
                <a:off x="2116" y="1541"/>
                <a:ext cx="134" cy="40"/>
              </a:xfrm>
              <a:custGeom>
                <a:avLst/>
                <a:gdLst>
                  <a:gd name="T0" fmla="*/ 0 w 119"/>
                  <a:gd name="T1" fmla="*/ 65 h 39"/>
                  <a:gd name="T2" fmla="*/ 435 w 119"/>
                  <a:gd name="T3" fmla="*/ 5 h 39"/>
                  <a:gd name="T4" fmla="*/ 1310 w 119"/>
                  <a:gd name="T5" fmla="*/ 10 h 39"/>
                  <a:gd name="T6" fmla="*/ 1823 w 119"/>
                  <a:gd name="T7" fmla="*/ 18 h 3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19" h="39">
                    <a:moveTo>
                      <a:pt x="0" y="39"/>
                    </a:moveTo>
                    <a:cubicBezTo>
                      <a:pt x="5" y="33"/>
                      <a:pt x="14" y="10"/>
                      <a:pt x="28" y="5"/>
                    </a:cubicBezTo>
                    <a:cubicBezTo>
                      <a:pt x="42" y="0"/>
                      <a:pt x="70" y="8"/>
                      <a:pt x="85" y="10"/>
                    </a:cubicBezTo>
                    <a:lnTo>
                      <a:pt x="119" y="18"/>
                    </a:lnTo>
                  </a:path>
                </a:pathLst>
              </a:custGeom>
              <a:noFill/>
              <a:ln w="28575" cmpd="sng">
                <a:solidFill>
                  <a:srgbClr val="FFFFFF"/>
                </a:solidFill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8" name="Oval 57"/>
            <p:cNvSpPr/>
            <p:nvPr/>
          </p:nvSpPr>
          <p:spPr bwMode="auto">
            <a:xfrm>
              <a:off x="1008457" y="1300548"/>
              <a:ext cx="3203947" cy="3271452"/>
            </a:xfrm>
            <a:prstGeom prst="ellipse">
              <a:avLst/>
            </a:prstGeom>
            <a:gradFill>
              <a:gsLst>
                <a:gs pos="0">
                  <a:srgbClr val="0070C0">
                    <a:alpha val="49000"/>
                    <a:lumMod val="73000"/>
                    <a:lumOff val="27000"/>
                  </a:srgbClr>
                </a:gs>
                <a:gs pos="100000">
                  <a:schemeClr val="bg1">
                    <a:alpha val="49000"/>
                  </a:schemeClr>
                </a:gs>
              </a:gsLst>
              <a:path path="shape">
                <a:fillToRect l="50000" t="50000" r="50000" b="50000"/>
              </a:path>
            </a:gradFill>
            <a:ln w="38100" cap="flat" cmpd="sng" algn="ctr">
              <a:noFill/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</p:txBody>
        </p:sp>
        <p:sp>
          <p:nvSpPr>
            <p:cNvPr id="60" name="Rechteck 59"/>
            <p:cNvSpPr/>
            <p:nvPr/>
          </p:nvSpPr>
          <p:spPr bwMode="auto">
            <a:xfrm rot="19266681">
              <a:off x="1881286" y="3977142"/>
              <a:ext cx="7859241" cy="3099600"/>
            </a:xfrm>
            <a:prstGeom prst="rect">
              <a:avLst/>
            </a:prstGeom>
            <a:gradFill>
              <a:gsLst>
                <a:gs pos="0">
                  <a:srgbClr val="0070C0">
                    <a:alpha val="52000"/>
                  </a:srgbClr>
                </a:gs>
                <a:gs pos="100000">
                  <a:schemeClr val="bg1">
                    <a:alpha val="49000"/>
                  </a:schemeClr>
                </a:gs>
              </a:gsLst>
              <a:path path="rect">
                <a:fillToRect l="100000" t="100000"/>
              </a:path>
            </a:gradFill>
            <a:ln w="38100" cap="flat" cmpd="sng" algn="ctr">
              <a:noFill/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</p:txBody>
        </p:sp>
        <p:cxnSp>
          <p:nvCxnSpPr>
            <p:cNvPr id="45" name="Gerade Verbindung 44"/>
            <p:cNvCxnSpPr/>
            <p:nvPr/>
          </p:nvCxnSpPr>
          <p:spPr bwMode="auto">
            <a:xfrm>
              <a:off x="3186463" y="3738282"/>
              <a:ext cx="1264024" cy="151951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251520" y="-62810"/>
            <a:ext cx="84582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n-US" altLang="de-DE" sz="7200" dirty="0" err="1" smtClean="0">
                <a:latin typeface="Arial" charset="0"/>
              </a:rPr>
              <a:t>Axion</a:t>
            </a:r>
            <a:r>
              <a:rPr lang="en-US" altLang="de-DE" sz="7200" dirty="0" smtClean="0">
                <a:latin typeface="Arial" charset="0"/>
              </a:rPr>
              <a:t>-Like-Particles</a:t>
            </a:r>
            <a:r>
              <a:rPr lang="en-US" altLang="de-DE" sz="6000" dirty="0" smtClean="0">
                <a:latin typeface="Arial" charset="0"/>
              </a:rPr>
              <a:t> (ALPs)</a:t>
            </a:r>
            <a:endParaRPr lang="en-US" altLang="de-DE" sz="6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0849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Text Box 2"/>
          <p:cNvSpPr txBox="1">
            <a:spLocks noChangeArrowheads="1"/>
          </p:cNvSpPr>
          <p:nvPr/>
        </p:nvSpPr>
        <p:spPr bwMode="auto">
          <a:xfrm>
            <a:off x="381000" y="193864"/>
            <a:ext cx="8458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n-US" altLang="de-DE" sz="4400" dirty="0" err="1" smtClean="0">
                <a:solidFill>
                  <a:srgbClr val="000000"/>
                </a:solidFill>
                <a:latin typeface="Arial" charset="0"/>
              </a:rPr>
              <a:t>Axion</a:t>
            </a:r>
            <a:r>
              <a:rPr lang="en-US" altLang="de-DE" sz="4400" dirty="0" smtClean="0">
                <a:solidFill>
                  <a:srgbClr val="000000"/>
                </a:solidFill>
                <a:latin typeface="Arial" charset="0"/>
              </a:rPr>
              <a:t>-Like-Particles (ALPs)</a:t>
            </a:r>
            <a:endParaRPr lang="en-US" altLang="de-DE" sz="4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24963" name="Text Box 3"/>
          <p:cNvSpPr txBox="1">
            <a:spLocks noChangeArrowheads="1"/>
          </p:cNvSpPr>
          <p:nvPr/>
        </p:nvSpPr>
        <p:spPr bwMode="auto">
          <a:xfrm>
            <a:off x="179512" y="1124744"/>
            <a:ext cx="8839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de-DE" sz="3200" dirty="0" smtClean="0">
                <a:solidFill>
                  <a:srgbClr val="000000"/>
                </a:solidFill>
                <a:latin typeface="Arial" charset="0"/>
              </a:rPr>
              <a:t>non-thermally </a:t>
            </a:r>
            <a:r>
              <a:rPr lang="en-US" altLang="de-DE" sz="3200" dirty="0">
                <a:solidFill>
                  <a:srgbClr val="000000"/>
                </a:solidFill>
                <a:latin typeface="Arial" charset="0"/>
              </a:rPr>
              <a:t>produced light DM </a:t>
            </a:r>
            <a:r>
              <a:rPr lang="en-US" altLang="de-DE" sz="3200" dirty="0" smtClean="0">
                <a:solidFill>
                  <a:srgbClr val="000000"/>
                </a:solidFill>
                <a:latin typeface="Arial" charset="0"/>
              </a:rPr>
              <a:t>candidates</a:t>
            </a:r>
            <a:endParaRPr lang="en-US" altLang="de-DE" sz="3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76808" y="1988840"/>
            <a:ext cx="873169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 smtClean="0">
                <a:solidFill>
                  <a:srgbClr val="273D9D"/>
                </a:solidFill>
                <a:latin typeface="Arial" charset="0"/>
                <a:ea typeface="Arial" charset="0"/>
                <a:cs typeface="Arial" charset="0"/>
              </a:rPr>
              <a:t>Pseudo-</a:t>
            </a:r>
            <a:r>
              <a:rPr lang="de-DE" dirty="0" err="1" smtClean="0">
                <a:solidFill>
                  <a:srgbClr val="273D9D"/>
                </a:solidFill>
                <a:latin typeface="Arial" charset="0"/>
                <a:ea typeface="Arial" charset="0"/>
                <a:cs typeface="Arial" charset="0"/>
              </a:rPr>
              <a:t>Nambu</a:t>
            </a:r>
            <a:r>
              <a:rPr lang="de-DE" dirty="0" smtClean="0">
                <a:solidFill>
                  <a:srgbClr val="273D9D"/>
                </a:solidFill>
                <a:latin typeface="Arial" charset="0"/>
                <a:ea typeface="Arial" charset="0"/>
                <a:cs typeface="Arial" charset="0"/>
              </a:rPr>
              <a:t>-Goldstone </a:t>
            </a:r>
            <a:r>
              <a:rPr lang="de-DE" dirty="0" err="1" smtClean="0">
                <a:solidFill>
                  <a:srgbClr val="273D9D"/>
                </a:solidFill>
                <a:latin typeface="Arial" charset="0"/>
                <a:ea typeface="Arial" charset="0"/>
                <a:cs typeface="Arial" charset="0"/>
              </a:rPr>
              <a:t>Bosons</a:t>
            </a:r>
            <a:endParaRPr lang="de-DE" dirty="0" smtClean="0">
              <a:solidFill>
                <a:srgbClr val="273D9D"/>
              </a:solidFill>
              <a:latin typeface="Arial" charset="0"/>
              <a:ea typeface="Arial" charset="0"/>
              <a:cs typeface="Arial" charset="0"/>
            </a:endParaRPr>
          </a:p>
          <a:p>
            <a:pPr marL="312738" indent="-312738">
              <a:buFont typeface="Arial" charset="0"/>
              <a:buChar char="•"/>
            </a:pP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U(1)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symmetries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arising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string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theory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(Alps)</a:t>
            </a:r>
          </a:p>
          <a:p>
            <a:pPr marL="312738" indent="-312738">
              <a:buFont typeface="Arial" charset="0"/>
              <a:buChar char="•"/>
            </a:pP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global U(1)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Peccei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-Quinn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symmetry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(QCD-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Axion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76808" y="3717032"/>
            <a:ext cx="87316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 err="1" smtClean="0">
                <a:solidFill>
                  <a:srgbClr val="273D9D"/>
                </a:solidFill>
                <a:latin typeface="Arial" charset="0"/>
                <a:ea typeface="Arial" charset="0"/>
                <a:cs typeface="Arial" charset="0"/>
              </a:rPr>
              <a:t>Coupling</a:t>
            </a:r>
            <a:r>
              <a:rPr lang="de-DE" dirty="0" smtClean="0">
                <a:solidFill>
                  <a:srgbClr val="273D9D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273D9D"/>
                </a:solidFill>
                <a:latin typeface="Arial" charset="0"/>
                <a:ea typeface="Arial" charset="0"/>
                <a:cs typeface="Arial" charset="0"/>
              </a:rPr>
              <a:t>to</a:t>
            </a:r>
            <a:r>
              <a:rPr lang="de-DE" dirty="0" smtClean="0">
                <a:solidFill>
                  <a:srgbClr val="273D9D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273D9D"/>
                </a:solidFill>
                <a:latin typeface="Arial" charset="0"/>
                <a:ea typeface="Arial" charset="0"/>
                <a:cs typeface="Arial" charset="0"/>
              </a:rPr>
              <a:t>photons</a:t>
            </a:r>
            <a:r>
              <a:rPr lang="de-DE" dirty="0" smtClean="0">
                <a:solidFill>
                  <a:srgbClr val="273D9D"/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995936" y="4437112"/>
            <a:ext cx="4699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Photon       </a:t>
            </a:r>
            <a:r>
              <a:rPr lang="de-DE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external</a:t>
            </a:r>
            <a:r>
              <a:rPr lang="de-DE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 B-</a:t>
            </a:r>
            <a:r>
              <a:rPr lang="de-DE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field</a:t>
            </a:r>
            <a:endParaRPr lang="de-DE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268" y="5085184"/>
            <a:ext cx="5008972" cy="781060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7028656" y="5741788"/>
            <a:ext cx="1935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B43D8A"/>
                </a:solidFill>
                <a:latin typeface="Arial" charset="0"/>
                <a:ea typeface="Arial" charset="0"/>
                <a:cs typeface="Arial" charset="0"/>
              </a:rPr>
              <a:t>ALPs </a:t>
            </a:r>
            <a:r>
              <a:rPr lang="de-DE" dirty="0" err="1" smtClean="0">
                <a:solidFill>
                  <a:srgbClr val="B43D8A"/>
                </a:solidFill>
                <a:latin typeface="Arial" charset="0"/>
                <a:ea typeface="Arial" charset="0"/>
                <a:cs typeface="Arial" charset="0"/>
              </a:rPr>
              <a:t>field</a:t>
            </a:r>
            <a:endParaRPr lang="de-DE" dirty="0">
              <a:solidFill>
                <a:srgbClr val="B43D8A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8" name="Gerade Verbindung mit Pfeil 7"/>
          <p:cNvCxnSpPr/>
          <p:nvPr/>
        </p:nvCxnSpPr>
        <p:spPr bwMode="auto">
          <a:xfrm>
            <a:off x="4557713" y="4880620"/>
            <a:ext cx="328612" cy="314325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Gerade Verbindung mit Pfeil 19"/>
          <p:cNvCxnSpPr/>
          <p:nvPr/>
        </p:nvCxnSpPr>
        <p:spPr bwMode="auto">
          <a:xfrm flipH="1">
            <a:off x="6306467" y="4941168"/>
            <a:ext cx="785813" cy="300038"/>
          </a:xfrm>
          <a:prstGeom prst="straightConnector1">
            <a:avLst/>
          </a:prstGeom>
          <a:noFill/>
          <a:ln w="28575" cap="flat" cmpd="sng" algn="ctr">
            <a:solidFill>
              <a:srgbClr val="1548C8"/>
            </a:solidFill>
            <a:prstDash val="solid"/>
            <a:round/>
            <a:headEnd type="none" w="med" len="med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Gerade Verbindung mit Pfeil 24"/>
          <p:cNvCxnSpPr/>
          <p:nvPr/>
        </p:nvCxnSpPr>
        <p:spPr bwMode="auto">
          <a:xfrm flipH="1" flipV="1">
            <a:off x="6706542" y="5733256"/>
            <a:ext cx="414338" cy="200025"/>
          </a:xfrm>
          <a:prstGeom prst="straightConnector1">
            <a:avLst/>
          </a:prstGeom>
          <a:noFill/>
          <a:ln w="28575" cap="flat" cmpd="sng" algn="ctr">
            <a:solidFill>
              <a:srgbClr val="B43D8A"/>
            </a:solidFill>
            <a:prstDash val="solid"/>
            <a:round/>
            <a:headEnd type="none" w="med" len="med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089930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4872038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hteck 48"/>
          <p:cNvSpPr>
            <a:spLocks noChangeArrowheads="1"/>
          </p:cNvSpPr>
          <p:nvPr/>
        </p:nvSpPr>
        <p:spPr bwMode="auto">
          <a:xfrm>
            <a:off x="1979613" y="6467475"/>
            <a:ext cx="1944687" cy="228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charset="2"/>
              <a:buChar char="u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«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83972" name="Rechteck 44"/>
          <p:cNvSpPr>
            <a:spLocks noChangeArrowheads="1"/>
          </p:cNvSpPr>
          <p:nvPr/>
        </p:nvSpPr>
        <p:spPr bwMode="auto">
          <a:xfrm>
            <a:off x="1042988" y="4706938"/>
            <a:ext cx="1225550" cy="14589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charset="2"/>
              <a:buChar char="u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«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331913" y="-100013"/>
            <a:ext cx="4103687" cy="64770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3600" b="1" dirty="0" err="1">
                <a:solidFill>
                  <a:srgbClr val="000000"/>
                </a:solidFill>
                <a:latin typeface="Arial"/>
              </a:rPr>
              <a:t>Cosmic</a:t>
            </a:r>
            <a:r>
              <a:rPr lang="de-DE" sz="3600" b="1" dirty="0">
                <a:solidFill>
                  <a:srgbClr val="000000"/>
                </a:solidFill>
                <a:latin typeface="Arial"/>
              </a:rPr>
              <a:t> Rays</a:t>
            </a:r>
          </a:p>
        </p:txBody>
      </p:sp>
      <p:pic>
        <p:nvPicPr>
          <p:cNvPr id="83974" name="Picture 13" descr="HessBalloonFlightII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325" y="260350"/>
            <a:ext cx="2900363" cy="392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3975" name="Text Box 14"/>
          <p:cNvSpPr txBox="1">
            <a:spLocks noChangeArrowheads="1"/>
          </p:cNvSpPr>
          <p:nvPr/>
        </p:nvSpPr>
        <p:spPr bwMode="auto">
          <a:xfrm>
            <a:off x="6011863" y="4149725"/>
            <a:ext cx="31686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71" tIns="45638" rIns="91271" bIns="4563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charset="2"/>
              <a:buChar char="u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«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de-DE" sz="2000" b="1">
                <a:solidFill>
                  <a:srgbClr val="000000"/>
                </a:solidFill>
              </a:rPr>
              <a:t>Discovery Balloon Flight Victor Hess, 1912</a:t>
            </a:r>
          </a:p>
        </p:txBody>
      </p:sp>
      <p:pic>
        <p:nvPicPr>
          <p:cNvPr id="83976" name="Grafik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413" y="620713"/>
            <a:ext cx="26511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ieren 1"/>
          <p:cNvGrpSpPr>
            <a:grpSpLocks/>
          </p:cNvGrpSpPr>
          <p:nvPr/>
        </p:nvGrpSpPr>
        <p:grpSpPr bwMode="auto">
          <a:xfrm>
            <a:off x="755650" y="549275"/>
            <a:ext cx="684213" cy="5759450"/>
            <a:chOff x="755650" y="549275"/>
            <a:chExt cx="684213" cy="5759450"/>
          </a:xfrm>
        </p:grpSpPr>
        <p:sp>
          <p:nvSpPr>
            <p:cNvPr id="84007" name="Rectangle 16"/>
            <p:cNvSpPr>
              <a:spLocks noChangeArrowheads="1"/>
            </p:cNvSpPr>
            <p:nvPr/>
          </p:nvSpPr>
          <p:spPr bwMode="auto">
            <a:xfrm rot="-5400000">
              <a:off x="-183357" y="2901157"/>
              <a:ext cx="242411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271" tIns="45638" rIns="91271" bIns="45638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charset="2"/>
                <a:buChar char="u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charset="2"/>
                <a:buChar char="«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de-DE" sz="2400">
                  <a:solidFill>
                    <a:srgbClr val="000000"/>
                  </a:solidFill>
                </a:rPr>
                <a:t>solar modulation</a:t>
              </a:r>
            </a:p>
          </p:txBody>
        </p:sp>
        <p:sp>
          <p:nvSpPr>
            <p:cNvPr id="84008" name="Rectangle 17"/>
            <p:cNvSpPr>
              <a:spLocks noChangeArrowheads="1"/>
            </p:cNvSpPr>
            <p:nvPr/>
          </p:nvSpPr>
          <p:spPr bwMode="auto">
            <a:xfrm>
              <a:off x="755650" y="549275"/>
              <a:ext cx="684213" cy="5759450"/>
            </a:xfrm>
            <a:prstGeom prst="rect">
              <a:avLst/>
            </a:prstGeom>
            <a:solidFill>
              <a:srgbClr val="FFFF66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charset="2"/>
                <a:buChar char="u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charset="2"/>
                <a:buChar char="«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de-DE" altLang="de-DE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grpSp>
        <p:nvGrpSpPr>
          <p:cNvPr id="17" name="Group 24"/>
          <p:cNvGrpSpPr>
            <a:grpSpLocks/>
          </p:cNvGrpSpPr>
          <p:nvPr/>
        </p:nvGrpSpPr>
        <p:grpSpPr bwMode="auto">
          <a:xfrm>
            <a:off x="3511551" y="3455988"/>
            <a:ext cx="1277938" cy="1871662"/>
            <a:chOff x="2121" y="2268"/>
            <a:chExt cx="805" cy="1179"/>
          </a:xfrm>
        </p:grpSpPr>
        <p:sp>
          <p:nvSpPr>
            <p:cNvPr id="84004" name="Rectangle 25"/>
            <p:cNvSpPr>
              <a:spLocks noChangeArrowheads="1"/>
            </p:cNvSpPr>
            <p:nvPr/>
          </p:nvSpPr>
          <p:spPr bwMode="auto">
            <a:xfrm rot="3420000">
              <a:off x="1705" y="2793"/>
              <a:ext cx="1179" cy="129"/>
            </a:xfrm>
            <a:prstGeom prst="rect">
              <a:avLst/>
            </a:prstGeom>
            <a:solidFill>
              <a:srgbClr val="33CC33">
                <a:alpha val="250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charset="2"/>
                <a:buChar char="u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charset="2"/>
                <a:buChar char="«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de-DE" altLang="de-DE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84005" name="Rectangle 26"/>
            <p:cNvSpPr>
              <a:spLocks noChangeArrowheads="1"/>
            </p:cNvSpPr>
            <p:nvPr/>
          </p:nvSpPr>
          <p:spPr bwMode="auto">
            <a:xfrm>
              <a:off x="2121" y="2432"/>
              <a:ext cx="69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271" tIns="45638" rIns="91271" bIns="45638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charset="2"/>
                <a:buChar char="u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charset="2"/>
                <a:buChar char="«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de-DE" sz="2400" dirty="0" smtClean="0">
                  <a:solidFill>
                    <a:srgbClr val="006600"/>
                  </a:solidFill>
                  <a:sym typeface="Symbol" charset="2"/>
                </a:rPr>
                <a:t>∝E</a:t>
              </a:r>
              <a:r>
                <a:rPr lang="en-US" altLang="de-DE" sz="2400" baseline="30000" dirty="0" smtClean="0">
                  <a:solidFill>
                    <a:srgbClr val="006600"/>
                  </a:solidFill>
                  <a:sym typeface="Symbol" charset="2"/>
                </a:rPr>
                <a:t>−3.1</a:t>
              </a:r>
              <a:endParaRPr lang="en-US" altLang="de-DE" sz="2400" baseline="30000" dirty="0">
                <a:solidFill>
                  <a:srgbClr val="006600"/>
                </a:solidFill>
              </a:endParaRPr>
            </a:p>
          </p:txBody>
        </p:sp>
        <p:sp>
          <p:nvSpPr>
            <p:cNvPr id="84006" name="Rectangle 27"/>
            <p:cNvSpPr>
              <a:spLocks noChangeArrowheads="1"/>
            </p:cNvSpPr>
            <p:nvPr/>
          </p:nvSpPr>
          <p:spPr bwMode="auto">
            <a:xfrm>
              <a:off x="2336" y="2614"/>
              <a:ext cx="59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271" tIns="45638" rIns="91271" bIns="45638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charset="2"/>
                <a:buChar char="u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charset="2"/>
                <a:buChar char="«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de-DE" sz="2400" dirty="0">
                  <a:solidFill>
                    <a:srgbClr val="006600"/>
                  </a:solidFill>
                </a:rPr>
                <a:t>→ Fe</a:t>
              </a:r>
            </a:p>
          </p:txBody>
        </p:sp>
      </p:grpSp>
      <p:grpSp>
        <p:nvGrpSpPr>
          <p:cNvPr id="21" name="Group 28"/>
          <p:cNvGrpSpPr>
            <a:grpSpLocks/>
          </p:cNvGrpSpPr>
          <p:nvPr/>
        </p:nvGrpSpPr>
        <p:grpSpPr bwMode="auto">
          <a:xfrm>
            <a:off x="2987675" y="2997200"/>
            <a:ext cx="1368425" cy="1033463"/>
            <a:chOff x="2109" y="2008"/>
            <a:chExt cx="862" cy="651"/>
          </a:xfrm>
        </p:grpSpPr>
        <p:sp>
          <p:nvSpPr>
            <p:cNvPr id="84002" name="Oval 29"/>
            <p:cNvSpPr>
              <a:spLocks noChangeArrowheads="1"/>
            </p:cNvSpPr>
            <p:nvPr/>
          </p:nvSpPr>
          <p:spPr bwMode="auto">
            <a:xfrm>
              <a:off x="2109" y="2205"/>
              <a:ext cx="453" cy="45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charset="2"/>
                <a:buChar char="u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charset="2"/>
                <a:buChar char="«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de-DE" altLang="de-DE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84003" name="Rectangle 30"/>
            <p:cNvSpPr>
              <a:spLocks noChangeArrowheads="1"/>
            </p:cNvSpPr>
            <p:nvPr/>
          </p:nvSpPr>
          <p:spPr bwMode="auto">
            <a:xfrm>
              <a:off x="2406" y="2008"/>
              <a:ext cx="56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271" tIns="45638" rIns="91271" bIns="45638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charset="2"/>
                <a:buChar char="u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charset="2"/>
                <a:buChar char="«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de-DE" sz="2400">
                  <a:solidFill>
                    <a:srgbClr val="FF0000"/>
                  </a:solidFill>
                  <a:sym typeface="Symbol" charset="2"/>
                </a:rPr>
                <a:t>Knee</a:t>
              </a:r>
              <a:endParaRPr lang="en-US" altLang="de-DE" sz="2400">
                <a:solidFill>
                  <a:srgbClr val="FF0000"/>
                </a:solidFill>
              </a:endParaRPr>
            </a:p>
          </p:txBody>
        </p:sp>
      </p:grpSp>
      <p:sp>
        <p:nvSpPr>
          <p:cNvPr id="69645" name="Freeform 32"/>
          <p:cNvSpPr>
            <a:spLocks/>
          </p:cNvSpPr>
          <p:nvPr/>
        </p:nvSpPr>
        <p:spPr bwMode="auto">
          <a:xfrm rot="540000">
            <a:off x="4130675" y="5153025"/>
            <a:ext cx="876300" cy="1033463"/>
          </a:xfrm>
          <a:custGeom>
            <a:avLst/>
            <a:gdLst>
              <a:gd name="T0" fmla="*/ 2147483646 w 10000"/>
              <a:gd name="T1" fmla="*/ 0 h 10065"/>
              <a:gd name="T2" fmla="*/ 2147483646 w 10000"/>
              <a:gd name="T3" fmla="*/ 2147483646 h 10065"/>
              <a:gd name="T4" fmla="*/ 2147483646 w 10000"/>
              <a:gd name="T5" fmla="*/ 2147483646 h 10065"/>
              <a:gd name="T6" fmla="*/ 2147483646 w 10000"/>
              <a:gd name="T7" fmla="*/ 2147483646 h 10065"/>
              <a:gd name="T8" fmla="*/ 2147483646 w 10000"/>
              <a:gd name="T9" fmla="*/ 2147483646 h 10065"/>
              <a:gd name="T10" fmla="*/ 2147483646 w 10000"/>
              <a:gd name="T11" fmla="*/ 2147483646 h 10065"/>
              <a:gd name="T12" fmla="*/ 2147483646 w 10000"/>
              <a:gd name="T13" fmla="*/ 2147483646 h 10065"/>
              <a:gd name="T14" fmla="*/ 2147483646 w 10000"/>
              <a:gd name="T15" fmla="*/ 2147483646 h 10065"/>
              <a:gd name="T16" fmla="*/ 2147483646 w 10000"/>
              <a:gd name="T17" fmla="*/ 2147483646 h 10065"/>
              <a:gd name="T18" fmla="*/ 0 w 10000"/>
              <a:gd name="T19" fmla="*/ 2147483646 h 10065"/>
              <a:gd name="T20" fmla="*/ 2147483646 w 10000"/>
              <a:gd name="T21" fmla="*/ 0 h 1006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000" h="10065">
                <a:moveTo>
                  <a:pt x="1698" y="0"/>
                </a:moveTo>
                <a:lnTo>
                  <a:pt x="5267" y="3312"/>
                </a:lnTo>
                <a:cubicBezTo>
                  <a:pt x="6316" y="4238"/>
                  <a:pt x="7092" y="5004"/>
                  <a:pt x="7801" y="5769"/>
                </a:cubicBezTo>
                <a:cubicBezTo>
                  <a:pt x="8511" y="6536"/>
                  <a:pt x="9268" y="7152"/>
                  <a:pt x="9522" y="7909"/>
                </a:cubicBezTo>
                <a:cubicBezTo>
                  <a:pt x="9797" y="8672"/>
                  <a:pt x="9922" y="9081"/>
                  <a:pt x="10000" y="9824"/>
                </a:cubicBezTo>
                <a:lnTo>
                  <a:pt x="7935" y="10065"/>
                </a:lnTo>
                <a:cubicBezTo>
                  <a:pt x="7826" y="9625"/>
                  <a:pt x="7500" y="9190"/>
                  <a:pt x="7312" y="8619"/>
                </a:cubicBezTo>
                <a:cubicBezTo>
                  <a:pt x="7069" y="8105"/>
                  <a:pt x="6565" y="7548"/>
                  <a:pt x="6030" y="6950"/>
                </a:cubicBezTo>
                <a:cubicBezTo>
                  <a:pt x="5495" y="6352"/>
                  <a:pt x="5078" y="5990"/>
                  <a:pt x="4101" y="5031"/>
                </a:cubicBezTo>
                <a:lnTo>
                  <a:pt x="0" y="1271"/>
                </a:lnTo>
                <a:lnTo>
                  <a:pt x="1698" y="0"/>
                </a:lnTo>
                <a:close/>
              </a:path>
            </a:pathLst>
          </a:custGeom>
          <a:solidFill>
            <a:srgbClr val="33CCFF">
              <a:alpha val="3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>
              <a:solidFill>
                <a:srgbClr val="FFFFFF"/>
              </a:solidFill>
            </a:endParaRPr>
          </a:p>
        </p:txBody>
      </p:sp>
      <p:grpSp>
        <p:nvGrpSpPr>
          <p:cNvPr id="28" name="Group 35"/>
          <p:cNvGrpSpPr>
            <a:grpSpLocks/>
          </p:cNvGrpSpPr>
          <p:nvPr/>
        </p:nvGrpSpPr>
        <p:grpSpPr bwMode="auto">
          <a:xfrm>
            <a:off x="2987675" y="4700588"/>
            <a:ext cx="1655763" cy="769937"/>
            <a:chOff x="2290" y="3142"/>
            <a:chExt cx="1043" cy="485"/>
          </a:xfrm>
        </p:grpSpPr>
        <p:sp>
          <p:nvSpPr>
            <p:cNvPr id="84000" name="Oval 36"/>
            <p:cNvSpPr>
              <a:spLocks noChangeArrowheads="1"/>
            </p:cNvSpPr>
            <p:nvPr/>
          </p:nvSpPr>
          <p:spPr bwMode="auto">
            <a:xfrm>
              <a:off x="2880" y="3173"/>
              <a:ext cx="453" cy="45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charset="2"/>
                <a:buChar char="u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charset="2"/>
                <a:buChar char="«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de-DE" altLang="de-DE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84001" name="Rectangle 37"/>
            <p:cNvSpPr>
              <a:spLocks noChangeArrowheads="1"/>
            </p:cNvSpPr>
            <p:nvPr/>
          </p:nvSpPr>
          <p:spPr bwMode="auto">
            <a:xfrm>
              <a:off x="2290" y="3142"/>
              <a:ext cx="59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271" tIns="45638" rIns="91271" bIns="45638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charset="2"/>
                <a:buChar char="u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charset="2"/>
                <a:buChar char="«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de-DE" sz="2400">
                  <a:solidFill>
                    <a:srgbClr val="FF0000"/>
                  </a:solidFill>
                  <a:sym typeface="Symbol" charset="2"/>
                </a:rPr>
                <a:t>Ankle</a:t>
              </a:r>
              <a:endParaRPr lang="en-US" altLang="de-DE" sz="2400">
                <a:solidFill>
                  <a:srgbClr val="FF0000"/>
                </a:solidFill>
              </a:endParaRPr>
            </a:p>
          </p:txBody>
        </p:sp>
      </p:grpSp>
      <p:sp>
        <p:nvSpPr>
          <p:cNvPr id="83982" name="Text Box 38"/>
          <p:cNvSpPr txBox="1">
            <a:spLocks noChangeArrowheads="1"/>
          </p:cNvSpPr>
          <p:nvPr/>
        </p:nvSpPr>
        <p:spPr bwMode="auto">
          <a:xfrm>
            <a:off x="2960688" y="5670550"/>
            <a:ext cx="2160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71" tIns="45638" rIns="91271" bIns="4563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charset="2"/>
              <a:buChar char="u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«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de-DE" sz="1600">
                <a:solidFill>
                  <a:srgbClr val="000000"/>
                </a:solidFill>
              </a:rPr>
              <a:t>EAS Detectors</a:t>
            </a:r>
          </a:p>
        </p:txBody>
      </p:sp>
      <p:grpSp>
        <p:nvGrpSpPr>
          <p:cNvPr id="83983" name="Group 39"/>
          <p:cNvGrpSpPr>
            <a:grpSpLocks/>
          </p:cNvGrpSpPr>
          <p:nvPr/>
        </p:nvGrpSpPr>
        <p:grpSpPr bwMode="auto">
          <a:xfrm>
            <a:off x="871538" y="5445125"/>
            <a:ext cx="3529012" cy="863600"/>
            <a:chOff x="793" y="3512"/>
            <a:chExt cx="2223" cy="544"/>
          </a:xfrm>
        </p:grpSpPr>
        <p:sp>
          <p:nvSpPr>
            <p:cNvPr id="83997" name="Line 40"/>
            <p:cNvSpPr>
              <a:spLocks noChangeShapeType="1"/>
            </p:cNvSpPr>
            <p:nvPr/>
          </p:nvSpPr>
          <p:spPr bwMode="auto">
            <a:xfrm flipH="1">
              <a:off x="793" y="3884"/>
              <a:ext cx="2223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83998" name="Text Box 41"/>
            <p:cNvSpPr txBox="1">
              <a:spLocks noChangeArrowheads="1"/>
            </p:cNvSpPr>
            <p:nvPr/>
          </p:nvSpPr>
          <p:spPr bwMode="auto">
            <a:xfrm>
              <a:off x="992" y="3512"/>
              <a:ext cx="99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271" tIns="45638" rIns="91271" bIns="45638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charset="2"/>
                <a:buChar char="u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charset="2"/>
                <a:buChar char="«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de-DE" sz="1600">
                  <a:solidFill>
                    <a:srgbClr val="000000"/>
                  </a:solidFill>
                </a:rPr>
                <a:t>Direct  Measurements</a:t>
              </a:r>
            </a:p>
          </p:txBody>
        </p:sp>
        <p:sp>
          <p:nvSpPr>
            <p:cNvPr id="83999" name="Rectangle 42"/>
            <p:cNvSpPr>
              <a:spLocks noChangeArrowheads="1"/>
            </p:cNvSpPr>
            <p:nvPr/>
          </p:nvSpPr>
          <p:spPr bwMode="auto">
            <a:xfrm>
              <a:off x="2018" y="3693"/>
              <a:ext cx="136" cy="363"/>
            </a:xfrm>
            <a:prstGeom prst="rect">
              <a:avLst/>
            </a:prstGeom>
            <a:solidFill>
              <a:srgbClr val="777777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charset="2"/>
                <a:buChar char="u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charset="2"/>
                <a:buChar char="«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de-DE" altLang="de-DE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40" name="Rectangle 19"/>
          <p:cNvSpPr>
            <a:spLocks noChangeArrowheads="1"/>
          </p:cNvSpPr>
          <p:nvPr/>
        </p:nvSpPr>
        <p:spPr bwMode="auto">
          <a:xfrm rot="3216406">
            <a:off x="931863" y="2322512"/>
            <a:ext cx="2952750" cy="200025"/>
          </a:xfrm>
          <a:prstGeom prst="rect">
            <a:avLst/>
          </a:prstGeom>
          <a:solidFill>
            <a:srgbClr val="6699FF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" name="Rectangle 20"/>
          <p:cNvSpPr>
            <a:spLocks noChangeArrowheads="1"/>
          </p:cNvSpPr>
          <p:nvPr/>
        </p:nvSpPr>
        <p:spPr bwMode="auto">
          <a:xfrm>
            <a:off x="1815862" y="1387475"/>
            <a:ext cx="3334226" cy="46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1" tIns="45638" rIns="91271" bIns="45638"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kern="0" dirty="0" smtClean="0">
                <a:solidFill>
                  <a:srgbClr val="333399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∝E</a:t>
            </a:r>
            <a:r>
              <a:rPr lang="en-US" sz="2400" kern="0" baseline="30000" dirty="0" smtClean="0">
                <a:solidFill>
                  <a:srgbClr val="333399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−2.7</a:t>
            </a:r>
            <a:r>
              <a:rPr lang="en-US" sz="2400" kern="0" dirty="0">
                <a:solidFill>
                  <a:srgbClr val="333399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, </a:t>
            </a:r>
            <a:r>
              <a:rPr lang="en-US" sz="2400" kern="0" dirty="0">
                <a:solidFill>
                  <a:srgbClr val="333399"/>
                </a:solidFill>
                <a:latin typeface="Arial" panose="020B0604020202020204" pitchFamily="34" charset="0"/>
              </a:rPr>
              <a:t>mostly protons</a:t>
            </a:r>
          </a:p>
        </p:txBody>
      </p:sp>
      <p:grpSp>
        <p:nvGrpSpPr>
          <p:cNvPr id="42" name="Group 35"/>
          <p:cNvGrpSpPr>
            <a:grpSpLocks/>
          </p:cNvGrpSpPr>
          <p:nvPr/>
        </p:nvGrpSpPr>
        <p:grpSpPr bwMode="auto">
          <a:xfrm>
            <a:off x="4500563" y="5348288"/>
            <a:ext cx="1312862" cy="1104900"/>
            <a:chOff x="2880" y="2931"/>
            <a:chExt cx="827" cy="696"/>
          </a:xfrm>
        </p:grpSpPr>
        <p:sp>
          <p:nvSpPr>
            <p:cNvPr id="83995" name="Oval 36"/>
            <p:cNvSpPr>
              <a:spLocks noChangeArrowheads="1"/>
            </p:cNvSpPr>
            <p:nvPr/>
          </p:nvSpPr>
          <p:spPr bwMode="auto">
            <a:xfrm>
              <a:off x="2880" y="3173"/>
              <a:ext cx="453" cy="45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charset="2"/>
                <a:buChar char="u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charset="2"/>
                <a:buChar char="«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de-DE" altLang="de-DE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83996" name="Rectangle 37"/>
            <p:cNvSpPr>
              <a:spLocks noChangeArrowheads="1"/>
            </p:cNvSpPr>
            <p:nvPr/>
          </p:nvSpPr>
          <p:spPr bwMode="auto">
            <a:xfrm>
              <a:off x="2970" y="2931"/>
              <a:ext cx="73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271" tIns="45638" rIns="91271" bIns="45638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" charset="2"/>
                <a:buChar char="u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charset="2"/>
                <a:buChar char="«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0000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de-DE" sz="2400">
                  <a:solidFill>
                    <a:srgbClr val="FF0000"/>
                  </a:solidFill>
                  <a:sym typeface="Symbol" charset="2"/>
                </a:rPr>
                <a:t>Cut-Off</a:t>
              </a:r>
              <a:endParaRPr lang="en-US" altLang="de-DE" sz="2400">
                <a:solidFill>
                  <a:srgbClr val="FF0000"/>
                </a:solidFill>
              </a:endParaRPr>
            </a:p>
          </p:txBody>
        </p:sp>
      </p:grpSp>
      <p:pic>
        <p:nvPicPr>
          <p:cNvPr id="83987" name="Picture 2" descr="Hes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1038" y="4887913"/>
            <a:ext cx="1308100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feld 46"/>
          <p:cNvSpPr txBox="1"/>
          <p:nvPr/>
        </p:nvSpPr>
        <p:spPr>
          <a:xfrm rot="16200000">
            <a:off x="-1474787" y="2162175"/>
            <a:ext cx="3484562" cy="401638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de-DE" sz="2000" dirty="0">
                <a:solidFill>
                  <a:srgbClr val="000000"/>
                </a:solidFill>
                <a:latin typeface="Arial"/>
              </a:rPr>
              <a:t>Flux (m</a:t>
            </a:r>
            <a:r>
              <a:rPr lang="de-DE" sz="2000" baseline="30000" dirty="0">
                <a:solidFill>
                  <a:srgbClr val="000000"/>
                </a:solidFill>
                <a:latin typeface="Arial"/>
                <a:sym typeface="Symbol" panose="05050102010706020507" pitchFamily="18" charset="2"/>
              </a:rPr>
              <a:t>2</a:t>
            </a:r>
            <a:r>
              <a:rPr lang="de-DE" sz="2000" dirty="0">
                <a:solidFill>
                  <a:srgbClr val="000000"/>
                </a:solidFill>
                <a:latin typeface="Arial"/>
                <a:sym typeface="Symbol" panose="05050102010706020507" pitchFamily="18" charset="2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/>
                <a:sym typeface="Symbol" panose="05050102010706020507" pitchFamily="18" charset="2"/>
              </a:rPr>
              <a:t>sr</a:t>
            </a:r>
            <a:r>
              <a:rPr lang="de-DE" sz="2000" dirty="0">
                <a:solidFill>
                  <a:srgbClr val="000000"/>
                </a:solidFill>
                <a:latin typeface="Arial"/>
                <a:sym typeface="Symbol" panose="05050102010706020507" pitchFamily="18" charset="2"/>
              </a:rPr>
              <a:t> s </a:t>
            </a:r>
            <a:r>
              <a:rPr lang="de-DE" sz="2000" dirty="0" err="1" smtClean="0">
                <a:solidFill>
                  <a:srgbClr val="000000"/>
                </a:solidFill>
                <a:latin typeface="Arial"/>
                <a:sym typeface="Symbol" panose="05050102010706020507" pitchFamily="18" charset="2"/>
              </a:rPr>
              <a:t>GeV</a:t>
            </a:r>
            <a:r>
              <a:rPr lang="de-DE" sz="2000" smtClean="0">
                <a:solidFill>
                  <a:srgbClr val="000000"/>
                </a:solidFill>
                <a:latin typeface="Arial"/>
                <a:sym typeface="Symbol" panose="05050102010706020507" pitchFamily="18" charset="2"/>
              </a:rPr>
              <a:t>)</a:t>
            </a:r>
            <a:r>
              <a:rPr lang="de-DE" sz="2000" baseline="30000" dirty="0">
                <a:solidFill>
                  <a:srgbClr val="000000"/>
                </a:solidFill>
                <a:latin typeface="Arial"/>
                <a:sym typeface="Symbol" panose="05050102010706020507" pitchFamily="18" charset="2"/>
              </a:rPr>
              <a:t>−</a:t>
            </a:r>
            <a:r>
              <a:rPr lang="de-DE" sz="2000" baseline="30000" smtClean="0">
                <a:solidFill>
                  <a:srgbClr val="000000"/>
                </a:solidFill>
                <a:latin typeface="Arial"/>
                <a:sym typeface="Symbol" panose="05050102010706020507" pitchFamily="18" charset="2"/>
              </a:rPr>
              <a:t>1</a:t>
            </a:r>
            <a:r>
              <a:rPr lang="de-DE" sz="2000" smtClean="0">
                <a:solidFill>
                  <a:srgbClr val="000000"/>
                </a:solidFill>
                <a:latin typeface="Arial"/>
                <a:sym typeface="Symbol" panose="05050102010706020507" pitchFamily="18" charset="2"/>
              </a:rPr>
              <a:t> </a:t>
            </a:r>
            <a:endParaRPr lang="de-DE" sz="2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2195513" y="6415088"/>
            <a:ext cx="16081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000" dirty="0" err="1">
                <a:solidFill>
                  <a:srgbClr val="000000"/>
                </a:solidFill>
                <a:latin typeface="Arial"/>
              </a:rPr>
              <a:t>Energy</a:t>
            </a:r>
            <a:r>
              <a:rPr lang="de-DE" sz="2000" dirty="0">
                <a:solidFill>
                  <a:srgbClr val="000000"/>
                </a:solidFill>
                <a:latin typeface="Arial"/>
              </a:rPr>
              <a:t> (</a:t>
            </a:r>
            <a:r>
              <a:rPr lang="de-DE" sz="2000" dirty="0">
                <a:solidFill>
                  <a:srgbClr val="000000"/>
                </a:solidFill>
                <a:latin typeface="Arial"/>
                <a:sym typeface="Symbol" panose="05050102010706020507" pitchFamily="18" charset="2"/>
              </a:rPr>
              <a:t>eV)</a:t>
            </a:r>
            <a:endParaRPr lang="de-DE" sz="2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250825" y="6453188"/>
            <a:ext cx="57626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000" dirty="0">
                <a:solidFill>
                  <a:srgbClr val="000000"/>
                </a:solidFill>
                <a:latin typeface="Arial"/>
              </a:rPr>
              <a:t>10</a:t>
            </a:r>
            <a:r>
              <a:rPr lang="de-DE" sz="2000" baseline="30000" dirty="0">
                <a:solidFill>
                  <a:srgbClr val="000000"/>
                </a:solidFill>
                <a:latin typeface="Arial"/>
              </a:rPr>
              <a:t>8</a:t>
            </a:r>
            <a:endParaRPr lang="de-DE" sz="200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83991" name="Gerade Verbindung mit Pfeil 51"/>
          <p:cNvCxnSpPr>
            <a:cxnSpLocks noChangeShapeType="1"/>
          </p:cNvCxnSpPr>
          <p:nvPr/>
        </p:nvCxnSpPr>
        <p:spPr bwMode="auto">
          <a:xfrm flipV="1">
            <a:off x="577850" y="6329363"/>
            <a:ext cx="179388" cy="192087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" name="Textfeld 53"/>
          <p:cNvSpPr txBox="1"/>
          <p:nvPr/>
        </p:nvSpPr>
        <p:spPr>
          <a:xfrm>
            <a:off x="5219700" y="6434138"/>
            <a:ext cx="79216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000" dirty="0">
                <a:solidFill>
                  <a:srgbClr val="000000"/>
                </a:solidFill>
                <a:latin typeface="Arial"/>
              </a:rPr>
              <a:t>10</a:t>
            </a:r>
            <a:r>
              <a:rPr lang="de-DE" sz="2000" baseline="30000" dirty="0">
                <a:solidFill>
                  <a:srgbClr val="000000"/>
                </a:solidFill>
                <a:latin typeface="Arial"/>
              </a:rPr>
              <a:t>21</a:t>
            </a:r>
            <a:endParaRPr lang="de-DE" sz="200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83993" name="Gerade Verbindung mit Pfeil 54"/>
          <p:cNvCxnSpPr>
            <a:cxnSpLocks noChangeShapeType="1"/>
          </p:cNvCxnSpPr>
          <p:nvPr/>
        </p:nvCxnSpPr>
        <p:spPr bwMode="auto">
          <a:xfrm flipH="1" flipV="1">
            <a:off x="5111750" y="6332538"/>
            <a:ext cx="180975" cy="192087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feld 2"/>
          <p:cNvSpPr txBox="1"/>
          <p:nvPr/>
        </p:nvSpPr>
        <p:spPr>
          <a:xfrm rot="725872">
            <a:off x="2697163" y="2212975"/>
            <a:ext cx="3592512" cy="708025"/>
          </a:xfrm>
          <a:prstGeom prst="rect">
            <a:avLst/>
          </a:prstGeom>
          <a:solidFill>
            <a:srgbClr val="FFFFCC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de-DE" sz="2000" dirty="0">
                <a:solidFill>
                  <a:srgbClr val="000000"/>
                </a:solidFill>
                <a:latin typeface="Arial"/>
              </a:rPr>
              <a:t>First </a:t>
            </a:r>
            <a:r>
              <a:rPr lang="de-DE" sz="2000" dirty="0" err="1">
                <a:solidFill>
                  <a:srgbClr val="000000"/>
                </a:solidFill>
                <a:latin typeface="Arial"/>
              </a:rPr>
              <a:t>order</a:t>
            </a:r>
            <a:r>
              <a:rPr lang="de-DE" sz="2000" dirty="0">
                <a:solidFill>
                  <a:srgbClr val="000000"/>
                </a:solidFill>
                <a:latin typeface="Arial"/>
              </a:rPr>
              <a:t> Fermi </a:t>
            </a:r>
            <a:r>
              <a:rPr lang="de-DE" sz="2000" dirty="0" err="1">
                <a:solidFill>
                  <a:srgbClr val="000000"/>
                </a:solidFill>
                <a:latin typeface="Arial"/>
              </a:rPr>
              <a:t>acceleration</a:t>
            </a:r>
            <a:r>
              <a:rPr lang="de-DE" sz="2000" dirty="0">
                <a:solidFill>
                  <a:srgbClr val="000000"/>
                </a:solidFill>
                <a:latin typeface="Arial"/>
              </a:rPr>
              <a:t>:</a:t>
            </a:r>
          </a:p>
          <a:p>
            <a:pPr>
              <a:defRPr/>
            </a:pPr>
            <a:r>
              <a:rPr lang="de-DE" sz="2000" dirty="0">
                <a:solidFill>
                  <a:srgbClr val="000000"/>
                </a:solidFill>
                <a:latin typeface="Arial"/>
              </a:rPr>
              <a:t>power </a:t>
            </a:r>
            <a:r>
              <a:rPr lang="de-DE" sz="2000" dirty="0" err="1">
                <a:solidFill>
                  <a:srgbClr val="000000"/>
                </a:solidFill>
                <a:latin typeface="Arial"/>
              </a:rPr>
              <a:t>laws</a:t>
            </a:r>
            <a:r>
              <a:rPr lang="de-DE" sz="2000" dirty="0">
                <a:solidFill>
                  <a:srgbClr val="000000"/>
                </a:solidFill>
                <a:latin typeface="Arial"/>
              </a:rPr>
              <a:t> ↔ </a:t>
            </a:r>
            <a:r>
              <a:rPr lang="de-DE" sz="2000" dirty="0" err="1">
                <a:solidFill>
                  <a:srgbClr val="000000"/>
                </a:solidFill>
                <a:latin typeface="Arial"/>
              </a:rPr>
              <a:t>plasma</a:t>
            </a:r>
            <a:r>
              <a:rPr lang="de-DE" sz="200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/>
              </a:rPr>
              <a:t>shocks</a:t>
            </a:r>
            <a:endParaRPr lang="de-DE" sz="20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99705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69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5" grpId="0" animBg="1"/>
      <p:bldP spid="40" grpId="0" animBg="1"/>
      <p:bldP spid="41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71" name="Text Box 7"/>
          <p:cNvSpPr txBox="1">
            <a:spLocks noChangeArrowheads="1"/>
          </p:cNvSpPr>
          <p:nvPr/>
        </p:nvSpPr>
        <p:spPr bwMode="auto">
          <a:xfrm>
            <a:off x="76200" y="228600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de-DE" sz="2400" dirty="0">
                <a:solidFill>
                  <a:srgbClr val="000000"/>
                </a:solidFill>
                <a:latin typeface="Arial" charset="0"/>
              </a:rPr>
              <a:t>Rich experimental program </a:t>
            </a:r>
          </a:p>
        </p:txBody>
      </p:sp>
      <p:pic>
        <p:nvPicPr>
          <p:cNvPr id="49154" name="Picture 9" descr="img_lrg/ADMX_crosssection.jpg not f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365442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2074" name="Text Box 10"/>
          <p:cNvSpPr txBox="1">
            <a:spLocks noChangeArrowheads="1"/>
          </p:cNvSpPr>
          <p:nvPr/>
        </p:nvSpPr>
        <p:spPr bwMode="auto">
          <a:xfrm>
            <a:off x="152400" y="10668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de-DE" sz="2400">
                <a:solidFill>
                  <a:srgbClr val="000000"/>
                </a:solidFill>
                <a:latin typeface="Arial" charset="0"/>
              </a:rPr>
              <a:t>ADMX</a:t>
            </a:r>
          </a:p>
        </p:txBody>
      </p:sp>
      <p:sp>
        <p:nvSpPr>
          <p:cNvPr id="472075" name="Text Box 11"/>
          <p:cNvSpPr txBox="1">
            <a:spLocks noChangeArrowheads="1"/>
          </p:cNvSpPr>
          <p:nvPr/>
        </p:nvSpPr>
        <p:spPr bwMode="auto">
          <a:xfrm>
            <a:off x="-76200" y="4876800"/>
            <a:ext cx="3657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de-DE" sz="2400" dirty="0">
                <a:solidFill>
                  <a:srgbClr val="000000"/>
                </a:solidFill>
                <a:latin typeface="Arial" charset="0"/>
              </a:rPr>
              <a:t>tunable high Q microwave cavity</a:t>
            </a:r>
          </a:p>
        </p:txBody>
      </p:sp>
      <p:pic>
        <p:nvPicPr>
          <p:cNvPr id="49157" name="Picture 13" descr="cast_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990600"/>
            <a:ext cx="41148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2078" name="Text Box 14"/>
          <p:cNvSpPr txBox="1">
            <a:spLocks noChangeArrowheads="1"/>
          </p:cNvSpPr>
          <p:nvPr/>
        </p:nvSpPr>
        <p:spPr bwMode="auto">
          <a:xfrm>
            <a:off x="4343400" y="3581400"/>
            <a:ext cx="472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de-DE" sz="2400" dirty="0">
                <a:solidFill>
                  <a:srgbClr val="000000"/>
                </a:solidFill>
                <a:latin typeface="Arial" charset="0"/>
              </a:rPr>
              <a:t>LHC magnet pointing at the sun</a:t>
            </a:r>
          </a:p>
        </p:txBody>
      </p:sp>
      <p:sp>
        <p:nvSpPr>
          <p:cNvPr id="472079" name="Text Box 15"/>
          <p:cNvSpPr txBox="1">
            <a:spLocks noChangeArrowheads="1"/>
          </p:cNvSpPr>
          <p:nvPr/>
        </p:nvSpPr>
        <p:spPr bwMode="auto">
          <a:xfrm>
            <a:off x="7239000" y="11430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de-DE" sz="2400">
                <a:solidFill>
                  <a:srgbClr val="FFFFFF"/>
                </a:solidFill>
                <a:latin typeface="Arial" charset="0"/>
              </a:rPr>
              <a:t>CAST</a:t>
            </a:r>
          </a:p>
        </p:txBody>
      </p:sp>
      <p:grpSp>
        <p:nvGrpSpPr>
          <p:cNvPr id="49160" name="Group 19"/>
          <p:cNvGrpSpPr>
            <a:grpSpLocks/>
          </p:cNvGrpSpPr>
          <p:nvPr/>
        </p:nvGrpSpPr>
        <p:grpSpPr bwMode="auto">
          <a:xfrm>
            <a:off x="3733800" y="4495800"/>
            <a:ext cx="5238750" cy="1724025"/>
            <a:chOff x="2352" y="3072"/>
            <a:chExt cx="3300" cy="1086"/>
          </a:xfrm>
        </p:grpSpPr>
        <p:pic>
          <p:nvPicPr>
            <p:cNvPr id="49162" name="Picture 17" descr="The ALPS Experiment: laser hut, HERA dipole-magnet, detector cabinet (from left to right)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3072"/>
              <a:ext cx="3300" cy="1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2082" name="Text Box 18"/>
            <p:cNvSpPr txBox="1">
              <a:spLocks noChangeArrowheads="1"/>
            </p:cNvSpPr>
            <p:nvPr/>
          </p:nvSpPr>
          <p:spPr bwMode="auto">
            <a:xfrm>
              <a:off x="4656" y="3120"/>
              <a:ext cx="8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de-DE" sz="2400">
                  <a:solidFill>
                    <a:srgbClr val="FFFFFF"/>
                  </a:solidFill>
                  <a:latin typeface="Arial" charset="0"/>
                </a:rPr>
                <a:t>ALPS</a:t>
              </a:r>
            </a:p>
          </p:txBody>
        </p:sp>
      </p:grpSp>
      <p:sp>
        <p:nvSpPr>
          <p:cNvPr id="472084" name="Text Box 20"/>
          <p:cNvSpPr txBox="1">
            <a:spLocks noChangeArrowheads="1"/>
          </p:cNvSpPr>
          <p:nvPr/>
        </p:nvSpPr>
        <p:spPr bwMode="auto">
          <a:xfrm>
            <a:off x="3581400" y="6172200"/>
            <a:ext cx="556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de-DE" sz="2400" dirty="0">
                <a:solidFill>
                  <a:srgbClr val="000000"/>
                </a:solidFill>
                <a:latin typeface="Arial" charset="0"/>
              </a:rPr>
              <a:t>laser shining through a wall in a magnet</a:t>
            </a:r>
          </a:p>
        </p:txBody>
      </p:sp>
    </p:spTree>
    <p:extLst>
      <p:ext uri="{BB962C8B-B14F-4D97-AF65-F5344CB8AC3E}">
        <p14:creationId xmlns:p14="http://schemas.microsoft.com/office/powerpoint/2010/main" val="1765467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Rectangle 2"/>
          <p:cNvSpPr>
            <a:spLocks noChangeArrowheads="1"/>
          </p:cNvSpPr>
          <p:nvPr/>
        </p:nvSpPr>
        <p:spPr bwMode="auto">
          <a:xfrm>
            <a:off x="-36513" y="-100013"/>
            <a:ext cx="9251951" cy="69580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de-DE" altLang="de-DE" sz="180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96996" name="Picture 4" descr="test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92170" y="5661248"/>
            <a:ext cx="828302" cy="8264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97016" name="Text Box 24"/>
          <p:cNvSpPr txBox="1">
            <a:spLocks noChangeArrowheads="1"/>
          </p:cNvSpPr>
          <p:nvPr/>
        </p:nvSpPr>
        <p:spPr bwMode="auto">
          <a:xfrm>
            <a:off x="3635896" y="5036983"/>
            <a:ext cx="345703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de-DE" sz="2400" dirty="0" smtClean="0">
                <a:solidFill>
                  <a:srgbClr val="FFFFFF"/>
                </a:solidFill>
                <a:latin typeface="Arial" charset="0"/>
              </a:rPr>
              <a:t>Extragalactic </a:t>
            </a:r>
            <a:r>
              <a:rPr lang="en-US" altLang="de-DE" sz="2400" smtClean="0">
                <a:solidFill>
                  <a:srgbClr val="FFFFFF"/>
                </a:solidFill>
                <a:latin typeface="Arial" charset="0"/>
              </a:rPr>
              <a:t>Infrared Background      (galaxies &amp; early stars)</a:t>
            </a:r>
            <a:endParaRPr lang="en-US" altLang="de-DE" sz="2400" dirty="0" smtClean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34" name="Gruppierung 33"/>
          <p:cNvGrpSpPr/>
          <p:nvPr/>
        </p:nvGrpSpPr>
        <p:grpSpPr>
          <a:xfrm>
            <a:off x="-48371" y="-100014"/>
            <a:ext cx="2857500" cy="2762250"/>
            <a:chOff x="3061007" y="738758"/>
            <a:chExt cx="2857500" cy="2762250"/>
          </a:xfrm>
        </p:grpSpPr>
        <p:pic>
          <p:nvPicPr>
            <p:cNvPr id="35" name="Picture 10" descr="ew Hubble view of galaxy cluster Abell 1689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007" y="738758"/>
              <a:ext cx="2857500" cy="2762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feld 35"/>
            <p:cNvSpPr txBox="1"/>
            <p:nvPr/>
          </p:nvSpPr>
          <p:spPr>
            <a:xfrm>
              <a:off x="3779912" y="3140968"/>
              <a:ext cx="19442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err="1" smtClean="0">
                  <a:latin typeface="+mn-lt"/>
                </a:rPr>
                <a:t>Galaxy</a:t>
              </a:r>
              <a:r>
                <a:rPr lang="de-DE" sz="1600" dirty="0" smtClean="0">
                  <a:latin typeface="+mn-lt"/>
                </a:rPr>
                <a:t> Clusters</a:t>
              </a:r>
            </a:p>
          </p:txBody>
        </p:sp>
      </p:grpSp>
      <p:grpSp>
        <p:nvGrpSpPr>
          <p:cNvPr id="3" name="Gruppierung 2"/>
          <p:cNvGrpSpPr/>
          <p:nvPr/>
        </p:nvGrpSpPr>
        <p:grpSpPr>
          <a:xfrm rot="21219368">
            <a:off x="2331870" y="2093037"/>
            <a:ext cx="1950509" cy="1164387"/>
            <a:chOff x="2331870" y="2558801"/>
            <a:chExt cx="1950509" cy="1164387"/>
          </a:xfrm>
        </p:grpSpPr>
        <p:sp>
          <p:nvSpPr>
            <p:cNvPr id="37" name="Freeform 37"/>
            <p:cNvSpPr>
              <a:spLocks/>
            </p:cNvSpPr>
            <p:nvPr/>
          </p:nvSpPr>
          <p:spPr bwMode="auto">
            <a:xfrm rot="13231255">
              <a:off x="2331870" y="2558801"/>
              <a:ext cx="760140" cy="146324"/>
            </a:xfrm>
            <a:custGeom>
              <a:avLst/>
              <a:gdLst>
                <a:gd name="T0" fmla="*/ 0 w 576"/>
                <a:gd name="T1" fmla="*/ 1 h 112"/>
                <a:gd name="T2" fmla="*/ 1 w 576"/>
                <a:gd name="T3" fmla="*/ 1 h 112"/>
                <a:gd name="T4" fmla="*/ 1 w 576"/>
                <a:gd name="T5" fmla="*/ 1 h 112"/>
                <a:gd name="T6" fmla="*/ 1 w 576"/>
                <a:gd name="T7" fmla="*/ 1 h 112"/>
                <a:gd name="T8" fmla="*/ 1 w 576"/>
                <a:gd name="T9" fmla="*/ 1 h 112"/>
                <a:gd name="T10" fmla="*/ 1 w 576"/>
                <a:gd name="T11" fmla="*/ 1 h 112"/>
                <a:gd name="T12" fmla="*/ 1 w 576"/>
                <a:gd name="T13" fmla="*/ 1 h 112"/>
                <a:gd name="T14" fmla="*/ 1 w 576"/>
                <a:gd name="T15" fmla="*/ 1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76" h="112">
                  <a:moveTo>
                    <a:pt x="0" y="56"/>
                  </a:moveTo>
                  <a:cubicBezTo>
                    <a:pt x="8" y="48"/>
                    <a:pt x="26" y="0"/>
                    <a:pt x="50" y="8"/>
                  </a:cubicBezTo>
                  <a:cubicBezTo>
                    <a:pt x="74" y="16"/>
                    <a:pt x="112" y="104"/>
                    <a:pt x="144" y="104"/>
                  </a:cubicBezTo>
                  <a:cubicBezTo>
                    <a:pt x="176" y="104"/>
                    <a:pt x="208" y="8"/>
                    <a:pt x="240" y="8"/>
                  </a:cubicBezTo>
                  <a:cubicBezTo>
                    <a:pt x="272" y="8"/>
                    <a:pt x="304" y="104"/>
                    <a:pt x="336" y="104"/>
                  </a:cubicBezTo>
                  <a:cubicBezTo>
                    <a:pt x="368" y="104"/>
                    <a:pt x="400" y="8"/>
                    <a:pt x="432" y="8"/>
                  </a:cubicBezTo>
                  <a:cubicBezTo>
                    <a:pt x="464" y="8"/>
                    <a:pt x="504" y="96"/>
                    <a:pt x="528" y="104"/>
                  </a:cubicBezTo>
                  <a:cubicBezTo>
                    <a:pt x="552" y="112"/>
                    <a:pt x="568" y="64"/>
                    <a:pt x="576" y="56"/>
                  </a:cubicBezTo>
                </a:path>
              </a:pathLst>
            </a:custGeom>
            <a:noFill/>
            <a:ln w="28575" cmpd="sng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rot="13231255">
              <a:off x="2903657" y="3054961"/>
              <a:ext cx="760140" cy="146324"/>
            </a:xfrm>
            <a:custGeom>
              <a:avLst/>
              <a:gdLst>
                <a:gd name="T0" fmla="*/ 0 w 576"/>
                <a:gd name="T1" fmla="*/ 1 h 112"/>
                <a:gd name="T2" fmla="*/ 1 w 576"/>
                <a:gd name="T3" fmla="*/ 1 h 112"/>
                <a:gd name="T4" fmla="*/ 1 w 576"/>
                <a:gd name="T5" fmla="*/ 1 h 112"/>
                <a:gd name="T6" fmla="*/ 1 w 576"/>
                <a:gd name="T7" fmla="*/ 1 h 112"/>
                <a:gd name="T8" fmla="*/ 1 w 576"/>
                <a:gd name="T9" fmla="*/ 1 h 112"/>
                <a:gd name="T10" fmla="*/ 1 w 576"/>
                <a:gd name="T11" fmla="*/ 1 h 112"/>
                <a:gd name="T12" fmla="*/ 1 w 576"/>
                <a:gd name="T13" fmla="*/ 1 h 112"/>
                <a:gd name="T14" fmla="*/ 1 w 576"/>
                <a:gd name="T15" fmla="*/ 1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76" h="112">
                  <a:moveTo>
                    <a:pt x="0" y="56"/>
                  </a:moveTo>
                  <a:cubicBezTo>
                    <a:pt x="8" y="48"/>
                    <a:pt x="26" y="0"/>
                    <a:pt x="50" y="8"/>
                  </a:cubicBezTo>
                  <a:cubicBezTo>
                    <a:pt x="74" y="16"/>
                    <a:pt x="112" y="104"/>
                    <a:pt x="144" y="104"/>
                  </a:cubicBezTo>
                  <a:cubicBezTo>
                    <a:pt x="176" y="104"/>
                    <a:pt x="208" y="8"/>
                    <a:pt x="240" y="8"/>
                  </a:cubicBezTo>
                  <a:cubicBezTo>
                    <a:pt x="272" y="8"/>
                    <a:pt x="304" y="104"/>
                    <a:pt x="336" y="104"/>
                  </a:cubicBezTo>
                  <a:cubicBezTo>
                    <a:pt x="368" y="104"/>
                    <a:pt x="400" y="8"/>
                    <a:pt x="432" y="8"/>
                  </a:cubicBezTo>
                  <a:cubicBezTo>
                    <a:pt x="464" y="8"/>
                    <a:pt x="504" y="96"/>
                    <a:pt x="528" y="104"/>
                  </a:cubicBezTo>
                  <a:cubicBezTo>
                    <a:pt x="552" y="112"/>
                    <a:pt x="568" y="64"/>
                    <a:pt x="576" y="56"/>
                  </a:cubicBezTo>
                </a:path>
              </a:pathLst>
            </a:custGeom>
            <a:noFill/>
            <a:ln w="28575" cmpd="sng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auto">
            <a:xfrm rot="13231255">
              <a:off x="3458967" y="3576361"/>
              <a:ext cx="823412" cy="146827"/>
            </a:xfrm>
            <a:custGeom>
              <a:avLst/>
              <a:gdLst>
                <a:gd name="T0" fmla="*/ 0 w 576"/>
                <a:gd name="T1" fmla="*/ 1 h 112"/>
                <a:gd name="T2" fmla="*/ 1 w 576"/>
                <a:gd name="T3" fmla="*/ 1 h 112"/>
                <a:gd name="T4" fmla="*/ 1 w 576"/>
                <a:gd name="T5" fmla="*/ 1 h 112"/>
                <a:gd name="T6" fmla="*/ 1 w 576"/>
                <a:gd name="T7" fmla="*/ 1 h 112"/>
                <a:gd name="T8" fmla="*/ 1 w 576"/>
                <a:gd name="T9" fmla="*/ 1 h 112"/>
                <a:gd name="T10" fmla="*/ 1 w 576"/>
                <a:gd name="T11" fmla="*/ 1 h 112"/>
                <a:gd name="T12" fmla="*/ 1 w 576"/>
                <a:gd name="T13" fmla="*/ 1 h 112"/>
                <a:gd name="T14" fmla="*/ 1 w 576"/>
                <a:gd name="T15" fmla="*/ 1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connsiteX0" fmla="*/ 0 w 10742"/>
                <a:gd name="connsiteY0" fmla="*/ 709 h 9584"/>
                <a:gd name="connsiteX1" fmla="*/ 1610 w 10742"/>
                <a:gd name="connsiteY1" fmla="*/ 933 h 9584"/>
                <a:gd name="connsiteX2" fmla="*/ 3242 w 10742"/>
                <a:gd name="connsiteY2" fmla="*/ 9505 h 9584"/>
                <a:gd name="connsiteX3" fmla="*/ 4909 w 10742"/>
                <a:gd name="connsiteY3" fmla="*/ 933 h 9584"/>
                <a:gd name="connsiteX4" fmla="*/ 6575 w 10742"/>
                <a:gd name="connsiteY4" fmla="*/ 9505 h 9584"/>
                <a:gd name="connsiteX5" fmla="*/ 8242 w 10742"/>
                <a:gd name="connsiteY5" fmla="*/ 933 h 9584"/>
                <a:gd name="connsiteX6" fmla="*/ 9909 w 10742"/>
                <a:gd name="connsiteY6" fmla="*/ 9505 h 9584"/>
                <a:gd name="connsiteX7" fmla="*/ 10742 w 10742"/>
                <a:gd name="connsiteY7" fmla="*/ 5219 h 9584"/>
                <a:gd name="connsiteX0" fmla="*/ 0 w 10676"/>
                <a:gd name="connsiteY0" fmla="*/ 227 h 11553"/>
                <a:gd name="connsiteX1" fmla="*/ 2175 w 10676"/>
                <a:gd name="connsiteY1" fmla="*/ 2525 h 11553"/>
                <a:gd name="connsiteX2" fmla="*/ 3694 w 10676"/>
                <a:gd name="connsiteY2" fmla="*/ 11470 h 11553"/>
                <a:gd name="connsiteX3" fmla="*/ 5246 w 10676"/>
                <a:gd name="connsiteY3" fmla="*/ 2525 h 11553"/>
                <a:gd name="connsiteX4" fmla="*/ 6797 w 10676"/>
                <a:gd name="connsiteY4" fmla="*/ 11470 h 11553"/>
                <a:gd name="connsiteX5" fmla="*/ 8349 w 10676"/>
                <a:gd name="connsiteY5" fmla="*/ 2525 h 11553"/>
                <a:gd name="connsiteX6" fmla="*/ 9901 w 10676"/>
                <a:gd name="connsiteY6" fmla="*/ 11470 h 11553"/>
                <a:gd name="connsiteX7" fmla="*/ 10676 w 10676"/>
                <a:gd name="connsiteY7" fmla="*/ 6998 h 11553"/>
                <a:gd name="connsiteX0" fmla="*/ 0 w 11491"/>
                <a:gd name="connsiteY0" fmla="*/ 334 h 10861"/>
                <a:gd name="connsiteX1" fmla="*/ 2990 w 11491"/>
                <a:gd name="connsiteY1" fmla="*/ 1833 h 10861"/>
                <a:gd name="connsiteX2" fmla="*/ 4509 w 11491"/>
                <a:gd name="connsiteY2" fmla="*/ 10778 h 10861"/>
                <a:gd name="connsiteX3" fmla="*/ 6061 w 11491"/>
                <a:gd name="connsiteY3" fmla="*/ 1833 h 10861"/>
                <a:gd name="connsiteX4" fmla="*/ 7612 w 11491"/>
                <a:gd name="connsiteY4" fmla="*/ 10778 h 10861"/>
                <a:gd name="connsiteX5" fmla="*/ 9164 w 11491"/>
                <a:gd name="connsiteY5" fmla="*/ 1833 h 10861"/>
                <a:gd name="connsiteX6" fmla="*/ 10716 w 11491"/>
                <a:gd name="connsiteY6" fmla="*/ 10778 h 10861"/>
                <a:gd name="connsiteX7" fmla="*/ 11491 w 11491"/>
                <a:gd name="connsiteY7" fmla="*/ 6306 h 10861"/>
                <a:gd name="connsiteX0" fmla="*/ 0 w 9900"/>
                <a:gd name="connsiteY0" fmla="*/ 763 h 9979"/>
                <a:gd name="connsiteX1" fmla="*/ 1399 w 9900"/>
                <a:gd name="connsiteY1" fmla="*/ 951 h 9979"/>
                <a:gd name="connsiteX2" fmla="*/ 2918 w 9900"/>
                <a:gd name="connsiteY2" fmla="*/ 9896 h 9979"/>
                <a:gd name="connsiteX3" fmla="*/ 4470 w 9900"/>
                <a:gd name="connsiteY3" fmla="*/ 951 h 9979"/>
                <a:gd name="connsiteX4" fmla="*/ 6021 w 9900"/>
                <a:gd name="connsiteY4" fmla="*/ 9896 h 9979"/>
                <a:gd name="connsiteX5" fmla="*/ 7573 w 9900"/>
                <a:gd name="connsiteY5" fmla="*/ 951 h 9979"/>
                <a:gd name="connsiteX6" fmla="*/ 9125 w 9900"/>
                <a:gd name="connsiteY6" fmla="*/ 9896 h 9979"/>
                <a:gd name="connsiteX7" fmla="*/ 9900 w 9900"/>
                <a:gd name="connsiteY7" fmla="*/ 5424 h 9979"/>
                <a:gd name="connsiteX0" fmla="*/ 0 w 10186"/>
                <a:gd name="connsiteY0" fmla="*/ 345 h 10837"/>
                <a:gd name="connsiteX1" fmla="*/ 1599 w 10186"/>
                <a:gd name="connsiteY1" fmla="*/ 1790 h 10837"/>
                <a:gd name="connsiteX2" fmla="*/ 3133 w 10186"/>
                <a:gd name="connsiteY2" fmla="*/ 10754 h 10837"/>
                <a:gd name="connsiteX3" fmla="*/ 4701 w 10186"/>
                <a:gd name="connsiteY3" fmla="*/ 1790 h 10837"/>
                <a:gd name="connsiteX4" fmla="*/ 6268 w 10186"/>
                <a:gd name="connsiteY4" fmla="*/ 10754 h 10837"/>
                <a:gd name="connsiteX5" fmla="*/ 7835 w 10186"/>
                <a:gd name="connsiteY5" fmla="*/ 1790 h 10837"/>
                <a:gd name="connsiteX6" fmla="*/ 9403 w 10186"/>
                <a:gd name="connsiteY6" fmla="*/ 10754 h 10837"/>
                <a:gd name="connsiteX7" fmla="*/ 10186 w 10186"/>
                <a:gd name="connsiteY7" fmla="*/ 6272 h 10837"/>
                <a:gd name="connsiteX0" fmla="*/ 0 w 10186"/>
                <a:gd name="connsiteY0" fmla="*/ 0 h 10492"/>
                <a:gd name="connsiteX1" fmla="*/ 1599 w 10186"/>
                <a:gd name="connsiteY1" fmla="*/ 1445 h 10492"/>
                <a:gd name="connsiteX2" fmla="*/ 3133 w 10186"/>
                <a:gd name="connsiteY2" fmla="*/ 10409 h 10492"/>
                <a:gd name="connsiteX3" fmla="*/ 4701 w 10186"/>
                <a:gd name="connsiteY3" fmla="*/ 1445 h 10492"/>
                <a:gd name="connsiteX4" fmla="*/ 6268 w 10186"/>
                <a:gd name="connsiteY4" fmla="*/ 10409 h 10492"/>
                <a:gd name="connsiteX5" fmla="*/ 7835 w 10186"/>
                <a:gd name="connsiteY5" fmla="*/ 1445 h 10492"/>
                <a:gd name="connsiteX6" fmla="*/ 9403 w 10186"/>
                <a:gd name="connsiteY6" fmla="*/ 10409 h 10492"/>
                <a:gd name="connsiteX7" fmla="*/ 10186 w 10186"/>
                <a:gd name="connsiteY7" fmla="*/ 5927 h 1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86" h="10492">
                  <a:moveTo>
                    <a:pt x="0" y="0"/>
                  </a:moveTo>
                  <a:lnTo>
                    <a:pt x="1599" y="1445"/>
                  </a:lnTo>
                  <a:cubicBezTo>
                    <a:pt x="2121" y="3180"/>
                    <a:pt x="2610" y="10409"/>
                    <a:pt x="3133" y="10409"/>
                  </a:cubicBezTo>
                  <a:cubicBezTo>
                    <a:pt x="3657" y="10409"/>
                    <a:pt x="4178" y="1445"/>
                    <a:pt x="4701" y="1445"/>
                  </a:cubicBezTo>
                  <a:cubicBezTo>
                    <a:pt x="5223" y="1445"/>
                    <a:pt x="5746" y="10409"/>
                    <a:pt x="6268" y="10409"/>
                  </a:cubicBezTo>
                  <a:cubicBezTo>
                    <a:pt x="6790" y="10409"/>
                    <a:pt x="7312" y="1445"/>
                    <a:pt x="7835" y="1445"/>
                  </a:cubicBezTo>
                  <a:cubicBezTo>
                    <a:pt x="8358" y="1445"/>
                    <a:pt x="9010" y="9661"/>
                    <a:pt x="9403" y="10409"/>
                  </a:cubicBezTo>
                  <a:cubicBezTo>
                    <a:pt x="9794" y="11155"/>
                    <a:pt x="10056" y="6674"/>
                    <a:pt x="10186" y="5927"/>
                  </a:cubicBezTo>
                </a:path>
              </a:pathLst>
            </a:custGeom>
            <a:noFill/>
            <a:ln w="28575" cmpd="sng">
              <a:solidFill>
                <a:srgbClr val="FFFFFF"/>
              </a:solidFill>
              <a:round/>
              <a:headEnd type="arrow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2" name="Textfeld 41"/>
          <p:cNvSpPr txBox="1"/>
          <p:nvPr/>
        </p:nvSpPr>
        <p:spPr>
          <a:xfrm>
            <a:off x="3355828" y="2185700"/>
            <a:ext cx="496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rgbClr val="FFFFFF"/>
                </a:solidFill>
                <a:latin typeface="Arial"/>
              </a:rPr>
              <a:t>𝛾</a:t>
            </a:r>
            <a:endParaRPr lang="de-DE" dirty="0" smtClean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0" name="Gruppierung 9"/>
          <p:cNvGrpSpPr/>
          <p:nvPr/>
        </p:nvGrpSpPr>
        <p:grpSpPr>
          <a:xfrm>
            <a:off x="3629025" y="3014663"/>
            <a:ext cx="2332446" cy="1594643"/>
            <a:chOff x="3629025" y="3014663"/>
            <a:chExt cx="2332446" cy="1594643"/>
          </a:xfrm>
        </p:grpSpPr>
        <p:cxnSp>
          <p:nvCxnSpPr>
            <p:cNvPr id="7" name="Gerade Verbindung mit Pfeil 6"/>
            <p:cNvCxnSpPr/>
            <p:nvPr/>
          </p:nvCxnSpPr>
          <p:spPr bwMode="auto">
            <a:xfrm>
              <a:off x="4305287" y="3476645"/>
              <a:ext cx="1656184" cy="21602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Gerade Verbindung mit Pfeil 47"/>
            <p:cNvCxnSpPr/>
            <p:nvPr/>
          </p:nvCxnSpPr>
          <p:spPr bwMode="auto">
            <a:xfrm>
              <a:off x="4305287" y="3537570"/>
              <a:ext cx="495672" cy="107173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Textfeld 8"/>
            <p:cNvSpPr txBox="1"/>
            <p:nvPr/>
          </p:nvSpPr>
          <p:spPr>
            <a:xfrm>
              <a:off x="5070126" y="3121804"/>
              <a:ext cx="7260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>
                  <a:solidFill>
                    <a:schemeClr val="accent3"/>
                  </a:solidFill>
                </a:rPr>
                <a:t>e</a:t>
              </a:r>
              <a:r>
                <a:rPr lang="de-DE" baseline="30000" dirty="0" smtClean="0">
                  <a:solidFill>
                    <a:schemeClr val="accent3"/>
                  </a:solidFill>
                </a:rPr>
                <a:t>+</a:t>
              </a:r>
              <a:endParaRPr lang="de-DE" dirty="0">
                <a:solidFill>
                  <a:schemeClr val="accent3"/>
                </a:solidFill>
              </a:endParaRP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4062014" y="3985900"/>
              <a:ext cx="7260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>
                  <a:solidFill>
                    <a:schemeClr val="accent3"/>
                  </a:solidFill>
                </a:rPr>
                <a:t>e</a:t>
              </a:r>
              <a:r>
                <a:rPr lang="de-DE" baseline="30000" dirty="0" smtClean="0">
                  <a:solidFill>
                    <a:schemeClr val="accent3"/>
                  </a:solidFill>
                </a:rPr>
                <a:t>−</a:t>
              </a:r>
              <a:endParaRPr lang="de-DE" dirty="0">
                <a:solidFill>
                  <a:schemeClr val="accent3"/>
                </a:solidFill>
              </a:endParaRPr>
            </a:p>
          </p:txBody>
        </p:sp>
        <p:sp>
          <p:nvSpPr>
            <p:cNvPr id="5" name="Freihandform 4"/>
            <p:cNvSpPr/>
            <p:nvPr/>
          </p:nvSpPr>
          <p:spPr bwMode="auto">
            <a:xfrm>
              <a:off x="3629025" y="3014663"/>
              <a:ext cx="1128713" cy="857250"/>
            </a:xfrm>
            <a:custGeom>
              <a:avLst/>
              <a:gdLst>
                <a:gd name="connsiteX0" fmla="*/ 657225 w 1128713"/>
                <a:gd name="connsiteY0" fmla="*/ 385762 h 857250"/>
                <a:gd name="connsiteX1" fmla="*/ 800100 w 1128713"/>
                <a:gd name="connsiteY1" fmla="*/ 0 h 857250"/>
                <a:gd name="connsiteX2" fmla="*/ 857250 w 1128713"/>
                <a:gd name="connsiteY2" fmla="*/ 414337 h 857250"/>
                <a:gd name="connsiteX3" fmla="*/ 1128713 w 1128713"/>
                <a:gd name="connsiteY3" fmla="*/ 414337 h 857250"/>
                <a:gd name="connsiteX4" fmla="*/ 900113 w 1128713"/>
                <a:gd name="connsiteY4" fmla="*/ 514350 h 857250"/>
                <a:gd name="connsiteX5" fmla="*/ 942975 w 1128713"/>
                <a:gd name="connsiteY5" fmla="*/ 771525 h 857250"/>
                <a:gd name="connsiteX6" fmla="*/ 671513 w 1128713"/>
                <a:gd name="connsiteY6" fmla="*/ 614362 h 857250"/>
                <a:gd name="connsiteX7" fmla="*/ 357188 w 1128713"/>
                <a:gd name="connsiteY7" fmla="*/ 857250 h 857250"/>
                <a:gd name="connsiteX8" fmla="*/ 557213 w 1128713"/>
                <a:gd name="connsiteY8" fmla="*/ 571500 h 857250"/>
                <a:gd name="connsiteX9" fmla="*/ 0 w 1128713"/>
                <a:gd name="connsiteY9" fmla="*/ 300037 h 857250"/>
                <a:gd name="connsiteX10" fmla="*/ 600075 w 1128713"/>
                <a:gd name="connsiteY10" fmla="*/ 385762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28713" h="857250">
                  <a:moveTo>
                    <a:pt x="657225" y="385762"/>
                  </a:moveTo>
                  <a:lnTo>
                    <a:pt x="800100" y="0"/>
                  </a:lnTo>
                  <a:lnTo>
                    <a:pt x="857250" y="414337"/>
                  </a:lnTo>
                  <a:lnTo>
                    <a:pt x="1128713" y="414337"/>
                  </a:lnTo>
                  <a:lnTo>
                    <a:pt x="900113" y="514350"/>
                  </a:lnTo>
                  <a:lnTo>
                    <a:pt x="942975" y="771525"/>
                  </a:lnTo>
                  <a:lnTo>
                    <a:pt x="671513" y="614362"/>
                  </a:lnTo>
                  <a:lnTo>
                    <a:pt x="357188" y="857250"/>
                  </a:lnTo>
                  <a:lnTo>
                    <a:pt x="557213" y="571500"/>
                  </a:lnTo>
                  <a:lnTo>
                    <a:pt x="0" y="300037"/>
                  </a:lnTo>
                  <a:lnTo>
                    <a:pt x="600075" y="385762"/>
                  </a:lnTo>
                </a:path>
              </a:pathLst>
            </a:cu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-87201" y="2636912"/>
            <a:ext cx="27869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de-DE" sz="2000" dirty="0" smtClean="0">
                <a:solidFill>
                  <a:srgbClr val="FFFFFF"/>
                </a:solidFill>
                <a:latin typeface="Arial" charset="0"/>
              </a:rPr>
              <a:t>Active Galactic Nuclei in Galaxy  Clusters</a:t>
            </a:r>
          </a:p>
        </p:txBody>
      </p:sp>
      <p:sp>
        <p:nvSpPr>
          <p:cNvPr id="597004" name="Rectangle 12"/>
          <p:cNvSpPr>
            <a:spLocks noChangeArrowheads="1"/>
          </p:cNvSpPr>
          <p:nvPr/>
        </p:nvSpPr>
        <p:spPr bwMode="auto">
          <a:xfrm>
            <a:off x="-180528" y="-99392"/>
            <a:ext cx="10236995" cy="7029451"/>
          </a:xfrm>
          <a:prstGeom prst="rect">
            <a:avLst/>
          </a:prstGeom>
          <a:gradFill rotWithShape="1">
            <a:gsLst>
              <a:gs pos="0">
                <a:srgbClr val="C00000">
                  <a:alpha val="22000"/>
                </a:srgbClr>
              </a:gs>
              <a:gs pos="50000">
                <a:srgbClr val="CC0000">
                  <a:alpha val="38000"/>
                  <a:lumMod val="87000"/>
                  <a:lumOff val="13000"/>
                </a:srgbClr>
              </a:gs>
              <a:gs pos="100000">
                <a:srgbClr val="C00000">
                  <a:alpha val="22000"/>
                </a:srgb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algn="ctr" eaLnBrk="1" hangingPunct="1"/>
            <a:endParaRPr lang="de-DE" altLang="de-DE" sz="1800" smtClean="0">
              <a:solidFill>
                <a:srgbClr val="FFFFFF"/>
              </a:solidFill>
              <a:latin typeface="Arial" charset="0"/>
              <a:sym typeface="Symbol" charset="2"/>
            </a:endParaRPr>
          </a:p>
          <a:p>
            <a:pPr algn="ctr" eaLnBrk="1" hangingPunct="1"/>
            <a:endParaRPr lang="de-DE" altLang="de-DE" sz="1800" smtClean="0">
              <a:solidFill>
                <a:srgbClr val="FFFFFF"/>
              </a:solidFill>
              <a:latin typeface="Arial" charset="0"/>
              <a:sym typeface="Symbol" charset="2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230896" y="0"/>
            <a:ext cx="5301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err="1" smtClean="0">
                <a:solidFill>
                  <a:schemeClr val="accent3"/>
                </a:solidFill>
                <a:latin typeface="+mj-lt"/>
              </a:rPr>
              <a:t>Cosmological</a:t>
            </a:r>
            <a:r>
              <a:rPr lang="de-DE" sz="4000" dirty="0" smtClean="0">
                <a:solidFill>
                  <a:schemeClr val="accent3"/>
                </a:solidFill>
                <a:latin typeface="+mj-lt"/>
              </a:rPr>
              <a:t> </a:t>
            </a:r>
            <a:r>
              <a:rPr lang="de-DE" sz="4000" dirty="0">
                <a:solidFill>
                  <a:schemeClr val="accent3"/>
                </a:solidFill>
                <a:latin typeface="+mj-lt"/>
              </a:rPr>
              <a:t>”</a:t>
            </a:r>
            <a:r>
              <a:rPr lang="de-DE" sz="4000" dirty="0" smtClean="0">
                <a:solidFill>
                  <a:schemeClr val="accent3"/>
                </a:solidFill>
                <a:latin typeface="+mj-lt"/>
              </a:rPr>
              <a:t>Walls“</a:t>
            </a:r>
            <a:endParaRPr lang="de-DE" sz="4000" dirty="0">
              <a:solidFill>
                <a:schemeClr val="accent3"/>
              </a:solidFill>
              <a:latin typeface="+mj-lt"/>
            </a:endParaRPr>
          </a:p>
        </p:txBody>
      </p:sp>
      <p:grpSp>
        <p:nvGrpSpPr>
          <p:cNvPr id="6" name="Gruppierung 5"/>
          <p:cNvGrpSpPr/>
          <p:nvPr/>
        </p:nvGrpSpPr>
        <p:grpSpPr>
          <a:xfrm>
            <a:off x="2483768" y="620688"/>
            <a:ext cx="2592388" cy="1951038"/>
            <a:chOff x="2483768" y="620688"/>
            <a:chExt cx="2592388" cy="1951038"/>
          </a:xfrm>
        </p:grpSpPr>
        <p:grpSp>
          <p:nvGrpSpPr>
            <p:cNvPr id="41" name="Group 5"/>
            <p:cNvGrpSpPr>
              <a:grpSpLocks/>
            </p:cNvGrpSpPr>
            <p:nvPr/>
          </p:nvGrpSpPr>
          <p:grpSpPr bwMode="auto">
            <a:xfrm>
              <a:off x="2483768" y="620688"/>
              <a:ext cx="2592388" cy="1951038"/>
              <a:chOff x="22" y="2976"/>
              <a:chExt cx="1633" cy="1229"/>
            </a:xfrm>
          </p:grpSpPr>
          <p:grpSp>
            <p:nvGrpSpPr>
              <p:cNvPr id="43" name="Group 6"/>
              <p:cNvGrpSpPr>
                <a:grpSpLocks/>
              </p:cNvGrpSpPr>
              <p:nvPr/>
            </p:nvGrpSpPr>
            <p:grpSpPr bwMode="auto">
              <a:xfrm>
                <a:off x="295" y="2976"/>
                <a:ext cx="1360" cy="953"/>
                <a:chOff x="295" y="2976"/>
                <a:chExt cx="1360" cy="953"/>
              </a:xfrm>
            </p:grpSpPr>
            <p:sp>
              <p:nvSpPr>
                <p:cNvPr id="46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295" y="2976"/>
                  <a:ext cx="0" cy="953"/>
                </a:xfrm>
                <a:prstGeom prst="line">
                  <a:avLst/>
                </a:prstGeom>
                <a:noFill/>
                <a:ln w="38100">
                  <a:solidFill>
                    <a:srgbClr val="FFFF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" name="Line 8"/>
                <p:cNvSpPr>
                  <a:spLocks noChangeShapeType="1"/>
                </p:cNvSpPr>
                <p:nvPr/>
              </p:nvSpPr>
              <p:spPr bwMode="auto">
                <a:xfrm>
                  <a:off x="295" y="3929"/>
                  <a:ext cx="1360" cy="0"/>
                </a:xfrm>
                <a:prstGeom prst="line">
                  <a:avLst/>
                </a:prstGeom>
                <a:noFill/>
                <a:ln w="38100">
                  <a:solidFill>
                    <a:srgbClr val="FFFF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" name="Freeform 9"/>
                <p:cNvSpPr>
                  <a:spLocks/>
                </p:cNvSpPr>
                <p:nvPr/>
              </p:nvSpPr>
              <p:spPr bwMode="auto">
                <a:xfrm>
                  <a:off x="431" y="3113"/>
                  <a:ext cx="1043" cy="680"/>
                </a:xfrm>
                <a:custGeom>
                  <a:avLst/>
                  <a:gdLst>
                    <a:gd name="T0" fmla="*/ 0 w 1043"/>
                    <a:gd name="T1" fmla="*/ 0 h 680"/>
                    <a:gd name="T2" fmla="*/ 1043 w 1043"/>
                    <a:gd name="T3" fmla="*/ 680 h 6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043" h="680">
                      <a:moveTo>
                        <a:pt x="0" y="0"/>
                      </a:moveTo>
                      <a:cubicBezTo>
                        <a:pt x="434" y="283"/>
                        <a:pt x="869" y="567"/>
                        <a:pt x="1043" y="680"/>
                      </a:cubicBezTo>
                    </a:path>
                  </a:pathLst>
                </a:custGeom>
                <a:noFill/>
                <a:ln w="38100" cmpd="sng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44" name="Text Box 10"/>
              <p:cNvSpPr txBox="1">
                <a:spLocks noChangeArrowheads="1"/>
              </p:cNvSpPr>
              <p:nvPr/>
            </p:nvSpPr>
            <p:spPr bwMode="auto">
              <a:xfrm>
                <a:off x="839" y="3974"/>
                <a:ext cx="21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271" tIns="45638" rIns="91271" bIns="45638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rPr>
                  <a:t>E</a:t>
                </a:r>
              </a:p>
            </p:txBody>
          </p:sp>
          <p:sp>
            <p:nvSpPr>
              <p:cNvPr id="45" name="Text Box 11"/>
              <p:cNvSpPr txBox="1">
                <a:spLocks noChangeArrowheads="1"/>
              </p:cNvSpPr>
              <p:nvPr/>
            </p:nvSpPr>
            <p:spPr bwMode="auto">
              <a:xfrm rot="-5400000">
                <a:off x="-120" y="3345"/>
                <a:ext cx="51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271" tIns="45638" rIns="91271" bIns="45638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rPr>
                  <a:t>dN/dE</a:t>
                </a:r>
              </a:p>
            </p:txBody>
          </p:sp>
        </p:grpSp>
        <p:sp>
          <p:nvSpPr>
            <p:cNvPr id="2" name="Textfeld 1"/>
            <p:cNvSpPr txBox="1"/>
            <p:nvPr/>
          </p:nvSpPr>
          <p:spPr>
            <a:xfrm>
              <a:off x="3131840" y="1516722"/>
              <a:ext cx="12300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smtClean="0">
                  <a:solidFill>
                    <a:schemeClr val="bg1"/>
                  </a:solidFill>
                </a:rPr>
                <a:t>intrinsic</a:t>
              </a:r>
              <a:endParaRPr lang="de-DE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uppierung 7"/>
          <p:cNvGrpSpPr/>
          <p:nvPr/>
        </p:nvGrpSpPr>
        <p:grpSpPr>
          <a:xfrm>
            <a:off x="6013648" y="2852936"/>
            <a:ext cx="2590800" cy="1954213"/>
            <a:chOff x="6013648" y="2852936"/>
            <a:chExt cx="2590800" cy="1954213"/>
          </a:xfrm>
        </p:grpSpPr>
        <p:grpSp>
          <p:nvGrpSpPr>
            <p:cNvPr id="50" name="Group 18"/>
            <p:cNvGrpSpPr>
              <a:grpSpLocks/>
            </p:cNvGrpSpPr>
            <p:nvPr/>
          </p:nvGrpSpPr>
          <p:grpSpPr bwMode="auto">
            <a:xfrm>
              <a:off x="6013648" y="2852936"/>
              <a:ext cx="2590800" cy="1954213"/>
              <a:chOff x="3606" y="2614"/>
              <a:chExt cx="1632" cy="1231"/>
            </a:xfrm>
          </p:grpSpPr>
          <p:sp>
            <p:nvSpPr>
              <p:cNvPr id="52" name="Line 19"/>
              <p:cNvSpPr>
                <a:spLocks noChangeShapeType="1"/>
              </p:cNvSpPr>
              <p:nvPr/>
            </p:nvSpPr>
            <p:spPr bwMode="auto">
              <a:xfrm flipV="1">
                <a:off x="3875" y="2614"/>
                <a:ext cx="0" cy="955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Line 20"/>
              <p:cNvSpPr>
                <a:spLocks noChangeShapeType="1"/>
              </p:cNvSpPr>
              <p:nvPr/>
            </p:nvSpPr>
            <p:spPr bwMode="auto">
              <a:xfrm>
                <a:off x="3875" y="3569"/>
                <a:ext cx="1363" cy="0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Text Box 21"/>
              <p:cNvSpPr txBox="1">
                <a:spLocks noChangeArrowheads="1"/>
              </p:cNvSpPr>
              <p:nvPr/>
            </p:nvSpPr>
            <p:spPr bwMode="auto">
              <a:xfrm>
                <a:off x="4423" y="3614"/>
                <a:ext cx="21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271" tIns="45638" rIns="91271" bIns="45638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rPr>
                  <a:t>E</a:t>
                </a:r>
              </a:p>
            </p:txBody>
          </p:sp>
          <p:sp>
            <p:nvSpPr>
              <p:cNvPr id="55" name="Text Box 22"/>
              <p:cNvSpPr txBox="1">
                <a:spLocks noChangeArrowheads="1"/>
              </p:cNvSpPr>
              <p:nvPr/>
            </p:nvSpPr>
            <p:spPr bwMode="auto">
              <a:xfrm rot="-5400000">
                <a:off x="3464" y="2983"/>
                <a:ext cx="51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271" tIns="45638" rIns="91271" bIns="45638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rPr>
                  <a:t>dN/dE</a:t>
                </a:r>
              </a:p>
            </p:txBody>
          </p:sp>
          <p:sp>
            <p:nvSpPr>
              <p:cNvPr id="56" name="Freeform 23"/>
              <p:cNvSpPr>
                <a:spLocks/>
              </p:cNvSpPr>
              <p:nvPr/>
            </p:nvSpPr>
            <p:spPr bwMode="auto">
              <a:xfrm>
                <a:off x="4014" y="2750"/>
                <a:ext cx="590" cy="680"/>
              </a:xfrm>
              <a:custGeom>
                <a:avLst/>
                <a:gdLst>
                  <a:gd name="T0" fmla="*/ 0 w 590"/>
                  <a:gd name="T1" fmla="*/ 0 h 680"/>
                  <a:gd name="T2" fmla="*/ 272 w 590"/>
                  <a:gd name="T3" fmla="*/ 226 h 680"/>
                  <a:gd name="T4" fmla="*/ 499 w 590"/>
                  <a:gd name="T5" fmla="*/ 499 h 680"/>
                  <a:gd name="T6" fmla="*/ 590 w 590"/>
                  <a:gd name="T7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0" h="680">
                    <a:moveTo>
                      <a:pt x="0" y="0"/>
                    </a:moveTo>
                    <a:cubicBezTo>
                      <a:pt x="94" y="71"/>
                      <a:pt x="189" y="143"/>
                      <a:pt x="272" y="226"/>
                    </a:cubicBezTo>
                    <a:cubicBezTo>
                      <a:pt x="355" y="309"/>
                      <a:pt x="446" y="424"/>
                      <a:pt x="499" y="499"/>
                    </a:cubicBezTo>
                    <a:cubicBezTo>
                      <a:pt x="552" y="574"/>
                      <a:pt x="575" y="650"/>
                      <a:pt x="590" y="680"/>
                    </a:cubicBezTo>
                  </a:path>
                </a:pathLst>
              </a:custGeom>
              <a:noFill/>
              <a:ln w="38100" cmpd="sng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7" name="Textfeld 56"/>
            <p:cNvSpPr txBox="1"/>
            <p:nvPr/>
          </p:nvSpPr>
          <p:spPr>
            <a:xfrm>
              <a:off x="6444208" y="3892986"/>
              <a:ext cx="12300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smtClean="0">
                  <a:solidFill>
                    <a:schemeClr val="bg1"/>
                  </a:solidFill>
                </a:rPr>
                <a:t>absorbed</a:t>
              </a:r>
              <a:endParaRPr lang="de-DE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117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7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97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7016" grpId="0"/>
      <p:bldP spid="59700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Rectangle 2"/>
          <p:cNvSpPr>
            <a:spLocks noChangeArrowheads="1"/>
          </p:cNvSpPr>
          <p:nvPr/>
        </p:nvSpPr>
        <p:spPr bwMode="auto">
          <a:xfrm>
            <a:off x="-71439" y="-171400"/>
            <a:ext cx="9251951" cy="69580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de-DE" altLang="de-DE" sz="180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96996" name="Picture 4" descr="test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92170" y="5661248"/>
            <a:ext cx="828302" cy="8264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34" name="Gruppierung 33"/>
          <p:cNvGrpSpPr/>
          <p:nvPr/>
        </p:nvGrpSpPr>
        <p:grpSpPr>
          <a:xfrm>
            <a:off x="-48371" y="-100014"/>
            <a:ext cx="2857500" cy="2762250"/>
            <a:chOff x="3061007" y="738758"/>
            <a:chExt cx="2857500" cy="2762250"/>
          </a:xfrm>
        </p:grpSpPr>
        <p:pic>
          <p:nvPicPr>
            <p:cNvPr id="35" name="Picture 10" descr="ew Hubble view of galaxy cluster Abell 1689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007" y="738758"/>
              <a:ext cx="2857500" cy="2762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feld 35"/>
            <p:cNvSpPr txBox="1"/>
            <p:nvPr/>
          </p:nvSpPr>
          <p:spPr>
            <a:xfrm>
              <a:off x="3779912" y="3140968"/>
              <a:ext cx="19442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err="1" smtClean="0">
                  <a:latin typeface="+mn-lt"/>
                </a:rPr>
                <a:t>Galaxy</a:t>
              </a:r>
              <a:r>
                <a:rPr lang="de-DE" sz="1600" dirty="0" smtClean="0">
                  <a:latin typeface="+mn-lt"/>
                </a:rPr>
                <a:t> Clusters</a:t>
              </a:r>
            </a:p>
          </p:txBody>
        </p:sp>
      </p:grpSp>
      <p:grpSp>
        <p:nvGrpSpPr>
          <p:cNvPr id="2" name="Gruppierung 1"/>
          <p:cNvGrpSpPr/>
          <p:nvPr/>
        </p:nvGrpSpPr>
        <p:grpSpPr>
          <a:xfrm rot="21402526">
            <a:off x="1475656" y="1700808"/>
            <a:ext cx="1432768" cy="600178"/>
            <a:chOff x="2902378" y="2591861"/>
            <a:chExt cx="1432768" cy="600178"/>
          </a:xfrm>
        </p:grpSpPr>
        <p:sp>
          <p:nvSpPr>
            <p:cNvPr id="38" name="Freeform 37"/>
            <p:cNvSpPr>
              <a:spLocks/>
            </p:cNvSpPr>
            <p:nvPr/>
          </p:nvSpPr>
          <p:spPr bwMode="auto">
            <a:xfrm rot="12850623">
              <a:off x="2902378" y="2591861"/>
              <a:ext cx="760140" cy="146324"/>
            </a:xfrm>
            <a:custGeom>
              <a:avLst/>
              <a:gdLst>
                <a:gd name="T0" fmla="*/ 0 w 576"/>
                <a:gd name="T1" fmla="*/ 1 h 112"/>
                <a:gd name="T2" fmla="*/ 1 w 576"/>
                <a:gd name="T3" fmla="*/ 1 h 112"/>
                <a:gd name="T4" fmla="*/ 1 w 576"/>
                <a:gd name="T5" fmla="*/ 1 h 112"/>
                <a:gd name="T6" fmla="*/ 1 w 576"/>
                <a:gd name="T7" fmla="*/ 1 h 112"/>
                <a:gd name="T8" fmla="*/ 1 w 576"/>
                <a:gd name="T9" fmla="*/ 1 h 112"/>
                <a:gd name="T10" fmla="*/ 1 w 576"/>
                <a:gd name="T11" fmla="*/ 1 h 112"/>
                <a:gd name="T12" fmla="*/ 1 w 576"/>
                <a:gd name="T13" fmla="*/ 1 h 112"/>
                <a:gd name="T14" fmla="*/ 1 w 576"/>
                <a:gd name="T15" fmla="*/ 1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76" h="112">
                  <a:moveTo>
                    <a:pt x="0" y="56"/>
                  </a:moveTo>
                  <a:cubicBezTo>
                    <a:pt x="8" y="48"/>
                    <a:pt x="26" y="0"/>
                    <a:pt x="50" y="8"/>
                  </a:cubicBezTo>
                  <a:cubicBezTo>
                    <a:pt x="74" y="16"/>
                    <a:pt x="112" y="104"/>
                    <a:pt x="144" y="104"/>
                  </a:cubicBezTo>
                  <a:cubicBezTo>
                    <a:pt x="176" y="104"/>
                    <a:pt x="208" y="8"/>
                    <a:pt x="240" y="8"/>
                  </a:cubicBezTo>
                  <a:cubicBezTo>
                    <a:pt x="272" y="8"/>
                    <a:pt x="304" y="104"/>
                    <a:pt x="336" y="104"/>
                  </a:cubicBezTo>
                  <a:cubicBezTo>
                    <a:pt x="368" y="104"/>
                    <a:pt x="400" y="8"/>
                    <a:pt x="432" y="8"/>
                  </a:cubicBezTo>
                  <a:cubicBezTo>
                    <a:pt x="464" y="8"/>
                    <a:pt x="504" y="96"/>
                    <a:pt x="528" y="104"/>
                  </a:cubicBezTo>
                  <a:cubicBezTo>
                    <a:pt x="552" y="112"/>
                    <a:pt x="568" y="64"/>
                    <a:pt x="576" y="56"/>
                  </a:cubicBezTo>
                </a:path>
              </a:pathLst>
            </a:custGeom>
            <a:noFill/>
            <a:ln w="28575" cmpd="sng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auto">
            <a:xfrm rot="12850623">
              <a:off x="3511734" y="3045212"/>
              <a:ext cx="823412" cy="146827"/>
            </a:xfrm>
            <a:custGeom>
              <a:avLst/>
              <a:gdLst>
                <a:gd name="T0" fmla="*/ 0 w 576"/>
                <a:gd name="T1" fmla="*/ 1 h 112"/>
                <a:gd name="T2" fmla="*/ 1 w 576"/>
                <a:gd name="T3" fmla="*/ 1 h 112"/>
                <a:gd name="T4" fmla="*/ 1 w 576"/>
                <a:gd name="T5" fmla="*/ 1 h 112"/>
                <a:gd name="T6" fmla="*/ 1 w 576"/>
                <a:gd name="T7" fmla="*/ 1 h 112"/>
                <a:gd name="T8" fmla="*/ 1 w 576"/>
                <a:gd name="T9" fmla="*/ 1 h 112"/>
                <a:gd name="T10" fmla="*/ 1 w 576"/>
                <a:gd name="T11" fmla="*/ 1 h 112"/>
                <a:gd name="T12" fmla="*/ 1 w 576"/>
                <a:gd name="T13" fmla="*/ 1 h 112"/>
                <a:gd name="T14" fmla="*/ 1 w 576"/>
                <a:gd name="T15" fmla="*/ 1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connsiteX0" fmla="*/ 0 w 10742"/>
                <a:gd name="connsiteY0" fmla="*/ 709 h 9584"/>
                <a:gd name="connsiteX1" fmla="*/ 1610 w 10742"/>
                <a:gd name="connsiteY1" fmla="*/ 933 h 9584"/>
                <a:gd name="connsiteX2" fmla="*/ 3242 w 10742"/>
                <a:gd name="connsiteY2" fmla="*/ 9505 h 9584"/>
                <a:gd name="connsiteX3" fmla="*/ 4909 w 10742"/>
                <a:gd name="connsiteY3" fmla="*/ 933 h 9584"/>
                <a:gd name="connsiteX4" fmla="*/ 6575 w 10742"/>
                <a:gd name="connsiteY4" fmla="*/ 9505 h 9584"/>
                <a:gd name="connsiteX5" fmla="*/ 8242 w 10742"/>
                <a:gd name="connsiteY5" fmla="*/ 933 h 9584"/>
                <a:gd name="connsiteX6" fmla="*/ 9909 w 10742"/>
                <a:gd name="connsiteY6" fmla="*/ 9505 h 9584"/>
                <a:gd name="connsiteX7" fmla="*/ 10742 w 10742"/>
                <a:gd name="connsiteY7" fmla="*/ 5219 h 9584"/>
                <a:gd name="connsiteX0" fmla="*/ 0 w 10676"/>
                <a:gd name="connsiteY0" fmla="*/ 227 h 11553"/>
                <a:gd name="connsiteX1" fmla="*/ 2175 w 10676"/>
                <a:gd name="connsiteY1" fmla="*/ 2525 h 11553"/>
                <a:gd name="connsiteX2" fmla="*/ 3694 w 10676"/>
                <a:gd name="connsiteY2" fmla="*/ 11470 h 11553"/>
                <a:gd name="connsiteX3" fmla="*/ 5246 w 10676"/>
                <a:gd name="connsiteY3" fmla="*/ 2525 h 11553"/>
                <a:gd name="connsiteX4" fmla="*/ 6797 w 10676"/>
                <a:gd name="connsiteY4" fmla="*/ 11470 h 11553"/>
                <a:gd name="connsiteX5" fmla="*/ 8349 w 10676"/>
                <a:gd name="connsiteY5" fmla="*/ 2525 h 11553"/>
                <a:gd name="connsiteX6" fmla="*/ 9901 w 10676"/>
                <a:gd name="connsiteY6" fmla="*/ 11470 h 11553"/>
                <a:gd name="connsiteX7" fmla="*/ 10676 w 10676"/>
                <a:gd name="connsiteY7" fmla="*/ 6998 h 11553"/>
                <a:gd name="connsiteX0" fmla="*/ 0 w 11491"/>
                <a:gd name="connsiteY0" fmla="*/ 334 h 10861"/>
                <a:gd name="connsiteX1" fmla="*/ 2990 w 11491"/>
                <a:gd name="connsiteY1" fmla="*/ 1833 h 10861"/>
                <a:gd name="connsiteX2" fmla="*/ 4509 w 11491"/>
                <a:gd name="connsiteY2" fmla="*/ 10778 h 10861"/>
                <a:gd name="connsiteX3" fmla="*/ 6061 w 11491"/>
                <a:gd name="connsiteY3" fmla="*/ 1833 h 10861"/>
                <a:gd name="connsiteX4" fmla="*/ 7612 w 11491"/>
                <a:gd name="connsiteY4" fmla="*/ 10778 h 10861"/>
                <a:gd name="connsiteX5" fmla="*/ 9164 w 11491"/>
                <a:gd name="connsiteY5" fmla="*/ 1833 h 10861"/>
                <a:gd name="connsiteX6" fmla="*/ 10716 w 11491"/>
                <a:gd name="connsiteY6" fmla="*/ 10778 h 10861"/>
                <a:gd name="connsiteX7" fmla="*/ 11491 w 11491"/>
                <a:gd name="connsiteY7" fmla="*/ 6306 h 10861"/>
                <a:gd name="connsiteX0" fmla="*/ 0 w 9900"/>
                <a:gd name="connsiteY0" fmla="*/ 763 h 9979"/>
                <a:gd name="connsiteX1" fmla="*/ 1399 w 9900"/>
                <a:gd name="connsiteY1" fmla="*/ 951 h 9979"/>
                <a:gd name="connsiteX2" fmla="*/ 2918 w 9900"/>
                <a:gd name="connsiteY2" fmla="*/ 9896 h 9979"/>
                <a:gd name="connsiteX3" fmla="*/ 4470 w 9900"/>
                <a:gd name="connsiteY3" fmla="*/ 951 h 9979"/>
                <a:gd name="connsiteX4" fmla="*/ 6021 w 9900"/>
                <a:gd name="connsiteY4" fmla="*/ 9896 h 9979"/>
                <a:gd name="connsiteX5" fmla="*/ 7573 w 9900"/>
                <a:gd name="connsiteY5" fmla="*/ 951 h 9979"/>
                <a:gd name="connsiteX6" fmla="*/ 9125 w 9900"/>
                <a:gd name="connsiteY6" fmla="*/ 9896 h 9979"/>
                <a:gd name="connsiteX7" fmla="*/ 9900 w 9900"/>
                <a:gd name="connsiteY7" fmla="*/ 5424 h 9979"/>
                <a:gd name="connsiteX0" fmla="*/ 0 w 10186"/>
                <a:gd name="connsiteY0" fmla="*/ 345 h 10837"/>
                <a:gd name="connsiteX1" fmla="*/ 1599 w 10186"/>
                <a:gd name="connsiteY1" fmla="*/ 1790 h 10837"/>
                <a:gd name="connsiteX2" fmla="*/ 3133 w 10186"/>
                <a:gd name="connsiteY2" fmla="*/ 10754 h 10837"/>
                <a:gd name="connsiteX3" fmla="*/ 4701 w 10186"/>
                <a:gd name="connsiteY3" fmla="*/ 1790 h 10837"/>
                <a:gd name="connsiteX4" fmla="*/ 6268 w 10186"/>
                <a:gd name="connsiteY4" fmla="*/ 10754 h 10837"/>
                <a:gd name="connsiteX5" fmla="*/ 7835 w 10186"/>
                <a:gd name="connsiteY5" fmla="*/ 1790 h 10837"/>
                <a:gd name="connsiteX6" fmla="*/ 9403 w 10186"/>
                <a:gd name="connsiteY6" fmla="*/ 10754 h 10837"/>
                <a:gd name="connsiteX7" fmla="*/ 10186 w 10186"/>
                <a:gd name="connsiteY7" fmla="*/ 6272 h 10837"/>
                <a:gd name="connsiteX0" fmla="*/ 0 w 10186"/>
                <a:gd name="connsiteY0" fmla="*/ 0 h 10492"/>
                <a:gd name="connsiteX1" fmla="*/ 1599 w 10186"/>
                <a:gd name="connsiteY1" fmla="*/ 1445 h 10492"/>
                <a:gd name="connsiteX2" fmla="*/ 3133 w 10186"/>
                <a:gd name="connsiteY2" fmla="*/ 10409 h 10492"/>
                <a:gd name="connsiteX3" fmla="*/ 4701 w 10186"/>
                <a:gd name="connsiteY3" fmla="*/ 1445 h 10492"/>
                <a:gd name="connsiteX4" fmla="*/ 6268 w 10186"/>
                <a:gd name="connsiteY4" fmla="*/ 10409 h 10492"/>
                <a:gd name="connsiteX5" fmla="*/ 7835 w 10186"/>
                <a:gd name="connsiteY5" fmla="*/ 1445 h 10492"/>
                <a:gd name="connsiteX6" fmla="*/ 9403 w 10186"/>
                <a:gd name="connsiteY6" fmla="*/ 10409 h 10492"/>
                <a:gd name="connsiteX7" fmla="*/ 10186 w 10186"/>
                <a:gd name="connsiteY7" fmla="*/ 5927 h 1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86" h="10492">
                  <a:moveTo>
                    <a:pt x="0" y="0"/>
                  </a:moveTo>
                  <a:lnTo>
                    <a:pt x="1599" y="1445"/>
                  </a:lnTo>
                  <a:cubicBezTo>
                    <a:pt x="2121" y="3180"/>
                    <a:pt x="2610" y="10409"/>
                    <a:pt x="3133" y="10409"/>
                  </a:cubicBezTo>
                  <a:cubicBezTo>
                    <a:pt x="3657" y="10409"/>
                    <a:pt x="4178" y="1445"/>
                    <a:pt x="4701" y="1445"/>
                  </a:cubicBezTo>
                  <a:cubicBezTo>
                    <a:pt x="5223" y="1445"/>
                    <a:pt x="5746" y="10409"/>
                    <a:pt x="6268" y="10409"/>
                  </a:cubicBezTo>
                  <a:cubicBezTo>
                    <a:pt x="6790" y="10409"/>
                    <a:pt x="7312" y="1445"/>
                    <a:pt x="7835" y="1445"/>
                  </a:cubicBezTo>
                  <a:cubicBezTo>
                    <a:pt x="8358" y="1445"/>
                    <a:pt x="9010" y="9661"/>
                    <a:pt x="9403" y="10409"/>
                  </a:cubicBezTo>
                  <a:cubicBezTo>
                    <a:pt x="9794" y="11155"/>
                    <a:pt x="10056" y="6674"/>
                    <a:pt x="10186" y="5927"/>
                  </a:cubicBezTo>
                </a:path>
              </a:pathLst>
            </a:custGeom>
            <a:noFill/>
            <a:ln w="28575" cmpd="sng">
              <a:solidFill>
                <a:srgbClr val="FFFFFF"/>
              </a:solidFill>
              <a:round/>
              <a:headEnd type="arrow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2" name="Textfeld 41"/>
          <p:cNvSpPr txBox="1"/>
          <p:nvPr/>
        </p:nvSpPr>
        <p:spPr>
          <a:xfrm>
            <a:off x="1691680" y="1772816"/>
            <a:ext cx="496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rgbClr val="FFFFFF"/>
                </a:solidFill>
                <a:latin typeface="Arial"/>
              </a:rPr>
              <a:t>𝛾</a:t>
            </a:r>
            <a:endParaRPr lang="de-DE" dirty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35496" y="2636912"/>
            <a:ext cx="27869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de-DE" sz="2000" dirty="0" smtClean="0">
                <a:solidFill>
                  <a:srgbClr val="FFFFFF"/>
                </a:solidFill>
                <a:latin typeface="Arial" charset="0"/>
              </a:rPr>
              <a:t>Active Galactic Nuclei </a:t>
            </a:r>
            <a:r>
              <a:rPr lang="en-US" altLang="de-DE" sz="2000" smtClean="0">
                <a:solidFill>
                  <a:srgbClr val="FFFFFF"/>
                </a:solidFill>
                <a:latin typeface="Arial" charset="0"/>
              </a:rPr>
              <a:t>in Galaxy Clusters</a:t>
            </a:r>
            <a:endParaRPr lang="en-US" altLang="de-DE" sz="20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97004" name="Rectangle 12"/>
          <p:cNvSpPr>
            <a:spLocks noChangeArrowheads="1"/>
          </p:cNvSpPr>
          <p:nvPr/>
        </p:nvSpPr>
        <p:spPr bwMode="auto">
          <a:xfrm>
            <a:off x="-612576" y="-71438"/>
            <a:ext cx="10236995" cy="7029451"/>
          </a:xfrm>
          <a:prstGeom prst="rect">
            <a:avLst/>
          </a:prstGeom>
          <a:gradFill rotWithShape="1">
            <a:gsLst>
              <a:gs pos="0">
                <a:srgbClr val="C00000">
                  <a:alpha val="22000"/>
                </a:srgbClr>
              </a:gs>
              <a:gs pos="50000">
                <a:srgbClr val="CC0000">
                  <a:alpha val="38000"/>
                  <a:lumMod val="87000"/>
                  <a:lumOff val="13000"/>
                </a:srgbClr>
              </a:gs>
              <a:gs pos="100000">
                <a:srgbClr val="C00000">
                  <a:alpha val="22000"/>
                </a:srgb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algn="ctr" eaLnBrk="1" hangingPunct="1"/>
            <a:endParaRPr lang="de-DE" altLang="de-DE" sz="1800" smtClean="0">
              <a:solidFill>
                <a:srgbClr val="FFFFFF"/>
              </a:solidFill>
              <a:latin typeface="Arial" charset="0"/>
              <a:sym typeface="Symbol" charset="2"/>
            </a:endParaRPr>
          </a:p>
          <a:p>
            <a:pPr algn="ctr" eaLnBrk="1" hangingPunct="1"/>
            <a:endParaRPr lang="de-DE" altLang="de-DE" sz="1800" smtClean="0">
              <a:solidFill>
                <a:srgbClr val="FFFFFF"/>
              </a:solidFill>
              <a:latin typeface="Arial" charset="0"/>
              <a:sym typeface="Symbol" charset="2"/>
            </a:endParaRPr>
          </a:p>
        </p:txBody>
      </p:sp>
      <p:grpSp>
        <p:nvGrpSpPr>
          <p:cNvPr id="28" name="Gruppierung 27"/>
          <p:cNvGrpSpPr/>
          <p:nvPr/>
        </p:nvGrpSpPr>
        <p:grpSpPr>
          <a:xfrm>
            <a:off x="2584921" y="2175147"/>
            <a:ext cx="5574383" cy="3918149"/>
            <a:chOff x="2584921" y="2175147"/>
            <a:chExt cx="5574383" cy="3918149"/>
          </a:xfrm>
        </p:grpSpPr>
        <p:grpSp>
          <p:nvGrpSpPr>
            <p:cNvPr id="121" name="Gruppierung 120"/>
            <p:cNvGrpSpPr/>
            <p:nvPr/>
          </p:nvGrpSpPr>
          <p:grpSpPr>
            <a:xfrm rot="21402526">
              <a:off x="6726536" y="5153751"/>
              <a:ext cx="1432768" cy="600178"/>
              <a:chOff x="2902378" y="2591861"/>
              <a:chExt cx="1432768" cy="600178"/>
            </a:xfrm>
          </p:grpSpPr>
          <p:sp>
            <p:nvSpPr>
              <p:cNvPr id="122" name="Freeform 37"/>
              <p:cNvSpPr>
                <a:spLocks/>
              </p:cNvSpPr>
              <p:nvPr/>
            </p:nvSpPr>
            <p:spPr bwMode="auto">
              <a:xfrm rot="12850623">
                <a:off x="2902378" y="2591861"/>
                <a:ext cx="760140" cy="146324"/>
              </a:xfrm>
              <a:custGeom>
                <a:avLst/>
                <a:gdLst>
                  <a:gd name="T0" fmla="*/ 0 w 576"/>
                  <a:gd name="T1" fmla="*/ 1 h 112"/>
                  <a:gd name="T2" fmla="*/ 1 w 576"/>
                  <a:gd name="T3" fmla="*/ 1 h 112"/>
                  <a:gd name="T4" fmla="*/ 1 w 576"/>
                  <a:gd name="T5" fmla="*/ 1 h 112"/>
                  <a:gd name="T6" fmla="*/ 1 w 576"/>
                  <a:gd name="T7" fmla="*/ 1 h 112"/>
                  <a:gd name="T8" fmla="*/ 1 w 576"/>
                  <a:gd name="T9" fmla="*/ 1 h 112"/>
                  <a:gd name="T10" fmla="*/ 1 w 576"/>
                  <a:gd name="T11" fmla="*/ 1 h 112"/>
                  <a:gd name="T12" fmla="*/ 1 w 576"/>
                  <a:gd name="T13" fmla="*/ 1 h 112"/>
                  <a:gd name="T14" fmla="*/ 1 w 576"/>
                  <a:gd name="T15" fmla="*/ 1 h 1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76" h="112">
                    <a:moveTo>
                      <a:pt x="0" y="56"/>
                    </a:moveTo>
                    <a:cubicBezTo>
                      <a:pt x="8" y="48"/>
                      <a:pt x="26" y="0"/>
                      <a:pt x="50" y="8"/>
                    </a:cubicBezTo>
                    <a:cubicBezTo>
                      <a:pt x="74" y="16"/>
                      <a:pt x="112" y="104"/>
                      <a:pt x="144" y="104"/>
                    </a:cubicBezTo>
                    <a:cubicBezTo>
                      <a:pt x="176" y="104"/>
                      <a:pt x="208" y="8"/>
                      <a:pt x="240" y="8"/>
                    </a:cubicBezTo>
                    <a:cubicBezTo>
                      <a:pt x="272" y="8"/>
                      <a:pt x="304" y="104"/>
                      <a:pt x="336" y="104"/>
                    </a:cubicBezTo>
                    <a:cubicBezTo>
                      <a:pt x="368" y="104"/>
                      <a:pt x="400" y="8"/>
                      <a:pt x="432" y="8"/>
                    </a:cubicBezTo>
                    <a:cubicBezTo>
                      <a:pt x="464" y="8"/>
                      <a:pt x="504" y="96"/>
                      <a:pt x="528" y="104"/>
                    </a:cubicBezTo>
                    <a:cubicBezTo>
                      <a:pt x="552" y="112"/>
                      <a:pt x="568" y="64"/>
                      <a:pt x="576" y="56"/>
                    </a:cubicBezTo>
                  </a:path>
                </a:pathLst>
              </a:custGeom>
              <a:noFill/>
              <a:ln w="28575" cmpd="sng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" name="Freeform 37"/>
              <p:cNvSpPr>
                <a:spLocks/>
              </p:cNvSpPr>
              <p:nvPr/>
            </p:nvSpPr>
            <p:spPr bwMode="auto">
              <a:xfrm rot="12850623">
                <a:off x="3511734" y="3045212"/>
                <a:ext cx="823412" cy="146827"/>
              </a:xfrm>
              <a:custGeom>
                <a:avLst/>
                <a:gdLst>
                  <a:gd name="T0" fmla="*/ 0 w 576"/>
                  <a:gd name="T1" fmla="*/ 1 h 112"/>
                  <a:gd name="T2" fmla="*/ 1 w 576"/>
                  <a:gd name="T3" fmla="*/ 1 h 112"/>
                  <a:gd name="T4" fmla="*/ 1 w 576"/>
                  <a:gd name="T5" fmla="*/ 1 h 112"/>
                  <a:gd name="T6" fmla="*/ 1 w 576"/>
                  <a:gd name="T7" fmla="*/ 1 h 112"/>
                  <a:gd name="T8" fmla="*/ 1 w 576"/>
                  <a:gd name="T9" fmla="*/ 1 h 112"/>
                  <a:gd name="T10" fmla="*/ 1 w 576"/>
                  <a:gd name="T11" fmla="*/ 1 h 112"/>
                  <a:gd name="T12" fmla="*/ 1 w 576"/>
                  <a:gd name="T13" fmla="*/ 1 h 112"/>
                  <a:gd name="T14" fmla="*/ 1 w 576"/>
                  <a:gd name="T15" fmla="*/ 1 h 1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connsiteX0" fmla="*/ 0 w 10742"/>
                  <a:gd name="connsiteY0" fmla="*/ 709 h 9584"/>
                  <a:gd name="connsiteX1" fmla="*/ 1610 w 10742"/>
                  <a:gd name="connsiteY1" fmla="*/ 933 h 9584"/>
                  <a:gd name="connsiteX2" fmla="*/ 3242 w 10742"/>
                  <a:gd name="connsiteY2" fmla="*/ 9505 h 9584"/>
                  <a:gd name="connsiteX3" fmla="*/ 4909 w 10742"/>
                  <a:gd name="connsiteY3" fmla="*/ 933 h 9584"/>
                  <a:gd name="connsiteX4" fmla="*/ 6575 w 10742"/>
                  <a:gd name="connsiteY4" fmla="*/ 9505 h 9584"/>
                  <a:gd name="connsiteX5" fmla="*/ 8242 w 10742"/>
                  <a:gd name="connsiteY5" fmla="*/ 933 h 9584"/>
                  <a:gd name="connsiteX6" fmla="*/ 9909 w 10742"/>
                  <a:gd name="connsiteY6" fmla="*/ 9505 h 9584"/>
                  <a:gd name="connsiteX7" fmla="*/ 10742 w 10742"/>
                  <a:gd name="connsiteY7" fmla="*/ 5219 h 9584"/>
                  <a:gd name="connsiteX0" fmla="*/ 0 w 10676"/>
                  <a:gd name="connsiteY0" fmla="*/ 227 h 11553"/>
                  <a:gd name="connsiteX1" fmla="*/ 2175 w 10676"/>
                  <a:gd name="connsiteY1" fmla="*/ 2525 h 11553"/>
                  <a:gd name="connsiteX2" fmla="*/ 3694 w 10676"/>
                  <a:gd name="connsiteY2" fmla="*/ 11470 h 11553"/>
                  <a:gd name="connsiteX3" fmla="*/ 5246 w 10676"/>
                  <a:gd name="connsiteY3" fmla="*/ 2525 h 11553"/>
                  <a:gd name="connsiteX4" fmla="*/ 6797 w 10676"/>
                  <a:gd name="connsiteY4" fmla="*/ 11470 h 11553"/>
                  <a:gd name="connsiteX5" fmla="*/ 8349 w 10676"/>
                  <a:gd name="connsiteY5" fmla="*/ 2525 h 11553"/>
                  <a:gd name="connsiteX6" fmla="*/ 9901 w 10676"/>
                  <a:gd name="connsiteY6" fmla="*/ 11470 h 11553"/>
                  <a:gd name="connsiteX7" fmla="*/ 10676 w 10676"/>
                  <a:gd name="connsiteY7" fmla="*/ 6998 h 11553"/>
                  <a:gd name="connsiteX0" fmla="*/ 0 w 11491"/>
                  <a:gd name="connsiteY0" fmla="*/ 334 h 10861"/>
                  <a:gd name="connsiteX1" fmla="*/ 2990 w 11491"/>
                  <a:gd name="connsiteY1" fmla="*/ 1833 h 10861"/>
                  <a:gd name="connsiteX2" fmla="*/ 4509 w 11491"/>
                  <a:gd name="connsiteY2" fmla="*/ 10778 h 10861"/>
                  <a:gd name="connsiteX3" fmla="*/ 6061 w 11491"/>
                  <a:gd name="connsiteY3" fmla="*/ 1833 h 10861"/>
                  <a:gd name="connsiteX4" fmla="*/ 7612 w 11491"/>
                  <a:gd name="connsiteY4" fmla="*/ 10778 h 10861"/>
                  <a:gd name="connsiteX5" fmla="*/ 9164 w 11491"/>
                  <a:gd name="connsiteY5" fmla="*/ 1833 h 10861"/>
                  <a:gd name="connsiteX6" fmla="*/ 10716 w 11491"/>
                  <a:gd name="connsiteY6" fmla="*/ 10778 h 10861"/>
                  <a:gd name="connsiteX7" fmla="*/ 11491 w 11491"/>
                  <a:gd name="connsiteY7" fmla="*/ 6306 h 10861"/>
                  <a:gd name="connsiteX0" fmla="*/ 0 w 9900"/>
                  <a:gd name="connsiteY0" fmla="*/ 763 h 9979"/>
                  <a:gd name="connsiteX1" fmla="*/ 1399 w 9900"/>
                  <a:gd name="connsiteY1" fmla="*/ 951 h 9979"/>
                  <a:gd name="connsiteX2" fmla="*/ 2918 w 9900"/>
                  <a:gd name="connsiteY2" fmla="*/ 9896 h 9979"/>
                  <a:gd name="connsiteX3" fmla="*/ 4470 w 9900"/>
                  <a:gd name="connsiteY3" fmla="*/ 951 h 9979"/>
                  <a:gd name="connsiteX4" fmla="*/ 6021 w 9900"/>
                  <a:gd name="connsiteY4" fmla="*/ 9896 h 9979"/>
                  <a:gd name="connsiteX5" fmla="*/ 7573 w 9900"/>
                  <a:gd name="connsiteY5" fmla="*/ 951 h 9979"/>
                  <a:gd name="connsiteX6" fmla="*/ 9125 w 9900"/>
                  <a:gd name="connsiteY6" fmla="*/ 9896 h 9979"/>
                  <a:gd name="connsiteX7" fmla="*/ 9900 w 9900"/>
                  <a:gd name="connsiteY7" fmla="*/ 5424 h 9979"/>
                  <a:gd name="connsiteX0" fmla="*/ 0 w 10186"/>
                  <a:gd name="connsiteY0" fmla="*/ 345 h 10837"/>
                  <a:gd name="connsiteX1" fmla="*/ 1599 w 10186"/>
                  <a:gd name="connsiteY1" fmla="*/ 1790 h 10837"/>
                  <a:gd name="connsiteX2" fmla="*/ 3133 w 10186"/>
                  <a:gd name="connsiteY2" fmla="*/ 10754 h 10837"/>
                  <a:gd name="connsiteX3" fmla="*/ 4701 w 10186"/>
                  <a:gd name="connsiteY3" fmla="*/ 1790 h 10837"/>
                  <a:gd name="connsiteX4" fmla="*/ 6268 w 10186"/>
                  <a:gd name="connsiteY4" fmla="*/ 10754 h 10837"/>
                  <a:gd name="connsiteX5" fmla="*/ 7835 w 10186"/>
                  <a:gd name="connsiteY5" fmla="*/ 1790 h 10837"/>
                  <a:gd name="connsiteX6" fmla="*/ 9403 w 10186"/>
                  <a:gd name="connsiteY6" fmla="*/ 10754 h 10837"/>
                  <a:gd name="connsiteX7" fmla="*/ 10186 w 10186"/>
                  <a:gd name="connsiteY7" fmla="*/ 6272 h 10837"/>
                  <a:gd name="connsiteX0" fmla="*/ 0 w 10186"/>
                  <a:gd name="connsiteY0" fmla="*/ 0 h 10492"/>
                  <a:gd name="connsiteX1" fmla="*/ 1599 w 10186"/>
                  <a:gd name="connsiteY1" fmla="*/ 1445 h 10492"/>
                  <a:gd name="connsiteX2" fmla="*/ 3133 w 10186"/>
                  <a:gd name="connsiteY2" fmla="*/ 10409 h 10492"/>
                  <a:gd name="connsiteX3" fmla="*/ 4701 w 10186"/>
                  <a:gd name="connsiteY3" fmla="*/ 1445 h 10492"/>
                  <a:gd name="connsiteX4" fmla="*/ 6268 w 10186"/>
                  <a:gd name="connsiteY4" fmla="*/ 10409 h 10492"/>
                  <a:gd name="connsiteX5" fmla="*/ 7835 w 10186"/>
                  <a:gd name="connsiteY5" fmla="*/ 1445 h 10492"/>
                  <a:gd name="connsiteX6" fmla="*/ 9403 w 10186"/>
                  <a:gd name="connsiteY6" fmla="*/ 10409 h 10492"/>
                  <a:gd name="connsiteX7" fmla="*/ 10186 w 10186"/>
                  <a:gd name="connsiteY7" fmla="*/ 5927 h 1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86" h="10492">
                    <a:moveTo>
                      <a:pt x="0" y="0"/>
                    </a:moveTo>
                    <a:lnTo>
                      <a:pt x="1599" y="1445"/>
                    </a:lnTo>
                    <a:cubicBezTo>
                      <a:pt x="2121" y="3180"/>
                      <a:pt x="2610" y="10409"/>
                      <a:pt x="3133" y="10409"/>
                    </a:cubicBezTo>
                    <a:cubicBezTo>
                      <a:pt x="3657" y="10409"/>
                      <a:pt x="4178" y="1445"/>
                      <a:pt x="4701" y="1445"/>
                    </a:cubicBezTo>
                    <a:cubicBezTo>
                      <a:pt x="5223" y="1445"/>
                      <a:pt x="5746" y="10409"/>
                      <a:pt x="6268" y="10409"/>
                    </a:cubicBezTo>
                    <a:cubicBezTo>
                      <a:pt x="6790" y="10409"/>
                      <a:pt x="7312" y="1445"/>
                      <a:pt x="7835" y="1445"/>
                    </a:cubicBezTo>
                    <a:cubicBezTo>
                      <a:pt x="8358" y="1445"/>
                      <a:pt x="9010" y="9661"/>
                      <a:pt x="9403" y="10409"/>
                    </a:cubicBezTo>
                    <a:cubicBezTo>
                      <a:pt x="9794" y="11155"/>
                      <a:pt x="10056" y="6674"/>
                      <a:pt x="10186" y="5927"/>
                    </a:cubicBezTo>
                  </a:path>
                </a:pathLst>
              </a:custGeom>
              <a:noFill/>
              <a:ln w="28575" cmpd="sng">
                <a:solidFill>
                  <a:srgbClr val="FFFFFF"/>
                </a:solidFill>
                <a:round/>
                <a:headEnd type="arrow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24" name="Textfeld 123"/>
            <p:cNvSpPr txBox="1"/>
            <p:nvPr/>
          </p:nvSpPr>
          <p:spPr>
            <a:xfrm>
              <a:off x="7020272" y="5570076"/>
              <a:ext cx="4960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mtClean="0">
                  <a:solidFill>
                    <a:srgbClr val="FFFFFF"/>
                  </a:solidFill>
                  <a:latin typeface="Arial"/>
                </a:rPr>
                <a:t>𝛾</a:t>
              </a:r>
              <a:endParaRPr lang="de-DE" dirty="0" smtClean="0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114" name="Gerade Verbindung 113"/>
            <p:cNvCxnSpPr/>
            <p:nvPr/>
          </p:nvCxnSpPr>
          <p:spPr bwMode="auto">
            <a:xfrm>
              <a:off x="2866946" y="2471473"/>
              <a:ext cx="3923956" cy="257337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" name="Textfeld 18"/>
            <p:cNvSpPr txBox="1"/>
            <p:nvPr/>
          </p:nvSpPr>
          <p:spPr>
            <a:xfrm>
              <a:off x="4643908" y="3081154"/>
              <a:ext cx="5761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4000" smtClean="0">
                  <a:solidFill>
                    <a:schemeClr val="bg1"/>
                  </a:solidFill>
                  <a:latin typeface="+mn-lt"/>
                </a:rPr>
                <a:t>a</a:t>
              </a:r>
              <a:endParaRPr lang="de-DE" sz="400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 rot="2045687">
              <a:off x="2584921" y="2175147"/>
              <a:ext cx="6636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4000" smtClean="0">
                  <a:solidFill>
                    <a:schemeClr val="bg1"/>
                  </a:solidFill>
                  <a:latin typeface="+mn-lt"/>
                </a:rPr>
                <a:t>×</a:t>
              </a:r>
              <a:endParaRPr lang="de-DE" sz="400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26" name="Textfeld 125"/>
            <p:cNvSpPr txBox="1"/>
            <p:nvPr/>
          </p:nvSpPr>
          <p:spPr>
            <a:xfrm rot="2045687">
              <a:off x="6524130" y="4705304"/>
              <a:ext cx="6636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4000" dirty="0" smtClean="0">
                  <a:solidFill>
                    <a:schemeClr val="bg1"/>
                  </a:solidFill>
                  <a:latin typeface="+mn-lt"/>
                </a:rPr>
                <a:t>×</a:t>
              </a:r>
              <a:endParaRPr lang="de-DE" sz="4000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27" name="Gruppierung 26"/>
          <p:cNvGrpSpPr/>
          <p:nvPr/>
        </p:nvGrpSpPr>
        <p:grpSpPr>
          <a:xfrm>
            <a:off x="-1116632" y="-891480"/>
            <a:ext cx="11376053" cy="10017631"/>
            <a:chOff x="-1116632" y="-891480"/>
            <a:chExt cx="11376053" cy="10017631"/>
          </a:xfrm>
        </p:grpSpPr>
        <p:sp>
          <p:nvSpPr>
            <p:cNvPr id="105" name="Oval 104"/>
            <p:cNvSpPr>
              <a:spLocks noChangeAspect="1"/>
            </p:cNvSpPr>
            <p:nvPr/>
          </p:nvSpPr>
          <p:spPr bwMode="auto">
            <a:xfrm>
              <a:off x="-1116632" y="-891480"/>
              <a:ext cx="5327900" cy="5328000"/>
            </a:xfrm>
            <a:prstGeom prst="ellipse">
              <a:avLst/>
            </a:prstGeom>
            <a:gradFill>
              <a:gsLst>
                <a:gs pos="0">
                  <a:srgbClr val="0070C0">
                    <a:alpha val="49000"/>
                    <a:lumMod val="73000"/>
                    <a:lumOff val="27000"/>
                  </a:srgbClr>
                </a:gs>
                <a:gs pos="100000">
                  <a:srgbClr val="000000">
                    <a:alpha val="49000"/>
                  </a:srgbClr>
                </a:gs>
              </a:gsLst>
              <a:path path="shape">
                <a:fillToRect l="50000" t="50000" r="50000" b="50000"/>
              </a:path>
            </a:gradFill>
            <a:ln w="38100" cap="flat" cmpd="sng" algn="ctr">
              <a:noFill/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106" name="Rechteck 105"/>
            <p:cNvSpPr/>
            <p:nvPr/>
          </p:nvSpPr>
          <p:spPr bwMode="auto">
            <a:xfrm rot="18726927">
              <a:off x="4782239" y="3648969"/>
              <a:ext cx="7462364" cy="3492000"/>
            </a:xfrm>
            <a:prstGeom prst="rect">
              <a:avLst/>
            </a:prstGeom>
            <a:gradFill>
              <a:gsLst>
                <a:gs pos="0">
                  <a:srgbClr val="0070C0">
                    <a:alpha val="52000"/>
                  </a:srgbClr>
                </a:gs>
                <a:gs pos="100000">
                  <a:srgbClr val="000000">
                    <a:alpha val="49000"/>
                  </a:srgbClr>
                </a:gs>
              </a:gsLst>
              <a:path path="rect">
                <a:fillToRect l="100000" t="100000"/>
              </a:path>
            </a:gradFill>
            <a:ln w="38100" cap="flat" cmpd="sng" algn="ctr">
              <a:noFill/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395536" y="3933056"/>
              <a:ext cx="281377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>
                  <a:solidFill>
                    <a:schemeClr val="bg1"/>
                  </a:solidFill>
                </a:rPr>
                <a:t>Intra-cluster </a:t>
              </a:r>
              <a:r>
                <a:rPr lang="de-DE" dirty="0" err="1" smtClean="0">
                  <a:solidFill>
                    <a:schemeClr val="bg1"/>
                  </a:solidFill>
                </a:rPr>
                <a:t>magnetic</a:t>
              </a:r>
              <a:r>
                <a:rPr lang="de-DE" dirty="0" smtClean="0">
                  <a:solidFill>
                    <a:schemeClr val="bg1"/>
                  </a:solidFill>
                </a:rPr>
                <a:t> </a:t>
              </a:r>
              <a:r>
                <a:rPr lang="de-DE" dirty="0" err="1" smtClean="0">
                  <a:solidFill>
                    <a:schemeClr val="bg1"/>
                  </a:solidFill>
                </a:rPr>
                <a:t>fields</a:t>
              </a:r>
              <a:endParaRPr lang="de-DE" dirty="0"/>
            </a:p>
          </p:txBody>
        </p:sp>
        <p:sp>
          <p:nvSpPr>
            <p:cNvPr id="128" name="Textfeld 127"/>
            <p:cNvSpPr txBox="1"/>
            <p:nvPr/>
          </p:nvSpPr>
          <p:spPr>
            <a:xfrm>
              <a:off x="3774454" y="5427221"/>
              <a:ext cx="245055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err="1" smtClean="0">
                  <a:solidFill>
                    <a:schemeClr val="bg1"/>
                  </a:solidFill>
                </a:rPr>
                <a:t>Galactic</a:t>
              </a:r>
              <a:r>
                <a:rPr lang="de-DE" dirty="0" smtClean="0">
                  <a:solidFill>
                    <a:schemeClr val="bg1"/>
                  </a:solidFill>
                </a:rPr>
                <a:t> </a:t>
              </a:r>
              <a:r>
                <a:rPr lang="de-DE" dirty="0" err="1" smtClean="0">
                  <a:solidFill>
                    <a:schemeClr val="bg1"/>
                  </a:solidFill>
                </a:rPr>
                <a:t>magnetic</a:t>
              </a:r>
              <a:r>
                <a:rPr lang="de-DE" dirty="0" smtClean="0">
                  <a:solidFill>
                    <a:schemeClr val="bg1"/>
                  </a:solidFill>
                </a:rPr>
                <a:t> </a:t>
              </a:r>
              <a:r>
                <a:rPr lang="de-DE" dirty="0" err="1" smtClean="0">
                  <a:solidFill>
                    <a:schemeClr val="bg1"/>
                  </a:solidFill>
                </a:rPr>
                <a:t>fields</a:t>
              </a:r>
              <a:endParaRPr lang="de-DE" dirty="0"/>
            </a:p>
          </p:txBody>
        </p:sp>
      </p:grpSp>
      <p:sp>
        <p:nvSpPr>
          <p:cNvPr id="26" name="Freihandform 25"/>
          <p:cNvSpPr/>
          <p:nvPr/>
        </p:nvSpPr>
        <p:spPr bwMode="auto">
          <a:xfrm>
            <a:off x="7146925" y="3489324"/>
            <a:ext cx="749300" cy="638175"/>
          </a:xfrm>
          <a:custGeom>
            <a:avLst/>
            <a:gdLst>
              <a:gd name="connsiteX0" fmla="*/ 0 w 347833"/>
              <a:gd name="connsiteY0" fmla="*/ 0 h 245368"/>
              <a:gd name="connsiteX1" fmla="*/ 177800 w 347833"/>
              <a:gd name="connsiteY1" fmla="*/ 165100 h 245368"/>
              <a:gd name="connsiteX2" fmla="*/ 317500 w 347833"/>
              <a:gd name="connsiteY2" fmla="*/ 228600 h 245368"/>
              <a:gd name="connsiteX3" fmla="*/ 323850 w 347833"/>
              <a:gd name="connsiteY3" fmla="*/ 228600 h 245368"/>
              <a:gd name="connsiteX4" fmla="*/ 50800 w 347833"/>
              <a:gd name="connsiteY4" fmla="*/ 38100 h 245368"/>
              <a:gd name="connsiteX5" fmla="*/ 298450 w 347833"/>
              <a:gd name="connsiteY5" fmla="*/ 241300 h 245368"/>
              <a:gd name="connsiteX0" fmla="*/ 0 w 347833"/>
              <a:gd name="connsiteY0" fmla="*/ 0 h 245368"/>
              <a:gd name="connsiteX1" fmla="*/ 177800 w 347833"/>
              <a:gd name="connsiteY1" fmla="*/ 165100 h 245368"/>
              <a:gd name="connsiteX2" fmla="*/ 317500 w 347833"/>
              <a:gd name="connsiteY2" fmla="*/ 228600 h 245368"/>
              <a:gd name="connsiteX3" fmla="*/ 323850 w 347833"/>
              <a:gd name="connsiteY3" fmla="*/ 228600 h 245368"/>
              <a:gd name="connsiteX4" fmla="*/ 50800 w 347833"/>
              <a:gd name="connsiteY4" fmla="*/ 38100 h 245368"/>
              <a:gd name="connsiteX0" fmla="*/ 0 w 347833"/>
              <a:gd name="connsiteY0" fmla="*/ 0 h 245368"/>
              <a:gd name="connsiteX1" fmla="*/ 177800 w 347833"/>
              <a:gd name="connsiteY1" fmla="*/ 165100 h 245368"/>
              <a:gd name="connsiteX2" fmla="*/ 317500 w 347833"/>
              <a:gd name="connsiteY2" fmla="*/ 228600 h 245368"/>
              <a:gd name="connsiteX3" fmla="*/ 323850 w 347833"/>
              <a:gd name="connsiteY3" fmla="*/ 228600 h 245368"/>
              <a:gd name="connsiteX0" fmla="*/ 0 w 317500"/>
              <a:gd name="connsiteY0" fmla="*/ 0 h 228600"/>
              <a:gd name="connsiteX1" fmla="*/ 177800 w 317500"/>
              <a:gd name="connsiteY1" fmla="*/ 165100 h 228600"/>
              <a:gd name="connsiteX2" fmla="*/ 317500 w 317500"/>
              <a:gd name="connsiteY2" fmla="*/ 228600 h 228600"/>
              <a:gd name="connsiteX0" fmla="*/ 0 w 358775"/>
              <a:gd name="connsiteY0" fmla="*/ 0 h 273050"/>
              <a:gd name="connsiteX1" fmla="*/ 177800 w 358775"/>
              <a:gd name="connsiteY1" fmla="*/ 165100 h 273050"/>
              <a:gd name="connsiteX2" fmla="*/ 358775 w 358775"/>
              <a:gd name="connsiteY2" fmla="*/ 273050 h 273050"/>
              <a:gd name="connsiteX0" fmla="*/ 0 w 412750"/>
              <a:gd name="connsiteY0" fmla="*/ 0 h 320675"/>
              <a:gd name="connsiteX1" fmla="*/ 231775 w 412750"/>
              <a:gd name="connsiteY1" fmla="*/ 212725 h 320675"/>
              <a:gd name="connsiteX2" fmla="*/ 412750 w 412750"/>
              <a:gd name="connsiteY2" fmla="*/ 320675 h 320675"/>
              <a:gd name="connsiteX0" fmla="*/ 0 w 676275"/>
              <a:gd name="connsiteY0" fmla="*/ 0 h 650875"/>
              <a:gd name="connsiteX1" fmla="*/ 495300 w 676275"/>
              <a:gd name="connsiteY1" fmla="*/ 542925 h 650875"/>
              <a:gd name="connsiteX2" fmla="*/ 676275 w 676275"/>
              <a:gd name="connsiteY2" fmla="*/ 650875 h 650875"/>
              <a:gd name="connsiteX0" fmla="*/ 0 w 676275"/>
              <a:gd name="connsiteY0" fmla="*/ 0 h 650875"/>
              <a:gd name="connsiteX1" fmla="*/ 482600 w 676275"/>
              <a:gd name="connsiteY1" fmla="*/ 479425 h 650875"/>
              <a:gd name="connsiteX2" fmla="*/ 676275 w 676275"/>
              <a:gd name="connsiteY2" fmla="*/ 650875 h 650875"/>
              <a:gd name="connsiteX0" fmla="*/ 0 w 682625"/>
              <a:gd name="connsiteY0" fmla="*/ 0 h 663575"/>
              <a:gd name="connsiteX1" fmla="*/ 482600 w 682625"/>
              <a:gd name="connsiteY1" fmla="*/ 479425 h 663575"/>
              <a:gd name="connsiteX2" fmla="*/ 682625 w 682625"/>
              <a:gd name="connsiteY2" fmla="*/ 663575 h 663575"/>
              <a:gd name="connsiteX0" fmla="*/ 0 w 682625"/>
              <a:gd name="connsiteY0" fmla="*/ 0 h 663575"/>
              <a:gd name="connsiteX1" fmla="*/ 482600 w 682625"/>
              <a:gd name="connsiteY1" fmla="*/ 479425 h 663575"/>
              <a:gd name="connsiteX2" fmla="*/ 682625 w 682625"/>
              <a:gd name="connsiteY2" fmla="*/ 663575 h 663575"/>
              <a:gd name="connsiteX0" fmla="*/ 0 w 685800"/>
              <a:gd name="connsiteY0" fmla="*/ 0 h 657225"/>
              <a:gd name="connsiteX1" fmla="*/ 485775 w 685800"/>
              <a:gd name="connsiteY1" fmla="*/ 473075 h 657225"/>
              <a:gd name="connsiteX2" fmla="*/ 685800 w 685800"/>
              <a:gd name="connsiteY2" fmla="*/ 657225 h 657225"/>
              <a:gd name="connsiteX0" fmla="*/ 0 w 714375"/>
              <a:gd name="connsiteY0" fmla="*/ 0 h 657225"/>
              <a:gd name="connsiteX1" fmla="*/ 485775 w 714375"/>
              <a:gd name="connsiteY1" fmla="*/ 473075 h 657225"/>
              <a:gd name="connsiteX2" fmla="*/ 714375 w 714375"/>
              <a:gd name="connsiteY2" fmla="*/ 657225 h 657225"/>
              <a:gd name="connsiteX0" fmla="*/ 0 w 749300"/>
              <a:gd name="connsiteY0" fmla="*/ 0 h 638175"/>
              <a:gd name="connsiteX1" fmla="*/ 485775 w 749300"/>
              <a:gd name="connsiteY1" fmla="*/ 473075 h 638175"/>
              <a:gd name="connsiteX2" fmla="*/ 749300 w 749300"/>
              <a:gd name="connsiteY2" fmla="*/ 638175 h 638175"/>
              <a:gd name="connsiteX0" fmla="*/ 0 w 749300"/>
              <a:gd name="connsiteY0" fmla="*/ 0 h 638175"/>
              <a:gd name="connsiteX1" fmla="*/ 355600 w 749300"/>
              <a:gd name="connsiteY1" fmla="*/ 365125 h 638175"/>
              <a:gd name="connsiteX2" fmla="*/ 749300 w 749300"/>
              <a:gd name="connsiteY2" fmla="*/ 638175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9300" h="638175">
                <a:moveTo>
                  <a:pt x="0" y="0"/>
                </a:moveTo>
                <a:cubicBezTo>
                  <a:pt x="62441" y="63500"/>
                  <a:pt x="241300" y="255588"/>
                  <a:pt x="355600" y="365125"/>
                </a:cubicBezTo>
                <a:cubicBezTo>
                  <a:pt x="469900" y="474662"/>
                  <a:pt x="734483" y="630767"/>
                  <a:pt x="749300" y="638175"/>
                </a:cubicBezTo>
              </a:path>
            </a:pathLst>
          </a:cu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grpSp>
        <p:nvGrpSpPr>
          <p:cNvPr id="48" name="Gruppierung 47"/>
          <p:cNvGrpSpPr/>
          <p:nvPr/>
        </p:nvGrpSpPr>
        <p:grpSpPr>
          <a:xfrm>
            <a:off x="2483768" y="620688"/>
            <a:ext cx="2592388" cy="1951038"/>
            <a:chOff x="2483768" y="620688"/>
            <a:chExt cx="2592388" cy="1951038"/>
          </a:xfrm>
        </p:grpSpPr>
        <p:grpSp>
          <p:nvGrpSpPr>
            <p:cNvPr id="51" name="Group 5"/>
            <p:cNvGrpSpPr>
              <a:grpSpLocks/>
            </p:cNvGrpSpPr>
            <p:nvPr/>
          </p:nvGrpSpPr>
          <p:grpSpPr bwMode="auto">
            <a:xfrm>
              <a:off x="2483768" y="620688"/>
              <a:ext cx="2592388" cy="1951038"/>
              <a:chOff x="22" y="2976"/>
              <a:chExt cx="1633" cy="1229"/>
            </a:xfrm>
          </p:grpSpPr>
          <p:grpSp>
            <p:nvGrpSpPr>
              <p:cNvPr id="58" name="Group 6"/>
              <p:cNvGrpSpPr>
                <a:grpSpLocks/>
              </p:cNvGrpSpPr>
              <p:nvPr/>
            </p:nvGrpSpPr>
            <p:grpSpPr bwMode="auto">
              <a:xfrm>
                <a:off x="295" y="2976"/>
                <a:ext cx="1360" cy="953"/>
                <a:chOff x="295" y="2976"/>
                <a:chExt cx="1360" cy="953"/>
              </a:xfrm>
            </p:grpSpPr>
            <p:sp>
              <p:nvSpPr>
                <p:cNvPr id="61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295" y="2976"/>
                  <a:ext cx="0" cy="953"/>
                </a:xfrm>
                <a:prstGeom prst="line">
                  <a:avLst/>
                </a:prstGeom>
                <a:noFill/>
                <a:ln w="38100">
                  <a:solidFill>
                    <a:srgbClr val="FFFF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2" name="Line 8"/>
                <p:cNvSpPr>
                  <a:spLocks noChangeShapeType="1"/>
                </p:cNvSpPr>
                <p:nvPr/>
              </p:nvSpPr>
              <p:spPr bwMode="auto">
                <a:xfrm>
                  <a:off x="295" y="3929"/>
                  <a:ext cx="1360" cy="0"/>
                </a:xfrm>
                <a:prstGeom prst="line">
                  <a:avLst/>
                </a:prstGeom>
                <a:noFill/>
                <a:ln w="38100">
                  <a:solidFill>
                    <a:srgbClr val="FFFF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3" name="Freeform 9"/>
                <p:cNvSpPr>
                  <a:spLocks/>
                </p:cNvSpPr>
                <p:nvPr/>
              </p:nvSpPr>
              <p:spPr bwMode="auto">
                <a:xfrm>
                  <a:off x="431" y="3113"/>
                  <a:ext cx="1043" cy="680"/>
                </a:xfrm>
                <a:custGeom>
                  <a:avLst/>
                  <a:gdLst>
                    <a:gd name="T0" fmla="*/ 0 w 1043"/>
                    <a:gd name="T1" fmla="*/ 0 h 680"/>
                    <a:gd name="T2" fmla="*/ 1043 w 1043"/>
                    <a:gd name="T3" fmla="*/ 680 h 6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043" h="680">
                      <a:moveTo>
                        <a:pt x="0" y="0"/>
                      </a:moveTo>
                      <a:cubicBezTo>
                        <a:pt x="434" y="283"/>
                        <a:pt x="869" y="567"/>
                        <a:pt x="1043" y="680"/>
                      </a:cubicBezTo>
                    </a:path>
                  </a:pathLst>
                </a:custGeom>
                <a:noFill/>
                <a:ln w="38100" cmpd="sng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59" name="Text Box 10"/>
              <p:cNvSpPr txBox="1">
                <a:spLocks noChangeArrowheads="1"/>
              </p:cNvSpPr>
              <p:nvPr/>
            </p:nvSpPr>
            <p:spPr bwMode="auto">
              <a:xfrm>
                <a:off x="839" y="3974"/>
                <a:ext cx="21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271" tIns="45638" rIns="91271" bIns="45638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rPr>
                  <a:t>E</a:t>
                </a:r>
              </a:p>
            </p:txBody>
          </p:sp>
          <p:sp>
            <p:nvSpPr>
              <p:cNvPr id="60" name="Text Box 11"/>
              <p:cNvSpPr txBox="1">
                <a:spLocks noChangeArrowheads="1"/>
              </p:cNvSpPr>
              <p:nvPr/>
            </p:nvSpPr>
            <p:spPr bwMode="auto">
              <a:xfrm rot="-5400000">
                <a:off x="-120" y="3345"/>
                <a:ext cx="51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271" tIns="45638" rIns="91271" bIns="45638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rPr>
                  <a:t>dN/dE</a:t>
                </a:r>
              </a:p>
            </p:txBody>
          </p:sp>
        </p:grpSp>
        <p:sp>
          <p:nvSpPr>
            <p:cNvPr id="57" name="Textfeld 56"/>
            <p:cNvSpPr txBox="1"/>
            <p:nvPr/>
          </p:nvSpPr>
          <p:spPr>
            <a:xfrm>
              <a:off x="3131840" y="1516722"/>
              <a:ext cx="12300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smtClean="0">
                  <a:solidFill>
                    <a:schemeClr val="bg1"/>
                  </a:solidFill>
                </a:rPr>
                <a:t>intrinsic</a:t>
              </a:r>
              <a:endParaRPr lang="de-DE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4" name="Gruppierung 63"/>
          <p:cNvGrpSpPr/>
          <p:nvPr/>
        </p:nvGrpSpPr>
        <p:grpSpPr>
          <a:xfrm>
            <a:off x="6013648" y="2852936"/>
            <a:ext cx="2590800" cy="1954213"/>
            <a:chOff x="6013648" y="2852936"/>
            <a:chExt cx="2590800" cy="1954213"/>
          </a:xfrm>
        </p:grpSpPr>
        <p:grpSp>
          <p:nvGrpSpPr>
            <p:cNvPr id="65" name="Group 18"/>
            <p:cNvGrpSpPr>
              <a:grpSpLocks/>
            </p:cNvGrpSpPr>
            <p:nvPr/>
          </p:nvGrpSpPr>
          <p:grpSpPr bwMode="auto">
            <a:xfrm>
              <a:off x="6013648" y="2852936"/>
              <a:ext cx="2590800" cy="1954213"/>
              <a:chOff x="3606" y="2614"/>
              <a:chExt cx="1632" cy="1231"/>
            </a:xfrm>
          </p:grpSpPr>
          <p:sp>
            <p:nvSpPr>
              <p:cNvPr id="67" name="Line 19"/>
              <p:cNvSpPr>
                <a:spLocks noChangeShapeType="1"/>
              </p:cNvSpPr>
              <p:nvPr/>
            </p:nvSpPr>
            <p:spPr bwMode="auto">
              <a:xfrm flipV="1">
                <a:off x="3875" y="2614"/>
                <a:ext cx="0" cy="955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Line 20"/>
              <p:cNvSpPr>
                <a:spLocks noChangeShapeType="1"/>
              </p:cNvSpPr>
              <p:nvPr/>
            </p:nvSpPr>
            <p:spPr bwMode="auto">
              <a:xfrm>
                <a:off x="3875" y="3569"/>
                <a:ext cx="1363" cy="0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Text Box 21"/>
              <p:cNvSpPr txBox="1">
                <a:spLocks noChangeArrowheads="1"/>
              </p:cNvSpPr>
              <p:nvPr/>
            </p:nvSpPr>
            <p:spPr bwMode="auto">
              <a:xfrm>
                <a:off x="4423" y="3614"/>
                <a:ext cx="21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271" tIns="45638" rIns="91271" bIns="45638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rPr>
                  <a:t>E</a:t>
                </a:r>
              </a:p>
            </p:txBody>
          </p:sp>
          <p:sp>
            <p:nvSpPr>
              <p:cNvPr id="70" name="Text Box 22"/>
              <p:cNvSpPr txBox="1">
                <a:spLocks noChangeArrowheads="1"/>
              </p:cNvSpPr>
              <p:nvPr/>
            </p:nvSpPr>
            <p:spPr bwMode="auto">
              <a:xfrm rot="-5400000">
                <a:off x="3464" y="2983"/>
                <a:ext cx="51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271" tIns="45638" rIns="91271" bIns="45638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</a:rPr>
                  <a:t>dN/dE</a:t>
                </a:r>
              </a:p>
            </p:txBody>
          </p:sp>
          <p:sp>
            <p:nvSpPr>
              <p:cNvPr id="71" name="Freeform 23"/>
              <p:cNvSpPr>
                <a:spLocks/>
              </p:cNvSpPr>
              <p:nvPr/>
            </p:nvSpPr>
            <p:spPr bwMode="auto">
              <a:xfrm>
                <a:off x="4014" y="2750"/>
                <a:ext cx="590" cy="680"/>
              </a:xfrm>
              <a:custGeom>
                <a:avLst/>
                <a:gdLst>
                  <a:gd name="T0" fmla="*/ 0 w 590"/>
                  <a:gd name="T1" fmla="*/ 0 h 680"/>
                  <a:gd name="T2" fmla="*/ 272 w 590"/>
                  <a:gd name="T3" fmla="*/ 226 h 680"/>
                  <a:gd name="T4" fmla="*/ 499 w 590"/>
                  <a:gd name="T5" fmla="*/ 499 h 680"/>
                  <a:gd name="T6" fmla="*/ 590 w 590"/>
                  <a:gd name="T7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0" h="680">
                    <a:moveTo>
                      <a:pt x="0" y="0"/>
                    </a:moveTo>
                    <a:cubicBezTo>
                      <a:pt x="94" y="71"/>
                      <a:pt x="189" y="143"/>
                      <a:pt x="272" y="226"/>
                    </a:cubicBezTo>
                    <a:cubicBezTo>
                      <a:pt x="355" y="309"/>
                      <a:pt x="446" y="424"/>
                      <a:pt x="499" y="499"/>
                    </a:cubicBezTo>
                    <a:cubicBezTo>
                      <a:pt x="552" y="574"/>
                      <a:pt x="575" y="650"/>
                      <a:pt x="590" y="680"/>
                    </a:cubicBezTo>
                  </a:path>
                </a:pathLst>
              </a:custGeom>
              <a:noFill/>
              <a:ln w="38100" cmpd="sng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6" name="Textfeld 65"/>
            <p:cNvSpPr txBox="1"/>
            <p:nvPr/>
          </p:nvSpPr>
          <p:spPr>
            <a:xfrm>
              <a:off x="6444208" y="3892986"/>
              <a:ext cx="12300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smtClean="0">
                  <a:solidFill>
                    <a:schemeClr val="bg1"/>
                  </a:solidFill>
                </a:rPr>
                <a:t>absorbed</a:t>
              </a:r>
              <a:endParaRPr lang="de-DE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72" name="Textfeld 71"/>
          <p:cNvSpPr txBox="1"/>
          <p:nvPr/>
        </p:nvSpPr>
        <p:spPr>
          <a:xfrm>
            <a:off x="7518398" y="3532946"/>
            <a:ext cx="1230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>
                <a:solidFill>
                  <a:schemeClr val="bg1"/>
                </a:solidFill>
              </a:rPr>
              <a:t>enhanced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73" name="Textfeld 72"/>
          <p:cNvSpPr txBox="1"/>
          <p:nvPr/>
        </p:nvSpPr>
        <p:spPr>
          <a:xfrm>
            <a:off x="3230896" y="0"/>
            <a:ext cx="5301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err="1" smtClean="0">
                <a:solidFill>
                  <a:schemeClr val="accent3"/>
                </a:solidFill>
                <a:latin typeface="+mj-lt"/>
              </a:rPr>
              <a:t>Cosmological</a:t>
            </a:r>
            <a:r>
              <a:rPr lang="de-DE" sz="4000" dirty="0" smtClean="0">
                <a:solidFill>
                  <a:schemeClr val="accent3"/>
                </a:solidFill>
                <a:latin typeface="+mj-lt"/>
              </a:rPr>
              <a:t> </a:t>
            </a:r>
            <a:r>
              <a:rPr lang="de-DE" sz="4000" dirty="0">
                <a:solidFill>
                  <a:schemeClr val="accent3"/>
                </a:solidFill>
                <a:latin typeface="+mj-lt"/>
              </a:rPr>
              <a:t>”</a:t>
            </a:r>
            <a:r>
              <a:rPr lang="de-DE" sz="4000" dirty="0" smtClean="0">
                <a:solidFill>
                  <a:schemeClr val="accent3"/>
                </a:solidFill>
                <a:latin typeface="+mj-lt"/>
              </a:rPr>
              <a:t>Walls“</a:t>
            </a:r>
            <a:endParaRPr lang="de-DE" sz="4000" dirty="0">
              <a:solidFill>
                <a:schemeClr val="accent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2532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7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611560" y="44624"/>
            <a:ext cx="5761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mtClean="0">
                <a:latin typeface="Arial" charset="0"/>
                <a:ea typeface="Arial" charset="0"/>
                <a:cs typeface="Arial" charset="0"/>
              </a:rPr>
              <a:t>Simulation of ALPs enhancements:</a:t>
            </a:r>
            <a:endParaRPr lang="de-DE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99592" y="724634"/>
            <a:ext cx="7690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Intrisic</a:t>
            </a:r>
            <a:r>
              <a:rPr lang="de-DE" sz="2000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2000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source</a:t>
            </a:r>
            <a:r>
              <a:rPr lang="de-DE" sz="2000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2000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spectrum</a:t>
            </a:r>
            <a:r>
              <a:rPr lang="de-DE" sz="2000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2000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extracted</a:t>
            </a:r>
            <a:r>
              <a:rPr lang="de-DE" sz="2000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2000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from</a:t>
            </a:r>
            <a:r>
              <a:rPr lang="de-DE" sz="2000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2000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measured</a:t>
            </a:r>
            <a:r>
              <a:rPr lang="de-DE" sz="2000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2000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low</a:t>
            </a:r>
            <a:r>
              <a:rPr lang="de-DE" sz="2000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-E </a:t>
            </a:r>
            <a:r>
              <a:rPr lang="de-DE" sz="2000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spectrum</a:t>
            </a:r>
            <a:endParaRPr lang="de-DE" sz="2000" dirty="0" smtClean="0">
              <a:solidFill>
                <a:srgbClr val="1548C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954960" y="5744289"/>
            <a:ext cx="2865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Arial" charset="0"/>
                <a:ea typeface="Arial" charset="0"/>
                <a:cs typeface="Arial" charset="0"/>
              </a:rPr>
              <a:t>Meyer</a:t>
            </a:r>
            <a:r>
              <a:rPr lang="de-DE" sz="1200" smtClean="0">
                <a:latin typeface="Arial" charset="0"/>
                <a:ea typeface="Arial" charset="0"/>
                <a:cs typeface="Arial" charset="0"/>
              </a:rPr>
              <a:t>, Conrad: JCAP12 (2014) 016</a:t>
            </a:r>
            <a:endParaRPr lang="de-DE" sz="1200" dirty="0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8040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97" t="650" r="-54" b="30450"/>
          <a:stretch/>
        </p:blipFill>
        <p:spPr>
          <a:xfrm>
            <a:off x="4644008" y="905195"/>
            <a:ext cx="4349737" cy="2924944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905195"/>
            <a:ext cx="4684868" cy="2924944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69" y="3902147"/>
            <a:ext cx="6072351" cy="295585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611560" y="44624"/>
            <a:ext cx="82953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 smtClean="0">
                <a:latin typeface="Arial" charset="0"/>
                <a:ea typeface="Arial" charset="0"/>
                <a:cs typeface="Arial" charset="0"/>
              </a:rPr>
              <a:t>H.E.S.S. 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s</a:t>
            </a:r>
            <a:r>
              <a:rPr lang="is-IS" dirty="0" smtClean="0">
                <a:latin typeface="Arial" charset="0"/>
                <a:ea typeface="Arial" charset="0"/>
                <a:cs typeface="Arial" charset="0"/>
              </a:rPr>
              <a:t>earch for ALPs-induced spectral wiggles</a:t>
            </a:r>
            <a:endParaRPr lang="de-DE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5004048" y="652626"/>
            <a:ext cx="41956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 smtClean="0">
                <a:latin typeface="Arial" charset="0"/>
                <a:ea typeface="Arial" charset="0"/>
                <a:cs typeface="Arial" charset="0"/>
              </a:rPr>
              <a:t>F</a:t>
            </a:r>
            <a:r>
              <a:rPr lang="is-IS" sz="2000" dirty="0" smtClean="0">
                <a:latin typeface="Arial" charset="0"/>
                <a:ea typeface="Arial" charset="0"/>
                <a:cs typeface="Arial" charset="0"/>
              </a:rPr>
              <a:t>lux from PKS 2155−304 (z=0.116)</a:t>
            </a:r>
            <a:endParaRPr lang="de-DE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104893" y="620688"/>
            <a:ext cx="31790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 smtClean="0">
                <a:latin typeface="Arial" charset="0"/>
                <a:ea typeface="Arial" charset="0"/>
                <a:cs typeface="Arial" charset="0"/>
              </a:rPr>
              <a:t>Photon </a:t>
            </a:r>
            <a:r>
              <a:rPr lang="de-DE" sz="2000" dirty="0" err="1" smtClean="0">
                <a:latin typeface="Arial" charset="0"/>
                <a:ea typeface="Arial" charset="0"/>
                <a:cs typeface="Arial" charset="0"/>
              </a:rPr>
              <a:t>survival</a:t>
            </a:r>
            <a:r>
              <a:rPr lang="de-DE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2000" dirty="0" err="1" smtClean="0">
                <a:latin typeface="Arial" charset="0"/>
                <a:ea typeface="Arial" charset="0"/>
                <a:cs typeface="Arial" charset="0"/>
              </a:rPr>
              <a:t>probability</a:t>
            </a:r>
            <a:endParaRPr lang="de-DE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545337" y="940658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simulated</a:t>
            </a:r>
            <a:r>
              <a:rPr lang="de-DE" sz="1800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 turbulent B </a:t>
            </a:r>
            <a:r>
              <a:rPr lang="de-DE" sz="1800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fields</a:t>
            </a:r>
            <a:endParaRPr lang="de-DE" sz="1800" dirty="0">
              <a:solidFill>
                <a:srgbClr val="1548C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915816" y="2164794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reconstructed</a:t>
            </a:r>
            <a:endParaRPr lang="de-DE" sz="1800" dirty="0">
              <a:solidFill>
                <a:srgbClr val="1548C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7797181" y="1012666"/>
            <a:ext cx="11673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H.E.S.S.</a:t>
            </a:r>
            <a:endParaRPr lang="de-DE" sz="2000" dirty="0">
              <a:solidFill>
                <a:srgbClr val="1548C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 rot="-5400000">
            <a:off x="354886" y="4900518"/>
            <a:ext cx="25922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dirty="0" err="1" smtClean="0">
                <a:latin typeface="Arial" charset="0"/>
                <a:ea typeface="Arial" charset="0"/>
                <a:cs typeface="Arial" charset="0"/>
              </a:rPr>
              <a:t>Coupling</a:t>
            </a:r>
            <a:r>
              <a:rPr lang="de-DE" sz="1800" dirty="0" smtClean="0">
                <a:latin typeface="Arial" charset="0"/>
                <a:ea typeface="Arial" charset="0"/>
                <a:cs typeface="Arial" charset="0"/>
              </a:rPr>
              <a:t> [10</a:t>
            </a:r>
            <a:r>
              <a:rPr lang="de-DE" sz="1800" baseline="30000" dirty="0" smtClean="0">
                <a:latin typeface="Arial" charset="0"/>
                <a:ea typeface="Arial" charset="0"/>
                <a:cs typeface="Arial" charset="0"/>
              </a:rPr>
              <a:t>−11 </a:t>
            </a:r>
            <a:r>
              <a:rPr lang="de-DE" sz="1800" dirty="0" smtClean="0">
                <a:latin typeface="Arial" charset="0"/>
                <a:ea typeface="Arial" charset="0"/>
                <a:cs typeface="Arial" charset="0"/>
              </a:rPr>
              <a:t>GeV</a:t>
            </a:r>
            <a:r>
              <a:rPr lang="de-DE" sz="1800" baseline="30000" dirty="0" smtClean="0">
                <a:latin typeface="Arial" charset="0"/>
                <a:ea typeface="Arial" charset="0"/>
                <a:cs typeface="Arial" charset="0"/>
              </a:rPr>
              <a:t>−1</a:t>
            </a:r>
            <a:r>
              <a:rPr lang="de-DE" sz="1800" dirty="0" smtClean="0">
                <a:latin typeface="Arial" charset="0"/>
                <a:ea typeface="Arial" charset="0"/>
                <a:cs typeface="Arial" charset="0"/>
              </a:rPr>
              <a:t>]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819654" y="6444044"/>
            <a:ext cx="14724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dirty="0" err="1" smtClean="0">
                <a:latin typeface="Arial" charset="0"/>
                <a:ea typeface="Arial" charset="0"/>
                <a:cs typeface="Arial" charset="0"/>
              </a:rPr>
              <a:t>Mass</a:t>
            </a:r>
            <a:r>
              <a:rPr lang="de-DE" sz="1800" dirty="0" smtClean="0">
                <a:latin typeface="Arial" charset="0"/>
                <a:ea typeface="Arial" charset="0"/>
                <a:cs typeface="Arial" charset="0"/>
              </a:rPr>
              <a:t> [</a:t>
            </a:r>
            <a:r>
              <a:rPr lang="de-DE" sz="1800" dirty="0" err="1" smtClean="0">
                <a:latin typeface="Arial" charset="0"/>
                <a:ea typeface="Arial" charset="0"/>
                <a:cs typeface="Arial" charset="0"/>
              </a:rPr>
              <a:t>neV</a:t>
            </a:r>
            <a:r>
              <a:rPr lang="de-DE" sz="1800" dirty="0" smtClean="0">
                <a:latin typeface="Arial" charset="0"/>
                <a:ea typeface="Arial" charset="0"/>
                <a:cs typeface="Arial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28757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836712"/>
            <a:ext cx="7649374" cy="576064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07504" y="6464369"/>
            <a:ext cx="54726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M. </a:t>
            </a:r>
            <a:r>
              <a:rPr lang="de-DE" sz="1200" dirty="0" err="1"/>
              <a:t>Ajello</a:t>
            </a:r>
            <a:r>
              <a:rPr lang="de-DE" sz="1200" dirty="0"/>
              <a:t> </a:t>
            </a:r>
            <a:r>
              <a:rPr lang="de-DE" sz="1200" i="1" dirty="0"/>
              <a:t>et al.</a:t>
            </a:r>
            <a:r>
              <a:rPr lang="de-DE" sz="1200" dirty="0"/>
              <a:t> (The Fermi-LAT </a:t>
            </a:r>
            <a:r>
              <a:rPr lang="de-DE" sz="1200" dirty="0" err="1"/>
              <a:t>Collaboration</a:t>
            </a:r>
            <a:r>
              <a:rPr lang="de-DE" sz="1200" dirty="0" smtClean="0"/>
              <a:t>), Phys</a:t>
            </a:r>
            <a:r>
              <a:rPr lang="de-DE" sz="1200" dirty="0"/>
              <a:t>. </a:t>
            </a:r>
            <a:r>
              <a:rPr lang="de-DE" sz="1200" dirty="0" err="1"/>
              <a:t>Rev</a:t>
            </a:r>
            <a:r>
              <a:rPr lang="de-DE" sz="1200" dirty="0"/>
              <a:t>. </a:t>
            </a:r>
            <a:r>
              <a:rPr lang="de-DE" sz="1200" dirty="0" err="1"/>
              <a:t>Lett</a:t>
            </a:r>
            <a:r>
              <a:rPr lang="de-DE" sz="1200" dirty="0"/>
              <a:t>. 116, 161101</a:t>
            </a:r>
          </a:p>
        </p:txBody>
      </p:sp>
      <p:sp>
        <p:nvSpPr>
          <p:cNvPr id="5" name="Rechteck 4"/>
          <p:cNvSpPr/>
          <p:nvPr/>
        </p:nvSpPr>
        <p:spPr>
          <a:xfrm>
            <a:off x="323528" y="241484"/>
            <a:ext cx="36615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 smtClean="0">
                <a:latin typeface="Arial" charset="0"/>
                <a:ea typeface="Arial" charset="0"/>
                <a:cs typeface="Arial" charset="0"/>
              </a:rPr>
              <a:t>Status and prospects:</a:t>
            </a:r>
            <a:endParaRPr lang="de-DE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750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upload.wikimedia.org/wikipedia/commons/thumb/a/a8/1e0657_scale.jpg/1920px-1e0657_scal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0253" y="0"/>
            <a:ext cx="952478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>
            <a:spLocks noChangeArrowheads="1"/>
          </p:cNvSpPr>
          <p:nvPr/>
        </p:nvSpPr>
        <p:spPr bwMode="auto">
          <a:xfrm>
            <a:off x="-215900" y="-100013"/>
            <a:ext cx="9972675" cy="7345363"/>
          </a:xfrm>
          <a:prstGeom prst="rect">
            <a:avLst/>
          </a:prstGeom>
          <a:solidFill>
            <a:srgbClr val="FFFFFF">
              <a:alpha val="54000"/>
            </a:srgbClr>
          </a:solidFill>
          <a:ln w="38100">
            <a:solidFill>
              <a:srgbClr val="FFFFFF">
                <a:alpha val="89803"/>
              </a:srgbClr>
            </a:solidFill>
            <a:round/>
            <a:headEnd/>
            <a:tailEnd type="arrow" w="med" len="med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charset="2"/>
              <a:buChar char="u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«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93186" name="Text Box 0"/>
          <p:cNvSpPr txBox="1">
            <a:spLocks noChangeArrowheads="1"/>
          </p:cNvSpPr>
          <p:nvPr/>
        </p:nvSpPr>
        <p:spPr bwMode="auto">
          <a:xfrm>
            <a:off x="250825" y="404813"/>
            <a:ext cx="8893175" cy="1877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71" tIns="45638" rIns="91271" bIns="4563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de-DE" sz="8000" b="1" dirty="0" smtClean="0">
                <a:solidFill>
                  <a:srgbClr val="000000"/>
                </a:solidFill>
              </a:rPr>
              <a:t>WIMP Dark Matter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endParaRPr lang="de-DE" sz="2400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137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78" name="Line 14"/>
          <p:cNvSpPr>
            <a:spLocks noChangeShapeType="1"/>
          </p:cNvSpPr>
          <p:nvPr/>
        </p:nvSpPr>
        <p:spPr bwMode="auto">
          <a:xfrm>
            <a:off x="4732338" y="3760788"/>
            <a:ext cx="2341562" cy="142081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endParaRPr lang="de-DE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20866" name="AutoShape 2"/>
          <p:cNvSpPr>
            <a:spLocks noChangeArrowheads="1"/>
          </p:cNvSpPr>
          <p:nvPr/>
        </p:nvSpPr>
        <p:spPr bwMode="auto">
          <a:xfrm>
            <a:off x="2743200" y="4876800"/>
            <a:ext cx="3657600" cy="990600"/>
          </a:xfrm>
          <a:prstGeom prst="rightArrow">
            <a:avLst>
              <a:gd name="adj1" fmla="val 50000"/>
              <a:gd name="adj2" fmla="val 92308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</a:pPr>
            <a:endParaRPr lang="de-DE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20867" name="Text Box 3"/>
          <p:cNvSpPr txBox="1">
            <a:spLocks noChangeArrowheads="1"/>
          </p:cNvSpPr>
          <p:nvPr/>
        </p:nvSpPr>
        <p:spPr bwMode="auto">
          <a:xfrm>
            <a:off x="2743200" y="5059363"/>
            <a:ext cx="3657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de-DE" sz="3200" smtClean="0">
                <a:solidFill>
                  <a:srgbClr val="000000"/>
                </a:solidFill>
                <a:latin typeface="Arial" charset="0"/>
              </a:rPr>
              <a:t>creation in the lab</a:t>
            </a:r>
          </a:p>
        </p:txBody>
      </p:sp>
      <p:sp>
        <p:nvSpPr>
          <p:cNvPr id="420869" name="Line 5"/>
          <p:cNvSpPr>
            <a:spLocks noChangeShapeType="1"/>
          </p:cNvSpPr>
          <p:nvPr/>
        </p:nvSpPr>
        <p:spPr bwMode="auto">
          <a:xfrm flipH="1" flipV="1">
            <a:off x="1787525" y="2133600"/>
            <a:ext cx="2251075" cy="1371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endParaRPr lang="de-DE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20870" name="Line 6"/>
          <p:cNvSpPr>
            <a:spLocks noChangeShapeType="1"/>
          </p:cNvSpPr>
          <p:nvPr/>
        </p:nvSpPr>
        <p:spPr bwMode="auto">
          <a:xfrm flipH="1">
            <a:off x="1841500" y="3810000"/>
            <a:ext cx="2273300" cy="1371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endParaRPr lang="de-DE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20871" name="Line 7"/>
          <p:cNvSpPr>
            <a:spLocks noChangeShapeType="1"/>
          </p:cNvSpPr>
          <p:nvPr/>
        </p:nvSpPr>
        <p:spPr bwMode="auto">
          <a:xfrm flipV="1">
            <a:off x="4876800" y="2133600"/>
            <a:ext cx="2143125" cy="129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endParaRPr lang="de-DE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20872" name="Oval 8"/>
          <p:cNvSpPr>
            <a:spLocks noChangeAspect="1" noChangeArrowheads="1"/>
          </p:cNvSpPr>
          <p:nvPr/>
        </p:nvSpPr>
        <p:spPr bwMode="auto">
          <a:xfrm>
            <a:off x="3886200" y="3017838"/>
            <a:ext cx="1096963" cy="1096962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</a:pPr>
            <a:endParaRPr lang="de-DE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20879" name="AutoShape 15"/>
          <p:cNvSpPr>
            <a:spLocks noChangeArrowheads="1"/>
          </p:cNvSpPr>
          <p:nvPr/>
        </p:nvSpPr>
        <p:spPr bwMode="auto">
          <a:xfrm rot="5400000">
            <a:off x="6438900" y="3238500"/>
            <a:ext cx="3657600" cy="990600"/>
          </a:xfrm>
          <a:prstGeom prst="rightArrow">
            <a:avLst>
              <a:gd name="adj1" fmla="val 50000"/>
              <a:gd name="adj2" fmla="val 92308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</a:pPr>
            <a:endParaRPr lang="de-DE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20880" name="Text Box 16"/>
          <p:cNvSpPr txBox="1">
            <a:spLocks noChangeArrowheads="1"/>
          </p:cNvSpPr>
          <p:nvPr/>
        </p:nvSpPr>
        <p:spPr bwMode="auto">
          <a:xfrm rot="5400000">
            <a:off x="6568282" y="3367881"/>
            <a:ext cx="3505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de-DE" sz="3200" smtClean="0">
                <a:solidFill>
                  <a:srgbClr val="000000"/>
                </a:solidFill>
                <a:latin typeface="Arial" charset="0"/>
              </a:rPr>
              <a:t>direct detection</a:t>
            </a:r>
          </a:p>
        </p:txBody>
      </p:sp>
      <p:sp>
        <p:nvSpPr>
          <p:cNvPr id="420881" name="AutoShape 17"/>
          <p:cNvSpPr>
            <a:spLocks noChangeArrowheads="1"/>
          </p:cNvSpPr>
          <p:nvPr/>
        </p:nvSpPr>
        <p:spPr bwMode="auto">
          <a:xfrm flipH="1">
            <a:off x="2514600" y="1447800"/>
            <a:ext cx="3657600" cy="990600"/>
          </a:xfrm>
          <a:prstGeom prst="rightArrow">
            <a:avLst>
              <a:gd name="adj1" fmla="val 50000"/>
              <a:gd name="adj2" fmla="val 92308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</a:pPr>
            <a:endParaRPr lang="de-DE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20882" name="Text Box 18"/>
          <p:cNvSpPr txBox="1">
            <a:spLocks noChangeArrowheads="1"/>
          </p:cNvSpPr>
          <p:nvPr/>
        </p:nvSpPr>
        <p:spPr bwMode="auto">
          <a:xfrm>
            <a:off x="2971800" y="1630363"/>
            <a:ext cx="3276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de-DE" sz="3200" smtClean="0">
                <a:solidFill>
                  <a:srgbClr val="000000"/>
                </a:solidFill>
                <a:latin typeface="Arial" charset="0"/>
              </a:rPr>
              <a:t>indirect detection</a:t>
            </a:r>
          </a:p>
        </p:txBody>
      </p:sp>
      <p:sp>
        <p:nvSpPr>
          <p:cNvPr id="420883" name="Text Box 19"/>
          <p:cNvSpPr txBox="1">
            <a:spLocks noChangeArrowheads="1"/>
          </p:cNvSpPr>
          <p:nvPr/>
        </p:nvSpPr>
        <p:spPr bwMode="auto">
          <a:xfrm>
            <a:off x="304800" y="228600"/>
            <a:ext cx="8458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4000" smtClean="0">
                <a:solidFill>
                  <a:srgbClr val="000000"/>
                </a:solidFill>
                <a:latin typeface="Arial" charset="0"/>
              </a:rPr>
              <a:t>WIMP detection - the threefold way</a:t>
            </a:r>
          </a:p>
        </p:txBody>
      </p:sp>
      <p:sp>
        <p:nvSpPr>
          <p:cNvPr id="420884" name="Text Box 20"/>
          <p:cNvSpPr txBox="1">
            <a:spLocks noChangeArrowheads="1"/>
          </p:cNvSpPr>
          <p:nvPr/>
        </p:nvSpPr>
        <p:spPr bwMode="auto">
          <a:xfrm>
            <a:off x="3990975" y="2790825"/>
            <a:ext cx="914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9600" smtClean="0">
                <a:solidFill>
                  <a:srgbClr val="000000"/>
                </a:solidFill>
                <a:latin typeface="Arial" charset="0"/>
              </a:rPr>
              <a:t>?</a:t>
            </a:r>
            <a:endParaRPr lang="en-US" altLang="de-DE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20885" name="Text Box 21"/>
          <p:cNvSpPr txBox="1">
            <a:spLocks noChangeArrowheads="1"/>
          </p:cNvSpPr>
          <p:nvPr/>
        </p:nvSpPr>
        <p:spPr bwMode="auto">
          <a:xfrm>
            <a:off x="228600" y="1447800"/>
            <a:ext cx="16764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mtClean="0">
                <a:solidFill>
                  <a:srgbClr val="000000"/>
                </a:solidFill>
                <a:latin typeface="Arial" charset="0"/>
              </a:rPr>
              <a:t>Standard Model particle</a:t>
            </a:r>
          </a:p>
        </p:txBody>
      </p:sp>
      <p:sp>
        <p:nvSpPr>
          <p:cNvPr id="420886" name="Text Box 22"/>
          <p:cNvSpPr txBox="1">
            <a:spLocks noChangeArrowheads="1"/>
          </p:cNvSpPr>
          <p:nvPr/>
        </p:nvSpPr>
        <p:spPr bwMode="auto">
          <a:xfrm>
            <a:off x="228600" y="4494213"/>
            <a:ext cx="1676400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mtClean="0">
                <a:solidFill>
                  <a:srgbClr val="000000"/>
                </a:solidFill>
                <a:latin typeface="Arial" charset="0"/>
              </a:rPr>
              <a:t>Standard Model particle</a:t>
            </a:r>
          </a:p>
        </p:txBody>
      </p:sp>
      <p:sp>
        <p:nvSpPr>
          <p:cNvPr id="420887" name="Text Box 23"/>
          <p:cNvSpPr txBox="1">
            <a:spLocks noChangeArrowheads="1"/>
          </p:cNvSpPr>
          <p:nvPr/>
        </p:nvSpPr>
        <p:spPr bwMode="auto">
          <a:xfrm>
            <a:off x="6705600" y="1524000"/>
            <a:ext cx="1295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3200" smtClean="0">
                <a:solidFill>
                  <a:srgbClr val="000000"/>
                </a:solidFill>
                <a:latin typeface="Arial" charset="0"/>
              </a:rPr>
              <a:t>WIMP</a:t>
            </a:r>
          </a:p>
        </p:txBody>
      </p:sp>
      <p:sp>
        <p:nvSpPr>
          <p:cNvPr id="420888" name="Text Box 24"/>
          <p:cNvSpPr txBox="1">
            <a:spLocks noChangeArrowheads="1"/>
          </p:cNvSpPr>
          <p:nvPr/>
        </p:nvSpPr>
        <p:spPr bwMode="auto">
          <a:xfrm>
            <a:off x="6705600" y="5211763"/>
            <a:ext cx="1295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3200" smtClean="0">
                <a:solidFill>
                  <a:srgbClr val="000000"/>
                </a:solidFill>
                <a:latin typeface="Arial" charset="0"/>
              </a:rPr>
              <a:t>WIMP</a:t>
            </a:r>
          </a:p>
        </p:txBody>
      </p:sp>
    </p:spTree>
    <p:extLst>
      <p:ext uri="{BB962C8B-B14F-4D97-AF65-F5344CB8AC3E}">
        <p14:creationId xmlns:p14="http://schemas.microsoft.com/office/powerpoint/2010/main" val="8381255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68" name="Picture 16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4170363"/>
            <a:ext cx="3124200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0769" name="Oval 17"/>
          <p:cNvSpPr>
            <a:spLocks noChangeArrowheads="1"/>
          </p:cNvSpPr>
          <p:nvPr/>
        </p:nvSpPr>
        <p:spPr bwMode="auto">
          <a:xfrm>
            <a:off x="1981200" y="2971800"/>
            <a:ext cx="4876800" cy="4876800"/>
          </a:xfrm>
          <a:prstGeom prst="ellipse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gamma/>
                  <a:shade val="0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</a:pPr>
            <a:endParaRPr lang="de-DE" sz="240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30767" name="Picture 15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9888" y="1600200"/>
            <a:ext cx="3770312" cy="294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0754" name="Text Box 2"/>
          <p:cNvSpPr txBox="1">
            <a:spLocks noChangeArrowheads="1"/>
          </p:cNvSpPr>
          <p:nvPr/>
        </p:nvSpPr>
        <p:spPr bwMode="auto">
          <a:xfrm>
            <a:off x="76200" y="76200"/>
            <a:ext cx="8915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4000" dirty="0" smtClean="0">
                <a:solidFill>
                  <a:srgbClr val="FFFFFF"/>
                </a:solidFill>
              </a:rPr>
              <a:t>Where to look?</a:t>
            </a:r>
          </a:p>
        </p:txBody>
      </p:sp>
      <p:sp>
        <p:nvSpPr>
          <p:cNvPr id="330755" name="Text Box 3"/>
          <p:cNvSpPr txBox="1">
            <a:spLocks noChangeArrowheads="1"/>
          </p:cNvSpPr>
          <p:nvPr/>
        </p:nvSpPr>
        <p:spPr bwMode="auto">
          <a:xfrm>
            <a:off x="304800" y="1066800"/>
            <a:ext cx="853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de-DE" sz="2400" smtClean="0">
                <a:solidFill>
                  <a:srgbClr val="FFFFFF"/>
                </a:solidFill>
                <a:latin typeface="Arial" charset="0"/>
              </a:rPr>
              <a:t>gravitational centres with small astrophysical backgrounds</a:t>
            </a:r>
          </a:p>
        </p:txBody>
      </p:sp>
      <p:pic>
        <p:nvPicPr>
          <p:cNvPr id="330757" name="Picture 5" descr="300px-236084main_MilkyWay-full-annot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8669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0758" name="Line 6"/>
          <p:cNvSpPr>
            <a:spLocks noChangeShapeType="1"/>
          </p:cNvSpPr>
          <p:nvPr/>
        </p:nvSpPr>
        <p:spPr bwMode="auto">
          <a:xfrm flipV="1">
            <a:off x="1676400" y="3429000"/>
            <a:ext cx="152400" cy="1143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endParaRPr lang="de-DE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759" name="Text Box 7"/>
          <p:cNvSpPr txBox="1">
            <a:spLocks noChangeArrowheads="1"/>
          </p:cNvSpPr>
          <p:nvPr/>
        </p:nvSpPr>
        <p:spPr bwMode="auto">
          <a:xfrm>
            <a:off x="609600" y="4495800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2000" dirty="0" smtClean="0">
                <a:solidFill>
                  <a:srgbClr val="FFFFFF"/>
                </a:solidFill>
                <a:latin typeface="Arial" charset="0"/>
              </a:rPr>
              <a:t>Galactic Centre</a:t>
            </a:r>
          </a:p>
        </p:txBody>
      </p:sp>
      <p:sp>
        <p:nvSpPr>
          <p:cNvPr id="330765" name="Text Box 13"/>
          <p:cNvSpPr txBox="1">
            <a:spLocks noChangeArrowheads="1"/>
          </p:cNvSpPr>
          <p:nvPr/>
        </p:nvSpPr>
        <p:spPr bwMode="auto">
          <a:xfrm>
            <a:off x="6324600" y="4495800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2000" smtClean="0">
                <a:solidFill>
                  <a:srgbClr val="FFFFFF"/>
                </a:solidFill>
                <a:latin typeface="Arial" charset="0"/>
              </a:rPr>
              <a:t> Sun Core</a:t>
            </a:r>
          </a:p>
        </p:txBody>
      </p:sp>
      <p:sp>
        <p:nvSpPr>
          <p:cNvPr id="330766" name="Text Box 14"/>
          <p:cNvSpPr txBox="1">
            <a:spLocks noChangeArrowheads="1"/>
          </p:cNvSpPr>
          <p:nvPr/>
        </p:nvSpPr>
        <p:spPr bwMode="auto">
          <a:xfrm>
            <a:off x="8229600" y="4159250"/>
            <a:ext cx="1066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1600" smtClean="0">
                <a:solidFill>
                  <a:srgbClr val="CCCCFF"/>
                </a:solidFill>
                <a:latin typeface="Arial" charset="0"/>
              </a:rPr>
              <a:t>NASA</a:t>
            </a:r>
          </a:p>
        </p:txBody>
      </p:sp>
      <p:sp>
        <p:nvSpPr>
          <p:cNvPr id="330762" name="Text Box 10"/>
          <p:cNvSpPr txBox="1">
            <a:spLocks noChangeArrowheads="1"/>
          </p:cNvSpPr>
          <p:nvPr/>
        </p:nvSpPr>
        <p:spPr bwMode="auto">
          <a:xfrm>
            <a:off x="3200400" y="6172200"/>
            <a:ext cx="2133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2000" smtClean="0">
                <a:solidFill>
                  <a:srgbClr val="FFFFFF"/>
                </a:solidFill>
                <a:latin typeface="Arial" charset="0"/>
              </a:rPr>
              <a:t>Dwarf Spheroidal Galaxies</a:t>
            </a:r>
          </a:p>
        </p:txBody>
      </p:sp>
    </p:spTree>
    <p:extLst>
      <p:ext uri="{BB962C8B-B14F-4D97-AF65-F5344CB8AC3E}">
        <p14:creationId xmlns:p14="http://schemas.microsoft.com/office/powerpoint/2010/main" val="1984043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748" name="Picture 20" descr="test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2601913"/>
            <a:ext cx="14398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9751" name="Group 23"/>
          <p:cNvGrpSpPr>
            <a:grpSpLocks/>
          </p:cNvGrpSpPr>
          <p:nvPr/>
        </p:nvGrpSpPr>
        <p:grpSpPr bwMode="auto">
          <a:xfrm>
            <a:off x="304800" y="-152400"/>
            <a:ext cx="4876800" cy="4876800"/>
            <a:chOff x="-192" y="624"/>
            <a:chExt cx="3072" cy="3072"/>
          </a:xfrm>
        </p:grpSpPr>
        <p:pic>
          <p:nvPicPr>
            <p:cNvPr id="329747" name="Picture 19" descr="Picture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440"/>
              <a:ext cx="1968" cy="1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9750" name="Oval 22"/>
            <p:cNvSpPr>
              <a:spLocks noChangeArrowheads="1"/>
            </p:cNvSpPr>
            <p:nvPr/>
          </p:nvSpPr>
          <p:spPr bwMode="auto">
            <a:xfrm>
              <a:off x="-192" y="624"/>
              <a:ext cx="3072" cy="3072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gamma/>
                    <a:shade val="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spcBef>
                  <a:spcPct val="50000"/>
                </a:spcBef>
              </a:pPr>
              <a:endParaRPr lang="de-DE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329794" name="Group 66"/>
          <p:cNvGrpSpPr>
            <a:grpSpLocks/>
          </p:cNvGrpSpPr>
          <p:nvPr/>
        </p:nvGrpSpPr>
        <p:grpSpPr bwMode="auto">
          <a:xfrm>
            <a:off x="838200" y="2566988"/>
            <a:ext cx="1831975" cy="1624012"/>
            <a:chOff x="144" y="1617"/>
            <a:chExt cx="1154" cy="1023"/>
          </a:xfrm>
        </p:grpSpPr>
        <p:sp>
          <p:nvSpPr>
            <p:cNvPr id="329760" name="Line 32"/>
            <p:cNvSpPr>
              <a:spLocks noChangeShapeType="1"/>
            </p:cNvSpPr>
            <p:nvPr/>
          </p:nvSpPr>
          <p:spPr bwMode="auto">
            <a:xfrm flipV="1">
              <a:off x="432" y="1617"/>
              <a:ext cx="866" cy="735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50000"/>
                </a:spcBef>
              </a:pPr>
              <a:endParaRPr lang="de-DE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9762" name="Text Box 34"/>
            <p:cNvSpPr txBox="1">
              <a:spLocks noChangeArrowheads="1"/>
            </p:cNvSpPr>
            <p:nvPr/>
          </p:nvSpPr>
          <p:spPr bwMode="auto">
            <a:xfrm>
              <a:off x="144" y="2352"/>
              <a:ext cx="7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de-DE" sz="2400" smtClean="0">
                  <a:solidFill>
                    <a:srgbClr val="FFFFCC"/>
                  </a:solidFill>
                  <a:latin typeface="Arial" charset="0"/>
                </a:rPr>
                <a:t>WIMP</a:t>
              </a:r>
            </a:p>
          </p:txBody>
        </p:sp>
      </p:grpSp>
      <p:grpSp>
        <p:nvGrpSpPr>
          <p:cNvPr id="329793" name="Group 65"/>
          <p:cNvGrpSpPr>
            <a:grpSpLocks/>
          </p:cNvGrpSpPr>
          <p:nvPr/>
        </p:nvGrpSpPr>
        <p:grpSpPr bwMode="auto">
          <a:xfrm>
            <a:off x="2286000" y="76200"/>
            <a:ext cx="1600200" cy="1928813"/>
            <a:chOff x="1056" y="48"/>
            <a:chExt cx="1008" cy="1215"/>
          </a:xfrm>
        </p:grpSpPr>
        <p:sp>
          <p:nvSpPr>
            <p:cNvPr id="329761" name="Line 33"/>
            <p:cNvSpPr>
              <a:spLocks noChangeShapeType="1"/>
            </p:cNvSpPr>
            <p:nvPr/>
          </p:nvSpPr>
          <p:spPr bwMode="auto">
            <a:xfrm rot="8512253" flipV="1">
              <a:off x="1056" y="528"/>
              <a:ext cx="866" cy="735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50000"/>
                </a:spcBef>
              </a:pPr>
              <a:endParaRPr lang="de-DE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29763" name="Text Box 35"/>
            <p:cNvSpPr txBox="1">
              <a:spLocks noChangeArrowheads="1"/>
            </p:cNvSpPr>
            <p:nvPr/>
          </p:nvSpPr>
          <p:spPr bwMode="auto">
            <a:xfrm>
              <a:off x="1344" y="48"/>
              <a:ext cx="7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de-DE" sz="2400" smtClean="0">
                  <a:solidFill>
                    <a:srgbClr val="FFFFCC"/>
                  </a:solidFill>
                  <a:latin typeface="Arial" charset="0"/>
                </a:rPr>
                <a:t>WIMP</a:t>
              </a:r>
            </a:p>
          </p:txBody>
        </p:sp>
      </p:grpSp>
      <p:grpSp>
        <p:nvGrpSpPr>
          <p:cNvPr id="329798" name="Group 70"/>
          <p:cNvGrpSpPr>
            <a:grpSpLocks/>
          </p:cNvGrpSpPr>
          <p:nvPr/>
        </p:nvGrpSpPr>
        <p:grpSpPr bwMode="auto">
          <a:xfrm>
            <a:off x="228600" y="4437064"/>
            <a:ext cx="8458200" cy="2343151"/>
            <a:chOff x="144" y="2795"/>
            <a:chExt cx="5328" cy="1476"/>
          </a:xfrm>
        </p:grpSpPr>
        <p:grpSp>
          <p:nvGrpSpPr>
            <p:cNvPr id="329797" name="Group 69"/>
            <p:cNvGrpSpPr>
              <a:grpSpLocks/>
            </p:cNvGrpSpPr>
            <p:nvPr/>
          </p:nvGrpSpPr>
          <p:grpSpPr bwMode="auto">
            <a:xfrm>
              <a:off x="144" y="2795"/>
              <a:ext cx="5328" cy="1476"/>
              <a:chOff x="144" y="2795"/>
              <a:chExt cx="5328" cy="1476"/>
            </a:xfrm>
          </p:grpSpPr>
          <p:sp>
            <p:nvSpPr>
              <p:cNvPr id="329782" name="Text Box 54"/>
              <p:cNvSpPr txBox="1">
                <a:spLocks noChangeArrowheads="1"/>
              </p:cNvSpPr>
              <p:nvPr/>
            </p:nvSpPr>
            <p:spPr bwMode="auto">
              <a:xfrm>
                <a:off x="144" y="2795"/>
                <a:ext cx="4992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de-DE" smtClean="0">
                    <a:solidFill>
                      <a:srgbClr val="FFFFFF"/>
                    </a:solidFill>
                    <a:latin typeface="Arial" charset="0"/>
                  </a:rPr>
                  <a:t>characteristic emission of high energy particles</a:t>
                </a:r>
              </a:p>
            </p:txBody>
          </p:sp>
          <p:graphicFrame>
            <p:nvGraphicFramePr>
              <p:cNvPr id="329783" name="Object 55"/>
              <p:cNvGraphicFramePr>
                <a:graphicFrameLocks noChangeAspect="1"/>
              </p:cNvGraphicFramePr>
              <p:nvPr/>
            </p:nvGraphicFramePr>
            <p:xfrm>
              <a:off x="144" y="3168"/>
              <a:ext cx="262" cy="3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4235" name="Equation" r:id="rId5" imgW="126720" imgH="164880" progId="Equation.3">
                      <p:embed/>
                    </p:oleObj>
                  </mc:Choice>
                  <mc:Fallback>
                    <p:oleObj name="Equation" r:id="rId5" imgW="12672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" y="3168"/>
                            <a:ext cx="262" cy="3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9784" name="Object 56"/>
              <p:cNvGraphicFramePr>
                <a:graphicFrameLocks noChangeAspect="1"/>
              </p:cNvGraphicFramePr>
              <p:nvPr/>
            </p:nvGraphicFramePr>
            <p:xfrm>
              <a:off x="144" y="3496"/>
              <a:ext cx="524" cy="39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4236" name="Equation" r:id="rId7" imgW="253800" imgH="190440" progId="Equation.3">
                      <p:embed/>
                    </p:oleObj>
                  </mc:Choice>
                  <mc:Fallback>
                    <p:oleObj name="Equation" r:id="rId7" imgW="253800" imgH="1904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" y="3496"/>
                            <a:ext cx="524" cy="39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9786" name="Object 58"/>
              <p:cNvGraphicFramePr>
                <a:graphicFrameLocks noChangeAspect="1"/>
              </p:cNvGraphicFramePr>
              <p:nvPr/>
            </p:nvGraphicFramePr>
            <p:xfrm>
              <a:off x="161" y="3801"/>
              <a:ext cx="655" cy="47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4237" name="Equation" r:id="rId9" imgW="317160" imgH="228600" progId="Equation.3">
                      <p:embed/>
                    </p:oleObj>
                  </mc:Choice>
                  <mc:Fallback>
                    <p:oleObj name="Equation" r:id="rId9" imgW="31716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" y="3801"/>
                            <a:ext cx="655" cy="47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29787" name="Text Box 59"/>
              <p:cNvSpPr txBox="1">
                <a:spLocks noChangeArrowheads="1"/>
              </p:cNvSpPr>
              <p:nvPr/>
            </p:nvSpPr>
            <p:spPr bwMode="auto">
              <a:xfrm>
                <a:off x="768" y="3168"/>
                <a:ext cx="4704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de-DE" smtClean="0">
                    <a:solidFill>
                      <a:srgbClr val="FFFFFF"/>
                    </a:solidFill>
                    <a:latin typeface="Arial" charset="0"/>
                  </a:rPr>
                  <a:t>gamma rays</a:t>
                </a:r>
              </a:p>
            </p:txBody>
          </p:sp>
          <p:sp>
            <p:nvSpPr>
              <p:cNvPr id="329788" name="Text Box 60"/>
              <p:cNvSpPr txBox="1">
                <a:spLocks noChangeArrowheads="1"/>
              </p:cNvSpPr>
              <p:nvPr/>
            </p:nvSpPr>
            <p:spPr bwMode="auto">
              <a:xfrm>
                <a:off x="768" y="3513"/>
                <a:ext cx="4704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de-DE" smtClean="0">
                    <a:solidFill>
                      <a:srgbClr val="FFFFFF"/>
                    </a:solidFill>
                    <a:latin typeface="Arial" charset="0"/>
                  </a:rPr>
                  <a:t>neutrinos</a:t>
                </a:r>
              </a:p>
            </p:txBody>
          </p:sp>
          <p:sp>
            <p:nvSpPr>
              <p:cNvPr id="329789" name="Text Box 61"/>
              <p:cNvSpPr txBox="1">
                <a:spLocks noChangeArrowheads="1"/>
              </p:cNvSpPr>
              <p:nvPr/>
            </p:nvSpPr>
            <p:spPr bwMode="auto">
              <a:xfrm>
                <a:off x="768" y="3897"/>
                <a:ext cx="4704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de-DE" smtClean="0">
                    <a:solidFill>
                      <a:srgbClr val="FFFFFF"/>
                    </a:solidFill>
                    <a:latin typeface="Arial" charset="0"/>
                  </a:rPr>
                  <a:t>anti-matter</a:t>
                </a:r>
              </a:p>
            </p:txBody>
          </p:sp>
        </p:grpSp>
        <p:sp>
          <p:nvSpPr>
            <p:cNvPr id="329790" name="Text Box 62"/>
            <p:cNvSpPr txBox="1">
              <a:spLocks noChangeArrowheads="1"/>
            </p:cNvSpPr>
            <p:nvPr/>
          </p:nvSpPr>
          <p:spPr bwMode="auto">
            <a:xfrm>
              <a:off x="2592" y="3513"/>
              <a:ext cx="259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de-DE" smtClean="0">
                  <a:solidFill>
                    <a:srgbClr val="FFFFFF"/>
                  </a:solidFill>
                  <a:latin typeface="Arial" charset="0"/>
                </a:rPr>
                <a:t>detectable on earth?</a:t>
              </a:r>
            </a:p>
          </p:txBody>
        </p:sp>
        <p:sp>
          <p:nvSpPr>
            <p:cNvPr id="329791" name="AutoShape 63"/>
            <p:cNvSpPr>
              <a:spLocks/>
            </p:cNvSpPr>
            <p:nvPr/>
          </p:nvSpPr>
          <p:spPr bwMode="auto">
            <a:xfrm>
              <a:off x="2304" y="3216"/>
              <a:ext cx="144" cy="960"/>
            </a:xfrm>
            <a:prstGeom prst="rightBrace">
              <a:avLst>
                <a:gd name="adj1" fmla="val 55556"/>
                <a:gd name="adj2" fmla="val 50000"/>
              </a:avLst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spcBef>
                  <a:spcPct val="50000"/>
                </a:spcBef>
              </a:pPr>
              <a:endParaRPr lang="de-DE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42" name="Gruppierung 41"/>
          <p:cNvGrpSpPr/>
          <p:nvPr/>
        </p:nvGrpSpPr>
        <p:grpSpPr>
          <a:xfrm>
            <a:off x="179512" y="452199"/>
            <a:ext cx="5122042" cy="3840897"/>
            <a:chOff x="179512" y="452199"/>
            <a:chExt cx="5122042" cy="3840897"/>
          </a:xfrm>
        </p:grpSpPr>
        <p:grpSp>
          <p:nvGrpSpPr>
            <p:cNvPr id="43" name="Group 42"/>
            <p:cNvGrpSpPr>
              <a:grpSpLocks/>
            </p:cNvGrpSpPr>
            <p:nvPr/>
          </p:nvGrpSpPr>
          <p:grpSpPr bwMode="auto">
            <a:xfrm>
              <a:off x="2743203" y="2667001"/>
              <a:ext cx="1295401" cy="1117600"/>
              <a:chOff x="1207" y="3177"/>
              <a:chExt cx="602" cy="519"/>
            </a:xfrm>
          </p:grpSpPr>
          <p:grpSp>
            <p:nvGrpSpPr>
              <p:cNvPr id="55" name="Group 36"/>
              <p:cNvGrpSpPr>
                <a:grpSpLocks/>
              </p:cNvGrpSpPr>
              <p:nvPr/>
            </p:nvGrpSpPr>
            <p:grpSpPr bwMode="auto">
              <a:xfrm rot="-1109096">
                <a:off x="1623" y="3251"/>
                <a:ext cx="186" cy="445"/>
                <a:chOff x="2017" y="1183"/>
                <a:chExt cx="186" cy="445"/>
              </a:xfrm>
            </p:grpSpPr>
            <p:sp>
              <p:nvSpPr>
                <p:cNvPr id="57" name="Freeform 37"/>
                <p:cNvSpPr>
                  <a:spLocks/>
                </p:cNvSpPr>
                <p:nvPr/>
              </p:nvSpPr>
              <p:spPr bwMode="auto">
                <a:xfrm rot="14448563">
                  <a:off x="1874" y="1326"/>
                  <a:ext cx="353" cy="68"/>
                </a:xfrm>
                <a:custGeom>
                  <a:avLst/>
                  <a:gdLst>
                    <a:gd name="T0" fmla="*/ 0 w 576"/>
                    <a:gd name="T1" fmla="*/ 56 h 112"/>
                    <a:gd name="T2" fmla="*/ 50 w 576"/>
                    <a:gd name="T3" fmla="*/ 8 h 112"/>
                    <a:gd name="T4" fmla="*/ 144 w 576"/>
                    <a:gd name="T5" fmla="*/ 104 h 112"/>
                    <a:gd name="T6" fmla="*/ 240 w 576"/>
                    <a:gd name="T7" fmla="*/ 8 h 112"/>
                    <a:gd name="T8" fmla="*/ 336 w 576"/>
                    <a:gd name="T9" fmla="*/ 104 h 112"/>
                    <a:gd name="T10" fmla="*/ 432 w 576"/>
                    <a:gd name="T11" fmla="*/ 8 h 112"/>
                    <a:gd name="T12" fmla="*/ 528 w 576"/>
                    <a:gd name="T13" fmla="*/ 104 h 112"/>
                    <a:gd name="T14" fmla="*/ 576 w 576"/>
                    <a:gd name="T15" fmla="*/ 56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76" h="112">
                      <a:moveTo>
                        <a:pt x="0" y="56"/>
                      </a:moveTo>
                      <a:cubicBezTo>
                        <a:pt x="8" y="48"/>
                        <a:pt x="26" y="0"/>
                        <a:pt x="50" y="8"/>
                      </a:cubicBezTo>
                      <a:cubicBezTo>
                        <a:pt x="74" y="16"/>
                        <a:pt x="112" y="104"/>
                        <a:pt x="144" y="104"/>
                      </a:cubicBezTo>
                      <a:cubicBezTo>
                        <a:pt x="176" y="104"/>
                        <a:pt x="208" y="8"/>
                        <a:pt x="240" y="8"/>
                      </a:cubicBezTo>
                      <a:cubicBezTo>
                        <a:pt x="272" y="8"/>
                        <a:pt x="304" y="104"/>
                        <a:pt x="336" y="104"/>
                      </a:cubicBezTo>
                      <a:cubicBezTo>
                        <a:pt x="368" y="104"/>
                        <a:pt x="400" y="8"/>
                        <a:pt x="432" y="8"/>
                      </a:cubicBezTo>
                      <a:cubicBezTo>
                        <a:pt x="464" y="8"/>
                        <a:pt x="504" y="96"/>
                        <a:pt x="528" y="104"/>
                      </a:cubicBezTo>
                      <a:cubicBezTo>
                        <a:pt x="552" y="112"/>
                        <a:pt x="568" y="64"/>
                        <a:pt x="576" y="56"/>
                      </a:cubicBezTo>
                    </a:path>
                  </a:pathLst>
                </a:custGeom>
                <a:noFill/>
                <a:ln w="28575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400" smtClean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8" name="Freeform 38"/>
                <p:cNvSpPr>
                  <a:spLocks/>
                </p:cNvSpPr>
                <p:nvPr/>
              </p:nvSpPr>
              <p:spPr bwMode="auto">
                <a:xfrm rot="25190303">
                  <a:off x="2116" y="1541"/>
                  <a:ext cx="134" cy="40"/>
                </a:xfrm>
                <a:custGeom>
                  <a:avLst/>
                  <a:gdLst>
                    <a:gd name="T0" fmla="*/ 0 w 119"/>
                    <a:gd name="T1" fmla="*/ 39 h 39"/>
                    <a:gd name="T2" fmla="*/ 28 w 119"/>
                    <a:gd name="T3" fmla="*/ 5 h 39"/>
                    <a:gd name="T4" fmla="*/ 85 w 119"/>
                    <a:gd name="T5" fmla="*/ 10 h 39"/>
                    <a:gd name="T6" fmla="*/ 119 w 119"/>
                    <a:gd name="T7" fmla="*/ 18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9" h="39">
                      <a:moveTo>
                        <a:pt x="0" y="39"/>
                      </a:moveTo>
                      <a:cubicBezTo>
                        <a:pt x="5" y="33"/>
                        <a:pt x="14" y="10"/>
                        <a:pt x="28" y="5"/>
                      </a:cubicBezTo>
                      <a:cubicBezTo>
                        <a:pt x="42" y="0"/>
                        <a:pt x="70" y="8"/>
                        <a:pt x="85" y="10"/>
                      </a:cubicBezTo>
                      <a:lnTo>
                        <a:pt x="119" y="18"/>
                      </a:lnTo>
                    </a:path>
                  </a:pathLst>
                </a:custGeom>
                <a:noFill/>
                <a:ln w="28575" cmpd="sng">
                  <a:solidFill>
                    <a:schemeClr val="bg1"/>
                  </a:solidFill>
                  <a:round/>
                  <a:headEnd type="none" w="med" len="med"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400" smtClean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56" name="Freeform 40"/>
              <p:cNvSpPr>
                <a:spLocks/>
              </p:cNvSpPr>
              <p:nvPr/>
            </p:nvSpPr>
            <p:spPr bwMode="auto">
              <a:xfrm rot="13339467">
                <a:off x="1207" y="3177"/>
                <a:ext cx="353" cy="68"/>
              </a:xfrm>
              <a:custGeom>
                <a:avLst/>
                <a:gdLst>
                  <a:gd name="T0" fmla="*/ 0 w 576"/>
                  <a:gd name="T1" fmla="*/ 56 h 112"/>
                  <a:gd name="T2" fmla="*/ 50 w 576"/>
                  <a:gd name="T3" fmla="*/ 8 h 112"/>
                  <a:gd name="T4" fmla="*/ 144 w 576"/>
                  <a:gd name="T5" fmla="*/ 104 h 112"/>
                  <a:gd name="T6" fmla="*/ 240 w 576"/>
                  <a:gd name="T7" fmla="*/ 8 h 112"/>
                  <a:gd name="T8" fmla="*/ 336 w 576"/>
                  <a:gd name="T9" fmla="*/ 104 h 112"/>
                  <a:gd name="T10" fmla="*/ 432 w 576"/>
                  <a:gd name="T11" fmla="*/ 8 h 112"/>
                  <a:gd name="T12" fmla="*/ 528 w 576"/>
                  <a:gd name="T13" fmla="*/ 104 h 112"/>
                  <a:gd name="T14" fmla="*/ 576 w 576"/>
                  <a:gd name="T15" fmla="*/ 56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6" h="112">
                    <a:moveTo>
                      <a:pt x="0" y="56"/>
                    </a:moveTo>
                    <a:cubicBezTo>
                      <a:pt x="8" y="48"/>
                      <a:pt x="26" y="0"/>
                      <a:pt x="50" y="8"/>
                    </a:cubicBezTo>
                    <a:cubicBezTo>
                      <a:pt x="74" y="16"/>
                      <a:pt x="112" y="104"/>
                      <a:pt x="144" y="104"/>
                    </a:cubicBezTo>
                    <a:cubicBezTo>
                      <a:pt x="176" y="104"/>
                      <a:pt x="208" y="8"/>
                      <a:pt x="240" y="8"/>
                    </a:cubicBezTo>
                    <a:cubicBezTo>
                      <a:pt x="272" y="8"/>
                      <a:pt x="304" y="104"/>
                      <a:pt x="336" y="104"/>
                    </a:cubicBezTo>
                    <a:cubicBezTo>
                      <a:pt x="368" y="104"/>
                      <a:pt x="400" y="8"/>
                      <a:pt x="432" y="8"/>
                    </a:cubicBezTo>
                    <a:cubicBezTo>
                      <a:pt x="464" y="8"/>
                      <a:pt x="504" y="96"/>
                      <a:pt x="528" y="104"/>
                    </a:cubicBezTo>
                    <a:cubicBezTo>
                      <a:pt x="552" y="112"/>
                      <a:pt x="568" y="64"/>
                      <a:pt x="576" y="56"/>
                    </a:cubicBezTo>
                  </a:path>
                </a:pathLst>
              </a:custGeom>
              <a:noFill/>
              <a:ln w="28575" cmpd="sng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40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44" name="Line 43"/>
            <p:cNvSpPr>
              <a:spLocks noChangeShapeType="1"/>
            </p:cNvSpPr>
            <p:nvPr/>
          </p:nvSpPr>
          <p:spPr bwMode="auto">
            <a:xfrm flipH="1">
              <a:off x="2624140" y="2471738"/>
              <a:ext cx="227013" cy="1762125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50000"/>
                </a:spcBef>
              </a:pPr>
              <a:endParaRPr lang="de-DE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" name="Line 44"/>
            <p:cNvSpPr>
              <a:spLocks noChangeShapeType="1"/>
            </p:cNvSpPr>
            <p:nvPr/>
          </p:nvSpPr>
          <p:spPr bwMode="auto">
            <a:xfrm>
              <a:off x="2851153" y="2460626"/>
              <a:ext cx="1797051" cy="511175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50000"/>
                </a:spcBef>
              </a:pPr>
              <a:endParaRPr lang="de-DE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6" name="Line 45"/>
            <p:cNvSpPr>
              <a:spLocks noChangeShapeType="1"/>
            </p:cNvSpPr>
            <p:nvPr/>
          </p:nvSpPr>
          <p:spPr bwMode="auto">
            <a:xfrm flipV="1">
              <a:off x="2851153" y="2282826"/>
              <a:ext cx="1949451" cy="155575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50000"/>
                </a:spcBef>
              </a:pPr>
              <a:endParaRPr lang="de-DE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7" name="Line 46"/>
            <p:cNvSpPr>
              <a:spLocks noChangeShapeType="1"/>
            </p:cNvSpPr>
            <p:nvPr/>
          </p:nvSpPr>
          <p:spPr bwMode="auto">
            <a:xfrm flipH="1" flipV="1">
              <a:off x="712789" y="1758951"/>
              <a:ext cx="2106614" cy="66833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50000"/>
                </a:spcBef>
              </a:pPr>
              <a:endParaRPr lang="de-DE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8" name="Line 47"/>
            <p:cNvSpPr>
              <a:spLocks noChangeShapeType="1"/>
            </p:cNvSpPr>
            <p:nvPr/>
          </p:nvSpPr>
          <p:spPr bwMode="auto">
            <a:xfrm flipH="1" flipV="1">
              <a:off x="1130302" y="998538"/>
              <a:ext cx="1665288" cy="140493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50000"/>
                </a:spcBef>
              </a:pPr>
              <a:endParaRPr lang="de-DE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49" name="Bild 4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16016" y="2811464"/>
              <a:ext cx="585538" cy="401512"/>
            </a:xfrm>
            <a:prstGeom prst="rect">
              <a:avLst/>
            </a:prstGeom>
          </p:spPr>
        </p:pic>
        <p:pic>
          <p:nvPicPr>
            <p:cNvPr id="50" name="Bild 4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79512" y="1309475"/>
              <a:ext cx="602268" cy="535349"/>
            </a:xfrm>
            <a:prstGeom prst="rect">
              <a:avLst/>
            </a:prstGeom>
          </p:spPr>
        </p:pic>
        <p:pic>
          <p:nvPicPr>
            <p:cNvPr id="51" name="Bild 5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899516" y="2034816"/>
              <a:ext cx="301134" cy="401512"/>
            </a:xfrm>
            <a:prstGeom prst="rect">
              <a:avLst/>
            </a:prstGeom>
          </p:spPr>
        </p:pic>
        <p:pic>
          <p:nvPicPr>
            <p:cNvPr id="52" name="Bild 5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01702" y="452199"/>
              <a:ext cx="301134" cy="501890"/>
            </a:xfrm>
            <a:prstGeom prst="rect">
              <a:avLst/>
            </a:prstGeom>
          </p:spPr>
        </p:pic>
        <p:pic>
          <p:nvPicPr>
            <p:cNvPr id="53" name="Bild 5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211960" y="3730839"/>
              <a:ext cx="334593" cy="418241"/>
            </a:xfrm>
            <a:prstGeom prst="rect">
              <a:avLst/>
            </a:prstGeom>
          </p:spPr>
        </p:pic>
        <p:pic>
          <p:nvPicPr>
            <p:cNvPr id="54" name="Bild 5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809591" y="3807935"/>
              <a:ext cx="970321" cy="485161"/>
            </a:xfrm>
            <a:prstGeom prst="rect">
              <a:avLst/>
            </a:prstGeom>
          </p:spPr>
        </p:pic>
      </p:grpSp>
      <p:sp>
        <p:nvSpPr>
          <p:cNvPr id="329753" name="Freeform 25"/>
          <p:cNvSpPr>
            <a:spLocks noChangeAspect="1"/>
          </p:cNvSpPr>
          <p:nvPr/>
        </p:nvSpPr>
        <p:spPr bwMode="auto">
          <a:xfrm>
            <a:off x="2438400" y="2057400"/>
            <a:ext cx="603250" cy="723900"/>
          </a:xfrm>
          <a:custGeom>
            <a:avLst/>
            <a:gdLst>
              <a:gd name="T0" fmla="*/ 240 w 480"/>
              <a:gd name="T1" fmla="*/ 288 h 576"/>
              <a:gd name="T2" fmla="*/ 144 w 480"/>
              <a:gd name="T3" fmla="*/ 0 h 576"/>
              <a:gd name="T4" fmla="*/ 288 w 480"/>
              <a:gd name="T5" fmla="*/ 240 h 576"/>
              <a:gd name="T6" fmla="*/ 480 w 480"/>
              <a:gd name="T7" fmla="*/ 48 h 576"/>
              <a:gd name="T8" fmla="*/ 384 w 480"/>
              <a:gd name="T9" fmla="*/ 288 h 576"/>
              <a:gd name="T10" fmla="*/ 480 w 480"/>
              <a:gd name="T11" fmla="*/ 432 h 576"/>
              <a:gd name="T12" fmla="*/ 336 w 480"/>
              <a:gd name="T13" fmla="*/ 336 h 576"/>
              <a:gd name="T14" fmla="*/ 144 w 480"/>
              <a:gd name="T15" fmla="*/ 576 h 576"/>
              <a:gd name="T16" fmla="*/ 240 w 480"/>
              <a:gd name="T17" fmla="*/ 384 h 576"/>
              <a:gd name="T18" fmla="*/ 0 w 480"/>
              <a:gd name="T19" fmla="*/ 384 h 576"/>
              <a:gd name="T20" fmla="*/ 240 w 480"/>
              <a:gd name="T21" fmla="*/ 288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80" h="576">
                <a:moveTo>
                  <a:pt x="240" y="288"/>
                </a:moveTo>
                <a:lnTo>
                  <a:pt x="144" y="0"/>
                </a:lnTo>
                <a:lnTo>
                  <a:pt x="288" y="240"/>
                </a:lnTo>
                <a:lnTo>
                  <a:pt x="480" y="48"/>
                </a:lnTo>
                <a:lnTo>
                  <a:pt x="384" y="288"/>
                </a:lnTo>
                <a:lnTo>
                  <a:pt x="480" y="432"/>
                </a:lnTo>
                <a:lnTo>
                  <a:pt x="336" y="336"/>
                </a:lnTo>
                <a:lnTo>
                  <a:pt x="144" y="576"/>
                </a:lnTo>
                <a:lnTo>
                  <a:pt x="240" y="384"/>
                </a:lnTo>
                <a:lnTo>
                  <a:pt x="0" y="384"/>
                </a:lnTo>
                <a:lnTo>
                  <a:pt x="240" y="288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endParaRPr lang="de-DE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4545060" y="76200"/>
            <a:ext cx="4446539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4000" dirty="0" smtClean="0">
                <a:solidFill>
                  <a:srgbClr val="FFFFFF"/>
                </a:solidFill>
              </a:rPr>
              <a:t>What to look for?</a:t>
            </a:r>
          </a:p>
        </p:txBody>
      </p:sp>
    </p:spTree>
    <p:extLst>
      <p:ext uri="{BB962C8B-B14F-4D97-AF65-F5344CB8AC3E}">
        <p14:creationId xmlns:p14="http://schemas.microsoft.com/office/powerpoint/2010/main" val="20244283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9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29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9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75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025" y="560388"/>
            <a:ext cx="8058150" cy="626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8" name="Rechteck 4"/>
          <p:cNvSpPr>
            <a:spLocks noChangeArrowheads="1"/>
          </p:cNvSpPr>
          <p:nvPr/>
        </p:nvSpPr>
        <p:spPr bwMode="auto">
          <a:xfrm>
            <a:off x="1954213" y="1412875"/>
            <a:ext cx="6324600" cy="1008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endParaRPr lang="de-DE" altLang="de-DE" sz="4200">
              <a:solidFill>
                <a:srgbClr val="000000"/>
              </a:solidFill>
              <a:latin typeface="Helvetica Neue Light" charset="0"/>
              <a:sym typeface="Helvetica Neue Light" charset="0"/>
            </a:endParaRPr>
          </a:p>
        </p:txBody>
      </p:sp>
      <p:sp>
        <p:nvSpPr>
          <p:cNvPr id="86019" name="TextBox 13"/>
          <p:cNvSpPr txBox="1">
            <a:spLocks noChangeArrowheads="1"/>
          </p:cNvSpPr>
          <p:nvPr/>
        </p:nvSpPr>
        <p:spPr bwMode="auto">
          <a:xfrm>
            <a:off x="466725" y="423863"/>
            <a:ext cx="19288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de-DE" b="1">
                <a:solidFill>
                  <a:srgbClr val="4F81BD"/>
                </a:solidFill>
                <a:latin typeface="Helvetica Neue" charset="0"/>
              </a:rPr>
              <a:t>E</a:t>
            </a:r>
            <a:r>
              <a:rPr lang="en-US" altLang="de-DE" sz="3200" b="1" baseline="30000">
                <a:solidFill>
                  <a:srgbClr val="4F81BD"/>
                </a:solidFill>
                <a:latin typeface="Helvetica Neue" charset="0"/>
              </a:rPr>
              <a:t>2.5</a:t>
            </a:r>
            <a:r>
              <a:rPr lang="en-US" altLang="de-DE" b="1">
                <a:solidFill>
                  <a:srgbClr val="4F81BD"/>
                </a:solidFill>
                <a:latin typeface="Helvetica Neue" charset="0"/>
              </a:rPr>
              <a:t> × Flux </a:t>
            </a:r>
          </a:p>
        </p:txBody>
      </p:sp>
      <p:sp>
        <p:nvSpPr>
          <p:cNvPr id="86020" name="TextBox 21"/>
          <p:cNvSpPr txBox="1">
            <a:spLocks noChangeArrowheads="1"/>
          </p:cNvSpPr>
          <p:nvPr/>
        </p:nvSpPr>
        <p:spPr bwMode="auto">
          <a:xfrm>
            <a:off x="2117725" y="4221088"/>
            <a:ext cx="1636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de-DE" sz="2000" b="1">
                <a:solidFill>
                  <a:srgbClr val="FF0000"/>
                </a:solidFill>
                <a:latin typeface="Helvetica Neue" charset="0"/>
              </a:rPr>
              <a:t>Galactic CR</a:t>
            </a:r>
          </a:p>
        </p:txBody>
      </p:sp>
      <p:sp>
        <p:nvSpPr>
          <p:cNvPr id="86021" name="Rectangle 22"/>
          <p:cNvSpPr>
            <a:spLocks noChangeArrowheads="1"/>
          </p:cNvSpPr>
          <p:nvPr/>
        </p:nvSpPr>
        <p:spPr bwMode="auto">
          <a:xfrm>
            <a:off x="1754188" y="5064125"/>
            <a:ext cx="4100512" cy="923925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endParaRPr lang="de-DE" altLang="de-DE" sz="4200">
              <a:solidFill>
                <a:srgbClr val="000000"/>
              </a:solidFill>
              <a:latin typeface="Helvetica Neue Light" charset="0"/>
              <a:sym typeface="Helvetica Neue Light" charset="0"/>
            </a:endParaRPr>
          </a:p>
        </p:txBody>
      </p:sp>
      <p:sp>
        <p:nvSpPr>
          <p:cNvPr id="86022" name="Rectangle 24"/>
          <p:cNvSpPr>
            <a:spLocks noChangeArrowheads="1"/>
          </p:cNvSpPr>
          <p:nvPr/>
        </p:nvSpPr>
        <p:spPr bwMode="auto">
          <a:xfrm>
            <a:off x="2493963" y="5546725"/>
            <a:ext cx="92075" cy="554038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endParaRPr lang="de-DE" altLang="de-DE" sz="4200">
              <a:solidFill>
                <a:srgbClr val="000000"/>
              </a:solidFill>
              <a:latin typeface="Helvetica Neue Light" charset="0"/>
              <a:sym typeface="Helvetica Neue Light" charset="0"/>
            </a:endParaRPr>
          </a:p>
        </p:txBody>
      </p:sp>
      <p:sp>
        <p:nvSpPr>
          <p:cNvPr id="86023" name="Rectangle 25"/>
          <p:cNvSpPr>
            <a:spLocks noChangeArrowheads="1"/>
          </p:cNvSpPr>
          <p:nvPr/>
        </p:nvSpPr>
        <p:spPr bwMode="auto">
          <a:xfrm>
            <a:off x="1954213" y="5546725"/>
            <a:ext cx="103187" cy="554038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endParaRPr lang="de-DE" altLang="de-DE" sz="4200">
              <a:solidFill>
                <a:srgbClr val="000000"/>
              </a:solidFill>
              <a:latin typeface="Helvetica Neue Light" charset="0"/>
              <a:sym typeface="Helvetica Neue Light" charset="0"/>
            </a:endParaRPr>
          </a:p>
        </p:txBody>
      </p:sp>
      <p:sp>
        <p:nvSpPr>
          <p:cNvPr id="86024" name="Rectangle 26"/>
          <p:cNvSpPr>
            <a:spLocks noChangeArrowheads="1"/>
          </p:cNvSpPr>
          <p:nvPr/>
        </p:nvSpPr>
        <p:spPr bwMode="auto">
          <a:xfrm>
            <a:off x="4040188" y="5476875"/>
            <a:ext cx="84137" cy="59055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endParaRPr lang="de-DE" altLang="de-DE" sz="4200">
              <a:solidFill>
                <a:srgbClr val="000000"/>
              </a:solidFill>
              <a:latin typeface="Helvetica Neue Light" charset="0"/>
              <a:sym typeface="Helvetica Neue Light" charset="0"/>
            </a:endParaRPr>
          </a:p>
        </p:txBody>
      </p:sp>
      <p:sp>
        <p:nvSpPr>
          <p:cNvPr id="86025" name="Rectangle 27"/>
          <p:cNvSpPr>
            <a:spLocks noChangeArrowheads="1"/>
          </p:cNvSpPr>
          <p:nvPr/>
        </p:nvSpPr>
        <p:spPr bwMode="auto">
          <a:xfrm>
            <a:off x="5405438" y="5476875"/>
            <a:ext cx="84137" cy="59055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endParaRPr lang="de-DE" altLang="de-DE" sz="4200">
              <a:solidFill>
                <a:srgbClr val="000000"/>
              </a:solidFill>
              <a:latin typeface="Helvetica Neue Light" charset="0"/>
              <a:sym typeface="Helvetica Neue Light" charset="0"/>
            </a:endParaRPr>
          </a:p>
        </p:txBody>
      </p:sp>
      <p:sp>
        <p:nvSpPr>
          <p:cNvPr id="85016" name="TextBox 28"/>
          <p:cNvSpPr txBox="1">
            <a:spLocks noChangeArrowheads="1"/>
          </p:cNvSpPr>
          <p:nvPr/>
        </p:nvSpPr>
        <p:spPr bwMode="auto">
          <a:xfrm>
            <a:off x="6484938" y="3843338"/>
            <a:ext cx="1793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/>
            <a:r>
              <a:rPr lang="en-US" altLang="de-DE" sz="2000" b="1">
                <a:solidFill>
                  <a:srgbClr val="008000"/>
                </a:solidFill>
                <a:latin typeface="Helvetica Neue" charset="0"/>
              </a:rPr>
              <a:t>Extragalactic </a:t>
            </a:r>
          </a:p>
          <a:p>
            <a:pPr algn="ctr" eaLnBrk="1" hangingPunct="1"/>
            <a:r>
              <a:rPr lang="en-US" altLang="de-DE" sz="2000" b="1">
                <a:solidFill>
                  <a:srgbClr val="008000"/>
                </a:solidFill>
                <a:latin typeface="Helvetica Neue" charset="0"/>
              </a:rPr>
              <a:t>CR</a:t>
            </a:r>
          </a:p>
        </p:txBody>
      </p:sp>
      <p:sp>
        <p:nvSpPr>
          <p:cNvPr id="85017" name="Freeform 30"/>
          <p:cNvSpPr>
            <a:spLocks/>
          </p:cNvSpPr>
          <p:nvPr/>
        </p:nvSpPr>
        <p:spPr bwMode="auto">
          <a:xfrm>
            <a:off x="5664200" y="4667250"/>
            <a:ext cx="2351088" cy="1184275"/>
          </a:xfrm>
          <a:custGeom>
            <a:avLst/>
            <a:gdLst>
              <a:gd name="T0" fmla="*/ 0 w 2351437"/>
              <a:gd name="T1" fmla="*/ 0 h 1184115"/>
              <a:gd name="T2" fmla="*/ 1250312 w 2351437"/>
              <a:gd name="T3" fmla="*/ 120302 h 1184115"/>
              <a:gd name="T4" fmla="*/ 1986805 w 2351437"/>
              <a:gd name="T5" fmla="*/ 464038 h 1184115"/>
              <a:gd name="T6" fmla="*/ 2346481 w 2351437"/>
              <a:gd name="T7" fmla="*/ 1185860 h 118411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351437" h="1184115">
                <a:moveTo>
                  <a:pt x="0" y="0"/>
                </a:moveTo>
                <a:cubicBezTo>
                  <a:pt x="460561" y="12871"/>
                  <a:pt x="921122" y="42903"/>
                  <a:pt x="1252955" y="120128"/>
                </a:cubicBezTo>
                <a:cubicBezTo>
                  <a:pt x="1584788" y="197353"/>
                  <a:pt x="1807918" y="286019"/>
                  <a:pt x="1990998" y="463350"/>
                </a:cubicBezTo>
                <a:cubicBezTo>
                  <a:pt x="2174078" y="640681"/>
                  <a:pt x="2351437" y="1184115"/>
                  <a:pt x="2351437" y="1184115"/>
                </a:cubicBezTo>
              </a:path>
            </a:pathLst>
          </a:custGeom>
          <a:noFill/>
          <a:ln w="101600" cmpd="sng">
            <a:solidFill>
              <a:srgbClr val="008000">
                <a:alpha val="45882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1854200" y="2860675"/>
            <a:ext cx="3295650" cy="1639888"/>
            <a:chOff x="1853593" y="2861220"/>
            <a:chExt cx="3295751" cy="1640086"/>
          </a:xfrm>
        </p:grpSpPr>
        <p:sp>
          <p:nvSpPr>
            <p:cNvPr id="86039" name="TextBox 19"/>
            <p:cNvSpPr txBox="1">
              <a:spLocks noChangeArrowheads="1"/>
            </p:cNvSpPr>
            <p:nvPr/>
          </p:nvSpPr>
          <p:spPr bwMode="auto">
            <a:xfrm>
              <a:off x="1853593" y="2861220"/>
              <a:ext cx="1154518" cy="400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defTabSz="457200"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defTabSz="457200">
                <a:defRPr sz="28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defTabSz="457200">
                <a:defRPr sz="28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defTabSz="457200">
                <a:defRPr sz="28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en-US" altLang="de-DE" sz="20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Protons</a:t>
              </a:r>
            </a:p>
          </p:txBody>
        </p:sp>
        <p:sp>
          <p:nvSpPr>
            <p:cNvPr id="86040" name="Shape 245"/>
            <p:cNvSpPr>
              <a:spLocks/>
            </p:cNvSpPr>
            <p:nvPr/>
          </p:nvSpPr>
          <p:spPr bwMode="auto">
            <a:xfrm>
              <a:off x="2532945" y="2861220"/>
              <a:ext cx="2616399" cy="1640086"/>
            </a:xfrm>
            <a:custGeom>
              <a:avLst/>
              <a:gdLst>
                <a:gd name="T0" fmla="*/ 2147483646 w 21600"/>
                <a:gd name="T1" fmla="*/ 2147483646 h 19575"/>
                <a:gd name="T2" fmla="*/ 2147483646 w 21600"/>
                <a:gd name="T3" fmla="*/ 2147483646 h 19575"/>
                <a:gd name="T4" fmla="*/ 2147483646 w 21600"/>
                <a:gd name="T5" fmla="*/ 2147483646 h 19575"/>
                <a:gd name="T6" fmla="*/ 2147483646 w 21600"/>
                <a:gd name="T7" fmla="*/ 2147483646 h 19575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9575" extrusionOk="0">
                  <a:moveTo>
                    <a:pt x="0" y="0"/>
                  </a:moveTo>
                  <a:cubicBezTo>
                    <a:pt x="12066" y="3233"/>
                    <a:pt x="10984" y="-2025"/>
                    <a:pt x="21600" y="19575"/>
                  </a:cubicBezTo>
                </a:path>
              </a:pathLst>
            </a:custGeom>
            <a:noFill/>
            <a:ln w="38100">
              <a:solidFill>
                <a:srgbClr val="E32400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/>
            <a:lstStyle/>
            <a:p>
              <a:endParaRPr lang="de-DE"/>
            </a:p>
          </p:txBody>
        </p:sp>
      </p:grpSp>
      <p:grpSp>
        <p:nvGrpSpPr>
          <p:cNvPr id="13" name="Gruppieren 12"/>
          <p:cNvGrpSpPr>
            <a:grpSpLocks/>
          </p:cNvGrpSpPr>
          <p:nvPr/>
        </p:nvGrpSpPr>
        <p:grpSpPr bwMode="auto">
          <a:xfrm>
            <a:off x="3419475" y="3357563"/>
            <a:ext cx="2868613" cy="1639887"/>
            <a:chOff x="3419872" y="3356993"/>
            <a:chExt cx="2868212" cy="1639888"/>
          </a:xfrm>
        </p:grpSpPr>
        <p:sp>
          <p:nvSpPr>
            <p:cNvPr id="86035" name="TextBox 29"/>
            <p:cNvSpPr txBox="1">
              <a:spLocks noChangeArrowheads="1"/>
            </p:cNvSpPr>
            <p:nvPr/>
          </p:nvSpPr>
          <p:spPr bwMode="auto">
            <a:xfrm>
              <a:off x="3419872" y="3717032"/>
              <a:ext cx="114486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8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defTabSz="457200"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defTabSz="457200">
                <a:defRPr sz="28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defTabSz="457200">
                <a:defRPr sz="28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defTabSz="457200">
                <a:defRPr sz="28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en-US" altLang="de-DE" sz="2000" b="1">
                  <a:solidFill>
                    <a:srgbClr val="333399"/>
                  </a:solidFill>
                  <a:latin typeface="Arial" charset="0"/>
                  <a:cs typeface="Arial" charset="0"/>
                </a:rPr>
                <a:t>E</a:t>
              </a:r>
              <a:r>
                <a:rPr lang="en-US" altLang="de-DE" sz="2000" b="1" baseline="-25000">
                  <a:solidFill>
                    <a:srgbClr val="333399"/>
                  </a:solidFill>
                  <a:latin typeface="Arial" charset="0"/>
                  <a:cs typeface="Arial" charset="0"/>
                </a:rPr>
                <a:t>max</a:t>
              </a:r>
              <a:r>
                <a:rPr lang="en-US" altLang="de-DE" sz="2000" b="1">
                  <a:solidFill>
                    <a:srgbClr val="333399"/>
                  </a:solidFill>
                  <a:latin typeface="Arial" charset="0"/>
                  <a:cs typeface="Arial" charset="0"/>
                </a:rPr>
                <a:t> ~ Z</a:t>
              </a:r>
            </a:p>
          </p:txBody>
        </p:sp>
        <p:grpSp>
          <p:nvGrpSpPr>
            <p:cNvPr id="86036" name="Group 38"/>
            <p:cNvGrpSpPr>
              <a:grpSpLocks/>
            </p:cNvGrpSpPr>
            <p:nvPr/>
          </p:nvGrpSpPr>
          <p:grpSpPr bwMode="auto">
            <a:xfrm>
              <a:off x="3442452" y="3356993"/>
              <a:ext cx="2845632" cy="1639888"/>
              <a:chOff x="3442099" y="3356918"/>
              <a:chExt cx="2845331" cy="1640086"/>
            </a:xfrm>
          </p:grpSpPr>
          <p:sp>
            <p:nvSpPr>
              <p:cNvPr id="86037" name="TextBox 20"/>
              <p:cNvSpPr txBox="1">
                <a:spLocks noChangeArrowheads="1"/>
              </p:cNvSpPr>
              <p:nvPr/>
            </p:nvSpPr>
            <p:spPr bwMode="auto">
              <a:xfrm>
                <a:off x="3442099" y="3425778"/>
                <a:ext cx="668702" cy="400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 sz="28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 defTabSz="457200">
                  <a:defRPr sz="28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 defTabSz="457200">
                  <a:defRPr sz="28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 defTabSz="457200">
                  <a:defRPr sz="28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 defTabSz="457200">
                  <a:defRPr sz="28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pPr eaLnBrk="1" hangingPunct="1"/>
                <a:r>
                  <a:rPr lang="en-US" altLang="de-DE" sz="2000" b="1">
                    <a:solidFill>
                      <a:srgbClr val="333399"/>
                    </a:solidFill>
                    <a:latin typeface="Arial" charset="0"/>
                    <a:cs typeface="Arial" charset="0"/>
                  </a:rPr>
                  <a:t>Iron</a:t>
                </a:r>
              </a:p>
            </p:txBody>
          </p:sp>
          <p:sp>
            <p:nvSpPr>
              <p:cNvPr id="86038" name="Shape 248"/>
              <p:cNvSpPr>
                <a:spLocks/>
              </p:cNvSpPr>
              <p:nvPr/>
            </p:nvSpPr>
            <p:spPr bwMode="auto">
              <a:xfrm>
                <a:off x="3671031" y="3356918"/>
                <a:ext cx="2616399" cy="1640086"/>
              </a:xfrm>
              <a:custGeom>
                <a:avLst/>
                <a:gdLst>
                  <a:gd name="T0" fmla="*/ 2147483646 w 21600"/>
                  <a:gd name="T1" fmla="*/ 2147483646 h 19575"/>
                  <a:gd name="T2" fmla="*/ 2147483646 w 21600"/>
                  <a:gd name="T3" fmla="*/ 2147483646 h 19575"/>
                  <a:gd name="T4" fmla="*/ 2147483646 w 21600"/>
                  <a:gd name="T5" fmla="*/ 2147483646 h 19575"/>
                  <a:gd name="T6" fmla="*/ 2147483646 w 21600"/>
                  <a:gd name="T7" fmla="*/ 2147483646 h 19575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19575" extrusionOk="0">
                    <a:moveTo>
                      <a:pt x="0" y="0"/>
                    </a:moveTo>
                    <a:cubicBezTo>
                      <a:pt x="12066" y="3233"/>
                      <a:pt x="10984" y="-2025"/>
                      <a:pt x="21600" y="19575"/>
                    </a:cubicBezTo>
                  </a:path>
                </a:pathLst>
              </a:custGeom>
              <a:noFill/>
              <a:ln w="38100">
                <a:solidFill>
                  <a:srgbClr val="333399"/>
                </a:solidFill>
                <a:miter lim="4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 anchor="ctr"/>
              <a:lstStyle/>
              <a:p>
                <a:endParaRPr lang="de-DE"/>
              </a:p>
            </p:txBody>
          </p:sp>
        </p:grpSp>
      </p:grpSp>
      <p:sp>
        <p:nvSpPr>
          <p:cNvPr id="86030" name="Rechteck 3"/>
          <p:cNvSpPr>
            <a:spLocks noChangeArrowheads="1"/>
          </p:cNvSpPr>
          <p:nvPr/>
        </p:nvSpPr>
        <p:spPr bwMode="auto">
          <a:xfrm>
            <a:off x="107950" y="6475413"/>
            <a:ext cx="3378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de-DE" altLang="de-DE" sz="1600"/>
              <a:t>Prog.Part.Nucl.Phys.63:293-338,2009</a:t>
            </a:r>
          </a:p>
        </p:txBody>
      </p:sp>
      <p:grpSp>
        <p:nvGrpSpPr>
          <p:cNvPr id="4" name="Gruppierung 3"/>
          <p:cNvGrpSpPr/>
          <p:nvPr/>
        </p:nvGrpSpPr>
        <p:grpSpPr>
          <a:xfrm>
            <a:off x="1517305" y="4653136"/>
            <a:ext cx="1254495" cy="1334914"/>
            <a:chOff x="1517305" y="4653136"/>
            <a:chExt cx="1254495" cy="1334914"/>
          </a:xfrm>
        </p:grpSpPr>
        <p:sp>
          <p:nvSpPr>
            <p:cNvPr id="2" name="Pfeil nach unten 1"/>
            <p:cNvSpPr/>
            <p:nvPr/>
          </p:nvSpPr>
          <p:spPr bwMode="auto">
            <a:xfrm>
              <a:off x="1954213" y="5476875"/>
              <a:ext cx="241523" cy="511175"/>
            </a:xfrm>
            <a:prstGeom prst="downArrow">
              <a:avLst/>
            </a:prstGeom>
            <a:solidFill>
              <a:srgbClr val="FFFF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3" name="Textfeld 2"/>
            <p:cNvSpPr txBox="1"/>
            <p:nvPr/>
          </p:nvSpPr>
          <p:spPr>
            <a:xfrm>
              <a:off x="1517305" y="4653136"/>
              <a:ext cx="12544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 smtClean="0">
                  <a:latin typeface="Arial" charset="0"/>
                  <a:ea typeface="Arial" charset="0"/>
                  <a:cs typeface="Arial" charset="0"/>
                </a:rPr>
                <a:t>LHC </a:t>
              </a:r>
              <a:r>
                <a:rPr lang="de-DE" sz="2400" dirty="0" err="1" smtClean="0">
                  <a:latin typeface="Arial" charset="0"/>
                  <a:ea typeface="Arial" charset="0"/>
                  <a:cs typeface="Arial" charset="0"/>
                </a:rPr>
                <a:t>beams</a:t>
              </a:r>
              <a:endParaRPr lang="de-DE" sz="2400" dirty="0" smtClean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25" name="Gruppierung 24"/>
          <p:cNvGrpSpPr/>
          <p:nvPr/>
        </p:nvGrpSpPr>
        <p:grpSpPr>
          <a:xfrm>
            <a:off x="4651200" y="4653136"/>
            <a:ext cx="1504976" cy="1334914"/>
            <a:chOff x="1457282" y="4653136"/>
            <a:chExt cx="1254495" cy="1334914"/>
          </a:xfrm>
        </p:grpSpPr>
        <p:sp>
          <p:nvSpPr>
            <p:cNvPr id="26" name="Pfeil nach unten 25"/>
            <p:cNvSpPr/>
            <p:nvPr/>
          </p:nvSpPr>
          <p:spPr bwMode="auto">
            <a:xfrm>
              <a:off x="1954213" y="5476875"/>
              <a:ext cx="241523" cy="511175"/>
            </a:xfrm>
            <a:prstGeom prst="downArrow">
              <a:avLst/>
            </a:prstGeom>
            <a:solidFill>
              <a:srgbClr val="FFFF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1457282" y="4653136"/>
              <a:ext cx="125449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 smtClean="0">
                  <a:latin typeface="Arial" charset="0"/>
                  <a:ea typeface="Arial" charset="0"/>
                  <a:cs typeface="Arial" charset="0"/>
                </a:rPr>
                <a:t>LHC </a:t>
              </a:r>
              <a:r>
                <a:rPr lang="de-DE" sz="2400" dirty="0" err="1" smtClean="0">
                  <a:latin typeface="Arial" charset="0"/>
                  <a:ea typeface="Arial" charset="0"/>
                  <a:cs typeface="Arial" charset="0"/>
                </a:rPr>
                <a:t>collisions</a:t>
              </a:r>
              <a:endParaRPr lang="de-DE" sz="2400" dirty="0" smtClean="0"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5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5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16" grpId="0"/>
      <p:bldP spid="850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ung 6"/>
          <p:cNvGrpSpPr/>
          <p:nvPr/>
        </p:nvGrpSpPr>
        <p:grpSpPr>
          <a:xfrm rot="300000">
            <a:off x="959678" y="3127168"/>
            <a:ext cx="8093075" cy="3384550"/>
            <a:chOff x="808038" y="2742455"/>
            <a:chExt cx="8093075" cy="3384550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949325" y="2742455"/>
              <a:ext cx="7951788" cy="3384550"/>
            </a:xfrm>
            <a:prstGeom prst="line">
              <a:avLst/>
            </a:prstGeom>
            <a:ln w="28575">
              <a:solidFill>
                <a:srgbClr val="154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116" name="Isosceles Triangle 20"/>
            <p:cNvSpPr>
              <a:spLocks noChangeArrowheads="1"/>
            </p:cNvSpPr>
            <p:nvPr/>
          </p:nvSpPr>
          <p:spPr bwMode="auto">
            <a:xfrm rot="14825738" flipH="1">
              <a:off x="2282031" y="3229025"/>
              <a:ext cx="1216025" cy="4164012"/>
            </a:xfrm>
            <a:prstGeom prst="triangle">
              <a:avLst>
                <a:gd name="adj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2400" smtClean="0">
                <a:solidFill>
                  <a:srgbClr val="FFFFFF"/>
                </a:solidFill>
                <a:latin typeface="Tahoma" charset="0"/>
              </a:endParaRPr>
            </a:p>
          </p:txBody>
        </p:sp>
        <p:sp>
          <p:nvSpPr>
            <p:cNvPr id="90117" name="Oval 21"/>
            <p:cNvSpPr>
              <a:spLocks noChangeArrowheads="1"/>
            </p:cNvSpPr>
            <p:nvPr/>
          </p:nvSpPr>
          <p:spPr bwMode="auto">
            <a:xfrm rot="20225738" flipH="1">
              <a:off x="4737100" y="3887043"/>
              <a:ext cx="142875" cy="12192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de-DE" altLang="de-DE" sz="2400" smtClean="0">
                <a:solidFill>
                  <a:srgbClr val="FFFFFF"/>
                </a:solidFill>
                <a:latin typeface="Tahoma" charset="0"/>
              </a:endParaRPr>
            </a:p>
          </p:txBody>
        </p:sp>
        <p:sp>
          <p:nvSpPr>
            <p:cNvPr id="90119" name="Rectangle 15"/>
            <p:cNvSpPr>
              <a:spLocks noChangeArrowheads="1"/>
            </p:cNvSpPr>
            <p:nvPr/>
          </p:nvSpPr>
          <p:spPr bwMode="auto">
            <a:xfrm rot="-1415540">
              <a:off x="2725738" y="4569668"/>
              <a:ext cx="2087562" cy="360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buClr>
                  <a:srgbClr val="FF6600"/>
                </a:buClr>
                <a:buFontTx/>
                <a:buNone/>
              </a:pPr>
              <a:r>
                <a:rPr lang="de-DE" altLang="de-DE" sz="2000" b="1" smtClean="0">
                  <a:solidFill>
                    <a:srgbClr val="000099"/>
                  </a:solidFill>
                  <a:latin typeface="Arial" charset="0"/>
                  <a:sym typeface="Symbol" charset="2"/>
                </a:rPr>
                <a:t>line-of-sight (los)</a:t>
              </a:r>
            </a:p>
          </p:txBody>
        </p:sp>
        <p:cxnSp>
          <p:nvCxnSpPr>
            <p:cNvPr id="90120" name="Straight Connector 41"/>
            <p:cNvCxnSpPr>
              <a:cxnSpLocks noChangeShapeType="1"/>
            </p:cNvCxnSpPr>
            <p:nvPr/>
          </p:nvCxnSpPr>
          <p:spPr bwMode="auto">
            <a:xfrm flipV="1">
              <a:off x="4806950" y="4422030"/>
              <a:ext cx="149225" cy="65088"/>
            </a:xfrm>
            <a:prstGeom prst="line">
              <a:avLst/>
            </a:prstGeom>
            <a:noFill/>
            <a:ln w="28575">
              <a:solidFill>
                <a:srgbClr val="1548C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90121" name="Picture 9" descr="erde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863480"/>
            <a:ext cx="8763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4" name="Text Box 24"/>
          <p:cNvSpPr txBox="1">
            <a:spLocks noChangeArrowheads="1"/>
          </p:cNvSpPr>
          <p:nvPr/>
        </p:nvSpPr>
        <p:spPr bwMode="auto">
          <a:xfrm>
            <a:off x="6156176" y="4758243"/>
            <a:ext cx="29617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de-DE" sz="2400" dirty="0" smtClean="0">
                <a:solidFill>
                  <a:srgbClr val="000000"/>
                </a:solidFill>
                <a:latin typeface="Arial" charset="0"/>
              </a:rPr>
              <a:t>WIMP annihilation </a:t>
            </a:r>
            <a:r>
              <a:rPr lang="en-US" altLang="de-DE" sz="2400" dirty="0">
                <a:solidFill>
                  <a:srgbClr val="000000"/>
                </a:solidFill>
                <a:latin typeface="Arial" charset="0"/>
              </a:rPr>
              <a:t>source at distance </a:t>
            </a:r>
            <a:r>
              <a:rPr lang="en-US" altLang="de-DE" sz="2400" i="1" dirty="0">
                <a:solidFill>
                  <a:srgbClr val="000000"/>
                </a:solidFill>
                <a:latin typeface="Arial" charset="0"/>
              </a:rPr>
              <a:t>s</a:t>
            </a:r>
          </a:p>
        </p:txBody>
      </p:sp>
      <p:sp>
        <p:nvSpPr>
          <p:cNvPr id="460829" name="Text Box 29"/>
          <p:cNvSpPr txBox="1">
            <a:spLocks noChangeArrowheads="1"/>
          </p:cNvSpPr>
          <p:nvPr/>
        </p:nvSpPr>
        <p:spPr bwMode="auto">
          <a:xfrm>
            <a:off x="0" y="116632"/>
            <a:ext cx="896448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de-DE" sz="3400" dirty="0" smtClean="0">
                <a:solidFill>
                  <a:srgbClr val="000000"/>
                </a:solidFill>
                <a:latin typeface="Arial" charset="0"/>
              </a:rPr>
              <a:t>Expected fluxes for neutral messengers (𝜈, 𝛾)</a:t>
            </a:r>
            <a:endParaRPr lang="en-US" altLang="de-DE" sz="3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0126" name="Rectangle 15"/>
          <p:cNvSpPr>
            <a:spLocks noChangeArrowheads="1"/>
          </p:cNvSpPr>
          <p:nvPr/>
        </p:nvSpPr>
        <p:spPr bwMode="auto">
          <a:xfrm>
            <a:off x="4499992" y="5589240"/>
            <a:ext cx="20875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FF6600"/>
              </a:buClr>
              <a:buFontTx/>
              <a:buNone/>
            </a:pPr>
            <a:r>
              <a:rPr lang="de-DE" altLang="de-DE" sz="2000" b="1" dirty="0" err="1" smtClean="0">
                <a:solidFill>
                  <a:srgbClr val="000099"/>
                </a:solidFill>
                <a:latin typeface="Arial" charset="0"/>
                <a:sym typeface="Symbol" charset="2"/>
              </a:rPr>
              <a:t>field</a:t>
            </a:r>
            <a:r>
              <a:rPr lang="de-DE" altLang="de-DE" sz="2000" b="1" dirty="0" smtClean="0">
                <a:solidFill>
                  <a:srgbClr val="000099"/>
                </a:solidFill>
                <a:latin typeface="Arial" charset="0"/>
                <a:sym typeface="Symbol" charset="2"/>
              </a:rPr>
              <a:t>-</a:t>
            </a:r>
            <a:r>
              <a:rPr lang="de-DE" altLang="de-DE" sz="2000" b="1" dirty="0" err="1" smtClean="0">
                <a:solidFill>
                  <a:srgbClr val="000099"/>
                </a:solidFill>
                <a:latin typeface="Arial" charset="0"/>
                <a:sym typeface="Symbol" charset="2"/>
              </a:rPr>
              <a:t>of</a:t>
            </a:r>
            <a:r>
              <a:rPr lang="de-DE" altLang="de-DE" sz="2000" b="1" dirty="0" smtClean="0">
                <a:solidFill>
                  <a:srgbClr val="000099"/>
                </a:solidFill>
                <a:latin typeface="Arial" charset="0"/>
                <a:sym typeface="Symbol" charset="2"/>
              </a:rPr>
              <a:t>-view (</a:t>
            </a:r>
            <a:r>
              <a:rPr lang="de-DE" altLang="de-DE" sz="2000" b="1" dirty="0" err="1" smtClean="0">
                <a:solidFill>
                  <a:srgbClr val="000099"/>
                </a:solidFill>
                <a:latin typeface="Arial" charset="0"/>
                <a:sym typeface="Symbol" charset="2"/>
              </a:rPr>
              <a:t>fov</a:t>
            </a:r>
            <a:r>
              <a:rPr lang="de-DE" altLang="de-DE" sz="2000" b="1" dirty="0" smtClean="0">
                <a:solidFill>
                  <a:srgbClr val="000099"/>
                </a:solidFill>
                <a:latin typeface="Arial" charset="0"/>
                <a:sym typeface="Symbol" charset="2"/>
              </a:rPr>
              <a:t>)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052736"/>
            <a:ext cx="6921500" cy="1155700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3639" y="4220648"/>
            <a:ext cx="304800" cy="342900"/>
          </a:xfrm>
          <a:prstGeom prst="rect">
            <a:avLst/>
          </a:prstGeom>
        </p:spPr>
      </p:pic>
      <p:pic>
        <p:nvPicPr>
          <p:cNvPr id="90115" name="Picture 9" descr="x_motion-of-molecules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3" y="3212976"/>
            <a:ext cx="1760537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2" name="Straight Connector 41"/>
          <p:cNvCxnSpPr/>
          <p:nvPr/>
        </p:nvCxnSpPr>
        <p:spPr>
          <a:xfrm flipV="1">
            <a:off x="6764215" y="3688863"/>
            <a:ext cx="1793631" cy="582245"/>
          </a:xfrm>
          <a:prstGeom prst="line">
            <a:avLst/>
          </a:prstGeom>
          <a:ln w="28575">
            <a:solidFill>
              <a:srgbClr val="1548C8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340" y="3275367"/>
            <a:ext cx="4212094" cy="844360"/>
          </a:xfrm>
          <a:prstGeom prst="rect">
            <a:avLst/>
          </a:prstGeom>
        </p:spPr>
      </p:pic>
      <p:sp>
        <p:nvSpPr>
          <p:cNvPr id="12" name="Geschweifte Klammer rechts 11"/>
          <p:cNvSpPr/>
          <p:nvPr/>
        </p:nvSpPr>
        <p:spPr bwMode="auto">
          <a:xfrm rot="5400000">
            <a:off x="2711910" y="1170618"/>
            <a:ext cx="230963" cy="2415441"/>
          </a:xfrm>
          <a:prstGeom prst="righ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Geschweifte Klammer rechts 29"/>
          <p:cNvSpPr/>
          <p:nvPr/>
        </p:nvSpPr>
        <p:spPr bwMode="auto">
          <a:xfrm rot="5400000">
            <a:off x="5717121" y="685689"/>
            <a:ext cx="230038" cy="3384375"/>
          </a:xfrm>
          <a:prstGeom prst="righ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652504" y="2420888"/>
            <a:ext cx="255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FF0000"/>
                </a:solidFill>
              </a:rPr>
              <a:t>particle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physics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4139952" y="2420888"/>
            <a:ext cx="3552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1548C8"/>
                </a:solidFill>
              </a:rPr>
              <a:t>astrophysical</a:t>
            </a:r>
            <a:r>
              <a:rPr lang="de-DE" dirty="0" smtClean="0">
                <a:solidFill>
                  <a:srgbClr val="1548C8"/>
                </a:solidFill>
              </a:rPr>
              <a:t> </a:t>
            </a:r>
            <a:r>
              <a:rPr lang="de-DE" dirty="0" err="1" smtClean="0">
                <a:solidFill>
                  <a:srgbClr val="1548C8"/>
                </a:solidFill>
              </a:rPr>
              <a:t>factor</a:t>
            </a:r>
            <a:r>
              <a:rPr lang="de-DE" dirty="0" smtClean="0">
                <a:solidFill>
                  <a:srgbClr val="1548C8"/>
                </a:solidFill>
              </a:rPr>
              <a:t> </a:t>
            </a:r>
            <a:r>
              <a:rPr lang="de-DE" b="1" i="1" dirty="0" smtClean="0">
                <a:solidFill>
                  <a:srgbClr val="1548C8"/>
                </a:solidFill>
              </a:rPr>
              <a:t>J</a:t>
            </a:r>
            <a:endParaRPr lang="de-DE" b="1" dirty="0">
              <a:solidFill>
                <a:srgbClr val="1548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2575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771" y="457508"/>
            <a:ext cx="6921500" cy="1155700"/>
          </a:xfrm>
          <a:prstGeom prst="rect">
            <a:avLst/>
          </a:prstGeom>
        </p:spPr>
      </p:pic>
      <p:grpSp>
        <p:nvGrpSpPr>
          <p:cNvPr id="460802" name="Gruppierung 460801"/>
          <p:cNvGrpSpPr/>
          <p:nvPr/>
        </p:nvGrpSpPr>
        <p:grpSpPr>
          <a:xfrm>
            <a:off x="251520" y="260648"/>
            <a:ext cx="3744416" cy="2880320"/>
            <a:chOff x="251520" y="260648"/>
            <a:chExt cx="3744416" cy="2880320"/>
          </a:xfrm>
        </p:grpSpPr>
        <p:sp>
          <p:nvSpPr>
            <p:cNvPr id="5" name="Textfeld 4"/>
            <p:cNvSpPr txBox="1"/>
            <p:nvPr/>
          </p:nvSpPr>
          <p:spPr>
            <a:xfrm>
              <a:off x="251520" y="2060848"/>
              <a:ext cx="30243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Constrain               </a:t>
              </a:r>
              <a:r>
                <a:rPr lang="de-DE" dirty="0" err="1" smtClean="0"/>
                <a:t>as</a:t>
              </a:r>
              <a:r>
                <a:rPr lang="de-DE" dirty="0" smtClean="0"/>
                <a:t> </a:t>
              </a:r>
              <a:r>
                <a:rPr lang="de-DE" dirty="0" err="1" smtClean="0"/>
                <a:t>function</a:t>
              </a:r>
              <a:r>
                <a:rPr lang="de-DE" dirty="0" smtClean="0"/>
                <a:t> </a:t>
              </a:r>
              <a:r>
                <a:rPr lang="de-DE" dirty="0" err="1" smtClean="0"/>
                <a:t>of</a:t>
              </a:r>
              <a:endParaRPr lang="de-DE" dirty="0"/>
            </a:p>
          </p:txBody>
        </p:sp>
        <p:grpSp>
          <p:nvGrpSpPr>
            <p:cNvPr id="27" name="Gruppierung 26"/>
            <p:cNvGrpSpPr/>
            <p:nvPr/>
          </p:nvGrpSpPr>
          <p:grpSpPr>
            <a:xfrm>
              <a:off x="251520" y="260648"/>
              <a:ext cx="3744416" cy="2880320"/>
              <a:chOff x="251520" y="260648"/>
              <a:chExt cx="3744416" cy="2880320"/>
            </a:xfrm>
          </p:grpSpPr>
          <p:sp>
            <p:nvSpPr>
              <p:cNvPr id="4" name="Oval 3"/>
              <p:cNvSpPr/>
              <p:nvPr/>
            </p:nvSpPr>
            <p:spPr bwMode="auto">
              <a:xfrm>
                <a:off x="2987824" y="260648"/>
                <a:ext cx="1008112" cy="1565012"/>
              </a:xfrm>
              <a:prstGeom prst="ellips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6" name="Bild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47156" y="2147527"/>
                <a:ext cx="693737" cy="414004"/>
              </a:xfrm>
              <a:prstGeom prst="rect">
                <a:avLst/>
              </a:prstGeom>
            </p:spPr>
          </p:pic>
          <p:pic>
            <p:nvPicPr>
              <p:cNvPr id="8" name="Bild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64693" y="2695981"/>
                <a:ext cx="537087" cy="302111"/>
              </a:xfrm>
              <a:prstGeom prst="rect">
                <a:avLst/>
              </a:prstGeom>
            </p:spPr>
          </p:pic>
          <p:sp>
            <p:nvSpPr>
              <p:cNvPr id="9" name="Rechteck 8"/>
              <p:cNvSpPr/>
              <p:nvPr/>
            </p:nvSpPr>
            <p:spPr bwMode="auto">
              <a:xfrm>
                <a:off x="251520" y="2060848"/>
                <a:ext cx="2952328" cy="1080120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4" name="Gerade Verbindung 13"/>
              <p:cNvCxnSpPr>
                <a:stCxn id="4" idx="3"/>
              </p:cNvCxnSpPr>
              <p:nvPr/>
            </p:nvCxnSpPr>
            <p:spPr bwMode="auto">
              <a:xfrm flipH="1">
                <a:off x="2699793" y="1596469"/>
                <a:ext cx="435666" cy="4643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460803" name="Gruppierung 460802"/>
          <p:cNvGrpSpPr/>
          <p:nvPr/>
        </p:nvGrpSpPr>
        <p:grpSpPr>
          <a:xfrm>
            <a:off x="3563888" y="260648"/>
            <a:ext cx="5427712" cy="2880320"/>
            <a:chOff x="3563888" y="260648"/>
            <a:chExt cx="5427712" cy="2880320"/>
          </a:xfrm>
        </p:grpSpPr>
        <p:grpSp>
          <p:nvGrpSpPr>
            <p:cNvPr id="460800" name="Gruppierung 460799"/>
            <p:cNvGrpSpPr/>
            <p:nvPr/>
          </p:nvGrpSpPr>
          <p:grpSpPr>
            <a:xfrm>
              <a:off x="3563888" y="260648"/>
              <a:ext cx="5427712" cy="2880320"/>
              <a:chOff x="3563888" y="260648"/>
              <a:chExt cx="5427712" cy="2880320"/>
            </a:xfrm>
          </p:grpSpPr>
          <p:sp>
            <p:nvSpPr>
              <p:cNvPr id="37" name="Oval 36"/>
              <p:cNvSpPr/>
              <p:nvPr/>
            </p:nvSpPr>
            <p:spPr bwMode="auto">
              <a:xfrm>
                <a:off x="3914774" y="260648"/>
                <a:ext cx="945257" cy="1565012"/>
              </a:xfrm>
              <a:prstGeom prst="ellips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8" name="Rechteck 37"/>
              <p:cNvSpPr/>
              <p:nvPr/>
            </p:nvSpPr>
            <p:spPr bwMode="auto">
              <a:xfrm>
                <a:off x="3563888" y="2060848"/>
                <a:ext cx="5427712" cy="1080120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39" name="Gerade Verbindung 38"/>
              <p:cNvCxnSpPr/>
              <p:nvPr/>
            </p:nvCxnSpPr>
            <p:spPr bwMode="auto">
              <a:xfrm>
                <a:off x="4657725" y="1700213"/>
                <a:ext cx="331441" cy="360635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40" name="Textfeld 39"/>
            <p:cNvSpPr txBox="1"/>
            <p:nvPr/>
          </p:nvSpPr>
          <p:spPr>
            <a:xfrm>
              <a:off x="3563888" y="2060848"/>
              <a:ext cx="54277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 smtClean="0"/>
                <a:t>Decay</a:t>
              </a:r>
              <a:r>
                <a:rPr lang="de-DE" dirty="0" smtClean="0"/>
                <a:t> </a:t>
              </a:r>
              <a:r>
                <a:rPr lang="de-DE" dirty="0" err="1" smtClean="0"/>
                <a:t>spectrum</a:t>
              </a:r>
              <a:r>
                <a:rPr lang="de-DE" dirty="0" smtClean="0"/>
                <a:t> </a:t>
              </a:r>
              <a:r>
                <a:rPr lang="de-DE" dirty="0" err="1" smtClean="0"/>
                <a:t>for</a:t>
              </a:r>
              <a:r>
                <a:rPr lang="de-DE" dirty="0" smtClean="0"/>
                <a:t> </a:t>
              </a:r>
              <a:r>
                <a:rPr lang="de-DE" dirty="0" err="1" smtClean="0"/>
                <a:t>messenger</a:t>
              </a:r>
              <a:r>
                <a:rPr lang="de-DE" dirty="0" smtClean="0"/>
                <a:t>, </a:t>
              </a:r>
              <a:r>
                <a:rPr lang="de-DE" dirty="0" err="1" smtClean="0"/>
                <a:t>known</a:t>
              </a:r>
              <a:r>
                <a:rPr lang="de-DE" dirty="0" smtClean="0"/>
                <a:t> </a:t>
              </a:r>
              <a:r>
                <a:rPr lang="de-DE" dirty="0" err="1" smtClean="0"/>
                <a:t>for</a:t>
              </a:r>
              <a:r>
                <a:rPr lang="de-DE" dirty="0" smtClean="0"/>
                <a:t> </a:t>
              </a:r>
              <a:r>
                <a:rPr lang="de-DE" dirty="0" err="1" smtClean="0"/>
                <a:t>each</a:t>
              </a:r>
              <a:r>
                <a:rPr lang="de-DE" dirty="0" smtClean="0"/>
                <a:t> </a:t>
              </a:r>
              <a:r>
                <a:rPr lang="de-DE" dirty="0" err="1" smtClean="0"/>
                <a:t>annihilation</a:t>
              </a:r>
              <a:r>
                <a:rPr lang="de-DE" dirty="0" smtClean="0"/>
                <a:t> </a:t>
              </a:r>
              <a:r>
                <a:rPr lang="de-DE" dirty="0" err="1" smtClean="0"/>
                <a:t>channel</a:t>
              </a:r>
              <a:endParaRPr lang="de-DE" dirty="0"/>
            </a:p>
          </p:txBody>
        </p:sp>
      </p:grpSp>
      <p:grpSp>
        <p:nvGrpSpPr>
          <p:cNvPr id="460801" name="Gruppierung 460800"/>
          <p:cNvGrpSpPr/>
          <p:nvPr/>
        </p:nvGrpSpPr>
        <p:grpSpPr>
          <a:xfrm>
            <a:off x="242260" y="3356992"/>
            <a:ext cx="8749340" cy="3456384"/>
            <a:chOff x="242260" y="3356992"/>
            <a:chExt cx="8749340" cy="3456384"/>
          </a:xfrm>
        </p:grpSpPr>
        <p:pic>
          <p:nvPicPr>
            <p:cNvPr id="31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3385964"/>
              <a:ext cx="4572000" cy="34274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 Box 30"/>
            <p:cNvSpPr txBox="1">
              <a:spLocks noChangeArrowheads="1"/>
            </p:cNvSpPr>
            <p:nvPr/>
          </p:nvSpPr>
          <p:spPr bwMode="auto">
            <a:xfrm>
              <a:off x="242260" y="3356992"/>
              <a:ext cx="3609660" cy="15696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176213" indent="-176213"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marL="12700" indent="-12700" eaLnBrk="1" hangingPunct="1">
                <a:defRPr/>
              </a:pPr>
              <a:r>
                <a:rPr lang="en-US" altLang="de-DE" dirty="0" smtClean="0">
                  <a:solidFill>
                    <a:srgbClr val="000000"/>
                  </a:solidFill>
                  <a:latin typeface="Arial" charset="0"/>
                  <a:sym typeface="Symbol" charset="2"/>
                </a:rPr>
                <a:t>Example: </a:t>
              </a:r>
            </a:p>
            <a:p>
              <a:pPr marL="12700" indent="-12700" eaLnBrk="1" hangingPunct="1">
                <a:defRPr/>
              </a:pPr>
              <a:r>
                <a:rPr lang="en-US" altLang="de-DE" dirty="0" smtClean="0">
                  <a:solidFill>
                    <a:srgbClr val="000000"/>
                  </a:solidFill>
                  <a:latin typeface="Arial" charset="0"/>
                  <a:sym typeface="Symbol" charset="2"/>
                </a:rPr>
                <a:t>gamma-ray messenger,</a:t>
              </a:r>
            </a:p>
            <a:p>
              <a:pPr marL="12700" indent="-12700" eaLnBrk="1" hangingPunct="1">
                <a:defRPr/>
              </a:pPr>
              <a:r>
                <a:rPr lang="en-US" altLang="de-DE" dirty="0" smtClean="0">
                  <a:solidFill>
                    <a:srgbClr val="000000"/>
                  </a:solidFill>
                  <a:latin typeface="Arial" charset="0"/>
                  <a:sym typeface="Symbol" charset="2"/>
                </a:rPr>
                <a:t>“fragmentation”-functions for various channels</a:t>
              </a:r>
            </a:p>
          </p:txBody>
        </p:sp>
        <p:pic>
          <p:nvPicPr>
            <p:cNvPr id="19" name="Bild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74963" y="3588607"/>
              <a:ext cx="960930" cy="783367"/>
            </a:xfrm>
            <a:prstGeom prst="rect">
              <a:avLst/>
            </a:prstGeom>
          </p:spPr>
        </p:pic>
        <p:pic>
          <p:nvPicPr>
            <p:cNvPr id="20" name="Bild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79844" y="5373216"/>
              <a:ext cx="1352596" cy="927183"/>
            </a:xfrm>
            <a:prstGeom prst="rect">
              <a:avLst/>
            </a:prstGeom>
          </p:spPr>
        </p:pic>
        <p:pic>
          <p:nvPicPr>
            <p:cNvPr id="24" name="Bild 2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1334" y="5013406"/>
              <a:ext cx="3226570" cy="1475346"/>
            </a:xfrm>
            <a:prstGeom prst="rect">
              <a:avLst/>
            </a:prstGeom>
          </p:spPr>
        </p:pic>
      </p:grpSp>
      <p:grpSp>
        <p:nvGrpSpPr>
          <p:cNvPr id="26" name="Gruppierung 25"/>
          <p:cNvGrpSpPr/>
          <p:nvPr/>
        </p:nvGrpSpPr>
        <p:grpSpPr>
          <a:xfrm>
            <a:off x="179512" y="404792"/>
            <a:ext cx="2289373" cy="1531204"/>
            <a:chOff x="179512" y="404792"/>
            <a:chExt cx="2289373" cy="1531204"/>
          </a:xfrm>
        </p:grpSpPr>
        <p:sp>
          <p:nvSpPr>
            <p:cNvPr id="48" name="Oval 47"/>
            <p:cNvSpPr/>
            <p:nvPr/>
          </p:nvSpPr>
          <p:spPr bwMode="auto">
            <a:xfrm>
              <a:off x="935696" y="404792"/>
              <a:ext cx="900000" cy="1152000"/>
            </a:xfrm>
            <a:prstGeom prst="ellipse">
              <a:avLst/>
            </a:prstGeom>
            <a:noFill/>
            <a:ln w="28575" cap="flat" cmpd="sng" algn="ctr">
              <a:solidFill>
                <a:srgbClr val="8A2BA0"/>
              </a:solidFill>
              <a:prstDash val="solid"/>
              <a:round/>
              <a:headEnd type="none" w="med" len="med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179512" y="1412776"/>
              <a:ext cx="2289373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dirty="0" err="1">
                  <a:solidFill>
                    <a:srgbClr val="8A2BA0"/>
                  </a:solidFill>
                </a:rPr>
                <a:t>m</a:t>
              </a:r>
              <a:r>
                <a:rPr lang="de-DE" dirty="0" err="1" smtClean="0">
                  <a:solidFill>
                    <a:srgbClr val="8A2BA0"/>
                  </a:solidFill>
                </a:rPr>
                <a:t>easure</a:t>
              </a:r>
              <a:r>
                <a:rPr lang="de-DE" dirty="0" smtClean="0">
                  <a:solidFill>
                    <a:srgbClr val="8A2BA0"/>
                  </a:solidFill>
                </a:rPr>
                <a:t> </a:t>
              </a:r>
              <a:r>
                <a:rPr lang="de-DE" dirty="0" err="1" smtClean="0">
                  <a:solidFill>
                    <a:srgbClr val="8A2BA0"/>
                  </a:solidFill>
                </a:rPr>
                <a:t>this</a:t>
              </a:r>
              <a:endParaRPr lang="de-DE" dirty="0">
                <a:solidFill>
                  <a:srgbClr val="8A2B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71552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0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0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771" y="457508"/>
            <a:ext cx="6921500" cy="11557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788025" y="2068305"/>
            <a:ext cx="3960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/>
              <a:t>Needs DM </a:t>
            </a:r>
            <a:r>
              <a:rPr lang="de-DE" dirty="0" err="1" smtClean="0"/>
              <a:t>density</a:t>
            </a:r>
            <a:r>
              <a:rPr lang="de-DE" dirty="0" smtClean="0"/>
              <a:t> </a:t>
            </a:r>
            <a:r>
              <a:rPr lang="de-DE" dirty="0" err="1" smtClean="0"/>
              <a:t>profile</a:t>
            </a:r>
            <a:endParaRPr lang="de-DE" dirty="0"/>
          </a:p>
        </p:txBody>
      </p:sp>
      <p:sp>
        <p:nvSpPr>
          <p:cNvPr id="4" name="Oval 3"/>
          <p:cNvSpPr/>
          <p:nvPr/>
        </p:nvSpPr>
        <p:spPr bwMode="auto">
          <a:xfrm>
            <a:off x="4730758" y="317787"/>
            <a:ext cx="3513649" cy="1565012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4730758" y="2092860"/>
            <a:ext cx="3964570" cy="5400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Gerade Verbindung 13"/>
          <p:cNvCxnSpPr>
            <a:stCxn id="4" idx="4"/>
          </p:cNvCxnSpPr>
          <p:nvPr/>
        </p:nvCxnSpPr>
        <p:spPr bwMode="auto">
          <a:xfrm>
            <a:off x="6487583" y="1882799"/>
            <a:ext cx="100641" cy="210061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6" name="Gruppierung 25"/>
          <p:cNvGrpSpPr/>
          <p:nvPr/>
        </p:nvGrpSpPr>
        <p:grpSpPr>
          <a:xfrm>
            <a:off x="179512" y="404792"/>
            <a:ext cx="2289373" cy="1531204"/>
            <a:chOff x="179512" y="404792"/>
            <a:chExt cx="2289373" cy="1531204"/>
          </a:xfrm>
        </p:grpSpPr>
        <p:sp>
          <p:nvSpPr>
            <p:cNvPr id="48" name="Oval 47"/>
            <p:cNvSpPr/>
            <p:nvPr/>
          </p:nvSpPr>
          <p:spPr bwMode="auto">
            <a:xfrm>
              <a:off x="935696" y="404792"/>
              <a:ext cx="900000" cy="1152000"/>
            </a:xfrm>
            <a:prstGeom prst="ellipse">
              <a:avLst/>
            </a:prstGeom>
            <a:noFill/>
            <a:ln w="28575" cap="flat" cmpd="sng" algn="ctr">
              <a:solidFill>
                <a:srgbClr val="8A2BA0"/>
              </a:solidFill>
              <a:prstDash val="solid"/>
              <a:round/>
              <a:headEnd type="none" w="med" len="med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179512" y="1412776"/>
              <a:ext cx="2289373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dirty="0" err="1">
                  <a:solidFill>
                    <a:srgbClr val="8A2BA0"/>
                  </a:solidFill>
                </a:rPr>
                <a:t>m</a:t>
              </a:r>
              <a:r>
                <a:rPr lang="de-DE" dirty="0" err="1" smtClean="0">
                  <a:solidFill>
                    <a:srgbClr val="8A2BA0"/>
                  </a:solidFill>
                </a:rPr>
                <a:t>easure</a:t>
              </a:r>
              <a:r>
                <a:rPr lang="de-DE" dirty="0" smtClean="0">
                  <a:solidFill>
                    <a:srgbClr val="8A2BA0"/>
                  </a:solidFill>
                </a:rPr>
                <a:t> </a:t>
              </a:r>
              <a:r>
                <a:rPr lang="de-DE" dirty="0" err="1" smtClean="0">
                  <a:solidFill>
                    <a:srgbClr val="8A2BA0"/>
                  </a:solidFill>
                </a:rPr>
                <a:t>this</a:t>
              </a:r>
              <a:endParaRPr lang="de-DE" dirty="0">
                <a:solidFill>
                  <a:srgbClr val="8A2BA0"/>
                </a:solidFill>
              </a:endParaRPr>
            </a:p>
          </p:txBody>
        </p:sp>
      </p:grpSp>
      <p:sp>
        <p:nvSpPr>
          <p:cNvPr id="21" name="Textfeld 20"/>
          <p:cNvSpPr txBox="1"/>
          <p:nvPr/>
        </p:nvSpPr>
        <p:spPr>
          <a:xfrm>
            <a:off x="20754" y="2924944"/>
            <a:ext cx="44072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Font typeface="Arial" charset="0"/>
              <a:buChar char="•"/>
            </a:pPr>
            <a:r>
              <a:rPr lang="de-DE" sz="2400" dirty="0" err="1" smtClean="0">
                <a:latin typeface="Arial" charset="0"/>
                <a:ea typeface="Arial" charset="0"/>
                <a:cs typeface="Arial" charset="0"/>
              </a:rPr>
              <a:t>from</a:t>
            </a:r>
            <a:r>
              <a:rPr lang="de-DE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ea typeface="Arial" charset="0"/>
                <a:cs typeface="Arial" charset="0"/>
              </a:rPr>
              <a:t>measured</a:t>
            </a:r>
            <a:r>
              <a:rPr lang="de-DE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ea typeface="Arial" charset="0"/>
                <a:cs typeface="Arial" charset="0"/>
              </a:rPr>
              <a:t>velocity</a:t>
            </a:r>
            <a:r>
              <a:rPr lang="de-DE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ea typeface="Arial" charset="0"/>
                <a:cs typeface="Arial" charset="0"/>
              </a:rPr>
              <a:t>dispersion</a:t>
            </a:r>
            <a:r>
              <a:rPr lang="de-DE" sz="2400" dirty="0" smtClean="0"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de-DE" sz="2400" dirty="0" err="1" smtClean="0">
                <a:latin typeface="Arial" charset="0"/>
                <a:ea typeface="Arial" charset="0"/>
                <a:cs typeface="Arial" charset="0"/>
              </a:rPr>
              <a:t>dwarf</a:t>
            </a:r>
            <a:r>
              <a:rPr lang="de-DE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ea typeface="Arial" charset="0"/>
                <a:cs typeface="Arial" charset="0"/>
              </a:rPr>
              <a:t>galaxies</a:t>
            </a:r>
            <a:endParaRPr lang="de-DE" sz="2400" dirty="0" smtClean="0">
              <a:latin typeface="Arial" charset="0"/>
              <a:ea typeface="Arial" charset="0"/>
              <a:cs typeface="Arial" charset="0"/>
            </a:endParaRPr>
          </a:p>
          <a:p>
            <a:pPr marL="269875" indent="-269875">
              <a:buFont typeface="Arial" charset="0"/>
              <a:buChar char="•"/>
            </a:pPr>
            <a:r>
              <a:rPr lang="de-DE" sz="2400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from</a:t>
            </a:r>
            <a:r>
              <a:rPr lang="de-DE" sz="2400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2400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de-DE" sz="2400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-body DM </a:t>
            </a:r>
            <a:r>
              <a:rPr lang="de-DE" sz="2400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simulations</a:t>
            </a:r>
            <a:r>
              <a:rPr lang="de-DE" sz="2400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 → </a:t>
            </a:r>
            <a:r>
              <a:rPr lang="de-DE" sz="2400" b="1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cusped</a:t>
            </a:r>
            <a:r>
              <a:rPr lang="de-DE" sz="2400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2400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profiles</a:t>
            </a:r>
            <a:endParaRPr lang="de-DE" sz="2400" dirty="0">
              <a:solidFill>
                <a:srgbClr val="1548C8"/>
              </a:solidFill>
              <a:latin typeface="Arial" charset="0"/>
              <a:ea typeface="Arial" charset="0"/>
              <a:cs typeface="Arial" charset="0"/>
            </a:endParaRPr>
          </a:p>
          <a:p>
            <a:pPr marL="269875" indent="-269875">
              <a:buFont typeface="Arial" charset="0"/>
              <a:buChar char="•"/>
            </a:pPr>
            <a:r>
              <a:rPr lang="de-DE" sz="2400" dirty="0" smtClean="0">
                <a:solidFill>
                  <a:srgbClr val="8A2BA0"/>
                </a:solidFill>
                <a:latin typeface="Arial" charset="0"/>
                <a:ea typeface="Arial" charset="0"/>
                <a:cs typeface="Arial" charset="0"/>
              </a:rPr>
              <a:t>but </a:t>
            </a:r>
            <a:r>
              <a:rPr lang="de-DE" sz="2400" dirty="0" err="1" smtClean="0">
                <a:solidFill>
                  <a:srgbClr val="8A2BA0"/>
                </a:solidFill>
                <a:latin typeface="Arial" charset="0"/>
                <a:ea typeface="Arial" charset="0"/>
                <a:cs typeface="Arial" charset="0"/>
              </a:rPr>
              <a:t>baryons</a:t>
            </a:r>
            <a:r>
              <a:rPr lang="de-DE" sz="2400" dirty="0" smtClean="0">
                <a:solidFill>
                  <a:srgbClr val="8A2BA0"/>
                </a:solidFill>
                <a:latin typeface="Arial" charset="0"/>
                <a:ea typeface="Arial" charset="0"/>
                <a:cs typeface="Arial" charset="0"/>
              </a:rPr>
              <a:t> (</a:t>
            </a:r>
            <a:r>
              <a:rPr lang="de-DE" sz="2400" dirty="0" err="1" smtClean="0">
                <a:solidFill>
                  <a:srgbClr val="8A2BA0"/>
                </a:solidFill>
                <a:latin typeface="Arial" charset="0"/>
                <a:ea typeface="Arial" charset="0"/>
                <a:cs typeface="Arial" charset="0"/>
              </a:rPr>
              <a:t>stars</a:t>
            </a:r>
            <a:r>
              <a:rPr lang="de-DE" sz="2400" dirty="0" smtClean="0">
                <a:solidFill>
                  <a:srgbClr val="8A2BA0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de-DE" sz="2400" dirty="0" err="1" smtClean="0">
                <a:solidFill>
                  <a:srgbClr val="8A2BA0"/>
                </a:solidFill>
                <a:latin typeface="Arial" charset="0"/>
                <a:ea typeface="Arial" charset="0"/>
                <a:cs typeface="Arial" charset="0"/>
              </a:rPr>
              <a:t>winds</a:t>
            </a:r>
            <a:r>
              <a:rPr lang="de-DE" sz="2400" dirty="0" smtClean="0">
                <a:solidFill>
                  <a:srgbClr val="8A2BA0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de-DE" sz="2400" dirty="0" err="1" smtClean="0">
                <a:solidFill>
                  <a:srgbClr val="8A2BA0"/>
                </a:solidFill>
                <a:latin typeface="Arial" charset="0"/>
                <a:ea typeface="Arial" charset="0"/>
                <a:cs typeface="Arial" charset="0"/>
              </a:rPr>
              <a:t>supernovae</a:t>
            </a:r>
            <a:r>
              <a:rPr lang="de-DE" sz="2400" dirty="0" smtClean="0">
                <a:solidFill>
                  <a:srgbClr val="8A2BA0"/>
                </a:solidFill>
                <a:latin typeface="Arial" charset="0"/>
                <a:ea typeface="Arial" charset="0"/>
                <a:cs typeface="Arial" charset="0"/>
              </a:rPr>
              <a:t>, ...) </a:t>
            </a:r>
            <a:r>
              <a:rPr lang="de-DE" sz="2400" dirty="0" err="1" smtClean="0">
                <a:solidFill>
                  <a:srgbClr val="8A2BA0"/>
                </a:solidFill>
                <a:latin typeface="Arial" charset="0"/>
                <a:ea typeface="Arial" charset="0"/>
                <a:cs typeface="Arial" charset="0"/>
              </a:rPr>
              <a:t>dominate</a:t>
            </a:r>
            <a:r>
              <a:rPr lang="de-DE" sz="2400" dirty="0" smtClean="0">
                <a:solidFill>
                  <a:srgbClr val="8A2BA0"/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de-DE" sz="2400" dirty="0" err="1" smtClean="0">
                <a:solidFill>
                  <a:srgbClr val="8A2BA0"/>
                </a:solidFill>
                <a:latin typeface="Arial" charset="0"/>
                <a:ea typeface="Arial" charset="0"/>
                <a:cs typeface="Arial" charset="0"/>
              </a:rPr>
              <a:t>galaxy</a:t>
            </a:r>
            <a:r>
              <a:rPr lang="de-DE" sz="2400" dirty="0" smtClean="0">
                <a:solidFill>
                  <a:srgbClr val="8A2B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2400" dirty="0" err="1" smtClean="0">
                <a:solidFill>
                  <a:srgbClr val="8A2BA0"/>
                </a:solidFill>
                <a:latin typeface="Arial" charset="0"/>
                <a:ea typeface="Arial" charset="0"/>
                <a:cs typeface="Arial" charset="0"/>
              </a:rPr>
              <a:t>centres</a:t>
            </a:r>
            <a:r>
              <a:rPr lang="de-DE" sz="2400" dirty="0" smtClean="0">
                <a:solidFill>
                  <a:srgbClr val="8A2BA0"/>
                </a:solidFill>
                <a:latin typeface="Arial" charset="0"/>
                <a:ea typeface="Arial" charset="0"/>
                <a:cs typeface="Arial" charset="0"/>
              </a:rPr>
              <a:t>                     → </a:t>
            </a:r>
            <a:r>
              <a:rPr lang="de-DE" sz="2400" b="1" dirty="0" err="1" smtClean="0">
                <a:solidFill>
                  <a:srgbClr val="8A2BA0"/>
                </a:solidFill>
                <a:latin typeface="Arial" charset="0"/>
                <a:ea typeface="Arial" charset="0"/>
                <a:cs typeface="Arial" charset="0"/>
              </a:rPr>
              <a:t>cored</a:t>
            </a:r>
            <a:r>
              <a:rPr lang="de-DE" sz="2400" b="1" dirty="0" smtClean="0">
                <a:solidFill>
                  <a:srgbClr val="8A2B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2400" dirty="0" err="1" smtClean="0">
                <a:solidFill>
                  <a:srgbClr val="8A2BA0"/>
                </a:solidFill>
                <a:latin typeface="Arial" charset="0"/>
                <a:ea typeface="Arial" charset="0"/>
                <a:cs typeface="Arial" charset="0"/>
              </a:rPr>
              <a:t>profiles</a:t>
            </a:r>
            <a:r>
              <a:rPr lang="de-DE" sz="2400" dirty="0" smtClean="0">
                <a:solidFill>
                  <a:srgbClr val="8A2BA0"/>
                </a:solidFill>
                <a:latin typeface="Arial" charset="0"/>
                <a:ea typeface="Arial" charset="0"/>
                <a:cs typeface="Arial" charset="0"/>
              </a:rPr>
              <a:t> ???</a:t>
            </a:r>
          </a:p>
          <a:p>
            <a:pPr marL="269875" indent="-269875">
              <a:buFont typeface="Arial" charset="0"/>
              <a:buChar char="•"/>
            </a:pPr>
            <a:r>
              <a:rPr lang="de-DE" sz="24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substructures</a:t>
            </a:r>
            <a:r>
              <a:rPr lang="de-DE" sz="24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(</a:t>
            </a:r>
            <a:r>
              <a:rPr lang="de-DE" sz="24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clumps</a:t>
            </a:r>
            <a:r>
              <a:rPr lang="de-DE" sz="24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) </a:t>
            </a:r>
            <a:r>
              <a:rPr lang="de-DE" sz="24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may</a:t>
            </a:r>
            <a:r>
              <a:rPr lang="de-DE" sz="24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boost</a:t>
            </a:r>
            <a:r>
              <a:rPr lang="de-DE" sz="24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signals</a:t>
            </a:r>
            <a:endParaRPr lang="de-DE" sz="24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2" name="Bild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0" r="8213"/>
          <a:stretch/>
        </p:blipFill>
        <p:spPr>
          <a:xfrm>
            <a:off x="4495717" y="2996952"/>
            <a:ext cx="4648283" cy="3826627"/>
          </a:xfrm>
          <a:prstGeom prst="rect">
            <a:avLst/>
          </a:prstGeom>
        </p:spPr>
      </p:pic>
      <p:sp>
        <p:nvSpPr>
          <p:cNvPr id="23" name="Rechteck 22"/>
          <p:cNvSpPr/>
          <p:nvPr/>
        </p:nvSpPr>
        <p:spPr>
          <a:xfrm>
            <a:off x="5220072" y="5949280"/>
            <a:ext cx="30243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smtClean="0"/>
              <a:t>H.E.S.S., </a:t>
            </a:r>
            <a:r>
              <a:rPr lang="pt-BR" sz="1200" dirty="0" err="1" smtClean="0"/>
              <a:t>Phys</a:t>
            </a:r>
            <a:r>
              <a:rPr lang="pt-BR" sz="1200" dirty="0"/>
              <a:t>. Rev. </a:t>
            </a:r>
            <a:r>
              <a:rPr lang="pt-BR" sz="1200" dirty="0" err="1"/>
              <a:t>Lett</a:t>
            </a:r>
            <a:r>
              <a:rPr lang="pt-BR" sz="1200" dirty="0"/>
              <a:t>. 114, 081301 (2015)</a:t>
            </a:r>
            <a:endParaRPr lang="de-DE" sz="1200" dirty="0"/>
          </a:p>
        </p:txBody>
      </p:sp>
      <p:sp>
        <p:nvSpPr>
          <p:cNvPr id="28" name="Textfeld 27"/>
          <p:cNvSpPr txBox="1"/>
          <p:nvPr/>
        </p:nvSpPr>
        <p:spPr>
          <a:xfrm>
            <a:off x="5882432" y="3021221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rgbClr val="1548C8"/>
                </a:solidFill>
              </a:rPr>
              <a:t>cusped</a:t>
            </a:r>
            <a:endParaRPr lang="de-DE" b="1" dirty="0">
              <a:solidFill>
                <a:srgbClr val="1548C8"/>
              </a:solidFill>
            </a:endParaRPr>
          </a:p>
        </p:txBody>
      </p:sp>
      <p:cxnSp>
        <p:nvCxnSpPr>
          <p:cNvPr id="30" name="Gerade Verbindung mit Pfeil 29"/>
          <p:cNvCxnSpPr/>
          <p:nvPr/>
        </p:nvCxnSpPr>
        <p:spPr bwMode="auto">
          <a:xfrm flipH="1" flipV="1">
            <a:off x="5443539" y="4143375"/>
            <a:ext cx="357186" cy="400050"/>
          </a:xfrm>
          <a:prstGeom prst="straightConnector1">
            <a:avLst/>
          </a:prstGeom>
          <a:noFill/>
          <a:ln w="28575" cap="flat" cmpd="sng" algn="ctr">
            <a:solidFill>
              <a:srgbClr val="8A2BA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Textfeld 43"/>
          <p:cNvSpPr txBox="1"/>
          <p:nvPr/>
        </p:nvSpPr>
        <p:spPr>
          <a:xfrm>
            <a:off x="5364088" y="4374504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smtClean="0">
                <a:solidFill>
                  <a:srgbClr val="8A2BA0"/>
                </a:solidFill>
              </a:rPr>
              <a:t>cored</a:t>
            </a:r>
            <a:endParaRPr lang="de-DE" b="1" dirty="0">
              <a:solidFill>
                <a:srgbClr val="8A2BA0"/>
              </a:solidFill>
            </a:endParaRPr>
          </a:p>
        </p:txBody>
      </p:sp>
      <p:cxnSp>
        <p:nvCxnSpPr>
          <p:cNvPr id="49" name="Gerade Verbindung mit Pfeil 48"/>
          <p:cNvCxnSpPr/>
          <p:nvPr/>
        </p:nvCxnSpPr>
        <p:spPr bwMode="auto">
          <a:xfrm flipH="1">
            <a:off x="5372101" y="3325693"/>
            <a:ext cx="567481" cy="74732"/>
          </a:xfrm>
          <a:prstGeom prst="straightConnector1">
            <a:avLst/>
          </a:prstGeom>
          <a:noFill/>
          <a:ln w="28575" cap="flat" cmpd="sng" algn="ctr">
            <a:solidFill>
              <a:srgbClr val="1548C8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544407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ung 5"/>
          <p:cNvGrpSpPr/>
          <p:nvPr/>
        </p:nvGrpSpPr>
        <p:grpSpPr>
          <a:xfrm>
            <a:off x="439688" y="332656"/>
            <a:ext cx="3124200" cy="2611437"/>
            <a:chOff x="395536" y="980728"/>
            <a:chExt cx="3124200" cy="2611437"/>
          </a:xfrm>
        </p:grpSpPr>
        <p:pic>
          <p:nvPicPr>
            <p:cNvPr id="7" name="Picture 16" descr="Picture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980728"/>
              <a:ext cx="3124200" cy="2611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852736" y="3166715"/>
              <a:ext cx="21336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de-DE" sz="2000" b="1" dirty="0" smtClean="0">
                  <a:solidFill>
                    <a:srgbClr val="FFFFFF"/>
                  </a:solidFill>
                  <a:latin typeface="Arial" charset="0"/>
                </a:rPr>
                <a:t>Dwarf Galaxies</a:t>
              </a:r>
              <a:endParaRPr lang="en-US" altLang="de-DE" sz="2000" b="1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323528" y="2893156"/>
            <a:ext cx="39604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dirty="0">
                <a:solidFill>
                  <a:srgbClr val="FFFFFF"/>
                </a:solidFill>
                <a:latin typeface="Arial"/>
              </a:rPr>
              <a:t>l</a:t>
            </a:r>
            <a:r>
              <a:rPr lang="de-DE" sz="2000" dirty="0" smtClean="0">
                <a:solidFill>
                  <a:srgbClr val="FFFFFF"/>
                </a:solidFill>
                <a:latin typeface="Arial"/>
              </a:rPr>
              <a:t>arge </a:t>
            </a:r>
            <a:r>
              <a:rPr lang="de-DE" sz="2000" dirty="0" err="1" smtClean="0">
                <a:solidFill>
                  <a:srgbClr val="FFFFFF"/>
                </a:solidFill>
                <a:latin typeface="Arial"/>
              </a:rPr>
              <a:t>mass</a:t>
            </a:r>
            <a:r>
              <a:rPr lang="de-DE" sz="2000" dirty="0" smtClean="0">
                <a:solidFill>
                  <a:srgbClr val="FFFFFF"/>
                </a:solidFill>
                <a:latin typeface="Arial"/>
              </a:rPr>
              <a:t>/light </a:t>
            </a:r>
            <a:r>
              <a:rPr lang="de-DE" sz="2000" dirty="0" err="1" smtClean="0">
                <a:solidFill>
                  <a:srgbClr val="FFFFFF"/>
                </a:solidFill>
                <a:latin typeface="Arial"/>
              </a:rPr>
              <a:t>ratio</a:t>
            </a:r>
            <a:endParaRPr lang="de-DE" sz="2000" dirty="0" smtClean="0">
              <a:solidFill>
                <a:srgbClr val="FFFFFF"/>
              </a:solidFill>
              <a:latin typeface="Arial"/>
            </a:endParaRPr>
          </a:p>
          <a:p>
            <a:pPr>
              <a:spcBef>
                <a:spcPts val="600"/>
              </a:spcBef>
            </a:pPr>
            <a:r>
              <a:rPr lang="de-DE" sz="2000" dirty="0" err="1" smtClean="0">
                <a:solidFill>
                  <a:srgbClr val="FFFFFF"/>
                </a:solidFill>
                <a:latin typeface="Arial"/>
              </a:rPr>
              <a:t>no</a:t>
            </a:r>
            <a:r>
              <a:rPr lang="de-DE" sz="20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"/>
              </a:rPr>
              <a:t>astrophysical</a:t>
            </a:r>
            <a:r>
              <a:rPr lang="de-DE" sz="20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de-DE" sz="2000" dirty="0" err="1" smtClean="0">
                <a:solidFill>
                  <a:srgbClr val="FFFFFF"/>
                </a:solidFill>
                <a:latin typeface="Arial"/>
              </a:rPr>
              <a:t>backgrounds</a:t>
            </a:r>
            <a:endParaRPr lang="de-DE" sz="2000" dirty="0" smtClean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2" name="Grafik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3319" y="4509120"/>
            <a:ext cx="8733691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3"/>
          <p:cNvSpPr/>
          <p:nvPr/>
        </p:nvSpPr>
        <p:spPr bwMode="auto">
          <a:xfrm>
            <a:off x="333319" y="5373216"/>
            <a:ext cx="8733691" cy="648072"/>
          </a:xfrm>
          <a:prstGeom prst="rect">
            <a:avLst/>
          </a:prstGeom>
          <a:solidFill>
            <a:srgbClr val="FFFF00">
              <a:alpha val="34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arrow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de-DE" smtClean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5102696" y="5589240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de-DE" sz="2000" dirty="0" smtClean="0">
                <a:solidFill>
                  <a:srgbClr val="FFFFFF"/>
                </a:solidFill>
                <a:latin typeface="Arial" charset="0"/>
              </a:rPr>
              <a:t>veto band</a:t>
            </a:r>
            <a:endParaRPr lang="en-US" altLang="de-DE" sz="20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1547664" y="3677986"/>
            <a:ext cx="3927478" cy="3927478"/>
          </a:xfrm>
          <a:prstGeom prst="ellipse">
            <a:avLst/>
          </a:prstGeom>
          <a:gradFill flip="none" rotWithShape="1">
            <a:gsLst>
              <a:gs pos="0">
                <a:srgbClr val="FF0000">
                  <a:alpha val="77000"/>
                  <a:lumMod val="81000"/>
                </a:srgbClr>
              </a:gs>
              <a:gs pos="100000">
                <a:schemeClr val="bg1">
                  <a:lumMod val="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 cap="flat" cmpd="sng" algn="ctr">
            <a:noFill/>
            <a:prstDash val="solid"/>
            <a:round/>
            <a:headEnd type="none" w="med" len="med"/>
            <a:tailEnd type="arrow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de-DE" smtClean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3491880" y="4233282"/>
            <a:ext cx="24482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de-DE" sz="2000" dirty="0" smtClean="0">
                <a:solidFill>
                  <a:srgbClr val="FFFFFF"/>
                </a:solidFill>
                <a:latin typeface="Arial" charset="0"/>
              </a:rPr>
              <a:t>Search for gradient in </a:t>
            </a:r>
            <a:r>
              <a:rPr lang="en-US" altLang="de-DE" sz="2000" smtClean="0">
                <a:solidFill>
                  <a:srgbClr val="FFFFFF"/>
                </a:solidFill>
                <a:latin typeface="Arial" charset="0"/>
              </a:rPr>
              <a:t>halo signal</a:t>
            </a:r>
            <a:endParaRPr lang="en-US" altLang="de-DE" sz="20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627784" y="6344493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de-DE" sz="2000" b="1" dirty="0" smtClean="0">
                <a:solidFill>
                  <a:srgbClr val="FFFFFF"/>
                </a:solidFill>
                <a:latin typeface="Arial" charset="0"/>
              </a:rPr>
              <a:t>Galactic Centre</a:t>
            </a:r>
            <a:endParaRPr lang="en-US" altLang="de-DE" sz="2000" b="1" dirty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3" name="Gruppierung 2"/>
          <p:cNvGrpSpPr/>
          <p:nvPr/>
        </p:nvGrpSpPr>
        <p:grpSpPr>
          <a:xfrm>
            <a:off x="4049688" y="135051"/>
            <a:ext cx="4828233" cy="4101654"/>
            <a:chOff x="684980" y="2560691"/>
            <a:chExt cx="4828233" cy="4101654"/>
          </a:xfrm>
        </p:grpSpPr>
        <p:pic>
          <p:nvPicPr>
            <p:cNvPr id="2" name="Bild 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980" y="2560691"/>
              <a:ext cx="4828233" cy="4101654"/>
            </a:xfrm>
            <a:prstGeom prst="rect">
              <a:avLst/>
            </a:prstGeom>
          </p:spPr>
        </p:pic>
        <p:sp>
          <p:nvSpPr>
            <p:cNvPr id="19" name="Textfeld 18"/>
            <p:cNvSpPr txBox="1"/>
            <p:nvPr/>
          </p:nvSpPr>
          <p:spPr>
            <a:xfrm>
              <a:off x="3923928" y="2617167"/>
              <a:ext cx="12513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de-DE" sz="1400" b="1" smtClean="0">
                  <a:solidFill>
                    <a:srgbClr val="FF0000"/>
                  </a:solidFill>
                  <a:latin typeface="Arial"/>
                </a:rPr>
                <a:t>preliminary</a:t>
              </a:r>
              <a:endParaRPr lang="de-DE" sz="1400" b="1" dirty="0" smtClean="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4" name="Textfeld 3"/>
          <p:cNvSpPr txBox="1"/>
          <p:nvPr/>
        </p:nvSpPr>
        <p:spPr>
          <a:xfrm>
            <a:off x="251520" y="44624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dirty="0" smtClean="0">
                <a:latin typeface="+mn-lt"/>
              </a:rPr>
              <a:t>𝛾-</a:t>
            </a:r>
            <a:r>
              <a:rPr lang="de-DE" dirty="0" err="1" smtClean="0">
                <a:latin typeface="+mn-lt"/>
              </a:rPr>
              <a:t>ray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limits</a:t>
            </a:r>
            <a:r>
              <a:rPr lang="de-DE" dirty="0" smtClean="0">
                <a:latin typeface="+mn-lt"/>
              </a:rPr>
              <a:t> (</a:t>
            </a:r>
            <a:r>
              <a:rPr lang="de-DE" dirty="0" err="1" smtClean="0">
                <a:latin typeface="+mn-lt"/>
              </a:rPr>
              <a:t>examples</a:t>
            </a:r>
            <a:r>
              <a:rPr lang="de-DE" dirty="0" smtClean="0"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473411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ung 3"/>
          <p:cNvGrpSpPr/>
          <p:nvPr/>
        </p:nvGrpSpPr>
        <p:grpSpPr>
          <a:xfrm>
            <a:off x="251520" y="1990502"/>
            <a:ext cx="8727901" cy="4174802"/>
            <a:chOff x="29170" y="2708920"/>
            <a:chExt cx="8727901" cy="4174802"/>
          </a:xfrm>
        </p:grpSpPr>
        <p:pic>
          <p:nvPicPr>
            <p:cNvPr id="3" name="Bild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460" y="2734642"/>
              <a:ext cx="4660611" cy="4149080"/>
            </a:xfrm>
            <a:prstGeom prst="rect">
              <a:avLst/>
            </a:prstGeom>
          </p:spPr>
        </p:pic>
        <p:pic>
          <p:nvPicPr>
            <p:cNvPr id="2" name="Bild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0" y="2708920"/>
              <a:ext cx="4587387" cy="4174802"/>
            </a:xfrm>
            <a:prstGeom prst="rect">
              <a:avLst/>
            </a:prstGeom>
          </p:spPr>
        </p:pic>
      </p:grpSp>
      <p:sp>
        <p:nvSpPr>
          <p:cNvPr id="5" name="Textfeld 4"/>
          <p:cNvSpPr txBox="1"/>
          <p:nvPr/>
        </p:nvSpPr>
        <p:spPr>
          <a:xfrm>
            <a:off x="251520" y="116632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 smtClean="0">
                <a:latin typeface="Arial" charset="0"/>
                <a:ea typeface="Arial" charset="0"/>
                <a:cs typeface="Arial" charset="0"/>
              </a:rPr>
              <a:t>Beware</a:t>
            </a:r>
            <a:r>
              <a:rPr lang="de-DE" sz="3200" dirty="0" smtClean="0">
                <a:latin typeface="Arial" charset="0"/>
                <a:ea typeface="Arial" charset="0"/>
                <a:cs typeface="Arial" charset="0"/>
              </a:rPr>
              <a:t>: Model </a:t>
            </a:r>
            <a:r>
              <a:rPr lang="de-DE" sz="3200" dirty="0" err="1" smtClean="0">
                <a:latin typeface="Arial" charset="0"/>
                <a:ea typeface="Arial" charset="0"/>
                <a:cs typeface="Arial" charset="0"/>
              </a:rPr>
              <a:t>dependencies</a:t>
            </a:r>
            <a:endParaRPr lang="de-DE" sz="32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51520" y="836712"/>
            <a:ext cx="475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Astrophysics</a:t>
            </a:r>
            <a:r>
              <a:rPr lang="de-DE" sz="2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:</a:t>
            </a:r>
            <a:r>
              <a:rPr lang="de-DE" sz="24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algn="ctr"/>
            <a:r>
              <a:rPr lang="de-DE" sz="2400" dirty="0" smtClean="0">
                <a:latin typeface="Arial" charset="0"/>
                <a:ea typeface="Arial" charset="0"/>
                <a:cs typeface="Arial" charset="0"/>
              </a:rPr>
              <a:t>DM </a:t>
            </a:r>
            <a:r>
              <a:rPr lang="de-DE" sz="2400" dirty="0" err="1" smtClean="0">
                <a:latin typeface="Arial" charset="0"/>
                <a:ea typeface="Arial" charset="0"/>
                <a:cs typeface="Arial" charset="0"/>
              </a:rPr>
              <a:t>profiles</a:t>
            </a:r>
            <a:endParaRPr lang="de-DE" sz="24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de-DE" sz="2400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de-DE" sz="2400" dirty="0" err="1" smtClean="0">
                <a:latin typeface="Arial" charset="0"/>
                <a:ea typeface="Arial" charset="0"/>
                <a:cs typeface="Arial" charset="0"/>
              </a:rPr>
              <a:t>n</a:t>
            </a:r>
            <a:r>
              <a:rPr lang="de-DE" sz="2400" dirty="0" smtClean="0">
                <a:latin typeface="Arial" charset="0"/>
                <a:ea typeface="Arial" charset="0"/>
                <a:cs typeface="Arial" charset="0"/>
              </a:rPr>
              <a:t>-body </a:t>
            </a:r>
            <a:r>
              <a:rPr lang="de-DE" sz="2400" dirty="0" err="1" smtClean="0">
                <a:latin typeface="Arial" charset="0"/>
                <a:ea typeface="Arial" charset="0"/>
                <a:cs typeface="Arial" charset="0"/>
              </a:rPr>
              <a:t>simulations</a:t>
            </a:r>
            <a:r>
              <a:rPr lang="de-DE" sz="2400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004048" y="860519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BSM </a:t>
            </a:r>
            <a:r>
              <a:rPr lang="de-DE" sz="2400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particle</a:t>
            </a:r>
            <a:r>
              <a:rPr lang="de-DE" sz="2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physics</a:t>
            </a:r>
            <a:r>
              <a:rPr lang="de-DE" sz="2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de-DE" sz="2400" dirty="0" smtClean="0">
                <a:latin typeface="Arial" charset="0"/>
                <a:ea typeface="Arial" charset="0"/>
                <a:cs typeface="Arial" charset="0"/>
              </a:rPr>
              <a:t>𝛾 </a:t>
            </a:r>
            <a:r>
              <a:rPr lang="de-DE" sz="2400" dirty="0" err="1" smtClean="0">
                <a:latin typeface="Arial" charset="0"/>
                <a:ea typeface="Arial" charset="0"/>
                <a:cs typeface="Arial" charset="0"/>
              </a:rPr>
              <a:t>rays</a:t>
            </a:r>
            <a:r>
              <a:rPr lang="de-DE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ea typeface="Arial" charset="0"/>
                <a:cs typeface="Arial" charset="0"/>
              </a:rPr>
              <a:t>from</a:t>
            </a:r>
            <a:r>
              <a:rPr lang="de-DE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ea typeface="Arial" charset="0"/>
                <a:cs typeface="Arial" charset="0"/>
              </a:rPr>
              <a:t>various</a:t>
            </a:r>
            <a:r>
              <a:rPr lang="de-DE" sz="2400" dirty="0" smtClean="0">
                <a:latin typeface="Arial" charset="0"/>
                <a:ea typeface="Arial" charset="0"/>
                <a:cs typeface="Arial" charset="0"/>
              </a:rPr>
              <a:t> DM </a:t>
            </a:r>
            <a:r>
              <a:rPr lang="de-DE" sz="2400" dirty="0" err="1" smtClean="0">
                <a:latin typeface="Arial" charset="0"/>
                <a:ea typeface="Arial" charset="0"/>
                <a:cs typeface="Arial" charset="0"/>
              </a:rPr>
              <a:t>annihilation</a:t>
            </a:r>
            <a:r>
              <a:rPr lang="de-DE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ea typeface="Arial" charset="0"/>
                <a:cs typeface="Arial" charset="0"/>
              </a:rPr>
              <a:t>channels</a:t>
            </a:r>
            <a:endParaRPr lang="de-DE" sz="24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51520" y="6237312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sensitivities</a:t>
            </a:r>
            <a:r>
              <a:rPr lang="de-DE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reaching</a:t>
            </a:r>
            <a:r>
              <a:rPr lang="de-DE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 thermal </a:t>
            </a:r>
            <a:r>
              <a:rPr lang="de-DE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relic</a:t>
            </a:r>
            <a:r>
              <a:rPr lang="de-DE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scale</a:t>
            </a:r>
            <a:r>
              <a:rPr lang="de-DE" dirty="0" smtClean="0">
                <a:solidFill>
                  <a:srgbClr val="1548C8"/>
                </a:solidFill>
                <a:latin typeface="Arial" charset="0"/>
                <a:ea typeface="Arial" charset="0"/>
                <a:cs typeface="Arial" charset="0"/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9234900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tp://fermi.gsfc.nasa.gov/science/eteu/dm/figur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2168"/>
            <a:ext cx="9184437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251520" y="5517232"/>
            <a:ext cx="19830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NASA/T. Linden, </a:t>
            </a:r>
            <a:r>
              <a:rPr lang="de-DE" sz="1200" dirty="0" err="1">
                <a:solidFill>
                  <a:schemeClr val="bg1"/>
                </a:solidFill>
              </a:rPr>
              <a:t>U.Chicago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79512" y="188640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Hot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topic</a:t>
            </a:r>
            <a:r>
              <a:rPr lang="de-DE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GeV</a:t>
            </a:r>
            <a:r>
              <a:rPr lang="de-DE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excess</a:t>
            </a:r>
            <a:r>
              <a:rPr lang="de-DE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Galactic</a:t>
            </a:r>
            <a:r>
              <a:rPr lang="de-DE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Centre</a:t>
            </a:r>
            <a:r>
              <a:rPr lang="de-DE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(Fermi LAT)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987824" y="1412776"/>
            <a:ext cx="5472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after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subtraction</a:t>
            </a:r>
            <a:r>
              <a:rPr lang="de-DE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diffuse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background</a:t>
            </a:r>
            <a:r>
              <a:rPr lang="de-DE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de-DE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known</a:t>
            </a:r>
            <a:r>
              <a:rPr lang="de-DE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sources</a:t>
            </a:r>
            <a:endParaRPr lang="de-DE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Pfeil nach unten 11"/>
          <p:cNvSpPr/>
          <p:nvPr/>
        </p:nvSpPr>
        <p:spPr bwMode="auto">
          <a:xfrm rot="20287471">
            <a:off x="6184458" y="2334610"/>
            <a:ext cx="504056" cy="2568380"/>
          </a:xfrm>
          <a:prstGeom prst="downArrow">
            <a:avLst>
              <a:gd name="adj1" fmla="val 50000"/>
              <a:gd name="adj2" fmla="val 103856"/>
            </a:avLst>
          </a:prstGeom>
          <a:solidFill>
            <a:schemeClr val="bg1">
              <a:lumMod val="75000"/>
            </a:schemeClr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278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tp://fermi.gsfc.nasa.gov/science/eteu/dm/figur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2168"/>
            <a:ext cx="9184437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179511" y="188640"/>
            <a:ext cx="91548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New: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gamma</a:t>
            </a:r>
            <a:r>
              <a:rPr lang="de-DE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ray</a:t>
            </a:r>
            <a:r>
              <a:rPr lang="de-DE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distributions</a:t>
            </a:r>
            <a:r>
              <a:rPr lang="de-DE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claimed</a:t>
            </a:r>
            <a:r>
              <a:rPr lang="de-DE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</a:t>
            </a:r>
            <a:r>
              <a:rPr lang="de-DE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</a:t>
            </a:r>
            <a:r>
              <a:rPr lang="de-DE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clumpy</a:t>
            </a:r>
            <a:r>
              <a:rPr lang="de-DE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”</a:t>
            </a:r>
            <a:endParaRPr lang="de-DE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de-DE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	⇒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huge</a:t>
            </a:r>
            <a:r>
              <a:rPr lang="de-DE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source</a:t>
            </a:r>
            <a:r>
              <a:rPr lang="de-DE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population</a:t>
            </a:r>
            <a:r>
              <a:rPr lang="de-DE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just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below</a:t>
            </a:r>
            <a:r>
              <a:rPr lang="de-DE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threshold</a:t>
            </a:r>
            <a:r>
              <a:rPr lang="de-DE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	  </a:t>
            </a:r>
            <a:r>
              <a:rPr lang="de-DE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(e.g.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millisecond</a:t>
            </a:r>
            <a:r>
              <a:rPr lang="de-DE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pulsars</a:t>
            </a:r>
            <a:r>
              <a:rPr lang="de-DE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)?</a:t>
            </a:r>
          </a:p>
        </p:txBody>
      </p:sp>
      <p:pic>
        <p:nvPicPr>
          <p:cNvPr id="124930" name="Picture 2" descr="amma-ray map of an area (24° wide) around the galactic centre showing 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68" y="1806496"/>
            <a:ext cx="4169189" cy="350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467544" y="5312241"/>
            <a:ext cx="32221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200" dirty="0" err="1" smtClean="0">
                <a:solidFill>
                  <a:schemeClr val="bg1"/>
                </a:solidFill>
              </a:rPr>
              <a:t>Bartels</a:t>
            </a:r>
            <a:r>
              <a:rPr lang="nb-NO" sz="1200" dirty="0" smtClean="0">
                <a:solidFill>
                  <a:schemeClr val="bg1"/>
                </a:solidFill>
              </a:rPr>
              <a:t> </a:t>
            </a:r>
            <a:r>
              <a:rPr lang="nb-NO" sz="1200" dirty="0">
                <a:solidFill>
                  <a:schemeClr val="bg1"/>
                </a:solidFill>
              </a:rPr>
              <a:t>et al</a:t>
            </a:r>
            <a:r>
              <a:rPr lang="nb-NO" sz="1200" dirty="0" smtClean="0">
                <a:solidFill>
                  <a:schemeClr val="bg1"/>
                </a:solidFill>
              </a:rPr>
              <a:t>., </a:t>
            </a:r>
            <a:r>
              <a:rPr lang="nb-NO" sz="1200" dirty="0" err="1">
                <a:solidFill>
                  <a:schemeClr val="bg1"/>
                </a:solidFill>
              </a:rPr>
              <a:t>Phys</a:t>
            </a:r>
            <a:r>
              <a:rPr lang="nb-NO" sz="1200" dirty="0">
                <a:solidFill>
                  <a:schemeClr val="bg1"/>
                </a:solidFill>
              </a:rPr>
              <a:t>. Rev. Lett. </a:t>
            </a:r>
            <a:r>
              <a:rPr lang="nb-NO" sz="1200" b="1" dirty="0">
                <a:solidFill>
                  <a:schemeClr val="bg1"/>
                </a:solidFill>
              </a:rPr>
              <a:t>116</a:t>
            </a:r>
            <a:r>
              <a:rPr lang="nb-NO" sz="1200" dirty="0">
                <a:solidFill>
                  <a:schemeClr val="bg1"/>
                </a:solidFill>
              </a:rPr>
              <a:t> </a:t>
            </a:r>
            <a:r>
              <a:rPr lang="nb-NO" sz="1200" dirty="0" smtClean="0">
                <a:solidFill>
                  <a:schemeClr val="bg1"/>
                </a:solidFill>
              </a:rPr>
              <a:t>051102</a:t>
            </a:r>
          </a:p>
          <a:p>
            <a:endParaRPr lang="nb-NO" sz="1200" dirty="0">
              <a:solidFill>
                <a:schemeClr val="bg1"/>
              </a:solidFill>
            </a:endParaRPr>
          </a:p>
          <a:p>
            <a:r>
              <a:rPr lang="nb-NO" sz="1200" dirty="0" err="1" smtClean="0">
                <a:solidFill>
                  <a:schemeClr val="bg1"/>
                </a:solidFill>
              </a:rPr>
              <a:t>Similar</a:t>
            </a:r>
            <a:r>
              <a:rPr lang="nb-NO" sz="1200" dirty="0" smtClean="0">
                <a:solidFill>
                  <a:schemeClr val="bg1"/>
                </a:solidFill>
              </a:rPr>
              <a:t> </a:t>
            </a:r>
            <a:r>
              <a:rPr lang="nb-NO" sz="1200" dirty="0" err="1" smtClean="0">
                <a:solidFill>
                  <a:schemeClr val="bg1"/>
                </a:solidFill>
              </a:rPr>
              <a:t>claims</a:t>
            </a:r>
            <a:r>
              <a:rPr lang="nb-NO" sz="1200" dirty="0" smtClean="0">
                <a:solidFill>
                  <a:schemeClr val="bg1"/>
                </a:solidFill>
              </a:rPr>
              <a:t> by</a:t>
            </a:r>
          </a:p>
          <a:p>
            <a:r>
              <a:rPr lang="sk-SK" sz="1200" dirty="0">
                <a:solidFill>
                  <a:schemeClr val="bg1"/>
                </a:solidFill>
              </a:rPr>
              <a:t>Lee et al., </a:t>
            </a:r>
            <a:r>
              <a:rPr lang="sk-SK" sz="1200" dirty="0" err="1">
                <a:solidFill>
                  <a:schemeClr val="bg1"/>
                </a:solidFill>
              </a:rPr>
              <a:t>Phys</a:t>
            </a:r>
            <a:r>
              <a:rPr lang="sk-SK" sz="1200" dirty="0">
                <a:solidFill>
                  <a:schemeClr val="bg1"/>
                </a:solidFill>
              </a:rPr>
              <a:t>. Rev. </a:t>
            </a:r>
            <a:r>
              <a:rPr lang="sk-SK" sz="1200" dirty="0" err="1">
                <a:solidFill>
                  <a:schemeClr val="bg1"/>
                </a:solidFill>
              </a:rPr>
              <a:t>Lett</a:t>
            </a:r>
            <a:r>
              <a:rPr lang="sk-SK" sz="1200" dirty="0">
                <a:solidFill>
                  <a:schemeClr val="bg1"/>
                </a:solidFill>
              </a:rPr>
              <a:t>. </a:t>
            </a:r>
            <a:r>
              <a:rPr lang="sk-SK" sz="1200" b="1" dirty="0">
                <a:solidFill>
                  <a:schemeClr val="bg1"/>
                </a:solidFill>
              </a:rPr>
              <a:t>116</a:t>
            </a:r>
            <a:r>
              <a:rPr lang="sk-SK" sz="1200" dirty="0">
                <a:solidFill>
                  <a:schemeClr val="bg1"/>
                </a:solidFill>
              </a:rPr>
              <a:t> </a:t>
            </a:r>
            <a:r>
              <a:rPr lang="sk-SK" sz="1200" dirty="0" smtClean="0">
                <a:solidFill>
                  <a:schemeClr val="bg1"/>
                </a:solidFill>
              </a:rPr>
              <a:t>051103</a:t>
            </a:r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991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22" name="Picture 2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381000"/>
            <a:ext cx="3770313" cy="294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23" name="Picture 3" descr="test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4724400"/>
            <a:ext cx="1439863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24" name="Oval 4"/>
          <p:cNvSpPr>
            <a:spLocks noChangeArrowheads="1"/>
          </p:cNvSpPr>
          <p:nvPr/>
        </p:nvSpPr>
        <p:spPr bwMode="auto">
          <a:xfrm>
            <a:off x="3962400" y="-1524000"/>
            <a:ext cx="6553200" cy="6553200"/>
          </a:xfrm>
          <a:prstGeom prst="ellipse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gamma/>
                  <a:shade val="0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</a:pPr>
            <a:endParaRPr lang="de-DE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7925" name="Text Box 5"/>
          <p:cNvSpPr txBox="1">
            <a:spLocks noChangeArrowheads="1"/>
          </p:cNvSpPr>
          <p:nvPr/>
        </p:nvSpPr>
        <p:spPr bwMode="auto">
          <a:xfrm>
            <a:off x="1981200" y="6172200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de-DE" sz="2400" smtClean="0">
                <a:solidFill>
                  <a:srgbClr val="FFFFFF"/>
                </a:solidFill>
                <a:latin typeface="Arial" charset="0"/>
              </a:rPr>
              <a:t>IceCube</a:t>
            </a:r>
          </a:p>
        </p:txBody>
      </p:sp>
      <p:cxnSp>
        <p:nvCxnSpPr>
          <p:cNvPr id="337926" name="AutoShape 6"/>
          <p:cNvCxnSpPr>
            <a:cxnSpLocks noChangeShapeType="1"/>
            <a:endCxn id="337923" idx="2"/>
          </p:cNvCxnSpPr>
          <p:nvPr/>
        </p:nvCxnSpPr>
        <p:spPr bwMode="auto">
          <a:xfrm rot="10800000">
            <a:off x="1254125" y="6161088"/>
            <a:ext cx="727075" cy="241300"/>
          </a:xfrm>
          <a:prstGeom prst="bentConnector2">
            <a:avLst/>
          </a:prstGeom>
          <a:noFill/>
          <a:ln w="19050">
            <a:solidFill>
              <a:schemeClr val="bg1"/>
            </a:solidFill>
            <a:miter lim="800000"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37929" name="Text Box 9"/>
          <p:cNvSpPr txBox="1">
            <a:spLocks noChangeArrowheads="1"/>
          </p:cNvSpPr>
          <p:nvPr/>
        </p:nvSpPr>
        <p:spPr bwMode="auto">
          <a:xfrm>
            <a:off x="304800" y="548680"/>
            <a:ext cx="4360862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3600" b="1" dirty="0" smtClean="0">
                <a:solidFill>
                  <a:srgbClr val="FFFFFF"/>
                </a:solidFill>
                <a:latin typeface="Arial" charset="0"/>
              </a:rPr>
              <a:t>A neutrino special: </a:t>
            </a:r>
            <a:r>
              <a:rPr lang="en-US" altLang="de-DE" dirty="0" smtClean="0">
                <a:solidFill>
                  <a:srgbClr val="FFFFFF"/>
                </a:solidFill>
                <a:latin typeface="Arial" charset="0"/>
              </a:rPr>
              <a:t>WIMP annihilation in the core of the Sun  (or earth)</a:t>
            </a:r>
          </a:p>
        </p:txBody>
      </p:sp>
      <p:sp>
        <p:nvSpPr>
          <p:cNvPr id="337930" name="Line 10"/>
          <p:cNvSpPr>
            <a:spLocks noChangeShapeType="1"/>
          </p:cNvSpPr>
          <p:nvPr/>
        </p:nvSpPr>
        <p:spPr bwMode="auto">
          <a:xfrm flipH="1" flipV="1">
            <a:off x="6489700" y="1784350"/>
            <a:ext cx="444500" cy="100013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endParaRPr lang="de-DE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7931" name="Line 11"/>
          <p:cNvSpPr>
            <a:spLocks noChangeShapeType="1"/>
          </p:cNvSpPr>
          <p:nvPr/>
        </p:nvSpPr>
        <p:spPr bwMode="auto">
          <a:xfrm flipV="1">
            <a:off x="7123113" y="1744663"/>
            <a:ext cx="312737" cy="1079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endParaRPr lang="de-DE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7932" name="Line 12"/>
          <p:cNvSpPr>
            <a:spLocks noChangeShapeType="1"/>
          </p:cNvSpPr>
          <p:nvPr/>
        </p:nvSpPr>
        <p:spPr bwMode="auto">
          <a:xfrm flipH="1">
            <a:off x="1277938" y="2009775"/>
            <a:ext cx="5486400" cy="4073525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endParaRPr lang="de-DE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7933" name="Line 13"/>
          <p:cNvSpPr>
            <a:spLocks noChangeShapeType="1"/>
          </p:cNvSpPr>
          <p:nvPr/>
        </p:nvSpPr>
        <p:spPr bwMode="auto">
          <a:xfrm>
            <a:off x="7023100" y="1974850"/>
            <a:ext cx="107950" cy="1524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endParaRPr lang="de-DE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7934" name="Line 14"/>
          <p:cNvSpPr>
            <a:spLocks noChangeShapeType="1"/>
          </p:cNvSpPr>
          <p:nvPr/>
        </p:nvSpPr>
        <p:spPr bwMode="auto">
          <a:xfrm flipH="1" flipV="1">
            <a:off x="6973888" y="1482725"/>
            <a:ext cx="1587" cy="31273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endParaRPr lang="de-DE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7927" name="Freeform 7"/>
          <p:cNvSpPr>
            <a:spLocks noChangeAspect="1"/>
          </p:cNvSpPr>
          <p:nvPr/>
        </p:nvSpPr>
        <p:spPr bwMode="auto">
          <a:xfrm>
            <a:off x="6629400" y="1524000"/>
            <a:ext cx="603250" cy="723900"/>
          </a:xfrm>
          <a:custGeom>
            <a:avLst/>
            <a:gdLst>
              <a:gd name="T0" fmla="*/ 240 w 480"/>
              <a:gd name="T1" fmla="*/ 288 h 576"/>
              <a:gd name="T2" fmla="*/ 144 w 480"/>
              <a:gd name="T3" fmla="*/ 0 h 576"/>
              <a:gd name="T4" fmla="*/ 288 w 480"/>
              <a:gd name="T5" fmla="*/ 240 h 576"/>
              <a:gd name="T6" fmla="*/ 480 w 480"/>
              <a:gd name="T7" fmla="*/ 48 h 576"/>
              <a:gd name="T8" fmla="*/ 384 w 480"/>
              <a:gd name="T9" fmla="*/ 288 h 576"/>
              <a:gd name="T10" fmla="*/ 480 w 480"/>
              <a:gd name="T11" fmla="*/ 432 h 576"/>
              <a:gd name="T12" fmla="*/ 336 w 480"/>
              <a:gd name="T13" fmla="*/ 336 h 576"/>
              <a:gd name="T14" fmla="*/ 144 w 480"/>
              <a:gd name="T15" fmla="*/ 576 h 576"/>
              <a:gd name="T16" fmla="*/ 240 w 480"/>
              <a:gd name="T17" fmla="*/ 384 h 576"/>
              <a:gd name="T18" fmla="*/ 0 w 480"/>
              <a:gd name="T19" fmla="*/ 384 h 576"/>
              <a:gd name="T20" fmla="*/ 240 w 480"/>
              <a:gd name="T21" fmla="*/ 288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80" h="576">
                <a:moveTo>
                  <a:pt x="240" y="288"/>
                </a:moveTo>
                <a:lnTo>
                  <a:pt x="144" y="0"/>
                </a:lnTo>
                <a:lnTo>
                  <a:pt x="288" y="240"/>
                </a:lnTo>
                <a:lnTo>
                  <a:pt x="480" y="48"/>
                </a:lnTo>
                <a:lnTo>
                  <a:pt x="384" y="288"/>
                </a:lnTo>
                <a:lnTo>
                  <a:pt x="480" y="432"/>
                </a:lnTo>
                <a:lnTo>
                  <a:pt x="336" y="336"/>
                </a:lnTo>
                <a:lnTo>
                  <a:pt x="144" y="576"/>
                </a:lnTo>
                <a:lnTo>
                  <a:pt x="240" y="384"/>
                </a:lnTo>
                <a:lnTo>
                  <a:pt x="0" y="384"/>
                </a:lnTo>
                <a:lnTo>
                  <a:pt x="240" y="288"/>
                </a:lnTo>
                <a:close/>
              </a:path>
            </a:pathLst>
          </a:custGeom>
          <a:solidFill>
            <a:srgbClr val="FFFF00">
              <a:alpha val="78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endParaRPr lang="de-DE" sz="2400" smtClean="0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337935" name="Object 15"/>
          <p:cNvGraphicFramePr>
            <a:graphicFrameLocks noChangeAspect="1"/>
          </p:cNvGraphicFramePr>
          <p:nvPr/>
        </p:nvGraphicFramePr>
        <p:xfrm>
          <a:off x="3810000" y="3276600"/>
          <a:ext cx="617538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930" name="Equation" r:id="rId5" imgW="126720" imgH="139680" progId="Equation.3">
                  <p:embed/>
                </p:oleObj>
              </mc:Choice>
              <mc:Fallback>
                <p:oleObj name="Equation" r:id="rId5" imgW="12672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3276600"/>
                        <a:ext cx="617538" cy="67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36" name="Text Box 16"/>
          <p:cNvSpPr txBox="1">
            <a:spLocks noChangeArrowheads="1"/>
          </p:cNvSpPr>
          <p:nvPr/>
        </p:nvSpPr>
        <p:spPr bwMode="auto">
          <a:xfrm>
            <a:off x="4038600" y="3886200"/>
            <a:ext cx="381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2400" smtClean="0">
                <a:solidFill>
                  <a:srgbClr val="FFFFFF"/>
                </a:solidFill>
                <a:latin typeface="Arial" charset="0"/>
              </a:rPr>
              <a:t>only neutrinos can escape</a:t>
            </a:r>
          </a:p>
        </p:txBody>
      </p:sp>
    </p:spTree>
    <p:extLst>
      <p:ext uri="{BB962C8B-B14F-4D97-AF65-F5344CB8AC3E}">
        <p14:creationId xmlns:p14="http://schemas.microsoft.com/office/powerpoint/2010/main" val="13861355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477" name="Group 61"/>
          <p:cNvGrpSpPr>
            <a:grpSpLocks/>
          </p:cNvGrpSpPr>
          <p:nvPr/>
        </p:nvGrpSpPr>
        <p:grpSpPr bwMode="auto">
          <a:xfrm>
            <a:off x="1066801" y="1504869"/>
            <a:ext cx="7315200" cy="4876800"/>
            <a:chOff x="672" y="960"/>
            <a:chExt cx="4608" cy="3072"/>
          </a:xfrm>
        </p:grpSpPr>
        <p:grpSp>
          <p:nvGrpSpPr>
            <p:cNvPr id="444450" name="Group 34"/>
            <p:cNvGrpSpPr>
              <a:grpSpLocks/>
            </p:cNvGrpSpPr>
            <p:nvPr/>
          </p:nvGrpSpPr>
          <p:grpSpPr bwMode="auto">
            <a:xfrm>
              <a:off x="672" y="960"/>
              <a:ext cx="4608" cy="3072"/>
              <a:chOff x="672" y="960"/>
              <a:chExt cx="4608" cy="3072"/>
            </a:xfrm>
          </p:grpSpPr>
          <p:pic>
            <p:nvPicPr>
              <p:cNvPr id="444442" name="Picture 26" descr="Picture1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39" y="2705"/>
                <a:ext cx="1332" cy="10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44448" name="Oval 32"/>
              <p:cNvSpPr>
                <a:spLocks noChangeAspect="1" noChangeArrowheads="1"/>
              </p:cNvSpPr>
              <p:nvPr/>
            </p:nvSpPr>
            <p:spPr bwMode="auto">
              <a:xfrm>
                <a:off x="3264" y="2352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4D4D4D">
                      <a:alpha val="0"/>
                    </a:srgbClr>
                  </a:gs>
                  <a:gs pos="100000">
                    <a:srgbClr val="4D4D4D">
                      <a:gamma/>
                      <a:shade val="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40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pic>
            <p:nvPicPr>
              <p:cNvPr id="444439" name="Picture 23" descr="Picture1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6" y="1313"/>
                <a:ext cx="1332" cy="10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44447" name="Oval 31"/>
              <p:cNvSpPr>
                <a:spLocks noChangeAspect="1" noChangeArrowheads="1"/>
              </p:cNvSpPr>
              <p:nvPr/>
            </p:nvSpPr>
            <p:spPr bwMode="auto">
              <a:xfrm>
                <a:off x="3264" y="96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4D4D4D">
                      <a:alpha val="0"/>
                    </a:srgbClr>
                  </a:gs>
                  <a:gs pos="100000">
                    <a:srgbClr val="4D4D4D">
                      <a:gamma/>
                      <a:shade val="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40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pic>
            <p:nvPicPr>
              <p:cNvPr id="444445" name="Picture 29" descr="Picture1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9" y="2705"/>
                <a:ext cx="1332" cy="10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4418" name="Picture 2" descr="Picture1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6" y="1313"/>
                <a:ext cx="1332" cy="10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44420" name="Oval 4"/>
              <p:cNvSpPr>
                <a:spLocks noChangeAspect="1" noChangeArrowheads="1"/>
              </p:cNvSpPr>
              <p:nvPr/>
            </p:nvSpPr>
            <p:spPr bwMode="auto">
              <a:xfrm>
                <a:off x="1104" y="96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4D4D4D">
                      <a:alpha val="0"/>
                    </a:srgbClr>
                  </a:gs>
                  <a:gs pos="100000">
                    <a:srgbClr val="4D4D4D">
                      <a:gamma/>
                      <a:shade val="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40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44434" name="Line 18"/>
              <p:cNvSpPr>
                <a:spLocks noChangeShapeType="1"/>
              </p:cNvSpPr>
              <p:nvPr/>
            </p:nvSpPr>
            <p:spPr bwMode="auto">
              <a:xfrm>
                <a:off x="672" y="960"/>
                <a:ext cx="4608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40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44435" name="Line 19"/>
              <p:cNvSpPr>
                <a:spLocks noChangeShapeType="1"/>
              </p:cNvSpPr>
              <p:nvPr/>
            </p:nvSpPr>
            <p:spPr bwMode="auto">
              <a:xfrm rot="5400000">
                <a:off x="-840" y="2472"/>
                <a:ext cx="3024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40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44449" name="Oval 33"/>
              <p:cNvSpPr>
                <a:spLocks noChangeAspect="1" noChangeArrowheads="1"/>
              </p:cNvSpPr>
              <p:nvPr/>
            </p:nvSpPr>
            <p:spPr bwMode="auto">
              <a:xfrm>
                <a:off x="1104" y="2352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4D4D4D">
                      <a:alpha val="0"/>
                    </a:srgbClr>
                  </a:gs>
                  <a:gs pos="100000">
                    <a:srgbClr val="4D4D4D">
                      <a:gamma/>
                      <a:shade val="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40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444452" name="Oval 36"/>
            <p:cNvSpPr>
              <a:spLocks noChangeArrowheads="1"/>
            </p:cNvSpPr>
            <p:nvPr/>
          </p:nvSpPr>
          <p:spPr bwMode="auto">
            <a:xfrm>
              <a:off x="1852" y="3131"/>
              <a:ext cx="192" cy="192"/>
            </a:xfrm>
            <a:prstGeom prst="ellipse">
              <a:avLst/>
            </a:prstGeom>
            <a:solidFill>
              <a:srgbClr val="111111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round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44455" name="Line 39"/>
            <p:cNvSpPr>
              <a:spLocks noChangeShapeType="1"/>
            </p:cNvSpPr>
            <p:nvPr/>
          </p:nvSpPr>
          <p:spPr bwMode="auto">
            <a:xfrm flipH="1">
              <a:off x="1488" y="3312"/>
              <a:ext cx="384" cy="43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44456" name="Line 40"/>
            <p:cNvSpPr>
              <a:spLocks noChangeShapeType="1"/>
            </p:cNvSpPr>
            <p:nvPr/>
          </p:nvSpPr>
          <p:spPr bwMode="auto">
            <a:xfrm>
              <a:off x="2032" y="3281"/>
              <a:ext cx="439" cy="45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44457" name="Line 41"/>
            <p:cNvSpPr>
              <a:spLocks noChangeShapeType="1"/>
            </p:cNvSpPr>
            <p:nvPr/>
          </p:nvSpPr>
          <p:spPr bwMode="auto">
            <a:xfrm flipV="1">
              <a:off x="1954" y="2475"/>
              <a:ext cx="37" cy="67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44458" name="Line 42"/>
            <p:cNvSpPr>
              <a:spLocks noChangeShapeType="1"/>
            </p:cNvSpPr>
            <p:nvPr/>
          </p:nvSpPr>
          <p:spPr bwMode="auto">
            <a:xfrm flipH="1">
              <a:off x="1513" y="1920"/>
              <a:ext cx="384" cy="43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44459" name="Line 43"/>
            <p:cNvSpPr>
              <a:spLocks noChangeShapeType="1"/>
            </p:cNvSpPr>
            <p:nvPr/>
          </p:nvSpPr>
          <p:spPr bwMode="auto">
            <a:xfrm>
              <a:off x="2057" y="1889"/>
              <a:ext cx="439" cy="45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44460" name="Line 44"/>
            <p:cNvSpPr>
              <a:spLocks noChangeShapeType="1"/>
            </p:cNvSpPr>
            <p:nvPr/>
          </p:nvSpPr>
          <p:spPr bwMode="auto">
            <a:xfrm flipV="1">
              <a:off x="1979" y="1083"/>
              <a:ext cx="37" cy="67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44451" name="Oval 35"/>
            <p:cNvSpPr>
              <a:spLocks noChangeArrowheads="1"/>
            </p:cNvSpPr>
            <p:nvPr/>
          </p:nvSpPr>
          <p:spPr bwMode="auto">
            <a:xfrm>
              <a:off x="1822" y="1688"/>
              <a:ext cx="288" cy="288"/>
            </a:xfrm>
            <a:prstGeom prst="ellipse">
              <a:avLst/>
            </a:prstGeom>
            <a:solidFill>
              <a:srgbClr val="111111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round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444464" name="Group 48"/>
            <p:cNvGrpSpPr>
              <a:grpSpLocks/>
            </p:cNvGrpSpPr>
            <p:nvPr/>
          </p:nvGrpSpPr>
          <p:grpSpPr bwMode="auto">
            <a:xfrm>
              <a:off x="3673" y="1056"/>
              <a:ext cx="983" cy="1269"/>
              <a:chOff x="3673" y="1056"/>
              <a:chExt cx="983" cy="1269"/>
            </a:xfrm>
          </p:grpSpPr>
          <p:sp>
            <p:nvSpPr>
              <p:cNvPr id="444461" name="Line 45"/>
              <p:cNvSpPr>
                <a:spLocks noChangeShapeType="1"/>
              </p:cNvSpPr>
              <p:nvPr/>
            </p:nvSpPr>
            <p:spPr bwMode="auto">
              <a:xfrm flipH="1">
                <a:off x="3673" y="1893"/>
                <a:ext cx="384" cy="432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40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44462" name="Line 46"/>
              <p:cNvSpPr>
                <a:spLocks noChangeShapeType="1"/>
              </p:cNvSpPr>
              <p:nvPr/>
            </p:nvSpPr>
            <p:spPr bwMode="auto">
              <a:xfrm>
                <a:off x="4217" y="1862"/>
                <a:ext cx="439" cy="45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40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44463" name="Line 47"/>
              <p:cNvSpPr>
                <a:spLocks noChangeShapeType="1"/>
              </p:cNvSpPr>
              <p:nvPr/>
            </p:nvSpPr>
            <p:spPr bwMode="auto">
              <a:xfrm flipV="1">
                <a:off x="4139" y="1056"/>
                <a:ext cx="37" cy="674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40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444465" name="Group 49"/>
            <p:cNvGrpSpPr>
              <a:grpSpLocks/>
            </p:cNvGrpSpPr>
            <p:nvPr/>
          </p:nvGrpSpPr>
          <p:grpSpPr bwMode="auto">
            <a:xfrm rot="18051013">
              <a:off x="3568" y="1060"/>
              <a:ext cx="983" cy="1269"/>
              <a:chOff x="3673" y="1056"/>
              <a:chExt cx="983" cy="1269"/>
            </a:xfrm>
          </p:grpSpPr>
          <p:sp>
            <p:nvSpPr>
              <p:cNvPr id="444466" name="Line 50"/>
              <p:cNvSpPr>
                <a:spLocks noChangeShapeType="1"/>
              </p:cNvSpPr>
              <p:nvPr/>
            </p:nvSpPr>
            <p:spPr bwMode="auto">
              <a:xfrm flipH="1">
                <a:off x="3673" y="1893"/>
                <a:ext cx="384" cy="432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40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44467" name="Line 51"/>
              <p:cNvSpPr>
                <a:spLocks noChangeShapeType="1"/>
              </p:cNvSpPr>
              <p:nvPr/>
            </p:nvSpPr>
            <p:spPr bwMode="auto">
              <a:xfrm>
                <a:off x="4217" y="1862"/>
                <a:ext cx="439" cy="45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40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44468" name="Line 52"/>
              <p:cNvSpPr>
                <a:spLocks noChangeShapeType="1"/>
              </p:cNvSpPr>
              <p:nvPr/>
            </p:nvSpPr>
            <p:spPr bwMode="auto">
              <a:xfrm flipV="1">
                <a:off x="4139" y="1056"/>
                <a:ext cx="37" cy="674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40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444469" name="Group 53"/>
            <p:cNvGrpSpPr>
              <a:grpSpLocks/>
            </p:cNvGrpSpPr>
            <p:nvPr/>
          </p:nvGrpSpPr>
          <p:grpSpPr bwMode="auto">
            <a:xfrm>
              <a:off x="3656" y="2475"/>
              <a:ext cx="983" cy="1269"/>
              <a:chOff x="3673" y="1056"/>
              <a:chExt cx="983" cy="1269"/>
            </a:xfrm>
          </p:grpSpPr>
          <p:sp>
            <p:nvSpPr>
              <p:cNvPr id="444470" name="Line 54"/>
              <p:cNvSpPr>
                <a:spLocks noChangeShapeType="1"/>
              </p:cNvSpPr>
              <p:nvPr/>
            </p:nvSpPr>
            <p:spPr bwMode="auto">
              <a:xfrm flipH="1">
                <a:off x="3673" y="1893"/>
                <a:ext cx="384" cy="432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40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44471" name="Line 55"/>
              <p:cNvSpPr>
                <a:spLocks noChangeShapeType="1"/>
              </p:cNvSpPr>
              <p:nvPr/>
            </p:nvSpPr>
            <p:spPr bwMode="auto">
              <a:xfrm>
                <a:off x="4217" y="1862"/>
                <a:ext cx="439" cy="45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40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44472" name="Line 56"/>
              <p:cNvSpPr>
                <a:spLocks noChangeShapeType="1"/>
              </p:cNvSpPr>
              <p:nvPr/>
            </p:nvSpPr>
            <p:spPr bwMode="auto">
              <a:xfrm flipV="1">
                <a:off x="4139" y="1056"/>
                <a:ext cx="37" cy="674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40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444473" name="Group 57"/>
            <p:cNvGrpSpPr>
              <a:grpSpLocks/>
            </p:cNvGrpSpPr>
            <p:nvPr/>
          </p:nvGrpSpPr>
          <p:grpSpPr bwMode="auto">
            <a:xfrm rot="18051013">
              <a:off x="3551" y="2479"/>
              <a:ext cx="983" cy="1269"/>
              <a:chOff x="3673" y="1056"/>
              <a:chExt cx="983" cy="1269"/>
            </a:xfrm>
          </p:grpSpPr>
          <p:sp>
            <p:nvSpPr>
              <p:cNvPr id="444474" name="Line 58"/>
              <p:cNvSpPr>
                <a:spLocks noChangeShapeType="1"/>
              </p:cNvSpPr>
              <p:nvPr/>
            </p:nvSpPr>
            <p:spPr bwMode="auto">
              <a:xfrm flipH="1">
                <a:off x="3673" y="1893"/>
                <a:ext cx="384" cy="432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40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44475" name="Line 59"/>
              <p:cNvSpPr>
                <a:spLocks noChangeShapeType="1"/>
              </p:cNvSpPr>
              <p:nvPr/>
            </p:nvSpPr>
            <p:spPr bwMode="auto">
              <a:xfrm>
                <a:off x="4217" y="1862"/>
                <a:ext cx="439" cy="45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40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44476" name="Line 60"/>
              <p:cNvSpPr>
                <a:spLocks noChangeShapeType="1"/>
              </p:cNvSpPr>
              <p:nvPr/>
            </p:nvSpPr>
            <p:spPr bwMode="auto">
              <a:xfrm flipV="1">
                <a:off x="4139" y="1056"/>
                <a:ext cx="37" cy="674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40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444454" name="Oval 38"/>
            <p:cNvSpPr>
              <a:spLocks noChangeArrowheads="1"/>
            </p:cNvSpPr>
            <p:nvPr/>
          </p:nvSpPr>
          <p:spPr bwMode="auto">
            <a:xfrm>
              <a:off x="3966" y="3081"/>
              <a:ext cx="302" cy="302"/>
            </a:xfrm>
            <a:prstGeom prst="ellipse">
              <a:avLst/>
            </a:prstGeom>
            <a:solidFill>
              <a:srgbClr val="111111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round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44453" name="Oval 37"/>
            <p:cNvSpPr>
              <a:spLocks noChangeArrowheads="1"/>
            </p:cNvSpPr>
            <p:nvPr/>
          </p:nvSpPr>
          <p:spPr bwMode="auto">
            <a:xfrm>
              <a:off x="3884" y="1573"/>
              <a:ext cx="505" cy="505"/>
            </a:xfrm>
            <a:prstGeom prst="ellipse">
              <a:avLst/>
            </a:prstGeom>
            <a:solidFill>
              <a:srgbClr val="111111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round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4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1802656"/>
            <a:ext cx="660400" cy="330200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909" y="5869700"/>
            <a:ext cx="685800" cy="330200"/>
          </a:xfrm>
          <a:prstGeom prst="rect">
            <a:avLst/>
          </a:prstGeom>
        </p:spPr>
      </p:pic>
      <p:grpSp>
        <p:nvGrpSpPr>
          <p:cNvPr id="7" name="Gruppierung 6"/>
          <p:cNvGrpSpPr/>
          <p:nvPr/>
        </p:nvGrpSpPr>
        <p:grpSpPr>
          <a:xfrm>
            <a:off x="1239316" y="6237312"/>
            <a:ext cx="8877300" cy="519113"/>
            <a:chOff x="1239316" y="6237312"/>
            <a:chExt cx="8877300" cy="519113"/>
          </a:xfrm>
        </p:grpSpPr>
        <p:sp>
          <p:nvSpPr>
            <p:cNvPr id="444478" name="Text Box 62"/>
            <p:cNvSpPr txBox="1">
              <a:spLocks noChangeArrowheads="1"/>
            </p:cNvSpPr>
            <p:nvPr/>
          </p:nvSpPr>
          <p:spPr bwMode="auto">
            <a:xfrm>
              <a:off x="1239316" y="6237312"/>
              <a:ext cx="8877300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de-DE" dirty="0" smtClean="0">
                  <a:solidFill>
                    <a:srgbClr val="FFFFFF"/>
                  </a:solidFill>
                  <a:latin typeface="Arial" charset="0"/>
                </a:rPr>
                <a:t>Neutrino flux depends on         , not on         !                       </a:t>
              </a:r>
              <a:endParaRPr lang="en-US" altLang="de-DE" dirty="0" smtClean="0">
                <a:solidFill>
                  <a:srgbClr val="FFFFFF"/>
                </a:solidFill>
                <a:latin typeface="Times" charset="0"/>
                <a:sym typeface="Symbol" charset="2"/>
              </a:endParaRPr>
            </a:p>
          </p:txBody>
        </p:sp>
        <p:pic>
          <p:nvPicPr>
            <p:cNvPr id="48" name="Bild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86176" y="6381298"/>
              <a:ext cx="660400" cy="330200"/>
            </a:xfrm>
            <a:prstGeom prst="rect">
              <a:avLst/>
            </a:prstGeom>
          </p:spPr>
        </p:pic>
        <p:pic>
          <p:nvPicPr>
            <p:cNvPr id="50" name="Bild 4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6928" y="6381298"/>
              <a:ext cx="685800" cy="330200"/>
            </a:xfrm>
            <a:prstGeom prst="rect">
              <a:avLst/>
            </a:prstGeom>
          </p:spPr>
        </p:pic>
      </p:grpSp>
      <p:sp>
        <p:nvSpPr>
          <p:cNvPr id="4" name="Textfeld 3"/>
          <p:cNvSpPr txBox="1"/>
          <p:nvPr/>
        </p:nvSpPr>
        <p:spPr>
          <a:xfrm>
            <a:off x="3867458" y="944482"/>
            <a:ext cx="3728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capture</a:t>
            </a:r>
            <a:r>
              <a:rPr lang="de-DE" dirty="0" smtClean="0">
                <a:solidFill>
                  <a:schemeClr val="bg1"/>
                </a:solidFill>
              </a:rPr>
              <a:t> rate →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2" name="Textfeld 51"/>
          <p:cNvSpPr txBox="1"/>
          <p:nvPr/>
        </p:nvSpPr>
        <p:spPr>
          <a:xfrm rot="16200000">
            <a:off x="-769833" y="3696219"/>
            <a:ext cx="2959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chemeClr val="bg1"/>
                </a:solidFill>
              </a:rPr>
              <a:t>← </a:t>
            </a:r>
            <a:r>
              <a:rPr lang="de-DE" dirty="0" err="1" smtClean="0">
                <a:solidFill>
                  <a:schemeClr val="bg1"/>
                </a:solidFill>
              </a:rPr>
              <a:t>annihilation</a:t>
            </a:r>
            <a:r>
              <a:rPr lang="de-DE" dirty="0" smtClean="0">
                <a:solidFill>
                  <a:schemeClr val="bg1"/>
                </a:solidFill>
              </a:rPr>
              <a:t> rate</a:t>
            </a:r>
            <a:endParaRPr lang="de-DE" dirty="0">
              <a:solidFill>
                <a:schemeClr val="bg1"/>
              </a:solidFill>
            </a:endParaRPr>
          </a:p>
        </p:txBody>
      </p:sp>
      <p:grpSp>
        <p:nvGrpSpPr>
          <p:cNvPr id="6" name="Gruppierung 5"/>
          <p:cNvGrpSpPr/>
          <p:nvPr/>
        </p:nvGrpSpPr>
        <p:grpSpPr>
          <a:xfrm>
            <a:off x="35496" y="-27384"/>
            <a:ext cx="9036496" cy="954107"/>
            <a:chOff x="35496" y="-27384"/>
            <a:chExt cx="9036496" cy="954107"/>
          </a:xfrm>
        </p:grpSpPr>
        <p:sp>
          <p:nvSpPr>
            <p:cNvPr id="444423" name="Text Box 7"/>
            <p:cNvSpPr txBox="1">
              <a:spLocks noChangeArrowheads="1"/>
            </p:cNvSpPr>
            <p:nvPr/>
          </p:nvSpPr>
          <p:spPr bwMode="auto">
            <a:xfrm>
              <a:off x="35496" y="-27384"/>
              <a:ext cx="9036496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de-DE" dirty="0" smtClean="0">
                  <a:solidFill>
                    <a:srgbClr val="FFFFFF"/>
                  </a:solidFill>
                  <a:latin typeface="Arial" charset="0"/>
                </a:rPr>
                <a:t>Age 4.5</a:t>
              </a:r>
              <a:r>
                <a:rPr lang="en-US" altLang="de-DE" dirty="0" smtClean="0">
                  <a:solidFill>
                    <a:srgbClr val="FFFFFF"/>
                  </a:solidFill>
                  <a:latin typeface="Times" charset="0"/>
                </a:rPr>
                <a:t>×10</a:t>
              </a:r>
              <a:r>
                <a:rPr lang="en-US" altLang="de-DE" baseline="30000" dirty="0" smtClean="0">
                  <a:solidFill>
                    <a:srgbClr val="FFFFFF"/>
                  </a:solidFill>
                  <a:latin typeface="Times" charset="0"/>
                </a:rPr>
                <a:t>9</a:t>
              </a:r>
              <a:r>
                <a:rPr lang="en-US" altLang="de-DE" dirty="0" smtClean="0">
                  <a:solidFill>
                    <a:srgbClr val="FFFFFF"/>
                  </a:solidFill>
                  <a:latin typeface="Times" charset="0"/>
                </a:rPr>
                <a:t> y </a:t>
              </a:r>
              <a:r>
                <a:rPr lang="en-US" altLang="de-DE" dirty="0" smtClean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  <a:sym typeface="Symbol" charset="2"/>
                </a:rPr>
                <a:t>⇒</a:t>
              </a:r>
              <a:r>
                <a:rPr lang="en-US" altLang="de-DE" dirty="0" smtClean="0">
                  <a:solidFill>
                    <a:srgbClr val="FFFFFF"/>
                  </a:solidFill>
                  <a:latin typeface="Times" charset="0"/>
                  <a:sym typeface="Symbol" charset="2"/>
                </a:rPr>
                <a:t> </a:t>
              </a:r>
              <a:r>
                <a:rPr lang="en-US" altLang="de-DE" dirty="0" smtClean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  <a:sym typeface="Symbol" charset="2"/>
                </a:rPr>
                <a:t>equilibrium capture vs annihilation rate 		    reached for canonical thermal relic </a:t>
              </a:r>
            </a:p>
          </p:txBody>
        </p:sp>
        <p:pic>
          <p:nvPicPr>
            <p:cNvPr id="5" name="Bild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84368" y="428344"/>
              <a:ext cx="787400" cy="469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6863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49546"/>
            <a:ext cx="7009928" cy="569182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5662566" y="5638894"/>
            <a:ext cx="20384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200" dirty="0" smtClean="0"/>
              <a:t>IceCube, JCAP </a:t>
            </a:r>
            <a:r>
              <a:rPr lang="is-IS" sz="1200" dirty="0"/>
              <a:t>04 (2016) 022</a:t>
            </a:r>
            <a:endParaRPr lang="de-DE" sz="1200" dirty="0"/>
          </a:p>
        </p:txBody>
      </p:sp>
      <p:sp>
        <p:nvSpPr>
          <p:cNvPr id="8" name="Textfeld 7"/>
          <p:cNvSpPr txBox="1"/>
          <p:nvPr/>
        </p:nvSpPr>
        <p:spPr>
          <a:xfrm>
            <a:off x="251520" y="260648"/>
            <a:ext cx="8748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⇒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competitive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limits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        (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spin-dependent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x-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sect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.)</a:t>
            </a: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453668"/>
            <a:ext cx="6604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00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561" y="764704"/>
            <a:ext cx="8065911" cy="5163890"/>
          </a:xfrm>
          <a:prstGeom prst="rect">
            <a:avLst/>
          </a:prstGeom>
        </p:spPr>
      </p:pic>
      <p:sp>
        <p:nvSpPr>
          <p:cNvPr id="43" name="Textfeld 42"/>
          <p:cNvSpPr txBox="1"/>
          <p:nvPr/>
        </p:nvSpPr>
        <p:spPr>
          <a:xfrm>
            <a:off x="1259905" y="46365"/>
            <a:ext cx="6408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3600" b="1" dirty="0" smtClean="0">
                <a:solidFill>
                  <a:srgbClr val="000000"/>
                </a:solidFill>
                <a:latin typeface="Arial"/>
              </a:rPr>
              <a:t>The </a:t>
            </a:r>
            <a:r>
              <a:rPr lang="de-DE" sz="3600" b="1" dirty="0" err="1" smtClean="0">
                <a:solidFill>
                  <a:srgbClr val="000000"/>
                </a:solidFill>
                <a:latin typeface="Arial"/>
              </a:rPr>
              <a:t>relevance</a:t>
            </a:r>
            <a:r>
              <a:rPr lang="de-DE" sz="36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3600" b="1" dirty="0" err="1" smtClean="0">
                <a:solidFill>
                  <a:srgbClr val="000000"/>
                </a:solidFill>
                <a:latin typeface="Arial"/>
              </a:rPr>
              <a:t>of</a:t>
            </a:r>
            <a:r>
              <a:rPr lang="de-DE" sz="3600" b="1" dirty="0" smtClean="0">
                <a:solidFill>
                  <a:srgbClr val="000000"/>
                </a:solidFill>
                <a:latin typeface="Arial"/>
              </a:rPr>
              <a:t> power </a:t>
            </a:r>
            <a:r>
              <a:rPr lang="de-DE" sz="3600" b="1" dirty="0" err="1" smtClean="0">
                <a:solidFill>
                  <a:srgbClr val="000000"/>
                </a:solidFill>
                <a:latin typeface="Arial"/>
              </a:rPr>
              <a:t>laws</a:t>
            </a:r>
            <a:endParaRPr lang="de-DE" sz="36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755576" y="6084585"/>
            <a:ext cx="82444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3200" dirty="0" err="1" smtClean="0">
                <a:solidFill>
                  <a:srgbClr val="000000"/>
                </a:solidFill>
                <a:latin typeface="Arial"/>
              </a:rPr>
              <a:t>Cosmic</a:t>
            </a:r>
            <a:r>
              <a:rPr lang="de-DE" sz="32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3200" dirty="0" err="1" smtClean="0">
                <a:solidFill>
                  <a:srgbClr val="000000"/>
                </a:solidFill>
                <a:latin typeface="Arial"/>
              </a:rPr>
              <a:t>rays</a:t>
            </a:r>
            <a:r>
              <a:rPr lang="de-DE" sz="3200" dirty="0" smtClean="0">
                <a:solidFill>
                  <a:srgbClr val="000000"/>
                </a:solidFill>
                <a:latin typeface="Arial"/>
              </a:rPr>
              <a:t> ↔ </a:t>
            </a:r>
            <a:r>
              <a:rPr lang="de-DE" sz="3200" dirty="0" err="1" smtClean="0">
                <a:solidFill>
                  <a:srgbClr val="000000"/>
                </a:solidFill>
                <a:latin typeface="Arial"/>
              </a:rPr>
              <a:t>the</a:t>
            </a:r>
            <a:r>
              <a:rPr lang="de-DE" sz="32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3200" b="1" dirty="0" smtClean="0">
                <a:solidFill>
                  <a:srgbClr val="FF0000"/>
                </a:solidFill>
                <a:latin typeface="Arial"/>
              </a:rPr>
              <a:t>non-thermal</a:t>
            </a:r>
            <a:r>
              <a:rPr lang="de-DE" sz="32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3200" dirty="0" err="1" smtClean="0">
                <a:solidFill>
                  <a:srgbClr val="000000"/>
                </a:solidFill>
                <a:latin typeface="Arial"/>
              </a:rPr>
              <a:t>Universe</a:t>
            </a:r>
            <a:endParaRPr lang="de-DE" sz="3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feld 4"/>
          <p:cNvSpPr txBox="1"/>
          <p:nvPr/>
        </p:nvSpPr>
        <p:spPr>
          <a:xfrm rot="3023793">
            <a:off x="5736502" y="2693235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 err="1" smtClean="0">
                <a:solidFill>
                  <a:srgbClr val="000000"/>
                </a:solidFill>
                <a:latin typeface="Arial"/>
              </a:rPr>
              <a:t>Cosmic</a:t>
            </a:r>
            <a:r>
              <a:rPr lang="de-DE" sz="24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2400" b="1" dirty="0" err="1" smtClean="0">
                <a:solidFill>
                  <a:srgbClr val="000000"/>
                </a:solidFill>
                <a:latin typeface="Arial"/>
              </a:rPr>
              <a:t>rays</a:t>
            </a:r>
            <a:endParaRPr lang="de-DE" sz="2400" b="1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1475656" y="836712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>
                <a:solidFill>
                  <a:srgbClr val="0033CC"/>
                </a:solidFill>
                <a:latin typeface="Arial"/>
              </a:rPr>
              <a:t>t</a:t>
            </a:r>
            <a:r>
              <a:rPr lang="de-DE" sz="2400" b="1" dirty="0" smtClean="0">
                <a:solidFill>
                  <a:srgbClr val="0033CC"/>
                </a:solidFill>
                <a:latin typeface="Arial"/>
              </a:rPr>
              <a:t>hermal </a:t>
            </a:r>
            <a:r>
              <a:rPr lang="de-DE" sz="2400" b="1" dirty="0" err="1" smtClean="0">
                <a:solidFill>
                  <a:srgbClr val="0033CC"/>
                </a:solidFill>
                <a:latin typeface="Arial"/>
              </a:rPr>
              <a:t>radiation</a:t>
            </a:r>
            <a:endParaRPr lang="de-DE" sz="2400" b="1" dirty="0" smtClean="0">
              <a:solidFill>
                <a:srgbClr val="0033CC"/>
              </a:solidFill>
              <a:latin typeface="Arial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267744" y="1340768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smtClean="0">
                <a:solidFill>
                  <a:srgbClr val="000000"/>
                </a:solidFill>
                <a:latin typeface="Arial"/>
              </a:rPr>
              <a:t>Sun, 5778 K</a:t>
            </a:r>
            <a:endParaRPr lang="de-DE" sz="2000" b="1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2483768" y="1732746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 smtClean="0">
                <a:solidFill>
                  <a:srgbClr val="0033CC"/>
                </a:solidFill>
                <a:latin typeface="Arial"/>
              </a:rPr>
              <a:t>White </a:t>
            </a:r>
            <a:r>
              <a:rPr lang="de-DE" sz="2000" b="1" dirty="0" err="1" smtClean="0">
                <a:solidFill>
                  <a:srgbClr val="0033CC"/>
                </a:solidFill>
                <a:latin typeface="Arial"/>
              </a:rPr>
              <a:t>dwarf</a:t>
            </a:r>
            <a:r>
              <a:rPr lang="de-DE" sz="2000" b="1" dirty="0" smtClean="0">
                <a:solidFill>
                  <a:srgbClr val="0033CC"/>
                </a:solidFill>
                <a:latin typeface="Arial"/>
              </a:rPr>
              <a:t>, 20000 K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3275856" y="2204864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 smtClean="0">
                <a:solidFill>
                  <a:srgbClr val="FF0000"/>
                </a:solidFill>
                <a:latin typeface="Arial"/>
              </a:rPr>
              <a:t>Neutron </a:t>
            </a:r>
            <a:r>
              <a:rPr lang="de-DE" sz="2000" b="1" dirty="0" err="1" smtClean="0">
                <a:solidFill>
                  <a:srgbClr val="FF0000"/>
                </a:solidFill>
                <a:latin typeface="Arial"/>
              </a:rPr>
              <a:t>star</a:t>
            </a:r>
            <a:endParaRPr lang="de-DE" sz="2000" b="1" dirty="0" smtClean="0">
              <a:solidFill>
                <a:srgbClr val="FF0000"/>
              </a:solidFill>
              <a:latin typeface="Arial"/>
            </a:endParaRPr>
          </a:p>
          <a:p>
            <a:pPr>
              <a:spcBef>
                <a:spcPts val="0"/>
              </a:spcBef>
            </a:pPr>
            <a:r>
              <a:rPr lang="de-DE" sz="2000" b="1" dirty="0" smtClean="0">
                <a:solidFill>
                  <a:srgbClr val="FF0000"/>
                </a:solidFill>
                <a:latin typeface="Arial"/>
              </a:rPr>
              <a:t>5×10</a:t>
            </a:r>
            <a:r>
              <a:rPr lang="de-DE" sz="2000" b="1" baseline="30000" dirty="0" smtClean="0">
                <a:solidFill>
                  <a:srgbClr val="FF0000"/>
                </a:solidFill>
                <a:latin typeface="Arial"/>
              </a:rPr>
              <a:t>6</a:t>
            </a:r>
            <a:r>
              <a:rPr lang="de-DE" sz="2000" b="1" dirty="0" smtClean="0">
                <a:solidFill>
                  <a:srgbClr val="FF0000"/>
                </a:solidFill>
                <a:latin typeface="Arial"/>
              </a:rPr>
              <a:t> K</a:t>
            </a:r>
            <a:endParaRPr lang="de-DE" sz="2000" b="1" baseline="300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51" name="Textfeld 50"/>
          <p:cNvSpPr txBox="1"/>
          <p:nvPr/>
        </p:nvSpPr>
        <p:spPr>
          <a:xfrm>
            <a:off x="3563888" y="3028890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smtClean="0">
                <a:solidFill>
                  <a:srgbClr val="189816"/>
                </a:solidFill>
                <a:latin typeface="Arial"/>
              </a:rPr>
              <a:t>Supernova, 5×10</a:t>
            </a:r>
            <a:r>
              <a:rPr lang="de-DE" sz="2000" b="1" baseline="30000" smtClean="0">
                <a:solidFill>
                  <a:srgbClr val="189816"/>
                </a:solidFill>
                <a:latin typeface="Arial"/>
              </a:rPr>
              <a:t>11</a:t>
            </a:r>
            <a:r>
              <a:rPr lang="de-DE" sz="2000" b="1" smtClean="0">
                <a:solidFill>
                  <a:srgbClr val="189816"/>
                </a:solidFill>
                <a:latin typeface="Arial"/>
              </a:rPr>
              <a:t> </a:t>
            </a:r>
            <a:r>
              <a:rPr lang="de-DE" sz="2000" b="1" dirty="0" smtClean="0">
                <a:solidFill>
                  <a:srgbClr val="189816"/>
                </a:solidFill>
                <a:latin typeface="Arial"/>
              </a:rPr>
              <a:t>K</a:t>
            </a:r>
            <a:endParaRPr lang="de-DE" sz="2000" b="1" baseline="30000" dirty="0" smtClean="0">
              <a:solidFill>
                <a:srgbClr val="189816"/>
              </a:solidFill>
              <a:latin typeface="Arial"/>
            </a:endParaRPr>
          </a:p>
        </p:txBody>
      </p:sp>
      <p:sp>
        <p:nvSpPr>
          <p:cNvPr id="52" name="Textfeld 51"/>
          <p:cNvSpPr txBox="1"/>
          <p:nvPr/>
        </p:nvSpPr>
        <p:spPr>
          <a:xfrm>
            <a:off x="5004048" y="4653136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 smtClean="0">
                <a:solidFill>
                  <a:srgbClr val="A047E5"/>
                </a:solidFill>
                <a:latin typeface="Arial"/>
              </a:rPr>
              <a:t>Quark </a:t>
            </a:r>
            <a:r>
              <a:rPr lang="de-DE" sz="2000" b="1" dirty="0" err="1" smtClean="0">
                <a:solidFill>
                  <a:srgbClr val="A047E5"/>
                </a:solidFill>
                <a:latin typeface="Arial"/>
              </a:rPr>
              <a:t>Gluon</a:t>
            </a:r>
            <a:r>
              <a:rPr lang="de-DE" sz="2000" b="1" dirty="0" smtClean="0">
                <a:solidFill>
                  <a:srgbClr val="A047E5"/>
                </a:solidFill>
                <a:latin typeface="Arial"/>
              </a:rPr>
              <a:t> Plasma 2.3×10</a:t>
            </a:r>
            <a:r>
              <a:rPr lang="de-DE" sz="2000" b="1" baseline="30000" dirty="0" smtClean="0">
                <a:solidFill>
                  <a:srgbClr val="A047E5"/>
                </a:solidFill>
                <a:latin typeface="Arial"/>
              </a:rPr>
              <a:t>12</a:t>
            </a:r>
            <a:r>
              <a:rPr lang="de-DE" sz="2000" b="1" dirty="0" smtClean="0">
                <a:solidFill>
                  <a:srgbClr val="A047E5"/>
                </a:solidFill>
                <a:latin typeface="Arial"/>
              </a:rPr>
              <a:t> K</a:t>
            </a:r>
            <a:endParaRPr lang="de-DE" sz="2000" b="1" baseline="30000" dirty="0" smtClean="0">
              <a:solidFill>
                <a:srgbClr val="A047E5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78787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89" y="386908"/>
            <a:ext cx="8565291" cy="6443087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79512" y="6536377"/>
            <a:ext cx="3078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200" dirty="0" smtClean="0"/>
              <a:t>C. A,ole et al., Phys</a:t>
            </a:r>
            <a:r>
              <a:rPr lang="is-IS" sz="1200" dirty="0"/>
              <a:t>. Rev. D 93, 052014 (2016)</a:t>
            </a:r>
            <a:endParaRPr lang="de-DE" sz="1200" dirty="0"/>
          </a:p>
        </p:txBody>
      </p:sp>
      <p:sp>
        <p:nvSpPr>
          <p:cNvPr id="4" name="Textfeld 3"/>
          <p:cNvSpPr txBox="1"/>
          <p:nvPr/>
        </p:nvSpPr>
        <p:spPr>
          <a:xfrm>
            <a:off x="251520" y="116632"/>
            <a:ext cx="8748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Arial" charset="0"/>
                <a:ea typeface="Arial" charset="0"/>
                <a:cs typeface="Arial" charset="0"/>
              </a:rPr>
              <a:t>C</a:t>
            </a:r>
            <a:r>
              <a:rPr lang="de-DE" smtClean="0">
                <a:latin typeface="Arial" charset="0"/>
                <a:ea typeface="Arial" charset="0"/>
                <a:cs typeface="Arial" charset="0"/>
              </a:rPr>
              <a:t>omparison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to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direct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searches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 LHC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searches</a:t>
            </a:r>
            <a:endParaRPr lang="de-DE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076056" y="5013176"/>
            <a:ext cx="3024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CMS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monojets</a:t>
            </a:r>
            <a:r>
              <a:rPr lang="de-DE" dirty="0" smtClean="0">
                <a:latin typeface="Arial" charset="0"/>
                <a:ea typeface="Arial" charset="0"/>
                <a:cs typeface="Arial" charset="0"/>
              </a:rPr>
              <a:t>, EFT </a:t>
            </a:r>
            <a:r>
              <a:rPr lang="de-DE" dirty="0" err="1" smtClean="0">
                <a:latin typeface="Arial" charset="0"/>
                <a:ea typeface="Arial" charset="0"/>
                <a:cs typeface="Arial" charset="0"/>
              </a:rPr>
              <a:t>assumptions</a:t>
            </a:r>
            <a:endParaRPr lang="de-DE" dirty="0" smtClean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Gerade Verbindung mit Pfeil 6"/>
          <p:cNvCxnSpPr/>
          <p:nvPr/>
        </p:nvCxnSpPr>
        <p:spPr bwMode="auto">
          <a:xfrm flipH="1" flipV="1">
            <a:off x="4729163" y="5200650"/>
            <a:ext cx="400051" cy="71439"/>
          </a:xfrm>
          <a:prstGeom prst="straightConnector1">
            <a:avLst/>
          </a:prstGeom>
          <a:solidFill>
            <a:srgbClr val="BFBFB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Textfeld 9"/>
          <p:cNvSpPr txBox="1"/>
          <p:nvPr/>
        </p:nvSpPr>
        <p:spPr>
          <a:xfrm>
            <a:off x="6329312" y="3913892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rgbClr val="8A2BA0"/>
                </a:solidFill>
                <a:latin typeface="Arial" charset="0"/>
                <a:ea typeface="Arial" charset="0"/>
                <a:cs typeface="Arial" charset="0"/>
              </a:rPr>
              <a:t>Icecube</a:t>
            </a:r>
            <a:endParaRPr lang="de-DE" dirty="0" smtClean="0">
              <a:solidFill>
                <a:srgbClr val="8A2BA0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1" name="Gerade Verbindung mit Pfeil 10"/>
          <p:cNvCxnSpPr/>
          <p:nvPr/>
        </p:nvCxnSpPr>
        <p:spPr bwMode="auto">
          <a:xfrm flipH="1" flipV="1">
            <a:off x="6012160" y="4086553"/>
            <a:ext cx="374302" cy="103236"/>
          </a:xfrm>
          <a:prstGeom prst="straightConnector1">
            <a:avLst/>
          </a:prstGeom>
          <a:solidFill>
            <a:srgbClr val="BFBFBF"/>
          </a:solidFill>
          <a:ln w="25400" cap="flat" cmpd="sng" algn="ctr">
            <a:solidFill>
              <a:srgbClr val="8A2BA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6629350" y="3361397"/>
            <a:ext cx="1878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latin typeface="Arial" charset="0"/>
                <a:ea typeface="Arial" charset="0"/>
                <a:cs typeface="Arial" charset="0"/>
              </a:rPr>
              <a:t>SuperK</a:t>
            </a:r>
            <a:endParaRPr lang="de-DE" dirty="0" smtClean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4" name="Gerade Verbindung mit Pfeil 13"/>
          <p:cNvCxnSpPr/>
          <p:nvPr/>
        </p:nvCxnSpPr>
        <p:spPr bwMode="auto">
          <a:xfrm flipH="1" flipV="1">
            <a:off x="5659391" y="3480957"/>
            <a:ext cx="1012872" cy="148068"/>
          </a:xfrm>
          <a:prstGeom prst="straightConnector1">
            <a:avLst/>
          </a:prstGeom>
          <a:solidFill>
            <a:srgbClr val="BFBFB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Gerade Verbindung mit Pfeil 15"/>
          <p:cNvCxnSpPr/>
          <p:nvPr/>
        </p:nvCxnSpPr>
        <p:spPr bwMode="auto">
          <a:xfrm flipH="1" flipV="1">
            <a:off x="1835696" y="3240236"/>
            <a:ext cx="50254" cy="717402"/>
          </a:xfrm>
          <a:prstGeom prst="straightConnector1">
            <a:avLst/>
          </a:prstGeom>
          <a:solidFill>
            <a:srgbClr val="BFBFB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Textfeld 17"/>
          <p:cNvSpPr txBox="1"/>
          <p:nvPr/>
        </p:nvSpPr>
        <p:spPr>
          <a:xfrm>
            <a:off x="1495375" y="3885272"/>
            <a:ext cx="1878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latin typeface="Arial" charset="0"/>
                <a:ea typeface="Arial" charset="0"/>
                <a:cs typeface="Arial" charset="0"/>
              </a:rPr>
              <a:t>SuperK</a:t>
            </a:r>
            <a:endParaRPr lang="de-DE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 rot="19850962">
            <a:off x="4144765" y="1096150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rgbClr val="FF5C00"/>
                </a:solidFill>
                <a:latin typeface="Arial" charset="0"/>
                <a:ea typeface="Arial" charset="0"/>
                <a:cs typeface="Arial" charset="0"/>
              </a:rPr>
              <a:t>XENON100</a:t>
            </a:r>
            <a:endParaRPr lang="de-DE" dirty="0" smtClean="0">
              <a:solidFill>
                <a:srgbClr val="FF5C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3419872" y="5373216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rgbClr val="8A2BA0"/>
                </a:solidFill>
                <a:latin typeface="Arial" charset="0"/>
                <a:ea typeface="Arial" charset="0"/>
                <a:cs typeface="Arial" charset="0"/>
              </a:rPr>
              <a:t>CMSSM</a:t>
            </a:r>
            <a:endParaRPr lang="de-DE" dirty="0" smtClean="0">
              <a:solidFill>
                <a:srgbClr val="8A2BA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0065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394" name="Picture 2" descr="show_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00" y="0"/>
            <a:ext cx="1295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3409" name="Rectangle 17"/>
          <p:cNvSpPr>
            <a:spLocks noChangeArrowheads="1"/>
          </p:cNvSpPr>
          <p:nvPr/>
        </p:nvSpPr>
        <p:spPr bwMode="auto">
          <a:xfrm>
            <a:off x="4673600" y="1600200"/>
            <a:ext cx="180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de-DE" sz="1800" smtClean="0">
                <a:solidFill>
                  <a:srgbClr val="000000"/>
                </a:solidFill>
              </a:rPr>
              <a:t>PRL </a:t>
            </a:r>
            <a:r>
              <a:rPr lang="en-US" altLang="de-DE" sz="1800" b="1" smtClean="0">
                <a:solidFill>
                  <a:srgbClr val="000000"/>
                </a:solidFill>
              </a:rPr>
              <a:t>110</a:t>
            </a:r>
            <a:r>
              <a:rPr lang="en-US" altLang="de-DE" sz="1800" smtClean="0">
                <a:solidFill>
                  <a:srgbClr val="000000"/>
                </a:solidFill>
              </a:rPr>
              <a:t> 141102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483768" y="0"/>
            <a:ext cx="6364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Antimatter </a:t>
            </a:r>
            <a:r>
              <a:rPr lang="de-DE" sz="36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Anomalies</a:t>
            </a:r>
            <a:endParaRPr lang="de-DE" sz="3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3" name="Gruppierung 12"/>
          <p:cNvGrpSpPr/>
          <p:nvPr/>
        </p:nvGrpSpPr>
        <p:grpSpPr>
          <a:xfrm>
            <a:off x="97532" y="620688"/>
            <a:ext cx="4762500" cy="2905125"/>
            <a:chOff x="97532" y="620688"/>
            <a:chExt cx="4762500" cy="2905125"/>
          </a:xfrm>
        </p:grpSpPr>
        <p:grpSp>
          <p:nvGrpSpPr>
            <p:cNvPr id="5" name="Gruppierung 4"/>
            <p:cNvGrpSpPr/>
            <p:nvPr/>
          </p:nvGrpSpPr>
          <p:grpSpPr>
            <a:xfrm>
              <a:off x="97532" y="620688"/>
              <a:ext cx="4762500" cy="2905125"/>
              <a:chOff x="97532" y="655021"/>
              <a:chExt cx="4762500" cy="2905125"/>
            </a:xfrm>
          </p:grpSpPr>
          <p:pic>
            <p:nvPicPr>
              <p:cNvPr id="65793" name="Picture 257" descr="ig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532" y="655021"/>
                <a:ext cx="4762500" cy="2905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feld 3"/>
              <p:cNvSpPr txBox="1"/>
              <p:nvPr/>
            </p:nvSpPr>
            <p:spPr>
              <a:xfrm>
                <a:off x="2670200" y="2708920"/>
                <a:ext cx="218983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smtClean="0"/>
                  <a:t>AMS, PRL 113, 121101 (2014)</a:t>
                </a:r>
                <a:endParaRPr lang="de-DE" sz="1200"/>
              </a:p>
            </p:txBody>
          </p:sp>
        </p:grpSp>
        <p:grpSp>
          <p:nvGrpSpPr>
            <p:cNvPr id="12" name="Gruppierung 11"/>
            <p:cNvGrpSpPr/>
            <p:nvPr/>
          </p:nvGrpSpPr>
          <p:grpSpPr>
            <a:xfrm>
              <a:off x="2486025" y="771525"/>
              <a:ext cx="1385888" cy="648000"/>
              <a:chOff x="2486025" y="771525"/>
              <a:chExt cx="1385888" cy="648000"/>
            </a:xfrm>
          </p:grpSpPr>
          <p:sp>
            <p:nvSpPr>
              <p:cNvPr id="9" name="Abgerundetes Rechteck 8"/>
              <p:cNvSpPr/>
              <p:nvPr/>
            </p:nvSpPr>
            <p:spPr bwMode="auto">
              <a:xfrm>
                <a:off x="2486025" y="771525"/>
                <a:ext cx="1385888" cy="648000"/>
              </a:xfrm>
              <a:prstGeom prst="roundRect">
                <a:avLst/>
              </a:prstGeom>
              <a:solidFill>
                <a:srgbClr val="FFFF96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7" name="Bild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84016" y="820068"/>
                <a:ext cx="1181100" cy="520700"/>
              </a:xfrm>
              <a:prstGeom prst="rect">
                <a:avLst/>
              </a:prstGeom>
            </p:spPr>
          </p:pic>
        </p:grpSp>
      </p:grpSp>
      <p:grpSp>
        <p:nvGrpSpPr>
          <p:cNvPr id="6" name="Gruppierung 5"/>
          <p:cNvGrpSpPr/>
          <p:nvPr/>
        </p:nvGrpSpPr>
        <p:grpSpPr>
          <a:xfrm>
            <a:off x="4345637" y="1484784"/>
            <a:ext cx="4760384" cy="5307127"/>
            <a:chOff x="4345637" y="1484784"/>
            <a:chExt cx="4760384" cy="5307127"/>
          </a:xfrm>
        </p:grpSpPr>
        <p:grpSp>
          <p:nvGrpSpPr>
            <p:cNvPr id="16" name="Gruppierung 15"/>
            <p:cNvGrpSpPr/>
            <p:nvPr/>
          </p:nvGrpSpPr>
          <p:grpSpPr>
            <a:xfrm>
              <a:off x="4345637" y="3287724"/>
              <a:ext cx="4626898" cy="3504187"/>
              <a:chOff x="4345637" y="3287724"/>
              <a:chExt cx="4626898" cy="3504187"/>
            </a:xfrm>
          </p:grpSpPr>
          <p:grpSp>
            <p:nvGrpSpPr>
              <p:cNvPr id="11" name="Gruppierung 10"/>
              <p:cNvGrpSpPr/>
              <p:nvPr/>
            </p:nvGrpSpPr>
            <p:grpSpPr>
              <a:xfrm>
                <a:off x="4345637" y="3287724"/>
                <a:ext cx="4626898" cy="3504187"/>
                <a:chOff x="4345637" y="3287724"/>
                <a:chExt cx="4626898" cy="3504187"/>
              </a:xfrm>
            </p:grpSpPr>
            <p:pic>
              <p:nvPicPr>
                <p:cNvPr id="65795" name="Picture 259" descr="ttp://4.bp.blogspot.com/-CPCVKjpETAg/VTEc0pFYgrI/AAAAAAAABoQ/Wo_U2C1a3Wg/s1600/pbar_rainbow.png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660" r="8594" b="1588"/>
                <a:stretch/>
              </p:blipFill>
              <p:spPr bwMode="auto">
                <a:xfrm>
                  <a:off x="4345637" y="3287724"/>
                  <a:ext cx="4626898" cy="350418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0" name="Gruppierung 9"/>
                <p:cNvGrpSpPr/>
                <p:nvPr/>
              </p:nvGrpSpPr>
              <p:grpSpPr>
                <a:xfrm>
                  <a:off x="7452320" y="3356992"/>
                  <a:ext cx="1066799" cy="528638"/>
                  <a:chOff x="7858125" y="3409950"/>
                  <a:chExt cx="1066799" cy="528638"/>
                </a:xfrm>
              </p:grpSpPr>
              <p:sp>
                <p:nvSpPr>
                  <p:cNvPr id="27" name="Abgerundetes Rechteck 26"/>
                  <p:cNvSpPr/>
                  <p:nvPr/>
                </p:nvSpPr>
                <p:spPr bwMode="auto">
                  <a:xfrm>
                    <a:off x="7858125" y="3409950"/>
                    <a:ext cx="1066799" cy="528638"/>
                  </a:xfrm>
                  <a:prstGeom prst="roundRect">
                    <a:avLst/>
                  </a:prstGeom>
                  <a:solidFill>
                    <a:srgbClr val="FFFF96"/>
                  </a:solidFill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lg" len="lg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pic>
                <p:nvPicPr>
                  <p:cNvPr id="8" name="Bild 7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8039749" y="3429563"/>
                    <a:ext cx="711200" cy="469900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5" name="Textfeld 14"/>
              <p:cNvSpPr txBox="1"/>
              <p:nvPr/>
            </p:nvSpPr>
            <p:spPr>
              <a:xfrm>
                <a:off x="5004048" y="6021288"/>
                <a:ext cx="201622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s-IS" sz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Giesen et al., arXiv:1504.042</a:t>
                </a:r>
                <a:endParaRPr lang="de-DE" sz="12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3" name="Textfeld 2"/>
            <p:cNvSpPr txBox="1"/>
            <p:nvPr/>
          </p:nvSpPr>
          <p:spPr>
            <a:xfrm>
              <a:off x="4860032" y="1484784"/>
              <a:ext cx="4245989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240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</a:t>
              </a:r>
              <a:r>
                <a:rPr lang="de-DE" sz="2400" dirty="0" err="1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redictions</a:t>
              </a:r>
              <a:r>
                <a:rPr lang="de-DE" sz="24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de-DE" sz="2400" dirty="0" err="1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from</a:t>
              </a:r>
              <a:r>
                <a:rPr lang="de-DE" sz="24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de-DE" sz="2400" dirty="0" err="1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diffusion-loss</a:t>
              </a:r>
              <a:r>
                <a:rPr lang="de-DE" sz="24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de-DE" sz="2400" dirty="0" err="1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equation</a:t>
              </a:r>
              <a:r>
                <a:rPr lang="de-DE" sz="24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de-DE" sz="2400" dirty="0" err="1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based</a:t>
              </a:r>
              <a:r>
                <a:rPr lang="de-DE" sz="24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de-DE" sz="2400" dirty="0" err="1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propagation</a:t>
              </a:r>
              <a:r>
                <a:rPr lang="de-DE" sz="24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de-DE" sz="2400" dirty="0" err="1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models</a:t>
              </a:r>
              <a:r>
                <a:rPr lang="de-DE" sz="24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(not </a:t>
              </a:r>
              <a:r>
                <a:rPr lang="de-DE" sz="2400" dirty="0" err="1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as</a:t>
              </a:r>
              <a:r>
                <a:rPr lang="de-DE" sz="24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“trivial” </a:t>
              </a:r>
              <a:r>
                <a:rPr lang="de-DE" sz="2400" dirty="0" err="1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as</a:t>
              </a:r>
              <a:r>
                <a:rPr lang="de-DE" sz="24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de-DE" sz="2400" dirty="0" err="1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for</a:t>
              </a:r>
              <a:r>
                <a:rPr lang="de-DE" sz="24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neutral </a:t>
              </a:r>
              <a:r>
                <a:rPr lang="de-DE" sz="2400" dirty="0" err="1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messengers</a:t>
              </a:r>
              <a:r>
                <a:rPr lang="de-DE" sz="24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)</a:t>
              </a:r>
              <a:endParaRPr lang="de-DE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22" name="Gruppierung 21"/>
          <p:cNvGrpSpPr/>
          <p:nvPr/>
        </p:nvGrpSpPr>
        <p:grpSpPr>
          <a:xfrm>
            <a:off x="114299" y="4014788"/>
            <a:ext cx="7558089" cy="1828800"/>
            <a:chOff x="114299" y="4014788"/>
            <a:chExt cx="7558089" cy="1828800"/>
          </a:xfrm>
        </p:grpSpPr>
        <p:sp>
          <p:nvSpPr>
            <p:cNvPr id="18" name="Oval 17"/>
            <p:cNvSpPr/>
            <p:nvPr/>
          </p:nvSpPr>
          <p:spPr bwMode="auto">
            <a:xfrm>
              <a:off x="7215188" y="5472113"/>
              <a:ext cx="457200" cy="371475"/>
            </a:xfrm>
            <a:prstGeom prst="ellips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1" name="Gruppierung 20"/>
            <p:cNvGrpSpPr/>
            <p:nvPr/>
          </p:nvGrpSpPr>
          <p:grpSpPr>
            <a:xfrm>
              <a:off x="114299" y="4014788"/>
              <a:ext cx="7100889" cy="1815882"/>
              <a:chOff x="114299" y="4014788"/>
              <a:chExt cx="7100889" cy="1815882"/>
            </a:xfrm>
          </p:grpSpPr>
          <p:sp>
            <p:nvSpPr>
              <p:cNvPr id="17" name="Textfeld 16"/>
              <p:cNvSpPr txBox="1"/>
              <p:nvPr/>
            </p:nvSpPr>
            <p:spPr>
              <a:xfrm>
                <a:off x="114299" y="4014788"/>
                <a:ext cx="4200525" cy="1815882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  <a:alpha val="89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269875" indent="-269875">
                  <a:buFont typeface="Arial" charset="0"/>
                  <a:buChar char="•"/>
                </a:pPr>
                <a:r>
                  <a:rPr lang="de-DE" dirty="0" err="1" smtClean="0">
                    <a:latin typeface="Arial" charset="0"/>
                    <a:ea typeface="Arial" charset="0"/>
                    <a:cs typeface="Arial" charset="0"/>
                  </a:rPr>
                  <a:t>possible</a:t>
                </a:r>
                <a:r>
                  <a:rPr lang="de-DE" dirty="0" smtClean="0">
                    <a:latin typeface="Arial" charset="0"/>
                    <a:ea typeface="Arial" charset="0"/>
                    <a:cs typeface="Arial" charset="0"/>
                  </a:rPr>
                  <a:t> DM </a:t>
                </a:r>
                <a:r>
                  <a:rPr lang="de-DE" dirty="0" err="1" smtClean="0">
                    <a:latin typeface="Arial" charset="0"/>
                    <a:ea typeface="Arial" charset="0"/>
                    <a:cs typeface="Arial" charset="0"/>
                  </a:rPr>
                  <a:t>hint</a:t>
                </a:r>
                <a:endParaRPr lang="de-DE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:pPr marL="269875" indent="-269875">
                  <a:buFont typeface="Arial" charset="0"/>
                  <a:buChar char="•"/>
                </a:pPr>
                <a:r>
                  <a:rPr lang="de-DE" dirty="0" err="1" smtClean="0">
                    <a:latin typeface="Arial" charset="0"/>
                    <a:ea typeface="Arial" charset="0"/>
                    <a:cs typeface="Arial" charset="0"/>
                  </a:rPr>
                  <a:t>could</a:t>
                </a:r>
                <a:r>
                  <a:rPr lang="de-DE" dirty="0" smtClean="0"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de-DE" dirty="0" err="1" smtClean="0">
                    <a:latin typeface="Arial" charset="0"/>
                    <a:ea typeface="Arial" charset="0"/>
                    <a:cs typeface="Arial" charset="0"/>
                  </a:rPr>
                  <a:t>be</a:t>
                </a:r>
                <a:r>
                  <a:rPr lang="de-DE" dirty="0" smtClean="0"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de-DE" dirty="0" err="1" smtClean="0">
                    <a:latin typeface="Arial" charset="0"/>
                    <a:ea typeface="Arial" charset="0"/>
                    <a:cs typeface="Arial" charset="0"/>
                  </a:rPr>
                  <a:t>astrophysics</a:t>
                </a:r>
                <a:r>
                  <a:rPr lang="de-DE" dirty="0" smtClean="0">
                    <a:latin typeface="Arial" charset="0"/>
                    <a:ea typeface="Arial" charset="0"/>
                    <a:cs typeface="Arial" charset="0"/>
                  </a:rPr>
                  <a:t> (</a:t>
                </a:r>
                <a:r>
                  <a:rPr lang="de-DE" dirty="0" err="1" smtClean="0">
                    <a:latin typeface="Arial" charset="0"/>
                    <a:ea typeface="Arial" charset="0"/>
                    <a:cs typeface="Arial" charset="0"/>
                  </a:rPr>
                  <a:t>pulsars</a:t>
                </a:r>
                <a:r>
                  <a:rPr lang="de-DE" dirty="0" smtClean="0"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de-DE" dirty="0" err="1" smtClean="0">
                    <a:latin typeface="Arial" charset="0"/>
                    <a:ea typeface="Arial" charset="0"/>
                    <a:cs typeface="Arial" charset="0"/>
                  </a:rPr>
                  <a:t>supernovae</a:t>
                </a:r>
                <a:r>
                  <a:rPr lang="de-DE" dirty="0" smtClean="0">
                    <a:latin typeface="Arial" charset="0"/>
                    <a:ea typeface="Arial" charset="0"/>
                    <a:cs typeface="Arial" charset="0"/>
                  </a:rPr>
                  <a:t>...)</a:t>
                </a:r>
              </a:p>
              <a:p>
                <a:pPr marL="269875" indent="-269875">
                  <a:buFont typeface="Arial" charset="0"/>
                  <a:buChar char="•"/>
                </a:pPr>
                <a:r>
                  <a:rPr lang="de-DE" dirty="0" err="1" smtClean="0">
                    <a:latin typeface="Arial" charset="0"/>
                    <a:ea typeface="Arial" charset="0"/>
                    <a:cs typeface="Arial" charset="0"/>
                  </a:rPr>
                  <a:t>reduce</a:t>
                </a:r>
                <a:r>
                  <a:rPr lang="de-DE" dirty="0" smtClean="0"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de-DE" dirty="0" err="1" smtClean="0">
                    <a:latin typeface="Arial" charset="0"/>
                    <a:ea typeface="Arial" charset="0"/>
                    <a:cs typeface="Arial" charset="0"/>
                  </a:rPr>
                  <a:t>uncertainties</a:t>
                </a:r>
                <a:r>
                  <a:rPr lang="de-DE" dirty="0" smtClean="0">
                    <a:latin typeface="Arial" charset="0"/>
                    <a:ea typeface="Arial" charset="0"/>
                    <a:cs typeface="Arial" charset="0"/>
                  </a:rPr>
                  <a:t>!</a:t>
                </a:r>
                <a:endParaRPr lang="de-DE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20" name="Gerade Verbindung mit Pfeil 19"/>
              <p:cNvCxnSpPr>
                <a:endCxn id="18" idx="2"/>
              </p:cNvCxnSpPr>
              <p:nvPr/>
            </p:nvCxnSpPr>
            <p:spPr bwMode="auto">
              <a:xfrm>
                <a:off x="3986213" y="5586413"/>
                <a:ext cx="3228975" cy="7143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7581606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6" name="Picture 4" descr="ttps://cds.cern.ch/record/2066729/files/lhcb2_image.png?subformat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676400"/>
            <a:ext cx="9829800" cy="519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0" y="4462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LHCb</a:t>
            </a:r>
            <a:r>
              <a:rPr lang="de-DE" sz="44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de-DE" sz="4400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special</a:t>
            </a:r>
            <a:r>
              <a:rPr lang="de-DE" sz="44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p-He, p-Ne, p-Ar </a:t>
            </a:r>
            <a:r>
              <a:rPr lang="de-DE" sz="4400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runs</a:t>
            </a:r>
            <a:endParaRPr lang="de-DE" sz="4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28600" y="692696"/>
            <a:ext cx="861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buFont typeface="Arial" charset="0"/>
              <a:buChar char="•"/>
            </a:pPr>
            <a:r>
              <a:rPr lang="de-DE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o</a:t>
            </a:r>
            <a:r>
              <a:rPr lang="de-DE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riginally</a:t>
            </a:r>
            <a:r>
              <a:rPr lang="de-DE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for</a:t>
            </a:r>
            <a:r>
              <a:rPr lang="de-DE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beam-profile/</a:t>
            </a:r>
            <a:r>
              <a:rPr lang="de-DE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luminosity</a:t>
            </a:r>
            <a:r>
              <a:rPr lang="de-DE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measurements</a:t>
            </a:r>
            <a:endParaRPr lang="de-DE" dirty="0" smtClean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66700" indent="-266700">
              <a:buFont typeface="Arial" charset="0"/>
              <a:buChar char="•"/>
            </a:pPr>
            <a:r>
              <a:rPr lang="de-DE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p-He </a:t>
            </a:r>
            <a:r>
              <a:rPr lang="de-DE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cross</a:t>
            </a:r>
            <a:r>
              <a:rPr lang="de-DE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sections</a:t>
            </a:r>
            <a:r>
              <a:rPr lang="de-DE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for</a:t>
            </a:r>
            <a:r>
              <a:rPr lang="de-DE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cosmic</a:t>
            </a:r>
            <a:r>
              <a:rPr lang="de-DE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ray</a:t>
            </a:r>
            <a:r>
              <a:rPr lang="de-DE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antiproton</a:t>
            </a:r>
            <a:r>
              <a:rPr lang="de-DE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production</a:t>
            </a:r>
            <a:r>
              <a:rPr lang="de-DE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de-DE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50208"/>
            <a:ext cx="3383280" cy="275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2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1.1.1.3/bmi/upload.wikimedia.org/wikipedia/commons/thumb/e/e5/A_Multi-Wavelength_View_of_Radio_Galaxy_Hercules_A.jpg/1024px-A_Multi-Wavelength_View_of_Radio_Galaxy_Hercules_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669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>
            <a:spLocks noChangeArrowheads="1"/>
          </p:cNvSpPr>
          <p:nvPr/>
        </p:nvSpPr>
        <p:spPr bwMode="auto">
          <a:xfrm>
            <a:off x="-215900" y="-100013"/>
            <a:ext cx="9972675" cy="7345363"/>
          </a:xfrm>
          <a:prstGeom prst="rect">
            <a:avLst/>
          </a:prstGeom>
          <a:solidFill>
            <a:srgbClr val="FFFFFF">
              <a:alpha val="79999"/>
            </a:srgbClr>
          </a:solidFill>
          <a:ln w="38100">
            <a:solidFill>
              <a:srgbClr val="FFFFFF">
                <a:alpha val="89803"/>
              </a:srgbClr>
            </a:solidFill>
            <a:round/>
            <a:headEnd/>
            <a:tailEnd type="arrow" w="med" len="med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charset="2"/>
              <a:buChar char="u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«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DE" altLang="de-DE">
              <a:latin typeface="Times New Roman" charset="0"/>
            </a:endParaRPr>
          </a:p>
        </p:txBody>
      </p:sp>
      <p:sp>
        <p:nvSpPr>
          <p:cNvPr id="93186" name="Text Box 0"/>
          <p:cNvSpPr txBox="1">
            <a:spLocks noChangeArrowheads="1"/>
          </p:cNvSpPr>
          <p:nvPr/>
        </p:nvSpPr>
        <p:spPr bwMode="auto">
          <a:xfrm>
            <a:off x="107504" y="404813"/>
            <a:ext cx="9504809" cy="470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71" tIns="45638" rIns="91271" bIns="4563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de-DE" sz="8000" b="1" dirty="0" smtClean="0">
                <a:solidFill>
                  <a:schemeClr val="tx1">
                    <a:lumMod val="75000"/>
                  </a:schemeClr>
                </a:solidFill>
              </a:rPr>
              <a:t>Outline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endParaRPr lang="de-DE" sz="3600" b="1" dirty="0" smtClean="0">
              <a:solidFill>
                <a:srgbClr val="000000"/>
              </a:solidFill>
            </a:endParaRPr>
          </a:p>
          <a:p>
            <a:pPr marL="444500" indent="-444500" eaLnBrk="1" hangingPunct="1">
              <a:spcBef>
                <a:spcPts val="12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de-DE" sz="4000" b="1" dirty="0" err="1" smtClean="0">
                <a:solidFill>
                  <a:schemeClr val="tx1">
                    <a:lumMod val="75000"/>
                  </a:schemeClr>
                </a:solidFill>
              </a:rPr>
              <a:t>Cosmic</a:t>
            </a:r>
            <a:r>
              <a:rPr lang="de-DE" sz="4000" b="1" dirty="0" smtClean="0">
                <a:solidFill>
                  <a:schemeClr val="tx1">
                    <a:lumMod val="75000"/>
                  </a:schemeClr>
                </a:solidFill>
              </a:rPr>
              <a:t> Rays </a:t>
            </a:r>
            <a:r>
              <a:rPr lang="de-DE" sz="4000" b="1" dirty="0" err="1" smtClean="0">
                <a:solidFill>
                  <a:schemeClr val="tx1">
                    <a:lumMod val="75000"/>
                  </a:schemeClr>
                </a:solidFill>
              </a:rPr>
              <a:t>and</a:t>
            </a:r>
            <a:r>
              <a:rPr lang="de-DE" sz="4000" b="1" dirty="0" smtClean="0">
                <a:solidFill>
                  <a:schemeClr val="tx1">
                    <a:lumMod val="75000"/>
                  </a:schemeClr>
                </a:solidFill>
              </a:rPr>
              <a:t> Air </a:t>
            </a:r>
            <a:r>
              <a:rPr lang="de-DE" sz="4000" b="1" dirty="0" err="1" smtClean="0">
                <a:solidFill>
                  <a:schemeClr val="tx1">
                    <a:lumMod val="75000"/>
                  </a:schemeClr>
                </a:solidFill>
              </a:rPr>
              <a:t>Showers</a:t>
            </a:r>
            <a:endParaRPr lang="de-DE" sz="40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444500" indent="-444500" eaLnBrk="1" hangingPunct="1">
              <a:spcBef>
                <a:spcPts val="12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de-DE" sz="4000" b="1" dirty="0" smtClean="0">
                <a:solidFill>
                  <a:schemeClr val="tx1">
                    <a:lumMod val="75000"/>
                  </a:schemeClr>
                </a:solidFill>
              </a:rPr>
              <a:t>Dark Matter: WIMPs </a:t>
            </a:r>
            <a:r>
              <a:rPr lang="de-DE" sz="4000" b="1" dirty="0" err="1" smtClean="0">
                <a:solidFill>
                  <a:schemeClr val="tx1">
                    <a:lumMod val="75000"/>
                  </a:schemeClr>
                </a:solidFill>
              </a:rPr>
              <a:t>and</a:t>
            </a:r>
            <a:r>
              <a:rPr lang="de-DE" sz="4000" b="1" dirty="0" smtClean="0">
                <a:solidFill>
                  <a:schemeClr val="tx1">
                    <a:lumMod val="75000"/>
                  </a:schemeClr>
                </a:solidFill>
              </a:rPr>
              <a:t> ALPs</a:t>
            </a:r>
          </a:p>
          <a:p>
            <a:pPr marL="444500" indent="-444500" eaLnBrk="1" hangingPunct="1">
              <a:spcBef>
                <a:spcPts val="12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de-DE" sz="4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Quantum Gravity</a:t>
            </a:r>
          </a:p>
        </p:txBody>
      </p:sp>
    </p:spTree>
    <p:extLst>
      <p:ext uri="{BB962C8B-B14F-4D97-AF65-F5344CB8AC3E}">
        <p14:creationId xmlns:p14="http://schemas.microsoft.com/office/powerpoint/2010/main" val="5328427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tp://woodahl.physics.iupui.edu/Astro100/qfo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187624"/>
            <a:ext cx="9167390" cy="904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0"/>
          <p:cNvSpPr txBox="1">
            <a:spLocks noChangeArrowheads="1"/>
          </p:cNvSpPr>
          <p:nvPr/>
        </p:nvSpPr>
        <p:spPr bwMode="auto">
          <a:xfrm>
            <a:off x="5076056" y="-27384"/>
            <a:ext cx="3960440" cy="646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71" tIns="45638" rIns="91271" bIns="4563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charset="2"/>
              <a:buChar char="u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«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3600" smtClean="0"/>
              <a:t>Quantum-Gravity</a:t>
            </a:r>
            <a:endParaRPr lang="de-DE" altLang="de-DE" sz="3600" dirty="0"/>
          </a:p>
        </p:txBody>
      </p:sp>
      <p:pic>
        <p:nvPicPr>
          <p:cNvPr id="9" name="Picture 8" descr="https://upload.wikimedia.org/wikipedia/commons/8/83/GRB080319B_illustration_NAS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18882" y="-165549"/>
            <a:ext cx="1606424" cy="156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-36512" y="1124744"/>
            <a:ext cx="1807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+mn-lt"/>
              </a:rPr>
              <a:t>GRB / AGN </a:t>
            </a:r>
            <a:r>
              <a:rPr lang="de-DE" sz="1600" dirty="0" err="1" smtClean="0">
                <a:latin typeface="+mn-lt"/>
              </a:rPr>
              <a:t>flare</a:t>
            </a:r>
            <a:endParaRPr lang="de-DE" sz="1600" dirty="0" smtClean="0">
              <a:latin typeface="+mn-lt"/>
            </a:endParaRPr>
          </a:p>
        </p:txBody>
      </p:sp>
      <p:sp>
        <p:nvSpPr>
          <p:cNvPr id="2" name="Freihandform 1"/>
          <p:cNvSpPr/>
          <p:nvPr/>
        </p:nvSpPr>
        <p:spPr bwMode="auto">
          <a:xfrm>
            <a:off x="1605172" y="980728"/>
            <a:ext cx="1652378" cy="1177144"/>
          </a:xfrm>
          <a:custGeom>
            <a:avLst/>
            <a:gdLst>
              <a:gd name="connsiteX0" fmla="*/ 0 w 1757362"/>
              <a:gd name="connsiteY0" fmla="*/ 0 h 1057734"/>
              <a:gd name="connsiteX1" fmla="*/ 357187 w 1757362"/>
              <a:gd name="connsiteY1" fmla="*/ 28575 h 1057734"/>
              <a:gd name="connsiteX2" fmla="*/ 542925 w 1757362"/>
              <a:gd name="connsiteY2" fmla="*/ 285750 h 1057734"/>
              <a:gd name="connsiteX3" fmla="*/ 685800 w 1757362"/>
              <a:gd name="connsiteY3" fmla="*/ 542925 h 1057734"/>
              <a:gd name="connsiteX4" fmla="*/ 542925 w 1757362"/>
              <a:gd name="connsiteY4" fmla="*/ 771525 h 1057734"/>
              <a:gd name="connsiteX5" fmla="*/ 785812 w 1757362"/>
              <a:gd name="connsiteY5" fmla="*/ 942975 h 1057734"/>
              <a:gd name="connsiteX6" fmla="*/ 1357312 w 1757362"/>
              <a:gd name="connsiteY6" fmla="*/ 1057275 h 1057734"/>
              <a:gd name="connsiteX7" fmla="*/ 1757362 w 1757362"/>
              <a:gd name="connsiteY7" fmla="*/ 985837 h 1057734"/>
              <a:gd name="connsiteX0" fmla="*/ 0 w 1757362"/>
              <a:gd name="connsiteY0" fmla="*/ 0 h 1057734"/>
              <a:gd name="connsiteX1" fmla="*/ 387578 w 1757362"/>
              <a:gd name="connsiteY1" fmla="*/ 131280 h 1057734"/>
              <a:gd name="connsiteX2" fmla="*/ 542925 w 1757362"/>
              <a:gd name="connsiteY2" fmla="*/ 285750 h 1057734"/>
              <a:gd name="connsiteX3" fmla="*/ 685800 w 1757362"/>
              <a:gd name="connsiteY3" fmla="*/ 542925 h 1057734"/>
              <a:gd name="connsiteX4" fmla="*/ 542925 w 1757362"/>
              <a:gd name="connsiteY4" fmla="*/ 771525 h 1057734"/>
              <a:gd name="connsiteX5" fmla="*/ 785812 w 1757362"/>
              <a:gd name="connsiteY5" fmla="*/ 942975 h 1057734"/>
              <a:gd name="connsiteX6" fmla="*/ 1357312 w 1757362"/>
              <a:gd name="connsiteY6" fmla="*/ 1057275 h 1057734"/>
              <a:gd name="connsiteX7" fmla="*/ 1757362 w 1757362"/>
              <a:gd name="connsiteY7" fmla="*/ 985837 h 1057734"/>
              <a:gd name="connsiteX0" fmla="*/ 0 w 1757362"/>
              <a:gd name="connsiteY0" fmla="*/ 0 h 1057734"/>
              <a:gd name="connsiteX1" fmla="*/ 387578 w 1757362"/>
              <a:gd name="connsiteY1" fmla="*/ 131280 h 1057734"/>
              <a:gd name="connsiteX2" fmla="*/ 573316 w 1757362"/>
              <a:gd name="connsiteY2" fmla="*/ 349941 h 1057734"/>
              <a:gd name="connsiteX3" fmla="*/ 685800 w 1757362"/>
              <a:gd name="connsiteY3" fmla="*/ 542925 h 1057734"/>
              <a:gd name="connsiteX4" fmla="*/ 542925 w 1757362"/>
              <a:gd name="connsiteY4" fmla="*/ 771525 h 1057734"/>
              <a:gd name="connsiteX5" fmla="*/ 785812 w 1757362"/>
              <a:gd name="connsiteY5" fmla="*/ 942975 h 1057734"/>
              <a:gd name="connsiteX6" fmla="*/ 1357312 w 1757362"/>
              <a:gd name="connsiteY6" fmla="*/ 1057275 h 1057734"/>
              <a:gd name="connsiteX7" fmla="*/ 1757362 w 1757362"/>
              <a:gd name="connsiteY7" fmla="*/ 985837 h 1057734"/>
              <a:gd name="connsiteX0" fmla="*/ 0 w 1757362"/>
              <a:gd name="connsiteY0" fmla="*/ 0 h 1057734"/>
              <a:gd name="connsiteX1" fmla="*/ 387578 w 1757362"/>
              <a:gd name="connsiteY1" fmla="*/ 131280 h 1057734"/>
              <a:gd name="connsiteX2" fmla="*/ 573316 w 1757362"/>
              <a:gd name="connsiteY2" fmla="*/ 349941 h 1057734"/>
              <a:gd name="connsiteX3" fmla="*/ 579433 w 1757362"/>
              <a:gd name="connsiteY3" fmla="*/ 581439 h 1057734"/>
              <a:gd name="connsiteX4" fmla="*/ 542925 w 1757362"/>
              <a:gd name="connsiteY4" fmla="*/ 771525 h 1057734"/>
              <a:gd name="connsiteX5" fmla="*/ 785812 w 1757362"/>
              <a:gd name="connsiteY5" fmla="*/ 942975 h 1057734"/>
              <a:gd name="connsiteX6" fmla="*/ 1357312 w 1757362"/>
              <a:gd name="connsiteY6" fmla="*/ 1057275 h 1057734"/>
              <a:gd name="connsiteX7" fmla="*/ 1757362 w 1757362"/>
              <a:gd name="connsiteY7" fmla="*/ 985837 h 1057734"/>
              <a:gd name="connsiteX0" fmla="*/ 0 w 1757362"/>
              <a:gd name="connsiteY0" fmla="*/ 0 h 1057734"/>
              <a:gd name="connsiteX1" fmla="*/ 387578 w 1757362"/>
              <a:gd name="connsiteY1" fmla="*/ 131280 h 1057734"/>
              <a:gd name="connsiteX2" fmla="*/ 573316 w 1757362"/>
              <a:gd name="connsiteY2" fmla="*/ 349941 h 1057734"/>
              <a:gd name="connsiteX3" fmla="*/ 579433 w 1757362"/>
              <a:gd name="connsiteY3" fmla="*/ 581439 h 1057734"/>
              <a:gd name="connsiteX4" fmla="*/ 573316 w 1757362"/>
              <a:gd name="connsiteY4" fmla="*/ 810040 h 1057734"/>
              <a:gd name="connsiteX5" fmla="*/ 785812 w 1757362"/>
              <a:gd name="connsiteY5" fmla="*/ 942975 h 1057734"/>
              <a:gd name="connsiteX6" fmla="*/ 1357312 w 1757362"/>
              <a:gd name="connsiteY6" fmla="*/ 1057275 h 1057734"/>
              <a:gd name="connsiteX7" fmla="*/ 1757362 w 1757362"/>
              <a:gd name="connsiteY7" fmla="*/ 985837 h 1057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57362" h="1057734">
                <a:moveTo>
                  <a:pt x="0" y="0"/>
                </a:moveTo>
                <a:cubicBezTo>
                  <a:pt x="129193" y="43760"/>
                  <a:pt x="292025" y="72957"/>
                  <a:pt x="387578" y="131280"/>
                </a:cubicBezTo>
                <a:cubicBezTo>
                  <a:pt x="483131" y="189604"/>
                  <a:pt x="541340" y="274915"/>
                  <a:pt x="573316" y="349941"/>
                </a:cubicBezTo>
                <a:cubicBezTo>
                  <a:pt x="605292" y="424968"/>
                  <a:pt x="579433" y="504756"/>
                  <a:pt x="579433" y="581439"/>
                </a:cubicBezTo>
                <a:cubicBezTo>
                  <a:pt x="579433" y="658122"/>
                  <a:pt x="538920" y="749784"/>
                  <a:pt x="573316" y="810040"/>
                </a:cubicBezTo>
                <a:cubicBezTo>
                  <a:pt x="607713" y="870296"/>
                  <a:pt x="655146" y="901769"/>
                  <a:pt x="785812" y="942975"/>
                </a:cubicBezTo>
                <a:cubicBezTo>
                  <a:pt x="916478" y="984181"/>
                  <a:pt x="1195387" y="1050131"/>
                  <a:pt x="1357312" y="1057275"/>
                </a:cubicBezTo>
                <a:cubicBezTo>
                  <a:pt x="1519237" y="1064419"/>
                  <a:pt x="1757362" y="985837"/>
                  <a:pt x="1757362" y="985837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1907704" y="1844824"/>
            <a:ext cx="496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latin typeface="+mn-lt"/>
              </a:rPr>
              <a:t>𝛾</a:t>
            </a:r>
            <a:endParaRPr lang="de-DE" dirty="0" smtClean="0">
              <a:latin typeface="+mn-lt"/>
            </a:endParaRPr>
          </a:p>
        </p:txBody>
      </p:sp>
      <p:sp>
        <p:nvSpPr>
          <p:cNvPr id="12" name="Text Box 0"/>
          <p:cNvSpPr txBox="1">
            <a:spLocks noChangeArrowheads="1"/>
          </p:cNvSpPr>
          <p:nvPr/>
        </p:nvSpPr>
        <p:spPr bwMode="auto">
          <a:xfrm>
            <a:off x="2132112" y="692696"/>
            <a:ext cx="3159968" cy="120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71" tIns="45638" rIns="91271" bIns="4563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charset="2"/>
              <a:buChar char="u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«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2400" dirty="0" err="1" smtClean="0"/>
              <a:t>Vacuum</a:t>
            </a:r>
            <a:r>
              <a:rPr lang="de-DE" altLang="de-DE" sz="2400" dirty="0" smtClean="0"/>
              <a:t> Dispersion ⇒ </a:t>
            </a:r>
            <a:r>
              <a:rPr lang="de-DE" altLang="de-DE" sz="2400" dirty="0" err="1" smtClean="0"/>
              <a:t>energy</a:t>
            </a:r>
            <a:r>
              <a:rPr lang="de-DE" altLang="de-DE" sz="2400" dirty="0" smtClean="0"/>
              <a:t> </a:t>
            </a:r>
            <a:r>
              <a:rPr lang="de-DE" altLang="de-DE" sz="2400" dirty="0" err="1" smtClean="0"/>
              <a:t>dependent</a:t>
            </a:r>
            <a:r>
              <a:rPr lang="de-DE" altLang="de-DE" sz="2400" dirty="0" smtClean="0"/>
              <a:t> time </a:t>
            </a:r>
            <a:r>
              <a:rPr lang="de-DE" altLang="de-DE" sz="2400" dirty="0" err="1" smtClean="0"/>
              <a:t>delays</a:t>
            </a:r>
            <a:endParaRPr lang="de-DE" altLang="de-DE" sz="2400" dirty="0"/>
          </a:p>
        </p:txBody>
      </p:sp>
    </p:spTree>
    <p:extLst>
      <p:ext uri="{BB962C8B-B14F-4D97-AF65-F5344CB8AC3E}">
        <p14:creationId xmlns:p14="http://schemas.microsoft.com/office/powerpoint/2010/main" val="4511438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755576" y="44624"/>
            <a:ext cx="7718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 smtClean="0">
                <a:latin typeface="+mn-lt"/>
              </a:rPr>
              <a:t>Very</a:t>
            </a:r>
            <a:r>
              <a:rPr lang="de-DE" sz="3200" dirty="0" smtClean="0">
                <a:latin typeface="+mn-lt"/>
              </a:rPr>
              <a:t> </a:t>
            </a:r>
            <a:r>
              <a:rPr lang="de-DE" sz="3200" dirty="0" err="1" smtClean="0">
                <a:latin typeface="+mn-lt"/>
              </a:rPr>
              <a:t>distant</a:t>
            </a:r>
            <a:r>
              <a:rPr lang="de-DE" sz="3200" dirty="0" smtClean="0">
                <a:latin typeface="+mn-lt"/>
              </a:rPr>
              <a:t> </a:t>
            </a:r>
            <a:r>
              <a:rPr lang="de-DE" sz="3200" dirty="0" err="1" smtClean="0">
                <a:latin typeface="+mn-lt"/>
              </a:rPr>
              <a:t>objects</a:t>
            </a:r>
            <a:r>
              <a:rPr lang="de-DE" sz="3200" dirty="0" smtClean="0">
                <a:latin typeface="+mn-lt"/>
              </a:rPr>
              <a:t> </a:t>
            </a:r>
            <a:r>
              <a:rPr lang="de-DE" sz="3200" dirty="0" err="1" smtClean="0">
                <a:latin typeface="+mn-lt"/>
              </a:rPr>
              <a:t>with</a:t>
            </a:r>
            <a:r>
              <a:rPr lang="de-DE" sz="3200" dirty="0" smtClean="0">
                <a:latin typeface="+mn-lt"/>
              </a:rPr>
              <a:t> burst-like </a:t>
            </a:r>
            <a:r>
              <a:rPr lang="de-DE" sz="3200" dirty="0" err="1" smtClean="0">
                <a:latin typeface="+mn-lt"/>
              </a:rPr>
              <a:t>activity</a:t>
            </a:r>
            <a:endParaRPr lang="de-DE" sz="3200" dirty="0" smtClean="0">
              <a:latin typeface="+mn-lt"/>
            </a:endParaRPr>
          </a:p>
        </p:txBody>
      </p:sp>
      <p:grpSp>
        <p:nvGrpSpPr>
          <p:cNvPr id="14" name="Gruppierung 13"/>
          <p:cNvGrpSpPr/>
          <p:nvPr/>
        </p:nvGrpSpPr>
        <p:grpSpPr>
          <a:xfrm>
            <a:off x="5436096" y="816357"/>
            <a:ext cx="3117989" cy="6041643"/>
            <a:chOff x="5436096" y="816357"/>
            <a:chExt cx="3117989" cy="6041643"/>
          </a:xfrm>
        </p:grpSpPr>
        <p:grpSp>
          <p:nvGrpSpPr>
            <p:cNvPr id="13" name="Gruppierung 12"/>
            <p:cNvGrpSpPr/>
            <p:nvPr/>
          </p:nvGrpSpPr>
          <p:grpSpPr>
            <a:xfrm>
              <a:off x="5436096" y="816357"/>
              <a:ext cx="3117989" cy="5602863"/>
              <a:chOff x="5436096" y="816357"/>
              <a:chExt cx="3117989" cy="5602863"/>
            </a:xfrm>
          </p:grpSpPr>
          <p:grpSp>
            <p:nvGrpSpPr>
              <p:cNvPr id="5" name="Gruppierung 4"/>
              <p:cNvGrpSpPr/>
              <p:nvPr/>
            </p:nvGrpSpPr>
            <p:grpSpPr>
              <a:xfrm>
                <a:off x="5436096" y="816357"/>
                <a:ext cx="3117989" cy="3044691"/>
                <a:chOff x="1454011" y="3645024"/>
                <a:chExt cx="3117989" cy="3044691"/>
              </a:xfrm>
            </p:grpSpPr>
            <p:pic>
              <p:nvPicPr>
                <p:cNvPr id="6" name="Picture 8" descr="https://upload.wikimedia.org/wikipedia/commons/8/83/GRB080319B_illustration_NASA.jpg"/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54011" y="3645024"/>
                  <a:ext cx="3117989" cy="30446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" name="Textfeld 6"/>
                <p:cNvSpPr txBox="1"/>
                <p:nvPr/>
              </p:nvSpPr>
              <p:spPr>
                <a:xfrm>
                  <a:off x="1979712" y="6114782"/>
                  <a:ext cx="208823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600" smtClean="0">
                      <a:latin typeface="+mn-lt"/>
                    </a:rPr>
                    <a:t>Gamma Ray Bursts</a:t>
                  </a:r>
                  <a:endParaRPr lang="de-DE" sz="1600" dirty="0" smtClean="0">
                    <a:latin typeface="+mn-lt"/>
                  </a:endParaRPr>
                </a:p>
              </p:txBody>
            </p:sp>
          </p:grpSp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536604" y="3933056"/>
                <a:ext cx="2923828" cy="24861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F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5580113" y="6466731"/>
              <a:ext cx="2973972" cy="391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msgothic" charset="-128"/>
                  <a:cs typeface="msgothic" charset="-128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msgothic" charset="-128"/>
                  <a:cs typeface="msgothic" charset="-128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msgothic" charset="-128"/>
                  <a:cs typeface="msgothic" charset="-128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msgothic" charset="-128"/>
                  <a:cs typeface="msgothic" charset="-128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msgothic" charset="-128"/>
                  <a:cs typeface="msgothic" charset="-128"/>
                </a:defRPr>
              </a:lvl5pPr>
              <a:lvl6pPr marL="1536700" indent="-2159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msgothic" charset="-128"/>
                  <a:cs typeface="msgothic" charset="-128"/>
                </a:defRPr>
              </a:lvl6pPr>
              <a:lvl7pPr marL="1993900" indent="-2159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msgothic" charset="-128"/>
                  <a:cs typeface="msgothic" charset="-128"/>
                </a:defRPr>
              </a:lvl7pPr>
              <a:lvl8pPr marL="2451100" indent="-2159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msgothic" charset="-128"/>
                  <a:cs typeface="msgothic" charset="-128"/>
                </a:defRPr>
              </a:lvl8pPr>
              <a:lvl9pPr marL="2908300" indent="-2159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msgothic" charset="-128"/>
                  <a:cs typeface="msgothic" charset="-128"/>
                </a:defRPr>
              </a:lvl9pPr>
            </a:lstStyle>
            <a:p>
              <a:r>
                <a:rPr lang="en-GB" altLang="de-DE" sz="1200" b="1" dirty="0" smtClean="0">
                  <a:solidFill>
                    <a:schemeClr val="tx1"/>
                  </a:solidFill>
                  <a:latin typeface="Arial" charset="0"/>
                </a:rPr>
                <a:t>P. T. </a:t>
              </a:r>
              <a:r>
                <a:rPr lang="en-GB" altLang="de-DE" sz="1200" b="1" dirty="0">
                  <a:solidFill>
                    <a:schemeClr val="tx1"/>
                  </a:solidFill>
                  <a:latin typeface="Arial" charset="0"/>
                </a:rPr>
                <a:t>O'Brien</a:t>
              </a:r>
              <a:r>
                <a:rPr lang="en-GB" altLang="de-DE" sz="1200" b="1" dirty="0" smtClean="0">
                  <a:solidFill>
                    <a:schemeClr val="tx1"/>
                  </a:solidFill>
                  <a:latin typeface="Arial" charset="0"/>
                </a:rPr>
                <a:t>, R. </a:t>
              </a:r>
              <a:r>
                <a:rPr lang="en-GB" altLang="de-DE" sz="1200" b="1" dirty="0" err="1">
                  <a:solidFill>
                    <a:schemeClr val="tx1"/>
                  </a:solidFill>
                  <a:latin typeface="Arial" charset="0"/>
                </a:rPr>
                <a:t>Willingale</a:t>
              </a:r>
              <a:r>
                <a:rPr lang="en-GB" altLang="de-DE" sz="1200" b="1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en-GB" altLang="de-DE" sz="1200" b="1" dirty="0" smtClean="0">
                  <a:solidFill>
                    <a:schemeClr val="tx1"/>
                  </a:solidFill>
                  <a:latin typeface="Arial" charset="0"/>
                </a:rPr>
                <a:t>                  Phil</a:t>
              </a:r>
              <a:r>
                <a:rPr lang="en-GB" altLang="de-DE" sz="1200" b="1" dirty="0">
                  <a:solidFill>
                    <a:schemeClr val="tx1"/>
                  </a:solidFill>
                  <a:latin typeface="Arial" charset="0"/>
                </a:rPr>
                <a:t>. Trans. R. Soc. A 2007;365:1179-1188</a:t>
              </a:r>
            </a:p>
          </p:txBody>
        </p:sp>
      </p:grpSp>
      <p:grpSp>
        <p:nvGrpSpPr>
          <p:cNvPr id="16" name="Gruppierung 15"/>
          <p:cNvGrpSpPr/>
          <p:nvPr/>
        </p:nvGrpSpPr>
        <p:grpSpPr>
          <a:xfrm>
            <a:off x="288032" y="764704"/>
            <a:ext cx="4572000" cy="5976664"/>
            <a:chOff x="288032" y="764704"/>
            <a:chExt cx="4572000" cy="5976664"/>
          </a:xfrm>
        </p:grpSpPr>
        <p:grpSp>
          <p:nvGrpSpPr>
            <p:cNvPr id="12" name="Gruppierung 11"/>
            <p:cNvGrpSpPr/>
            <p:nvPr/>
          </p:nvGrpSpPr>
          <p:grpSpPr>
            <a:xfrm>
              <a:off x="377441" y="764704"/>
              <a:ext cx="4177121" cy="5688632"/>
              <a:chOff x="377441" y="764704"/>
              <a:chExt cx="4177121" cy="5688632"/>
            </a:xfrm>
          </p:grpSpPr>
          <p:grpSp>
            <p:nvGrpSpPr>
              <p:cNvPr id="2" name="Gruppierung 1"/>
              <p:cNvGrpSpPr/>
              <p:nvPr/>
            </p:nvGrpSpPr>
            <p:grpSpPr>
              <a:xfrm>
                <a:off x="611560" y="764704"/>
                <a:ext cx="3110702" cy="2956669"/>
                <a:chOff x="395537" y="810885"/>
                <a:chExt cx="3110702" cy="2956669"/>
              </a:xfrm>
            </p:grpSpPr>
            <p:pic>
              <p:nvPicPr>
                <p:cNvPr id="3" name="Picture 4" descr="assive Attack"/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5537" y="815226"/>
                  <a:ext cx="3110702" cy="295232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" name="Textfeld 3"/>
                <p:cNvSpPr txBox="1"/>
                <p:nvPr/>
              </p:nvSpPr>
              <p:spPr>
                <a:xfrm>
                  <a:off x="467545" y="810885"/>
                  <a:ext cx="216024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600" dirty="0" err="1" smtClean="0">
                      <a:latin typeface="+mn-lt"/>
                    </a:rPr>
                    <a:t>Active</a:t>
                  </a:r>
                  <a:r>
                    <a:rPr lang="de-DE" sz="1600" dirty="0" smtClean="0">
                      <a:latin typeface="+mn-lt"/>
                    </a:rPr>
                    <a:t> </a:t>
                  </a:r>
                  <a:r>
                    <a:rPr lang="de-DE" sz="1600" dirty="0" err="1" smtClean="0">
                      <a:latin typeface="+mn-lt"/>
                    </a:rPr>
                    <a:t>Galactic</a:t>
                  </a:r>
                  <a:r>
                    <a:rPr lang="de-DE" sz="1600" dirty="0" smtClean="0">
                      <a:latin typeface="+mn-lt"/>
                    </a:rPr>
                    <a:t> Nuclei</a:t>
                  </a:r>
                </a:p>
              </p:txBody>
            </p:sp>
          </p:grpSp>
          <p:pic>
            <p:nvPicPr>
              <p:cNvPr id="11" name="Picture 10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441" y="4077072"/>
                <a:ext cx="4177121" cy="23762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5" name="Rechteck 14"/>
            <p:cNvSpPr/>
            <p:nvPr/>
          </p:nvSpPr>
          <p:spPr>
            <a:xfrm>
              <a:off x="288032" y="6464369"/>
              <a:ext cx="4572000" cy="2769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de-DE" sz="1200" dirty="0"/>
                <a:t>https://</a:t>
              </a:r>
              <a:r>
                <a:rPr lang="de-DE" sz="1200" dirty="0" err="1"/>
                <a:t>www.mpi-hd.mpg.de</a:t>
              </a:r>
              <a:r>
                <a:rPr lang="de-DE" sz="1200" dirty="0"/>
                <a:t>/</a:t>
              </a:r>
              <a:r>
                <a:rPr lang="de-DE" sz="1200" dirty="0" err="1"/>
                <a:t>hfm</a:t>
              </a:r>
              <a:r>
                <a:rPr lang="de-DE" sz="1200" dirty="0"/>
                <a:t>/HESS/</a:t>
              </a:r>
              <a:r>
                <a:rPr lang="de-DE" sz="1200" dirty="0" err="1"/>
                <a:t>pages</a:t>
              </a:r>
              <a:r>
                <a:rPr lang="de-DE" sz="1200" dirty="0"/>
                <a:t>/</a:t>
              </a:r>
              <a:r>
                <a:rPr lang="de-DE" sz="1200" dirty="0" err="1"/>
                <a:t>home</a:t>
              </a:r>
              <a:r>
                <a:rPr lang="de-DE" sz="1200" dirty="0"/>
                <a:t>/</a:t>
              </a:r>
              <a:r>
                <a:rPr lang="de-DE" sz="1200" dirty="0" err="1"/>
                <a:t>som</a:t>
              </a:r>
              <a:r>
                <a:rPr lang="de-DE" sz="1200" dirty="0"/>
                <a:t>/2010/07/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22818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tp://woodahl.physics.iupui.edu/Astro100/qfo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187624"/>
            <a:ext cx="9167390" cy="904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/>
          <p:cNvSpPr/>
          <p:nvPr/>
        </p:nvSpPr>
        <p:spPr bwMode="auto">
          <a:xfrm>
            <a:off x="-815478" y="-708645"/>
            <a:ext cx="10284022" cy="7590656"/>
          </a:xfrm>
          <a:prstGeom prst="rect">
            <a:avLst/>
          </a:prstGeom>
          <a:solidFill>
            <a:schemeClr val="tx1">
              <a:alpha val="74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arrow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23528" y="260648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 smtClean="0">
                <a:solidFill>
                  <a:schemeClr val="bg1"/>
                </a:solidFill>
                <a:latin typeface="+mn-lt"/>
              </a:rPr>
              <a:t>Photon </a:t>
            </a:r>
            <a:r>
              <a:rPr lang="de-DE" b="1" dirty="0" err="1" smtClean="0">
                <a:solidFill>
                  <a:schemeClr val="bg1"/>
                </a:solidFill>
                <a:latin typeface="+mn-lt"/>
              </a:rPr>
              <a:t>propagation</a:t>
            </a:r>
            <a:r>
              <a:rPr lang="de-DE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de-DE" b="1" dirty="0" err="1" smtClean="0">
                <a:solidFill>
                  <a:schemeClr val="bg1"/>
                </a:solidFill>
                <a:latin typeface="+mn-lt"/>
              </a:rPr>
              <a:t>speed</a:t>
            </a:r>
            <a:r>
              <a:rPr lang="de-DE" b="1" dirty="0" smtClean="0">
                <a:solidFill>
                  <a:schemeClr val="bg1"/>
                </a:solidFill>
                <a:latin typeface="+mn-lt"/>
              </a:rPr>
              <a:t> (Taylor </a:t>
            </a:r>
            <a:r>
              <a:rPr lang="de-DE" b="1" dirty="0" err="1" smtClean="0">
                <a:solidFill>
                  <a:schemeClr val="bg1"/>
                </a:solidFill>
                <a:latin typeface="+mn-lt"/>
              </a:rPr>
              <a:t>expansion</a:t>
            </a:r>
            <a:r>
              <a:rPr lang="de-DE" b="1" dirty="0" smtClean="0">
                <a:solidFill>
                  <a:schemeClr val="bg1"/>
                </a:solidFill>
                <a:latin typeface="+mn-lt"/>
              </a:rPr>
              <a:t>)</a:t>
            </a: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252" y="1349896"/>
            <a:ext cx="6769100" cy="11430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148064" y="2708920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smtClean="0">
                <a:solidFill>
                  <a:schemeClr val="bg1"/>
                </a:solidFill>
                <a:latin typeface="+mn-lt"/>
              </a:rPr>
              <a:t>Quantum </a:t>
            </a:r>
            <a:r>
              <a:rPr lang="de-DE" sz="2000" dirty="0" smtClean="0">
                <a:solidFill>
                  <a:schemeClr val="bg1"/>
                </a:solidFill>
                <a:latin typeface="+mn-lt"/>
              </a:rPr>
              <a:t>Gravity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</a:rPr>
              <a:t>scale</a:t>
            </a:r>
            <a:endParaRPr lang="de-DE" sz="2000" dirty="0" smtClean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1" name="Gerade Verbindung mit Pfeil 10"/>
          <p:cNvCxnSpPr/>
          <p:nvPr/>
        </p:nvCxnSpPr>
        <p:spPr bwMode="auto">
          <a:xfrm flipV="1">
            <a:off x="6012160" y="2420888"/>
            <a:ext cx="216024" cy="36004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bg1"/>
            </a:solidFill>
            <a:prstDash val="solid"/>
            <a:round/>
            <a:headEnd type="none" w="lg" len="lg"/>
            <a:tailEnd type="arrow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5337324" y="724634"/>
            <a:ext cx="3411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dirty="0" smtClean="0">
                <a:solidFill>
                  <a:schemeClr val="bg1"/>
                </a:solidFill>
                <a:latin typeface="+mn-lt"/>
              </a:rPr>
              <a:t>Power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</a:rPr>
              <a:t>of</a:t>
            </a:r>
            <a:r>
              <a:rPr lang="de-DE" sz="2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</a:rPr>
              <a:t>first</a:t>
            </a:r>
            <a:r>
              <a:rPr lang="de-DE" sz="2000" dirty="0" smtClean="0">
                <a:solidFill>
                  <a:schemeClr val="bg1"/>
                </a:solidFill>
                <a:latin typeface="+mn-lt"/>
              </a:rPr>
              <a:t> non-zero </a:t>
            </a:r>
            <a:r>
              <a:rPr lang="de-DE" sz="2000" dirty="0" err="1" smtClean="0">
                <a:solidFill>
                  <a:schemeClr val="bg1"/>
                </a:solidFill>
                <a:latin typeface="+mn-lt"/>
              </a:rPr>
              <a:t>term</a:t>
            </a:r>
            <a:endParaRPr lang="de-DE" sz="2000" dirty="0" smtClean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4" name="Gerade Verbindung mit Pfeil 13"/>
          <p:cNvCxnSpPr/>
          <p:nvPr/>
        </p:nvCxnSpPr>
        <p:spPr bwMode="auto">
          <a:xfrm>
            <a:off x="7020272" y="1052736"/>
            <a:ext cx="265410" cy="225152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bg1"/>
            </a:solidFill>
            <a:prstDash val="solid"/>
            <a:round/>
            <a:headEnd type="none" w="lg" len="lg"/>
            <a:tailEnd type="arrow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feld 18"/>
          <p:cNvSpPr txBox="1"/>
          <p:nvPr/>
        </p:nvSpPr>
        <p:spPr>
          <a:xfrm>
            <a:off x="323528" y="3193812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Effective</a:t>
            </a:r>
            <a:r>
              <a:rPr lang="de-DE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field</a:t>
            </a:r>
            <a:r>
              <a:rPr lang="de-DE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theory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with</a:t>
            </a:r>
            <a:r>
              <a:rPr lang="de-DE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de-DE" i="1" dirty="0" smtClean="0">
                <a:solidFill>
                  <a:schemeClr val="accent6">
                    <a:lumMod val="75000"/>
                  </a:schemeClr>
                </a:solidFill>
                <a:ea typeface="Times New Roman" charset="0"/>
                <a:cs typeface="Times New Roman" charset="0"/>
              </a:rPr>
              <a:t>d</a:t>
            </a:r>
            <a:r>
              <a:rPr lang="de-DE" dirty="0" smtClean="0">
                <a:solidFill>
                  <a:schemeClr val="accent6">
                    <a:lumMod val="75000"/>
                  </a:schemeClr>
                </a:solidFill>
                <a:ea typeface="Times New Roman" charset="0"/>
                <a:cs typeface="Times New Roman" charset="0"/>
              </a:rPr>
              <a:t> </a:t>
            </a:r>
            <a:r>
              <a:rPr lang="de-DE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= </a:t>
            </a:r>
            <a:r>
              <a:rPr lang="de-DE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dim</a:t>
            </a:r>
            <a:r>
              <a:rPr lang="de-DE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(</a:t>
            </a:r>
            <a:r>
              <a:rPr lang="de-DE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leading</a:t>
            </a:r>
            <a:r>
              <a:rPr lang="de-DE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operator</a:t>
            </a:r>
            <a:r>
              <a:rPr lang="de-DE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): </a:t>
            </a:r>
          </a:p>
        </p:txBody>
      </p:sp>
      <p:pic>
        <p:nvPicPr>
          <p:cNvPr id="20" name="Bild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3962896"/>
            <a:ext cx="1892300" cy="330200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2123728" y="4633972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u</a:t>
            </a:r>
            <a:r>
              <a:rPr lang="de-DE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nrestricted</a:t>
            </a:r>
            <a:r>
              <a:rPr lang="de-DE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case</a:t>
            </a:r>
            <a:r>
              <a:rPr lang="de-DE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: </a:t>
            </a:r>
          </a:p>
        </p:txBody>
      </p:sp>
      <p:pic>
        <p:nvPicPr>
          <p:cNvPr id="22" name="Bild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708" y="4725144"/>
            <a:ext cx="1079500" cy="330200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323528" y="5426060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t</a:t>
            </a:r>
            <a:r>
              <a:rPr lang="de-DE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heories</a:t>
            </a:r>
            <a:r>
              <a:rPr lang="de-DE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with</a:t>
            </a:r>
            <a:r>
              <a:rPr lang="de-DE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CPT </a:t>
            </a:r>
            <a:r>
              <a:rPr lang="de-DE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symmetry</a:t>
            </a:r>
            <a:r>
              <a:rPr lang="de-DE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: </a:t>
            </a:r>
          </a:p>
        </p:txBody>
      </p:sp>
      <p:pic>
        <p:nvPicPr>
          <p:cNvPr id="24" name="Bild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2008" y="5475064"/>
            <a:ext cx="10922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203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903" name="Text Box 7"/>
          <p:cNvSpPr txBox="1">
            <a:spLocks noChangeArrowheads="1"/>
          </p:cNvSpPr>
          <p:nvPr/>
        </p:nvSpPr>
        <p:spPr bwMode="auto">
          <a:xfrm>
            <a:off x="539750" y="44450"/>
            <a:ext cx="8353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GB" altLang="de-DE" sz="3600" smtClean="0">
                <a:solidFill>
                  <a:srgbClr val="FFFFFF"/>
                </a:solidFill>
              </a:rPr>
              <a:t>The Blazar PKS 2155 - an exceptional flare</a:t>
            </a:r>
            <a:endParaRPr lang="en-US" altLang="de-DE" sz="3600" smtClean="0">
              <a:solidFill>
                <a:srgbClr val="FFFFFF"/>
              </a:solidFill>
            </a:endParaRPr>
          </a:p>
        </p:txBody>
      </p:sp>
      <p:sp>
        <p:nvSpPr>
          <p:cNvPr id="1104914" name="Text Box 18"/>
          <p:cNvSpPr txBox="1">
            <a:spLocks noChangeArrowheads="1"/>
          </p:cNvSpPr>
          <p:nvPr/>
        </p:nvSpPr>
        <p:spPr bwMode="auto">
          <a:xfrm>
            <a:off x="395288" y="5445125"/>
            <a:ext cx="8353425" cy="99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8925" indent="-288925" algn="l" eaLnBrk="0" hangingPunct="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</a:defRPr>
            </a:lvl1pPr>
            <a:lvl2pPr algn="l" eaLnBrk="0" hangingPunct="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</a:defRPr>
            </a:lvl2pPr>
            <a:lvl3pPr algn="l" eaLnBrk="0" hangingPunct="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</a:defRPr>
            </a:lvl3pPr>
            <a:lvl4pPr algn="l" eaLnBrk="0" hangingPunct="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</a:defRPr>
            </a:lvl4pPr>
            <a:lvl5pPr algn="l" eaLnBrk="0" hangingPunct="0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kumimoji="0" lang="en-US" altLang="de-DE" sz="2800" dirty="0" smtClean="0">
                <a:solidFill>
                  <a:srgbClr val="FFFFFF"/>
                </a:solidFill>
                <a:latin typeface="Arial" charset="0"/>
              </a:rPr>
              <a:t>peak flux </a:t>
            </a:r>
            <a:r>
              <a:rPr kumimoji="0" lang="en-US" altLang="de-DE" sz="2800" dirty="0" smtClean="0">
                <a:solidFill>
                  <a:srgbClr val="FFFFFF"/>
                </a:solidFill>
                <a:latin typeface="Arial" charset="0"/>
                <a:sym typeface="Symbol" charset="2"/>
              </a:rPr>
              <a:t>&gt; 50 times average</a:t>
            </a:r>
          </a:p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kumimoji="0" lang="en-US" altLang="de-DE" sz="2800" dirty="0" smtClean="0">
                <a:solidFill>
                  <a:srgbClr val="FFFFFF"/>
                </a:solidFill>
                <a:latin typeface="Arial" charset="0"/>
                <a:sym typeface="Symbol" charset="2"/>
              </a:rPr>
              <a:t>doubling times ≈ 3 min ,   </a:t>
            </a:r>
            <a:r>
              <a:rPr kumimoji="0" lang="en-US" altLang="de-DE" sz="2800" dirty="0" err="1" smtClean="0">
                <a:solidFill>
                  <a:srgbClr val="FFFFFF"/>
                </a:solidFill>
                <a:ea typeface="Times New Roman" charset="0"/>
                <a:cs typeface="Times New Roman" charset="0"/>
                <a:sym typeface="Symbol" charset="2"/>
              </a:rPr>
              <a:t>R</a:t>
            </a:r>
            <a:r>
              <a:rPr kumimoji="0" lang="en-US" altLang="de-DE" sz="2800" baseline="-25000" dirty="0" err="1" smtClean="0">
                <a:solidFill>
                  <a:srgbClr val="FFFFFF"/>
                </a:solidFill>
                <a:ea typeface="Times New Roman" charset="0"/>
                <a:cs typeface="Times New Roman" charset="0"/>
                <a:sym typeface="Symbol" charset="2"/>
              </a:rPr>
              <a:t>black</a:t>
            </a:r>
            <a:r>
              <a:rPr kumimoji="0" lang="en-US" altLang="de-DE" sz="2800" baseline="-25000" dirty="0" smtClean="0">
                <a:solidFill>
                  <a:srgbClr val="FFFFFF"/>
                </a:solidFill>
                <a:ea typeface="Times New Roman" charset="0"/>
                <a:cs typeface="Times New Roman" charset="0"/>
                <a:sym typeface="Symbol" charset="2"/>
              </a:rPr>
              <a:t> Hole</a:t>
            </a:r>
            <a:r>
              <a:rPr kumimoji="0" lang="en-US" altLang="de-DE" sz="2800" dirty="0">
                <a:solidFill>
                  <a:srgbClr val="FFFFFF"/>
                </a:solidFill>
                <a:ea typeface="Times New Roman" charset="0"/>
                <a:cs typeface="Times New Roman" charset="0"/>
                <a:sym typeface="Symbol" charset="2"/>
              </a:rPr>
              <a:t> </a:t>
            </a:r>
            <a:r>
              <a:rPr kumimoji="0" lang="en-US" altLang="de-DE" sz="2800" dirty="0" smtClean="0">
                <a:solidFill>
                  <a:srgbClr val="FFFFFF"/>
                </a:solidFill>
                <a:ea typeface="Times New Roman" charset="0"/>
                <a:cs typeface="Times New Roman" charset="0"/>
                <a:sym typeface="Symbol" charset="2"/>
              </a:rPr>
              <a:t>/c ≈ 200 </a:t>
            </a:r>
            <a:r>
              <a:rPr kumimoji="0" lang="en-US" altLang="de-DE" sz="2800" dirty="0" smtClean="0">
                <a:solidFill>
                  <a:srgbClr val="FFFFFF"/>
                </a:solidFill>
                <a:latin typeface="Arial" charset="0"/>
                <a:sym typeface="Symbol" charset="2"/>
              </a:rPr>
              <a:t>min</a:t>
            </a:r>
            <a:endParaRPr kumimoji="0" lang="en-US" altLang="de-DE" sz="2800" dirty="0" smtClean="0">
              <a:solidFill>
                <a:srgbClr val="FFFFFF"/>
              </a:solidFill>
            </a:endParaRPr>
          </a:p>
        </p:txBody>
      </p:sp>
      <p:grpSp>
        <p:nvGrpSpPr>
          <p:cNvPr id="3" name="Gruppierung 2"/>
          <p:cNvGrpSpPr/>
          <p:nvPr/>
        </p:nvGrpSpPr>
        <p:grpSpPr>
          <a:xfrm>
            <a:off x="467544" y="1681708"/>
            <a:ext cx="6362547" cy="3619500"/>
            <a:chOff x="1041665" y="908050"/>
            <a:chExt cx="6362547" cy="3619500"/>
          </a:xfrm>
        </p:grpSpPr>
        <p:pic>
          <p:nvPicPr>
            <p:cNvPr id="1104906" name="Picture 10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665" y="908050"/>
              <a:ext cx="6362547" cy="3619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104907" name="Line 11"/>
            <p:cNvSpPr>
              <a:spLocks noChangeShapeType="1"/>
            </p:cNvSpPr>
            <p:nvPr/>
          </p:nvSpPr>
          <p:spPr bwMode="auto">
            <a:xfrm flipH="1">
              <a:off x="3572817" y="3614986"/>
              <a:ext cx="304800" cy="2460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spcBef>
                  <a:spcPct val="50000"/>
                </a:spcBef>
              </a:pPr>
              <a:endParaRPr lang="de-DE" smtClean="0">
                <a:solidFill>
                  <a:srgbClr val="000000"/>
                </a:solidFill>
              </a:endParaRPr>
            </a:p>
          </p:txBody>
        </p:sp>
        <p:sp>
          <p:nvSpPr>
            <p:cNvPr id="1104908" name="Text Box 12"/>
            <p:cNvSpPr txBox="1">
              <a:spLocks noChangeArrowheads="1"/>
            </p:cNvSpPr>
            <p:nvPr/>
          </p:nvSpPr>
          <p:spPr bwMode="auto">
            <a:xfrm>
              <a:off x="3842692" y="3273673"/>
              <a:ext cx="1449388" cy="431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defTabSz="449263" eaLnBrk="0" hangingPunct="0">
                <a:spcBef>
                  <a:spcPct val="0"/>
                </a:spcBef>
                <a:defRPr kumimoji="1" sz="2400">
                  <a:solidFill>
                    <a:schemeClr val="tx1"/>
                  </a:solidFill>
                  <a:latin typeface="Times New Roman" charset="0"/>
                </a:defRPr>
              </a:lvl1pPr>
              <a:lvl2pPr algn="l" defTabSz="449263" eaLnBrk="0" hangingPunct="0">
                <a:spcBef>
                  <a:spcPct val="0"/>
                </a:spcBef>
                <a:defRPr kumimoji="1" sz="2400">
                  <a:solidFill>
                    <a:schemeClr val="tx1"/>
                  </a:solidFill>
                  <a:latin typeface="Times New Roman" charset="0"/>
                </a:defRPr>
              </a:lvl2pPr>
              <a:lvl3pPr algn="l" defTabSz="449263" eaLnBrk="0" hangingPunct="0">
                <a:spcBef>
                  <a:spcPct val="0"/>
                </a:spcBef>
                <a:defRPr kumimoji="1" sz="2400">
                  <a:solidFill>
                    <a:schemeClr val="tx1"/>
                  </a:solidFill>
                  <a:latin typeface="Times New Roman" charset="0"/>
                </a:defRPr>
              </a:lvl3pPr>
              <a:lvl4pPr algn="l" defTabSz="449263" eaLnBrk="0" hangingPunct="0">
                <a:spcBef>
                  <a:spcPct val="0"/>
                </a:spcBef>
                <a:defRPr kumimoji="1" sz="2400">
                  <a:solidFill>
                    <a:schemeClr val="tx1"/>
                  </a:solidFill>
                  <a:latin typeface="Times New Roman" charset="0"/>
                </a:defRPr>
              </a:lvl4pPr>
              <a:lvl5pPr algn="l" defTabSz="449263" eaLnBrk="0" hangingPunct="0">
                <a:spcBef>
                  <a:spcPct val="0"/>
                </a:spcBef>
                <a:defRPr kumimoji="1" sz="2400">
                  <a:solidFill>
                    <a:schemeClr val="tx1"/>
                  </a:solidFill>
                  <a:latin typeface="Times New Roman" charset="0"/>
                </a:defRPr>
              </a:lvl5pPr>
              <a:lvl6pPr defTabSz="449263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</a:defRPr>
              </a:lvl6pPr>
              <a:lvl7pPr defTabSz="449263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</a:defRPr>
              </a:lvl7pPr>
              <a:lvl8pPr defTabSz="449263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</a:defRPr>
              </a:lvl8pPr>
              <a:lvl9pPr defTabSz="449263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kumimoji="0" lang="en-GB" altLang="de-DE" dirty="0" smtClean="0">
                  <a:solidFill>
                    <a:srgbClr val="000000"/>
                  </a:solidFill>
                  <a:latin typeface="Tahoma" charset="0"/>
                </a:rPr>
                <a:t>Crab Flux</a:t>
              </a:r>
              <a:endParaRPr kumimoji="0" lang="en-US" altLang="de-DE" dirty="0" smtClean="0">
                <a:solidFill>
                  <a:srgbClr val="000000"/>
                </a:solidFill>
                <a:latin typeface="Tahoma" charset="0"/>
              </a:endParaRPr>
            </a:p>
          </p:txBody>
        </p:sp>
        <p:sp>
          <p:nvSpPr>
            <p:cNvPr id="1104909" name="Text Box 13"/>
            <p:cNvSpPr txBox="1">
              <a:spLocks noChangeArrowheads="1"/>
            </p:cNvSpPr>
            <p:nvPr/>
          </p:nvSpPr>
          <p:spPr bwMode="auto">
            <a:xfrm>
              <a:off x="1487083" y="3159398"/>
              <a:ext cx="2074862" cy="771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defTabSz="449263" eaLnBrk="0" hangingPunct="0">
                <a:spcBef>
                  <a:spcPct val="0"/>
                </a:spcBef>
                <a:defRPr kumimoji="1" sz="2400">
                  <a:solidFill>
                    <a:schemeClr val="tx1"/>
                  </a:solidFill>
                  <a:latin typeface="Times New Roman" charset="0"/>
                </a:defRPr>
              </a:lvl1pPr>
              <a:lvl2pPr algn="l" defTabSz="449263" eaLnBrk="0" hangingPunct="0">
                <a:spcBef>
                  <a:spcPct val="0"/>
                </a:spcBef>
                <a:defRPr kumimoji="1" sz="2400">
                  <a:solidFill>
                    <a:schemeClr val="tx1"/>
                  </a:solidFill>
                  <a:latin typeface="Times New Roman" charset="0"/>
                </a:defRPr>
              </a:lvl2pPr>
              <a:lvl3pPr algn="l" defTabSz="449263" eaLnBrk="0" hangingPunct="0">
                <a:spcBef>
                  <a:spcPct val="0"/>
                </a:spcBef>
                <a:defRPr kumimoji="1" sz="2400">
                  <a:solidFill>
                    <a:schemeClr val="tx1"/>
                  </a:solidFill>
                  <a:latin typeface="Times New Roman" charset="0"/>
                </a:defRPr>
              </a:lvl3pPr>
              <a:lvl4pPr algn="l" defTabSz="449263" eaLnBrk="0" hangingPunct="0">
                <a:spcBef>
                  <a:spcPct val="0"/>
                </a:spcBef>
                <a:defRPr kumimoji="1" sz="2400">
                  <a:solidFill>
                    <a:schemeClr val="tx1"/>
                  </a:solidFill>
                  <a:latin typeface="Times New Roman" charset="0"/>
                </a:defRPr>
              </a:lvl4pPr>
              <a:lvl5pPr algn="l" defTabSz="449263" eaLnBrk="0" hangingPunct="0">
                <a:spcBef>
                  <a:spcPct val="0"/>
                </a:spcBef>
                <a:defRPr kumimoji="1" sz="2400">
                  <a:solidFill>
                    <a:schemeClr val="tx1"/>
                  </a:solidFill>
                  <a:latin typeface="Times New Roman" charset="0"/>
                </a:defRPr>
              </a:lvl5pPr>
              <a:lvl6pPr defTabSz="449263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</a:defRPr>
              </a:lvl6pPr>
              <a:lvl7pPr defTabSz="449263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</a:defRPr>
              </a:lvl7pPr>
              <a:lvl8pPr defTabSz="449263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</a:defRPr>
              </a:lvl8pPr>
              <a:lvl9pPr defTabSz="449263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kumimoji="0" lang="en-GB" altLang="de-DE" dirty="0" smtClean="0">
                  <a:solidFill>
                    <a:srgbClr val="000000"/>
                  </a:solidFill>
                  <a:latin typeface="Tahoma" charset="0"/>
                </a:rPr>
                <a:t>HESS</a:t>
              </a:r>
            </a:p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kumimoji="0" lang="en-GB" altLang="de-DE" dirty="0" smtClean="0">
                  <a:solidFill>
                    <a:srgbClr val="000000"/>
                  </a:solidFill>
                  <a:latin typeface="Tahoma" charset="0"/>
                </a:rPr>
                <a:t>28</a:t>
              </a:r>
              <a:r>
                <a:rPr kumimoji="0" lang="en-GB" altLang="de-DE" baseline="30000" dirty="0" smtClean="0">
                  <a:solidFill>
                    <a:srgbClr val="000000"/>
                  </a:solidFill>
                  <a:latin typeface="Tahoma" charset="0"/>
                </a:rPr>
                <a:t>th</a:t>
              </a:r>
              <a:r>
                <a:rPr kumimoji="0" lang="en-GB" altLang="de-DE" dirty="0" smtClean="0">
                  <a:solidFill>
                    <a:srgbClr val="000000"/>
                  </a:solidFill>
                  <a:latin typeface="Tahoma" charset="0"/>
                </a:rPr>
                <a:t> July 2006</a:t>
              </a:r>
              <a:endParaRPr kumimoji="0" lang="en-US" altLang="de-DE" dirty="0" smtClean="0">
                <a:solidFill>
                  <a:srgbClr val="000000"/>
                </a:solidFill>
                <a:latin typeface="Tahoma" charset="0"/>
              </a:endParaRPr>
            </a:p>
          </p:txBody>
        </p:sp>
        <p:sp>
          <p:nvSpPr>
            <p:cNvPr id="1104916" name="Text Box 20"/>
            <p:cNvSpPr txBox="1">
              <a:spLocks noChangeArrowheads="1"/>
            </p:cNvSpPr>
            <p:nvPr/>
          </p:nvSpPr>
          <p:spPr bwMode="auto">
            <a:xfrm>
              <a:off x="1476375" y="981075"/>
              <a:ext cx="1728788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eaLnBrk="1" hangingPunct="1">
                <a:spcBef>
                  <a:spcPct val="50000"/>
                </a:spcBef>
              </a:pPr>
              <a:r>
                <a:rPr lang="en-US" altLang="de-DE" dirty="0" smtClean="0">
                  <a:solidFill>
                    <a:srgbClr val="000000"/>
                  </a:solidFill>
                  <a:latin typeface="Arial" charset="0"/>
                </a:rPr>
                <a:t>z </a:t>
              </a:r>
              <a:r>
                <a:rPr lang="en-US" altLang="de-DE" dirty="0" smtClean="0">
                  <a:solidFill>
                    <a:srgbClr val="000000"/>
                  </a:solidFill>
                  <a:latin typeface="Arial" charset="0"/>
                  <a:sym typeface="Symbol" charset="2"/>
                </a:rPr>
                <a:t>= 0.116         </a:t>
              </a:r>
              <a:endParaRPr lang="en-US" altLang="de-DE" dirty="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2" name="Bild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698500"/>
            <a:ext cx="3618843" cy="34720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feld 3"/>
          <p:cNvSpPr txBox="1"/>
          <p:nvPr/>
        </p:nvSpPr>
        <p:spPr>
          <a:xfrm>
            <a:off x="5652120" y="836712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0.25</a:t>
            </a:r>
            <a:r>
              <a:rPr lang="de-DE" sz="10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smtClean="0">
                <a:solidFill>
                  <a:srgbClr val="FF0000"/>
                </a:solidFill>
              </a:rPr>
              <a:t>−</a:t>
            </a:r>
            <a:r>
              <a:rPr lang="de-DE" sz="10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smtClean="0">
                <a:solidFill>
                  <a:srgbClr val="FF0000"/>
                </a:solidFill>
              </a:rPr>
              <a:t>0.28</a:t>
            </a:r>
            <a:r>
              <a:rPr lang="de-DE" sz="10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TeV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560630" y="1772816"/>
            <a:ext cx="1659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0.2</a:t>
            </a:r>
            <a:r>
              <a:rPr lang="de-DE" sz="10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smtClean="0">
                <a:solidFill>
                  <a:srgbClr val="FF0000"/>
                </a:solidFill>
              </a:rPr>
              <a:t>−</a:t>
            </a:r>
            <a:r>
              <a:rPr lang="de-DE" sz="10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smtClean="0">
                <a:solidFill>
                  <a:srgbClr val="FF0000"/>
                </a:solidFill>
              </a:rPr>
              <a:t>5</a:t>
            </a:r>
            <a:r>
              <a:rPr lang="de-DE" sz="10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TeV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5292080" y="3933056"/>
            <a:ext cx="29523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200" smtClean="0"/>
              <a:t>H.E.S.S., Astropart.Phys.34:738-747,2011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9872828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tp://woodahl.physics.iupui.edu/Astro100/qfo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187624"/>
            <a:ext cx="9167390" cy="904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/>
          <p:cNvSpPr/>
          <p:nvPr/>
        </p:nvSpPr>
        <p:spPr bwMode="auto">
          <a:xfrm>
            <a:off x="-815478" y="-708645"/>
            <a:ext cx="10284022" cy="7590656"/>
          </a:xfrm>
          <a:prstGeom prst="rect">
            <a:avLst/>
          </a:prstGeom>
          <a:solidFill>
            <a:schemeClr val="tx1">
              <a:alpha val="74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arrow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07504" y="26064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3600" b="1" dirty="0" err="1" smtClean="0">
                <a:solidFill>
                  <a:schemeClr val="bg1"/>
                </a:solidFill>
                <a:latin typeface="+mn-lt"/>
              </a:rPr>
              <a:t>Current</a:t>
            </a:r>
            <a:r>
              <a:rPr lang="de-DE" sz="36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3600" b="1" dirty="0" err="1" smtClean="0">
                <a:solidFill>
                  <a:schemeClr val="bg1"/>
                </a:solidFill>
                <a:latin typeface="+mn-lt"/>
              </a:rPr>
              <a:t>limits</a:t>
            </a:r>
            <a:r>
              <a:rPr lang="de-DE" sz="3600" b="1" dirty="0" smtClean="0">
                <a:solidFill>
                  <a:schemeClr val="bg1"/>
                </a:solidFill>
                <a:latin typeface="+mn-lt"/>
              </a:rPr>
              <a:t> on </a:t>
            </a:r>
            <a:r>
              <a:rPr lang="de-DE" sz="3600" b="1" i="1" dirty="0" smtClean="0">
                <a:solidFill>
                  <a:schemeClr val="bg1"/>
                </a:solidFill>
                <a:ea typeface="Times New Roman" charset="0"/>
                <a:cs typeface="Times New Roman" charset="0"/>
              </a:rPr>
              <a:t>E</a:t>
            </a:r>
            <a:r>
              <a:rPr lang="de-DE" sz="3600" b="1" baseline="-25000" dirty="0" smtClean="0">
                <a:solidFill>
                  <a:schemeClr val="bg1"/>
                </a:solidFill>
                <a:ea typeface="Times New Roman" charset="0"/>
                <a:cs typeface="Times New Roman" charset="0"/>
              </a:rPr>
              <a:t>QG</a:t>
            </a:r>
            <a:r>
              <a:rPr lang="de-DE" sz="3600" b="1" dirty="0" smtClean="0">
                <a:solidFill>
                  <a:schemeClr val="bg1"/>
                </a:solidFill>
                <a:ea typeface="Times New Roman" charset="0"/>
                <a:cs typeface="Times New Roman" charset="0"/>
              </a:rPr>
              <a:t>  (95% </a:t>
            </a:r>
            <a:r>
              <a:rPr lang="de-DE" sz="3600" b="1" dirty="0" err="1" smtClean="0">
                <a:solidFill>
                  <a:schemeClr val="bg1"/>
                </a:solidFill>
                <a:ea typeface="Times New Roman" charset="0"/>
                <a:cs typeface="Times New Roman" charset="0"/>
              </a:rPr>
              <a:t>c.l</a:t>
            </a:r>
            <a:r>
              <a:rPr lang="de-DE" sz="3600" b="1" dirty="0" smtClean="0">
                <a:solidFill>
                  <a:schemeClr val="bg1"/>
                </a:solidFill>
                <a:ea typeface="Times New Roman" charset="0"/>
                <a:cs typeface="Times New Roman" charset="0"/>
              </a:rPr>
              <a:t>.)</a:t>
            </a:r>
            <a:endParaRPr lang="de-DE" sz="3600" b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107504" y="1196752"/>
            <a:ext cx="828092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PKS 2155 </a:t>
            </a:r>
            <a:r>
              <a:rPr lang="de-DE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flare</a:t>
            </a:r>
            <a:r>
              <a:rPr lang="de-DE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de-DE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(H.E.S.S.) 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07504" y="2905780"/>
            <a:ext cx="828092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GRB 090510 (</a:t>
            </a:r>
            <a:r>
              <a:rPr lang="de-DE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z</a:t>
            </a:r>
            <a:r>
              <a:rPr lang="de-DE" sz="1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de-DE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=</a:t>
            </a:r>
            <a:r>
              <a:rPr lang="de-DE" sz="1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de-DE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0.9): </a:t>
            </a:r>
          </a:p>
          <a:p>
            <a:pPr>
              <a:spcBef>
                <a:spcPts val="600"/>
              </a:spcBef>
            </a:pPr>
            <a:r>
              <a:rPr lang="de-DE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(Fermi-LAT)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107504" y="4558189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Planck </a:t>
            </a:r>
            <a:r>
              <a:rPr lang="de-DE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Scale</a:t>
            </a:r>
            <a:r>
              <a:rPr lang="de-DE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: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107504" y="5499229"/>
            <a:ext cx="8280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tabLst>
                <a:tab pos="1819275" algn="l"/>
              </a:tabLst>
            </a:pPr>
            <a:r>
              <a:rPr lang="de-DE" b="1" dirty="0" err="1" smtClean="0">
                <a:solidFill>
                  <a:schemeClr val="bg1"/>
                </a:solidFill>
                <a:latin typeface="+mn-lt"/>
              </a:rPr>
              <a:t>Warning</a:t>
            </a:r>
            <a:r>
              <a:rPr lang="de-DE" b="1" dirty="0" smtClean="0">
                <a:solidFill>
                  <a:schemeClr val="bg1"/>
                </a:solidFill>
                <a:latin typeface="+mn-lt"/>
              </a:rPr>
              <a:t>:</a:t>
            </a:r>
            <a:r>
              <a:rPr lang="de-DE" dirty="0" smtClean="0">
                <a:solidFill>
                  <a:schemeClr val="bg1"/>
                </a:solidFill>
                <a:latin typeface="+mn-lt"/>
              </a:rPr>
              <a:t> 	</a:t>
            </a:r>
            <a:r>
              <a:rPr lang="de-DE" dirty="0" err="1" smtClean="0">
                <a:solidFill>
                  <a:schemeClr val="bg1"/>
                </a:solidFill>
                <a:latin typeface="+mn-lt"/>
              </a:rPr>
              <a:t>analyses</a:t>
            </a:r>
            <a:r>
              <a:rPr lang="de-DE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+mn-lt"/>
              </a:rPr>
              <a:t>assume</a:t>
            </a:r>
            <a:r>
              <a:rPr lang="de-DE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+mn-lt"/>
              </a:rPr>
              <a:t>no</a:t>
            </a:r>
            <a:r>
              <a:rPr lang="de-DE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+mn-lt"/>
              </a:rPr>
              <a:t>energy</a:t>
            </a:r>
            <a:r>
              <a:rPr lang="de-DE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+mn-lt"/>
              </a:rPr>
              <a:t>dependent</a:t>
            </a:r>
            <a:r>
              <a:rPr lang="de-DE" dirty="0" smtClean="0">
                <a:solidFill>
                  <a:schemeClr val="bg1"/>
                </a:solidFill>
                <a:latin typeface="+mn-lt"/>
              </a:rPr>
              <a:t> 	</a:t>
            </a:r>
            <a:r>
              <a:rPr lang="de-DE" dirty="0" err="1" smtClean="0">
                <a:solidFill>
                  <a:schemeClr val="bg1"/>
                </a:solidFill>
                <a:latin typeface="+mn-lt"/>
              </a:rPr>
              <a:t>delays</a:t>
            </a:r>
            <a:r>
              <a:rPr lang="de-DE" dirty="0" smtClean="0">
                <a:solidFill>
                  <a:schemeClr val="bg1"/>
                </a:solidFill>
                <a:latin typeface="+mn-lt"/>
              </a:rPr>
              <a:t> in </a:t>
            </a:r>
            <a:r>
              <a:rPr lang="de-DE" dirty="0" err="1" smtClean="0">
                <a:solidFill>
                  <a:schemeClr val="bg1"/>
                </a:solidFill>
                <a:latin typeface="+mn-lt"/>
              </a:rPr>
              <a:t>the</a:t>
            </a:r>
            <a:r>
              <a:rPr lang="de-DE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latin typeface="+mn-lt"/>
              </a:rPr>
              <a:t>sources</a:t>
            </a:r>
            <a:endParaRPr lang="de-DE" b="1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450" y="4516438"/>
            <a:ext cx="4406900" cy="482600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575" y="1201738"/>
            <a:ext cx="5181600" cy="128270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8575" y="2901950"/>
            <a:ext cx="518160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42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43608" y="404664"/>
            <a:ext cx="69847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6600" b="1" smtClean="0">
                <a:solidFill>
                  <a:schemeClr val="bg1"/>
                </a:solidFill>
                <a:latin typeface="+mn-lt"/>
              </a:rPr>
              <a:t>Conclusions</a:t>
            </a:r>
            <a:endParaRPr lang="de-DE" sz="6600" b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32048" y="1998419"/>
            <a:ext cx="8100392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spcBef>
                <a:spcPts val="600"/>
              </a:spcBef>
              <a:buFont typeface="Arial" charset="0"/>
              <a:buChar char="•"/>
            </a:pPr>
            <a:r>
              <a:rPr lang="de-DE" sz="3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strong </a:t>
            </a:r>
            <a:r>
              <a:rPr lang="de-DE" sz="3200" b="1" dirty="0" err="1" smtClean="0">
                <a:solidFill>
                  <a:srgbClr val="1548C8"/>
                </a:solidFill>
                <a:latin typeface="+mn-lt"/>
              </a:rPr>
              <a:t>astro</a:t>
            </a:r>
            <a:r>
              <a:rPr lang="de-DE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 &amp; </a:t>
            </a:r>
            <a:r>
              <a:rPr lang="de-DE" sz="3200" b="1" dirty="0" err="1" smtClean="0">
                <a:solidFill>
                  <a:srgbClr val="7030A0"/>
                </a:solidFill>
                <a:latin typeface="+mn-lt"/>
              </a:rPr>
              <a:t>particle</a:t>
            </a:r>
            <a:r>
              <a:rPr lang="de-DE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de-DE" sz="3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links</a:t>
            </a:r>
            <a:r>
              <a:rPr lang="de-DE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de-DE" sz="3200" dirty="0" err="1" smtClean="0">
                <a:solidFill>
                  <a:srgbClr val="FF0000"/>
                </a:solidFill>
                <a:latin typeface="+mn-lt"/>
              </a:rPr>
              <a:t>really</a:t>
            </a:r>
            <a:r>
              <a:rPr lang="de-DE" sz="3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de-DE" sz="32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exist</a:t>
            </a:r>
            <a:endParaRPr lang="de-DE" sz="3200" dirty="0" smtClean="0">
              <a:solidFill>
                <a:schemeClr val="bg1">
                  <a:lumMod val="95000"/>
                  <a:lumOff val="5000"/>
                </a:schemeClr>
              </a:solidFill>
              <a:latin typeface="+mn-lt"/>
            </a:endParaRPr>
          </a:p>
          <a:p>
            <a:pPr marL="227013" indent="-227013">
              <a:spcBef>
                <a:spcPts val="600"/>
              </a:spcBef>
              <a:buFont typeface="Arial" charset="0"/>
              <a:buChar char="•"/>
            </a:pPr>
            <a:r>
              <a:rPr lang="de-DE" sz="32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some</a:t>
            </a:r>
            <a:r>
              <a:rPr lang="de-DE" sz="3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de-DE" sz="32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of</a:t>
            </a:r>
            <a:r>
              <a:rPr lang="de-DE" sz="3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de-DE" sz="32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the</a:t>
            </a:r>
            <a:r>
              <a:rPr lang="de-DE" sz="3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de-DE" sz="32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big</a:t>
            </a:r>
            <a:r>
              <a:rPr lang="de-DE" sz="3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de-DE" sz="32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questions</a:t>
            </a:r>
            <a:r>
              <a:rPr lang="de-DE" sz="3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 will </a:t>
            </a:r>
            <a:r>
              <a:rPr lang="de-DE" sz="32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require</a:t>
            </a:r>
            <a:r>
              <a:rPr lang="de-DE" sz="3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de-DE" sz="32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tight</a:t>
            </a:r>
            <a:r>
              <a:rPr lang="de-DE" sz="3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de-DE" sz="32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cooperation</a:t>
            </a:r>
            <a:r>
              <a:rPr lang="de-DE" sz="3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de-DE" sz="32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of</a:t>
            </a:r>
            <a:r>
              <a:rPr lang="de-DE" sz="3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de-DE" sz="32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both</a:t>
            </a:r>
            <a:r>
              <a:rPr lang="de-DE" sz="3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de-DE" sz="32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fields</a:t>
            </a:r>
            <a:endParaRPr lang="de-DE" sz="3200" dirty="0" smtClean="0">
              <a:solidFill>
                <a:schemeClr val="bg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043608" y="4437112"/>
            <a:ext cx="6984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4400" b="1" dirty="0" err="1" smtClean="0">
                <a:solidFill>
                  <a:schemeClr val="bg1"/>
                </a:solidFill>
                <a:latin typeface="+mn-lt"/>
              </a:rPr>
              <a:t>Stay</a:t>
            </a:r>
            <a:r>
              <a:rPr lang="de-DE" sz="44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4400" b="1" dirty="0" err="1" smtClean="0">
                <a:solidFill>
                  <a:schemeClr val="bg1"/>
                </a:solidFill>
                <a:latin typeface="+mn-lt"/>
              </a:rPr>
              <a:t>fascinated</a:t>
            </a:r>
            <a:r>
              <a:rPr lang="de-DE" sz="4400" b="1" dirty="0" smtClean="0">
                <a:solidFill>
                  <a:schemeClr val="bg1"/>
                </a:solidFill>
                <a:latin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569442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ile:Milky Way IR Spitz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95084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pierung 15"/>
          <p:cNvGrpSpPr/>
          <p:nvPr/>
        </p:nvGrpSpPr>
        <p:grpSpPr>
          <a:xfrm>
            <a:off x="3101432" y="443254"/>
            <a:ext cx="2986106" cy="2593768"/>
            <a:chOff x="3101432" y="443254"/>
            <a:chExt cx="2986106" cy="2593768"/>
          </a:xfrm>
        </p:grpSpPr>
        <p:pic>
          <p:nvPicPr>
            <p:cNvPr id="2054" name="Picture 6" descr="oxNeutronArtwork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432" y="443254"/>
              <a:ext cx="2986106" cy="2590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feld 14"/>
            <p:cNvSpPr txBox="1"/>
            <p:nvPr/>
          </p:nvSpPr>
          <p:spPr>
            <a:xfrm>
              <a:off x="3779912" y="2636912"/>
              <a:ext cx="18722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smtClean="0">
                  <a:solidFill>
                    <a:srgbClr val="FFFFFF"/>
                  </a:solidFill>
                  <a:latin typeface="Arial"/>
                </a:rPr>
                <a:t>Neutron Stars</a:t>
              </a:r>
              <a:endParaRPr lang="de-DE" sz="2000" dirty="0" smtClean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107504" y="6505599"/>
            <a:ext cx="1765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smtClean="0">
                <a:solidFill>
                  <a:srgbClr val="FFFFFF"/>
                </a:solidFill>
                <a:latin typeface="Arial"/>
              </a:rPr>
              <a:t>Spitzer, NASA</a:t>
            </a:r>
            <a:endParaRPr lang="de-DE" sz="1200" dirty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Text Box 0"/>
          <p:cNvSpPr txBox="1">
            <a:spLocks noChangeArrowheads="1"/>
          </p:cNvSpPr>
          <p:nvPr/>
        </p:nvSpPr>
        <p:spPr bwMode="auto">
          <a:xfrm>
            <a:off x="2123728" y="188640"/>
            <a:ext cx="6912768" cy="584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71" tIns="45638" rIns="91271" bIns="4563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charset="2"/>
              <a:buChar char="u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«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3200" dirty="0" smtClean="0">
                <a:solidFill>
                  <a:srgbClr val="FFFFFF"/>
                </a:solidFill>
              </a:rPr>
              <a:t>Origin </a:t>
            </a:r>
            <a:r>
              <a:rPr lang="de-DE" altLang="de-DE" sz="3200" dirty="0" err="1" smtClean="0">
                <a:solidFill>
                  <a:srgbClr val="FFFFFF"/>
                </a:solidFill>
              </a:rPr>
              <a:t>of</a:t>
            </a:r>
            <a:r>
              <a:rPr lang="de-DE" altLang="de-DE" sz="3200" dirty="0" smtClean="0">
                <a:solidFill>
                  <a:srgbClr val="FFFFFF"/>
                </a:solidFill>
              </a:rPr>
              <a:t> </a:t>
            </a:r>
            <a:r>
              <a:rPr lang="de-DE" altLang="de-DE" sz="3200" dirty="0" err="1" smtClean="0">
                <a:solidFill>
                  <a:srgbClr val="FFFFFF"/>
                </a:solidFill>
              </a:rPr>
              <a:t>Galactic</a:t>
            </a:r>
            <a:r>
              <a:rPr lang="de-DE" altLang="de-DE" sz="3200" dirty="0" smtClean="0">
                <a:solidFill>
                  <a:srgbClr val="FFFFFF"/>
                </a:solidFill>
              </a:rPr>
              <a:t> </a:t>
            </a:r>
            <a:r>
              <a:rPr lang="de-DE" altLang="de-DE" sz="3200" dirty="0" err="1" smtClean="0">
                <a:solidFill>
                  <a:srgbClr val="FFFFFF"/>
                </a:solidFill>
              </a:rPr>
              <a:t>Cosmic</a:t>
            </a:r>
            <a:r>
              <a:rPr lang="de-DE" altLang="de-DE" sz="3200" dirty="0" smtClean="0">
                <a:solidFill>
                  <a:srgbClr val="FFFFFF"/>
                </a:solidFill>
              </a:rPr>
              <a:t> Radiation</a:t>
            </a:r>
            <a:endParaRPr lang="de-DE" altLang="de-DE" sz="3200" dirty="0">
              <a:solidFill>
                <a:srgbClr val="FFFFFF"/>
              </a:solidFill>
            </a:endParaRPr>
          </a:p>
        </p:txBody>
      </p:sp>
      <p:grpSp>
        <p:nvGrpSpPr>
          <p:cNvPr id="17" name="Gruppierung 16"/>
          <p:cNvGrpSpPr/>
          <p:nvPr/>
        </p:nvGrpSpPr>
        <p:grpSpPr>
          <a:xfrm>
            <a:off x="6434532" y="1156682"/>
            <a:ext cx="2745980" cy="2757209"/>
            <a:chOff x="6434532" y="1156682"/>
            <a:chExt cx="2745980" cy="2757209"/>
          </a:xfrm>
        </p:grpSpPr>
        <p:pic>
          <p:nvPicPr>
            <p:cNvPr id="2052" name="Picture 4" descr="https://upload.wikimedia.org/wikipedia/commons/thumb/c/c9/Chandra-crab.jpg/330px-Chandra-crab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4532" y="1204423"/>
              <a:ext cx="2709468" cy="2709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feld 23"/>
            <p:cNvSpPr txBox="1"/>
            <p:nvPr/>
          </p:nvSpPr>
          <p:spPr>
            <a:xfrm>
              <a:off x="6503104" y="1156682"/>
              <a:ext cx="26774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>
                  <a:solidFill>
                    <a:srgbClr val="FFFFFF"/>
                  </a:solidFill>
                  <a:latin typeface="Arial"/>
                </a:rPr>
                <a:t>Pulsar Wind </a:t>
              </a:r>
              <a:r>
                <a:rPr lang="de-DE" sz="2000" dirty="0" err="1" smtClean="0">
                  <a:solidFill>
                    <a:srgbClr val="FFFFFF"/>
                  </a:solidFill>
                  <a:latin typeface="Arial"/>
                </a:rPr>
                <a:t>Nebulae</a:t>
              </a:r>
              <a:endParaRPr lang="de-DE" sz="2000" dirty="0" smtClean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6" name="Textfeld 25"/>
          <p:cNvSpPr txBox="1"/>
          <p:nvPr/>
        </p:nvSpPr>
        <p:spPr>
          <a:xfrm>
            <a:off x="3347864" y="4077072"/>
            <a:ext cx="2451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FFFFFF"/>
                </a:solidFill>
                <a:latin typeface="Arial"/>
              </a:rPr>
              <a:t>Galactic</a:t>
            </a:r>
            <a:r>
              <a:rPr lang="de-DE" sz="2400" b="1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de-DE" sz="2400" b="1" dirty="0" err="1" smtClean="0">
                <a:solidFill>
                  <a:srgbClr val="FFFFFF"/>
                </a:solidFill>
                <a:latin typeface="Arial"/>
              </a:rPr>
              <a:t>Centre</a:t>
            </a:r>
            <a:endParaRPr lang="de-DE" sz="2400" b="1" dirty="0" smtClean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8" name="Gruppierung 17"/>
          <p:cNvGrpSpPr/>
          <p:nvPr/>
        </p:nvGrpSpPr>
        <p:grpSpPr>
          <a:xfrm>
            <a:off x="0" y="0"/>
            <a:ext cx="2211419" cy="1956902"/>
            <a:chOff x="0" y="0"/>
            <a:chExt cx="2211419" cy="1956902"/>
          </a:xfrm>
        </p:grpSpPr>
        <p:pic>
          <p:nvPicPr>
            <p:cNvPr id="2058" name="Picture 10" descr="https://www.mpi-hd.mpg.de/hfm/HESS/pages/home/som/2005/04/images/Som_4_05_p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211419" cy="1913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feld 26"/>
            <p:cNvSpPr txBox="1"/>
            <p:nvPr/>
          </p:nvSpPr>
          <p:spPr>
            <a:xfrm>
              <a:off x="251520" y="1556792"/>
              <a:ext cx="18722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>
                  <a:solidFill>
                    <a:srgbClr val="FFFFFF"/>
                  </a:solidFill>
                  <a:latin typeface="Arial"/>
                </a:rPr>
                <a:t>Binary Pulsars</a:t>
              </a:r>
            </a:p>
          </p:txBody>
        </p:sp>
      </p:grpSp>
      <p:grpSp>
        <p:nvGrpSpPr>
          <p:cNvPr id="21" name="Gruppierung 20"/>
          <p:cNvGrpSpPr/>
          <p:nvPr/>
        </p:nvGrpSpPr>
        <p:grpSpPr>
          <a:xfrm>
            <a:off x="345121" y="1988840"/>
            <a:ext cx="2570695" cy="2560350"/>
            <a:chOff x="152474" y="2884874"/>
            <a:chExt cx="2570695" cy="2560350"/>
          </a:xfrm>
        </p:grpSpPr>
        <p:pic>
          <p:nvPicPr>
            <p:cNvPr id="6" name="Picture 6" descr="ycho-supernova-xray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74" y="2933490"/>
              <a:ext cx="2511733" cy="2511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feld 28"/>
            <p:cNvSpPr txBox="1"/>
            <p:nvPr/>
          </p:nvSpPr>
          <p:spPr>
            <a:xfrm>
              <a:off x="323528" y="2884874"/>
              <a:ext cx="2399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smtClean="0">
                  <a:solidFill>
                    <a:srgbClr val="FFFFFF"/>
                  </a:solidFill>
                  <a:latin typeface="Arial"/>
                </a:rPr>
                <a:t>Supernova Shells</a:t>
              </a:r>
              <a:endParaRPr lang="de-DE" sz="2000" dirty="0" smtClean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20" name="Gruppierung 19"/>
          <p:cNvGrpSpPr/>
          <p:nvPr/>
        </p:nvGrpSpPr>
        <p:grpSpPr>
          <a:xfrm>
            <a:off x="6600825" y="5057775"/>
            <a:ext cx="2867719" cy="1800225"/>
            <a:chOff x="6600825" y="5057775"/>
            <a:chExt cx="2867719" cy="1800225"/>
          </a:xfrm>
        </p:grpSpPr>
        <p:pic>
          <p:nvPicPr>
            <p:cNvPr id="2056" name="Picture 8" descr="ildergebnis für neutron star#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0825" y="5057775"/>
              <a:ext cx="2543175" cy="1800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feld 29"/>
            <p:cNvSpPr txBox="1"/>
            <p:nvPr/>
          </p:nvSpPr>
          <p:spPr>
            <a:xfrm>
              <a:off x="7596336" y="6453336"/>
              <a:ext cx="18722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smtClean="0">
                  <a:solidFill>
                    <a:srgbClr val="FFFFFF"/>
                  </a:solidFill>
                  <a:latin typeface="Arial"/>
                </a:rPr>
                <a:t>Black Holes</a:t>
              </a:r>
              <a:endParaRPr lang="de-DE" sz="2000" dirty="0" smtClean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9" name="Gruppierung 18"/>
          <p:cNvGrpSpPr/>
          <p:nvPr/>
        </p:nvGrpSpPr>
        <p:grpSpPr>
          <a:xfrm>
            <a:off x="4089338" y="4643339"/>
            <a:ext cx="2282862" cy="2232505"/>
            <a:chOff x="2885435" y="4643339"/>
            <a:chExt cx="2282862" cy="2232505"/>
          </a:xfrm>
        </p:grpSpPr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5435" y="4643339"/>
              <a:ext cx="2282862" cy="2232505"/>
            </a:xfrm>
            <a:prstGeom prst="rect">
              <a:avLst/>
            </a:prstGeom>
            <a:noFill/>
            <a:ln w="1836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9081"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1" name="Textfeld 30"/>
            <p:cNvSpPr txBox="1"/>
            <p:nvPr/>
          </p:nvSpPr>
          <p:spPr>
            <a:xfrm>
              <a:off x="3275856" y="6453336"/>
              <a:ext cx="18722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>
                  <a:solidFill>
                    <a:srgbClr val="FFFFFF"/>
                  </a:solidFill>
                  <a:latin typeface="Arial"/>
                </a:rPr>
                <a:t>Stellar Winds</a:t>
              </a:r>
            </a:p>
          </p:txBody>
        </p:sp>
      </p:grpSp>
      <p:grpSp>
        <p:nvGrpSpPr>
          <p:cNvPr id="22" name="Gruppierung 21"/>
          <p:cNvGrpSpPr/>
          <p:nvPr/>
        </p:nvGrpSpPr>
        <p:grpSpPr>
          <a:xfrm>
            <a:off x="1273621" y="4537323"/>
            <a:ext cx="2290267" cy="2276053"/>
            <a:chOff x="1273621" y="4537323"/>
            <a:chExt cx="2290267" cy="2276053"/>
          </a:xfrm>
        </p:grpSpPr>
        <p:pic>
          <p:nvPicPr>
            <p:cNvPr id="2064" name="Picture 16" descr="https://www.mpi-hd.mpg.de/hfm/HESS/pages/home/som/2007/04/images/Som_4_07_p0.JPG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3621" y="4537323"/>
              <a:ext cx="2290267" cy="2204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feld 36"/>
            <p:cNvSpPr txBox="1"/>
            <p:nvPr/>
          </p:nvSpPr>
          <p:spPr>
            <a:xfrm>
              <a:off x="1331640" y="6413266"/>
              <a:ext cx="22171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err="1" smtClean="0">
                  <a:solidFill>
                    <a:srgbClr val="FFFFFF"/>
                  </a:solidFill>
                  <a:latin typeface="Arial"/>
                </a:rPr>
                <a:t>Molecular</a:t>
              </a:r>
              <a:r>
                <a:rPr lang="de-DE" sz="2000" dirty="0" smtClean="0">
                  <a:solidFill>
                    <a:srgbClr val="FFFFFF"/>
                  </a:solidFill>
                  <a:latin typeface="Arial"/>
                </a:rPr>
                <a:t> Clouds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53267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43000"/>
            <a:ext cx="9144000" cy="9144000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34321" y="6453336"/>
            <a:ext cx="25934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 smtClean="0"/>
              <a:t>NASA</a:t>
            </a:r>
            <a:endParaRPr lang="de-DE" sz="1400" b="1" dirty="0"/>
          </a:p>
        </p:txBody>
      </p:sp>
      <p:sp>
        <p:nvSpPr>
          <p:cNvPr id="10" name="Rechteck 9"/>
          <p:cNvSpPr/>
          <p:nvPr/>
        </p:nvSpPr>
        <p:spPr bwMode="auto">
          <a:xfrm>
            <a:off x="0" y="-1143000"/>
            <a:ext cx="9144000" cy="9144000"/>
          </a:xfrm>
          <a:prstGeom prst="rect">
            <a:avLst/>
          </a:prstGeom>
          <a:solidFill>
            <a:schemeClr val="accent1">
              <a:alpha val="7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arrow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grpSp>
        <p:nvGrpSpPr>
          <p:cNvPr id="6" name="Gruppierung 5"/>
          <p:cNvGrpSpPr/>
          <p:nvPr/>
        </p:nvGrpSpPr>
        <p:grpSpPr>
          <a:xfrm>
            <a:off x="107504" y="858198"/>
            <a:ext cx="3110702" cy="3002850"/>
            <a:chOff x="395537" y="858198"/>
            <a:chExt cx="3110702" cy="3002850"/>
          </a:xfrm>
        </p:grpSpPr>
        <p:pic>
          <p:nvPicPr>
            <p:cNvPr id="3076" name="Picture 4" descr="assive Attack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7" y="908720"/>
              <a:ext cx="3110702" cy="2952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feld 13"/>
            <p:cNvSpPr txBox="1"/>
            <p:nvPr/>
          </p:nvSpPr>
          <p:spPr>
            <a:xfrm>
              <a:off x="467545" y="858198"/>
              <a:ext cx="21602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err="1" smtClean="0">
                  <a:solidFill>
                    <a:srgbClr val="FFFFFF"/>
                  </a:solidFill>
                  <a:latin typeface="Arial"/>
                </a:rPr>
                <a:t>Active</a:t>
              </a:r>
              <a:r>
                <a:rPr lang="de-DE" sz="1600" dirty="0" smtClean="0">
                  <a:solidFill>
                    <a:srgbClr val="FFFFFF"/>
                  </a:solidFill>
                  <a:latin typeface="Arial"/>
                </a:rPr>
                <a:t> </a:t>
              </a:r>
              <a:r>
                <a:rPr lang="de-DE" sz="1600" dirty="0" err="1" smtClean="0">
                  <a:solidFill>
                    <a:srgbClr val="FFFFFF"/>
                  </a:solidFill>
                  <a:latin typeface="Arial"/>
                </a:rPr>
                <a:t>Galactic</a:t>
              </a:r>
              <a:r>
                <a:rPr lang="de-DE" sz="1600" dirty="0" smtClean="0">
                  <a:solidFill>
                    <a:srgbClr val="FFFFFF"/>
                  </a:solidFill>
                  <a:latin typeface="Arial"/>
                </a:rPr>
                <a:t> Nuclei</a:t>
              </a:r>
            </a:p>
          </p:txBody>
        </p:sp>
      </p:grpSp>
      <p:grpSp>
        <p:nvGrpSpPr>
          <p:cNvPr id="8" name="Gruppierung 7"/>
          <p:cNvGrpSpPr/>
          <p:nvPr/>
        </p:nvGrpSpPr>
        <p:grpSpPr>
          <a:xfrm>
            <a:off x="5796136" y="1124744"/>
            <a:ext cx="3312368" cy="3250965"/>
            <a:chOff x="4355976" y="892906"/>
            <a:chExt cx="3312368" cy="3250965"/>
          </a:xfrm>
        </p:grpSpPr>
        <p:pic>
          <p:nvPicPr>
            <p:cNvPr id="3078" name="Picture 6" descr="GC 253 by ESO.jp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355976" y="975519"/>
              <a:ext cx="3168352" cy="3168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feld 18"/>
            <p:cNvSpPr txBox="1"/>
            <p:nvPr/>
          </p:nvSpPr>
          <p:spPr>
            <a:xfrm>
              <a:off x="5724128" y="892906"/>
              <a:ext cx="19442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solidFill>
                    <a:srgbClr val="FFFFFF"/>
                  </a:solidFill>
                  <a:latin typeface="Arial"/>
                </a:rPr>
                <a:t>Starburst </a:t>
              </a:r>
              <a:r>
                <a:rPr lang="de-DE" sz="1600" dirty="0" err="1" smtClean="0">
                  <a:solidFill>
                    <a:srgbClr val="FFFFFF"/>
                  </a:solidFill>
                  <a:latin typeface="Arial"/>
                </a:rPr>
                <a:t>Galaxies</a:t>
              </a:r>
              <a:endParaRPr lang="de-DE" sz="1600" dirty="0" smtClean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5" name="Text Box 0"/>
          <p:cNvSpPr txBox="1">
            <a:spLocks noChangeArrowheads="1"/>
          </p:cNvSpPr>
          <p:nvPr/>
        </p:nvSpPr>
        <p:spPr bwMode="auto">
          <a:xfrm>
            <a:off x="827584" y="188640"/>
            <a:ext cx="7812359" cy="584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71" tIns="45638" rIns="91271" bIns="45638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charset="2"/>
              <a:buChar char="u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«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3200" dirty="0" smtClean="0">
                <a:solidFill>
                  <a:srgbClr val="FFFFFF"/>
                </a:solidFill>
              </a:rPr>
              <a:t>Origin </a:t>
            </a:r>
            <a:r>
              <a:rPr lang="de-DE" altLang="de-DE" sz="3200" dirty="0" err="1" smtClean="0">
                <a:solidFill>
                  <a:srgbClr val="FFFFFF"/>
                </a:solidFill>
              </a:rPr>
              <a:t>of</a:t>
            </a:r>
            <a:r>
              <a:rPr lang="de-DE" altLang="de-DE" sz="3200" dirty="0" smtClean="0">
                <a:solidFill>
                  <a:srgbClr val="FFFFFF"/>
                </a:solidFill>
              </a:rPr>
              <a:t> </a:t>
            </a:r>
            <a:r>
              <a:rPr lang="de-DE" altLang="de-DE" sz="3200" dirty="0" err="1" smtClean="0">
                <a:solidFill>
                  <a:srgbClr val="FFFFFF"/>
                </a:solidFill>
              </a:rPr>
              <a:t>Extragalactic</a:t>
            </a:r>
            <a:r>
              <a:rPr lang="de-DE" altLang="de-DE" sz="3200" dirty="0" smtClean="0">
                <a:solidFill>
                  <a:srgbClr val="FFFFFF"/>
                </a:solidFill>
              </a:rPr>
              <a:t> </a:t>
            </a:r>
            <a:r>
              <a:rPr lang="de-DE" altLang="de-DE" sz="3200" dirty="0" err="1" smtClean="0">
                <a:solidFill>
                  <a:srgbClr val="FFFFFF"/>
                </a:solidFill>
              </a:rPr>
              <a:t>Cosmic</a:t>
            </a:r>
            <a:r>
              <a:rPr lang="de-DE" altLang="de-DE" sz="3200" dirty="0" smtClean="0">
                <a:solidFill>
                  <a:srgbClr val="FFFFFF"/>
                </a:solidFill>
              </a:rPr>
              <a:t> Radiation</a:t>
            </a:r>
            <a:endParaRPr lang="de-DE" altLang="de-DE" sz="3200" dirty="0">
              <a:solidFill>
                <a:srgbClr val="FFFFFF"/>
              </a:solidFill>
            </a:endParaRPr>
          </a:p>
        </p:txBody>
      </p:sp>
      <p:grpSp>
        <p:nvGrpSpPr>
          <p:cNvPr id="4" name="Gruppierung 3"/>
          <p:cNvGrpSpPr/>
          <p:nvPr/>
        </p:nvGrpSpPr>
        <p:grpSpPr>
          <a:xfrm>
            <a:off x="5940152" y="4077072"/>
            <a:ext cx="2952328" cy="2376264"/>
            <a:chOff x="5868144" y="3717032"/>
            <a:chExt cx="2952328" cy="2376264"/>
          </a:xfrm>
        </p:grpSpPr>
        <p:pic>
          <p:nvPicPr>
            <p:cNvPr id="11" name="Picture 2" descr="https://www.mpg.de/8874851/zoom.jp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868144" y="3717032"/>
              <a:ext cx="2429070" cy="2376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feld 12"/>
            <p:cNvSpPr txBox="1"/>
            <p:nvPr/>
          </p:nvSpPr>
          <p:spPr>
            <a:xfrm>
              <a:off x="5940152" y="5667580"/>
              <a:ext cx="28803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solidFill>
                    <a:srgbClr val="FFFFFF"/>
                  </a:solidFill>
                  <a:latin typeface="Arial"/>
                </a:rPr>
                <a:t>Large </a:t>
              </a:r>
              <a:r>
                <a:rPr lang="de-DE" sz="1600" dirty="0" err="1" smtClean="0">
                  <a:solidFill>
                    <a:srgbClr val="FFFFFF"/>
                  </a:solidFill>
                  <a:latin typeface="Arial"/>
                </a:rPr>
                <a:t>Magellanic</a:t>
              </a:r>
              <a:r>
                <a:rPr lang="de-DE" sz="1600" dirty="0" smtClean="0">
                  <a:solidFill>
                    <a:srgbClr val="FFFFFF"/>
                  </a:solidFill>
                  <a:latin typeface="Arial"/>
                </a:rPr>
                <a:t> Cloud</a:t>
              </a:r>
            </a:p>
          </p:txBody>
        </p:sp>
      </p:grpSp>
      <p:grpSp>
        <p:nvGrpSpPr>
          <p:cNvPr id="9" name="Gruppierung 8"/>
          <p:cNvGrpSpPr/>
          <p:nvPr/>
        </p:nvGrpSpPr>
        <p:grpSpPr>
          <a:xfrm>
            <a:off x="1454011" y="3840693"/>
            <a:ext cx="3117989" cy="3044691"/>
            <a:chOff x="1454011" y="3645024"/>
            <a:chExt cx="3117989" cy="3044691"/>
          </a:xfrm>
        </p:grpSpPr>
        <p:pic>
          <p:nvPicPr>
            <p:cNvPr id="3080" name="Picture 8" descr="https://upload.wikimedia.org/wikipedia/commons/8/83/GRB080319B_illustration_NASA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4011" y="3645024"/>
              <a:ext cx="3117989" cy="3044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feld 21"/>
            <p:cNvSpPr txBox="1"/>
            <p:nvPr/>
          </p:nvSpPr>
          <p:spPr>
            <a:xfrm>
              <a:off x="1979712" y="6114782"/>
              <a:ext cx="20882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smtClean="0">
                  <a:solidFill>
                    <a:srgbClr val="FFFFFF"/>
                  </a:solidFill>
                  <a:latin typeface="Arial"/>
                </a:rPr>
                <a:t>Gamma Ray Bursts</a:t>
              </a:r>
              <a:endParaRPr lang="de-DE" sz="1600" dirty="0" smtClean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5" name="Gruppierung 14"/>
          <p:cNvGrpSpPr/>
          <p:nvPr/>
        </p:nvGrpSpPr>
        <p:grpSpPr>
          <a:xfrm>
            <a:off x="3061007" y="738758"/>
            <a:ext cx="2857500" cy="2762250"/>
            <a:chOff x="3061007" y="738758"/>
            <a:chExt cx="2857500" cy="2762250"/>
          </a:xfrm>
        </p:grpSpPr>
        <p:pic>
          <p:nvPicPr>
            <p:cNvPr id="3082" name="Picture 10" descr="ew Hubble view of galaxy cluster Abell 1689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007" y="738758"/>
              <a:ext cx="2857500" cy="2762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feld 24"/>
            <p:cNvSpPr txBox="1"/>
            <p:nvPr/>
          </p:nvSpPr>
          <p:spPr>
            <a:xfrm>
              <a:off x="3779912" y="3140968"/>
              <a:ext cx="19442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err="1" smtClean="0">
                  <a:solidFill>
                    <a:srgbClr val="FFFFFF"/>
                  </a:solidFill>
                  <a:latin typeface="Arial"/>
                </a:rPr>
                <a:t>Galaxy</a:t>
              </a:r>
              <a:r>
                <a:rPr lang="de-DE" sz="1600" dirty="0" smtClean="0">
                  <a:solidFill>
                    <a:srgbClr val="FFFFFF"/>
                  </a:solidFill>
                  <a:latin typeface="Arial"/>
                </a:rPr>
                <a:t> Clusters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43053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5" name="Group 25"/>
          <p:cNvGrpSpPr>
            <a:grpSpLocks/>
          </p:cNvGrpSpPr>
          <p:nvPr/>
        </p:nvGrpSpPr>
        <p:grpSpPr bwMode="auto">
          <a:xfrm>
            <a:off x="-1116013" y="346075"/>
            <a:ext cx="6453188" cy="5761038"/>
            <a:chOff x="-204" y="218"/>
            <a:chExt cx="4065" cy="3629"/>
          </a:xfrm>
        </p:grpSpPr>
        <p:pic>
          <p:nvPicPr>
            <p:cNvPr id="389136" name="Picture 16" descr="casa_xr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4" y="218"/>
              <a:ext cx="4065" cy="3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89144" name="Group 24"/>
            <p:cNvGrpSpPr>
              <a:grpSpLocks/>
            </p:cNvGrpSpPr>
            <p:nvPr/>
          </p:nvGrpSpPr>
          <p:grpSpPr bwMode="auto">
            <a:xfrm>
              <a:off x="1494" y="2541"/>
              <a:ext cx="1409" cy="609"/>
              <a:chOff x="1494" y="2541"/>
              <a:chExt cx="1409" cy="609"/>
            </a:xfrm>
          </p:grpSpPr>
          <p:sp>
            <p:nvSpPr>
              <p:cNvPr id="389138" name="Freeform 18"/>
              <p:cNvSpPr>
                <a:spLocks/>
              </p:cNvSpPr>
              <p:nvPr/>
            </p:nvSpPr>
            <p:spPr bwMode="auto">
              <a:xfrm rot="-5400000">
                <a:off x="1750" y="2599"/>
                <a:ext cx="323" cy="265"/>
              </a:xfrm>
              <a:custGeom>
                <a:avLst/>
                <a:gdLst>
                  <a:gd name="T0" fmla="*/ 0 w 131"/>
                  <a:gd name="T1" fmla="*/ 96 h 96"/>
                  <a:gd name="T2" fmla="*/ 32 w 131"/>
                  <a:gd name="T3" fmla="*/ 83 h 96"/>
                  <a:gd name="T4" fmla="*/ 93 w 131"/>
                  <a:gd name="T5" fmla="*/ 44 h 96"/>
                  <a:gd name="T6" fmla="*/ 131 w 131"/>
                  <a:gd name="T7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1" h="96">
                    <a:moveTo>
                      <a:pt x="0" y="96"/>
                    </a:moveTo>
                    <a:cubicBezTo>
                      <a:pt x="5" y="94"/>
                      <a:pt x="17" y="92"/>
                      <a:pt x="32" y="83"/>
                    </a:cubicBezTo>
                    <a:cubicBezTo>
                      <a:pt x="47" y="74"/>
                      <a:pt x="76" y="58"/>
                      <a:pt x="93" y="44"/>
                    </a:cubicBezTo>
                    <a:cubicBezTo>
                      <a:pt x="110" y="30"/>
                      <a:pt x="123" y="9"/>
                      <a:pt x="131" y="0"/>
                    </a:cubicBezTo>
                  </a:path>
                </a:pathLst>
              </a:custGeom>
              <a:noFill/>
              <a:ln w="28575" cap="flat" cmpd="sng">
                <a:solidFill>
                  <a:srgbClr val="FFFFFF">
                    <a:alpha val="45000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89139" name="Freeform 19"/>
              <p:cNvSpPr>
                <a:spLocks/>
              </p:cNvSpPr>
              <p:nvPr/>
            </p:nvSpPr>
            <p:spPr bwMode="auto">
              <a:xfrm rot="-5400000">
                <a:off x="1757" y="2647"/>
                <a:ext cx="478" cy="527"/>
              </a:xfrm>
              <a:custGeom>
                <a:avLst/>
                <a:gdLst>
                  <a:gd name="T0" fmla="*/ 107 w 194"/>
                  <a:gd name="T1" fmla="*/ 113 h 191"/>
                  <a:gd name="T2" fmla="*/ 8 w 194"/>
                  <a:gd name="T3" fmla="*/ 131 h 191"/>
                  <a:gd name="T4" fmla="*/ 59 w 194"/>
                  <a:gd name="T5" fmla="*/ 14 h 191"/>
                  <a:gd name="T6" fmla="*/ 149 w 194"/>
                  <a:gd name="T7" fmla="*/ 47 h 191"/>
                  <a:gd name="T8" fmla="*/ 194 w 194"/>
                  <a:gd name="T9" fmla="*/ 191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4" h="191">
                    <a:moveTo>
                      <a:pt x="107" y="113"/>
                    </a:moveTo>
                    <a:cubicBezTo>
                      <a:pt x="91" y="115"/>
                      <a:pt x="16" y="147"/>
                      <a:pt x="8" y="131"/>
                    </a:cubicBezTo>
                    <a:cubicBezTo>
                      <a:pt x="0" y="115"/>
                      <a:pt x="36" y="28"/>
                      <a:pt x="59" y="14"/>
                    </a:cubicBezTo>
                    <a:cubicBezTo>
                      <a:pt x="82" y="0"/>
                      <a:pt x="127" y="18"/>
                      <a:pt x="149" y="47"/>
                    </a:cubicBezTo>
                    <a:cubicBezTo>
                      <a:pt x="171" y="76"/>
                      <a:pt x="185" y="161"/>
                      <a:pt x="194" y="191"/>
                    </a:cubicBezTo>
                  </a:path>
                </a:pathLst>
              </a:custGeom>
              <a:noFill/>
              <a:ln w="28575" cap="flat" cmpd="sng">
                <a:solidFill>
                  <a:srgbClr val="FFFFFF">
                    <a:alpha val="86000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89140" name="Freeform 20"/>
              <p:cNvSpPr>
                <a:spLocks/>
              </p:cNvSpPr>
              <p:nvPr/>
            </p:nvSpPr>
            <p:spPr bwMode="auto">
              <a:xfrm rot="-5400000">
                <a:off x="1377" y="2658"/>
                <a:ext cx="530" cy="296"/>
              </a:xfrm>
              <a:custGeom>
                <a:avLst/>
                <a:gdLst>
                  <a:gd name="T0" fmla="*/ 50 w 215"/>
                  <a:gd name="T1" fmla="*/ 48 h 107"/>
                  <a:gd name="T2" fmla="*/ 23 w 215"/>
                  <a:gd name="T3" fmla="*/ 49 h 107"/>
                  <a:gd name="T4" fmla="*/ 27 w 215"/>
                  <a:gd name="T5" fmla="*/ 1 h 107"/>
                  <a:gd name="T6" fmla="*/ 186 w 215"/>
                  <a:gd name="T7" fmla="*/ 55 h 107"/>
                  <a:gd name="T8" fmla="*/ 202 w 215"/>
                  <a:gd name="T9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5" h="107">
                    <a:moveTo>
                      <a:pt x="50" y="48"/>
                    </a:moveTo>
                    <a:cubicBezTo>
                      <a:pt x="46" y="48"/>
                      <a:pt x="27" y="57"/>
                      <a:pt x="23" y="49"/>
                    </a:cubicBezTo>
                    <a:cubicBezTo>
                      <a:pt x="19" y="41"/>
                      <a:pt x="0" y="0"/>
                      <a:pt x="27" y="1"/>
                    </a:cubicBezTo>
                    <a:cubicBezTo>
                      <a:pt x="54" y="2"/>
                      <a:pt x="157" y="37"/>
                      <a:pt x="186" y="55"/>
                    </a:cubicBezTo>
                    <a:cubicBezTo>
                      <a:pt x="215" y="73"/>
                      <a:pt x="199" y="96"/>
                      <a:pt x="202" y="107"/>
                    </a:cubicBezTo>
                  </a:path>
                </a:pathLst>
              </a:custGeom>
              <a:noFill/>
              <a:ln w="28575" cap="flat" cmpd="sng">
                <a:solidFill>
                  <a:srgbClr val="FFFFFF">
                    <a:alpha val="86000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89141" name="Freeform 21"/>
              <p:cNvSpPr>
                <a:spLocks/>
              </p:cNvSpPr>
              <p:nvPr/>
            </p:nvSpPr>
            <p:spPr bwMode="auto">
              <a:xfrm rot="-5400000">
                <a:off x="2245" y="2658"/>
                <a:ext cx="190" cy="183"/>
              </a:xfrm>
              <a:custGeom>
                <a:avLst/>
                <a:gdLst>
                  <a:gd name="T0" fmla="*/ 0 w 77"/>
                  <a:gd name="T1" fmla="*/ 0 h 66"/>
                  <a:gd name="T2" fmla="*/ 43 w 77"/>
                  <a:gd name="T3" fmla="*/ 57 h 66"/>
                  <a:gd name="T4" fmla="*/ 72 w 77"/>
                  <a:gd name="T5" fmla="*/ 55 h 66"/>
                  <a:gd name="T6" fmla="*/ 70 w 77"/>
                  <a:gd name="T7" fmla="*/ 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7" h="66">
                    <a:moveTo>
                      <a:pt x="0" y="0"/>
                    </a:moveTo>
                    <a:cubicBezTo>
                      <a:pt x="7" y="9"/>
                      <a:pt x="31" y="48"/>
                      <a:pt x="43" y="57"/>
                    </a:cubicBezTo>
                    <a:cubicBezTo>
                      <a:pt x="55" y="66"/>
                      <a:pt x="67" y="64"/>
                      <a:pt x="72" y="55"/>
                    </a:cubicBezTo>
                    <a:cubicBezTo>
                      <a:pt x="77" y="46"/>
                      <a:pt x="70" y="14"/>
                      <a:pt x="70" y="3"/>
                    </a:cubicBezTo>
                  </a:path>
                </a:pathLst>
              </a:custGeom>
              <a:noFill/>
              <a:ln w="28575" cap="flat" cmpd="sng">
                <a:solidFill>
                  <a:srgbClr val="FFFFFF">
                    <a:alpha val="45000"/>
                  </a:srgb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89142" name="Freeform 22"/>
              <p:cNvSpPr>
                <a:spLocks/>
              </p:cNvSpPr>
              <p:nvPr/>
            </p:nvSpPr>
            <p:spPr bwMode="auto">
              <a:xfrm rot="-5400000">
                <a:off x="2386" y="2365"/>
                <a:ext cx="222" cy="812"/>
              </a:xfrm>
              <a:custGeom>
                <a:avLst/>
                <a:gdLst>
                  <a:gd name="T0" fmla="*/ 16 w 90"/>
                  <a:gd name="T1" fmla="*/ 61 h 294"/>
                  <a:gd name="T2" fmla="*/ 4 w 90"/>
                  <a:gd name="T3" fmla="*/ 22 h 294"/>
                  <a:gd name="T4" fmla="*/ 37 w 90"/>
                  <a:gd name="T5" fmla="*/ 4 h 294"/>
                  <a:gd name="T6" fmla="*/ 58 w 90"/>
                  <a:gd name="T7" fmla="*/ 48 h 294"/>
                  <a:gd name="T8" fmla="*/ 90 w 90"/>
                  <a:gd name="T9" fmla="*/ 29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294">
                    <a:moveTo>
                      <a:pt x="16" y="61"/>
                    </a:moveTo>
                    <a:cubicBezTo>
                      <a:pt x="14" y="54"/>
                      <a:pt x="0" y="32"/>
                      <a:pt x="4" y="22"/>
                    </a:cubicBezTo>
                    <a:cubicBezTo>
                      <a:pt x="8" y="12"/>
                      <a:pt x="28" y="0"/>
                      <a:pt x="37" y="4"/>
                    </a:cubicBezTo>
                    <a:cubicBezTo>
                      <a:pt x="46" y="8"/>
                      <a:pt x="49" y="0"/>
                      <a:pt x="58" y="48"/>
                    </a:cubicBezTo>
                    <a:cubicBezTo>
                      <a:pt x="67" y="96"/>
                      <a:pt x="83" y="243"/>
                      <a:pt x="90" y="294"/>
                    </a:cubicBezTo>
                  </a:path>
                </a:pathLst>
              </a:custGeom>
              <a:noFill/>
              <a:ln w="28575" cap="flat" cmpd="sng">
                <a:solidFill>
                  <a:srgbClr val="FFFFFF">
                    <a:alpha val="86000"/>
                  </a:srgb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389123" name="Text Box 3"/>
          <p:cNvSpPr txBox="1">
            <a:spLocks noChangeArrowheads="1"/>
          </p:cNvSpPr>
          <p:nvPr/>
        </p:nvSpPr>
        <p:spPr bwMode="auto">
          <a:xfrm>
            <a:off x="395288" y="188913"/>
            <a:ext cx="8280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de-DE" altLang="de-DE" sz="4400">
                <a:solidFill>
                  <a:srgbClr val="FFFFFF"/>
                </a:solidFill>
              </a:rPr>
              <a:t>Production in Cosmic Accelerators</a:t>
            </a:r>
            <a:endParaRPr lang="en-US" altLang="de-DE" sz="4400">
              <a:solidFill>
                <a:srgbClr val="FFFFFF"/>
              </a:solidFill>
            </a:endParaRPr>
          </a:p>
        </p:txBody>
      </p:sp>
      <p:sp>
        <p:nvSpPr>
          <p:cNvPr id="389146" name="Text Box 26"/>
          <p:cNvSpPr txBox="1">
            <a:spLocks noChangeArrowheads="1"/>
          </p:cNvSpPr>
          <p:nvPr/>
        </p:nvSpPr>
        <p:spPr bwMode="auto">
          <a:xfrm>
            <a:off x="1768809" y="5248275"/>
            <a:ext cx="280319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de-DE" sz="2400" dirty="0">
                <a:solidFill>
                  <a:srgbClr val="FFFFFF"/>
                </a:solidFill>
                <a:latin typeface="Arial" charset="0"/>
              </a:rPr>
              <a:t>protons/nuclei</a:t>
            </a:r>
          </a:p>
          <a:p>
            <a:pPr eaLnBrk="1" hangingPunct="1"/>
            <a:r>
              <a:rPr lang="en-US" altLang="de-DE" sz="2400" dirty="0">
                <a:solidFill>
                  <a:srgbClr val="FFFFFF"/>
                </a:solidFill>
                <a:latin typeface="Arial" charset="0"/>
              </a:rPr>
              <a:t>electrons/positrons</a:t>
            </a:r>
          </a:p>
        </p:txBody>
      </p:sp>
      <p:grpSp>
        <p:nvGrpSpPr>
          <p:cNvPr id="389169" name="Group 49"/>
          <p:cNvGrpSpPr>
            <a:grpSpLocks/>
          </p:cNvGrpSpPr>
          <p:nvPr/>
        </p:nvGrpSpPr>
        <p:grpSpPr bwMode="auto">
          <a:xfrm>
            <a:off x="3563938" y="1557338"/>
            <a:ext cx="5437187" cy="4321175"/>
            <a:chOff x="2245" y="981"/>
            <a:chExt cx="3425" cy="2722"/>
          </a:xfrm>
        </p:grpSpPr>
        <p:sp>
          <p:nvSpPr>
            <p:cNvPr id="389147" name="Oval 27"/>
            <p:cNvSpPr>
              <a:spLocks noChangeArrowheads="1"/>
            </p:cNvSpPr>
            <p:nvPr/>
          </p:nvSpPr>
          <p:spPr bwMode="auto">
            <a:xfrm>
              <a:off x="2245" y="2522"/>
              <a:ext cx="318" cy="318"/>
            </a:xfrm>
            <a:prstGeom prst="ellipse">
              <a:avLst/>
            </a:prstGeom>
            <a:noFill/>
            <a:ln w="38100">
              <a:solidFill>
                <a:srgbClr val="FFCC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89148" name="Oval 28"/>
            <p:cNvSpPr>
              <a:spLocks noChangeArrowheads="1"/>
            </p:cNvSpPr>
            <p:nvPr/>
          </p:nvSpPr>
          <p:spPr bwMode="auto">
            <a:xfrm>
              <a:off x="2835" y="981"/>
              <a:ext cx="2835" cy="2722"/>
            </a:xfrm>
            <a:prstGeom prst="ellipse">
              <a:avLst/>
            </a:prstGeom>
            <a:gradFill rotWithShape="1">
              <a:gsLst>
                <a:gs pos="0">
                  <a:srgbClr val="AC0000"/>
                </a:gs>
                <a:gs pos="100000">
                  <a:srgbClr val="AC0000">
                    <a:gamma/>
                    <a:shade val="5882"/>
                    <a:invGamma/>
                  </a:srgbClr>
                </a:gs>
              </a:gsLst>
              <a:lin ang="0" scaled="1"/>
            </a:gradFill>
            <a:ln w="38100">
              <a:solidFill>
                <a:srgbClr val="FFCC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89167" name="Line 47"/>
            <p:cNvSpPr>
              <a:spLocks noChangeShapeType="1"/>
            </p:cNvSpPr>
            <p:nvPr/>
          </p:nvSpPr>
          <p:spPr bwMode="auto">
            <a:xfrm flipV="1">
              <a:off x="2333" y="1484"/>
              <a:ext cx="811" cy="1064"/>
            </a:xfrm>
            <a:prstGeom prst="line">
              <a:avLst/>
            </a:prstGeom>
            <a:noFill/>
            <a:ln w="38100">
              <a:solidFill>
                <a:srgbClr val="FFCC66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89168" name="Line 48"/>
            <p:cNvSpPr>
              <a:spLocks noChangeShapeType="1"/>
            </p:cNvSpPr>
            <p:nvPr/>
          </p:nvSpPr>
          <p:spPr bwMode="auto">
            <a:xfrm>
              <a:off x="2322" y="2820"/>
              <a:ext cx="1192" cy="694"/>
            </a:xfrm>
            <a:prstGeom prst="line">
              <a:avLst/>
            </a:prstGeom>
            <a:noFill/>
            <a:ln w="38100">
              <a:solidFill>
                <a:srgbClr val="FFCC66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00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7" name="Gruppierung 6"/>
          <p:cNvGrpSpPr/>
          <p:nvPr/>
        </p:nvGrpSpPr>
        <p:grpSpPr>
          <a:xfrm>
            <a:off x="5757863" y="3343274"/>
            <a:ext cx="3200400" cy="519113"/>
            <a:chOff x="5757863" y="3343274"/>
            <a:chExt cx="3200400" cy="519113"/>
          </a:xfrm>
        </p:grpSpPr>
        <p:sp>
          <p:nvSpPr>
            <p:cNvPr id="58" name="Line 32"/>
            <p:cNvSpPr>
              <a:spLocks noChangeShapeType="1"/>
            </p:cNvSpPr>
            <p:nvPr/>
          </p:nvSpPr>
          <p:spPr bwMode="auto">
            <a:xfrm>
              <a:off x="5757863" y="3343274"/>
              <a:ext cx="3200400" cy="42863"/>
            </a:xfrm>
            <a:prstGeom prst="line">
              <a:avLst/>
            </a:prstGeom>
            <a:noFill/>
            <a:ln w="57150">
              <a:solidFill>
                <a:srgbClr val="FFFF96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000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6" name="Gruppierung 5"/>
            <p:cNvGrpSpPr/>
            <p:nvPr/>
          </p:nvGrpSpPr>
          <p:grpSpPr>
            <a:xfrm>
              <a:off x="8219988" y="3343274"/>
              <a:ext cx="486150" cy="519113"/>
              <a:chOff x="8219988" y="3343274"/>
              <a:chExt cx="486150" cy="519113"/>
            </a:xfrm>
          </p:grpSpPr>
          <p:sp>
            <p:nvSpPr>
              <p:cNvPr id="61" name="Text Box 33"/>
              <p:cNvSpPr txBox="1">
                <a:spLocks noChangeArrowheads="1"/>
              </p:cNvSpPr>
              <p:nvPr/>
            </p:nvSpPr>
            <p:spPr bwMode="auto">
              <a:xfrm>
                <a:off x="8219988" y="3343274"/>
                <a:ext cx="486150" cy="519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de-DE">
                    <a:solidFill>
                      <a:srgbClr val="FFFF96"/>
                    </a:solidFill>
                    <a:latin typeface="Arial" charset="0"/>
                  </a:rPr>
                  <a:t>p</a:t>
                </a:r>
              </a:p>
            </p:txBody>
          </p:sp>
          <p:cxnSp>
            <p:nvCxnSpPr>
              <p:cNvPr id="5" name="Gerade Verbindung 4"/>
              <p:cNvCxnSpPr/>
              <p:nvPr/>
            </p:nvCxnSpPr>
            <p:spPr bwMode="auto">
              <a:xfrm>
                <a:off x="8325186" y="3488068"/>
                <a:ext cx="149088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FF9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389202" name="Group 82"/>
          <p:cNvGrpSpPr>
            <a:grpSpLocks/>
          </p:cNvGrpSpPr>
          <p:nvPr/>
        </p:nvGrpSpPr>
        <p:grpSpPr bwMode="auto">
          <a:xfrm>
            <a:off x="4762500" y="1974851"/>
            <a:ext cx="3554413" cy="1230313"/>
            <a:chOff x="3000" y="1244"/>
            <a:chExt cx="2239" cy="775"/>
          </a:xfrm>
        </p:grpSpPr>
        <p:sp>
          <p:nvSpPr>
            <p:cNvPr id="389152" name="Line 32"/>
            <p:cNvSpPr>
              <a:spLocks noChangeShapeType="1"/>
            </p:cNvSpPr>
            <p:nvPr/>
          </p:nvSpPr>
          <p:spPr bwMode="auto">
            <a:xfrm flipV="1">
              <a:off x="3000" y="1434"/>
              <a:ext cx="2239" cy="30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89153" name="Text Box 33"/>
            <p:cNvSpPr txBox="1">
              <a:spLocks noChangeArrowheads="1"/>
            </p:cNvSpPr>
            <p:nvPr/>
          </p:nvSpPr>
          <p:spPr bwMode="auto">
            <a:xfrm rot="21369999">
              <a:off x="3597" y="1244"/>
              <a:ext cx="667" cy="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en-US" altLang="de-DE" smtClean="0">
                  <a:solidFill>
                    <a:srgbClr val="FFFFFF"/>
                  </a:solidFill>
                  <a:latin typeface="Arial" charset="0"/>
                </a:rPr>
                <a:t>p, </a:t>
              </a:r>
              <a:r>
                <a:rPr lang="en-US" altLang="de-DE" sz="3200">
                  <a:solidFill>
                    <a:srgbClr val="FFFFFF"/>
                  </a:solidFill>
                  <a:latin typeface="Arial" charset="0"/>
                  <a:sym typeface="Symbol" charset="2"/>
                </a:rPr>
                <a:t>e</a:t>
              </a:r>
              <a:r>
                <a:rPr lang="en-US" altLang="de-DE" sz="3200" baseline="30000">
                  <a:solidFill>
                    <a:srgbClr val="FFFFFF"/>
                  </a:solidFill>
                  <a:latin typeface="Arial" charset="0"/>
                  <a:sym typeface="Symbol" charset="2"/>
                </a:rPr>
                <a:t>±</a:t>
              </a:r>
              <a:endParaRPr lang="en-US" altLang="de-DE" sz="3200">
                <a:solidFill>
                  <a:srgbClr val="FFFFFF"/>
                </a:solidFill>
                <a:latin typeface="Arial" charset="0"/>
                <a:sym typeface="Symbol" charset="2"/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de-DE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389229" name="Group 109"/>
          <p:cNvGrpSpPr>
            <a:grpSpLocks/>
          </p:cNvGrpSpPr>
          <p:nvPr/>
        </p:nvGrpSpPr>
        <p:grpSpPr bwMode="auto">
          <a:xfrm rot="1352063">
            <a:off x="5580805" y="3454063"/>
            <a:ext cx="3559714" cy="1071563"/>
            <a:chOff x="3569" y="1888"/>
            <a:chExt cx="2215" cy="675"/>
          </a:xfrm>
        </p:grpSpPr>
        <p:grpSp>
          <p:nvGrpSpPr>
            <p:cNvPr id="389205" name="Group 85"/>
            <p:cNvGrpSpPr>
              <a:grpSpLocks/>
            </p:cNvGrpSpPr>
            <p:nvPr/>
          </p:nvGrpSpPr>
          <p:grpSpPr bwMode="auto">
            <a:xfrm>
              <a:off x="3569" y="2067"/>
              <a:ext cx="2043" cy="496"/>
              <a:chOff x="3569" y="2067"/>
              <a:chExt cx="2043" cy="496"/>
            </a:xfrm>
          </p:grpSpPr>
          <p:sp>
            <p:nvSpPr>
              <p:cNvPr id="389164" name="Line 44"/>
              <p:cNvSpPr>
                <a:spLocks noChangeShapeType="1"/>
              </p:cNvSpPr>
              <p:nvPr/>
            </p:nvSpPr>
            <p:spPr bwMode="auto">
              <a:xfrm flipV="1">
                <a:off x="3569" y="2239"/>
                <a:ext cx="433" cy="11"/>
              </a:xfrm>
              <a:prstGeom prst="line">
                <a:avLst/>
              </a:prstGeom>
              <a:noFill/>
              <a:ln w="57150">
                <a:solidFill>
                  <a:srgbClr val="99CC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89166" name="Text Box 46"/>
              <p:cNvSpPr txBox="1">
                <a:spLocks noChangeArrowheads="1"/>
              </p:cNvSpPr>
              <p:nvPr/>
            </p:nvSpPr>
            <p:spPr bwMode="auto">
              <a:xfrm rot="20247937">
                <a:off x="3596" y="2198"/>
                <a:ext cx="499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de-DE" sz="3200" dirty="0" smtClean="0">
                    <a:solidFill>
                      <a:srgbClr val="CCECFF"/>
                    </a:solidFill>
                    <a:latin typeface="Arial" charset="0"/>
                    <a:sym typeface="Symbol" charset="2"/>
                  </a:rPr>
                  <a:t>𝜋</a:t>
                </a:r>
                <a:r>
                  <a:rPr lang="en-US" altLang="de-DE" sz="2400" baseline="30000" dirty="0" smtClean="0">
                    <a:solidFill>
                      <a:srgbClr val="CCECFF"/>
                    </a:solidFill>
                    <a:latin typeface="Arial" charset="0"/>
                    <a:sym typeface="Symbol" charset="2"/>
                  </a:rPr>
                  <a:t>0</a:t>
                </a:r>
                <a:endParaRPr lang="en-US" altLang="de-DE" sz="2400" baseline="30000" dirty="0">
                  <a:solidFill>
                    <a:srgbClr val="CCECFF"/>
                  </a:solidFill>
                  <a:latin typeface="Arial" charset="0"/>
                  <a:sym typeface="Symbol" charset="2"/>
                </a:endParaRPr>
              </a:p>
            </p:txBody>
          </p:sp>
          <p:grpSp>
            <p:nvGrpSpPr>
              <p:cNvPr id="389175" name="Group 55"/>
              <p:cNvGrpSpPr>
                <a:grpSpLocks/>
              </p:cNvGrpSpPr>
              <p:nvPr/>
            </p:nvGrpSpPr>
            <p:grpSpPr bwMode="auto">
              <a:xfrm rot="-517227">
                <a:off x="4030" y="2090"/>
                <a:ext cx="1543" cy="91"/>
                <a:chOff x="2272" y="2817"/>
                <a:chExt cx="747" cy="73"/>
              </a:xfrm>
            </p:grpSpPr>
            <p:sp>
              <p:nvSpPr>
                <p:cNvPr id="389176" name="Freeform 56"/>
                <p:cNvSpPr>
                  <a:spLocks/>
                </p:cNvSpPr>
                <p:nvPr/>
              </p:nvSpPr>
              <p:spPr bwMode="auto">
                <a:xfrm rot="-10741740">
                  <a:off x="2588" y="2823"/>
                  <a:ext cx="315" cy="67"/>
                </a:xfrm>
                <a:custGeom>
                  <a:avLst/>
                  <a:gdLst>
                    <a:gd name="T0" fmla="*/ 0 w 576"/>
                    <a:gd name="T1" fmla="*/ 56 h 112"/>
                    <a:gd name="T2" fmla="*/ 50 w 576"/>
                    <a:gd name="T3" fmla="*/ 8 h 112"/>
                    <a:gd name="T4" fmla="*/ 144 w 576"/>
                    <a:gd name="T5" fmla="*/ 104 h 112"/>
                    <a:gd name="T6" fmla="*/ 240 w 576"/>
                    <a:gd name="T7" fmla="*/ 8 h 112"/>
                    <a:gd name="T8" fmla="*/ 336 w 576"/>
                    <a:gd name="T9" fmla="*/ 104 h 112"/>
                    <a:gd name="T10" fmla="*/ 432 w 576"/>
                    <a:gd name="T11" fmla="*/ 8 h 112"/>
                    <a:gd name="T12" fmla="*/ 528 w 576"/>
                    <a:gd name="T13" fmla="*/ 104 h 112"/>
                    <a:gd name="T14" fmla="*/ 576 w 576"/>
                    <a:gd name="T15" fmla="*/ 56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76" h="112">
                      <a:moveTo>
                        <a:pt x="0" y="56"/>
                      </a:moveTo>
                      <a:cubicBezTo>
                        <a:pt x="8" y="48"/>
                        <a:pt x="26" y="0"/>
                        <a:pt x="50" y="8"/>
                      </a:cubicBezTo>
                      <a:cubicBezTo>
                        <a:pt x="74" y="16"/>
                        <a:pt x="112" y="104"/>
                        <a:pt x="144" y="104"/>
                      </a:cubicBezTo>
                      <a:cubicBezTo>
                        <a:pt x="176" y="104"/>
                        <a:pt x="208" y="8"/>
                        <a:pt x="240" y="8"/>
                      </a:cubicBezTo>
                      <a:cubicBezTo>
                        <a:pt x="272" y="8"/>
                        <a:pt x="304" y="104"/>
                        <a:pt x="336" y="104"/>
                      </a:cubicBezTo>
                      <a:cubicBezTo>
                        <a:pt x="368" y="104"/>
                        <a:pt x="400" y="8"/>
                        <a:pt x="432" y="8"/>
                      </a:cubicBezTo>
                      <a:cubicBezTo>
                        <a:pt x="464" y="8"/>
                        <a:pt x="504" y="96"/>
                        <a:pt x="528" y="104"/>
                      </a:cubicBezTo>
                      <a:cubicBezTo>
                        <a:pt x="552" y="112"/>
                        <a:pt x="568" y="64"/>
                        <a:pt x="576" y="56"/>
                      </a:cubicBezTo>
                    </a:path>
                  </a:pathLst>
                </a:custGeom>
                <a:noFill/>
                <a:ln w="38100" cmpd="sng">
                  <a:solidFill>
                    <a:srgbClr val="FFCC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389177" name="Freeform 57"/>
                <p:cNvSpPr>
                  <a:spLocks/>
                </p:cNvSpPr>
                <p:nvPr/>
              </p:nvSpPr>
              <p:spPr bwMode="auto">
                <a:xfrm rot="-10741740">
                  <a:off x="2272" y="2817"/>
                  <a:ext cx="318" cy="66"/>
                </a:xfrm>
                <a:custGeom>
                  <a:avLst/>
                  <a:gdLst>
                    <a:gd name="T0" fmla="*/ 0 w 581"/>
                    <a:gd name="T1" fmla="*/ 61 h 111"/>
                    <a:gd name="T2" fmla="*/ 55 w 581"/>
                    <a:gd name="T3" fmla="*/ 7 h 111"/>
                    <a:gd name="T4" fmla="*/ 149 w 581"/>
                    <a:gd name="T5" fmla="*/ 103 h 111"/>
                    <a:gd name="T6" fmla="*/ 245 w 581"/>
                    <a:gd name="T7" fmla="*/ 7 h 111"/>
                    <a:gd name="T8" fmla="*/ 341 w 581"/>
                    <a:gd name="T9" fmla="*/ 103 h 111"/>
                    <a:gd name="T10" fmla="*/ 437 w 581"/>
                    <a:gd name="T11" fmla="*/ 7 h 111"/>
                    <a:gd name="T12" fmla="*/ 533 w 581"/>
                    <a:gd name="T13" fmla="*/ 103 h 111"/>
                    <a:gd name="T14" fmla="*/ 581 w 581"/>
                    <a:gd name="T15" fmla="*/ 55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81" h="111">
                      <a:moveTo>
                        <a:pt x="0" y="61"/>
                      </a:moveTo>
                      <a:cubicBezTo>
                        <a:pt x="9" y="52"/>
                        <a:pt x="30" y="0"/>
                        <a:pt x="55" y="7"/>
                      </a:cubicBezTo>
                      <a:cubicBezTo>
                        <a:pt x="80" y="14"/>
                        <a:pt x="117" y="103"/>
                        <a:pt x="149" y="103"/>
                      </a:cubicBezTo>
                      <a:cubicBezTo>
                        <a:pt x="181" y="103"/>
                        <a:pt x="213" y="7"/>
                        <a:pt x="245" y="7"/>
                      </a:cubicBezTo>
                      <a:cubicBezTo>
                        <a:pt x="277" y="7"/>
                        <a:pt x="309" y="103"/>
                        <a:pt x="341" y="103"/>
                      </a:cubicBezTo>
                      <a:cubicBezTo>
                        <a:pt x="373" y="103"/>
                        <a:pt x="405" y="7"/>
                        <a:pt x="437" y="7"/>
                      </a:cubicBezTo>
                      <a:cubicBezTo>
                        <a:pt x="469" y="7"/>
                        <a:pt x="509" y="95"/>
                        <a:pt x="533" y="103"/>
                      </a:cubicBezTo>
                      <a:cubicBezTo>
                        <a:pt x="557" y="111"/>
                        <a:pt x="573" y="63"/>
                        <a:pt x="581" y="55"/>
                      </a:cubicBezTo>
                    </a:path>
                  </a:pathLst>
                </a:custGeom>
                <a:noFill/>
                <a:ln w="38100" cmpd="sng">
                  <a:solidFill>
                    <a:srgbClr val="FFCC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389178" name="Freeform 58"/>
                <p:cNvSpPr>
                  <a:spLocks/>
                </p:cNvSpPr>
                <p:nvPr/>
              </p:nvSpPr>
              <p:spPr bwMode="auto">
                <a:xfrm>
                  <a:off x="2900" y="2827"/>
                  <a:ext cx="119" cy="39"/>
                </a:xfrm>
                <a:custGeom>
                  <a:avLst/>
                  <a:gdLst>
                    <a:gd name="T0" fmla="*/ 0 w 119"/>
                    <a:gd name="T1" fmla="*/ 39 h 39"/>
                    <a:gd name="T2" fmla="*/ 28 w 119"/>
                    <a:gd name="T3" fmla="*/ 5 h 39"/>
                    <a:gd name="T4" fmla="*/ 85 w 119"/>
                    <a:gd name="T5" fmla="*/ 10 h 39"/>
                    <a:gd name="T6" fmla="*/ 119 w 119"/>
                    <a:gd name="T7" fmla="*/ 18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9" h="39">
                      <a:moveTo>
                        <a:pt x="0" y="39"/>
                      </a:moveTo>
                      <a:cubicBezTo>
                        <a:pt x="5" y="33"/>
                        <a:pt x="14" y="10"/>
                        <a:pt x="28" y="5"/>
                      </a:cubicBezTo>
                      <a:cubicBezTo>
                        <a:pt x="42" y="0"/>
                        <a:pt x="70" y="8"/>
                        <a:pt x="85" y="10"/>
                      </a:cubicBezTo>
                      <a:lnTo>
                        <a:pt x="119" y="18"/>
                      </a:lnTo>
                    </a:path>
                  </a:pathLst>
                </a:custGeom>
                <a:noFill/>
                <a:ln w="38100" cmpd="sng">
                  <a:solidFill>
                    <a:srgbClr val="FFCCFF"/>
                  </a:solidFill>
                  <a:round/>
                  <a:headEnd type="none" w="med" len="med"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389195" name="Group 75"/>
              <p:cNvGrpSpPr>
                <a:grpSpLocks/>
              </p:cNvGrpSpPr>
              <p:nvPr/>
            </p:nvGrpSpPr>
            <p:grpSpPr bwMode="auto">
              <a:xfrm>
                <a:off x="4069" y="2284"/>
                <a:ext cx="1543" cy="91"/>
                <a:chOff x="2272" y="2817"/>
                <a:chExt cx="747" cy="73"/>
              </a:xfrm>
            </p:grpSpPr>
            <p:sp>
              <p:nvSpPr>
                <p:cNvPr id="389196" name="Freeform 76"/>
                <p:cNvSpPr>
                  <a:spLocks/>
                </p:cNvSpPr>
                <p:nvPr/>
              </p:nvSpPr>
              <p:spPr bwMode="auto">
                <a:xfrm rot="-10741740">
                  <a:off x="2588" y="2823"/>
                  <a:ext cx="315" cy="67"/>
                </a:xfrm>
                <a:custGeom>
                  <a:avLst/>
                  <a:gdLst>
                    <a:gd name="T0" fmla="*/ 0 w 576"/>
                    <a:gd name="T1" fmla="*/ 56 h 112"/>
                    <a:gd name="T2" fmla="*/ 50 w 576"/>
                    <a:gd name="T3" fmla="*/ 8 h 112"/>
                    <a:gd name="T4" fmla="*/ 144 w 576"/>
                    <a:gd name="T5" fmla="*/ 104 h 112"/>
                    <a:gd name="T6" fmla="*/ 240 w 576"/>
                    <a:gd name="T7" fmla="*/ 8 h 112"/>
                    <a:gd name="T8" fmla="*/ 336 w 576"/>
                    <a:gd name="T9" fmla="*/ 104 h 112"/>
                    <a:gd name="T10" fmla="*/ 432 w 576"/>
                    <a:gd name="T11" fmla="*/ 8 h 112"/>
                    <a:gd name="T12" fmla="*/ 528 w 576"/>
                    <a:gd name="T13" fmla="*/ 104 h 112"/>
                    <a:gd name="T14" fmla="*/ 576 w 576"/>
                    <a:gd name="T15" fmla="*/ 56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76" h="112">
                      <a:moveTo>
                        <a:pt x="0" y="56"/>
                      </a:moveTo>
                      <a:cubicBezTo>
                        <a:pt x="8" y="48"/>
                        <a:pt x="26" y="0"/>
                        <a:pt x="50" y="8"/>
                      </a:cubicBezTo>
                      <a:cubicBezTo>
                        <a:pt x="74" y="16"/>
                        <a:pt x="112" y="104"/>
                        <a:pt x="144" y="104"/>
                      </a:cubicBezTo>
                      <a:cubicBezTo>
                        <a:pt x="176" y="104"/>
                        <a:pt x="208" y="8"/>
                        <a:pt x="240" y="8"/>
                      </a:cubicBezTo>
                      <a:cubicBezTo>
                        <a:pt x="272" y="8"/>
                        <a:pt x="304" y="104"/>
                        <a:pt x="336" y="104"/>
                      </a:cubicBezTo>
                      <a:cubicBezTo>
                        <a:pt x="368" y="104"/>
                        <a:pt x="400" y="8"/>
                        <a:pt x="432" y="8"/>
                      </a:cubicBezTo>
                      <a:cubicBezTo>
                        <a:pt x="464" y="8"/>
                        <a:pt x="504" y="96"/>
                        <a:pt x="528" y="104"/>
                      </a:cubicBezTo>
                      <a:cubicBezTo>
                        <a:pt x="552" y="112"/>
                        <a:pt x="568" y="64"/>
                        <a:pt x="576" y="56"/>
                      </a:cubicBezTo>
                    </a:path>
                  </a:pathLst>
                </a:custGeom>
                <a:noFill/>
                <a:ln w="38100" cmpd="sng">
                  <a:solidFill>
                    <a:srgbClr val="FFCC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389197" name="Freeform 77"/>
                <p:cNvSpPr>
                  <a:spLocks/>
                </p:cNvSpPr>
                <p:nvPr/>
              </p:nvSpPr>
              <p:spPr bwMode="auto">
                <a:xfrm rot="-10741740">
                  <a:off x="2272" y="2817"/>
                  <a:ext cx="318" cy="66"/>
                </a:xfrm>
                <a:custGeom>
                  <a:avLst/>
                  <a:gdLst>
                    <a:gd name="T0" fmla="*/ 0 w 581"/>
                    <a:gd name="T1" fmla="*/ 61 h 111"/>
                    <a:gd name="T2" fmla="*/ 55 w 581"/>
                    <a:gd name="T3" fmla="*/ 7 h 111"/>
                    <a:gd name="T4" fmla="*/ 149 w 581"/>
                    <a:gd name="T5" fmla="*/ 103 h 111"/>
                    <a:gd name="T6" fmla="*/ 245 w 581"/>
                    <a:gd name="T7" fmla="*/ 7 h 111"/>
                    <a:gd name="T8" fmla="*/ 341 w 581"/>
                    <a:gd name="T9" fmla="*/ 103 h 111"/>
                    <a:gd name="T10" fmla="*/ 437 w 581"/>
                    <a:gd name="T11" fmla="*/ 7 h 111"/>
                    <a:gd name="T12" fmla="*/ 533 w 581"/>
                    <a:gd name="T13" fmla="*/ 103 h 111"/>
                    <a:gd name="T14" fmla="*/ 581 w 581"/>
                    <a:gd name="T15" fmla="*/ 55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81" h="111">
                      <a:moveTo>
                        <a:pt x="0" y="61"/>
                      </a:moveTo>
                      <a:cubicBezTo>
                        <a:pt x="9" y="52"/>
                        <a:pt x="30" y="0"/>
                        <a:pt x="55" y="7"/>
                      </a:cubicBezTo>
                      <a:cubicBezTo>
                        <a:pt x="80" y="14"/>
                        <a:pt x="117" y="103"/>
                        <a:pt x="149" y="103"/>
                      </a:cubicBezTo>
                      <a:cubicBezTo>
                        <a:pt x="181" y="103"/>
                        <a:pt x="213" y="7"/>
                        <a:pt x="245" y="7"/>
                      </a:cubicBezTo>
                      <a:cubicBezTo>
                        <a:pt x="277" y="7"/>
                        <a:pt x="309" y="103"/>
                        <a:pt x="341" y="103"/>
                      </a:cubicBezTo>
                      <a:cubicBezTo>
                        <a:pt x="373" y="103"/>
                        <a:pt x="405" y="7"/>
                        <a:pt x="437" y="7"/>
                      </a:cubicBezTo>
                      <a:cubicBezTo>
                        <a:pt x="469" y="7"/>
                        <a:pt x="509" y="95"/>
                        <a:pt x="533" y="103"/>
                      </a:cubicBezTo>
                      <a:cubicBezTo>
                        <a:pt x="557" y="111"/>
                        <a:pt x="573" y="63"/>
                        <a:pt x="581" y="55"/>
                      </a:cubicBezTo>
                    </a:path>
                  </a:pathLst>
                </a:custGeom>
                <a:noFill/>
                <a:ln w="38100" cmpd="sng">
                  <a:solidFill>
                    <a:srgbClr val="FFCC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389198" name="Freeform 78"/>
                <p:cNvSpPr>
                  <a:spLocks/>
                </p:cNvSpPr>
                <p:nvPr/>
              </p:nvSpPr>
              <p:spPr bwMode="auto">
                <a:xfrm>
                  <a:off x="2900" y="2827"/>
                  <a:ext cx="119" cy="39"/>
                </a:xfrm>
                <a:custGeom>
                  <a:avLst/>
                  <a:gdLst>
                    <a:gd name="T0" fmla="*/ 0 w 119"/>
                    <a:gd name="T1" fmla="*/ 39 h 39"/>
                    <a:gd name="T2" fmla="*/ 28 w 119"/>
                    <a:gd name="T3" fmla="*/ 5 h 39"/>
                    <a:gd name="T4" fmla="*/ 85 w 119"/>
                    <a:gd name="T5" fmla="*/ 10 h 39"/>
                    <a:gd name="T6" fmla="*/ 119 w 119"/>
                    <a:gd name="T7" fmla="*/ 18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9" h="39">
                      <a:moveTo>
                        <a:pt x="0" y="39"/>
                      </a:moveTo>
                      <a:cubicBezTo>
                        <a:pt x="5" y="33"/>
                        <a:pt x="14" y="10"/>
                        <a:pt x="28" y="5"/>
                      </a:cubicBezTo>
                      <a:cubicBezTo>
                        <a:pt x="42" y="0"/>
                        <a:pt x="70" y="8"/>
                        <a:pt x="85" y="10"/>
                      </a:cubicBezTo>
                      <a:lnTo>
                        <a:pt x="119" y="18"/>
                      </a:lnTo>
                    </a:path>
                  </a:pathLst>
                </a:custGeom>
                <a:noFill/>
                <a:ln w="38100" cmpd="sng">
                  <a:solidFill>
                    <a:srgbClr val="FFCCFF"/>
                  </a:solidFill>
                  <a:round/>
                  <a:headEnd type="none" w="med" len="med"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389165" name="Freeform 45"/>
              <p:cNvSpPr>
                <a:spLocks/>
              </p:cNvSpPr>
              <p:nvPr/>
            </p:nvSpPr>
            <p:spPr bwMode="auto">
              <a:xfrm rot="-2900782">
                <a:off x="3858" y="2081"/>
                <a:ext cx="315" cy="287"/>
              </a:xfrm>
              <a:custGeom>
                <a:avLst/>
                <a:gdLst>
                  <a:gd name="T0" fmla="*/ 183 w 453"/>
                  <a:gd name="T1" fmla="*/ 186 h 410"/>
                  <a:gd name="T2" fmla="*/ 213 w 453"/>
                  <a:gd name="T3" fmla="*/ 0 h 410"/>
                  <a:gd name="T4" fmla="*/ 272 w 453"/>
                  <a:gd name="T5" fmla="*/ 183 h 410"/>
                  <a:gd name="T6" fmla="*/ 408 w 453"/>
                  <a:gd name="T7" fmla="*/ 92 h 410"/>
                  <a:gd name="T8" fmla="*/ 317 w 453"/>
                  <a:gd name="T9" fmla="*/ 228 h 410"/>
                  <a:gd name="T10" fmla="*/ 453 w 453"/>
                  <a:gd name="T11" fmla="*/ 364 h 410"/>
                  <a:gd name="T12" fmla="*/ 272 w 453"/>
                  <a:gd name="T13" fmla="*/ 273 h 410"/>
                  <a:gd name="T14" fmla="*/ 181 w 453"/>
                  <a:gd name="T15" fmla="*/ 410 h 410"/>
                  <a:gd name="T16" fmla="*/ 181 w 453"/>
                  <a:gd name="T17" fmla="*/ 273 h 410"/>
                  <a:gd name="T18" fmla="*/ 0 w 453"/>
                  <a:gd name="T19" fmla="*/ 273 h 410"/>
                  <a:gd name="T20" fmla="*/ 183 w 453"/>
                  <a:gd name="T21" fmla="*/ 186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3" h="410">
                    <a:moveTo>
                      <a:pt x="183" y="186"/>
                    </a:moveTo>
                    <a:cubicBezTo>
                      <a:pt x="191" y="127"/>
                      <a:pt x="213" y="59"/>
                      <a:pt x="213" y="0"/>
                    </a:cubicBezTo>
                    <a:lnTo>
                      <a:pt x="272" y="183"/>
                    </a:lnTo>
                    <a:lnTo>
                      <a:pt x="408" y="92"/>
                    </a:lnTo>
                    <a:lnTo>
                      <a:pt x="317" y="228"/>
                    </a:lnTo>
                    <a:lnTo>
                      <a:pt x="453" y="364"/>
                    </a:lnTo>
                    <a:lnTo>
                      <a:pt x="272" y="273"/>
                    </a:lnTo>
                    <a:lnTo>
                      <a:pt x="181" y="410"/>
                    </a:lnTo>
                    <a:lnTo>
                      <a:pt x="181" y="273"/>
                    </a:lnTo>
                    <a:lnTo>
                      <a:pt x="0" y="273"/>
                    </a:lnTo>
                    <a:lnTo>
                      <a:pt x="183" y="186"/>
                    </a:lnTo>
                    <a:close/>
                  </a:path>
                </a:pathLst>
              </a:custGeom>
              <a:solidFill>
                <a:srgbClr val="66FF33"/>
              </a:solidFill>
              <a:ln w="190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389199" name="Text Box 79"/>
            <p:cNvSpPr txBox="1">
              <a:spLocks noChangeArrowheads="1"/>
            </p:cNvSpPr>
            <p:nvPr/>
          </p:nvSpPr>
          <p:spPr bwMode="auto">
            <a:xfrm rot="20247937">
              <a:off x="5285" y="1888"/>
              <a:ext cx="499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de-DE" sz="3200" dirty="0" smtClean="0">
                  <a:solidFill>
                    <a:srgbClr val="FFCCFF"/>
                  </a:solidFill>
                  <a:latin typeface="Arial" charset="0"/>
                  <a:sym typeface="Symbol" charset="2"/>
                </a:rPr>
                <a:t>𝛾</a:t>
              </a:r>
              <a:endParaRPr lang="en-US" altLang="de-DE" sz="3200" dirty="0">
                <a:solidFill>
                  <a:srgbClr val="FFCCFF"/>
                </a:solidFill>
                <a:latin typeface="Arial" charset="0"/>
                <a:sym typeface="Symbol" charset="2"/>
              </a:endParaRPr>
            </a:p>
          </p:txBody>
        </p:sp>
      </p:grpSp>
      <p:grpSp>
        <p:nvGrpSpPr>
          <p:cNvPr id="389232" name="Group 112"/>
          <p:cNvGrpSpPr>
            <a:grpSpLocks/>
          </p:cNvGrpSpPr>
          <p:nvPr/>
        </p:nvGrpSpPr>
        <p:grpSpPr bwMode="auto">
          <a:xfrm>
            <a:off x="4787901" y="5346703"/>
            <a:ext cx="3759201" cy="992188"/>
            <a:chOff x="3016" y="3368"/>
            <a:chExt cx="2368" cy="625"/>
          </a:xfrm>
        </p:grpSpPr>
        <p:sp>
          <p:nvSpPr>
            <p:cNvPr id="389150" name="Text Box 30"/>
            <p:cNvSpPr txBox="1">
              <a:spLocks noChangeArrowheads="1"/>
            </p:cNvSpPr>
            <p:nvPr/>
          </p:nvSpPr>
          <p:spPr bwMode="auto">
            <a:xfrm>
              <a:off x="3016" y="3702"/>
              <a:ext cx="236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de-DE" sz="2400">
                  <a:solidFill>
                    <a:srgbClr val="FFFFFF"/>
                  </a:solidFill>
                  <a:latin typeface="Arial" charset="0"/>
                </a:rPr>
                <a:t>radiation fields and matter</a:t>
              </a:r>
            </a:p>
          </p:txBody>
        </p:sp>
        <p:sp>
          <p:nvSpPr>
            <p:cNvPr id="389151" name="Line 31"/>
            <p:cNvSpPr>
              <a:spLocks noChangeShapeType="1"/>
            </p:cNvSpPr>
            <p:nvPr/>
          </p:nvSpPr>
          <p:spPr bwMode="auto">
            <a:xfrm flipV="1">
              <a:off x="3593" y="3368"/>
              <a:ext cx="107" cy="36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00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389203" name="Group 83"/>
          <p:cNvGrpSpPr>
            <a:grpSpLocks/>
          </p:cNvGrpSpPr>
          <p:nvPr/>
        </p:nvGrpSpPr>
        <p:grpSpPr bwMode="auto">
          <a:xfrm>
            <a:off x="4546600" y="2348880"/>
            <a:ext cx="4205288" cy="1343025"/>
            <a:chOff x="2864" y="1525"/>
            <a:chExt cx="2649" cy="846"/>
          </a:xfrm>
        </p:grpSpPr>
        <p:sp>
          <p:nvSpPr>
            <p:cNvPr id="389156" name="Line 36"/>
            <p:cNvSpPr>
              <a:spLocks noChangeShapeType="1"/>
            </p:cNvSpPr>
            <p:nvPr/>
          </p:nvSpPr>
          <p:spPr bwMode="auto">
            <a:xfrm flipV="1">
              <a:off x="2864" y="2164"/>
              <a:ext cx="629" cy="4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89157" name="Text Box 37"/>
            <p:cNvSpPr txBox="1">
              <a:spLocks noChangeArrowheads="1"/>
            </p:cNvSpPr>
            <p:nvPr/>
          </p:nvSpPr>
          <p:spPr bwMode="auto">
            <a:xfrm>
              <a:off x="3008" y="1842"/>
              <a:ext cx="499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de-DE">
                  <a:solidFill>
                    <a:srgbClr val="FFFFFF"/>
                  </a:solidFill>
                  <a:latin typeface="Arial" charset="0"/>
                </a:rPr>
                <a:t>p</a:t>
              </a:r>
            </a:p>
          </p:txBody>
        </p:sp>
        <p:sp>
          <p:nvSpPr>
            <p:cNvPr id="389159" name="Line 39"/>
            <p:cNvSpPr>
              <a:spLocks noChangeShapeType="1"/>
            </p:cNvSpPr>
            <p:nvPr/>
          </p:nvSpPr>
          <p:spPr bwMode="auto">
            <a:xfrm flipV="1">
              <a:off x="3712" y="1978"/>
              <a:ext cx="668" cy="109"/>
            </a:xfrm>
            <a:prstGeom prst="line">
              <a:avLst/>
            </a:prstGeom>
            <a:noFill/>
            <a:ln w="57150">
              <a:solidFill>
                <a:srgbClr val="99CC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89160" name="Text Box 40"/>
            <p:cNvSpPr txBox="1">
              <a:spLocks noChangeArrowheads="1"/>
            </p:cNvSpPr>
            <p:nvPr/>
          </p:nvSpPr>
          <p:spPr bwMode="auto">
            <a:xfrm>
              <a:off x="3802" y="1702"/>
              <a:ext cx="499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de-DE" sz="3200" dirty="0" smtClean="0">
                  <a:solidFill>
                    <a:srgbClr val="CCECFF"/>
                  </a:solidFill>
                  <a:latin typeface="Arial" charset="0"/>
                  <a:sym typeface="Symbol" charset="2"/>
                </a:rPr>
                <a:t>𝜋</a:t>
              </a:r>
              <a:r>
                <a:rPr lang="en-US" altLang="de-DE" sz="3200" baseline="30000" dirty="0" smtClean="0">
                  <a:solidFill>
                    <a:srgbClr val="CCECFF"/>
                  </a:solidFill>
                  <a:latin typeface="Arial" charset="0"/>
                  <a:sym typeface="Symbol" charset="2"/>
                </a:rPr>
                <a:t>±</a:t>
              </a:r>
              <a:endParaRPr lang="en-US" altLang="de-DE" sz="3200" dirty="0">
                <a:solidFill>
                  <a:srgbClr val="CCECFF"/>
                </a:solidFill>
                <a:latin typeface="Arial" charset="0"/>
                <a:sym typeface="Symbol" charset="2"/>
              </a:endParaRPr>
            </a:p>
          </p:txBody>
        </p:sp>
        <p:sp>
          <p:nvSpPr>
            <p:cNvPr id="389162" name="Line 42"/>
            <p:cNvSpPr>
              <a:spLocks noChangeShapeType="1"/>
            </p:cNvSpPr>
            <p:nvPr/>
          </p:nvSpPr>
          <p:spPr bwMode="auto">
            <a:xfrm flipV="1">
              <a:off x="4444" y="1801"/>
              <a:ext cx="1069" cy="168"/>
            </a:xfrm>
            <a:prstGeom prst="line">
              <a:avLst/>
            </a:prstGeom>
            <a:noFill/>
            <a:ln w="57150">
              <a:solidFill>
                <a:srgbClr val="FF9999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89161" name="Freeform 41"/>
            <p:cNvSpPr>
              <a:spLocks/>
            </p:cNvSpPr>
            <p:nvPr/>
          </p:nvSpPr>
          <p:spPr bwMode="auto">
            <a:xfrm rot="-2900782">
              <a:off x="4229" y="1827"/>
              <a:ext cx="315" cy="287"/>
            </a:xfrm>
            <a:custGeom>
              <a:avLst/>
              <a:gdLst>
                <a:gd name="T0" fmla="*/ 183 w 453"/>
                <a:gd name="T1" fmla="*/ 186 h 410"/>
                <a:gd name="T2" fmla="*/ 213 w 453"/>
                <a:gd name="T3" fmla="*/ 0 h 410"/>
                <a:gd name="T4" fmla="*/ 272 w 453"/>
                <a:gd name="T5" fmla="*/ 183 h 410"/>
                <a:gd name="T6" fmla="*/ 408 w 453"/>
                <a:gd name="T7" fmla="*/ 92 h 410"/>
                <a:gd name="T8" fmla="*/ 317 w 453"/>
                <a:gd name="T9" fmla="*/ 228 h 410"/>
                <a:gd name="T10" fmla="*/ 453 w 453"/>
                <a:gd name="T11" fmla="*/ 364 h 410"/>
                <a:gd name="T12" fmla="*/ 272 w 453"/>
                <a:gd name="T13" fmla="*/ 273 h 410"/>
                <a:gd name="T14" fmla="*/ 181 w 453"/>
                <a:gd name="T15" fmla="*/ 410 h 410"/>
                <a:gd name="T16" fmla="*/ 181 w 453"/>
                <a:gd name="T17" fmla="*/ 273 h 410"/>
                <a:gd name="T18" fmla="*/ 0 w 453"/>
                <a:gd name="T19" fmla="*/ 273 h 410"/>
                <a:gd name="T20" fmla="*/ 183 w 453"/>
                <a:gd name="T21" fmla="*/ 186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3" h="410">
                  <a:moveTo>
                    <a:pt x="183" y="186"/>
                  </a:moveTo>
                  <a:cubicBezTo>
                    <a:pt x="191" y="127"/>
                    <a:pt x="213" y="59"/>
                    <a:pt x="213" y="0"/>
                  </a:cubicBezTo>
                  <a:lnTo>
                    <a:pt x="272" y="183"/>
                  </a:lnTo>
                  <a:lnTo>
                    <a:pt x="408" y="92"/>
                  </a:lnTo>
                  <a:lnTo>
                    <a:pt x="317" y="228"/>
                  </a:lnTo>
                  <a:lnTo>
                    <a:pt x="453" y="364"/>
                  </a:lnTo>
                  <a:lnTo>
                    <a:pt x="272" y="273"/>
                  </a:lnTo>
                  <a:lnTo>
                    <a:pt x="181" y="410"/>
                  </a:lnTo>
                  <a:lnTo>
                    <a:pt x="181" y="273"/>
                  </a:lnTo>
                  <a:lnTo>
                    <a:pt x="0" y="273"/>
                  </a:lnTo>
                  <a:lnTo>
                    <a:pt x="183" y="186"/>
                  </a:lnTo>
                  <a:close/>
                </a:path>
              </a:pathLst>
            </a:custGeom>
            <a:solidFill>
              <a:srgbClr val="66FF33"/>
            </a:solidFill>
            <a:ln w="19050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89163" name="Text Box 43"/>
            <p:cNvSpPr txBox="1">
              <a:spLocks noChangeArrowheads="1"/>
            </p:cNvSpPr>
            <p:nvPr/>
          </p:nvSpPr>
          <p:spPr bwMode="auto">
            <a:xfrm>
              <a:off x="4876" y="1525"/>
              <a:ext cx="499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de-DE" sz="3200" dirty="0" smtClean="0">
                  <a:solidFill>
                    <a:srgbClr val="FF9999"/>
                  </a:solidFill>
                  <a:latin typeface="Arial" charset="0"/>
                  <a:sym typeface="Symbol" charset="2"/>
                </a:rPr>
                <a:t>𝜈</a:t>
              </a:r>
              <a:endParaRPr lang="en-US" altLang="de-DE" sz="3200" dirty="0">
                <a:solidFill>
                  <a:srgbClr val="FF9999"/>
                </a:solidFill>
                <a:latin typeface="Arial" charset="0"/>
                <a:sym typeface="Symbol" charset="2"/>
              </a:endParaRPr>
            </a:p>
          </p:txBody>
        </p:sp>
        <p:sp>
          <p:nvSpPr>
            <p:cNvPr id="389158" name="Freeform 38"/>
            <p:cNvSpPr>
              <a:spLocks/>
            </p:cNvSpPr>
            <p:nvPr/>
          </p:nvSpPr>
          <p:spPr bwMode="auto">
            <a:xfrm rot="-2900782">
              <a:off x="3314" y="1940"/>
              <a:ext cx="453" cy="410"/>
            </a:xfrm>
            <a:custGeom>
              <a:avLst/>
              <a:gdLst>
                <a:gd name="T0" fmla="*/ 183 w 453"/>
                <a:gd name="T1" fmla="*/ 186 h 410"/>
                <a:gd name="T2" fmla="*/ 213 w 453"/>
                <a:gd name="T3" fmla="*/ 0 h 410"/>
                <a:gd name="T4" fmla="*/ 272 w 453"/>
                <a:gd name="T5" fmla="*/ 183 h 410"/>
                <a:gd name="T6" fmla="*/ 408 w 453"/>
                <a:gd name="T7" fmla="*/ 92 h 410"/>
                <a:gd name="T8" fmla="*/ 317 w 453"/>
                <a:gd name="T9" fmla="*/ 228 h 410"/>
                <a:gd name="T10" fmla="*/ 453 w 453"/>
                <a:gd name="T11" fmla="*/ 364 h 410"/>
                <a:gd name="T12" fmla="*/ 272 w 453"/>
                <a:gd name="T13" fmla="*/ 273 h 410"/>
                <a:gd name="T14" fmla="*/ 181 w 453"/>
                <a:gd name="T15" fmla="*/ 410 h 410"/>
                <a:gd name="T16" fmla="*/ 181 w 453"/>
                <a:gd name="T17" fmla="*/ 273 h 410"/>
                <a:gd name="T18" fmla="*/ 0 w 453"/>
                <a:gd name="T19" fmla="*/ 273 h 410"/>
                <a:gd name="T20" fmla="*/ 183 w 453"/>
                <a:gd name="T21" fmla="*/ 186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3" h="410">
                  <a:moveTo>
                    <a:pt x="183" y="186"/>
                  </a:moveTo>
                  <a:cubicBezTo>
                    <a:pt x="191" y="127"/>
                    <a:pt x="213" y="59"/>
                    <a:pt x="213" y="0"/>
                  </a:cubicBezTo>
                  <a:lnTo>
                    <a:pt x="272" y="183"/>
                  </a:lnTo>
                  <a:lnTo>
                    <a:pt x="408" y="92"/>
                  </a:lnTo>
                  <a:lnTo>
                    <a:pt x="317" y="228"/>
                  </a:lnTo>
                  <a:lnTo>
                    <a:pt x="453" y="364"/>
                  </a:lnTo>
                  <a:lnTo>
                    <a:pt x="272" y="273"/>
                  </a:lnTo>
                  <a:lnTo>
                    <a:pt x="181" y="410"/>
                  </a:lnTo>
                  <a:lnTo>
                    <a:pt x="181" y="273"/>
                  </a:lnTo>
                  <a:lnTo>
                    <a:pt x="0" y="273"/>
                  </a:lnTo>
                  <a:lnTo>
                    <a:pt x="183" y="186"/>
                  </a:lnTo>
                  <a:close/>
                </a:path>
              </a:pathLst>
            </a:custGeom>
            <a:solidFill>
              <a:srgbClr val="FFFF00"/>
            </a:solidFill>
            <a:ln w="38100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00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389231" name="Group 111"/>
          <p:cNvGrpSpPr>
            <a:grpSpLocks/>
          </p:cNvGrpSpPr>
          <p:nvPr/>
        </p:nvGrpSpPr>
        <p:grpSpPr bwMode="auto">
          <a:xfrm>
            <a:off x="4800600" y="4259485"/>
            <a:ext cx="3821112" cy="1435099"/>
            <a:chOff x="3105" y="2547"/>
            <a:chExt cx="2407" cy="904"/>
          </a:xfrm>
        </p:grpSpPr>
        <p:sp>
          <p:nvSpPr>
            <p:cNvPr id="389207" name="Line 87"/>
            <p:cNvSpPr>
              <a:spLocks noChangeShapeType="1"/>
            </p:cNvSpPr>
            <p:nvPr/>
          </p:nvSpPr>
          <p:spPr bwMode="auto">
            <a:xfrm>
              <a:off x="3991" y="2922"/>
              <a:ext cx="111" cy="28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endParaRPr lang="de-DE" sz="2000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389230" name="Group 110"/>
            <p:cNvGrpSpPr>
              <a:grpSpLocks/>
            </p:cNvGrpSpPr>
            <p:nvPr/>
          </p:nvGrpSpPr>
          <p:grpSpPr bwMode="auto">
            <a:xfrm>
              <a:off x="3105" y="2547"/>
              <a:ext cx="2407" cy="904"/>
              <a:chOff x="3105" y="2523"/>
              <a:chExt cx="2407" cy="904"/>
            </a:xfrm>
          </p:grpSpPr>
          <p:sp>
            <p:nvSpPr>
              <p:cNvPr id="389201" name="Text Box 81"/>
              <p:cNvSpPr txBox="1">
                <a:spLocks noChangeArrowheads="1"/>
              </p:cNvSpPr>
              <p:nvPr/>
            </p:nvSpPr>
            <p:spPr bwMode="auto">
              <a:xfrm>
                <a:off x="3107" y="2523"/>
                <a:ext cx="499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de-DE" sz="3200" dirty="0" smtClean="0">
                    <a:solidFill>
                      <a:srgbClr val="FFFFFF"/>
                    </a:solidFill>
                    <a:latin typeface="Arial" charset="0"/>
                    <a:sym typeface="Symbol" charset="2"/>
                  </a:rPr>
                  <a:t>e</a:t>
                </a:r>
                <a:r>
                  <a:rPr lang="en-US" altLang="de-DE" sz="3200" baseline="30000" dirty="0" smtClean="0">
                    <a:solidFill>
                      <a:srgbClr val="FFFFFF"/>
                    </a:solidFill>
                    <a:latin typeface="Arial" charset="0"/>
                    <a:sym typeface="Symbol" charset="2"/>
                  </a:rPr>
                  <a:t>±</a:t>
                </a:r>
                <a:endParaRPr lang="en-US" altLang="de-DE" sz="3200" dirty="0">
                  <a:solidFill>
                    <a:srgbClr val="FFFFFF"/>
                  </a:solidFill>
                  <a:latin typeface="Arial" charset="0"/>
                  <a:sym typeface="Symbol" charset="2"/>
                </a:endParaRPr>
              </a:p>
            </p:txBody>
          </p:sp>
          <p:grpSp>
            <p:nvGrpSpPr>
              <p:cNvPr id="389209" name="Group 89"/>
              <p:cNvGrpSpPr>
                <a:grpSpLocks/>
              </p:cNvGrpSpPr>
              <p:nvPr/>
            </p:nvGrpSpPr>
            <p:grpSpPr bwMode="auto">
              <a:xfrm>
                <a:off x="3969" y="2909"/>
                <a:ext cx="1543" cy="91"/>
                <a:chOff x="2272" y="2817"/>
                <a:chExt cx="747" cy="73"/>
              </a:xfrm>
            </p:grpSpPr>
            <p:sp>
              <p:nvSpPr>
                <p:cNvPr id="389210" name="Freeform 90"/>
                <p:cNvSpPr>
                  <a:spLocks/>
                </p:cNvSpPr>
                <p:nvPr/>
              </p:nvSpPr>
              <p:spPr bwMode="auto">
                <a:xfrm rot="-10741740">
                  <a:off x="2588" y="2823"/>
                  <a:ext cx="315" cy="67"/>
                </a:xfrm>
                <a:custGeom>
                  <a:avLst/>
                  <a:gdLst>
                    <a:gd name="T0" fmla="*/ 0 w 576"/>
                    <a:gd name="T1" fmla="*/ 56 h 112"/>
                    <a:gd name="T2" fmla="*/ 50 w 576"/>
                    <a:gd name="T3" fmla="*/ 8 h 112"/>
                    <a:gd name="T4" fmla="*/ 144 w 576"/>
                    <a:gd name="T5" fmla="*/ 104 h 112"/>
                    <a:gd name="T6" fmla="*/ 240 w 576"/>
                    <a:gd name="T7" fmla="*/ 8 h 112"/>
                    <a:gd name="T8" fmla="*/ 336 w 576"/>
                    <a:gd name="T9" fmla="*/ 104 h 112"/>
                    <a:gd name="T10" fmla="*/ 432 w 576"/>
                    <a:gd name="T11" fmla="*/ 8 h 112"/>
                    <a:gd name="T12" fmla="*/ 528 w 576"/>
                    <a:gd name="T13" fmla="*/ 104 h 112"/>
                    <a:gd name="T14" fmla="*/ 576 w 576"/>
                    <a:gd name="T15" fmla="*/ 56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76" h="112">
                      <a:moveTo>
                        <a:pt x="0" y="56"/>
                      </a:moveTo>
                      <a:cubicBezTo>
                        <a:pt x="8" y="48"/>
                        <a:pt x="26" y="0"/>
                        <a:pt x="50" y="8"/>
                      </a:cubicBezTo>
                      <a:cubicBezTo>
                        <a:pt x="74" y="16"/>
                        <a:pt x="112" y="104"/>
                        <a:pt x="144" y="104"/>
                      </a:cubicBezTo>
                      <a:cubicBezTo>
                        <a:pt x="176" y="104"/>
                        <a:pt x="208" y="8"/>
                        <a:pt x="240" y="8"/>
                      </a:cubicBezTo>
                      <a:cubicBezTo>
                        <a:pt x="272" y="8"/>
                        <a:pt x="304" y="104"/>
                        <a:pt x="336" y="104"/>
                      </a:cubicBezTo>
                      <a:cubicBezTo>
                        <a:pt x="368" y="104"/>
                        <a:pt x="400" y="8"/>
                        <a:pt x="432" y="8"/>
                      </a:cubicBezTo>
                      <a:cubicBezTo>
                        <a:pt x="464" y="8"/>
                        <a:pt x="504" y="96"/>
                        <a:pt x="528" y="104"/>
                      </a:cubicBezTo>
                      <a:cubicBezTo>
                        <a:pt x="552" y="112"/>
                        <a:pt x="568" y="64"/>
                        <a:pt x="576" y="56"/>
                      </a:cubicBezTo>
                    </a:path>
                  </a:pathLst>
                </a:custGeom>
                <a:noFill/>
                <a:ln w="38100" cmpd="sng">
                  <a:solidFill>
                    <a:srgbClr val="FFCC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389211" name="Freeform 91"/>
                <p:cNvSpPr>
                  <a:spLocks/>
                </p:cNvSpPr>
                <p:nvPr/>
              </p:nvSpPr>
              <p:spPr bwMode="auto">
                <a:xfrm rot="-10741740">
                  <a:off x="2272" y="2817"/>
                  <a:ext cx="318" cy="66"/>
                </a:xfrm>
                <a:custGeom>
                  <a:avLst/>
                  <a:gdLst>
                    <a:gd name="T0" fmla="*/ 0 w 581"/>
                    <a:gd name="T1" fmla="*/ 61 h 111"/>
                    <a:gd name="T2" fmla="*/ 55 w 581"/>
                    <a:gd name="T3" fmla="*/ 7 h 111"/>
                    <a:gd name="T4" fmla="*/ 149 w 581"/>
                    <a:gd name="T5" fmla="*/ 103 h 111"/>
                    <a:gd name="T6" fmla="*/ 245 w 581"/>
                    <a:gd name="T7" fmla="*/ 7 h 111"/>
                    <a:gd name="T8" fmla="*/ 341 w 581"/>
                    <a:gd name="T9" fmla="*/ 103 h 111"/>
                    <a:gd name="T10" fmla="*/ 437 w 581"/>
                    <a:gd name="T11" fmla="*/ 7 h 111"/>
                    <a:gd name="T12" fmla="*/ 533 w 581"/>
                    <a:gd name="T13" fmla="*/ 103 h 111"/>
                    <a:gd name="T14" fmla="*/ 581 w 581"/>
                    <a:gd name="T15" fmla="*/ 55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81" h="111">
                      <a:moveTo>
                        <a:pt x="0" y="61"/>
                      </a:moveTo>
                      <a:cubicBezTo>
                        <a:pt x="9" y="52"/>
                        <a:pt x="30" y="0"/>
                        <a:pt x="55" y="7"/>
                      </a:cubicBezTo>
                      <a:cubicBezTo>
                        <a:pt x="80" y="14"/>
                        <a:pt x="117" y="103"/>
                        <a:pt x="149" y="103"/>
                      </a:cubicBezTo>
                      <a:cubicBezTo>
                        <a:pt x="181" y="103"/>
                        <a:pt x="213" y="7"/>
                        <a:pt x="245" y="7"/>
                      </a:cubicBezTo>
                      <a:cubicBezTo>
                        <a:pt x="277" y="7"/>
                        <a:pt x="309" y="103"/>
                        <a:pt x="341" y="103"/>
                      </a:cubicBezTo>
                      <a:cubicBezTo>
                        <a:pt x="373" y="103"/>
                        <a:pt x="405" y="7"/>
                        <a:pt x="437" y="7"/>
                      </a:cubicBezTo>
                      <a:cubicBezTo>
                        <a:pt x="469" y="7"/>
                        <a:pt x="509" y="95"/>
                        <a:pt x="533" y="103"/>
                      </a:cubicBezTo>
                      <a:cubicBezTo>
                        <a:pt x="557" y="111"/>
                        <a:pt x="573" y="63"/>
                        <a:pt x="581" y="55"/>
                      </a:cubicBezTo>
                    </a:path>
                  </a:pathLst>
                </a:custGeom>
                <a:noFill/>
                <a:ln w="38100" cmpd="sng">
                  <a:solidFill>
                    <a:srgbClr val="FFCC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389212" name="Freeform 92"/>
                <p:cNvSpPr>
                  <a:spLocks/>
                </p:cNvSpPr>
                <p:nvPr/>
              </p:nvSpPr>
              <p:spPr bwMode="auto">
                <a:xfrm>
                  <a:off x="2900" y="2827"/>
                  <a:ext cx="119" cy="39"/>
                </a:xfrm>
                <a:custGeom>
                  <a:avLst/>
                  <a:gdLst>
                    <a:gd name="T0" fmla="*/ 0 w 119"/>
                    <a:gd name="T1" fmla="*/ 39 h 39"/>
                    <a:gd name="T2" fmla="*/ 28 w 119"/>
                    <a:gd name="T3" fmla="*/ 5 h 39"/>
                    <a:gd name="T4" fmla="*/ 85 w 119"/>
                    <a:gd name="T5" fmla="*/ 10 h 39"/>
                    <a:gd name="T6" fmla="*/ 119 w 119"/>
                    <a:gd name="T7" fmla="*/ 18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9" h="39">
                      <a:moveTo>
                        <a:pt x="0" y="39"/>
                      </a:moveTo>
                      <a:cubicBezTo>
                        <a:pt x="5" y="33"/>
                        <a:pt x="14" y="10"/>
                        <a:pt x="28" y="5"/>
                      </a:cubicBezTo>
                      <a:cubicBezTo>
                        <a:pt x="42" y="0"/>
                        <a:pt x="70" y="8"/>
                        <a:pt x="85" y="10"/>
                      </a:cubicBezTo>
                      <a:lnTo>
                        <a:pt x="119" y="18"/>
                      </a:lnTo>
                    </a:path>
                  </a:pathLst>
                </a:custGeom>
                <a:noFill/>
                <a:ln w="38100" cmpd="sng">
                  <a:solidFill>
                    <a:srgbClr val="FFCCFF"/>
                  </a:solidFill>
                  <a:round/>
                  <a:headEnd type="none" w="med" len="med"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1" hangingPunct="1">
                    <a:spcBef>
                      <a:spcPct val="50000"/>
                    </a:spcBef>
                  </a:pPr>
                  <a:endParaRPr lang="de-DE" sz="2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389226" name="Freeform 106"/>
              <p:cNvSpPr>
                <a:spLocks/>
              </p:cNvSpPr>
              <p:nvPr/>
            </p:nvSpPr>
            <p:spPr bwMode="auto">
              <a:xfrm rot="-2900782">
                <a:off x="3718" y="2696"/>
                <a:ext cx="453" cy="410"/>
              </a:xfrm>
              <a:custGeom>
                <a:avLst/>
                <a:gdLst>
                  <a:gd name="T0" fmla="*/ 183 w 453"/>
                  <a:gd name="T1" fmla="*/ 186 h 410"/>
                  <a:gd name="T2" fmla="*/ 213 w 453"/>
                  <a:gd name="T3" fmla="*/ 0 h 410"/>
                  <a:gd name="T4" fmla="*/ 272 w 453"/>
                  <a:gd name="T5" fmla="*/ 183 h 410"/>
                  <a:gd name="T6" fmla="*/ 408 w 453"/>
                  <a:gd name="T7" fmla="*/ 92 h 410"/>
                  <a:gd name="T8" fmla="*/ 317 w 453"/>
                  <a:gd name="T9" fmla="*/ 228 h 410"/>
                  <a:gd name="T10" fmla="*/ 453 w 453"/>
                  <a:gd name="T11" fmla="*/ 364 h 410"/>
                  <a:gd name="T12" fmla="*/ 272 w 453"/>
                  <a:gd name="T13" fmla="*/ 273 h 410"/>
                  <a:gd name="T14" fmla="*/ 181 w 453"/>
                  <a:gd name="T15" fmla="*/ 410 h 410"/>
                  <a:gd name="T16" fmla="*/ 181 w 453"/>
                  <a:gd name="T17" fmla="*/ 273 h 410"/>
                  <a:gd name="T18" fmla="*/ 0 w 453"/>
                  <a:gd name="T19" fmla="*/ 273 h 410"/>
                  <a:gd name="T20" fmla="*/ 183 w 453"/>
                  <a:gd name="T21" fmla="*/ 186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3" h="410">
                    <a:moveTo>
                      <a:pt x="183" y="186"/>
                    </a:moveTo>
                    <a:cubicBezTo>
                      <a:pt x="191" y="127"/>
                      <a:pt x="213" y="59"/>
                      <a:pt x="213" y="0"/>
                    </a:cubicBezTo>
                    <a:lnTo>
                      <a:pt x="272" y="183"/>
                    </a:lnTo>
                    <a:lnTo>
                      <a:pt x="408" y="92"/>
                    </a:lnTo>
                    <a:lnTo>
                      <a:pt x="317" y="228"/>
                    </a:lnTo>
                    <a:lnTo>
                      <a:pt x="453" y="364"/>
                    </a:lnTo>
                    <a:lnTo>
                      <a:pt x="272" y="273"/>
                    </a:lnTo>
                    <a:lnTo>
                      <a:pt x="181" y="410"/>
                    </a:lnTo>
                    <a:lnTo>
                      <a:pt x="181" y="273"/>
                    </a:lnTo>
                    <a:lnTo>
                      <a:pt x="0" y="273"/>
                    </a:lnTo>
                    <a:lnTo>
                      <a:pt x="183" y="186"/>
                    </a:lnTo>
                    <a:close/>
                  </a:path>
                </a:pathLst>
              </a:custGeom>
              <a:solidFill>
                <a:srgbClr val="FFFF00"/>
              </a:solidFill>
              <a:ln w="3810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89200" name="Line 80"/>
              <p:cNvSpPr>
                <a:spLocks noChangeShapeType="1"/>
              </p:cNvSpPr>
              <p:nvPr/>
            </p:nvSpPr>
            <p:spPr bwMode="auto">
              <a:xfrm>
                <a:off x="3105" y="2846"/>
                <a:ext cx="806" cy="66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endParaRPr lang="de-DE" sz="2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89227" name="Text Box 107"/>
              <p:cNvSpPr txBox="1">
                <a:spLocks noChangeArrowheads="1"/>
              </p:cNvSpPr>
              <p:nvPr/>
            </p:nvSpPr>
            <p:spPr bwMode="auto">
              <a:xfrm>
                <a:off x="4649" y="2568"/>
                <a:ext cx="499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de-DE" sz="3200" dirty="0" smtClean="0">
                    <a:solidFill>
                      <a:srgbClr val="FFCCFF"/>
                    </a:solidFill>
                    <a:latin typeface="Arial" charset="0"/>
                    <a:sym typeface="Symbol" charset="2"/>
                  </a:rPr>
                  <a:t>𝛾</a:t>
                </a:r>
                <a:endParaRPr lang="en-US" altLang="de-DE" sz="3200" dirty="0">
                  <a:solidFill>
                    <a:srgbClr val="FFCCFF"/>
                  </a:solidFill>
                  <a:latin typeface="Arial" charset="0"/>
                  <a:sym typeface="Symbol" charset="2"/>
                </a:endParaRPr>
              </a:p>
            </p:txBody>
          </p:sp>
          <p:sp>
            <p:nvSpPr>
              <p:cNvPr id="389228" name="Text Box 108"/>
              <p:cNvSpPr txBox="1">
                <a:spLocks noChangeArrowheads="1"/>
              </p:cNvSpPr>
              <p:nvPr/>
            </p:nvSpPr>
            <p:spPr bwMode="auto">
              <a:xfrm>
                <a:off x="4096" y="2952"/>
                <a:ext cx="1360" cy="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de-DE" sz="2000">
                    <a:solidFill>
                      <a:srgbClr val="FFFFFF"/>
                    </a:solidFill>
                    <a:latin typeface="Arial" charset="0"/>
                  </a:rPr>
                  <a:t>Inverse Compton</a:t>
                </a:r>
              </a:p>
              <a:p>
                <a:pPr eaLnBrk="1" hangingPunct="1">
                  <a:spcBef>
                    <a:spcPct val="15000"/>
                  </a:spcBef>
                </a:pPr>
                <a:r>
                  <a:rPr lang="en-US" altLang="de-DE" sz="2000" dirty="0">
                    <a:solidFill>
                      <a:srgbClr val="FFFFFF"/>
                    </a:solidFill>
                    <a:latin typeface="Arial" charset="0"/>
                  </a:rPr>
                  <a:t>(+</a:t>
                </a:r>
                <a:r>
                  <a:rPr lang="en-US" altLang="de-DE" sz="2000" dirty="0" err="1">
                    <a:solidFill>
                      <a:srgbClr val="FFFFFF"/>
                    </a:solidFill>
                    <a:latin typeface="Arial" charset="0"/>
                  </a:rPr>
                  <a:t>Bremsstr</a:t>
                </a:r>
                <a:r>
                  <a:rPr lang="en-US" altLang="de-DE" sz="2000" dirty="0">
                    <a:solidFill>
                      <a:srgbClr val="FFFFFF"/>
                    </a:solidFill>
                    <a:latin typeface="Arial" charset="0"/>
                  </a:rPr>
                  <a:t>.)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47091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9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8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89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89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8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8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3" descr="test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3925" y="5000625"/>
            <a:ext cx="1439863" cy="143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1138" name="Picture 3" descr="casa_xray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" y="260350"/>
            <a:ext cx="2163763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Freihandform 1"/>
          <p:cNvSpPr>
            <a:spLocks/>
          </p:cNvSpPr>
          <p:nvPr/>
        </p:nvSpPr>
        <p:spPr bwMode="auto">
          <a:xfrm>
            <a:off x="1174750" y="655638"/>
            <a:ext cx="6365875" cy="5911850"/>
          </a:xfrm>
          <a:custGeom>
            <a:avLst/>
            <a:gdLst>
              <a:gd name="T0" fmla="*/ 83795 w 6365842"/>
              <a:gd name="T1" fmla="*/ 736742 h 5910789"/>
              <a:gd name="T2" fmla="*/ 321352 w 6365842"/>
              <a:gd name="T3" fmla="*/ 760594 h 5910789"/>
              <a:gd name="T4" fmla="*/ 250075 w 6365842"/>
              <a:gd name="T5" fmla="*/ 903746 h 5910789"/>
              <a:gd name="T6" fmla="*/ 95671 w 6365842"/>
              <a:gd name="T7" fmla="*/ 903746 h 5910789"/>
              <a:gd name="T8" fmla="*/ 155072 w 6365842"/>
              <a:gd name="T9" fmla="*/ 808316 h 5910789"/>
              <a:gd name="T10" fmla="*/ 119446 w 6365842"/>
              <a:gd name="T11" fmla="*/ 999174 h 5910789"/>
              <a:gd name="T12" fmla="*/ 668 w 6365842"/>
              <a:gd name="T13" fmla="*/ 832170 h 5910789"/>
              <a:gd name="T14" fmla="*/ 178823 w 6365842"/>
              <a:gd name="T15" fmla="*/ 867956 h 5910789"/>
              <a:gd name="T16" fmla="*/ 226324 w 6365842"/>
              <a:gd name="T17" fmla="*/ 665165 h 5910789"/>
              <a:gd name="T18" fmla="*/ 155072 w 6365842"/>
              <a:gd name="T19" fmla="*/ 510089 h 5910789"/>
              <a:gd name="T20" fmla="*/ 380728 w 6365842"/>
              <a:gd name="T21" fmla="*/ 498160 h 5910789"/>
              <a:gd name="T22" fmla="*/ 333227 w 6365842"/>
              <a:gd name="T23" fmla="*/ 653240 h 5910789"/>
              <a:gd name="T24" fmla="*/ 155072 w 6365842"/>
              <a:gd name="T25" fmla="*/ 677091 h 5910789"/>
              <a:gd name="T26" fmla="*/ 356978 w 6365842"/>
              <a:gd name="T27" fmla="*/ 772524 h 5910789"/>
              <a:gd name="T28" fmla="*/ 523257 w 6365842"/>
              <a:gd name="T29" fmla="*/ 879886 h 5910789"/>
              <a:gd name="T30" fmla="*/ 1128974 w 6365842"/>
              <a:gd name="T31" fmla="*/ 1082675 h 5910789"/>
              <a:gd name="T32" fmla="*/ 2946124 w 6365842"/>
              <a:gd name="T33" fmla="*/ 927597 h 5910789"/>
              <a:gd name="T34" fmla="*/ 3421212 w 6365842"/>
              <a:gd name="T35" fmla="*/ 116450 h 5910789"/>
              <a:gd name="T36" fmla="*/ 2186003 w 6365842"/>
              <a:gd name="T37" fmla="*/ 164151 h 5910789"/>
              <a:gd name="T38" fmla="*/ 2007848 w 6365842"/>
              <a:gd name="T39" fmla="*/ 1595607 h 5910789"/>
              <a:gd name="T40" fmla="*/ 1853469 w 6365842"/>
              <a:gd name="T41" fmla="*/ 4005213 h 5910789"/>
              <a:gd name="T42" fmla="*/ 5048331 w 6365842"/>
              <a:gd name="T43" fmla="*/ 1476322 h 5910789"/>
              <a:gd name="T44" fmla="*/ 4205083 w 6365842"/>
              <a:gd name="T45" fmla="*/ 3706995 h 5910789"/>
              <a:gd name="T46" fmla="*/ 4359487 w 6365842"/>
              <a:gd name="T47" fmla="*/ 4530078 h 5910789"/>
              <a:gd name="T48" fmla="*/ 4525742 w 6365842"/>
              <a:gd name="T49" fmla="*/ 5305443 h 5910789"/>
              <a:gd name="T50" fmla="*/ 5178985 w 6365842"/>
              <a:gd name="T51" fmla="*/ 4542007 h 5910789"/>
              <a:gd name="T52" fmla="*/ 3551840 w 6365842"/>
              <a:gd name="T53" fmla="*/ 4792508 h 5910789"/>
              <a:gd name="T54" fmla="*/ 3551840 w 6365842"/>
              <a:gd name="T55" fmla="*/ 5782593 h 5910789"/>
              <a:gd name="T56" fmla="*/ 5832202 w 6365842"/>
              <a:gd name="T57" fmla="*/ 5913809 h 5910789"/>
              <a:gd name="T58" fmla="*/ 6366667 w 6365842"/>
              <a:gd name="T59" fmla="*/ 5567876 h 591078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6365842" h="5910789">
                <a:moveTo>
                  <a:pt x="83795" y="733442"/>
                </a:moveTo>
                <a:cubicBezTo>
                  <a:pt x="188694" y="731463"/>
                  <a:pt x="293593" y="729484"/>
                  <a:pt x="321302" y="757193"/>
                </a:cubicBezTo>
                <a:cubicBezTo>
                  <a:pt x="349011" y="784902"/>
                  <a:pt x="287655" y="875946"/>
                  <a:pt x="250050" y="899697"/>
                </a:cubicBezTo>
                <a:cubicBezTo>
                  <a:pt x="212445" y="923448"/>
                  <a:pt x="111505" y="915531"/>
                  <a:pt x="95671" y="899697"/>
                </a:cubicBezTo>
                <a:cubicBezTo>
                  <a:pt x="79837" y="883863"/>
                  <a:pt x="151089" y="788860"/>
                  <a:pt x="155047" y="804694"/>
                </a:cubicBezTo>
                <a:cubicBezTo>
                  <a:pt x="159005" y="820528"/>
                  <a:pt x="145151" y="990741"/>
                  <a:pt x="119421" y="994699"/>
                </a:cubicBezTo>
                <a:cubicBezTo>
                  <a:pt x="93691" y="998657"/>
                  <a:pt x="-9228" y="850216"/>
                  <a:pt x="668" y="828445"/>
                </a:cubicBezTo>
                <a:cubicBezTo>
                  <a:pt x="10564" y="806674"/>
                  <a:pt x="141193" y="891780"/>
                  <a:pt x="178798" y="864071"/>
                </a:cubicBezTo>
                <a:cubicBezTo>
                  <a:pt x="216403" y="836362"/>
                  <a:pt x="230257" y="721567"/>
                  <a:pt x="226299" y="662190"/>
                </a:cubicBezTo>
                <a:cubicBezTo>
                  <a:pt x="222341" y="602813"/>
                  <a:pt x="129317" y="535520"/>
                  <a:pt x="155047" y="507811"/>
                </a:cubicBezTo>
                <a:cubicBezTo>
                  <a:pt x="180777" y="480102"/>
                  <a:pt x="350990" y="472184"/>
                  <a:pt x="380678" y="495935"/>
                </a:cubicBezTo>
                <a:cubicBezTo>
                  <a:pt x="410366" y="519686"/>
                  <a:pt x="370782" y="620627"/>
                  <a:pt x="333177" y="650315"/>
                </a:cubicBezTo>
                <a:cubicBezTo>
                  <a:pt x="295572" y="680003"/>
                  <a:pt x="151089" y="654273"/>
                  <a:pt x="155047" y="674065"/>
                </a:cubicBezTo>
                <a:cubicBezTo>
                  <a:pt x="159005" y="693857"/>
                  <a:pt x="295572" y="735421"/>
                  <a:pt x="356928" y="769068"/>
                </a:cubicBezTo>
                <a:cubicBezTo>
                  <a:pt x="418284" y="802715"/>
                  <a:pt x="394533" y="824486"/>
                  <a:pt x="523182" y="875946"/>
                </a:cubicBezTo>
                <a:cubicBezTo>
                  <a:pt x="651831" y="927406"/>
                  <a:pt x="725063" y="1069909"/>
                  <a:pt x="1128824" y="1077826"/>
                </a:cubicBezTo>
                <a:cubicBezTo>
                  <a:pt x="1532585" y="1085743"/>
                  <a:pt x="2563759" y="1083764"/>
                  <a:pt x="2945749" y="923447"/>
                </a:cubicBezTo>
                <a:cubicBezTo>
                  <a:pt x="3327739" y="763130"/>
                  <a:pt x="3547432" y="242595"/>
                  <a:pt x="3420762" y="115925"/>
                </a:cubicBezTo>
                <a:cubicBezTo>
                  <a:pt x="3294092" y="-10745"/>
                  <a:pt x="2421255" y="-81997"/>
                  <a:pt x="2185728" y="163426"/>
                </a:cubicBezTo>
                <a:cubicBezTo>
                  <a:pt x="1950201" y="408849"/>
                  <a:pt x="2063016" y="951156"/>
                  <a:pt x="2007598" y="1588465"/>
                </a:cubicBezTo>
                <a:cubicBezTo>
                  <a:pt x="1952180" y="2225774"/>
                  <a:pt x="1346539" y="4007073"/>
                  <a:pt x="1853219" y="3987281"/>
                </a:cubicBezTo>
                <a:cubicBezTo>
                  <a:pt x="2359899" y="3967489"/>
                  <a:pt x="4655795" y="1519193"/>
                  <a:pt x="5047681" y="1469712"/>
                </a:cubicBezTo>
                <a:cubicBezTo>
                  <a:pt x="5439567" y="1420232"/>
                  <a:pt x="4319328" y="3183718"/>
                  <a:pt x="4204533" y="3690398"/>
                </a:cubicBezTo>
                <a:cubicBezTo>
                  <a:pt x="4089738" y="4197079"/>
                  <a:pt x="4305473" y="4244580"/>
                  <a:pt x="4358912" y="4509795"/>
                </a:cubicBezTo>
                <a:cubicBezTo>
                  <a:pt x="4412351" y="4775011"/>
                  <a:pt x="4388601" y="5279712"/>
                  <a:pt x="4525167" y="5281691"/>
                </a:cubicBezTo>
                <a:cubicBezTo>
                  <a:pt x="4661733" y="5283670"/>
                  <a:pt x="5340606" y="4606778"/>
                  <a:pt x="5178310" y="4521671"/>
                </a:cubicBezTo>
                <a:cubicBezTo>
                  <a:pt x="5016014" y="4436565"/>
                  <a:pt x="3822543" y="4565213"/>
                  <a:pt x="3551390" y="4771052"/>
                </a:cubicBezTo>
                <a:cubicBezTo>
                  <a:pt x="3280237" y="4976891"/>
                  <a:pt x="3171380" y="5570657"/>
                  <a:pt x="3551390" y="5756704"/>
                </a:cubicBezTo>
                <a:cubicBezTo>
                  <a:pt x="3931400" y="5942751"/>
                  <a:pt x="5362377" y="5922959"/>
                  <a:pt x="5831452" y="5887333"/>
                </a:cubicBezTo>
                <a:cubicBezTo>
                  <a:pt x="6300527" y="5851707"/>
                  <a:pt x="6333184" y="5697327"/>
                  <a:pt x="6365842" y="5542948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1140" name="Textfeld 11"/>
          <p:cNvSpPr txBox="1">
            <a:spLocks noChangeArrowheads="1"/>
          </p:cNvSpPr>
          <p:nvPr/>
        </p:nvSpPr>
        <p:spPr bwMode="auto">
          <a:xfrm>
            <a:off x="34925" y="5000625"/>
            <a:ext cx="423778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charset="2"/>
              <a:buChar char="u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«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dirty="0" err="1"/>
              <a:t>charged</a:t>
            </a:r>
            <a:r>
              <a:rPr lang="de-DE" altLang="de-DE" dirty="0"/>
              <a:t> </a:t>
            </a:r>
            <a:r>
              <a:rPr lang="de-DE" altLang="de-DE" dirty="0" err="1"/>
              <a:t>cosmic</a:t>
            </a:r>
            <a:r>
              <a:rPr lang="de-DE" altLang="de-DE" dirty="0"/>
              <a:t> </a:t>
            </a:r>
            <a:r>
              <a:rPr lang="de-DE" altLang="de-DE" dirty="0" err="1"/>
              <a:t>rays</a:t>
            </a:r>
            <a:r>
              <a:rPr lang="de-DE" altLang="de-DE" dirty="0"/>
              <a:t> at </a:t>
            </a:r>
            <a:r>
              <a:rPr lang="de-DE" altLang="de-DE" dirty="0" err="1"/>
              <a:t>Galactic</a:t>
            </a:r>
            <a:r>
              <a:rPr lang="de-DE" altLang="de-DE" dirty="0"/>
              <a:t> </a:t>
            </a:r>
            <a:r>
              <a:rPr lang="de-DE" altLang="de-DE" dirty="0" err="1"/>
              <a:t>energies</a:t>
            </a:r>
            <a:r>
              <a:rPr lang="de-DE" altLang="de-DE" dirty="0"/>
              <a:t> </a:t>
            </a:r>
            <a:r>
              <a:rPr lang="de-DE" altLang="de-DE" dirty="0" smtClean="0"/>
              <a:t>         → </a:t>
            </a:r>
            <a:r>
              <a:rPr lang="de-DE" altLang="de-DE" dirty="0" err="1"/>
              <a:t>isotropized</a:t>
            </a:r>
            <a:r>
              <a:rPr lang="de-DE" altLang="de-DE" dirty="0"/>
              <a:t> in B </a:t>
            </a:r>
            <a:r>
              <a:rPr lang="de-DE" altLang="de-DE" dirty="0" err="1"/>
              <a:t>fields</a:t>
            </a:r>
            <a:endParaRPr lang="de-DE" altLang="de-DE" dirty="0"/>
          </a:p>
        </p:txBody>
      </p:sp>
      <p:cxnSp>
        <p:nvCxnSpPr>
          <p:cNvPr id="91141" name="Gerade Verbindung mit Pfeil 27"/>
          <p:cNvCxnSpPr>
            <a:cxnSpLocks noChangeShapeType="1"/>
          </p:cNvCxnSpPr>
          <p:nvPr/>
        </p:nvCxnSpPr>
        <p:spPr bwMode="auto">
          <a:xfrm flipV="1">
            <a:off x="2378075" y="4560888"/>
            <a:ext cx="495300" cy="43973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91142" name="Gruppieren 2"/>
          <p:cNvGrpSpPr>
            <a:grpSpLocks/>
          </p:cNvGrpSpPr>
          <p:nvPr/>
        </p:nvGrpSpPr>
        <p:grpSpPr bwMode="auto">
          <a:xfrm>
            <a:off x="1154471" y="1949078"/>
            <a:ext cx="6421556" cy="2557219"/>
            <a:chOff x="1331232" y="1949078"/>
            <a:chExt cx="6422280" cy="2557300"/>
          </a:xfrm>
        </p:grpSpPr>
        <p:sp>
          <p:nvSpPr>
            <p:cNvPr id="15" name="Text Box 33"/>
            <p:cNvSpPr txBox="1">
              <a:spLocks noChangeArrowheads="1"/>
            </p:cNvSpPr>
            <p:nvPr/>
          </p:nvSpPr>
          <p:spPr bwMode="auto">
            <a:xfrm>
              <a:off x="2228583" y="1949078"/>
              <a:ext cx="792251" cy="8318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271" tIns="45638" rIns="91271" bIns="45638">
              <a:spAutoFit/>
            </a:bodyPr>
            <a:lstStyle/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4800" kern="0" dirty="0" smtClean="0">
                  <a:solidFill>
                    <a:srgbClr val="FFCCFF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𝛾</a:t>
              </a:r>
              <a:endParaRPr lang="en-US" sz="4800" kern="0" dirty="0">
                <a:solidFill>
                  <a:srgbClr val="FFCCFF"/>
                </a:solidFill>
                <a:latin typeface="Arial" panose="020B0604020202020204" pitchFamily="34" charset="0"/>
                <a:sym typeface="Symbol" panose="05050102010706020507" pitchFamily="18" charset="2"/>
              </a:endParaRPr>
            </a:p>
          </p:txBody>
        </p:sp>
        <p:grpSp>
          <p:nvGrpSpPr>
            <p:cNvPr id="91147" name="Gruppieren 29"/>
            <p:cNvGrpSpPr>
              <a:grpSpLocks/>
            </p:cNvGrpSpPr>
            <p:nvPr/>
          </p:nvGrpSpPr>
          <p:grpSpPr bwMode="auto">
            <a:xfrm rot="1899982">
              <a:off x="1331232" y="2106327"/>
              <a:ext cx="3510877" cy="450271"/>
              <a:chOff x="2012651" y="2263921"/>
              <a:chExt cx="4120505" cy="174261"/>
            </a:xfrm>
          </p:grpSpPr>
          <p:grpSp>
            <p:nvGrpSpPr>
              <p:cNvPr id="91155" name="Gruppieren 28"/>
              <p:cNvGrpSpPr>
                <a:grpSpLocks/>
              </p:cNvGrpSpPr>
              <p:nvPr/>
            </p:nvGrpSpPr>
            <p:grpSpPr bwMode="auto">
              <a:xfrm>
                <a:off x="2012651" y="2263921"/>
                <a:ext cx="2065797" cy="141131"/>
                <a:chOff x="2012651" y="2263921"/>
                <a:chExt cx="2065797" cy="141131"/>
              </a:xfrm>
            </p:grpSpPr>
            <p:sp>
              <p:nvSpPr>
                <p:cNvPr id="21" name="Freeform 29"/>
                <p:cNvSpPr>
                  <a:spLocks/>
                </p:cNvSpPr>
                <p:nvPr/>
              </p:nvSpPr>
              <p:spPr bwMode="auto">
                <a:xfrm rot="10858260">
                  <a:off x="3040554" y="2274184"/>
                  <a:ext cx="1037894" cy="130868"/>
                </a:xfrm>
                <a:custGeom>
                  <a:avLst/>
                  <a:gdLst>
                    <a:gd name="T0" fmla="*/ 0 w 576"/>
                    <a:gd name="T1" fmla="*/ 56 h 112"/>
                    <a:gd name="T2" fmla="*/ 50 w 576"/>
                    <a:gd name="T3" fmla="*/ 8 h 112"/>
                    <a:gd name="T4" fmla="*/ 144 w 576"/>
                    <a:gd name="T5" fmla="*/ 104 h 112"/>
                    <a:gd name="T6" fmla="*/ 240 w 576"/>
                    <a:gd name="T7" fmla="*/ 8 h 112"/>
                    <a:gd name="T8" fmla="*/ 336 w 576"/>
                    <a:gd name="T9" fmla="*/ 104 h 112"/>
                    <a:gd name="T10" fmla="*/ 432 w 576"/>
                    <a:gd name="T11" fmla="*/ 8 h 112"/>
                    <a:gd name="T12" fmla="*/ 528 w 576"/>
                    <a:gd name="T13" fmla="*/ 104 h 112"/>
                    <a:gd name="T14" fmla="*/ 576 w 576"/>
                    <a:gd name="T15" fmla="*/ 56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76" h="112">
                      <a:moveTo>
                        <a:pt x="0" y="56"/>
                      </a:moveTo>
                      <a:cubicBezTo>
                        <a:pt x="8" y="48"/>
                        <a:pt x="26" y="0"/>
                        <a:pt x="50" y="8"/>
                      </a:cubicBezTo>
                      <a:cubicBezTo>
                        <a:pt x="74" y="16"/>
                        <a:pt x="112" y="104"/>
                        <a:pt x="144" y="104"/>
                      </a:cubicBezTo>
                      <a:cubicBezTo>
                        <a:pt x="176" y="104"/>
                        <a:pt x="208" y="8"/>
                        <a:pt x="240" y="8"/>
                      </a:cubicBezTo>
                      <a:cubicBezTo>
                        <a:pt x="272" y="8"/>
                        <a:pt x="304" y="104"/>
                        <a:pt x="336" y="104"/>
                      </a:cubicBezTo>
                      <a:cubicBezTo>
                        <a:pt x="368" y="104"/>
                        <a:pt x="400" y="8"/>
                        <a:pt x="432" y="8"/>
                      </a:cubicBezTo>
                      <a:cubicBezTo>
                        <a:pt x="464" y="8"/>
                        <a:pt x="504" y="96"/>
                        <a:pt x="528" y="104"/>
                      </a:cubicBezTo>
                      <a:cubicBezTo>
                        <a:pt x="552" y="112"/>
                        <a:pt x="568" y="64"/>
                        <a:pt x="576" y="56"/>
                      </a:cubicBezTo>
                    </a:path>
                  </a:pathLst>
                </a:custGeom>
                <a:noFill/>
                <a:ln w="38100" cmpd="sng">
                  <a:solidFill>
                    <a:srgbClr val="FFCC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1" fontAlgn="auto" hangingPunct="1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endParaRPr lang="de-DE" sz="1800" kern="0">
                    <a:solidFill>
                      <a:srgbClr val="FFFFFF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22" name="Freeform 30"/>
                <p:cNvSpPr>
                  <a:spLocks/>
                </p:cNvSpPr>
                <p:nvPr/>
              </p:nvSpPr>
              <p:spPr bwMode="auto">
                <a:xfrm rot="10858260">
                  <a:off x="2012651" y="2263921"/>
                  <a:ext cx="1043484" cy="127796"/>
                </a:xfrm>
                <a:custGeom>
                  <a:avLst/>
                  <a:gdLst>
                    <a:gd name="T0" fmla="*/ 0 w 581"/>
                    <a:gd name="T1" fmla="*/ 61 h 111"/>
                    <a:gd name="T2" fmla="*/ 55 w 581"/>
                    <a:gd name="T3" fmla="*/ 7 h 111"/>
                    <a:gd name="T4" fmla="*/ 149 w 581"/>
                    <a:gd name="T5" fmla="*/ 103 h 111"/>
                    <a:gd name="T6" fmla="*/ 245 w 581"/>
                    <a:gd name="T7" fmla="*/ 7 h 111"/>
                    <a:gd name="T8" fmla="*/ 341 w 581"/>
                    <a:gd name="T9" fmla="*/ 103 h 111"/>
                    <a:gd name="T10" fmla="*/ 437 w 581"/>
                    <a:gd name="T11" fmla="*/ 7 h 111"/>
                    <a:gd name="T12" fmla="*/ 533 w 581"/>
                    <a:gd name="T13" fmla="*/ 103 h 111"/>
                    <a:gd name="T14" fmla="*/ 581 w 581"/>
                    <a:gd name="T15" fmla="*/ 55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81" h="111">
                      <a:moveTo>
                        <a:pt x="0" y="61"/>
                      </a:moveTo>
                      <a:cubicBezTo>
                        <a:pt x="9" y="52"/>
                        <a:pt x="30" y="0"/>
                        <a:pt x="55" y="7"/>
                      </a:cubicBezTo>
                      <a:cubicBezTo>
                        <a:pt x="80" y="14"/>
                        <a:pt x="117" y="103"/>
                        <a:pt x="149" y="103"/>
                      </a:cubicBezTo>
                      <a:cubicBezTo>
                        <a:pt x="181" y="103"/>
                        <a:pt x="213" y="7"/>
                        <a:pt x="245" y="7"/>
                      </a:cubicBezTo>
                      <a:cubicBezTo>
                        <a:pt x="277" y="7"/>
                        <a:pt x="309" y="103"/>
                        <a:pt x="341" y="103"/>
                      </a:cubicBezTo>
                      <a:cubicBezTo>
                        <a:pt x="373" y="103"/>
                        <a:pt x="405" y="7"/>
                        <a:pt x="437" y="7"/>
                      </a:cubicBezTo>
                      <a:cubicBezTo>
                        <a:pt x="469" y="7"/>
                        <a:pt x="509" y="95"/>
                        <a:pt x="533" y="103"/>
                      </a:cubicBezTo>
                      <a:cubicBezTo>
                        <a:pt x="557" y="111"/>
                        <a:pt x="573" y="63"/>
                        <a:pt x="581" y="55"/>
                      </a:cubicBezTo>
                    </a:path>
                  </a:pathLst>
                </a:custGeom>
                <a:noFill/>
                <a:ln w="38100" cmpd="sng">
                  <a:solidFill>
                    <a:srgbClr val="FFCC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1" fontAlgn="auto" hangingPunct="1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endParaRPr lang="de-DE" sz="1800" kern="0">
                    <a:solidFill>
                      <a:srgbClr val="FFFFFF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91156" name="Gruppieren 30"/>
              <p:cNvGrpSpPr>
                <a:grpSpLocks/>
              </p:cNvGrpSpPr>
              <p:nvPr/>
            </p:nvGrpSpPr>
            <p:grpSpPr bwMode="auto">
              <a:xfrm>
                <a:off x="4064418" y="2292730"/>
                <a:ext cx="2068738" cy="145452"/>
                <a:chOff x="2000061" y="2259115"/>
                <a:chExt cx="2068738" cy="145452"/>
              </a:xfrm>
            </p:grpSpPr>
            <p:sp>
              <p:nvSpPr>
                <p:cNvPr id="32" name="Freeform 29"/>
                <p:cNvSpPr>
                  <a:spLocks/>
                </p:cNvSpPr>
                <p:nvPr/>
              </p:nvSpPr>
              <p:spPr bwMode="auto">
                <a:xfrm rot="10858260">
                  <a:off x="3030905" y="2271856"/>
                  <a:ext cx="1037894" cy="132711"/>
                </a:xfrm>
                <a:custGeom>
                  <a:avLst/>
                  <a:gdLst>
                    <a:gd name="T0" fmla="*/ 0 w 576"/>
                    <a:gd name="T1" fmla="*/ 56 h 112"/>
                    <a:gd name="T2" fmla="*/ 50 w 576"/>
                    <a:gd name="T3" fmla="*/ 8 h 112"/>
                    <a:gd name="T4" fmla="*/ 144 w 576"/>
                    <a:gd name="T5" fmla="*/ 104 h 112"/>
                    <a:gd name="T6" fmla="*/ 240 w 576"/>
                    <a:gd name="T7" fmla="*/ 8 h 112"/>
                    <a:gd name="T8" fmla="*/ 336 w 576"/>
                    <a:gd name="T9" fmla="*/ 104 h 112"/>
                    <a:gd name="T10" fmla="*/ 432 w 576"/>
                    <a:gd name="T11" fmla="*/ 8 h 112"/>
                    <a:gd name="T12" fmla="*/ 528 w 576"/>
                    <a:gd name="T13" fmla="*/ 104 h 112"/>
                    <a:gd name="T14" fmla="*/ 576 w 576"/>
                    <a:gd name="T15" fmla="*/ 56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76" h="112">
                      <a:moveTo>
                        <a:pt x="0" y="56"/>
                      </a:moveTo>
                      <a:cubicBezTo>
                        <a:pt x="8" y="48"/>
                        <a:pt x="26" y="0"/>
                        <a:pt x="50" y="8"/>
                      </a:cubicBezTo>
                      <a:cubicBezTo>
                        <a:pt x="74" y="16"/>
                        <a:pt x="112" y="104"/>
                        <a:pt x="144" y="104"/>
                      </a:cubicBezTo>
                      <a:cubicBezTo>
                        <a:pt x="176" y="104"/>
                        <a:pt x="208" y="8"/>
                        <a:pt x="240" y="8"/>
                      </a:cubicBezTo>
                      <a:cubicBezTo>
                        <a:pt x="272" y="8"/>
                        <a:pt x="304" y="104"/>
                        <a:pt x="336" y="104"/>
                      </a:cubicBezTo>
                      <a:cubicBezTo>
                        <a:pt x="368" y="104"/>
                        <a:pt x="400" y="8"/>
                        <a:pt x="432" y="8"/>
                      </a:cubicBezTo>
                      <a:cubicBezTo>
                        <a:pt x="464" y="8"/>
                        <a:pt x="504" y="96"/>
                        <a:pt x="528" y="104"/>
                      </a:cubicBezTo>
                      <a:cubicBezTo>
                        <a:pt x="552" y="112"/>
                        <a:pt x="568" y="64"/>
                        <a:pt x="576" y="56"/>
                      </a:cubicBezTo>
                    </a:path>
                  </a:pathLst>
                </a:custGeom>
                <a:noFill/>
                <a:ln w="38100" cmpd="sng">
                  <a:solidFill>
                    <a:srgbClr val="FFCC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1" fontAlgn="auto" hangingPunct="1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endParaRPr lang="de-DE" sz="1800" kern="0">
                    <a:solidFill>
                      <a:srgbClr val="FFFFFF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3" name="Freeform 30"/>
                <p:cNvSpPr>
                  <a:spLocks/>
                </p:cNvSpPr>
                <p:nvPr/>
              </p:nvSpPr>
              <p:spPr bwMode="auto">
                <a:xfrm rot="10858260">
                  <a:off x="2000061" y="2259115"/>
                  <a:ext cx="1045346" cy="129639"/>
                </a:xfrm>
                <a:custGeom>
                  <a:avLst/>
                  <a:gdLst>
                    <a:gd name="T0" fmla="*/ 0 w 581"/>
                    <a:gd name="T1" fmla="*/ 61 h 111"/>
                    <a:gd name="T2" fmla="*/ 55 w 581"/>
                    <a:gd name="T3" fmla="*/ 7 h 111"/>
                    <a:gd name="T4" fmla="*/ 149 w 581"/>
                    <a:gd name="T5" fmla="*/ 103 h 111"/>
                    <a:gd name="T6" fmla="*/ 245 w 581"/>
                    <a:gd name="T7" fmla="*/ 7 h 111"/>
                    <a:gd name="T8" fmla="*/ 341 w 581"/>
                    <a:gd name="T9" fmla="*/ 103 h 111"/>
                    <a:gd name="T10" fmla="*/ 437 w 581"/>
                    <a:gd name="T11" fmla="*/ 7 h 111"/>
                    <a:gd name="T12" fmla="*/ 533 w 581"/>
                    <a:gd name="T13" fmla="*/ 103 h 111"/>
                    <a:gd name="T14" fmla="*/ 581 w 581"/>
                    <a:gd name="T15" fmla="*/ 55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81" h="111">
                      <a:moveTo>
                        <a:pt x="0" y="61"/>
                      </a:moveTo>
                      <a:cubicBezTo>
                        <a:pt x="9" y="52"/>
                        <a:pt x="30" y="0"/>
                        <a:pt x="55" y="7"/>
                      </a:cubicBezTo>
                      <a:cubicBezTo>
                        <a:pt x="80" y="14"/>
                        <a:pt x="117" y="103"/>
                        <a:pt x="149" y="103"/>
                      </a:cubicBezTo>
                      <a:cubicBezTo>
                        <a:pt x="181" y="103"/>
                        <a:pt x="213" y="7"/>
                        <a:pt x="245" y="7"/>
                      </a:cubicBezTo>
                      <a:cubicBezTo>
                        <a:pt x="277" y="7"/>
                        <a:pt x="309" y="103"/>
                        <a:pt x="341" y="103"/>
                      </a:cubicBezTo>
                      <a:cubicBezTo>
                        <a:pt x="373" y="103"/>
                        <a:pt x="405" y="7"/>
                        <a:pt x="437" y="7"/>
                      </a:cubicBezTo>
                      <a:cubicBezTo>
                        <a:pt x="469" y="7"/>
                        <a:pt x="509" y="95"/>
                        <a:pt x="533" y="103"/>
                      </a:cubicBezTo>
                      <a:cubicBezTo>
                        <a:pt x="557" y="111"/>
                        <a:pt x="573" y="63"/>
                        <a:pt x="581" y="55"/>
                      </a:cubicBezTo>
                    </a:path>
                  </a:pathLst>
                </a:custGeom>
                <a:noFill/>
                <a:ln w="38100" cmpd="sng">
                  <a:solidFill>
                    <a:srgbClr val="FFCC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1" fontAlgn="auto" hangingPunct="1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endParaRPr lang="de-DE" sz="1800" kern="0">
                    <a:solidFill>
                      <a:srgbClr val="FFFFFF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91148" name="Gruppieren 34"/>
            <p:cNvGrpSpPr>
              <a:grpSpLocks/>
            </p:cNvGrpSpPr>
            <p:nvPr/>
          </p:nvGrpSpPr>
          <p:grpSpPr bwMode="auto">
            <a:xfrm rot="1899982">
              <a:off x="4235511" y="4077165"/>
              <a:ext cx="3518001" cy="429213"/>
              <a:chOff x="1956205" y="2250819"/>
              <a:chExt cx="4128866" cy="166111"/>
            </a:xfrm>
          </p:grpSpPr>
          <p:grpSp>
            <p:nvGrpSpPr>
              <p:cNvPr id="91149" name="Gruppieren 35"/>
              <p:cNvGrpSpPr>
                <a:grpSpLocks/>
              </p:cNvGrpSpPr>
              <p:nvPr/>
            </p:nvGrpSpPr>
            <p:grpSpPr bwMode="auto">
              <a:xfrm>
                <a:off x="1956205" y="2250819"/>
                <a:ext cx="2070952" cy="143843"/>
                <a:chOff x="1956205" y="2250819"/>
                <a:chExt cx="2070952" cy="143843"/>
              </a:xfrm>
            </p:grpSpPr>
            <p:sp>
              <p:nvSpPr>
                <p:cNvPr id="40" name="Freeform 29"/>
                <p:cNvSpPr>
                  <a:spLocks/>
                </p:cNvSpPr>
                <p:nvPr/>
              </p:nvSpPr>
              <p:spPr bwMode="auto">
                <a:xfrm rot="10858260">
                  <a:off x="2985536" y="2263794"/>
                  <a:ext cx="1041621" cy="130868"/>
                </a:xfrm>
                <a:custGeom>
                  <a:avLst/>
                  <a:gdLst>
                    <a:gd name="T0" fmla="*/ 0 w 576"/>
                    <a:gd name="T1" fmla="*/ 56 h 112"/>
                    <a:gd name="T2" fmla="*/ 50 w 576"/>
                    <a:gd name="T3" fmla="*/ 8 h 112"/>
                    <a:gd name="T4" fmla="*/ 144 w 576"/>
                    <a:gd name="T5" fmla="*/ 104 h 112"/>
                    <a:gd name="T6" fmla="*/ 240 w 576"/>
                    <a:gd name="T7" fmla="*/ 8 h 112"/>
                    <a:gd name="T8" fmla="*/ 336 w 576"/>
                    <a:gd name="T9" fmla="*/ 104 h 112"/>
                    <a:gd name="T10" fmla="*/ 432 w 576"/>
                    <a:gd name="T11" fmla="*/ 8 h 112"/>
                    <a:gd name="T12" fmla="*/ 528 w 576"/>
                    <a:gd name="T13" fmla="*/ 104 h 112"/>
                    <a:gd name="T14" fmla="*/ 576 w 576"/>
                    <a:gd name="T15" fmla="*/ 56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76" h="112">
                      <a:moveTo>
                        <a:pt x="0" y="56"/>
                      </a:moveTo>
                      <a:cubicBezTo>
                        <a:pt x="8" y="48"/>
                        <a:pt x="26" y="0"/>
                        <a:pt x="50" y="8"/>
                      </a:cubicBezTo>
                      <a:cubicBezTo>
                        <a:pt x="74" y="16"/>
                        <a:pt x="112" y="104"/>
                        <a:pt x="144" y="104"/>
                      </a:cubicBezTo>
                      <a:cubicBezTo>
                        <a:pt x="176" y="104"/>
                        <a:pt x="208" y="8"/>
                        <a:pt x="240" y="8"/>
                      </a:cubicBezTo>
                      <a:cubicBezTo>
                        <a:pt x="272" y="8"/>
                        <a:pt x="304" y="104"/>
                        <a:pt x="336" y="104"/>
                      </a:cubicBezTo>
                      <a:cubicBezTo>
                        <a:pt x="368" y="104"/>
                        <a:pt x="400" y="8"/>
                        <a:pt x="432" y="8"/>
                      </a:cubicBezTo>
                      <a:cubicBezTo>
                        <a:pt x="464" y="8"/>
                        <a:pt x="504" y="96"/>
                        <a:pt x="528" y="104"/>
                      </a:cubicBezTo>
                      <a:cubicBezTo>
                        <a:pt x="552" y="112"/>
                        <a:pt x="568" y="64"/>
                        <a:pt x="576" y="56"/>
                      </a:cubicBezTo>
                    </a:path>
                  </a:pathLst>
                </a:custGeom>
                <a:noFill/>
                <a:ln w="38100" cmpd="sng">
                  <a:solidFill>
                    <a:srgbClr val="FFCC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1" fontAlgn="auto" hangingPunct="1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endParaRPr lang="de-DE" sz="1800" kern="0">
                    <a:solidFill>
                      <a:srgbClr val="FFFFFF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1" name="Freeform 30"/>
                <p:cNvSpPr>
                  <a:spLocks/>
                </p:cNvSpPr>
                <p:nvPr/>
              </p:nvSpPr>
              <p:spPr bwMode="auto">
                <a:xfrm rot="10858260">
                  <a:off x="1956205" y="2250819"/>
                  <a:ext cx="1045346" cy="127182"/>
                </a:xfrm>
                <a:custGeom>
                  <a:avLst/>
                  <a:gdLst>
                    <a:gd name="T0" fmla="*/ 0 w 581"/>
                    <a:gd name="T1" fmla="*/ 61 h 111"/>
                    <a:gd name="T2" fmla="*/ 55 w 581"/>
                    <a:gd name="T3" fmla="*/ 7 h 111"/>
                    <a:gd name="T4" fmla="*/ 149 w 581"/>
                    <a:gd name="T5" fmla="*/ 103 h 111"/>
                    <a:gd name="T6" fmla="*/ 245 w 581"/>
                    <a:gd name="T7" fmla="*/ 7 h 111"/>
                    <a:gd name="T8" fmla="*/ 341 w 581"/>
                    <a:gd name="T9" fmla="*/ 103 h 111"/>
                    <a:gd name="T10" fmla="*/ 437 w 581"/>
                    <a:gd name="T11" fmla="*/ 7 h 111"/>
                    <a:gd name="T12" fmla="*/ 533 w 581"/>
                    <a:gd name="T13" fmla="*/ 103 h 111"/>
                    <a:gd name="T14" fmla="*/ 581 w 581"/>
                    <a:gd name="T15" fmla="*/ 55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81" h="111">
                      <a:moveTo>
                        <a:pt x="0" y="61"/>
                      </a:moveTo>
                      <a:cubicBezTo>
                        <a:pt x="9" y="52"/>
                        <a:pt x="30" y="0"/>
                        <a:pt x="55" y="7"/>
                      </a:cubicBezTo>
                      <a:cubicBezTo>
                        <a:pt x="80" y="14"/>
                        <a:pt x="117" y="103"/>
                        <a:pt x="149" y="103"/>
                      </a:cubicBezTo>
                      <a:cubicBezTo>
                        <a:pt x="181" y="103"/>
                        <a:pt x="213" y="7"/>
                        <a:pt x="245" y="7"/>
                      </a:cubicBezTo>
                      <a:cubicBezTo>
                        <a:pt x="277" y="7"/>
                        <a:pt x="309" y="103"/>
                        <a:pt x="341" y="103"/>
                      </a:cubicBezTo>
                      <a:cubicBezTo>
                        <a:pt x="373" y="103"/>
                        <a:pt x="405" y="7"/>
                        <a:pt x="437" y="7"/>
                      </a:cubicBezTo>
                      <a:cubicBezTo>
                        <a:pt x="469" y="7"/>
                        <a:pt x="509" y="95"/>
                        <a:pt x="533" y="103"/>
                      </a:cubicBezTo>
                      <a:cubicBezTo>
                        <a:pt x="557" y="111"/>
                        <a:pt x="573" y="63"/>
                        <a:pt x="581" y="55"/>
                      </a:cubicBezTo>
                    </a:path>
                  </a:pathLst>
                </a:custGeom>
                <a:noFill/>
                <a:ln w="38100" cmpd="sng">
                  <a:solidFill>
                    <a:srgbClr val="FFCC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1" fontAlgn="auto" hangingPunct="1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endParaRPr lang="de-DE" sz="1800" kern="0">
                    <a:solidFill>
                      <a:srgbClr val="FFFFFF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91150" name="Gruppieren 36"/>
              <p:cNvGrpSpPr>
                <a:grpSpLocks/>
              </p:cNvGrpSpPr>
              <p:nvPr/>
            </p:nvGrpSpPr>
            <p:grpSpPr bwMode="auto">
              <a:xfrm>
                <a:off x="4017349" y="2277605"/>
                <a:ext cx="2067722" cy="139325"/>
                <a:chOff x="1952992" y="2243990"/>
                <a:chExt cx="2067722" cy="139325"/>
              </a:xfrm>
            </p:grpSpPr>
            <p:sp>
              <p:nvSpPr>
                <p:cNvPr id="38" name="Freeform 29"/>
                <p:cNvSpPr>
                  <a:spLocks/>
                </p:cNvSpPr>
                <p:nvPr/>
              </p:nvSpPr>
              <p:spPr bwMode="auto">
                <a:xfrm rot="10858260">
                  <a:off x="2986548" y="2253062"/>
                  <a:ext cx="1034166" cy="130253"/>
                </a:xfrm>
                <a:custGeom>
                  <a:avLst/>
                  <a:gdLst>
                    <a:gd name="T0" fmla="*/ 0 w 576"/>
                    <a:gd name="T1" fmla="*/ 56 h 112"/>
                    <a:gd name="T2" fmla="*/ 50 w 576"/>
                    <a:gd name="T3" fmla="*/ 8 h 112"/>
                    <a:gd name="T4" fmla="*/ 144 w 576"/>
                    <a:gd name="T5" fmla="*/ 104 h 112"/>
                    <a:gd name="T6" fmla="*/ 240 w 576"/>
                    <a:gd name="T7" fmla="*/ 8 h 112"/>
                    <a:gd name="T8" fmla="*/ 336 w 576"/>
                    <a:gd name="T9" fmla="*/ 104 h 112"/>
                    <a:gd name="T10" fmla="*/ 432 w 576"/>
                    <a:gd name="T11" fmla="*/ 8 h 112"/>
                    <a:gd name="T12" fmla="*/ 528 w 576"/>
                    <a:gd name="T13" fmla="*/ 104 h 112"/>
                    <a:gd name="T14" fmla="*/ 576 w 576"/>
                    <a:gd name="T15" fmla="*/ 56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76" h="112">
                      <a:moveTo>
                        <a:pt x="0" y="56"/>
                      </a:moveTo>
                      <a:cubicBezTo>
                        <a:pt x="8" y="48"/>
                        <a:pt x="26" y="0"/>
                        <a:pt x="50" y="8"/>
                      </a:cubicBezTo>
                      <a:cubicBezTo>
                        <a:pt x="74" y="16"/>
                        <a:pt x="112" y="104"/>
                        <a:pt x="144" y="104"/>
                      </a:cubicBezTo>
                      <a:cubicBezTo>
                        <a:pt x="176" y="104"/>
                        <a:pt x="208" y="8"/>
                        <a:pt x="240" y="8"/>
                      </a:cubicBezTo>
                      <a:cubicBezTo>
                        <a:pt x="272" y="8"/>
                        <a:pt x="304" y="104"/>
                        <a:pt x="336" y="104"/>
                      </a:cubicBezTo>
                      <a:cubicBezTo>
                        <a:pt x="368" y="104"/>
                        <a:pt x="400" y="8"/>
                        <a:pt x="432" y="8"/>
                      </a:cubicBezTo>
                      <a:cubicBezTo>
                        <a:pt x="464" y="8"/>
                        <a:pt x="504" y="96"/>
                        <a:pt x="528" y="104"/>
                      </a:cubicBezTo>
                      <a:cubicBezTo>
                        <a:pt x="552" y="112"/>
                        <a:pt x="568" y="64"/>
                        <a:pt x="576" y="56"/>
                      </a:cubicBezTo>
                    </a:path>
                  </a:pathLst>
                </a:custGeom>
                <a:noFill/>
                <a:ln w="38100" cmpd="sng">
                  <a:solidFill>
                    <a:srgbClr val="FFCC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1" fontAlgn="auto" hangingPunct="1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endParaRPr lang="de-DE" sz="1800" kern="0">
                    <a:solidFill>
                      <a:srgbClr val="FFFFFF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39" name="Freeform 30"/>
                <p:cNvSpPr>
                  <a:spLocks/>
                </p:cNvSpPr>
                <p:nvPr/>
              </p:nvSpPr>
              <p:spPr bwMode="auto">
                <a:xfrm rot="10858260">
                  <a:off x="1952992" y="2243990"/>
                  <a:ext cx="1045346" cy="128410"/>
                </a:xfrm>
                <a:custGeom>
                  <a:avLst/>
                  <a:gdLst>
                    <a:gd name="T0" fmla="*/ 0 w 581"/>
                    <a:gd name="T1" fmla="*/ 61 h 111"/>
                    <a:gd name="T2" fmla="*/ 55 w 581"/>
                    <a:gd name="T3" fmla="*/ 7 h 111"/>
                    <a:gd name="T4" fmla="*/ 149 w 581"/>
                    <a:gd name="T5" fmla="*/ 103 h 111"/>
                    <a:gd name="T6" fmla="*/ 245 w 581"/>
                    <a:gd name="T7" fmla="*/ 7 h 111"/>
                    <a:gd name="T8" fmla="*/ 341 w 581"/>
                    <a:gd name="T9" fmla="*/ 103 h 111"/>
                    <a:gd name="T10" fmla="*/ 437 w 581"/>
                    <a:gd name="T11" fmla="*/ 7 h 111"/>
                    <a:gd name="T12" fmla="*/ 533 w 581"/>
                    <a:gd name="T13" fmla="*/ 103 h 111"/>
                    <a:gd name="T14" fmla="*/ 581 w 581"/>
                    <a:gd name="T15" fmla="*/ 55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81" h="111">
                      <a:moveTo>
                        <a:pt x="0" y="61"/>
                      </a:moveTo>
                      <a:cubicBezTo>
                        <a:pt x="9" y="52"/>
                        <a:pt x="30" y="0"/>
                        <a:pt x="55" y="7"/>
                      </a:cubicBezTo>
                      <a:cubicBezTo>
                        <a:pt x="80" y="14"/>
                        <a:pt x="117" y="103"/>
                        <a:pt x="149" y="103"/>
                      </a:cubicBezTo>
                      <a:cubicBezTo>
                        <a:pt x="181" y="103"/>
                        <a:pt x="213" y="7"/>
                        <a:pt x="245" y="7"/>
                      </a:cubicBezTo>
                      <a:cubicBezTo>
                        <a:pt x="277" y="7"/>
                        <a:pt x="309" y="103"/>
                        <a:pt x="341" y="103"/>
                      </a:cubicBezTo>
                      <a:cubicBezTo>
                        <a:pt x="373" y="103"/>
                        <a:pt x="405" y="7"/>
                        <a:pt x="437" y="7"/>
                      </a:cubicBezTo>
                      <a:cubicBezTo>
                        <a:pt x="469" y="7"/>
                        <a:pt x="509" y="95"/>
                        <a:pt x="533" y="103"/>
                      </a:cubicBezTo>
                      <a:cubicBezTo>
                        <a:pt x="557" y="111"/>
                        <a:pt x="573" y="63"/>
                        <a:pt x="581" y="55"/>
                      </a:cubicBezTo>
                    </a:path>
                  </a:pathLst>
                </a:custGeom>
                <a:noFill/>
                <a:ln w="38100" cmpd="sng">
                  <a:solidFill>
                    <a:srgbClr val="FFCC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1" fontAlgn="auto" hangingPunct="1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endParaRPr lang="de-DE" sz="1800" kern="0">
                    <a:solidFill>
                      <a:srgbClr val="FFFFFF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</p:grpSp>
      </p:grpSp>
      <p:cxnSp>
        <p:nvCxnSpPr>
          <p:cNvPr id="91143" name="Gerade Verbindung mit Pfeil 4"/>
          <p:cNvCxnSpPr>
            <a:cxnSpLocks noChangeShapeType="1"/>
            <a:stCxn id="22" idx="7"/>
          </p:cNvCxnSpPr>
          <p:nvPr/>
        </p:nvCxnSpPr>
        <p:spPr bwMode="auto">
          <a:xfrm>
            <a:off x="1471613" y="1357313"/>
            <a:ext cx="6164262" cy="3643312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feld 6"/>
          <p:cNvSpPr txBox="1"/>
          <p:nvPr/>
        </p:nvSpPr>
        <p:spPr>
          <a:xfrm>
            <a:off x="6194425" y="3500438"/>
            <a:ext cx="6905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800" kern="0" dirty="0" smtClean="0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𝜈</a:t>
            </a:r>
            <a:endParaRPr lang="en-US" sz="4800" b="1" kern="0" dirty="0">
              <a:solidFill>
                <a:srgbClr val="FFFF00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91145" name="Textfeld 33"/>
          <p:cNvSpPr txBox="1">
            <a:spLocks noChangeArrowheads="1"/>
          </p:cNvSpPr>
          <p:nvPr/>
        </p:nvSpPr>
        <p:spPr bwMode="auto">
          <a:xfrm>
            <a:off x="4788024" y="260350"/>
            <a:ext cx="4500563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charset="2"/>
              <a:buChar char="u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«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dirty="0"/>
              <a:t>neutral </a:t>
            </a:r>
            <a:r>
              <a:rPr lang="de-DE" altLang="de-DE" dirty="0" err="1"/>
              <a:t>messengers</a:t>
            </a:r>
            <a:r>
              <a:rPr lang="de-DE" altLang="de-DE" dirty="0"/>
              <a:t> </a:t>
            </a:r>
            <a:r>
              <a:rPr lang="de-DE" altLang="de-DE" dirty="0" smtClean="0"/>
              <a:t>(</a:t>
            </a:r>
            <a:r>
              <a:rPr lang="de-DE" altLang="de-DE" dirty="0" smtClean="0">
                <a:sym typeface="Symbol" charset="2"/>
              </a:rPr>
              <a:t>𝛾,</a:t>
            </a:r>
            <a:r>
              <a:rPr lang="de-DE" altLang="de-DE" sz="1200" dirty="0" smtClean="0">
                <a:sym typeface="Symbol" charset="2"/>
              </a:rPr>
              <a:t> </a:t>
            </a:r>
            <a:r>
              <a:rPr lang="de-DE" altLang="de-DE" dirty="0" smtClean="0">
                <a:sym typeface="Symbol" charset="2"/>
              </a:rPr>
              <a:t>𝜈) </a:t>
            </a:r>
            <a:r>
              <a:rPr lang="de-DE" altLang="de-DE" dirty="0">
                <a:sym typeface="Symbol" charset="2"/>
              </a:rPr>
              <a:t>→ not </a:t>
            </a:r>
            <a:r>
              <a:rPr lang="de-DE" altLang="de-DE" dirty="0" err="1">
                <a:sym typeface="Symbol" charset="2"/>
              </a:rPr>
              <a:t>deflected</a:t>
            </a:r>
            <a:r>
              <a:rPr lang="de-DE" altLang="de-DE" dirty="0">
                <a:sym typeface="Symbol" charset="2"/>
              </a:rPr>
              <a:t> in B </a:t>
            </a:r>
            <a:r>
              <a:rPr lang="de-DE" altLang="de-DE" dirty="0" err="1">
                <a:sym typeface="Symbol" charset="2"/>
              </a:rPr>
              <a:t>fields</a:t>
            </a:r>
            <a:r>
              <a:rPr lang="de-DE" altLang="de-DE" dirty="0">
                <a:sym typeface="Symbol" charset="2"/>
              </a:rPr>
              <a:t> → </a:t>
            </a:r>
            <a:r>
              <a:rPr lang="de-DE" altLang="de-DE" dirty="0" err="1">
                <a:sym typeface="Symbol" charset="2"/>
              </a:rPr>
              <a:t>astronomy</a:t>
            </a:r>
            <a:r>
              <a:rPr lang="de-DE" altLang="de-DE" dirty="0">
                <a:sym typeface="Symbol" charset="2"/>
              </a:rPr>
              <a:t> </a:t>
            </a:r>
            <a:r>
              <a:rPr lang="de-DE" altLang="de-DE" dirty="0" err="1">
                <a:sym typeface="Symbol" charset="2"/>
              </a:rPr>
              <a:t>possible</a:t>
            </a:r>
            <a:endParaRPr lang="de-DE" altLang="de-DE" dirty="0">
              <a:sym typeface="Symbol" charset="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nerisch">
  <a:themeElements>
    <a:clrScheme name="Generisch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000000"/>
      </a:accent1>
      <a:accent2>
        <a:srgbClr val="0033CC"/>
      </a:accent2>
      <a:accent3>
        <a:srgbClr val="AAAAAA"/>
      </a:accent3>
      <a:accent4>
        <a:srgbClr val="DADADA"/>
      </a:accent4>
      <a:accent5>
        <a:srgbClr val="AAAAAA"/>
      </a:accent5>
      <a:accent6>
        <a:srgbClr val="002DB9"/>
      </a:accent6>
      <a:hlink>
        <a:srgbClr val="800000"/>
      </a:hlink>
      <a:folHlink>
        <a:srgbClr val="660066"/>
      </a:folHlink>
    </a:clrScheme>
    <a:fontScheme name="Generisch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arrow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solidFill>
          <a:schemeClr val="accent1"/>
        </a:solidFill>
        <a:ln w="34925" cap="flat" cmpd="sng" algn="ctr">
          <a:solidFill>
            <a:srgbClr val="FF0000"/>
          </a:solidFill>
          <a:prstDash val="solid"/>
          <a:round/>
          <a:headEnd type="none" w="lg" len="lg"/>
          <a:tailEnd type="arrow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spcBef>
            <a:spcPts val="600"/>
          </a:spcBef>
          <a:defRPr sz="2000" dirty="0" smtClean="0">
            <a:solidFill>
              <a:schemeClr val="bg1"/>
            </a:solidFill>
            <a:latin typeface="+mn-lt"/>
          </a:defRPr>
        </a:defPPr>
      </a:lstStyle>
    </a:txDef>
  </a:objectDefaults>
  <a:extraClrSchemeLst>
    <a:extraClrScheme>
      <a:clrScheme name="Generisch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sch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sch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Generisch">
  <a:themeElements>
    <a:clrScheme name="Generisch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000000"/>
      </a:accent1>
      <a:accent2>
        <a:srgbClr val="0033CC"/>
      </a:accent2>
      <a:accent3>
        <a:srgbClr val="AAAAAA"/>
      </a:accent3>
      <a:accent4>
        <a:srgbClr val="DADADA"/>
      </a:accent4>
      <a:accent5>
        <a:srgbClr val="AAAAAA"/>
      </a:accent5>
      <a:accent6>
        <a:srgbClr val="002DB9"/>
      </a:accent6>
      <a:hlink>
        <a:srgbClr val="800000"/>
      </a:hlink>
      <a:folHlink>
        <a:srgbClr val="660066"/>
      </a:folHlink>
    </a:clrScheme>
    <a:fontScheme name="Generisch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ln w="34925" cap="flat" cmpd="sng" algn="ctr">
          <a:solidFill>
            <a:schemeClr val="bg1"/>
          </a:solidFill>
          <a:prstDash val="solid"/>
          <a:round/>
          <a:headEnd type="none" w="lg" len="lg"/>
          <a:tailEnd type="none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31750" cap="flat" cmpd="sng" algn="ctr">
          <a:solidFill>
            <a:schemeClr val="bg1"/>
          </a:solidFill>
          <a:prstDash val="solid"/>
          <a:round/>
          <a:headEnd type="arrow" w="lg" len="lg"/>
          <a:tailEnd type="arrow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spcBef>
            <a:spcPts val="600"/>
          </a:spcBef>
          <a:defRPr sz="2000" dirty="0" smtClean="0">
            <a:solidFill>
              <a:schemeClr val="bg1"/>
            </a:solidFill>
            <a:latin typeface="+mn-lt"/>
          </a:defRPr>
        </a:defPPr>
      </a:lstStyle>
    </a:txDef>
  </a:objectDefaults>
  <a:extraClrSchemeLst>
    <a:extraClrScheme>
      <a:clrScheme name="Generisch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sch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sch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Generisch">
  <a:themeElements>
    <a:clrScheme name="Generisch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000000"/>
      </a:accent1>
      <a:accent2>
        <a:srgbClr val="0033CC"/>
      </a:accent2>
      <a:accent3>
        <a:srgbClr val="AAAAAA"/>
      </a:accent3>
      <a:accent4>
        <a:srgbClr val="DADADA"/>
      </a:accent4>
      <a:accent5>
        <a:srgbClr val="AAAAAA"/>
      </a:accent5>
      <a:accent6>
        <a:srgbClr val="002DB9"/>
      </a:accent6>
      <a:hlink>
        <a:srgbClr val="800000"/>
      </a:hlink>
      <a:folHlink>
        <a:srgbClr val="660066"/>
      </a:folHlink>
    </a:clrScheme>
    <a:fontScheme name="Generisch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0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0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enerisch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sch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sch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Generisch">
  <a:themeElements>
    <a:clrScheme name="Generisch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000000"/>
      </a:accent1>
      <a:accent2>
        <a:srgbClr val="0033CC"/>
      </a:accent2>
      <a:accent3>
        <a:srgbClr val="AAAAAA"/>
      </a:accent3>
      <a:accent4>
        <a:srgbClr val="DADADA"/>
      </a:accent4>
      <a:accent5>
        <a:srgbClr val="AAAAAA"/>
      </a:accent5>
      <a:accent6>
        <a:srgbClr val="002DB9"/>
      </a:accent6>
      <a:hlink>
        <a:srgbClr val="800000"/>
      </a:hlink>
      <a:folHlink>
        <a:srgbClr val="660066"/>
      </a:folHlink>
    </a:clrScheme>
    <a:fontScheme name="Generisch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arrow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arrow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Generisch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sch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sch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lg" len="lg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lg" len="lg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lg" len="lg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lg" len="lg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800" b="0" i="0" u="none" strike="noStrike" cap="none" normalizeH="0" baseline="0">
            <a:ln>
              <a:noFill/>
            </a:ln>
            <a:solidFill>
              <a:srgbClr val="0000CC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800" b="0" i="0" u="none" strike="noStrike" cap="none" normalizeH="0" baseline="0">
            <a:ln>
              <a:noFill/>
            </a:ln>
            <a:solidFill>
              <a:srgbClr val="0000CC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Generisch">
  <a:themeElements>
    <a:clrScheme name="Generisch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000000"/>
      </a:accent1>
      <a:accent2>
        <a:srgbClr val="0033CC"/>
      </a:accent2>
      <a:accent3>
        <a:srgbClr val="AAAAAA"/>
      </a:accent3>
      <a:accent4>
        <a:srgbClr val="DADADA"/>
      </a:accent4>
      <a:accent5>
        <a:srgbClr val="AAAAAA"/>
      </a:accent5>
      <a:accent6>
        <a:srgbClr val="002DB9"/>
      </a:accent6>
      <a:hlink>
        <a:srgbClr val="800000"/>
      </a:hlink>
      <a:folHlink>
        <a:srgbClr val="660066"/>
      </a:folHlink>
    </a:clrScheme>
    <a:fontScheme name="Generisch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arrow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solidFill>
          <a:schemeClr val="accent1"/>
        </a:solidFill>
        <a:ln w="38100" cap="flat" cmpd="sng" algn="ctr">
          <a:solidFill>
            <a:srgbClr val="0000FF"/>
          </a:solidFill>
          <a:prstDash val="solid"/>
          <a:round/>
          <a:headEnd type="none" w="med" len="med"/>
          <a:tailEnd type="arrow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>
    <a:extraClrScheme>
      <a:clrScheme name="Generisch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sch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sch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itle &amp; Bullet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tle &amp; Bullets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Arial" charset="0"/>
            <a:ea typeface="Arial" charset="0"/>
            <a:cs typeface="Arial" charset="0"/>
          </a:defRPr>
        </a:defPPr>
      </a:lstStyle>
    </a:tx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0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0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lg" len="lg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lg" len="lg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lg" len="lg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lg" len="lg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Default Design">
  <a:themeElements>
    <a:clrScheme name="9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9_Default Design">
      <a:majorFont>
        <a:latin typeface="Luxi Sans"/>
        <a:ea typeface=""/>
        <a:cs typeface=""/>
      </a:majorFont>
      <a:minorFont>
        <a:latin typeface="Luxi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arrow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arrow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9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lg" len="lg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lg" len="lg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Generisch">
  <a:themeElements>
    <a:clrScheme name="Generisch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000000"/>
      </a:accent1>
      <a:accent2>
        <a:srgbClr val="0033CC"/>
      </a:accent2>
      <a:accent3>
        <a:srgbClr val="AAAAAA"/>
      </a:accent3>
      <a:accent4>
        <a:srgbClr val="DADADA"/>
      </a:accent4>
      <a:accent5>
        <a:srgbClr val="AAAAAA"/>
      </a:accent5>
      <a:accent6>
        <a:srgbClr val="002DB9"/>
      </a:accent6>
      <a:hlink>
        <a:srgbClr val="800000"/>
      </a:hlink>
      <a:folHlink>
        <a:srgbClr val="660066"/>
      </a:folHlink>
    </a:clrScheme>
    <a:fontScheme name="Generisch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ln w="34925" cap="flat" cmpd="sng" algn="ctr">
          <a:solidFill>
            <a:schemeClr val="bg1"/>
          </a:solidFill>
          <a:prstDash val="solid"/>
          <a:round/>
          <a:headEnd type="none" w="lg" len="lg"/>
          <a:tailEnd type="none"/>
        </a:ln>
        <a:effectLst/>
        <a:ex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31750" cap="flat" cmpd="sng" algn="ctr">
          <a:solidFill>
            <a:schemeClr val="bg1"/>
          </a:solidFill>
          <a:prstDash val="solid"/>
          <a:round/>
          <a:headEnd type="arrow" w="lg" len="lg"/>
          <a:tailEnd type="arrow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spcBef>
            <a:spcPts val="600"/>
          </a:spcBef>
          <a:defRPr sz="2000" dirty="0" smtClean="0">
            <a:solidFill>
              <a:schemeClr val="bg1"/>
            </a:solidFill>
            <a:latin typeface="+mn-lt"/>
          </a:defRPr>
        </a:defPPr>
      </a:lstStyle>
    </a:txDef>
  </a:objectDefaults>
  <a:extraClrSchemeLst>
    <a:extraClrScheme>
      <a:clrScheme name="Generisch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sch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sch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C:\Programme\Office2000\Templates\1031\Generisch.pot</Template>
  <TotalTime>0</TotalTime>
  <Words>1450</Words>
  <Application>Microsoft Macintosh PowerPoint</Application>
  <PresentationFormat>Bildschirmpräsentation (4:3)</PresentationFormat>
  <Paragraphs>378</Paragraphs>
  <Slides>59</Slides>
  <Notes>16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13</vt:i4>
      </vt:variant>
      <vt:variant>
        <vt:lpstr>Design</vt:lpstr>
      </vt:variant>
      <vt:variant>
        <vt:i4>15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59</vt:i4>
      </vt:variant>
    </vt:vector>
  </HeadingPairs>
  <TitlesOfParts>
    <vt:vector size="88" baseType="lpstr">
      <vt:lpstr>Arial</vt:lpstr>
      <vt:lpstr>Arial Narrow</vt:lpstr>
      <vt:lpstr>Calibri</vt:lpstr>
      <vt:lpstr>Helvetica Neue</vt:lpstr>
      <vt:lpstr>Helvetica Neue Light</vt:lpstr>
      <vt:lpstr>Luxi Sans</vt:lpstr>
      <vt:lpstr>msgothic</vt:lpstr>
      <vt:lpstr>Symbol</vt:lpstr>
      <vt:lpstr>Tahoma</vt:lpstr>
      <vt:lpstr>Times</vt:lpstr>
      <vt:lpstr>Times New Roman</vt:lpstr>
      <vt:lpstr>Wingdings</vt:lpstr>
      <vt:lpstr>ヒラギノ角ゴ ProN W3</vt:lpstr>
      <vt:lpstr>Generisch</vt:lpstr>
      <vt:lpstr>2_Generisch</vt:lpstr>
      <vt:lpstr>3_Title &amp; Bullets</vt:lpstr>
      <vt:lpstr>1_Default Design</vt:lpstr>
      <vt:lpstr>3_Default Design</vt:lpstr>
      <vt:lpstr>4_Default Design</vt:lpstr>
      <vt:lpstr>9_Default Design</vt:lpstr>
      <vt:lpstr>2_Default Design</vt:lpstr>
      <vt:lpstr>5_Generisch</vt:lpstr>
      <vt:lpstr>6_Generisch</vt:lpstr>
      <vt:lpstr>7_Generisch</vt:lpstr>
      <vt:lpstr>8_Generisch</vt:lpstr>
      <vt:lpstr>5_Default Design</vt:lpstr>
      <vt:lpstr>6_Default Design</vt:lpstr>
      <vt:lpstr>Default Design</vt:lpstr>
      <vt:lpstr>Equation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>Münchner Physik-Kolloquium 2008</dc:subject>
  <dc:creator>Microsoft Office-Anwender</dc:creator>
  <cp:lastModifiedBy>Microsoft Office-Anwender</cp:lastModifiedBy>
  <cp:revision>440</cp:revision>
  <cp:lastPrinted>2016-07-09T06:16:10Z</cp:lastPrinted>
  <dcterms:created xsi:type="dcterms:W3CDTF">2015-11-29T12:53:03Z</dcterms:created>
  <dcterms:modified xsi:type="dcterms:W3CDTF">2016-07-09T06:16:16Z</dcterms:modified>
</cp:coreProperties>
</file>