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image25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57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3079-1AA9-48E1-81A3-708D7232F73A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09E9-E242-4881-A183-B4F0F6A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25D8-577E-4217-B82C-50633FFF7E8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fld id="{768A62D0-8E58-47C8-9BA5-358E58A80FF8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2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3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83BA-96EE-4449-A6BB-9CC32DA835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23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7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14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1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3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73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AD8F-AC09-45BC-947D-3173B5DDC942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8D80-9DEB-45E6-B209-1958B02A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69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TimeTable.py?confId=13620#201602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10.jpe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24.jpg"/><Relationship Id="rId4" Type="http://schemas.openxmlformats.org/officeDocument/2006/relationships/image" Target="../media/image10.jpeg"/><Relationship Id="rId9" Type="http://schemas.microsoft.com/office/2007/relationships/hdphoto" Target="../media/hdphoto4.wdp"/><Relationship Id="rId1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informations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BTTB workshop at LAL </a:t>
            </a:r>
          </a:p>
          <a:p>
            <a:r>
              <a:rPr lang="fr-FR" dirty="0" err="1" smtClean="0"/>
              <a:t>February</a:t>
            </a:r>
            <a:r>
              <a:rPr lang="fr-FR" dirty="0" smtClean="0"/>
              <a:t> 3th to 5th, </a:t>
            </a:r>
            <a:r>
              <a:rPr lang="fr-FR" dirty="0" smtClean="0"/>
              <a:t>2016</a:t>
            </a:r>
          </a:p>
          <a:p>
            <a:endParaRPr lang="fr-FR" dirty="0"/>
          </a:p>
          <a:p>
            <a:r>
              <a:rPr lang="fr-FR" dirty="0" smtClean="0"/>
              <a:t>Clara </a:t>
            </a:r>
            <a:r>
              <a:rPr lang="fr-FR" dirty="0" err="1" smtClean="0"/>
              <a:t>Nellist</a:t>
            </a:r>
            <a:r>
              <a:rPr lang="fr-FR" dirty="0" smtClean="0"/>
              <a:t> &amp; Abdenour </a:t>
            </a:r>
            <a:r>
              <a:rPr lang="fr-FR" dirty="0" err="1"/>
              <a:t>Lounis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4" name="Picture 7" descr="LAL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0124" y="179084"/>
            <a:ext cx="1509068" cy="871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15" y="116632"/>
            <a:ext cx="94915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fr-FR" dirty="0" smtClean="0"/>
              <a:t>RER B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235862" cy="3600400"/>
          </a:xfrm>
        </p:spPr>
      </p:pic>
      <p:sp>
        <p:nvSpPr>
          <p:cNvPr id="5" name="Ellipse 4"/>
          <p:cNvSpPr/>
          <p:nvPr/>
        </p:nvSpPr>
        <p:spPr>
          <a:xfrm>
            <a:off x="7740352" y="3212976"/>
            <a:ext cx="5040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5653361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Direction saint </a:t>
            </a:r>
            <a:r>
              <a:rPr lang="fr-FR" dirty="0" err="1" smtClean="0">
                <a:latin typeface="Arial Narrow" panose="020B0606020202030204" pitchFamily="34" charset="0"/>
              </a:rPr>
              <a:t>remy</a:t>
            </a:r>
            <a:r>
              <a:rPr lang="fr-FR" dirty="0" smtClean="0">
                <a:latin typeface="Arial Narrow" panose="020B0606020202030204" pitchFamily="34" charset="0"/>
              </a:rPr>
              <a:t> les  </a:t>
            </a:r>
            <a:r>
              <a:rPr lang="fr-FR" dirty="0" err="1" smtClean="0">
                <a:latin typeface="Arial Narrow" panose="020B0606020202030204" pitchFamily="34" charset="0"/>
              </a:rPr>
              <a:t>chevreuse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5805264"/>
            <a:ext cx="13917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FROM PARIS 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123728" y="5989930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11377" y="6359262"/>
            <a:ext cx="45128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STOP AT ORSAY VILLE OR BURES SUR YVETTE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fr-FR" dirty="0" smtClean="0"/>
              <a:t>BTTB workshop</a:t>
            </a:r>
          </a:p>
          <a:p>
            <a:pPr marL="0" indent="0">
              <a:buNone/>
            </a:pPr>
            <a:r>
              <a:rPr lang="fr-FR" sz="2600" dirty="0" smtClean="0">
                <a:hlinkClick r:id="rId2"/>
              </a:rPr>
              <a:t>https</a:t>
            </a:r>
            <a:r>
              <a:rPr lang="fr-FR" sz="2600" dirty="0">
                <a:hlinkClick r:id="rId2"/>
              </a:rPr>
              <a:t>://</a:t>
            </a:r>
            <a:r>
              <a:rPr lang="fr-FR" sz="2600" dirty="0" smtClean="0">
                <a:hlinkClick r:id="rId2"/>
              </a:rPr>
              <a:t>indico.desy.de/conferenceTimeTable.py?confId=13620#20160203</a:t>
            </a:r>
            <a:endParaRPr lang="fr-FR" sz="2600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</a:p>
          <a:p>
            <a:pPr marL="0" indent="0">
              <a:buNone/>
            </a:pPr>
            <a:r>
              <a:rPr lang="fr-FR" dirty="0" smtClean="0"/>
              <a:t>    Coffee Breaks 10:20</a:t>
            </a:r>
          </a:p>
          <a:p>
            <a:pPr marL="0" indent="0">
              <a:buNone/>
            </a:pPr>
            <a:r>
              <a:rPr lang="fr-FR" dirty="0" smtClean="0"/>
              <a:t>    Lunch at CESFO CNRS Cantine, 12h30-14h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Tutorial : Thursday 4th ; 2:20PM to 5 PM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 err="1" smtClean="0"/>
              <a:t>Travel</a:t>
            </a:r>
            <a:r>
              <a:rPr lang="fr-FR" dirty="0" smtClean="0"/>
              <a:t> to Paris Thursday at 5PM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/>
              <a:t>Visit</a:t>
            </a:r>
            <a:r>
              <a:rPr lang="fr-FR" dirty="0" smtClean="0"/>
              <a:t> of Museum at 6PM, Diner at 8PM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>
                <a:solidFill>
                  <a:srgbClr val="FF0000"/>
                </a:solidFill>
              </a:rPr>
              <a:t>don’t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forget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your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bagde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End of workshop : Friday at 12h30 and Lunch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 err="1" smtClean="0"/>
              <a:t>Enjoy</a:t>
            </a:r>
            <a:r>
              <a:rPr lang="fr-FR" dirty="0" smtClean="0"/>
              <a:t> the workshop !!!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9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52730" cy="8644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 smtClean="0"/>
              <a:t>LAL </a:t>
            </a:r>
            <a:r>
              <a:rPr lang="fr-FR" altLang="fr-FR" sz="4000" dirty="0" smtClean="0"/>
              <a:t>– Laboratoire de l’Accélérateur Linéaire</a:t>
            </a:r>
            <a:endParaRPr lang="fr-FR" altLang="fr-FR" sz="4000" dirty="0" smtClean="0"/>
          </a:p>
        </p:txBody>
      </p:sp>
      <p:pic>
        <p:nvPicPr>
          <p:cNvPr id="3075" name="Picture 8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7558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827088" y="4508500"/>
            <a:ext cx="7777162" cy="1081088"/>
          </a:xfrm>
          <a:prstGeom prst="rect">
            <a:avLst/>
          </a:prstGeom>
          <a:solidFill>
            <a:schemeClr val="accent1">
              <a:lumMod val="40000"/>
              <a:lumOff val="60000"/>
              <a:alpha val="45097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 dirty="0" smtClean="0">
                <a:solidFill>
                  <a:schemeClr val="bg1"/>
                </a:solidFill>
              </a:rPr>
              <a:t>Right </a:t>
            </a:r>
            <a:r>
              <a:rPr lang="fr-FR" altLang="fr-FR" b="1" dirty="0" err="1" smtClean="0">
                <a:solidFill>
                  <a:schemeClr val="bg1"/>
                </a:solidFill>
              </a:rPr>
              <a:t>side</a:t>
            </a:r>
            <a:r>
              <a:rPr lang="fr-FR" altLang="fr-FR" b="1" dirty="0" smtClean="0">
                <a:solidFill>
                  <a:schemeClr val="bg1"/>
                </a:solidFill>
              </a:rPr>
              <a:t> of River </a:t>
            </a:r>
            <a:r>
              <a:rPr lang="fr-FR" altLang="fr-FR" b="1" dirty="0" smtClean="0">
                <a:solidFill>
                  <a:schemeClr val="bg1"/>
                </a:solidFill>
              </a:rPr>
              <a:t>of l’Yvette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68313" y="4460875"/>
            <a:ext cx="8424862" cy="407988"/>
          </a:xfrm>
          <a:custGeom>
            <a:avLst/>
            <a:gdLst>
              <a:gd name="T0" fmla="*/ 0 w 4672"/>
              <a:gd name="T1" fmla="*/ 407988 h 257"/>
              <a:gd name="T2" fmla="*/ 2454246 w 4672"/>
              <a:gd name="T3" fmla="*/ 47625 h 257"/>
              <a:gd name="T4" fmla="*/ 8424862 w 4672"/>
              <a:gd name="T5" fmla="*/ 120650 h 2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2" h="257">
                <a:moveTo>
                  <a:pt x="0" y="257"/>
                </a:moveTo>
                <a:cubicBezTo>
                  <a:pt x="291" y="158"/>
                  <a:pt x="582" y="60"/>
                  <a:pt x="1361" y="30"/>
                </a:cubicBezTo>
                <a:cubicBezTo>
                  <a:pt x="2140" y="0"/>
                  <a:pt x="4120" y="68"/>
                  <a:pt x="4672" y="76"/>
                </a:cubicBezTo>
              </a:path>
            </a:pathLst>
          </a:custGeom>
          <a:noFill/>
          <a:ln w="76200" cmpd="sng">
            <a:solidFill>
              <a:srgbClr val="3399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1116013" y="3429000"/>
            <a:ext cx="3960812" cy="1655763"/>
            <a:chOff x="703" y="2160"/>
            <a:chExt cx="2495" cy="1043"/>
          </a:xfrm>
        </p:grpSpPr>
        <p:sp>
          <p:nvSpPr>
            <p:cNvPr id="3092" name="Oval 10"/>
            <p:cNvSpPr>
              <a:spLocks noChangeArrowheads="1"/>
            </p:cNvSpPr>
            <p:nvPr/>
          </p:nvSpPr>
          <p:spPr bwMode="auto">
            <a:xfrm>
              <a:off x="2290" y="2840"/>
              <a:ext cx="908" cy="3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93" name="AutoShape 17"/>
            <p:cNvSpPr>
              <a:spLocks/>
            </p:cNvSpPr>
            <p:nvPr/>
          </p:nvSpPr>
          <p:spPr bwMode="auto">
            <a:xfrm>
              <a:off x="703" y="2160"/>
              <a:ext cx="763" cy="454"/>
            </a:xfrm>
            <a:prstGeom prst="borderCallout2">
              <a:avLst>
                <a:gd name="adj1" fmla="val 15861"/>
                <a:gd name="adj2" fmla="val 106292"/>
                <a:gd name="adj3" fmla="val 15861"/>
                <a:gd name="adj4" fmla="val 138009"/>
                <a:gd name="adj5" fmla="val 170486"/>
                <a:gd name="adj6" fmla="val 252426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pic>
          <p:nvPicPr>
            <p:cNvPr id="3094" name="Picture 7" descr="intranet-l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27"/>
            <a:stretch>
              <a:fillRect/>
            </a:stretch>
          </p:blipFill>
          <p:spPr bwMode="auto">
            <a:xfrm>
              <a:off x="740" y="2205"/>
              <a:ext cx="70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9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 autoUpdateAnimBg="0"/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0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221983"/>
              </p:ext>
            </p:extLst>
          </p:nvPr>
        </p:nvGraphicFramePr>
        <p:xfrm>
          <a:off x="422956" y="780895"/>
          <a:ext cx="8229600" cy="247204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6036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Laboratory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 institution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Personnels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Implantations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Laboratoire de l’Accélérateur Linéaire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CNRS/IN2P3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UMR 86 07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221 permanents: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</a:t>
                      </a: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Physicists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Phd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students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Engineers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15 226 m²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Bât 200-201-204-205-208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 err="1" smtClean="0"/>
              <a:t>Some</a:t>
            </a:r>
            <a:r>
              <a:rPr lang="fr-FR" altLang="fr-FR" sz="3200" dirty="0" smtClean="0"/>
              <a:t> informations </a:t>
            </a:r>
          </a:p>
        </p:txBody>
      </p:sp>
      <p:pic>
        <p:nvPicPr>
          <p:cNvPr id="5169" name="Picture 5" descr="intranet-l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27"/>
          <a:stretch>
            <a:fillRect/>
          </a:stretch>
        </p:blipFill>
        <p:spPr bwMode="auto">
          <a:xfrm>
            <a:off x="684213" y="1728787"/>
            <a:ext cx="1117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Text Box 106"/>
          <p:cNvSpPr txBox="1">
            <a:spLocks noChangeArrowheads="1"/>
          </p:cNvSpPr>
          <p:nvPr/>
        </p:nvSpPr>
        <p:spPr bwMode="auto">
          <a:xfrm>
            <a:off x="5638800" y="6613525"/>
            <a:ext cx="335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>
                <a:solidFill>
                  <a:schemeClr val="bg2"/>
                </a:solidFill>
              </a:rPr>
              <a:t>Jean-Claude LE SCORNET Décembre 2008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0288" y="3395271"/>
            <a:ext cx="80175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>
                <a:latin typeface="Arial Narrow" panose="020B0606020202030204" pitchFamily="34" charset="0"/>
              </a:rPr>
              <a:t>Projects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err="1" smtClean="0">
                <a:latin typeface="Arial Narrow" panose="020B0606020202030204" pitchFamily="34" charset="0"/>
              </a:rPr>
              <a:t>Physics</a:t>
            </a:r>
            <a:r>
              <a:rPr lang="fr-FR" dirty="0" smtClean="0">
                <a:latin typeface="Arial Narrow" panose="020B0606020202030204" pitchFamily="34" charset="0"/>
              </a:rPr>
              <a:t>:  ATLAS, LHCB, ILC, NEMO, SUPER NEMO, VIRGO, AUGER, PLANCK,… 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242" y="3784809"/>
            <a:ext cx="6768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err="1" smtClean="0">
                <a:latin typeface="Arial Narrow" panose="020B0606020202030204" pitchFamily="34" charset="0"/>
              </a:rPr>
              <a:t>Departments</a:t>
            </a:r>
            <a:r>
              <a:rPr lang="fr-FR" dirty="0" smtClean="0">
                <a:latin typeface="Arial Narrow" panose="020B0606020202030204" pitchFamily="34" charset="0"/>
              </a:rPr>
              <a:t> : Instrumentation, </a:t>
            </a:r>
            <a:r>
              <a:rPr lang="fr-FR" dirty="0" err="1" smtClean="0">
                <a:latin typeface="Arial Narrow" panose="020B0606020202030204" pitchFamily="34" charset="0"/>
              </a:rPr>
              <a:t>micro-electronics</a:t>
            </a:r>
            <a:r>
              <a:rPr lang="fr-FR" dirty="0" smtClean="0">
                <a:latin typeface="Arial Narrow" panose="020B0606020202030204" pitchFamily="34" charset="0"/>
              </a:rPr>
              <a:t>, CAO, Data acquisition </a:t>
            </a:r>
            <a:r>
              <a:rPr lang="fr-FR" dirty="0" err="1" smtClean="0">
                <a:latin typeface="Arial Narrow" panose="020B0606020202030204" pitchFamily="34" charset="0"/>
              </a:rPr>
              <a:t>systems</a:t>
            </a:r>
            <a:r>
              <a:rPr lang="fr-FR" dirty="0" smtClean="0">
                <a:latin typeface="Arial Narrow" panose="020B0606020202030204" pitchFamily="34" charset="0"/>
              </a:rPr>
              <a:t>, </a:t>
            </a:r>
            <a:r>
              <a:rPr lang="fr-FR" dirty="0" err="1" smtClean="0">
                <a:latin typeface="Arial Narrow" panose="020B0606020202030204" pitchFamily="34" charset="0"/>
              </a:rPr>
              <a:t>Mechanics</a:t>
            </a:r>
            <a:r>
              <a:rPr lang="fr-FR" dirty="0" smtClean="0">
                <a:latin typeface="Arial Narrow" panose="020B0606020202030204" pitchFamily="34" charset="0"/>
              </a:rPr>
              <a:t>, </a:t>
            </a:r>
            <a:r>
              <a:rPr lang="fr-FR" dirty="0" err="1" smtClean="0">
                <a:latin typeface="Arial Narrow" panose="020B0606020202030204" pitchFamily="34" charset="0"/>
              </a:rPr>
              <a:t>Informatics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987924"/>
            <a:ext cx="2720975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60467"/>
            <a:ext cx="2145035" cy="17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5976" y="473987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NEMO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308793" cy="17784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01813" y="64316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LHCB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8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12" y="952189"/>
            <a:ext cx="5972648" cy="59941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07" y="890735"/>
            <a:ext cx="4752815" cy="4712808"/>
          </a:xfrm>
          <a:prstGeom prst="ellipse">
            <a:avLst/>
          </a:prstGeom>
          <a:ln w="63500" cap="rnd">
            <a:noFill/>
          </a:ln>
          <a:effectLst>
            <a:glow>
              <a:schemeClr val="accent1">
                <a:alpha val="64000"/>
              </a:schemeClr>
            </a:glo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50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75613"/>
          <a:stretch/>
        </p:blipFill>
        <p:spPr>
          <a:xfrm>
            <a:off x="-3898" y="6267227"/>
            <a:ext cx="9144000" cy="7120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-315913"/>
            <a:ext cx="7272808" cy="1470026"/>
          </a:xfrm>
        </p:spPr>
        <p:txBody>
          <a:bodyPr>
            <a:normAutofit/>
          </a:bodyPr>
          <a:lstStyle/>
          <a:p>
            <a:r>
              <a:rPr lang="fr-FR" sz="3400" b="1" dirty="0" smtClean="0">
                <a:solidFill>
                  <a:schemeClr val="accent1">
                    <a:lumMod val="75000"/>
                  </a:schemeClr>
                </a:solidFill>
              </a:rPr>
              <a:t>IN2P3, ONE OF CNRS INSTITUTES</a:t>
            </a:r>
            <a:endParaRPr lang="fr-FR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40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-67041" y="1425669"/>
            <a:ext cx="3486912" cy="3285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34" name="Arc 33"/>
          <p:cNvSpPr>
            <a:spLocks noChangeArrowheads="1"/>
          </p:cNvSpPr>
          <p:nvPr/>
        </p:nvSpPr>
        <p:spPr bwMode="auto">
          <a:xfrm rot="18282677">
            <a:off x="1016823" y="877353"/>
            <a:ext cx="2870385" cy="3690767"/>
          </a:xfrm>
          <a:custGeom>
            <a:avLst/>
            <a:gdLst>
              <a:gd name="T0" fmla="*/ 1342230 w 2048941"/>
              <a:gd name="T1" fmla="*/ 74838 h 3034857"/>
              <a:gd name="T2" fmla="*/ 1024471 w 2048941"/>
              <a:gd name="T3" fmla="*/ 1517429 h 3034857"/>
              <a:gd name="T4" fmla="*/ 1303663 w 2048941"/>
              <a:gd name="T5" fmla="*/ 2977421 h 3034857"/>
              <a:gd name="T6" fmla="*/ 2 60000 65536"/>
              <a:gd name="T7" fmla="*/ 2 60000 65536"/>
              <a:gd name="T8" fmla="*/ 2 60000 65536"/>
              <a:gd name="T9" fmla="*/ 1303663 w 2048941"/>
              <a:gd name="T10" fmla="*/ 74838 h 3034857"/>
              <a:gd name="T11" fmla="*/ 2048941 w 2048941"/>
              <a:gd name="T12" fmla="*/ 2977421 h 30348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941" h="3034857" stroke="0">
                <a:moveTo>
                  <a:pt x="1342230" y="74838"/>
                </a:moveTo>
                <a:lnTo>
                  <a:pt x="1342230" y="74837"/>
                </a:lnTo>
                <a:cubicBezTo>
                  <a:pt x="1763733" y="278530"/>
                  <a:pt x="2048941" y="860716"/>
                  <a:pt x="2048941" y="1517429"/>
                </a:cubicBezTo>
                <a:cubicBezTo>
                  <a:pt x="2048941" y="2196216"/>
                  <a:pt x="1744590" y="2792435"/>
                  <a:pt x="1303662" y="2977421"/>
                </a:cubicBezTo>
                <a:lnTo>
                  <a:pt x="1024471" y="1517429"/>
                </a:lnTo>
                <a:close/>
              </a:path>
              <a:path w="2048941" h="3034857" fill="none">
                <a:moveTo>
                  <a:pt x="1342230" y="74838"/>
                </a:moveTo>
                <a:lnTo>
                  <a:pt x="1342230" y="74837"/>
                </a:lnTo>
                <a:cubicBezTo>
                  <a:pt x="1763733" y="278530"/>
                  <a:pt x="2048941" y="860716"/>
                  <a:pt x="2048941" y="1517429"/>
                </a:cubicBezTo>
                <a:cubicBezTo>
                  <a:pt x="2048941" y="2196216"/>
                  <a:pt x="1744590" y="2792435"/>
                  <a:pt x="1303662" y="2977421"/>
                </a:cubicBezTo>
              </a:path>
            </a:pathLst>
          </a:custGeom>
          <a:noFill/>
          <a:ln w="44450">
            <a:solidFill>
              <a:srgbClr val="953735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ea typeface="ＭＳ Ｐゴシック" pitchFamily="-109" charset="-128"/>
            </a:endParaRPr>
          </a:p>
        </p:txBody>
      </p:sp>
      <p:sp>
        <p:nvSpPr>
          <p:cNvPr id="37" name="Arc 36"/>
          <p:cNvSpPr>
            <a:spLocks noChangeArrowheads="1"/>
          </p:cNvSpPr>
          <p:nvPr/>
        </p:nvSpPr>
        <p:spPr bwMode="auto">
          <a:xfrm rot="6785309">
            <a:off x="4784486" y="3250208"/>
            <a:ext cx="2096982" cy="3177031"/>
          </a:xfrm>
          <a:custGeom>
            <a:avLst/>
            <a:gdLst>
              <a:gd name="T0" fmla="*/ 1366115 w 2048941"/>
              <a:gd name="T1" fmla="*/ 94178 h 3290402"/>
              <a:gd name="T2" fmla="*/ 1024471 w 2048941"/>
              <a:gd name="T3" fmla="*/ 1645201 h 3290402"/>
              <a:gd name="T4" fmla="*/ 1325219 w 2048941"/>
              <a:gd name="T5" fmla="*/ 3217913 h 3290402"/>
              <a:gd name="T6" fmla="*/ 2 60000 65536"/>
              <a:gd name="T7" fmla="*/ 2 60000 65536"/>
              <a:gd name="T8" fmla="*/ 2 60000 65536"/>
              <a:gd name="T9" fmla="*/ 1325219 w 2048941"/>
              <a:gd name="T10" fmla="*/ 94178 h 3290402"/>
              <a:gd name="T11" fmla="*/ 2048941 w 2048941"/>
              <a:gd name="T12" fmla="*/ 3217913 h 3290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941" h="3290402" stroke="0">
                <a:moveTo>
                  <a:pt x="1366115" y="94178"/>
                </a:moveTo>
                <a:lnTo>
                  <a:pt x="1366115" y="94177"/>
                </a:lnTo>
                <a:cubicBezTo>
                  <a:pt x="1775359" y="326653"/>
                  <a:pt x="2048942" y="948088"/>
                  <a:pt x="2048942" y="1645201"/>
                </a:cubicBezTo>
                <a:cubicBezTo>
                  <a:pt x="2048942" y="2367783"/>
                  <a:pt x="1755348" y="3005788"/>
                  <a:pt x="1325219" y="3217913"/>
                </a:cubicBezTo>
                <a:lnTo>
                  <a:pt x="1024471" y="1645201"/>
                </a:lnTo>
                <a:close/>
              </a:path>
              <a:path w="2048941" h="3290402" fill="none">
                <a:moveTo>
                  <a:pt x="1366115" y="94178"/>
                </a:moveTo>
                <a:lnTo>
                  <a:pt x="1366115" y="94177"/>
                </a:lnTo>
                <a:cubicBezTo>
                  <a:pt x="1775359" y="326653"/>
                  <a:pt x="2048942" y="948088"/>
                  <a:pt x="2048942" y="1645201"/>
                </a:cubicBezTo>
                <a:cubicBezTo>
                  <a:pt x="2048942" y="2367783"/>
                  <a:pt x="1755348" y="3005788"/>
                  <a:pt x="1325219" y="3217913"/>
                </a:cubicBezTo>
              </a:path>
            </a:pathLst>
          </a:custGeom>
          <a:noFill/>
          <a:ln w="44450">
            <a:solidFill>
              <a:schemeClr val="accent5">
                <a:lumMod val="50000"/>
              </a:schemeClr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ea typeface="ＭＳ Ｐゴシック" pitchFamily="-109" charset="-12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5708" y="1772816"/>
            <a:ext cx="36456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itchFamily="34" charset="0"/>
              </a:rPr>
              <a:t> The CNRS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 Narrow" pitchFamily="34" charset="0"/>
              </a:rPr>
              <a:t>10</a:t>
            </a:r>
            <a:r>
              <a:rPr lang="en-US" sz="2400" dirty="0">
                <a:solidFill>
                  <a:prstClr val="white"/>
                </a:solidFill>
                <a:latin typeface="Arial Narrow" pitchFamily="34" charset="0"/>
              </a:rPr>
              <a:t> institutes </a:t>
            </a:r>
            <a:r>
              <a:rPr lang="en-US" sz="2400" dirty="0" smtClean="0">
                <a:solidFill>
                  <a:prstClr val="white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prstClr val="white"/>
                </a:solidFill>
                <a:latin typeface="Arial Narrow" pitchFamily="34" charset="0"/>
              </a:rPr>
              <a:t>3</a:t>
            </a:r>
            <a:r>
              <a:rPr lang="en-US" sz="2400" dirty="0" smtClean="0">
                <a:solidFill>
                  <a:prstClr val="white"/>
                </a:solidFill>
                <a:latin typeface="Arial Narrow" pitchFamily="34" charset="0"/>
              </a:rPr>
              <a:t> national institutes: INSMI, INSU, IN2P3) </a:t>
            </a:r>
            <a:endParaRPr lang="en-US" sz="2400" dirty="0">
              <a:solidFill>
                <a:prstClr val="white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 Narrow" pitchFamily="34" charset="0"/>
              </a:rPr>
              <a:t>1,100 </a:t>
            </a:r>
            <a:r>
              <a:rPr lang="fr-FR" sz="2400" dirty="0" err="1">
                <a:solidFill>
                  <a:prstClr val="white"/>
                </a:solidFill>
                <a:latin typeface="Arial Narrow" pitchFamily="34" charset="0"/>
              </a:rPr>
              <a:t>research</a:t>
            </a:r>
            <a:r>
              <a:rPr lang="fr-F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Arial Narrow" pitchFamily="34" charset="0"/>
              </a:rPr>
              <a:t>units</a:t>
            </a:r>
            <a:r>
              <a:rPr lang="fr-FR" sz="2400" dirty="0">
                <a:solidFill>
                  <a:prstClr val="white"/>
                </a:solidFill>
                <a:latin typeface="Arial Narrow" pitchFamily="34" charset="0"/>
              </a:rPr>
              <a:t/>
            </a:r>
            <a:br>
              <a:rPr lang="fr-FR" sz="2400" dirty="0">
                <a:solidFill>
                  <a:prstClr val="white"/>
                </a:solidFill>
                <a:latin typeface="Arial Narrow" pitchFamily="34" charset="0"/>
              </a:rPr>
            </a:br>
            <a:r>
              <a:rPr lang="fr-FR" dirty="0" smtClean="0">
                <a:solidFill>
                  <a:prstClr val="white"/>
                </a:solidFill>
                <a:latin typeface="Arial Narrow" pitchFamily="34" charset="0"/>
              </a:rPr>
              <a:t>(95% in </a:t>
            </a:r>
            <a:r>
              <a:rPr lang="fr-FR" dirty="0" err="1" smtClean="0">
                <a:solidFill>
                  <a:prstClr val="white"/>
                </a:solidFill>
                <a:latin typeface="Arial Narrow" pitchFamily="34" charset="0"/>
              </a:rPr>
              <a:t>partnership</a:t>
            </a:r>
            <a:r>
              <a:rPr lang="fr-FR" dirty="0" smtClean="0">
                <a:solidFill>
                  <a:prstClr val="white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5" name="Ellipse 24"/>
          <p:cNvSpPr/>
          <p:nvPr/>
        </p:nvSpPr>
        <p:spPr>
          <a:xfrm>
            <a:off x="2009341" y="3886514"/>
            <a:ext cx="2558761" cy="23219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68537" y="4231899"/>
            <a:ext cx="27891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white"/>
                </a:solidFill>
                <a:latin typeface="Arial Narrow" pitchFamily="34" charset="0"/>
              </a:rPr>
              <a:t>34,000 </a:t>
            </a:r>
            <a:r>
              <a:rPr lang="fr-FR" sz="2000" i="1" dirty="0" err="1" smtClean="0">
                <a:solidFill>
                  <a:prstClr val="white"/>
                </a:solidFill>
                <a:latin typeface="Arial Narrow" pitchFamily="34" charset="0"/>
              </a:rPr>
              <a:t>researchers</a:t>
            </a:r>
            <a:r>
              <a:rPr lang="fr-FR" sz="2000" i="1" dirty="0">
                <a:solidFill>
                  <a:prstClr val="white"/>
                </a:solidFill>
                <a:latin typeface="Arial Narrow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err="1">
                <a:solidFill>
                  <a:prstClr val="white"/>
                </a:solidFill>
                <a:latin typeface="Arial Narrow" pitchFamily="34" charset="0"/>
              </a:rPr>
              <a:t>e</a:t>
            </a:r>
            <a:r>
              <a:rPr lang="fr-FR" sz="2000" i="1" dirty="0" err="1" smtClean="0">
                <a:solidFill>
                  <a:prstClr val="white"/>
                </a:solidFill>
                <a:latin typeface="Arial Narrow" pitchFamily="34" charset="0"/>
              </a:rPr>
              <a:t>ngineers</a:t>
            </a:r>
            <a:r>
              <a:rPr lang="fr-FR" sz="2000" i="1" dirty="0" smtClean="0">
                <a:solidFill>
                  <a:prstClr val="white"/>
                </a:solidFill>
                <a:latin typeface="Arial Narrow" pitchFamily="34" charset="0"/>
              </a:rPr>
              <a:t>, </a:t>
            </a:r>
            <a:r>
              <a:rPr lang="fr-FR" sz="2000" i="1" dirty="0" err="1" smtClean="0">
                <a:solidFill>
                  <a:prstClr val="white"/>
                </a:solidFill>
                <a:latin typeface="Arial Narrow" pitchFamily="34" charset="0"/>
              </a:rPr>
              <a:t>technicians</a:t>
            </a:r>
            <a:endParaRPr lang="fr-FR" sz="2000" i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fr-FR" sz="2000" b="1" dirty="0" smtClean="0">
                <a:solidFill>
                  <a:prstClr val="white"/>
                </a:solidFill>
                <a:latin typeface="Arial Narrow" pitchFamily="34" charset="0"/>
              </a:rPr>
              <a:t> €</a:t>
            </a:r>
            <a:r>
              <a:rPr lang="fr-FR" sz="2000" b="1" dirty="0">
                <a:solidFill>
                  <a:prstClr val="white"/>
                </a:solidFill>
                <a:latin typeface="Arial Narrow" pitchFamily="34" charset="0"/>
              </a:rPr>
              <a:t>3.3 </a:t>
            </a:r>
            <a:r>
              <a:rPr lang="fr-FR" sz="2000" b="1" dirty="0" smtClean="0">
                <a:solidFill>
                  <a:prstClr val="white"/>
                </a:solidFill>
                <a:latin typeface="Arial Narrow" pitchFamily="34" charset="0"/>
              </a:rPr>
              <a:t>billion</a:t>
            </a:r>
            <a:br>
              <a:rPr lang="fr-FR" sz="2000" b="1" dirty="0" smtClean="0">
                <a:solidFill>
                  <a:prstClr val="white"/>
                </a:solidFill>
                <a:latin typeface="Arial Narrow" pitchFamily="34" charset="0"/>
              </a:rPr>
            </a:br>
            <a:r>
              <a:rPr lang="fr-FR" sz="2000" b="1" dirty="0" smtClean="0">
                <a:solidFill>
                  <a:prstClr val="white"/>
                </a:solidFill>
                <a:latin typeface="Arial Narrow" pitchFamily="34" charset="0"/>
              </a:rPr>
              <a:t>  </a:t>
            </a:r>
            <a:r>
              <a:rPr lang="fr-FR" sz="2000" i="1" dirty="0" smtClean="0">
                <a:solidFill>
                  <a:prstClr val="white"/>
                </a:solidFill>
                <a:latin typeface="Arial Narrow" pitchFamily="34" charset="0"/>
                <a:cs typeface="Times New Roman"/>
              </a:rPr>
              <a:t>budget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114705"/>
            <a:ext cx="1296144" cy="681284"/>
          </a:xfrm>
          <a:prstGeom prst="rect">
            <a:avLst/>
          </a:prstGeom>
        </p:spPr>
      </p:pic>
      <p:sp>
        <p:nvSpPr>
          <p:cNvPr id="45" name="Arc 33"/>
          <p:cNvSpPr>
            <a:spLocks noChangeArrowheads="1"/>
          </p:cNvSpPr>
          <p:nvPr/>
        </p:nvSpPr>
        <p:spPr bwMode="auto">
          <a:xfrm rot="8255566">
            <a:off x="772916" y="4088858"/>
            <a:ext cx="2002644" cy="2119400"/>
          </a:xfrm>
          <a:custGeom>
            <a:avLst/>
            <a:gdLst>
              <a:gd name="T0" fmla="*/ 1342230 w 2048941"/>
              <a:gd name="T1" fmla="*/ 74838 h 3034857"/>
              <a:gd name="T2" fmla="*/ 1024471 w 2048941"/>
              <a:gd name="T3" fmla="*/ 1517429 h 3034857"/>
              <a:gd name="T4" fmla="*/ 1303663 w 2048941"/>
              <a:gd name="T5" fmla="*/ 2977421 h 3034857"/>
              <a:gd name="T6" fmla="*/ 2 60000 65536"/>
              <a:gd name="T7" fmla="*/ 2 60000 65536"/>
              <a:gd name="T8" fmla="*/ 2 60000 65536"/>
              <a:gd name="T9" fmla="*/ 1303663 w 2048941"/>
              <a:gd name="T10" fmla="*/ 74838 h 3034857"/>
              <a:gd name="T11" fmla="*/ 2048941 w 2048941"/>
              <a:gd name="T12" fmla="*/ 2977421 h 30348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941" h="3034857" stroke="0">
                <a:moveTo>
                  <a:pt x="1342230" y="74838"/>
                </a:moveTo>
                <a:lnTo>
                  <a:pt x="1342230" y="74837"/>
                </a:lnTo>
                <a:cubicBezTo>
                  <a:pt x="1763733" y="278530"/>
                  <a:pt x="2048941" y="860716"/>
                  <a:pt x="2048941" y="1517429"/>
                </a:cubicBezTo>
                <a:cubicBezTo>
                  <a:pt x="2048941" y="2196216"/>
                  <a:pt x="1744590" y="2792435"/>
                  <a:pt x="1303662" y="2977421"/>
                </a:cubicBezTo>
                <a:lnTo>
                  <a:pt x="1024471" y="1517429"/>
                </a:lnTo>
                <a:close/>
              </a:path>
              <a:path w="2048941" h="3034857" fill="none">
                <a:moveTo>
                  <a:pt x="1342230" y="74838"/>
                </a:moveTo>
                <a:lnTo>
                  <a:pt x="1342230" y="74837"/>
                </a:lnTo>
                <a:cubicBezTo>
                  <a:pt x="1763733" y="278530"/>
                  <a:pt x="2048941" y="860716"/>
                  <a:pt x="2048941" y="1517429"/>
                </a:cubicBezTo>
                <a:cubicBezTo>
                  <a:pt x="2048941" y="2196216"/>
                  <a:pt x="1744590" y="2792435"/>
                  <a:pt x="1303662" y="2977421"/>
                </a:cubicBezTo>
              </a:path>
            </a:pathLst>
          </a:custGeom>
          <a:noFill/>
          <a:ln w="44450">
            <a:solidFill>
              <a:schemeClr val="accent1">
                <a:lumMod val="50000"/>
              </a:schemeClr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4F81BD">
                  <a:lumMod val="75000"/>
                </a:srgbClr>
              </a:solidFill>
              <a:ea typeface="ＭＳ Ｐゴシック" pitchFamily="-109" charset="-128"/>
            </a:endParaRPr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7091248" y="4149611"/>
            <a:ext cx="381000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r>
              <a:rPr lang="en-US" sz="700" dirty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© CENBG, </a:t>
            </a:r>
            <a:r>
              <a:rPr lang="en-US" sz="7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LSM </a:t>
            </a:r>
            <a:br>
              <a:rPr lang="en-US" sz="7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</a:br>
            <a:r>
              <a:rPr lang="fr-FR" sz="7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Conception </a:t>
            </a:r>
            <a:r>
              <a:rPr lang="fr-FR" sz="700" dirty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graphique : Anna </a:t>
            </a:r>
            <a:r>
              <a:rPr lang="fr-FR" sz="700" dirty="0" err="1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Thibeau</a:t>
            </a:r>
            <a:r>
              <a:rPr lang="fr-FR" sz="700" dirty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 (IPNL</a:t>
            </a:r>
            <a:r>
              <a:rPr lang="fr-FR" sz="7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)</a:t>
            </a:r>
            <a:r>
              <a:rPr lang="en-US" sz="7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 Narrow" pitchFamily="34" charset="0"/>
              </a:rPr>
              <a:t> </a:t>
            </a:r>
            <a:endParaRPr lang="fr-FR" sz="700" dirty="0">
              <a:solidFill>
                <a:srgbClr val="4BACC6">
                  <a:lumMod val="60000"/>
                  <a:lumOff val="40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979712" y="836613"/>
            <a:ext cx="7164288" cy="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BACC6">
                    <a:lumMod val="50000"/>
                  </a:srgbClr>
                </a:solidFill>
              </a:rPr>
              <a:t>BTTB workshop</a:t>
            </a:r>
            <a:endParaRPr lang="fr-FR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836613"/>
            <a:ext cx="9144000" cy="565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-315913"/>
            <a:ext cx="7772400" cy="1470026"/>
          </a:xfrm>
        </p:spPr>
        <p:txBody>
          <a:bodyPr>
            <a:normAutofit/>
          </a:bodyPr>
          <a:lstStyle/>
          <a:p>
            <a:r>
              <a:rPr lang="fr-FR" sz="3400" b="1" dirty="0" smtClean="0">
                <a:solidFill>
                  <a:schemeClr val="accent1">
                    <a:lumMod val="75000"/>
                  </a:schemeClr>
                </a:solidFill>
              </a:rPr>
              <a:t>IN2P3: NETWORKED </a:t>
            </a:r>
            <a:r>
              <a:rPr lang="fr-FR" sz="3400" b="1" dirty="0" smtClean="0">
                <a:solidFill>
                  <a:schemeClr val="accent1">
                    <a:lumMod val="75000"/>
                  </a:schemeClr>
                </a:solidFill>
              </a:rPr>
              <a:t>LABORATORIES</a:t>
            </a:r>
            <a:endParaRPr lang="fr-FR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400" smtClean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114705"/>
            <a:ext cx="1296144" cy="6812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01" y="1076366"/>
            <a:ext cx="6146609" cy="5733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7" name="ZoneTexte 46"/>
          <p:cNvSpPr txBox="1"/>
          <p:nvPr/>
        </p:nvSpPr>
        <p:spPr>
          <a:xfrm rot="16200000">
            <a:off x="7135074" y="4203473"/>
            <a:ext cx="3810000" cy="20005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© CIA, </a:t>
            </a:r>
            <a:r>
              <a:rPr lang="en-US" sz="7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LSM</a:t>
            </a:r>
            <a:endParaRPr lang="fr-FR" sz="7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55467" y="2951639"/>
            <a:ext cx="1205126" cy="999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74959" y="2082399"/>
            <a:ext cx="1485634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chemeClr val="bg1"/>
                </a:solidFill>
                <a:latin typeface="Arial Narrow" pitchFamily="34" charset="0"/>
              </a:rPr>
              <a:t>Ganil</a:t>
            </a:r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fr-FR" sz="11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LPC Caen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082316" y="2856790"/>
            <a:ext cx="1110123" cy="43088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APC, LPNHE,</a:t>
            </a:r>
          </a:p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Musée Curie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586791" y="3232363"/>
            <a:ext cx="1605648" cy="600164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CSNSM</a:t>
            </a:r>
          </a:p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IMNC, IPNO, </a:t>
            </a:r>
          </a:p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LAL, LLR, Omega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508293" y="3504933"/>
            <a:ext cx="863131" cy="276999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Subatech</a:t>
            </a:r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105393" y="4899605"/>
            <a:ext cx="863131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CENBG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632695" y="4468718"/>
            <a:ext cx="863131" cy="43088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LPC Clermont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041724" y="3947197"/>
            <a:ext cx="1079480" cy="276999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CC, IPNL</a:t>
            </a:r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  <a:endParaRPr lang="fr-FR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416076" y="3781932"/>
            <a:ext cx="1079480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LSM, </a:t>
            </a:r>
          </a:p>
          <a:p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Lapp</a:t>
            </a:r>
            <a:endParaRPr lang="fr-FR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108101" y="4798188"/>
            <a:ext cx="641373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LPSC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290318" y="5402601"/>
            <a:ext cx="641373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LUPM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020000" y="5562702"/>
            <a:ext cx="641373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CPPM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172399" y="2868305"/>
            <a:ext cx="641373" cy="26161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Arial Narrow" pitchFamily="34" charset="0"/>
              </a:rPr>
              <a:t>IPHC</a:t>
            </a:r>
            <a:endParaRPr lang="fr-FR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650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75613"/>
          <a:stretch/>
        </p:blipFill>
        <p:spPr>
          <a:xfrm>
            <a:off x="-638" y="6208501"/>
            <a:ext cx="9144000" cy="712078"/>
          </a:xfrm>
          <a:prstGeom prst="rect">
            <a:avLst/>
          </a:prstGeom>
        </p:spPr>
      </p:pic>
      <p:cxnSp>
        <p:nvCxnSpPr>
          <p:cNvPr id="38" name="Connecteur droit 37"/>
          <p:cNvCxnSpPr/>
          <p:nvPr/>
        </p:nvCxnSpPr>
        <p:spPr>
          <a:xfrm>
            <a:off x="1979712" y="836613"/>
            <a:ext cx="7164288" cy="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BTTB workshop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916832"/>
            <a:ext cx="150393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19 </a:t>
            </a:r>
            <a:r>
              <a:rPr lang="fr-FR" dirty="0" err="1" smtClean="0">
                <a:latin typeface="Arial Narrow" panose="020B0606020202030204" pitchFamily="34" charset="0"/>
              </a:rPr>
              <a:t>Laboratories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54442" y="3552246"/>
            <a:ext cx="507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LNSA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8" y="4254467"/>
            <a:ext cx="1857112" cy="16200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3" name="Image 32" descr="stars_nasa.jpg"/>
          <p:cNvPicPr>
            <a:picLocks noChangeAspect="1"/>
          </p:cNvPicPr>
          <p:nvPr/>
        </p:nvPicPr>
        <p:blipFill>
          <a:blip r:embed="rId4">
            <a:alphaModFix amt="5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167" t="12222" r="4167" b="14444"/>
          <a:stretch>
            <a:fillRect/>
          </a:stretch>
        </p:blipFill>
        <p:spPr>
          <a:xfrm>
            <a:off x="3844133" y="-609600"/>
            <a:ext cx="8077200" cy="8077200"/>
          </a:xfrm>
          <a:prstGeom prst="ellipse">
            <a:avLst/>
          </a:prstGeom>
          <a:effectLst/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alphaModFix amt="27000"/>
          </a:blip>
          <a:stretch>
            <a:fillRect/>
          </a:stretch>
        </p:blipFill>
        <p:spPr>
          <a:xfrm rot="21409366">
            <a:off x="728659" y="1292139"/>
            <a:ext cx="5198713" cy="47022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8064" y="-23830"/>
            <a:ext cx="7772400" cy="1031910"/>
          </a:xfrm>
        </p:spPr>
        <p:txBody>
          <a:bodyPr/>
          <a:lstStyle/>
          <a:p>
            <a:r>
              <a:rPr lang="fr-FR" sz="3400" b="1" dirty="0" smtClean="0">
                <a:solidFill>
                  <a:schemeClr val="accent1">
                    <a:lumMod val="75000"/>
                  </a:schemeClr>
                </a:solidFill>
              </a:rPr>
              <a:t>SCIENTIFIC THEMES at LAL</a:t>
            </a:r>
            <a:endParaRPr lang="fr-FR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40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141711" y="1164709"/>
            <a:ext cx="3810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000" b="1" dirty="0" err="1" smtClean="0">
                <a:solidFill>
                  <a:srgbClr val="FF0000"/>
                </a:solidFill>
                <a:latin typeface="Arial Narrow" pitchFamily="34" charset="0"/>
              </a:rPr>
              <a:t>Particle</a:t>
            </a:r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 Narrow" pitchFamily="34" charset="0"/>
              </a:rPr>
              <a:t>physics</a:t>
            </a:r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fr-FR" sz="2000" b="1" dirty="0" err="1" smtClean="0">
                <a:solidFill>
                  <a:srgbClr val="FF0000"/>
                </a:solidFill>
                <a:latin typeface="Arial Narrow" pitchFamily="34" charset="0"/>
              </a:rPr>
              <a:t>astroparticle</a:t>
            </a:r>
            <a:endParaRPr lang="fr-FR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733" name="ZoneTexte 23"/>
          <p:cNvSpPr txBox="1">
            <a:spLocks noChangeArrowheads="1"/>
          </p:cNvSpPr>
          <p:nvPr/>
        </p:nvSpPr>
        <p:spPr bwMode="auto">
          <a:xfrm>
            <a:off x="210892" y="1534041"/>
            <a:ext cx="4851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Matter’s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most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b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elementary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constituents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and </a:t>
            </a:r>
            <a:r>
              <a:rPr lang="fr-FR" sz="2000" b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fundamental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interactions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142538" y="2996952"/>
            <a:ext cx="281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Instrumentation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Accelerator R&amp;D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Computing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grids</a:t>
            </a:r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Spin-off :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Medical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applications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087433" y="2353137"/>
            <a:ext cx="2898356" cy="291817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7135074" y="4203473"/>
            <a:ext cx="3810000" cy="20005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© </a:t>
            </a:r>
            <a:r>
              <a:rPr lang="en-US" sz="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Ganil</a:t>
            </a: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, </a:t>
            </a:r>
            <a:r>
              <a:rPr lang="en-US" sz="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Cern</a:t>
            </a: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, CC-IN2P3, Guinevere, </a:t>
            </a:r>
            <a:r>
              <a:rPr lang="en-US" sz="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Amissa</a:t>
            </a: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, </a:t>
            </a: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Planck, LSM – Conception </a:t>
            </a:r>
            <a:r>
              <a:rPr lang="en-US" sz="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graphique</a:t>
            </a: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: Anna </a:t>
            </a:r>
            <a:r>
              <a:rPr lang="en-US" sz="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Thibeau</a:t>
            </a: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(IPNL)</a:t>
            </a:r>
            <a:endParaRPr lang="fr-FR" sz="7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53688" y="3398337"/>
            <a:ext cx="2987824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20000"/>
              </a:spcAft>
            </a:pPr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Astroparticle</a:t>
            </a:r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physics</a:t>
            </a:r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 and neutrinos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</a:pPr>
            <a:r>
              <a:rPr lang="fr-FR" sz="1200" dirty="0" err="1" smtClean="0">
                <a:solidFill>
                  <a:schemeClr val="bg1"/>
                </a:solidFill>
                <a:latin typeface="Arial Narrow" pitchFamily="34" charset="0"/>
              </a:rPr>
              <a:t>Universe’s</a:t>
            </a:r>
            <a:r>
              <a:rPr lang="fr-FR" sz="1200" dirty="0" smtClean="0">
                <a:solidFill>
                  <a:schemeClr val="bg1"/>
                </a:solidFill>
                <a:latin typeface="Arial Narrow" pitchFamily="34" charset="0"/>
              </a:rPr>
              <a:t> composition and </a:t>
            </a:r>
            <a:r>
              <a:rPr lang="fr-FR" sz="1200" dirty="0" err="1" smtClean="0">
                <a:solidFill>
                  <a:schemeClr val="bg1"/>
                </a:solidFill>
                <a:latin typeface="Arial Narrow" pitchFamily="34" charset="0"/>
              </a:rPr>
              <a:t>behaviour</a:t>
            </a:r>
            <a:endParaRPr lang="fr-F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5406" y="5115964"/>
            <a:ext cx="1273301" cy="139078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79" y="4910215"/>
            <a:ext cx="1368152" cy="122592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92" y="4818867"/>
            <a:ext cx="1409216" cy="13912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4709"/>
            <a:ext cx="2315696" cy="223706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3162335"/>
            <a:ext cx="2270831" cy="19948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650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75613"/>
          <a:stretch/>
        </p:blipFill>
        <p:spPr>
          <a:xfrm>
            <a:off x="-3898" y="6208501"/>
            <a:ext cx="9144000" cy="71207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1979712" y="836613"/>
            <a:ext cx="7164288" cy="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BTTB workshop</a:t>
            </a:r>
            <a:endParaRPr lang="fr-FR" dirty="0"/>
          </a:p>
        </p:txBody>
      </p:sp>
      <p:pic>
        <p:nvPicPr>
          <p:cNvPr id="22" name="Picture 7" descr="LAL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0124" y="179084"/>
            <a:ext cx="1509068" cy="871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5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50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75613"/>
          <a:stretch/>
        </p:blipFill>
        <p:spPr>
          <a:xfrm>
            <a:off x="-1" y="6215045"/>
            <a:ext cx="9144000" cy="7120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86000"/>
            <a:ext cx="9144000" cy="327600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47000"/>
                    </a14:imgEffect>
                    <a14:imgEffect>
                      <a14:brightnessContrast bright="-35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" t="1" r="12714" b="-29021"/>
          <a:stretch/>
        </p:blipFill>
        <p:spPr>
          <a:xfrm>
            <a:off x="2797513" y="1154240"/>
            <a:ext cx="6369273" cy="5580000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2" name="Titre 1"/>
          <p:cNvSpPr txBox="1">
            <a:spLocks/>
          </p:cNvSpPr>
          <p:nvPr/>
        </p:nvSpPr>
        <p:spPr>
          <a:xfrm>
            <a:off x="4342595" y="5535101"/>
            <a:ext cx="2668591" cy="533400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r-FR" sz="1200" b="1" cap="all" dirty="0">
              <a:solidFill>
                <a:schemeClr val="accent5">
                  <a:lumMod val="75000"/>
                  <a:alpha val="65000"/>
                </a:schemeClr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4191000" y="2286000"/>
            <a:ext cx="2743200" cy="2667000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7010400" y="2895600"/>
            <a:ext cx="2743200" cy="2667000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-295630" y="1123821"/>
            <a:ext cx="7695354" cy="10668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7300" b="1" dirty="0" smtClean="0">
                <a:solidFill>
                  <a:schemeClr val="accent5">
                    <a:lumMod val="40000"/>
                    <a:lumOff val="60000"/>
                    <a:alpha val="53000"/>
                  </a:schemeClr>
                </a:solidFill>
                <a:latin typeface="Arial Narrow" pitchFamily="34" charset="0"/>
                <a:ea typeface="+mj-ea"/>
              </a:rPr>
              <a:t>INSTRUMENTATION</a:t>
            </a:r>
            <a:endParaRPr lang="fr-FR" sz="7300" b="1" dirty="0">
              <a:solidFill>
                <a:schemeClr val="accent5">
                  <a:lumMod val="40000"/>
                  <a:lumOff val="60000"/>
                  <a:alpha val="53000"/>
                </a:schemeClr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40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6440510" y="3628918"/>
            <a:ext cx="2383613" cy="2950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1400" b="1" cap="all" dirty="0" err="1" smtClean="0">
                <a:solidFill>
                  <a:schemeClr val="bg1">
                    <a:alpha val="68000"/>
                  </a:schemeClr>
                </a:solidFill>
                <a:latin typeface="Arial Narrow" pitchFamily="34" charset="0"/>
                <a:ea typeface="+mj-ea"/>
              </a:rPr>
              <a:t>MICROELECTRONIcs</a:t>
            </a:r>
            <a:endParaRPr lang="fr-FR" sz="1400" b="1" cap="all" dirty="0">
              <a:solidFill>
                <a:schemeClr val="bg1">
                  <a:alpha val="68000"/>
                </a:schemeClr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536553" y="805731"/>
            <a:ext cx="7612084" cy="762719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+mj-lt"/>
              </a:rPr>
              <a:t>INSTRUMENTATION, DETECTORS, TECHNOLOGY TRANSFER</a:t>
            </a:r>
            <a:endParaRPr lang="fr-FR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Arc 48"/>
          <p:cNvSpPr>
            <a:spLocks noChangeArrowheads="1"/>
          </p:cNvSpPr>
          <p:nvPr/>
        </p:nvSpPr>
        <p:spPr bwMode="auto">
          <a:xfrm rot="14259887">
            <a:off x="4746299" y="3683555"/>
            <a:ext cx="1263650" cy="1447800"/>
          </a:xfrm>
          <a:custGeom>
            <a:avLst/>
            <a:gdLst>
              <a:gd name="T0" fmla="*/ 50011 w 1264944"/>
              <a:gd name="T1" fmla="*/ 441771 h 1447800"/>
              <a:gd name="T2" fmla="*/ 632472 w 1264944"/>
              <a:gd name="T3" fmla="*/ 723900 h 1447800"/>
              <a:gd name="T4" fmla="*/ 1219265 w 1264944"/>
              <a:gd name="T5" fmla="*/ 453789 h 1447800"/>
              <a:gd name="T6" fmla="*/ 1 60000 65536"/>
              <a:gd name="T7" fmla="*/ 3 60000 65536"/>
              <a:gd name="T8" fmla="*/ 1 60000 65536"/>
              <a:gd name="T9" fmla="*/ 50011 w 1264944"/>
              <a:gd name="T10" fmla="*/ 0 h 1447800"/>
              <a:gd name="T11" fmla="*/ 1219265 w 1264944"/>
              <a:gd name="T12" fmla="*/ 453789 h 1447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944" h="1447800" stroke="0">
                <a:moveTo>
                  <a:pt x="50011" y="441771"/>
                </a:moveTo>
                <a:lnTo>
                  <a:pt x="50011" y="441771"/>
                </a:lnTo>
                <a:cubicBezTo>
                  <a:pt x="149024" y="173986"/>
                  <a:pt x="378419" y="-1"/>
                  <a:pt x="632472" y="0"/>
                </a:cubicBezTo>
                <a:cubicBezTo>
                  <a:pt x="890659" y="0"/>
                  <a:pt x="1122927" y="179620"/>
                  <a:pt x="1219265" y="453788"/>
                </a:cubicBezTo>
                <a:lnTo>
                  <a:pt x="632472" y="723900"/>
                </a:lnTo>
                <a:close/>
              </a:path>
              <a:path w="1264944" h="1447800" fill="none">
                <a:moveTo>
                  <a:pt x="50011" y="441771"/>
                </a:moveTo>
                <a:lnTo>
                  <a:pt x="50011" y="441771"/>
                </a:lnTo>
                <a:cubicBezTo>
                  <a:pt x="149024" y="173986"/>
                  <a:pt x="378419" y="-1"/>
                  <a:pt x="632472" y="0"/>
                </a:cubicBezTo>
                <a:cubicBezTo>
                  <a:pt x="890659" y="0"/>
                  <a:pt x="1122927" y="179620"/>
                  <a:pt x="1219265" y="453788"/>
                </a:cubicBezTo>
              </a:path>
            </a:pathLst>
          </a:custGeom>
          <a:noFill/>
          <a:ln w="31750">
            <a:solidFill>
              <a:srgbClr val="E46C0A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5750B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32115" y="2708095"/>
            <a:ext cx="4495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215968"/>
                </a:solidFill>
                <a:latin typeface="Arial Narrow" pitchFamily="34" charset="0"/>
              </a:rPr>
              <a:t>Instrumentation: </a:t>
            </a:r>
            <a:r>
              <a:rPr lang="fr-FR" sz="2200" b="1" dirty="0" err="1" smtClean="0">
                <a:solidFill>
                  <a:srgbClr val="215968"/>
                </a:solidFill>
                <a:latin typeface="Arial Narrow" pitchFamily="34" charset="0"/>
              </a:rPr>
              <a:t>Silicon</a:t>
            </a:r>
            <a:r>
              <a:rPr lang="fr-FR" sz="2200" b="1" dirty="0" smtClean="0">
                <a:solidFill>
                  <a:srgbClr val="215968"/>
                </a:solidFill>
                <a:latin typeface="Arial Narrow" pitchFamily="34" charset="0"/>
              </a:rPr>
              <a:t> detectors, Photo-detectors</a:t>
            </a:r>
            <a:r>
              <a:rPr lang="fr-FR" sz="2200" b="1" dirty="0">
                <a:solidFill>
                  <a:srgbClr val="215968"/>
                </a:solidFill>
                <a:latin typeface="Arial Narrow" pitchFamily="34" charset="0"/>
              </a:rPr>
              <a:t>, </a:t>
            </a:r>
            <a:r>
              <a:rPr lang="fr-FR" sz="2200" b="1" dirty="0" err="1" smtClean="0">
                <a:solidFill>
                  <a:srgbClr val="215968"/>
                </a:solidFill>
                <a:latin typeface="Arial Narrow" pitchFamily="34" charset="0"/>
              </a:rPr>
              <a:t>SiPM</a:t>
            </a:r>
            <a:endParaRPr lang="fr-FR" sz="2200" b="1" dirty="0">
              <a:solidFill>
                <a:srgbClr val="215968"/>
              </a:solidFill>
              <a:latin typeface="Arial Narrow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200" b="1" dirty="0" err="1" smtClean="0">
                <a:solidFill>
                  <a:srgbClr val="215968"/>
                </a:solidFill>
                <a:latin typeface="Arial Narrow" pitchFamily="34" charset="0"/>
              </a:rPr>
              <a:t>Gaseous</a:t>
            </a:r>
            <a:r>
              <a:rPr lang="fr-FR" sz="2200" b="1" dirty="0" smtClean="0">
                <a:solidFill>
                  <a:srgbClr val="215968"/>
                </a:solidFill>
                <a:latin typeface="Arial Narrow" pitchFamily="34" charset="0"/>
              </a:rPr>
              <a:t> detectors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215968"/>
                </a:solidFill>
                <a:latin typeface="Arial Narrow" pitchFamily="34" charset="0"/>
              </a:rPr>
              <a:t>Electronics &amp; </a:t>
            </a:r>
            <a:r>
              <a:rPr lang="fr-FR" sz="2200" b="1" dirty="0" err="1" smtClean="0">
                <a:solidFill>
                  <a:srgbClr val="215968"/>
                </a:solidFill>
                <a:latin typeface="Arial Narrow" pitchFamily="34" charset="0"/>
              </a:rPr>
              <a:t>Microelectronics</a:t>
            </a:r>
            <a:endParaRPr lang="fr-FR" sz="2200" b="1" dirty="0" smtClean="0">
              <a:solidFill>
                <a:srgbClr val="215968"/>
              </a:solidFill>
              <a:latin typeface="Arial Narrow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215968"/>
                </a:solidFill>
                <a:latin typeface="Arial Narrow" pitchFamily="34" charset="0"/>
              </a:rPr>
              <a:t>Accelerator </a:t>
            </a:r>
            <a:r>
              <a:rPr lang="fr-FR" sz="2200" b="1" dirty="0" err="1" smtClean="0">
                <a:solidFill>
                  <a:srgbClr val="215968"/>
                </a:solidFill>
                <a:latin typeface="Arial Narrow" pitchFamily="34" charset="0"/>
              </a:rPr>
              <a:t>department</a:t>
            </a:r>
            <a:endParaRPr lang="fr-FR" sz="2200" b="1" dirty="0">
              <a:solidFill>
                <a:srgbClr val="215968"/>
              </a:solidFill>
              <a:latin typeface="Arial Narrow" pitchFamily="34" charset="0"/>
            </a:endParaRPr>
          </a:p>
        </p:txBody>
      </p:sp>
      <p:sp>
        <p:nvSpPr>
          <p:cNvPr id="69" name="Arc 68"/>
          <p:cNvSpPr>
            <a:spLocks noChangeArrowheads="1"/>
          </p:cNvSpPr>
          <p:nvPr/>
        </p:nvSpPr>
        <p:spPr bwMode="auto">
          <a:xfrm rot="-6862596">
            <a:off x="6141259" y="2420538"/>
            <a:ext cx="1258888" cy="1095375"/>
          </a:xfrm>
          <a:custGeom>
            <a:avLst/>
            <a:gdLst>
              <a:gd name="T0" fmla="*/ 79561 w 1259537"/>
              <a:gd name="T1" fmla="*/ 281268 h 1095549"/>
              <a:gd name="T2" fmla="*/ 629769 w 1259537"/>
              <a:gd name="T3" fmla="*/ 547775 h 1095549"/>
              <a:gd name="T4" fmla="*/ 1253014 w 1259537"/>
              <a:gd name="T5" fmla="*/ 469140 h 1095549"/>
              <a:gd name="T6" fmla="*/ 1 60000 65536"/>
              <a:gd name="T7" fmla="*/ 3 60000 65536"/>
              <a:gd name="T8" fmla="*/ 1 60000 65536"/>
              <a:gd name="T9" fmla="*/ 79561 w 1259537"/>
              <a:gd name="T10" fmla="*/ 0 h 1095549"/>
              <a:gd name="T11" fmla="*/ 1253014 w 1259537"/>
              <a:gd name="T12" fmla="*/ 469140 h 1095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9537" h="1095549" stroke="0">
                <a:moveTo>
                  <a:pt x="79561" y="281268"/>
                </a:moveTo>
                <a:lnTo>
                  <a:pt x="79561" y="281268"/>
                </a:lnTo>
                <a:cubicBezTo>
                  <a:pt x="190724" y="107639"/>
                  <a:pt x="401285" y="-1"/>
                  <a:pt x="629769" y="0"/>
                </a:cubicBezTo>
                <a:cubicBezTo>
                  <a:pt x="942658" y="0"/>
                  <a:pt x="1208098" y="199806"/>
                  <a:pt x="1253015" y="469139"/>
                </a:cubicBezTo>
                <a:lnTo>
                  <a:pt x="629769" y="547775"/>
                </a:lnTo>
                <a:close/>
              </a:path>
              <a:path w="1259537" h="1095549" fill="none">
                <a:moveTo>
                  <a:pt x="79561" y="281268"/>
                </a:moveTo>
                <a:lnTo>
                  <a:pt x="79561" y="281268"/>
                </a:lnTo>
                <a:cubicBezTo>
                  <a:pt x="190724" y="107639"/>
                  <a:pt x="401285" y="-1"/>
                  <a:pt x="629769" y="0"/>
                </a:cubicBezTo>
                <a:cubicBezTo>
                  <a:pt x="942658" y="0"/>
                  <a:pt x="1208098" y="199806"/>
                  <a:pt x="1253015" y="469139"/>
                </a:cubicBezTo>
              </a:path>
            </a:pathLst>
          </a:custGeom>
          <a:noFill/>
          <a:ln w="31750">
            <a:solidFill>
              <a:srgbClr val="E46C0A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5750B"/>
              </a:solidFill>
            </a:endParaRPr>
          </a:p>
        </p:txBody>
      </p:sp>
      <p:sp>
        <p:nvSpPr>
          <p:cNvPr id="70" name="Arc 69"/>
          <p:cNvSpPr>
            <a:spLocks noChangeArrowheads="1"/>
          </p:cNvSpPr>
          <p:nvPr/>
        </p:nvSpPr>
        <p:spPr bwMode="auto">
          <a:xfrm rot="3979569">
            <a:off x="6771693" y="4209967"/>
            <a:ext cx="1923690" cy="1538198"/>
          </a:xfrm>
          <a:custGeom>
            <a:avLst/>
            <a:gdLst>
              <a:gd name="T0" fmla="*/ 50011 w 1264944"/>
              <a:gd name="T1" fmla="*/ 441771 h 1447800"/>
              <a:gd name="T2" fmla="*/ 632472 w 1264944"/>
              <a:gd name="T3" fmla="*/ 723900 h 1447800"/>
              <a:gd name="T4" fmla="*/ 1219265 w 1264944"/>
              <a:gd name="T5" fmla="*/ 453789 h 1447800"/>
              <a:gd name="T6" fmla="*/ 1 60000 65536"/>
              <a:gd name="T7" fmla="*/ 3 60000 65536"/>
              <a:gd name="T8" fmla="*/ 1 60000 65536"/>
              <a:gd name="T9" fmla="*/ 50011 w 1264944"/>
              <a:gd name="T10" fmla="*/ 0 h 1447800"/>
              <a:gd name="T11" fmla="*/ 1219265 w 1264944"/>
              <a:gd name="T12" fmla="*/ 453789 h 1447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944" h="1447800" stroke="0">
                <a:moveTo>
                  <a:pt x="50011" y="441771"/>
                </a:moveTo>
                <a:lnTo>
                  <a:pt x="50011" y="441771"/>
                </a:lnTo>
                <a:cubicBezTo>
                  <a:pt x="149024" y="173986"/>
                  <a:pt x="378419" y="-1"/>
                  <a:pt x="632472" y="0"/>
                </a:cubicBezTo>
                <a:cubicBezTo>
                  <a:pt x="890659" y="0"/>
                  <a:pt x="1122927" y="179620"/>
                  <a:pt x="1219265" y="453788"/>
                </a:cubicBezTo>
                <a:lnTo>
                  <a:pt x="632472" y="723900"/>
                </a:lnTo>
                <a:close/>
              </a:path>
              <a:path w="1264944" h="1447800" fill="none">
                <a:moveTo>
                  <a:pt x="50011" y="441771"/>
                </a:moveTo>
                <a:lnTo>
                  <a:pt x="50011" y="441771"/>
                </a:lnTo>
                <a:cubicBezTo>
                  <a:pt x="149024" y="173986"/>
                  <a:pt x="378419" y="-1"/>
                  <a:pt x="632472" y="0"/>
                </a:cubicBezTo>
                <a:cubicBezTo>
                  <a:pt x="890659" y="0"/>
                  <a:pt x="1122927" y="179620"/>
                  <a:pt x="1219265" y="453788"/>
                </a:cubicBezTo>
              </a:path>
            </a:pathLst>
          </a:custGeom>
          <a:noFill/>
          <a:ln w="31750">
            <a:solidFill>
              <a:srgbClr val="215968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5750B"/>
              </a:solidFill>
            </a:endParaRPr>
          </a:p>
        </p:txBody>
      </p:sp>
      <p:sp>
        <p:nvSpPr>
          <p:cNvPr id="71" name="Arc 70"/>
          <p:cNvSpPr>
            <a:spLocks noChangeArrowheads="1"/>
          </p:cNvSpPr>
          <p:nvPr/>
        </p:nvSpPr>
        <p:spPr bwMode="auto">
          <a:xfrm rot="7300355">
            <a:off x="7658125" y="2121931"/>
            <a:ext cx="1298575" cy="1331913"/>
          </a:xfrm>
          <a:custGeom>
            <a:avLst/>
            <a:gdLst>
              <a:gd name="T0" fmla="*/ 62011 w 1297185"/>
              <a:gd name="T1" fmla="*/ 381734 h 1331718"/>
              <a:gd name="T2" fmla="*/ 648593 w 1297185"/>
              <a:gd name="T3" fmla="*/ 665859 h 1331718"/>
              <a:gd name="T4" fmla="*/ 1240416 w 1297185"/>
              <a:gd name="T5" fmla="*/ 393432 h 1331718"/>
              <a:gd name="T6" fmla="*/ 1 60000 65536"/>
              <a:gd name="T7" fmla="*/ 3 60000 65536"/>
              <a:gd name="T8" fmla="*/ 1 60000 65536"/>
              <a:gd name="T9" fmla="*/ 62011 w 1297185"/>
              <a:gd name="T10" fmla="*/ 0 h 1331718"/>
              <a:gd name="T11" fmla="*/ 1240416 w 1297185"/>
              <a:gd name="T12" fmla="*/ 393432 h 133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7185" h="1331718" stroke="0">
                <a:moveTo>
                  <a:pt x="62011" y="381734"/>
                </a:moveTo>
                <a:lnTo>
                  <a:pt x="62011" y="381734"/>
                </a:lnTo>
                <a:cubicBezTo>
                  <a:pt x="169116" y="148684"/>
                  <a:pt x="397587" y="-1"/>
                  <a:pt x="648593" y="0"/>
                </a:cubicBezTo>
                <a:cubicBezTo>
                  <a:pt x="904137" y="0"/>
                  <a:pt x="1135864" y="154047"/>
                  <a:pt x="1240417" y="393432"/>
                </a:cubicBezTo>
                <a:lnTo>
                  <a:pt x="648593" y="665859"/>
                </a:lnTo>
                <a:close/>
              </a:path>
              <a:path w="1297185" h="1331718" fill="none">
                <a:moveTo>
                  <a:pt x="62011" y="381734"/>
                </a:moveTo>
                <a:lnTo>
                  <a:pt x="62011" y="381734"/>
                </a:lnTo>
                <a:cubicBezTo>
                  <a:pt x="169116" y="148684"/>
                  <a:pt x="397587" y="-1"/>
                  <a:pt x="648593" y="0"/>
                </a:cubicBezTo>
                <a:cubicBezTo>
                  <a:pt x="904137" y="0"/>
                  <a:pt x="1135864" y="154047"/>
                  <a:pt x="1240417" y="393432"/>
                </a:cubicBezTo>
              </a:path>
            </a:pathLst>
          </a:custGeom>
          <a:noFill/>
          <a:ln w="31750">
            <a:solidFill>
              <a:srgbClr val="215968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5750B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11" y="2057017"/>
            <a:ext cx="2069855" cy="1543630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ZoneTexte 33"/>
          <p:cNvSpPr txBox="1"/>
          <p:nvPr/>
        </p:nvSpPr>
        <p:spPr>
          <a:xfrm rot="16200000">
            <a:off x="7682662" y="4206774"/>
            <a:ext cx="2722625" cy="200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© LSM, D.R., </a:t>
            </a:r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IPNL – Conception graphique : Anna </a:t>
            </a:r>
            <a:r>
              <a:rPr lang="fr-FR" sz="7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Thibeau</a:t>
            </a:r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(IPNL)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8173" y="120933"/>
            <a:ext cx="7772400" cy="76517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34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INSTRUMENTATION AND DETECTORS</a:t>
            </a:r>
            <a:endParaRPr lang="fr-FR" b="1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979712" y="836613"/>
            <a:ext cx="7164288" cy="0"/>
          </a:xfrm>
          <a:prstGeom prst="line">
            <a:avLst/>
          </a:prstGeom>
          <a:ln w="25400">
            <a:solidFill>
              <a:srgbClr val="FF750B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BTTB workshop</a:t>
            </a:r>
            <a:endParaRPr lang="fr-FR" dirty="0"/>
          </a:p>
        </p:txBody>
      </p:sp>
      <p:pic>
        <p:nvPicPr>
          <p:cNvPr id="35" name="Picture 7" descr="LAL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200" y="56201"/>
            <a:ext cx="1509068" cy="871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object 7"/>
          <p:cNvSpPr/>
          <p:nvPr/>
        </p:nvSpPr>
        <p:spPr>
          <a:xfrm>
            <a:off x="3131840" y="4869160"/>
            <a:ext cx="2736304" cy="2005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8" name="Image 27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3627" y="4306801"/>
            <a:ext cx="2448272" cy="2377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bject 5"/>
          <p:cNvSpPr>
            <a:spLocks noChangeAspect="1"/>
          </p:cNvSpPr>
          <p:nvPr/>
        </p:nvSpPr>
        <p:spPr>
          <a:xfrm>
            <a:off x="333597" y="4663181"/>
            <a:ext cx="1646115" cy="2194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Université de Paris Sud XI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39047"/>
            <a:ext cx="8301608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In </a:t>
            </a:r>
            <a:r>
              <a:rPr lang="fr-FR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1954</a:t>
            </a:r>
            <a:r>
              <a:rPr lang="fr-FR" sz="1600" dirty="0" smtClean="0">
                <a:latin typeface="Arial Narrow" panose="020B0606020202030204" pitchFamily="34" charset="0"/>
              </a:rPr>
              <a:t> (entry of France to CERN), the </a:t>
            </a:r>
            <a:r>
              <a:rPr lang="fr-FR" sz="1600" dirty="0" err="1" smtClean="0">
                <a:latin typeface="Arial Narrow" panose="020B0606020202030204" pitchFamily="34" charset="0"/>
              </a:rPr>
              <a:t>decision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was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taken</a:t>
            </a:r>
            <a:r>
              <a:rPr lang="fr-FR" sz="1600" dirty="0" smtClean="0">
                <a:latin typeface="Arial Narrow" panose="020B0606020202030204" pitchFamily="34" charset="0"/>
              </a:rPr>
              <a:t> to </a:t>
            </a:r>
            <a:r>
              <a:rPr lang="fr-FR" sz="1600" dirty="0" err="1" smtClean="0">
                <a:latin typeface="Arial Narrow" panose="020B0606020202030204" pitchFamily="34" charset="0"/>
              </a:rPr>
              <a:t>create</a:t>
            </a:r>
            <a:r>
              <a:rPr lang="fr-FR" sz="1600" dirty="0" smtClean="0">
                <a:latin typeface="Arial Narrow" panose="020B0606020202030204" pitchFamily="34" charset="0"/>
              </a:rPr>
              <a:t> a « French </a:t>
            </a:r>
            <a:r>
              <a:rPr lang="fr-FR" sz="1600" dirty="0" err="1" smtClean="0">
                <a:latin typeface="Arial Narrow" panose="020B0606020202030204" pitchFamily="34" charset="0"/>
              </a:rPr>
              <a:t>valley</a:t>
            </a:r>
            <a:r>
              <a:rPr lang="fr-FR" sz="1600" dirty="0" smtClean="0">
                <a:latin typeface="Arial Narrow" panose="020B0606020202030204" pitchFamily="34" charset="0"/>
              </a:rPr>
              <a:t> of </a:t>
            </a:r>
            <a:r>
              <a:rPr lang="fr-FR" sz="1600" dirty="0" err="1" smtClean="0">
                <a:latin typeface="Arial Narrow" panose="020B0606020202030204" pitchFamily="34" charset="0"/>
              </a:rPr>
              <a:t>scientific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exellence</a:t>
            </a:r>
            <a:r>
              <a:rPr lang="fr-FR" sz="1600" dirty="0" smtClean="0">
                <a:latin typeface="Arial Narrow" panose="020B0606020202030204" pitchFamily="34" charset="0"/>
              </a:rPr>
              <a:t> in </a:t>
            </a:r>
            <a:r>
              <a:rPr lang="fr-FR" sz="1600" dirty="0" err="1" smtClean="0">
                <a:latin typeface="Arial Narrow" panose="020B0606020202030204" pitchFamily="34" charset="0"/>
              </a:rPr>
              <a:t>nuclear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physics</a:t>
            </a:r>
            <a:r>
              <a:rPr lang="fr-FR" sz="1600" dirty="0" smtClean="0">
                <a:latin typeface="Arial Narrow" panose="020B0606020202030204" pitchFamily="34" charset="0"/>
              </a:rPr>
              <a:t> » : </a:t>
            </a:r>
            <a:r>
              <a:rPr lang="fr-FR" sz="1600" dirty="0" err="1" smtClean="0">
                <a:latin typeface="Arial Narrow" panose="020B0606020202030204" pitchFamily="34" charset="0"/>
              </a:rPr>
              <a:t>irene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Joliot</a:t>
            </a:r>
            <a:r>
              <a:rPr lang="fr-FR" sz="1600" dirty="0" smtClean="0">
                <a:latin typeface="Arial Narrow" panose="020B0606020202030204" pitchFamily="34" charset="0"/>
              </a:rPr>
              <a:t> Curie </a:t>
            </a:r>
            <a:r>
              <a:rPr lang="fr-FR" sz="1600" dirty="0" err="1" smtClean="0">
                <a:latin typeface="Arial Narrow" panose="020B0606020202030204" pitchFamily="34" charset="0"/>
              </a:rPr>
              <a:t>took</a:t>
            </a:r>
            <a:r>
              <a:rPr lang="fr-FR" sz="1600" dirty="0" smtClean="0">
                <a:latin typeface="Arial Narrow" panose="020B0606020202030204" pitchFamily="34" charset="0"/>
              </a:rPr>
              <a:t> the </a:t>
            </a:r>
            <a:r>
              <a:rPr lang="fr-FR" sz="1600" dirty="0" err="1" smtClean="0">
                <a:latin typeface="Arial Narrow" panose="020B0606020202030204" pitchFamily="34" charset="0"/>
              </a:rPr>
              <a:t>decision</a:t>
            </a:r>
            <a:r>
              <a:rPr lang="fr-FR" sz="1600" dirty="0" smtClean="0">
                <a:latin typeface="Arial Narrow" panose="020B0606020202030204" pitchFamily="34" charset="0"/>
              </a:rPr>
              <a:t>  for the </a:t>
            </a:r>
            <a:r>
              <a:rPr lang="fr-FR" sz="1600" dirty="0" err="1" smtClean="0">
                <a:latin typeface="Arial Narrow" panose="020B0606020202030204" pitchFamily="34" charset="0"/>
              </a:rPr>
              <a:t>creation</a:t>
            </a:r>
            <a:r>
              <a:rPr lang="fr-FR" sz="1600" dirty="0" smtClean="0">
                <a:latin typeface="Arial Narrow" panose="020B0606020202030204" pitchFamily="34" charset="0"/>
              </a:rPr>
              <a:t> of IPNO in Orsay </a:t>
            </a:r>
          </a:p>
          <a:p>
            <a:r>
              <a:rPr lang="fr-FR" sz="1600" dirty="0" err="1" smtClean="0">
                <a:latin typeface="Arial Narrow" panose="020B0606020202030204" pitchFamily="34" charset="0"/>
              </a:rPr>
              <a:t>Teaching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from</a:t>
            </a:r>
            <a:r>
              <a:rPr lang="fr-FR" sz="1600" dirty="0" smtClean="0">
                <a:latin typeface="Arial Narrow" panose="020B0606020202030204" pitchFamily="34" charset="0"/>
              </a:rPr>
              <a:t> la </a:t>
            </a:r>
            <a:r>
              <a:rPr lang="fr-FR" sz="1600" dirty="0" err="1" smtClean="0">
                <a:latin typeface="Arial Narrow" panose="020B0606020202030204" pitchFamily="34" charset="0"/>
              </a:rPr>
              <a:t>sorbonne</a:t>
            </a:r>
            <a:r>
              <a:rPr lang="fr-FR" sz="1600" dirty="0" smtClean="0">
                <a:latin typeface="Arial Narrow" panose="020B0606020202030204" pitchFamily="34" charset="0"/>
              </a:rPr>
              <a:t> Paris </a:t>
            </a:r>
            <a:r>
              <a:rPr lang="fr-FR" sz="1600" dirty="0" err="1" smtClean="0">
                <a:latin typeface="Arial Narrow" panose="020B0606020202030204" pitchFamily="34" charset="0"/>
              </a:rPr>
              <a:t>was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transfered</a:t>
            </a:r>
            <a:r>
              <a:rPr lang="fr-FR" sz="1600" dirty="0" smtClean="0">
                <a:latin typeface="Arial Narrow" panose="020B0606020202030204" pitchFamily="34" charset="0"/>
              </a:rPr>
              <a:t> to Orsay in </a:t>
            </a:r>
            <a:r>
              <a:rPr lang="fr-FR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1958 </a:t>
            </a:r>
          </a:p>
          <a:p>
            <a:r>
              <a:rPr lang="fr-FR" sz="1600" dirty="0" err="1" smtClean="0">
                <a:latin typeface="Arial Narrow" panose="020B0606020202030204" pitchFamily="34" charset="0"/>
              </a:rPr>
              <a:t>Decision</a:t>
            </a:r>
            <a:r>
              <a:rPr lang="fr-FR" sz="1600" dirty="0" smtClean="0">
                <a:latin typeface="Arial Narrow" panose="020B0606020202030204" pitchFamily="34" charset="0"/>
              </a:rPr>
              <a:t> in </a:t>
            </a:r>
            <a:r>
              <a:rPr lang="fr-FR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1956</a:t>
            </a:r>
            <a:r>
              <a:rPr lang="fr-FR" sz="1600" dirty="0" smtClean="0">
                <a:latin typeface="Arial Narrow" panose="020B0606020202030204" pitchFamily="34" charset="0"/>
              </a:rPr>
              <a:t> to </a:t>
            </a:r>
            <a:r>
              <a:rPr lang="fr-FR" sz="1600" dirty="0" err="1" smtClean="0">
                <a:latin typeface="Arial Narrow" panose="020B0606020202030204" pitchFamily="34" charset="0"/>
              </a:rPr>
              <a:t>construct</a:t>
            </a:r>
            <a:r>
              <a:rPr lang="fr-FR" sz="1600" dirty="0" smtClean="0">
                <a:latin typeface="Arial Narrow" panose="020B0606020202030204" pitchFamily="34" charset="0"/>
              </a:rPr>
              <a:t> the Laboratoire de l’Accélérateur Linéaire (Yves Rocard, Ecole Normale </a:t>
            </a:r>
            <a:r>
              <a:rPr lang="fr-FR" sz="1600" dirty="0" err="1" smtClean="0">
                <a:latin typeface="Arial Narrow" panose="020B0606020202030204" pitchFamily="34" charset="0"/>
              </a:rPr>
              <a:t>Superieure</a:t>
            </a:r>
            <a:r>
              <a:rPr lang="fr-FR" sz="1600" dirty="0" smtClean="0">
                <a:latin typeface="Arial Narrow" panose="020B0606020202030204" pitchFamily="34" charset="0"/>
              </a:rPr>
              <a:t>)  to </a:t>
            </a:r>
            <a:r>
              <a:rPr lang="fr-FR" sz="1600" dirty="0" err="1" smtClean="0">
                <a:latin typeface="Arial Narrow" panose="020B0606020202030204" pitchFamily="34" charset="0"/>
              </a:rPr>
              <a:t>give</a:t>
            </a:r>
            <a:r>
              <a:rPr lang="fr-FR" sz="1600" dirty="0" smtClean="0">
                <a:latin typeface="Arial Narrow" panose="020B0606020202030204" pitchFamily="34" charset="0"/>
              </a:rPr>
              <a:t> the first </a:t>
            </a:r>
            <a:r>
              <a:rPr lang="fr-FR" sz="1600" dirty="0" err="1" smtClean="0">
                <a:latin typeface="Arial Narrow" panose="020B0606020202030204" pitchFamily="34" charset="0"/>
              </a:rPr>
              <a:t>electron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accelerator</a:t>
            </a:r>
            <a:r>
              <a:rPr lang="fr-FR" sz="1600" dirty="0" smtClean="0">
                <a:latin typeface="Arial Narrow" panose="020B0606020202030204" pitchFamily="34" charset="0"/>
              </a:rPr>
              <a:t> : </a:t>
            </a:r>
            <a:r>
              <a:rPr lang="fr-FR" sz="1600" dirty="0" err="1" smtClean="0">
                <a:latin typeface="Arial Narrow" panose="020B0606020202030204" pitchFamily="34" charset="0"/>
              </a:rPr>
              <a:t>collider</a:t>
            </a:r>
            <a:r>
              <a:rPr lang="fr-FR" sz="1600" dirty="0" smtClean="0">
                <a:latin typeface="Arial Narrow" panose="020B0606020202030204" pitchFamily="34" charset="0"/>
              </a:rPr>
              <a:t> of 1.3 </a:t>
            </a:r>
            <a:r>
              <a:rPr lang="fr-FR" sz="1600" dirty="0" err="1" smtClean="0">
                <a:latin typeface="Arial Narrow" panose="020B0606020202030204" pitchFamily="34" charset="0"/>
              </a:rPr>
              <a:t>GeV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 err="1" smtClean="0">
                <a:latin typeface="Arial Narrow" panose="020B0606020202030204" pitchFamily="34" charset="0"/>
              </a:rPr>
              <a:t>electron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smtClean="0">
                <a:latin typeface="Arial Narrow" panose="020B0606020202030204" pitchFamily="34" charset="0"/>
              </a:rPr>
              <a:t>: end of construction in </a:t>
            </a:r>
            <a:r>
              <a:rPr lang="fr-FR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1962</a:t>
            </a:r>
            <a:r>
              <a:rPr lang="fr-FR" sz="1600" dirty="0" smtClean="0">
                <a:latin typeface="Arial Narrow" panose="020B0606020202030204" pitchFamily="34" charset="0"/>
              </a:rPr>
              <a:t>. </a:t>
            </a:r>
            <a:r>
              <a:rPr lang="fr-FR" sz="1600" dirty="0" smtClean="0">
                <a:latin typeface="Arial Narrow" panose="020B0606020202030204" pitchFamily="34" charset="0"/>
              </a:rPr>
              <a:t>  </a:t>
            </a:r>
          </a:p>
          <a:p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Date of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creation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fr-FR" sz="16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of </a:t>
            </a:r>
            <a:r>
              <a:rPr lang="fr-FR" sz="1600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University</a:t>
            </a:r>
            <a:r>
              <a:rPr lang="fr-FR" sz="16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of Paris Sud : 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1st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January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1971,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under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the initiative of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Frederic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and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Irene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fr-FR" sz="16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Joliot</a:t>
            </a:r>
            <a:r>
              <a:rPr lang="fr-FR" sz="1600" i="1" dirty="0">
                <a:solidFill>
                  <a:srgbClr val="FF0000"/>
                </a:solidFill>
                <a:latin typeface="Arial Narrow" panose="020B0606020202030204" pitchFamily="34" charset="0"/>
              </a:rPr>
              <a:t> Curie (in 1942</a:t>
            </a:r>
            <a:r>
              <a:rPr lang="fr-FR" sz="16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1600" dirty="0" smtClean="0"/>
          </a:p>
        </p:txBody>
      </p:sp>
      <p:pic>
        <p:nvPicPr>
          <p:cNvPr id="4" name="Picture 10" descr="ifjc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94383"/>
            <a:ext cx="1056931" cy="9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03" y="4221088"/>
            <a:ext cx="4153672" cy="20807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5260509"/>
            <a:ext cx="3235246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2 Nobel </a:t>
            </a:r>
            <a:r>
              <a:rPr lang="fr-FR" dirty="0" err="1" smtClean="0">
                <a:latin typeface="Arial Narrow" panose="020B0606020202030204" pitchFamily="34" charset="0"/>
              </a:rPr>
              <a:t>Prices</a:t>
            </a:r>
            <a:r>
              <a:rPr lang="fr-FR" dirty="0" smtClean="0">
                <a:latin typeface="Arial Narrow" panose="020B0606020202030204" pitchFamily="34" charset="0"/>
              </a:rPr>
              <a:t> in </a:t>
            </a:r>
            <a:r>
              <a:rPr lang="fr-FR" dirty="0" err="1" smtClean="0">
                <a:latin typeface="Arial Narrow" panose="020B0606020202030204" pitchFamily="34" charset="0"/>
              </a:rPr>
              <a:t>Physics</a:t>
            </a:r>
            <a:r>
              <a:rPr lang="fr-FR" dirty="0" smtClean="0">
                <a:latin typeface="Arial Narrow" panose="020B0606020202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1991 : Pierre Gilles de </a:t>
            </a:r>
            <a:r>
              <a:rPr lang="fr-FR" dirty="0" err="1" smtClean="0">
                <a:latin typeface="Arial Narrow" panose="020B0606020202030204" pitchFamily="34" charset="0"/>
              </a:rPr>
              <a:t>Genes</a:t>
            </a: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2007 : : Albert Fert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4 Field Medal in Math: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1994, 2002,2006, 2010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2047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3248207"/>
            <a:ext cx="373211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One of major French  </a:t>
            </a:r>
            <a:r>
              <a:rPr lang="fr-FR" sz="1600" dirty="0" err="1" smtClean="0">
                <a:latin typeface="Arial Narrow" panose="020B0606020202030204" pitchFamily="34" charset="0"/>
              </a:rPr>
              <a:t>university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</a:p>
          <a:p>
            <a:endParaRPr lang="fr-FR" sz="1600" dirty="0">
              <a:latin typeface="Arial Narrow" panose="020B0606020202030204" pitchFamily="34" charset="0"/>
            </a:endParaRPr>
          </a:p>
          <a:p>
            <a:r>
              <a:rPr lang="fr-FR" sz="1600" dirty="0" err="1" smtClean="0">
                <a:latin typeface="Arial Narrow" panose="020B0606020202030204" pitchFamily="34" charset="0"/>
              </a:rPr>
              <a:t>Students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</a:rPr>
              <a:t>: 27300</a:t>
            </a:r>
          </a:p>
          <a:p>
            <a:r>
              <a:rPr lang="fr-FR" sz="1600" dirty="0" err="1">
                <a:latin typeface="Arial Narrow" panose="020B0606020202030204" pitchFamily="34" charset="0"/>
              </a:rPr>
              <a:t>Employees</a:t>
            </a:r>
            <a:r>
              <a:rPr lang="fr-FR" sz="1600" dirty="0">
                <a:latin typeface="Arial Narrow" panose="020B0606020202030204" pitchFamily="34" charset="0"/>
              </a:rPr>
              <a:t> : 5000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Assistant </a:t>
            </a:r>
            <a:r>
              <a:rPr lang="fr-FR" sz="1600" dirty="0" err="1">
                <a:latin typeface="Arial Narrow" panose="020B0606020202030204" pitchFamily="34" charset="0"/>
              </a:rPr>
              <a:t>Professors</a:t>
            </a:r>
            <a:r>
              <a:rPr lang="fr-FR" sz="1600" dirty="0">
                <a:latin typeface="Arial Narrow" panose="020B0606020202030204" pitchFamily="34" charset="0"/>
              </a:rPr>
              <a:t> and </a:t>
            </a:r>
            <a:r>
              <a:rPr lang="fr-FR" sz="1600" dirty="0" err="1">
                <a:latin typeface="Arial Narrow" panose="020B0606020202030204" pitchFamily="34" charset="0"/>
              </a:rPr>
              <a:t>and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Professors</a:t>
            </a:r>
            <a:r>
              <a:rPr lang="fr-FR" sz="1600" dirty="0">
                <a:latin typeface="Arial Narrow" panose="020B0606020202030204" pitchFamily="34" charset="0"/>
              </a:rPr>
              <a:t> : 2000</a:t>
            </a:r>
          </a:p>
          <a:p>
            <a:r>
              <a:rPr lang="fr-FR" sz="1600" dirty="0" err="1">
                <a:latin typeface="Arial Narrow" panose="020B0606020202030204" pitchFamily="34" charset="0"/>
              </a:rPr>
              <a:t>Researchers</a:t>
            </a:r>
            <a:r>
              <a:rPr lang="fr-FR" sz="1600" dirty="0">
                <a:latin typeface="Arial Narrow" panose="020B0606020202030204" pitchFamily="34" charset="0"/>
              </a:rPr>
              <a:t> : 1000</a:t>
            </a:r>
          </a:p>
          <a:p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15" y="116632"/>
            <a:ext cx="94915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429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Social diner : Thursday 4th, 8PM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45024"/>
            <a:ext cx="4953000" cy="30632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730764" cy="3259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38808"/>
            <a:ext cx="3024336" cy="22531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5805264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Metro 12, SOLFERINO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8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458</Words>
  <Application>Microsoft Office PowerPoint</Application>
  <PresentationFormat>Affichage à l'écran (4:3)</PresentationFormat>
  <Paragraphs>124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Some informations </vt:lpstr>
      <vt:lpstr>LAL – Laboratoire de l’Accélérateur Linéaire</vt:lpstr>
      <vt:lpstr>Some informations </vt:lpstr>
      <vt:lpstr>IN2P3, ONE OF CNRS INSTITUTES</vt:lpstr>
      <vt:lpstr>IN2P3: NETWORKED LABORATORIES</vt:lpstr>
      <vt:lpstr>SCIENTIFIC THEMES at LAL</vt:lpstr>
      <vt:lpstr>INSTRUMENTATION AND DETECTORS</vt:lpstr>
      <vt:lpstr>Université de Paris Sud XI</vt:lpstr>
      <vt:lpstr>Social diner : Thursday 4th, 8PM</vt:lpstr>
      <vt:lpstr>RER B </vt:lpstr>
      <vt:lpstr>Informations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abdenour lounis</dc:creator>
  <cp:lastModifiedBy>abdenour lounis</cp:lastModifiedBy>
  <cp:revision>48</cp:revision>
  <dcterms:created xsi:type="dcterms:W3CDTF">2016-02-02T12:35:14Z</dcterms:created>
  <dcterms:modified xsi:type="dcterms:W3CDTF">2016-02-02T23:37:28Z</dcterms:modified>
</cp:coreProperties>
</file>