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4"/>
  </p:notesMasterIdLst>
  <p:sldIdLst>
    <p:sldId id="256" r:id="rId5"/>
    <p:sldId id="282" r:id="rId6"/>
    <p:sldId id="301" r:id="rId7"/>
    <p:sldId id="303" r:id="rId8"/>
    <p:sldId id="283" r:id="rId9"/>
    <p:sldId id="298" r:id="rId10"/>
    <p:sldId id="299" r:id="rId11"/>
    <p:sldId id="300" r:id="rId12"/>
    <p:sldId id="30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1A6C"/>
    <a:srgbClr val="2326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98" d="100"/>
          <a:sy n="98" d="100"/>
        </p:scale>
        <p:origin x="-768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F59687-C613-4C83-A0F4-1BC6CC93F1E1}" type="datetimeFigureOut">
              <a:rPr lang="en-GB" smtClean="0"/>
              <a:t>03/02/2016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3C095F-DFB4-48DB-AE73-9852A816E9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7323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gi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890" y="1340285"/>
            <a:ext cx="8780746" cy="2169678"/>
          </a:xfrm>
        </p:spPr>
        <p:txBody>
          <a:bodyPr anchor="ctr"/>
          <a:lstStyle>
            <a:lvl1pPr algn="ctr">
              <a:defRPr sz="4500" b="1">
                <a:solidFill>
                  <a:srgbClr val="171A6C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890" y="3578224"/>
            <a:ext cx="8780746" cy="184554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100" b="0">
                <a:solidFill>
                  <a:srgbClr val="171A6C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GB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C01D11BA-7BA0-4257-81CF-82214BB44DEA}" type="datetime3">
              <a:rPr lang="en-US" smtClean="0"/>
              <a:t>3 February 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456CD-832E-41F2-9893-C7650CCC5376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628650" y="6032852"/>
            <a:ext cx="851535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39999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GB" sz="1000" b="0" i="1" dirty="0" smtClean="0">
                <a:solidFill>
                  <a:srgbClr val="444444"/>
                </a:solidFill>
                <a:effectLst/>
              </a:rPr>
              <a:t>This project has received funding from the European Union’s Horizon 2020 research and innovation programme under grant agreement No 654168.</a:t>
            </a:r>
            <a:endParaRPr lang="en-GB" sz="1000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3733800" y="135467"/>
            <a:ext cx="541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2700" b="0" dirty="0" smtClean="0">
                <a:solidFill>
                  <a:schemeClr val="bg1"/>
                </a:solidFill>
                <a:latin typeface="+mn-lt"/>
              </a:rPr>
              <a:t>Advanced</a:t>
            </a:r>
            <a:r>
              <a:rPr lang="fr-CH" sz="2700" b="0" baseline="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fr-CH" sz="2700" b="0" baseline="0" dirty="0" err="1" smtClean="0">
                <a:solidFill>
                  <a:schemeClr val="bg1"/>
                </a:solidFill>
                <a:latin typeface="+mn-lt"/>
              </a:rPr>
              <a:t>European</a:t>
            </a:r>
            <a:r>
              <a:rPr lang="fr-CH" sz="2700" b="0" baseline="0" dirty="0" smtClean="0">
                <a:solidFill>
                  <a:schemeClr val="bg1"/>
                </a:solidFill>
                <a:latin typeface="+mn-lt"/>
              </a:rPr>
              <a:t> Infrastructures</a:t>
            </a:r>
          </a:p>
          <a:p>
            <a:pPr algn="r"/>
            <a:r>
              <a:rPr lang="fr-CH" sz="2700" b="0" baseline="0" dirty="0" smtClean="0">
                <a:solidFill>
                  <a:schemeClr val="bg1"/>
                </a:solidFill>
                <a:latin typeface="+mn-lt"/>
              </a:rPr>
              <a:t>for Detectors at </a:t>
            </a:r>
            <a:r>
              <a:rPr lang="fr-CH" sz="2700" b="0" baseline="0" dirty="0" err="1" smtClean="0">
                <a:solidFill>
                  <a:schemeClr val="bg1"/>
                </a:solidFill>
                <a:latin typeface="+mn-lt"/>
              </a:rPr>
              <a:t>Accelerators</a:t>
            </a:r>
            <a:endParaRPr lang="en-GB" sz="2700" b="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1540" y="6008570"/>
            <a:ext cx="447110" cy="29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338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BE937EF1-5E27-44A9-B871-6542F30F081F}" type="datetime3">
              <a:rPr lang="en-US" smtClean="0"/>
              <a:t>3 February 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456CD-832E-41F2-9893-C7650CCC53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8797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32A87FC3-EAAE-4A3B-9314-DDE4FFBE0A1B}" type="datetime3">
              <a:rPr lang="en-US" smtClean="0"/>
              <a:t>3 February 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456CD-832E-41F2-9893-C7650CCC53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7342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914" y="1290181"/>
            <a:ext cx="8666018" cy="4886789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74471" y="6311527"/>
            <a:ext cx="6469532" cy="50165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28070" y="6326468"/>
            <a:ext cx="715933" cy="501650"/>
          </a:xfrm>
        </p:spPr>
        <p:txBody>
          <a:bodyPr/>
          <a:lstStyle/>
          <a:p>
            <a:fld id="{FC4456CD-832E-41F2-9893-C7650CCC537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033381" y="1"/>
            <a:ext cx="5005670" cy="1077238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09707" y="6386242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77521D4-B6A2-402E-A085-C880F30EB62E}" type="datetime3">
              <a:rPr lang="en-US" smtClean="0"/>
              <a:pPr/>
              <a:t>3 February 2016</a:t>
            </a:fld>
            <a:endParaRPr lang="en-GB" dirty="0"/>
          </a:p>
        </p:txBody>
      </p:sp>
      <p:pic>
        <p:nvPicPr>
          <p:cNvPr id="7" name="Picture 6" descr="logo-screen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81" y="6160993"/>
            <a:ext cx="2247900" cy="65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208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7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2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E5C1A8A6-A55F-4F98-B7EB-13D47285A1FE}" type="datetime3">
              <a:rPr lang="en-US" smtClean="0"/>
              <a:t>3 February 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456CD-832E-41F2-9893-C7650CCC53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1267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31AC57D9-8984-41BB-A9CE-EC121665631C}" type="datetime3">
              <a:rPr lang="en-US" smtClean="0"/>
              <a:t>3 February 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456CD-832E-41F2-9893-C7650CCC53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341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CBD499CD-D135-4E2F-90DD-1CE571D7BCBA}" type="datetime3">
              <a:rPr lang="en-US" smtClean="0"/>
              <a:t>3 February 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456CD-832E-41F2-9893-C7650CCC53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4104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FD1F1141-94BA-4429-B2C2-BEA9DF9ABCCF}" type="datetime3">
              <a:rPr lang="en-US" smtClean="0"/>
              <a:t>3 February 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456CD-832E-41F2-9893-C7650CCC53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7855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D97F96FE-9481-49EA-9681-9A8F194179A8}" type="datetime3">
              <a:rPr lang="en-US" smtClean="0"/>
              <a:t>3 February 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456CD-832E-41F2-9893-C7650CCC53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4143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4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15604103-15D9-4C8A-AE7C-75C338439E56}" type="datetime3">
              <a:rPr lang="en-US" smtClean="0"/>
              <a:t>3 February 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456CD-832E-41F2-9893-C7650CCC53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9781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34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en-GB" smtClean="0"/>
              <a:t>Drag picture to placeholder or click icon to add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D57C27AA-62AC-464F-AD69-9F162FDFBA42}" type="datetime3">
              <a:rPr lang="en-US" smtClean="0"/>
              <a:t>3 February 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456CD-832E-41F2-9893-C7650CCC53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82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1367" y="178689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3291848"/>
            <a:ext cx="7886700" cy="28851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" y="6356350"/>
            <a:ext cx="9143999" cy="501650"/>
          </a:xfrm>
          <a:prstGeom prst="rect">
            <a:avLst/>
          </a:prstGeom>
          <a:gradFill>
            <a:gsLst>
              <a:gs pos="2000">
                <a:schemeClr val="bg1"/>
              </a:gs>
              <a:gs pos="64000">
                <a:srgbClr val="2A2A7F"/>
              </a:gs>
              <a:gs pos="100000">
                <a:srgbClr val="2A2A7F"/>
              </a:gs>
            </a:gsLst>
            <a:lin ang="0" scaled="0"/>
          </a:gra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28070" y="6356350"/>
            <a:ext cx="715933" cy="501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4456CD-832E-41F2-9893-C7650CCC537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4" y="0"/>
            <a:ext cx="9143996" cy="1165397"/>
          </a:xfrm>
          <a:prstGeom prst="rect">
            <a:avLst/>
          </a:prstGeom>
          <a:gradFill>
            <a:gsLst>
              <a:gs pos="2000">
                <a:schemeClr val="bg1"/>
              </a:gs>
              <a:gs pos="64000">
                <a:srgbClr val="2A2A7F"/>
              </a:gs>
              <a:gs pos="100000">
                <a:srgbClr val="2A2A7F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58" y="106507"/>
            <a:ext cx="3619047" cy="9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405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ohwr.org/projects/fmc-mtlu/" TargetMode="External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890" y="1340285"/>
            <a:ext cx="8780746" cy="1651271"/>
          </a:xfrm>
        </p:spPr>
        <p:txBody>
          <a:bodyPr/>
          <a:lstStyle/>
          <a:p>
            <a:r>
              <a:rPr lang="en-US" dirty="0" smtClean="0"/>
              <a:t>Status of AIDA-2020 </a:t>
            </a:r>
            <a:br>
              <a:rPr lang="en-US" dirty="0" smtClean="0"/>
            </a:br>
            <a:r>
              <a:rPr lang="en-US" dirty="0" smtClean="0"/>
              <a:t>Trigger/Timing Logic Unit (TLU)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890" y="2864556"/>
            <a:ext cx="8780746" cy="1312333"/>
          </a:xfrm>
        </p:spPr>
        <p:txBody>
          <a:bodyPr/>
          <a:lstStyle/>
          <a:p>
            <a:r>
              <a:rPr lang="en-GB" dirty="0" smtClean="0"/>
              <a:t>David Cussans (University of Bristol</a:t>
            </a:r>
            <a:r>
              <a:rPr lang="en-GB" dirty="0" smtClean="0"/>
              <a:t>)</a:t>
            </a:r>
            <a:endParaRPr lang="en-GB" dirty="0"/>
          </a:p>
        </p:txBody>
      </p:sp>
      <p:pic>
        <p:nvPicPr>
          <p:cNvPr id="4" name="DarkBlue1024.png"/>
          <p:cNvPicPr>
            <a:picLocks/>
          </p:cNvPicPr>
          <p:nvPr/>
        </p:nvPicPr>
        <p:blipFill rotWithShape="1">
          <a:blip r:embed="rId2">
            <a:extLst/>
          </a:blip>
          <a:srcRect l="69753" t="51198"/>
          <a:stretch/>
        </p:blipFill>
        <p:spPr>
          <a:xfrm>
            <a:off x="4360333" y="4303582"/>
            <a:ext cx="2693955" cy="652677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ages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06600" y="4312564"/>
            <a:ext cx="2237607" cy="643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144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69240" indent="-228600">
              <a:spcBef>
                <a:spcPts val="900"/>
              </a:spcBef>
              <a:buSzPct val="100000"/>
              <a:defRPr sz="1800"/>
            </a:pPr>
            <a:r>
              <a:rPr lang="en-US" sz="2400" dirty="0" smtClean="0"/>
              <a:t>TLU Aims:</a:t>
            </a:r>
          </a:p>
          <a:p>
            <a:pPr marL="612131" lvl="1" indent="-228600">
              <a:spcBef>
                <a:spcPts val="900"/>
              </a:spcBef>
              <a:buSzPct val="100000"/>
              <a:defRPr sz="1800"/>
            </a:pPr>
            <a:r>
              <a:rPr lang="en-US" sz="2400" dirty="0" smtClean="0"/>
              <a:t>Provide </a:t>
            </a:r>
            <a:r>
              <a:rPr lang="en-US" sz="2400" dirty="0"/>
              <a:t>a hardware mechanism for </a:t>
            </a:r>
            <a:r>
              <a:rPr lang="en-US" sz="2400" dirty="0" err="1"/>
              <a:t>synchronising</a:t>
            </a:r>
            <a:r>
              <a:rPr lang="en-US" sz="2400" dirty="0"/>
              <a:t> multiple devices in a common beam test.</a:t>
            </a:r>
          </a:p>
          <a:p>
            <a:pPr marL="612131" lvl="1" indent="-228600">
              <a:spcBef>
                <a:spcPts val="900"/>
              </a:spcBef>
              <a:buSzPct val="100000"/>
              <a:defRPr sz="1800"/>
            </a:pPr>
            <a:r>
              <a:rPr lang="en-US" sz="2400" dirty="0"/>
              <a:t>Provide easy interface to beam scintillators.</a:t>
            </a:r>
          </a:p>
          <a:p>
            <a:pPr marL="955031" lvl="2" indent="-228600">
              <a:spcBef>
                <a:spcPts val="600"/>
              </a:spcBef>
              <a:buSzPct val="100000"/>
              <a:buChar char="-"/>
              <a:defRPr sz="1800"/>
            </a:pPr>
            <a:r>
              <a:rPr lang="en-US" sz="2400" dirty="0" smtClean="0"/>
              <a:t>Simple easy to use</a:t>
            </a:r>
            <a:endParaRPr lang="en-US" sz="2400" dirty="0"/>
          </a:p>
          <a:p>
            <a:pPr marL="612131" lvl="1" indent="-228600">
              <a:spcBef>
                <a:spcPts val="900"/>
              </a:spcBef>
              <a:buSzPct val="100000"/>
              <a:defRPr sz="1800"/>
            </a:pPr>
            <a:r>
              <a:rPr lang="en-US" sz="2400" dirty="0"/>
              <a:t>Backwards compatible (at interface level) with EUDET </a:t>
            </a:r>
            <a:r>
              <a:rPr lang="en-US" sz="2400" dirty="0" smtClean="0"/>
              <a:t>TLU.</a:t>
            </a:r>
          </a:p>
          <a:p>
            <a:pPr marL="269240" indent="-228600">
              <a:spcBef>
                <a:spcPts val="900"/>
              </a:spcBef>
              <a:buSzPct val="100000"/>
              <a:defRPr sz="1800"/>
            </a:pPr>
            <a:r>
              <a:rPr lang="en-US" sz="2400" dirty="0" smtClean="0"/>
              <a:t>TLU Status:</a:t>
            </a:r>
          </a:p>
          <a:p>
            <a:pPr marL="612131" lvl="1" indent="-228600">
              <a:spcBef>
                <a:spcPts val="900"/>
              </a:spcBef>
              <a:buSzPct val="100000"/>
              <a:defRPr sz="1800"/>
            </a:pPr>
            <a:r>
              <a:rPr lang="en-US" sz="2400" dirty="0"/>
              <a:t>~</a:t>
            </a:r>
            <a:r>
              <a:rPr lang="en-US" sz="2400" dirty="0" smtClean="0"/>
              <a:t>30-45 </a:t>
            </a:r>
            <a:r>
              <a:rPr lang="en-US" sz="2400" dirty="0"/>
              <a:t>EUDET TLUs in use and no spares left.  10 AIDA mini-TLUs made for testing.</a:t>
            </a:r>
          </a:p>
          <a:p>
            <a:pPr marL="612131" lvl="1" indent="-228600">
              <a:spcBef>
                <a:spcPts val="900"/>
              </a:spcBef>
              <a:buSzPct val="100000"/>
              <a:defRPr sz="1800"/>
            </a:pPr>
            <a:r>
              <a:rPr lang="en-US" sz="2400" dirty="0"/>
              <a:t>Issues:</a:t>
            </a:r>
          </a:p>
          <a:p>
            <a:pPr marL="955031" lvl="2" indent="-228600">
              <a:spcBef>
                <a:spcPts val="600"/>
              </a:spcBef>
              <a:buSzPct val="100000"/>
              <a:defRPr sz="1800"/>
            </a:pPr>
            <a:r>
              <a:rPr lang="en-US" sz="2400" dirty="0"/>
              <a:t>“Bug” in mini-HDMI connector pin-out</a:t>
            </a:r>
          </a:p>
          <a:p>
            <a:pPr marL="955031" lvl="2" indent="-228600">
              <a:spcBef>
                <a:spcPts val="600"/>
              </a:spcBef>
              <a:buSzPct val="100000"/>
              <a:defRPr sz="1800"/>
            </a:pPr>
            <a:r>
              <a:rPr lang="en-US" sz="2400" dirty="0"/>
              <a:t>mini-HDMI has proven unreliable in use</a:t>
            </a:r>
            <a:r>
              <a:rPr lang="en-US" sz="2400" dirty="0" smtClean="0"/>
              <a:t>.</a:t>
            </a:r>
            <a:endParaRPr lang="en-US" dirty="0" smtClean="0"/>
          </a:p>
          <a:p>
            <a:pPr marL="612131" lvl="1" indent="-228600">
              <a:spcBef>
                <a:spcPts val="900"/>
              </a:spcBef>
              <a:buSzPct val="100000"/>
              <a:defRPr sz="1800"/>
            </a:pPr>
            <a:endParaRPr lang="en-US" dirty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456CD-832E-41F2-9893-C7650CCC5376}" type="slidenum">
              <a:rPr lang="en-GB" smtClean="0"/>
              <a:t>2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48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521D4-B6A2-402E-A085-C880F30EB62E}" type="datetime3">
              <a:rPr lang="en-US" smtClean="0"/>
              <a:pPr/>
              <a:t>3 February 2016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5926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36914" y="1290181"/>
            <a:ext cx="3832126" cy="4886789"/>
          </a:xfrm>
        </p:spPr>
        <p:txBody>
          <a:bodyPr/>
          <a:lstStyle/>
          <a:p>
            <a:r>
              <a:rPr lang="en-US" sz="2000" dirty="0"/>
              <a:t>TLU Documentation </a:t>
            </a:r>
            <a:r>
              <a:rPr lang="en-US" sz="2000" dirty="0">
                <a:hlinkClick r:id="rId2"/>
              </a:rPr>
              <a:t>http://www.ohwr.org/projects/fmc-mtlu</a:t>
            </a:r>
            <a:r>
              <a:rPr lang="en-US" sz="2000" dirty="0" smtClean="0">
                <a:hlinkClick r:id="rId2"/>
              </a:rPr>
              <a:t>/</a:t>
            </a:r>
            <a:endParaRPr lang="en-US" sz="2000" dirty="0" smtClean="0"/>
          </a:p>
          <a:p>
            <a:pPr lvl="1"/>
            <a:r>
              <a:rPr lang="en-US" dirty="0" smtClean="0"/>
              <a:t>Hardware design</a:t>
            </a:r>
          </a:p>
          <a:p>
            <a:pPr lvl="1"/>
            <a:r>
              <a:rPr lang="en-US" dirty="0" smtClean="0"/>
              <a:t>Firmware</a:t>
            </a:r>
          </a:p>
          <a:p>
            <a:pPr lvl="1"/>
            <a:r>
              <a:rPr lang="en-US" dirty="0" smtClean="0"/>
              <a:t>Test scripts</a:t>
            </a:r>
          </a:p>
          <a:p>
            <a:pPr lvl="1"/>
            <a:r>
              <a:rPr lang="en-US" dirty="0" smtClean="0"/>
              <a:t>(EUDAQ producer in EUDAQ source tree)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456CD-832E-41F2-9893-C7650CCC5376}" type="slidenum">
              <a:rPr lang="en-GB" smtClean="0"/>
              <a:t>3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TLU Documentation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521D4-B6A2-402E-A085-C880F30EB62E}" type="datetime3">
              <a:rPr lang="en-US" smtClean="0"/>
              <a:pPr/>
              <a:t>5 February 2016</a:t>
            </a:fld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6293" y="1584050"/>
            <a:ext cx="4611665" cy="4535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955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456CD-832E-41F2-9893-C7650CCC5376}" type="slidenum">
              <a:rPr lang="en-GB" smtClean="0"/>
              <a:t>4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TLU </a:t>
            </a:r>
            <a:r>
              <a:rPr lang="en-US" dirty="0" err="1" smtClean="0"/>
              <a:t>Fanout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521D4-B6A2-402E-A085-C880F30EB62E}" type="datetime3">
              <a:rPr lang="en-US" smtClean="0"/>
              <a:pPr/>
              <a:t>5 February 2016</a:t>
            </a:fld>
            <a:endParaRPr lang="en-GB" dirty="0"/>
          </a:p>
        </p:txBody>
      </p:sp>
      <p:pic>
        <p:nvPicPr>
          <p:cNvPr id="7" name="Content Placeholder 10" descr="P1000489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" r="74"/>
          <a:stretch>
            <a:fillRect/>
          </a:stretch>
        </p:blipFill>
        <p:spPr/>
      </p:pic>
      <p:sp>
        <p:nvSpPr>
          <p:cNvPr id="9" name="TextBox 8"/>
          <p:cNvSpPr txBox="1"/>
          <p:nvPr/>
        </p:nvSpPr>
        <p:spPr>
          <a:xfrm>
            <a:off x="3848747" y="4729655"/>
            <a:ext cx="5105736" cy="147732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•"/>
            </a:pPr>
            <a:r>
              <a:rPr lang="en-US" dirty="0" smtClean="0"/>
              <a:t>Synchronous (AIDA) mode fan-out</a:t>
            </a:r>
          </a:p>
          <a:p>
            <a:pPr marL="285750" indent="-285750">
              <a:buFontTx/>
              <a:buChar char="•"/>
            </a:pPr>
            <a:r>
              <a:rPr lang="en-US" dirty="0" smtClean="0"/>
              <a:t>Up </a:t>
            </a:r>
            <a:r>
              <a:rPr lang="en-US" dirty="0" smtClean="0"/>
              <a:t>to 30 </a:t>
            </a:r>
            <a:r>
              <a:rPr lang="en-US" dirty="0" smtClean="0"/>
              <a:t>DUT ( 50 channel </a:t>
            </a:r>
            <a:r>
              <a:rPr lang="en-US" smtClean="0"/>
              <a:t>version Q3 2016)</a:t>
            </a:r>
            <a:endParaRPr lang="en-US" dirty="0" smtClean="0"/>
          </a:p>
          <a:p>
            <a:pPr marL="285750" indent="-285750">
              <a:buFontTx/>
              <a:buChar char="•"/>
            </a:pPr>
            <a:r>
              <a:rPr lang="en-US" dirty="0" smtClean="0"/>
              <a:t>Compatible with </a:t>
            </a:r>
            <a:r>
              <a:rPr lang="en-US" dirty="0" err="1" smtClean="0"/>
              <a:t>miniTLU</a:t>
            </a:r>
            <a:r>
              <a:rPr lang="en-US" dirty="0" smtClean="0"/>
              <a:t> (in synchronous mode</a:t>
            </a:r>
            <a:r>
              <a:rPr lang="en-US" dirty="0" smtClean="0"/>
              <a:t>)</a:t>
            </a:r>
          </a:p>
          <a:p>
            <a:pPr marL="285750" indent="-285750">
              <a:buFontTx/>
              <a:buChar char="•"/>
            </a:pPr>
            <a:r>
              <a:rPr lang="en-US" dirty="0" smtClean="0"/>
              <a:t>In use for </a:t>
            </a:r>
            <a:r>
              <a:rPr lang="en-US" dirty="0" err="1" smtClean="0"/>
              <a:t>LHCb</a:t>
            </a:r>
            <a:r>
              <a:rPr lang="en-US" dirty="0" smtClean="0"/>
              <a:t> </a:t>
            </a:r>
            <a:r>
              <a:rPr lang="en-US" dirty="0" err="1" smtClean="0"/>
              <a:t>TImePix</a:t>
            </a:r>
            <a:r>
              <a:rPr lang="en-US" dirty="0" smtClean="0"/>
              <a:t> telescope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757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Progress initially limited by available staff effort</a:t>
            </a:r>
          </a:p>
          <a:p>
            <a:pPr marL="269240" indent="-228600">
              <a:spcBef>
                <a:spcPts val="900"/>
              </a:spcBef>
              <a:buSzPct val="100000"/>
              <a:defRPr sz="1800"/>
            </a:pPr>
            <a:r>
              <a:rPr lang="en-US" dirty="0"/>
              <a:t>Effort is now increasing:</a:t>
            </a:r>
          </a:p>
          <a:p>
            <a:pPr marL="612140" lvl="1" indent="-228600">
              <a:spcBef>
                <a:spcPts val="600"/>
              </a:spcBef>
              <a:buSzPct val="100000"/>
              <a:buChar char="-"/>
              <a:defRPr sz="1800"/>
            </a:pPr>
            <a:r>
              <a:rPr lang="en-US" dirty="0"/>
              <a:t>~20% of engineer at UCL started working </a:t>
            </a:r>
            <a:r>
              <a:rPr lang="en-US" dirty="0" smtClean="0"/>
              <a:t>January 2016 (</a:t>
            </a:r>
            <a:r>
              <a:rPr lang="en-US" dirty="0" err="1"/>
              <a:t>Samer</a:t>
            </a:r>
            <a:r>
              <a:rPr lang="en-US" dirty="0"/>
              <a:t> </a:t>
            </a:r>
            <a:r>
              <a:rPr lang="en-US" dirty="0" err="1"/>
              <a:t>Kilani</a:t>
            </a:r>
            <a:r>
              <a:rPr lang="en-US" dirty="0"/>
              <a:t>)</a:t>
            </a:r>
          </a:p>
          <a:p>
            <a:pPr marL="612140" lvl="1" indent="-228600">
              <a:spcBef>
                <a:spcPts val="600"/>
              </a:spcBef>
              <a:buSzPct val="100000"/>
              <a:buChar char="-"/>
              <a:defRPr sz="1800"/>
            </a:pPr>
            <a:r>
              <a:rPr lang="en-US" dirty="0"/>
              <a:t>Recruiting physicist/engineer at Bristol to work 50% on AIDA-</a:t>
            </a:r>
            <a:r>
              <a:rPr lang="en-US" dirty="0" smtClean="0"/>
              <a:t>2020 (interviews 3/Feb/16)</a:t>
            </a:r>
            <a:endParaRPr lang="en-US" dirty="0"/>
          </a:p>
          <a:p>
            <a:pPr marL="269240" indent="-228600">
              <a:spcBef>
                <a:spcPts val="900"/>
              </a:spcBef>
              <a:buSzPct val="100000"/>
              <a:defRPr sz="1800"/>
            </a:pPr>
            <a:r>
              <a:rPr lang="en-US" dirty="0"/>
              <a:t>Gather requests for AIDA-2020 mini-TLU.</a:t>
            </a:r>
          </a:p>
          <a:p>
            <a:pPr marL="269240" indent="-228600">
              <a:spcBef>
                <a:spcPts val="900"/>
              </a:spcBef>
              <a:buSzPct val="100000"/>
              <a:defRPr sz="1800"/>
            </a:pPr>
            <a:r>
              <a:rPr lang="en-US" dirty="0"/>
              <a:t>Produce batch of bug-fixed mini-TLUs for distribution Q2/2016.</a:t>
            </a:r>
          </a:p>
          <a:p>
            <a:pPr marL="612140" lvl="1" indent="-228600">
              <a:spcBef>
                <a:spcPts val="600"/>
              </a:spcBef>
              <a:buSzPct val="100000"/>
              <a:buChar char="-"/>
              <a:defRPr sz="1800"/>
            </a:pPr>
            <a:r>
              <a:rPr lang="en-US" dirty="0"/>
              <a:t>Cost basis to be decided.  WP5 has funds for “full” TLUs installed in beam-lines as AIDA-2020 deliverable, but not mini-TLU</a:t>
            </a:r>
            <a:r>
              <a:rPr lang="en-US" dirty="0" smtClean="0"/>
              <a:t>.</a:t>
            </a:r>
            <a:endParaRPr lang="en-US" dirty="0"/>
          </a:p>
          <a:p>
            <a:pPr marL="269240" indent="-228600">
              <a:spcBef>
                <a:spcPts val="900"/>
              </a:spcBef>
              <a:buSzPct val="100000"/>
              <a:defRPr sz="1800"/>
            </a:pPr>
            <a:r>
              <a:rPr lang="en-US" dirty="0"/>
              <a:t>Tests to perform:</a:t>
            </a:r>
          </a:p>
          <a:p>
            <a:pPr marL="612140" lvl="1" indent="-228600">
              <a:spcBef>
                <a:spcPts val="600"/>
              </a:spcBef>
              <a:buSzPct val="100000"/>
              <a:buChar char="-"/>
              <a:defRPr sz="1800"/>
            </a:pPr>
            <a:r>
              <a:rPr lang="en-US" dirty="0"/>
              <a:t>Chain CALICE CCC and one or more mini-TLU to check for stability of clock (“jitter peaking”)</a:t>
            </a:r>
          </a:p>
          <a:p>
            <a:pPr marL="612140" lvl="1" indent="-228600">
              <a:spcBef>
                <a:spcPts val="600"/>
              </a:spcBef>
              <a:buSzPct val="100000"/>
              <a:buChar char="-"/>
              <a:defRPr sz="1800"/>
            </a:pPr>
            <a:r>
              <a:rPr lang="en-US" dirty="0"/>
              <a:t>Test timing precision of TDCs with beam particles.</a:t>
            </a:r>
          </a:p>
          <a:p>
            <a:pPr marL="269240" indent="-228600">
              <a:spcBef>
                <a:spcPts val="900"/>
              </a:spcBef>
              <a:buSzPct val="100000"/>
              <a:defRPr sz="1800"/>
            </a:pPr>
            <a:r>
              <a:rPr lang="en-US" dirty="0"/>
              <a:t>Design and produce full TLU—more trigger inputs for DUT interfaces </a:t>
            </a:r>
            <a:r>
              <a:rPr lang="en-US" dirty="0" smtClean="0"/>
              <a:t>(AIDA-2020 WP5 </a:t>
            </a:r>
            <a:r>
              <a:rPr lang="en-US" dirty="0"/>
              <a:t>deliverable)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456CD-832E-41F2-9893-C7650CCC5376}" type="slidenum">
              <a:rPr lang="en-GB" smtClean="0"/>
              <a:t>5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Plans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521D4-B6A2-402E-A085-C880F30EB62E}" type="datetime3">
              <a:rPr lang="en-US" smtClean="0"/>
              <a:pPr/>
              <a:t>3 February 2016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3660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69240" indent="-228600">
              <a:spcBef>
                <a:spcPts val="900"/>
              </a:spcBef>
              <a:buSzPct val="100000"/>
              <a:defRPr sz="1800"/>
            </a:pPr>
            <a:r>
              <a:rPr lang="en-US" sz="2200" dirty="0" smtClean="0"/>
              <a:t>Abandon strict conformity with FMC standard outline.</a:t>
            </a:r>
          </a:p>
          <a:p>
            <a:pPr marL="612131" lvl="1" indent="-228600">
              <a:spcBef>
                <a:spcPts val="900"/>
              </a:spcBef>
              <a:buSzPct val="100000"/>
              <a:defRPr sz="1800"/>
            </a:pPr>
            <a:r>
              <a:rPr lang="en-US" sz="2200" dirty="0" smtClean="0"/>
              <a:t>Existing mini-TLU a double-height FMC. Described in standard, but didn’t fit on many low cost FPGA carrier boards.</a:t>
            </a:r>
          </a:p>
          <a:p>
            <a:pPr marL="612131" lvl="1" indent="-228600">
              <a:spcBef>
                <a:spcPts val="900"/>
              </a:spcBef>
              <a:buSzPct val="100000"/>
              <a:defRPr sz="1800"/>
            </a:pPr>
            <a:r>
              <a:rPr lang="en-US" sz="2200" dirty="0" smtClean="0"/>
              <a:t>Following FMC standard outline limits use of full-size connectors.</a:t>
            </a:r>
          </a:p>
          <a:p>
            <a:pPr marL="612131" lvl="1" indent="-228600">
              <a:spcBef>
                <a:spcPts val="900"/>
              </a:spcBef>
              <a:buSzPct val="100000"/>
              <a:defRPr sz="1800"/>
            </a:pPr>
            <a:r>
              <a:rPr lang="en-US" sz="2200" dirty="0" smtClean="0"/>
              <a:t>Can still use a </a:t>
            </a:r>
            <a:r>
              <a:rPr lang="en-US" sz="2200" dirty="0" err="1" smtClean="0"/>
              <a:t>uTCA</a:t>
            </a:r>
            <a:r>
              <a:rPr lang="en-US" sz="2200" dirty="0" smtClean="0"/>
              <a:t> AMC format FPGA board, just not plug it into a crate</a:t>
            </a:r>
          </a:p>
          <a:p>
            <a:pPr marL="955022" lvl="2" indent="-228600">
              <a:spcBef>
                <a:spcPts val="900"/>
              </a:spcBef>
              <a:buSzPct val="100000"/>
              <a:defRPr sz="1800"/>
            </a:pPr>
            <a:r>
              <a:rPr lang="en-US" sz="2200" dirty="0" smtClean="0"/>
              <a:t>E.g. Many CERN GLIB boards used on bench as FMC carrier boards.</a:t>
            </a:r>
          </a:p>
          <a:p>
            <a:pPr marL="269240" indent="-228600">
              <a:spcBef>
                <a:spcPts val="900"/>
              </a:spcBef>
              <a:buSzPct val="100000"/>
              <a:defRPr sz="1800"/>
            </a:pPr>
            <a:r>
              <a:rPr lang="en-US" sz="2200" dirty="0" smtClean="0"/>
              <a:t>Full</a:t>
            </a:r>
            <a:r>
              <a:rPr lang="en-US" sz="2200" dirty="0"/>
              <a:t>-size (more robust) HDMI </a:t>
            </a:r>
            <a:r>
              <a:rPr lang="en-US" sz="2200" dirty="0" smtClean="0"/>
              <a:t>connectors rather than mini-HDMI.</a:t>
            </a:r>
          </a:p>
          <a:p>
            <a:pPr marL="612131" lvl="1" indent="-228600">
              <a:spcBef>
                <a:spcPts val="900"/>
              </a:spcBef>
              <a:buSzPct val="100000"/>
              <a:defRPr sz="1800"/>
            </a:pPr>
            <a:r>
              <a:rPr lang="en-US" sz="2200" dirty="0" smtClean="0"/>
              <a:t>Have heard that micro-HDMI acceptable</a:t>
            </a:r>
          </a:p>
          <a:p>
            <a:pPr marL="612131" lvl="1" indent="-228600">
              <a:spcBef>
                <a:spcPts val="900"/>
              </a:spcBef>
              <a:buSzPct val="100000"/>
              <a:defRPr sz="1800"/>
            </a:pPr>
            <a:r>
              <a:rPr lang="en-US" sz="2200" dirty="0" smtClean="0"/>
              <a:t>Many need to add cable supports to front of mini-TLU enclosure if using full size cables.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456CD-832E-41F2-9893-C7650CCC5376}" type="slidenum">
              <a:rPr lang="en-GB" smtClean="0"/>
              <a:t>6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</a:t>
            </a:r>
            <a:r>
              <a:rPr lang="en-US" dirty="0" smtClean="0"/>
              <a:t>ini-TLU Likely Changes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521D4-B6A2-402E-A085-C880F30EB62E}" type="datetime3">
              <a:rPr lang="en-US" smtClean="0"/>
              <a:pPr/>
              <a:t>3 February 2016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6690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69240" indent="-228600">
              <a:spcBef>
                <a:spcPts val="900"/>
              </a:spcBef>
              <a:buSzPct val="100000"/>
              <a:defRPr sz="1800"/>
            </a:pPr>
            <a:r>
              <a:rPr lang="en-US" sz="2200" dirty="0" smtClean="0"/>
              <a:t>Ability </a:t>
            </a:r>
            <a:r>
              <a:rPr lang="en-US" sz="2200" dirty="0"/>
              <a:t>to accept clock from CALICE CCC or </a:t>
            </a:r>
            <a:r>
              <a:rPr lang="en-US" sz="2200" dirty="0" err="1"/>
              <a:t>LHCb</a:t>
            </a:r>
            <a:r>
              <a:rPr lang="en-US" sz="2200" dirty="0"/>
              <a:t> </a:t>
            </a:r>
            <a:r>
              <a:rPr lang="en-US" sz="2200" dirty="0" err="1"/>
              <a:t>Timepix</a:t>
            </a:r>
            <a:r>
              <a:rPr lang="en-US" sz="2200" dirty="0"/>
              <a:t> clock/sync </a:t>
            </a:r>
            <a:r>
              <a:rPr lang="en-US" sz="2200" dirty="0" smtClean="0"/>
              <a:t>fan-out </a:t>
            </a:r>
            <a:r>
              <a:rPr lang="en-US" sz="2200" dirty="0"/>
              <a:t>on standard HDMI </a:t>
            </a:r>
            <a:r>
              <a:rPr lang="en-US" sz="2200" dirty="0" smtClean="0"/>
              <a:t>cable</a:t>
            </a:r>
          </a:p>
          <a:p>
            <a:pPr marL="612131" lvl="1" indent="-228600">
              <a:spcBef>
                <a:spcPts val="900"/>
              </a:spcBef>
              <a:buSzPct val="100000"/>
              <a:defRPr sz="1800"/>
            </a:pPr>
            <a:r>
              <a:rPr lang="en-US" sz="2200" dirty="0"/>
              <a:t>I</a:t>
            </a:r>
            <a:r>
              <a:rPr lang="en-US" sz="2200" dirty="0" smtClean="0"/>
              <a:t>nstead </a:t>
            </a:r>
            <a:r>
              <a:rPr lang="en-US" sz="2200" dirty="0"/>
              <a:t>of hand-made custom cables with clock separated from trigger/busy/</a:t>
            </a:r>
            <a:r>
              <a:rPr lang="en-US" sz="2200" dirty="0" smtClean="0"/>
              <a:t>sync</a:t>
            </a:r>
          </a:p>
          <a:p>
            <a:pPr marL="269240" indent="-228600">
              <a:spcBef>
                <a:spcPts val="900"/>
              </a:spcBef>
              <a:buSzPct val="100000"/>
              <a:defRPr sz="1800"/>
            </a:pPr>
            <a:r>
              <a:rPr lang="en-US" sz="2200" dirty="0" smtClean="0"/>
              <a:t>Use jitter–reducing PLL chip ( Si53xx ) to generate/receive clocks</a:t>
            </a:r>
          </a:p>
          <a:p>
            <a:pPr marL="612131" lvl="1" indent="-228600">
              <a:spcBef>
                <a:spcPts val="900"/>
              </a:spcBef>
              <a:buSzPct val="100000"/>
              <a:defRPr sz="1800"/>
            </a:pPr>
            <a:r>
              <a:rPr lang="en-US" sz="1900" dirty="0" smtClean="0"/>
              <a:t>Sophisticated PLL circuit with adjustable parameters should reduce likelihood of clock instability if chaining TLUs or using TLU as slave from high-jitter clock.</a:t>
            </a:r>
          </a:p>
          <a:p>
            <a:pPr marL="269240" indent="-228600">
              <a:spcBef>
                <a:spcPts val="900"/>
              </a:spcBef>
              <a:buSzPct val="100000"/>
              <a:defRPr sz="1800"/>
            </a:pPr>
            <a:r>
              <a:rPr lang="en-US" sz="2200" dirty="0" smtClean="0"/>
              <a:t>Move from Spartan-6 to Artix-7 as default host FPGA</a:t>
            </a:r>
          </a:p>
          <a:p>
            <a:pPr marL="612131" lvl="1" indent="-228600">
              <a:spcBef>
                <a:spcPts val="900"/>
              </a:spcBef>
              <a:buSzPct val="100000"/>
              <a:defRPr sz="1800"/>
            </a:pPr>
            <a:r>
              <a:rPr lang="en-US" sz="1900" dirty="0" smtClean="0"/>
              <a:t>Avoid risk that Spartan-6 becomes difficult to obtain towards end of AIDA-2020</a:t>
            </a:r>
          </a:p>
          <a:p>
            <a:pPr marL="612131" lvl="1" indent="-228600">
              <a:spcBef>
                <a:spcPts val="900"/>
              </a:spcBef>
              <a:buSzPct val="100000"/>
              <a:defRPr sz="1800"/>
            </a:pPr>
            <a:r>
              <a:rPr lang="en-US" sz="1900" dirty="0" smtClean="0"/>
              <a:t>Better performance of TDC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456CD-832E-41F2-9893-C7650CCC5376}" type="slidenum">
              <a:rPr lang="en-GB" smtClean="0"/>
              <a:t>7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</a:t>
            </a:r>
            <a:r>
              <a:rPr lang="en-US" dirty="0" smtClean="0"/>
              <a:t>ini-TLU Likely Changes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521D4-B6A2-402E-A085-C880F30EB62E}" type="datetime3">
              <a:rPr lang="en-US" smtClean="0"/>
              <a:pPr/>
              <a:t>3 February 2016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0326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36914" y="1183237"/>
            <a:ext cx="8786770" cy="5006342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S</a:t>
            </a:r>
            <a:r>
              <a:rPr lang="en-US" sz="2000" dirty="0" smtClean="0"/>
              <a:t>witch between synchronous ( AIDA ) and asynchronous ( EUDET ) interface modes implemented.</a:t>
            </a:r>
          </a:p>
          <a:p>
            <a:pPr lvl="1"/>
            <a:r>
              <a:rPr lang="en-US" sz="2000" dirty="0" smtClean="0"/>
              <a:t>Not tested</a:t>
            </a:r>
          </a:p>
          <a:p>
            <a:r>
              <a:rPr lang="en-US" sz="2000" dirty="0" smtClean="0"/>
              <a:t>Asynchronous mode:</a:t>
            </a:r>
          </a:p>
          <a:p>
            <a:pPr lvl="1"/>
            <a:r>
              <a:rPr lang="en-US" sz="2000" dirty="0" smtClean="0"/>
              <a:t>Trigger (TLU</a:t>
            </a:r>
            <a:r>
              <a:rPr lang="en-US" sz="2000" dirty="0" smtClean="0">
                <a:sym typeface="Wingdings"/>
              </a:rPr>
              <a:t>DUT)</a:t>
            </a:r>
          </a:p>
          <a:p>
            <a:pPr lvl="2"/>
            <a:r>
              <a:rPr lang="en-US" sz="2000" dirty="0" smtClean="0">
                <a:sym typeface="Wingdings"/>
              </a:rPr>
              <a:t>Fixed latency from scintillators to trigger. Jitter ~ 3ns sigma ( cf. 20ps from EUDET TLU ).</a:t>
            </a:r>
          </a:p>
          <a:p>
            <a:pPr lvl="1"/>
            <a:r>
              <a:rPr lang="en-US" sz="2000" dirty="0" smtClean="0">
                <a:sym typeface="Wingdings"/>
              </a:rPr>
              <a:t>Busy (DUTTLU)</a:t>
            </a:r>
          </a:p>
          <a:p>
            <a:pPr lvl="1"/>
            <a:r>
              <a:rPr lang="en-US" sz="2000" dirty="0" smtClean="0">
                <a:sym typeface="Wingdings"/>
              </a:rPr>
              <a:t>Optional clock from DUT to clock out trigger number</a:t>
            </a:r>
          </a:p>
          <a:p>
            <a:pPr lvl="1"/>
            <a:r>
              <a:rPr lang="en-US" sz="2000" dirty="0" smtClean="0">
                <a:sym typeface="Wingdings"/>
              </a:rPr>
              <a:t>No common clock between systems</a:t>
            </a:r>
          </a:p>
          <a:p>
            <a:r>
              <a:rPr lang="en-US" sz="2000" dirty="0" smtClean="0">
                <a:sym typeface="Wingdings"/>
              </a:rPr>
              <a:t>Synchronous mode:</a:t>
            </a:r>
          </a:p>
          <a:p>
            <a:pPr lvl="1"/>
            <a:r>
              <a:rPr lang="en-US" sz="2000" dirty="0" smtClean="0">
                <a:sym typeface="Wingdings"/>
              </a:rPr>
              <a:t>Trigger (TLUDUT)</a:t>
            </a:r>
          </a:p>
          <a:p>
            <a:pPr lvl="2"/>
            <a:r>
              <a:rPr lang="en-US" sz="1700" dirty="0" smtClean="0">
                <a:sym typeface="Wingdings"/>
              </a:rPr>
              <a:t>Synchronous with clock</a:t>
            </a:r>
          </a:p>
          <a:p>
            <a:pPr lvl="1"/>
            <a:r>
              <a:rPr lang="en-US" sz="2000" dirty="0" smtClean="0">
                <a:sym typeface="Wingdings"/>
              </a:rPr>
              <a:t>Clock (TLUDUT) </a:t>
            </a:r>
          </a:p>
          <a:p>
            <a:pPr lvl="2"/>
            <a:r>
              <a:rPr lang="en-US" sz="2000" dirty="0" smtClean="0">
                <a:sym typeface="Wingdings"/>
              </a:rPr>
              <a:t>Typically 80MHz, 40MHz, 20MHz, 10MHz or 5MHz</a:t>
            </a:r>
          </a:p>
          <a:p>
            <a:pPr lvl="1"/>
            <a:r>
              <a:rPr lang="en-US" sz="2000" dirty="0" smtClean="0">
                <a:sym typeface="Wingdings"/>
              </a:rPr>
              <a:t>Busy (DUTTLU)</a:t>
            </a:r>
          </a:p>
          <a:p>
            <a:pPr lvl="1"/>
            <a:endParaRPr lang="en-US" sz="2000" dirty="0" smtClean="0">
              <a:sym typeface="Wingding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456CD-832E-41F2-9893-C7650CCC5376}" type="slidenum">
              <a:rPr lang="en-GB" smtClean="0"/>
              <a:t>8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Firmware status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521D4-B6A2-402E-A085-C880F30EB62E}" type="datetime3">
              <a:rPr lang="en-US" smtClean="0"/>
              <a:pPr/>
              <a:t>3 February 2016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9606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AIDA-2020 covers cost of supplying “full” TLUs to beam test areas.</a:t>
            </a:r>
          </a:p>
          <a:p>
            <a:pPr lvl="1"/>
            <a:r>
              <a:rPr lang="en-US" sz="2200" dirty="0" smtClean="0"/>
              <a:t>Assumption - One per AIDA-2020 supported telescope.</a:t>
            </a:r>
          </a:p>
          <a:p>
            <a:r>
              <a:rPr lang="en-US" sz="2200" dirty="0" smtClean="0"/>
              <a:t>Cost of Mini-TLU not covered by AIDA-2020</a:t>
            </a:r>
          </a:p>
          <a:p>
            <a:pPr lvl="1"/>
            <a:r>
              <a:rPr lang="en-US" sz="2200" dirty="0" smtClean="0"/>
              <a:t>Production of first mini-TLU under AIDA </a:t>
            </a:r>
            <a:r>
              <a:rPr lang="en-US" sz="2200" dirty="0" err="1" smtClean="0"/>
              <a:t>programme</a:t>
            </a:r>
            <a:r>
              <a:rPr lang="en-US" sz="2200" dirty="0" smtClean="0"/>
              <a:t> funded by DESY, not AIDA</a:t>
            </a:r>
          </a:p>
          <a:p>
            <a:r>
              <a:rPr lang="en-US" sz="2200" dirty="0" smtClean="0"/>
              <a:t>Plan to produce mini-TLU “at cost”</a:t>
            </a:r>
          </a:p>
          <a:p>
            <a:pPr lvl="1"/>
            <a:r>
              <a:rPr lang="en-US" sz="2200" dirty="0" smtClean="0"/>
              <a:t>Negotiating with our administration to see if we have to add staff-effort</a:t>
            </a:r>
          </a:p>
          <a:p>
            <a:r>
              <a:rPr lang="en-US" sz="2200" dirty="0" smtClean="0"/>
              <a:t>Cost likely to be ~ €1000 - €2000</a:t>
            </a:r>
          </a:p>
          <a:p>
            <a:r>
              <a:rPr lang="en-US" sz="2200" dirty="0" smtClean="0"/>
              <a:t>Design and firmware are ( and will remain ) Open</a:t>
            </a:r>
          </a:p>
          <a:p>
            <a:pPr lvl="1"/>
            <a:r>
              <a:rPr lang="en-US" sz="2200" dirty="0" smtClean="0"/>
              <a:t>You are welcome to make one or more yourself if you wish…..</a:t>
            </a:r>
          </a:p>
          <a:p>
            <a:r>
              <a:rPr lang="en-US" sz="2500" dirty="0" smtClean="0"/>
              <a:t>Aiming for production end of Spring 2016</a:t>
            </a:r>
          </a:p>
          <a:p>
            <a:r>
              <a:rPr lang="en-US" sz="2500" dirty="0" smtClean="0"/>
              <a:t>Please let me know if you are interested in first batch.</a:t>
            </a:r>
          </a:p>
          <a:p>
            <a:pPr marL="342891" lvl="1" indent="0">
              <a:buNone/>
            </a:pPr>
            <a:endParaRPr lang="en-US" sz="22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456CD-832E-41F2-9893-C7650CCC5376}" type="slidenum">
              <a:rPr lang="en-GB" smtClean="0"/>
              <a:t>9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Mini-TLU production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521D4-B6A2-402E-A085-C880F30EB62E}" type="datetime3">
              <a:rPr lang="en-US" smtClean="0"/>
              <a:pPr/>
              <a:t>3 February 2016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0715933"/>
      </p:ext>
    </p:extLst>
  </p:cSld>
  <p:clrMapOvr>
    <a:masterClrMapping/>
  </p:clrMapOvr>
</p:sld>
</file>

<file path=ppt/theme/theme1.xml><?xml version="1.0" encoding="utf-8"?>
<a:theme xmlns:a="http://schemas.openxmlformats.org/drawingml/2006/main" name="AIDA-2020_PowerPoint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AIDA-2020_PowerPoint template-master file" id="{B588D436-743A-4B18-9C67-7841953B390C}" vid="{3ACE6F3C-B88B-40B5-A40C-1738BDB0796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297D64DC01694398705FD739D63467" ma:contentTypeVersion="0" ma:contentTypeDescription="Create a new document." ma:contentTypeScope="" ma:versionID="d74227126e935054d2e2cd3ed0e1fd9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13646D9-8A4E-4B57-8916-1B7B61A6D3B4}">
  <ds:schemaRefs>
    <ds:schemaRef ds:uri="http://purl.org/dc/terms/"/>
    <ds:schemaRef ds:uri="http://www.w3.org/XML/1998/namespace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58BBED3C-6234-4039-A8D4-C498CBC91E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B800005-5F07-4EC6-B5C5-449B606629F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AIDA-2020_PowerPoint template.potx</Template>
  <TotalTime>2460</TotalTime>
  <Words>810</Words>
  <Application>Microsoft Macintosh PowerPoint</Application>
  <PresentationFormat>On-screen Show (4:3)</PresentationFormat>
  <Paragraphs>95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AIDA-2020_PowerPoint template</vt:lpstr>
      <vt:lpstr>Status of AIDA-2020  Trigger/Timing Logic Unit (TLU)</vt:lpstr>
      <vt:lpstr>PowerPoint Presentation</vt:lpstr>
      <vt:lpstr>TLU Documentation</vt:lpstr>
      <vt:lpstr>TLU Fanout</vt:lpstr>
      <vt:lpstr>Plans</vt:lpstr>
      <vt:lpstr>mini-TLU Likely Changes</vt:lpstr>
      <vt:lpstr>mini-TLU Likely Changes</vt:lpstr>
      <vt:lpstr>Firmware status</vt:lpstr>
      <vt:lpstr>Mini-TLU production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sabrina El yacoubi</dc:creator>
  <cp:lastModifiedBy>David Cussans</cp:lastModifiedBy>
  <cp:revision>32</cp:revision>
  <dcterms:created xsi:type="dcterms:W3CDTF">2015-04-17T13:06:14Z</dcterms:created>
  <dcterms:modified xsi:type="dcterms:W3CDTF">2016-02-05T08:42:52Z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0x010100C1297D64DC01694398705FD739D63467</vt:lpwstr>
  </property>
</Properties>
</file>