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8" r:id="rId4"/>
    <p:sldId id="259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DDE6"/>
    <a:srgbClr val="3366F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904" autoAdjust="0"/>
    <p:restoredTop sz="94604" autoAdjust="0"/>
  </p:normalViewPr>
  <p:slideViewPr>
    <p:cSldViewPr snapToGrid="0">
      <p:cViewPr varScale="1">
        <p:scale>
          <a:sx n="102" d="100"/>
          <a:sy n="102" d="100"/>
        </p:scale>
        <p:origin x="-37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3A41-0F86-4930-906E-3097D2788247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8D17E-3DFB-4B1F-8186-7C9B1C170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398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3A41-0F86-4930-906E-3097D2788247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8D17E-3DFB-4B1F-8186-7C9B1C170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12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3A41-0F86-4930-906E-3097D2788247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8D17E-3DFB-4B1F-8186-7C9B1C170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858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3A41-0F86-4930-906E-3097D2788247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8D17E-3DFB-4B1F-8186-7C9B1C170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877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3A41-0F86-4930-906E-3097D2788247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8D17E-3DFB-4B1F-8186-7C9B1C170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39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3A41-0F86-4930-906E-3097D2788247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8D17E-3DFB-4B1F-8186-7C9B1C170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499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3A41-0F86-4930-906E-3097D2788247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8D17E-3DFB-4B1F-8186-7C9B1C170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83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3A41-0F86-4930-906E-3097D2788247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8D17E-3DFB-4B1F-8186-7C9B1C170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683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3A41-0F86-4930-906E-3097D2788247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8D17E-3DFB-4B1F-8186-7C9B1C170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661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3A41-0F86-4930-906E-3097D2788247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8D17E-3DFB-4B1F-8186-7C9B1C170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585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3A41-0F86-4930-906E-3097D2788247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8D17E-3DFB-4B1F-8186-7C9B1C170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104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33A41-0F86-4930-906E-3097D2788247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8D17E-3DFB-4B1F-8186-7C9B1C170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269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00192" y="2348880"/>
            <a:ext cx="64807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5724128" y="2996952"/>
            <a:ext cx="1016496" cy="7200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395536" y="3284984"/>
            <a:ext cx="4968552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5508104" y="3284984"/>
            <a:ext cx="1592560" cy="7200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95536" y="3356992"/>
            <a:ext cx="6840760" cy="1440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5536" y="3140968"/>
            <a:ext cx="4968552" cy="1440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5508104" y="3068960"/>
            <a:ext cx="1584176" cy="21602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724128" y="2852936"/>
            <a:ext cx="1008112" cy="1440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reeform 9"/>
          <p:cNvSpPr/>
          <p:nvPr/>
        </p:nvSpPr>
        <p:spPr>
          <a:xfrm>
            <a:off x="4821560" y="2590741"/>
            <a:ext cx="995363" cy="531748"/>
          </a:xfrm>
          <a:custGeom>
            <a:avLst/>
            <a:gdLst>
              <a:gd name="connsiteX0" fmla="*/ 995363 w 995363"/>
              <a:gd name="connsiteY0" fmla="*/ 245998 h 531748"/>
              <a:gd name="connsiteX1" fmla="*/ 862013 w 995363"/>
              <a:gd name="connsiteY1" fmla="*/ 55498 h 531748"/>
              <a:gd name="connsiteX2" fmla="*/ 442913 w 995363"/>
              <a:gd name="connsiteY2" fmla="*/ 7873 h 531748"/>
              <a:gd name="connsiteX3" fmla="*/ 142875 w 995363"/>
              <a:gd name="connsiteY3" fmla="*/ 193610 h 531748"/>
              <a:gd name="connsiteX4" fmla="*/ 0 w 995363"/>
              <a:gd name="connsiteY4" fmla="*/ 531748 h 53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5363" h="531748">
                <a:moveTo>
                  <a:pt x="995363" y="245998"/>
                </a:moveTo>
                <a:cubicBezTo>
                  <a:pt x="974725" y="170591"/>
                  <a:pt x="954088" y="95185"/>
                  <a:pt x="862013" y="55498"/>
                </a:cubicBezTo>
                <a:cubicBezTo>
                  <a:pt x="769938" y="15810"/>
                  <a:pt x="562769" y="-15146"/>
                  <a:pt x="442913" y="7873"/>
                </a:cubicBezTo>
                <a:cubicBezTo>
                  <a:pt x="323057" y="30892"/>
                  <a:pt x="216694" y="106298"/>
                  <a:pt x="142875" y="193610"/>
                </a:cubicBezTo>
                <a:cubicBezTo>
                  <a:pt x="69056" y="280922"/>
                  <a:pt x="34528" y="406335"/>
                  <a:pt x="0" y="53174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547664" y="4077072"/>
            <a:ext cx="255935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Baseboard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 </a:t>
            </a:r>
            <a:r>
              <a:rPr lang="en-GB" dirty="0" smtClean="0"/>
              <a:t> thermally conductive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 </a:t>
            </a:r>
            <a:r>
              <a:rPr lang="en-GB" dirty="0" smtClean="0"/>
              <a:t> rigid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 </a:t>
            </a:r>
            <a:r>
              <a:rPr lang="en-GB" dirty="0" smtClean="0"/>
              <a:t> low mass</a:t>
            </a:r>
            <a:endParaRPr lang="en-GB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1259632" y="3429000"/>
            <a:ext cx="432048" cy="7200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483768" y="2564904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Sensor</a:t>
            </a:r>
            <a:endParaRPr lang="en-GB" dirty="0"/>
          </a:p>
        </p:txBody>
      </p:sp>
      <p:cxnSp>
        <p:nvCxnSpPr>
          <p:cNvPr id="14" name="Straight Arrow Connector 13"/>
          <p:cNvCxnSpPr>
            <a:stCxn id="13" idx="1"/>
          </p:cNvCxnSpPr>
          <p:nvPr/>
        </p:nvCxnSpPr>
        <p:spPr>
          <a:xfrm flipH="1">
            <a:off x="1907704" y="2749570"/>
            <a:ext cx="576064" cy="46340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796136" y="4077072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Hybrid</a:t>
            </a:r>
            <a:endParaRPr lang="en-GB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5724128" y="3244334"/>
            <a:ext cx="504056" cy="76073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740352" y="3861048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ABCn</a:t>
            </a:r>
            <a:r>
              <a:rPr lang="en-GB" dirty="0" smtClean="0"/>
              <a:t>’</a:t>
            </a:r>
            <a:endParaRPr lang="en-GB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6012160" y="2924944"/>
            <a:ext cx="1656184" cy="112077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788024" y="5013176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Baseboard may be hybrid</a:t>
            </a:r>
          </a:p>
        </p:txBody>
      </p:sp>
      <p:sp>
        <p:nvSpPr>
          <p:cNvPr id="20" name="Freeform 19"/>
          <p:cNvSpPr/>
          <p:nvPr/>
        </p:nvSpPr>
        <p:spPr>
          <a:xfrm>
            <a:off x="202019" y="2541181"/>
            <a:ext cx="329609" cy="2254103"/>
          </a:xfrm>
          <a:custGeom>
            <a:avLst/>
            <a:gdLst>
              <a:gd name="connsiteX0" fmla="*/ 329609 w 329609"/>
              <a:gd name="connsiteY0" fmla="*/ 0 h 2254103"/>
              <a:gd name="connsiteX1" fmla="*/ 212651 w 329609"/>
              <a:gd name="connsiteY1" fmla="*/ 297712 h 2254103"/>
              <a:gd name="connsiteX2" fmla="*/ 170121 w 329609"/>
              <a:gd name="connsiteY2" fmla="*/ 648586 h 2254103"/>
              <a:gd name="connsiteX3" fmla="*/ 191386 w 329609"/>
              <a:gd name="connsiteY3" fmla="*/ 1137684 h 2254103"/>
              <a:gd name="connsiteX4" fmla="*/ 265814 w 329609"/>
              <a:gd name="connsiteY4" fmla="*/ 1573619 h 2254103"/>
              <a:gd name="connsiteX5" fmla="*/ 148855 w 329609"/>
              <a:gd name="connsiteY5" fmla="*/ 2020186 h 2254103"/>
              <a:gd name="connsiteX6" fmla="*/ 0 w 329609"/>
              <a:gd name="connsiteY6" fmla="*/ 2254103 h 2254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9609" h="2254103">
                <a:moveTo>
                  <a:pt x="329609" y="0"/>
                </a:moveTo>
                <a:cubicBezTo>
                  <a:pt x="284420" y="94807"/>
                  <a:pt x="239232" y="189614"/>
                  <a:pt x="212651" y="297712"/>
                </a:cubicBezTo>
                <a:cubicBezTo>
                  <a:pt x="186070" y="405810"/>
                  <a:pt x="173665" y="508591"/>
                  <a:pt x="170121" y="648586"/>
                </a:cubicBezTo>
                <a:cubicBezTo>
                  <a:pt x="166577" y="788581"/>
                  <a:pt x="175437" y="983512"/>
                  <a:pt x="191386" y="1137684"/>
                </a:cubicBezTo>
                <a:cubicBezTo>
                  <a:pt x="207335" y="1291856"/>
                  <a:pt x="272902" y="1426535"/>
                  <a:pt x="265814" y="1573619"/>
                </a:cubicBezTo>
                <a:cubicBezTo>
                  <a:pt x="258726" y="1720703"/>
                  <a:pt x="193157" y="1906772"/>
                  <a:pt x="148855" y="2020186"/>
                </a:cubicBezTo>
                <a:cubicBezTo>
                  <a:pt x="104553" y="2133600"/>
                  <a:pt x="52276" y="2193851"/>
                  <a:pt x="0" y="225410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660400" y="919583"/>
            <a:ext cx="248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Module style - A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4404049" y="867747"/>
            <a:ext cx="3285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Propose to adopt this as baseline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3472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9552" y="3140968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97.54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7620639" y="1601144"/>
            <a:ext cx="14638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19.508 x 24.250</a:t>
            </a:r>
          </a:p>
          <a:p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Including 80u dicing street</a:t>
            </a:r>
            <a:endParaRPr lang="en-GB" sz="1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09037" y="2646236"/>
            <a:ext cx="353496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Baseboard 22 ply woven CF</a:t>
            </a:r>
          </a:p>
          <a:p>
            <a:pPr lvl="1"/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For 2ply 0.18mm = 0.065%  x 0.84 = </a:t>
            </a:r>
            <a:r>
              <a:rPr lang="en-GB" sz="1400" b="1" dirty="0" smtClean="0">
                <a:latin typeface="Angsana New" pitchFamily="18" charset="-34"/>
                <a:cs typeface="Angsana New" pitchFamily="18" charset="-34"/>
              </a:rPr>
              <a:t>0.0545%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Sensor 150um Silicon x0 is 9.37cm =</a:t>
            </a:r>
            <a:r>
              <a:rPr lang="en-GB" sz="1400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0.16% x .497 = </a:t>
            </a:r>
            <a:r>
              <a:rPr lang="en-GB" sz="1400" b="1" dirty="0" smtClean="0">
                <a:latin typeface="Angsana New" pitchFamily="18" charset="-34"/>
                <a:cs typeface="Angsana New" pitchFamily="18" charset="-34"/>
              </a:rPr>
              <a:t>0.0796%</a:t>
            </a:r>
            <a:endParaRPr lang="en-GB" sz="1400" b="1" dirty="0">
              <a:latin typeface="Angsana New" pitchFamily="18" charset="-34"/>
              <a:cs typeface="Angsana New" pitchFamily="18" charset="-34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Flex Hybrid  9.7 cm x 1.43cm x 0.28mm  x0 is 11cm .0255%</a:t>
            </a:r>
          </a:p>
          <a:p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                2off hybrid x 0.29 =  </a:t>
            </a:r>
            <a:r>
              <a:rPr lang="en-GB" sz="1400" b="1" dirty="0" smtClean="0">
                <a:latin typeface="Angsana New" pitchFamily="18" charset="-34"/>
                <a:cs typeface="Angsana New" pitchFamily="18" charset="-34"/>
              </a:rPr>
              <a:t>0.00746%</a:t>
            </a:r>
          </a:p>
          <a:p>
            <a:pPr lvl="1"/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10 ABC’ 6.7 x 4 x 0.6thck ABC  = .640% x .028 = </a:t>
            </a:r>
            <a:r>
              <a:rPr lang="en-GB" sz="1400" b="1" dirty="0" smtClean="0">
                <a:latin typeface="Angsana New" pitchFamily="18" charset="-34"/>
                <a:cs typeface="Angsana New" pitchFamily="18" charset="-34"/>
              </a:rPr>
              <a:t>0.0180%</a:t>
            </a:r>
          </a:p>
          <a:p>
            <a:pPr lvl="1"/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2 x HCC 4 x 4 x 0.6  0.64% x 0.00168 = </a:t>
            </a:r>
            <a:r>
              <a:rPr lang="en-GB" sz="1400" b="1" dirty="0" smtClean="0">
                <a:latin typeface="Angsana New" pitchFamily="18" charset="-34"/>
                <a:cs typeface="Angsana New" pitchFamily="18" charset="-34"/>
              </a:rPr>
              <a:t>0.00108%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Glue 100um 20cm x0 = </a:t>
            </a:r>
            <a:r>
              <a:rPr lang="en-GB" sz="1400" b="1" dirty="0" smtClean="0">
                <a:latin typeface="Angsana New" pitchFamily="18" charset="-34"/>
                <a:cs typeface="Angsana New" pitchFamily="18" charset="-34"/>
              </a:rPr>
              <a:t>0.05% </a:t>
            </a:r>
          </a:p>
          <a:p>
            <a:endParaRPr lang="en-GB" sz="1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09874" y="168348"/>
            <a:ext cx="3562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u="sng" dirty="0" smtClean="0">
                <a:latin typeface="Angsana New" pitchFamily="18" charset="-34"/>
                <a:cs typeface="Angsana New" pitchFamily="18" charset="-34"/>
              </a:rPr>
              <a:t>2 x 2.125cm strips in same width module as baseline</a:t>
            </a:r>
            <a:endParaRPr lang="en-GB" b="1" u="sng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16382" y="446806"/>
            <a:ext cx="3059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38um pitch </a:t>
            </a:r>
          </a:p>
          <a:p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512 strips/sensor</a:t>
            </a:r>
            <a:endParaRPr lang="en-GB" sz="1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944" y="1635308"/>
            <a:ext cx="1181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 smtClean="0">
                <a:latin typeface="Angsana New" pitchFamily="18" charset="-34"/>
                <a:cs typeface="Angsana New" pitchFamily="18" charset="-34"/>
              </a:rPr>
              <a:t>ABCn</a:t>
            </a:r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’ 7.9 x 4.0mm </a:t>
            </a:r>
          </a:p>
          <a:p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512 strips</a:t>
            </a:r>
            <a:endParaRPr lang="en-GB" sz="1400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7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88" t="41532" r="7271" b="36792"/>
          <a:stretch/>
        </p:blipFill>
        <p:spPr bwMode="auto">
          <a:xfrm>
            <a:off x="347604" y="1076722"/>
            <a:ext cx="295207" cy="573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7" name="Rectangle 76"/>
          <p:cNvSpPr/>
          <p:nvPr/>
        </p:nvSpPr>
        <p:spPr>
          <a:xfrm>
            <a:off x="328290" y="1150540"/>
            <a:ext cx="364596" cy="422902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8" name="Group 77"/>
          <p:cNvGrpSpPr/>
          <p:nvPr/>
        </p:nvGrpSpPr>
        <p:grpSpPr>
          <a:xfrm>
            <a:off x="333111" y="1151263"/>
            <a:ext cx="309700" cy="424800"/>
            <a:chOff x="3707802" y="1258834"/>
            <a:chExt cx="309700" cy="424800"/>
          </a:xfrm>
        </p:grpSpPr>
        <p:sp>
          <p:nvSpPr>
            <p:cNvPr id="80" name="Rectangle 79"/>
            <p:cNvSpPr/>
            <p:nvPr/>
          </p:nvSpPr>
          <p:spPr>
            <a:xfrm>
              <a:off x="3736652" y="1258834"/>
              <a:ext cx="252000" cy="424800"/>
            </a:xfrm>
            <a:prstGeom prst="rect">
              <a:avLst/>
            </a:pr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707802" y="1394290"/>
              <a:ext cx="309700" cy="1538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" dirty="0" err="1" smtClean="0">
                  <a:solidFill>
                    <a:srgbClr val="FF0000"/>
                  </a:solidFill>
                </a:rPr>
                <a:t>ABCn</a:t>
              </a:r>
              <a:r>
                <a:rPr lang="en-GB" sz="400" dirty="0" smtClean="0">
                  <a:solidFill>
                    <a:srgbClr val="FF0000"/>
                  </a:solidFill>
                </a:rPr>
                <a:t>’</a:t>
              </a:r>
              <a:endParaRPr lang="en-GB" sz="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79" name="Rectangle 78"/>
          <p:cNvSpPr/>
          <p:nvPr/>
        </p:nvSpPr>
        <p:spPr>
          <a:xfrm>
            <a:off x="568242" y="1181497"/>
            <a:ext cx="45719" cy="364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032" name="Group 1031"/>
          <p:cNvGrpSpPr/>
          <p:nvPr/>
        </p:nvGrpSpPr>
        <p:grpSpPr>
          <a:xfrm>
            <a:off x="1362635" y="826549"/>
            <a:ext cx="4204447" cy="5276381"/>
            <a:chOff x="1362635" y="826549"/>
            <a:chExt cx="4204447" cy="5276381"/>
          </a:xfrm>
        </p:grpSpPr>
        <p:grpSp>
          <p:nvGrpSpPr>
            <p:cNvPr id="1025" name="Group 1024"/>
            <p:cNvGrpSpPr/>
            <p:nvPr/>
          </p:nvGrpSpPr>
          <p:grpSpPr>
            <a:xfrm>
              <a:off x="1461164" y="826549"/>
              <a:ext cx="835098" cy="5194738"/>
              <a:chOff x="1461164" y="826549"/>
              <a:chExt cx="835098" cy="5194738"/>
            </a:xfrm>
          </p:grpSpPr>
          <p:pic>
            <p:nvPicPr>
              <p:cNvPr id="28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9" name="Rectangle 28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51" name="Group 50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52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53" name="Rectangle 52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54" name="Group 53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56" name="Rectangle 55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7" name="TextBox 56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55" name="Rectangle 54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24" name="Group 1023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30" name="Group 29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3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32" name="Rectangle 31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33" name="Group 32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35" name="Rectangle 34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" name="TextBox 35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34" name="Rectangle 33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7" name="Group 36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3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39" name="Rectangle 38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40" name="Group 39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42" name="Rectangle 41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3" name="TextBox 42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41" name="Rectangle 40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44" name="Group 43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4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46" name="Rectangle 45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47" name="Group 46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49" name="Rectangle 48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0" name="TextBox 49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48" name="Rectangle 47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58" name="Group 57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5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60" name="Rectangle 59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61" name="Group 60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63" name="Rectangle 62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64" name="TextBox 63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62" name="Rectangle 61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06" name="Group 105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15" name="Rectangle 14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6" name="Rectangle 15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7" name="Rectangle 16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8" name="Rectangle 17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9" name="Rectangle 18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7" name="Rectangle 26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7" name="Rectangle 6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6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6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6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7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7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7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7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5" name="Group 4"/>
            <p:cNvGrpSpPr/>
            <p:nvPr/>
          </p:nvGrpSpPr>
          <p:grpSpPr>
            <a:xfrm>
              <a:off x="22093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2" name="Rectangle 1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4" name="Rectangle 73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3" name="Group 82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7" name="Group 86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88" name="Rectangle 87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9" name="Rectangle 88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0" name="Rectangle 89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91" name="Group 90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92" name="Rectangle 91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3" name="Rectangle 92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4" name="Rectangle 93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95" name="Group 94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96" name="Rectangle 95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7" name="Rectangle 96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8" name="Rectangle 97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cxnSp>
          <p:nvCxnSpPr>
            <p:cNvPr id="105" name="Straight Connector 104"/>
            <p:cNvCxnSpPr/>
            <p:nvPr/>
          </p:nvCxnSpPr>
          <p:spPr>
            <a:xfrm flipH="1">
              <a:off x="2209368" y="4071592"/>
              <a:ext cx="1249200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0" name="Group 189"/>
            <p:cNvGrpSpPr/>
            <p:nvPr/>
          </p:nvGrpSpPr>
          <p:grpSpPr>
            <a:xfrm flipH="1">
              <a:off x="4639724" y="831768"/>
              <a:ext cx="835098" cy="5194738"/>
              <a:chOff x="1461164" y="826549"/>
              <a:chExt cx="835098" cy="5194738"/>
            </a:xfrm>
          </p:grpSpPr>
          <p:pic>
            <p:nvPicPr>
              <p:cNvPr id="191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92" name="Rectangle 191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93" name="Group 192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238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239" name="Rectangle 238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240" name="Group 239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242" name="Rectangle 241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43" name="TextBox 242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241" name="Rectangle 240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94" name="Group 193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195" name="Group 194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23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233" name="Rectangle 232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234" name="Group 233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236" name="Rectangle 235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37" name="TextBox 236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235" name="Rectangle 234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96" name="Group 195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22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227" name="Rectangle 226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228" name="Group 227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230" name="Rectangle 229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31" name="TextBox 230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229" name="Rectangle 228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97" name="Group 196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22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221" name="Rectangle 220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222" name="Group 221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224" name="Rectangle 223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25" name="TextBox 224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223" name="Rectangle 222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98" name="Group 197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21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215" name="Rectangle 214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216" name="Group 215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218" name="Rectangle 217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9" name="TextBox 218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217" name="Rectangle 216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99" name="Group 198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200" name="Rectangle 199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01" name="Rectangle 200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02" name="Rectangle 201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03" name="Rectangle 202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04" name="Rectangle 203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05" name="Rectangle 204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06" name="Rectangle 205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20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20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20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21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21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21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21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107" name="Group 106"/>
            <p:cNvGrpSpPr/>
            <p:nvPr/>
          </p:nvGrpSpPr>
          <p:grpSpPr>
            <a:xfrm rot="10800000">
              <a:off x="34585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108" name="Group 107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25" name="Rectangle 124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6" name="Rectangle 125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7" name="Rectangle 126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9" name="Group 108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22" name="Rectangle 121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3" name="Rectangle 122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4" name="Rectangle 123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10" name="Group 109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19" name="Rectangle 118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0" name="Rectangle 119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1" name="Rectangle 120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11" name="Group 110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16" name="Rectangle 115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7" name="Rectangle 116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8" name="Rectangle 117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12" name="Group 111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5" name="Rectangle 114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4" name="Rectangle 3"/>
            <p:cNvSpPr/>
            <p:nvPr/>
          </p:nvSpPr>
          <p:spPr>
            <a:xfrm>
              <a:off x="1362635" y="1035853"/>
              <a:ext cx="4204447" cy="5067077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27" name="Rectangle 1026"/>
            <p:cNvSpPr/>
            <p:nvPr/>
          </p:nvSpPr>
          <p:spPr>
            <a:xfrm>
              <a:off x="2374968" y="1058392"/>
              <a:ext cx="2167200" cy="5022000"/>
            </a:xfrm>
            <a:prstGeom prst="rect">
              <a:avLst/>
            </a:prstGeom>
            <a:solidFill>
              <a:srgbClr val="26DDE6">
                <a:alpha val="12157"/>
              </a:srgb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28" name="TextBox 1027"/>
          <p:cNvSpPr txBox="1"/>
          <p:nvPr/>
        </p:nvSpPr>
        <p:spPr>
          <a:xfrm>
            <a:off x="3120366" y="6189240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81.76</a:t>
            </a:r>
            <a:endParaRPr lang="en-GB" dirty="0"/>
          </a:p>
        </p:txBody>
      </p:sp>
      <p:sp>
        <p:nvSpPr>
          <p:cNvPr id="1029" name="TextBox 1028"/>
          <p:cNvSpPr txBox="1"/>
          <p:nvPr/>
        </p:nvSpPr>
        <p:spPr>
          <a:xfrm>
            <a:off x="4192364" y="478602"/>
            <a:ext cx="17347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Total active area is 97.54 x 42.5</a:t>
            </a:r>
            <a:endParaRPr lang="en-GB" sz="1400" dirty="0">
              <a:latin typeface="Angsana New" pitchFamily="18" charset="-34"/>
              <a:cs typeface="Angsana New" pitchFamily="18" charset="-34"/>
            </a:endParaRPr>
          </a:p>
        </p:txBody>
      </p:sp>
      <p:cxnSp>
        <p:nvCxnSpPr>
          <p:cNvPr id="1031" name="Straight Arrow Connector 1030"/>
          <p:cNvCxnSpPr/>
          <p:nvPr/>
        </p:nvCxnSpPr>
        <p:spPr>
          <a:xfrm flipH="1">
            <a:off x="3830817" y="716899"/>
            <a:ext cx="561889" cy="6911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3" name="TextBox 1032"/>
          <p:cNvSpPr txBox="1"/>
          <p:nvPr/>
        </p:nvSpPr>
        <p:spPr>
          <a:xfrm>
            <a:off x="6682548" y="4856623"/>
            <a:ext cx="1112805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Per side = 0.211% </a:t>
            </a:r>
          </a:p>
          <a:p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Total = 0.422%</a:t>
            </a:r>
            <a:endParaRPr lang="en-GB" sz="1400" dirty="0">
              <a:latin typeface="Angsana New" pitchFamily="18" charset="-34"/>
              <a:cs typeface="Angsana New" pitchFamily="18" charset="-34"/>
            </a:endParaRPr>
          </a:p>
        </p:txBody>
      </p:sp>
      <p:grpSp>
        <p:nvGrpSpPr>
          <p:cNvPr id="1034" name="Group 1033"/>
          <p:cNvGrpSpPr/>
          <p:nvPr/>
        </p:nvGrpSpPr>
        <p:grpSpPr>
          <a:xfrm>
            <a:off x="7268124" y="274161"/>
            <a:ext cx="1249200" cy="1004400"/>
            <a:chOff x="7608782" y="531043"/>
            <a:chExt cx="1249200" cy="1004400"/>
          </a:xfrm>
        </p:grpSpPr>
        <p:grpSp>
          <p:nvGrpSpPr>
            <p:cNvPr id="251" name="Group 250"/>
            <p:cNvGrpSpPr/>
            <p:nvPr/>
          </p:nvGrpSpPr>
          <p:grpSpPr>
            <a:xfrm>
              <a:off x="7608782" y="531043"/>
              <a:ext cx="1249200" cy="1004400"/>
              <a:chOff x="2318144" y="1164986"/>
              <a:chExt cx="1249200" cy="1004400"/>
            </a:xfrm>
          </p:grpSpPr>
          <p:sp>
            <p:nvSpPr>
              <p:cNvPr id="252" name="Rectangle 251"/>
              <p:cNvSpPr/>
              <p:nvPr/>
            </p:nvSpPr>
            <p:spPr>
              <a:xfrm>
                <a:off x="2318144" y="1164986"/>
                <a:ext cx="1249200" cy="1004400"/>
              </a:xfrm>
              <a:prstGeom prst="rect">
                <a:avLst/>
              </a:prstGeom>
              <a:noFill/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3" name="Rectangle 252"/>
              <p:cNvSpPr/>
              <p:nvPr/>
            </p:nvSpPr>
            <p:spPr>
              <a:xfrm>
                <a:off x="2318144" y="1164986"/>
                <a:ext cx="165600" cy="1004400"/>
              </a:xfrm>
              <a:prstGeom prst="rect">
                <a:avLst/>
              </a:prstGeom>
              <a:solidFill>
                <a:srgbClr val="FFCC99">
                  <a:alpha val="23922"/>
                </a:srgbClr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4" name="Rectangle 253"/>
              <p:cNvSpPr/>
              <p:nvPr/>
            </p:nvSpPr>
            <p:spPr>
              <a:xfrm>
                <a:off x="2327798" y="1410304"/>
                <a:ext cx="45719" cy="364331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55" name="Rectangle 254"/>
            <p:cNvSpPr/>
            <p:nvPr/>
          </p:nvSpPr>
          <p:spPr>
            <a:xfrm>
              <a:off x="7799342" y="536262"/>
              <a:ext cx="1058639" cy="999181"/>
            </a:xfrm>
            <a:prstGeom prst="rect">
              <a:avLst/>
            </a:prstGeom>
            <a:solidFill>
              <a:srgbClr val="26DDE6">
                <a:alpha val="12157"/>
              </a:srgb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35" name="TextBox 1034"/>
          <p:cNvSpPr txBox="1"/>
          <p:nvPr/>
        </p:nvSpPr>
        <p:spPr>
          <a:xfrm>
            <a:off x="8287757" y="1282446"/>
            <a:ext cx="7585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Active area </a:t>
            </a:r>
          </a:p>
        </p:txBody>
      </p:sp>
      <p:sp>
        <p:nvSpPr>
          <p:cNvPr id="1036" name="TextBox 1035"/>
          <p:cNvSpPr txBox="1"/>
          <p:nvPr/>
        </p:nvSpPr>
        <p:spPr>
          <a:xfrm>
            <a:off x="6589535" y="1413296"/>
            <a:ext cx="8691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Sensor outline</a:t>
            </a:r>
            <a:endParaRPr lang="en-GB" sz="1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037" name="TextBox 1036"/>
          <p:cNvSpPr txBox="1"/>
          <p:nvPr/>
        </p:nvSpPr>
        <p:spPr>
          <a:xfrm>
            <a:off x="6302581" y="668231"/>
            <a:ext cx="8418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Bonding field</a:t>
            </a:r>
            <a:endParaRPr lang="en-GB" sz="1400" dirty="0">
              <a:latin typeface="Angsana New" pitchFamily="18" charset="-34"/>
              <a:cs typeface="Angsana New" pitchFamily="18" charset="-34"/>
            </a:endParaRPr>
          </a:p>
        </p:txBody>
      </p:sp>
      <p:cxnSp>
        <p:nvCxnSpPr>
          <p:cNvPr id="1039" name="Straight Arrow Connector 1038"/>
          <p:cNvCxnSpPr>
            <a:stCxn id="1036" idx="3"/>
          </p:cNvCxnSpPr>
          <p:nvPr/>
        </p:nvCxnSpPr>
        <p:spPr>
          <a:xfrm flipV="1">
            <a:off x="7458684" y="1282446"/>
            <a:ext cx="233362" cy="2847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1" name="Straight Arrow Connector 1040"/>
          <p:cNvCxnSpPr>
            <a:stCxn id="1035" idx="1"/>
          </p:cNvCxnSpPr>
          <p:nvPr/>
        </p:nvCxnSpPr>
        <p:spPr>
          <a:xfrm flipH="1" flipV="1">
            <a:off x="7988003" y="926896"/>
            <a:ext cx="299754" cy="5094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3" name="Straight Arrow Connector 1042"/>
          <p:cNvCxnSpPr>
            <a:stCxn id="1037" idx="3"/>
            <a:endCxn id="254" idx="1"/>
          </p:cNvCxnSpPr>
          <p:nvPr/>
        </p:nvCxnSpPr>
        <p:spPr>
          <a:xfrm flipV="1">
            <a:off x="7144478" y="701645"/>
            <a:ext cx="133300" cy="1204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4" name="TextBox 1043"/>
          <p:cNvSpPr txBox="1"/>
          <p:nvPr/>
        </p:nvSpPr>
        <p:spPr>
          <a:xfrm>
            <a:off x="5963258" y="1094004"/>
            <a:ext cx="119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Periphery electronics</a:t>
            </a:r>
            <a:endParaRPr lang="en-GB" sz="1400" dirty="0">
              <a:latin typeface="Angsana New" pitchFamily="18" charset="-34"/>
              <a:cs typeface="Angsana New" pitchFamily="18" charset="-34"/>
            </a:endParaRPr>
          </a:p>
        </p:txBody>
      </p:sp>
      <p:cxnSp>
        <p:nvCxnSpPr>
          <p:cNvPr id="1046" name="Straight Arrow Connector 1045"/>
          <p:cNvCxnSpPr>
            <a:stCxn id="1044" idx="3"/>
          </p:cNvCxnSpPr>
          <p:nvPr/>
        </p:nvCxnSpPr>
        <p:spPr>
          <a:xfrm flipV="1">
            <a:off x="7157816" y="1088230"/>
            <a:ext cx="193108" cy="1596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7" name="TextBox 1046"/>
          <p:cNvSpPr txBox="1"/>
          <p:nvPr/>
        </p:nvSpPr>
        <p:spPr>
          <a:xfrm>
            <a:off x="261243" y="6250795"/>
            <a:ext cx="22027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Sensors are individual or blocks</a:t>
            </a:r>
          </a:p>
          <a:p>
            <a:r>
              <a:rPr lang="en-GB" sz="1400" dirty="0" smtClean="0">
                <a:latin typeface="Angsana New" pitchFamily="18" charset="-34"/>
                <a:cs typeface="Angsana New" pitchFamily="18" charset="-34"/>
              </a:rPr>
              <a:t>of 3 and </a:t>
            </a:r>
            <a:r>
              <a:rPr lang="en-GB" sz="1400" smtClean="0">
                <a:latin typeface="Angsana New" pitchFamily="18" charset="-34"/>
                <a:cs typeface="Angsana New" pitchFamily="18" charset="-34"/>
              </a:rPr>
              <a:t>2 reticules</a:t>
            </a:r>
            <a:endParaRPr lang="en-GB" sz="1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048" name="Rectangle 1047"/>
          <p:cNvSpPr/>
          <p:nvPr/>
        </p:nvSpPr>
        <p:spPr>
          <a:xfrm>
            <a:off x="2195736" y="4071592"/>
            <a:ext cx="1262831" cy="2008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9" name="Rectangle 1048"/>
          <p:cNvSpPr/>
          <p:nvPr/>
        </p:nvSpPr>
        <p:spPr>
          <a:xfrm>
            <a:off x="3458568" y="1058392"/>
            <a:ext cx="1083600" cy="30144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51" name="Straight Arrow Connector 1050"/>
          <p:cNvCxnSpPr/>
          <p:nvPr/>
        </p:nvCxnSpPr>
        <p:spPr>
          <a:xfrm flipV="1">
            <a:off x="1928518" y="6080392"/>
            <a:ext cx="1280847" cy="3242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61257" y="121299"/>
            <a:ext cx="1714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Module style - A</a:t>
            </a:r>
            <a:endParaRPr lang="en-GB" dirty="0"/>
          </a:p>
        </p:txBody>
      </p:sp>
      <p:sp>
        <p:nvSpPr>
          <p:cNvPr id="244" name="TextBox 243"/>
          <p:cNvSpPr txBox="1"/>
          <p:nvPr/>
        </p:nvSpPr>
        <p:spPr>
          <a:xfrm>
            <a:off x="1466164" y="1567621"/>
            <a:ext cx="271228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" dirty="0" smtClean="0">
                <a:solidFill>
                  <a:srgbClr val="FF0000"/>
                </a:solidFill>
              </a:rPr>
              <a:t>HCC</a:t>
            </a:r>
            <a:endParaRPr lang="en-GB" sz="400" dirty="0">
              <a:solidFill>
                <a:srgbClr val="FF0000"/>
              </a:solidFill>
            </a:endParaRPr>
          </a:p>
        </p:txBody>
      </p:sp>
      <p:sp>
        <p:nvSpPr>
          <p:cNvPr id="245" name="TextBox 244"/>
          <p:cNvSpPr txBox="1"/>
          <p:nvPr/>
        </p:nvSpPr>
        <p:spPr>
          <a:xfrm>
            <a:off x="5171388" y="1577146"/>
            <a:ext cx="271228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" dirty="0" smtClean="0">
                <a:solidFill>
                  <a:srgbClr val="FF0000"/>
                </a:solidFill>
              </a:rPr>
              <a:t>HCC</a:t>
            </a:r>
            <a:endParaRPr lang="en-GB" sz="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71611" y="5479778"/>
            <a:ext cx="1758815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(Current is 0.552% x 2 = 1.104%</a:t>
            </a:r>
          </a:p>
          <a:p>
            <a:r>
              <a:rPr lang="en-GB" sz="14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GB" sz="1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or 0.447% LS =0.894%)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809271" y="4999703"/>
            <a:ext cx="1045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+caps, wire bonds</a:t>
            </a:r>
            <a:endParaRPr lang="en-GB" sz="1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45394" y="6304935"/>
            <a:ext cx="3137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Stave = 1.084% vs 1.76%/1.56%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8064353" y="4682614"/>
            <a:ext cx="7505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Core .662%</a:t>
            </a:r>
            <a:endParaRPr lang="en-GB" sz="1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20979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168459" y="1109093"/>
            <a:ext cx="1789894" cy="2246232"/>
            <a:chOff x="1362635" y="826549"/>
            <a:chExt cx="4204447" cy="5276381"/>
          </a:xfrm>
        </p:grpSpPr>
        <p:grpSp>
          <p:nvGrpSpPr>
            <p:cNvPr id="4" name="Group 3"/>
            <p:cNvGrpSpPr/>
            <p:nvPr/>
          </p:nvGrpSpPr>
          <p:grpSpPr>
            <a:xfrm>
              <a:off x="1461164" y="826549"/>
              <a:ext cx="835098" cy="5194738"/>
              <a:chOff x="1461164" y="826549"/>
              <a:chExt cx="835098" cy="5194738"/>
            </a:xfrm>
          </p:grpSpPr>
          <p:pic>
            <p:nvPicPr>
              <p:cNvPr id="104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05" name="Rectangle 104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06" name="Group 105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151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52" name="Rectangle 151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153" name="Group 152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155" name="Rectangle 154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56" name="TextBox 155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154" name="Rectangle 153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7" name="Group 106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108" name="Group 107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4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46" name="Rectangle 145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47" name="Group 146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49" name="Rectangle 148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50" name="TextBox 149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48" name="Rectangle 147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09" name="Group 108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3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40" name="Rectangle 139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41" name="Group 140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43" name="Rectangle 142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44" name="TextBox 143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42" name="Rectangle 141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10" name="Group 109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3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34" name="Rectangle 133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35" name="Group 134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37" name="Rectangle 136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8" name="TextBox 137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36" name="Rectangle 135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11" name="Group 110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2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28" name="Rectangle 127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29" name="Group 128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31" name="Rectangle 130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2" name="TextBox 131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30" name="Rectangle 129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12" name="Group 111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113" name="Rectangle 112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4" name="Rectangle 113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5" name="Rectangle 114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6" name="Rectangle 115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7" name="Rectangle 116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8" name="Rectangle 117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9" name="Rectangle 118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12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2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2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2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2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2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2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5" name="Group 4"/>
            <p:cNvGrpSpPr/>
            <p:nvPr/>
          </p:nvGrpSpPr>
          <p:grpSpPr>
            <a:xfrm>
              <a:off x="22093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84" name="Group 83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01" name="Rectangle 100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2" name="Rectangle 101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3" name="Rectangle 102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5" name="Group 84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98" name="Rectangle 97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9" name="Rectangle 98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0" name="Rectangle 99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6" name="Group 85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95" name="Rectangle 94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6" name="Rectangle 95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7" name="Rectangle 96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7" name="Group 86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92" name="Rectangle 91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3" name="Rectangle 92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4" name="Rectangle 93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8" name="Group 87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89" name="Rectangle 88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0" name="Rectangle 89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1" name="Rectangle 90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cxnSp>
          <p:nvCxnSpPr>
            <p:cNvPr id="6" name="Straight Connector 5"/>
            <p:cNvCxnSpPr/>
            <p:nvPr/>
          </p:nvCxnSpPr>
          <p:spPr>
            <a:xfrm flipH="1">
              <a:off x="2209368" y="4071592"/>
              <a:ext cx="1249200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Group 6"/>
            <p:cNvGrpSpPr/>
            <p:nvPr/>
          </p:nvGrpSpPr>
          <p:grpSpPr>
            <a:xfrm flipH="1">
              <a:off x="4639724" y="831768"/>
              <a:ext cx="835098" cy="5194738"/>
              <a:chOff x="1461164" y="826549"/>
              <a:chExt cx="835098" cy="5194738"/>
            </a:xfrm>
          </p:grpSpPr>
          <p:pic>
            <p:nvPicPr>
              <p:cNvPr id="31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32" name="Rectangle 31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33" name="Group 32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78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79" name="Rectangle 78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80" name="Group 79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82" name="Rectangle 81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83" name="TextBox 82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81" name="Rectangle 80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34" name="Group 33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35" name="Group 34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7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73" name="Rectangle 72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74" name="Group 73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76" name="Rectangle 75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77" name="TextBox 76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75" name="Rectangle 74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6" name="Group 35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6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67" name="Rectangle 66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68" name="Group 67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70" name="Rectangle 69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71" name="TextBox 70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69" name="Rectangle 68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7" name="Group 36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6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61" name="Rectangle 60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62" name="Group 61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64" name="Rectangle 63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65" name="TextBox 64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63" name="Rectangle 62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8" name="Group 37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5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55" name="Rectangle 54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56" name="Group 55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58" name="Rectangle 57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9" name="TextBox 58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57" name="Rectangle 56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9" name="Group 38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40" name="Rectangle 39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" name="Rectangle 40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2" name="Rectangle 41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3" name="Rectangle 42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4" name="Rectangle 43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5" name="Rectangle 44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6" name="Rectangle 45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4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4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4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5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5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5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5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8" name="Group 7"/>
            <p:cNvGrpSpPr/>
            <p:nvPr/>
          </p:nvGrpSpPr>
          <p:grpSpPr>
            <a:xfrm rot="10800000">
              <a:off x="34585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11" name="Group 10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28" name="Rectangle 27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9" name="Rectangle 28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0" name="Rectangle 29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2" name="Group 11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25" name="Rectangle 24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7" name="Rectangle 26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3" name="Group 12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22" name="Rectangle 21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3" name="Rectangle 22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4" name="Rectangle 23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4" name="Group 13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9" name="Rectangle 18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0" name="Rectangle 19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5" name="Group 14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6" name="Rectangle 15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" name="Rectangle 16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" name="Rectangle 17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9" name="Rectangle 8"/>
            <p:cNvSpPr/>
            <p:nvPr/>
          </p:nvSpPr>
          <p:spPr>
            <a:xfrm>
              <a:off x="1362635" y="1035853"/>
              <a:ext cx="4204447" cy="5067077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374968" y="1058392"/>
              <a:ext cx="2167200" cy="5022000"/>
            </a:xfrm>
            <a:prstGeom prst="rect">
              <a:avLst/>
            </a:prstGeom>
            <a:solidFill>
              <a:srgbClr val="26DDE6">
                <a:alpha val="12157"/>
              </a:srgb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57" name="Group 156"/>
          <p:cNvGrpSpPr/>
          <p:nvPr/>
        </p:nvGrpSpPr>
        <p:grpSpPr>
          <a:xfrm>
            <a:off x="2967232" y="1109093"/>
            <a:ext cx="1789894" cy="2246232"/>
            <a:chOff x="1362635" y="826549"/>
            <a:chExt cx="4204447" cy="5276381"/>
          </a:xfrm>
        </p:grpSpPr>
        <p:grpSp>
          <p:nvGrpSpPr>
            <p:cNvPr id="158" name="Group 157"/>
            <p:cNvGrpSpPr/>
            <p:nvPr/>
          </p:nvGrpSpPr>
          <p:grpSpPr>
            <a:xfrm>
              <a:off x="1461164" y="826549"/>
              <a:ext cx="835098" cy="5194738"/>
              <a:chOff x="1461164" y="826549"/>
              <a:chExt cx="835098" cy="5194738"/>
            </a:xfrm>
          </p:grpSpPr>
          <p:pic>
            <p:nvPicPr>
              <p:cNvPr id="258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59" name="Rectangle 258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260" name="Group 259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305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306" name="Rectangle 305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307" name="Group 306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309" name="Rectangle 308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10" name="TextBox 309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308" name="Rectangle 307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61" name="Group 260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262" name="Group 261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29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300" name="Rectangle 299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301" name="Group 300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303" name="Rectangle 302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4" name="TextBox 303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302" name="Rectangle 301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263" name="Group 262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29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294" name="Rectangle 293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295" name="Group 294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297" name="Rectangle 296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8" name="TextBox 297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296" name="Rectangle 295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264" name="Group 263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28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288" name="Rectangle 287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289" name="Group 288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291" name="Rectangle 290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2" name="TextBox 291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290" name="Rectangle 289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265" name="Group 264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28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282" name="Rectangle 281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283" name="Group 282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285" name="Rectangle 284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86" name="TextBox 285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284" name="Rectangle 283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266" name="Group 265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267" name="Rectangle 266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68" name="Rectangle 267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69" name="Rectangle 268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70" name="Rectangle 269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71" name="Rectangle 270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72" name="Rectangle 271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73" name="Rectangle 272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27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27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27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27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27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27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28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159" name="Group 158"/>
            <p:cNvGrpSpPr/>
            <p:nvPr/>
          </p:nvGrpSpPr>
          <p:grpSpPr>
            <a:xfrm>
              <a:off x="22093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238" name="Group 237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255" name="Rectangle 254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6" name="Rectangle 255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7" name="Rectangle 256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39" name="Group 238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252" name="Rectangle 251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3" name="Rectangle 252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4" name="Rectangle 253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40" name="Group 239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249" name="Rectangle 248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0" name="Rectangle 249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1" name="Rectangle 250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41" name="Group 240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246" name="Rectangle 245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47" name="Rectangle 246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48" name="Rectangle 247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42" name="Group 241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243" name="Rectangle 242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44" name="Rectangle 243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45" name="Rectangle 244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cxnSp>
          <p:nvCxnSpPr>
            <p:cNvPr id="160" name="Straight Connector 159"/>
            <p:cNvCxnSpPr/>
            <p:nvPr/>
          </p:nvCxnSpPr>
          <p:spPr>
            <a:xfrm flipH="1">
              <a:off x="2209368" y="4071592"/>
              <a:ext cx="1249200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1" name="Group 160"/>
            <p:cNvGrpSpPr/>
            <p:nvPr/>
          </p:nvGrpSpPr>
          <p:grpSpPr>
            <a:xfrm flipH="1">
              <a:off x="4639724" y="831768"/>
              <a:ext cx="835098" cy="5194738"/>
              <a:chOff x="1461164" y="826549"/>
              <a:chExt cx="835098" cy="5194738"/>
            </a:xfrm>
          </p:grpSpPr>
          <p:pic>
            <p:nvPicPr>
              <p:cNvPr id="185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86" name="Rectangle 185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87" name="Group 186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232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233" name="Rectangle 232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234" name="Group 233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236" name="Rectangle 235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37" name="TextBox 236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235" name="Rectangle 234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88" name="Group 187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189" name="Group 188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22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227" name="Rectangle 226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228" name="Group 227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230" name="Rectangle 229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31" name="TextBox 230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229" name="Rectangle 228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90" name="Group 189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22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221" name="Rectangle 220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222" name="Group 221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224" name="Rectangle 223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25" name="TextBox 224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223" name="Rectangle 222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91" name="Group 190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21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215" name="Rectangle 214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216" name="Group 215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218" name="Rectangle 217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9" name="TextBox 218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217" name="Rectangle 216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92" name="Group 191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20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209" name="Rectangle 208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210" name="Group 209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212" name="Rectangle 211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3" name="TextBox 212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211" name="Rectangle 210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93" name="Group 192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194" name="Rectangle 193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95" name="Rectangle 194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96" name="Rectangle 195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97" name="Rectangle 196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98" name="Rectangle 197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99" name="Rectangle 198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00" name="Rectangle 199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20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20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20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20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20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20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20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162" name="Group 161"/>
            <p:cNvGrpSpPr/>
            <p:nvPr/>
          </p:nvGrpSpPr>
          <p:grpSpPr>
            <a:xfrm rot="10800000">
              <a:off x="34585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165" name="Group 164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82" name="Rectangle 181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3" name="Rectangle 182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4" name="Rectangle 183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66" name="Group 165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79" name="Rectangle 178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0" name="Rectangle 179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1" name="Rectangle 180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67" name="Group 166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76" name="Rectangle 175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7" name="Rectangle 176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8" name="Rectangle 177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68" name="Group 167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73" name="Rectangle 172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4" name="Rectangle 173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5" name="Rectangle 174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69" name="Group 168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70" name="Rectangle 169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1" name="Rectangle 170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2" name="Rectangle 171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163" name="Rectangle 162"/>
            <p:cNvSpPr/>
            <p:nvPr/>
          </p:nvSpPr>
          <p:spPr>
            <a:xfrm>
              <a:off x="1362635" y="1035853"/>
              <a:ext cx="4204447" cy="5067077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2374968" y="1058392"/>
              <a:ext cx="2167200" cy="5022000"/>
            </a:xfrm>
            <a:prstGeom prst="rect">
              <a:avLst/>
            </a:prstGeom>
            <a:solidFill>
              <a:srgbClr val="26DDE6">
                <a:alpha val="12157"/>
              </a:srgb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25" name="Group 1024"/>
          <p:cNvGrpSpPr/>
          <p:nvPr/>
        </p:nvGrpSpPr>
        <p:grpSpPr>
          <a:xfrm>
            <a:off x="2067397" y="3333352"/>
            <a:ext cx="1789894" cy="2538158"/>
            <a:chOff x="2067397" y="3299934"/>
            <a:chExt cx="1789894" cy="2538158"/>
          </a:xfrm>
        </p:grpSpPr>
        <p:grpSp>
          <p:nvGrpSpPr>
            <p:cNvPr id="465" name="Group 464"/>
            <p:cNvGrpSpPr/>
            <p:nvPr/>
          </p:nvGrpSpPr>
          <p:grpSpPr>
            <a:xfrm>
              <a:off x="2067397" y="3591860"/>
              <a:ext cx="1789894" cy="2246232"/>
              <a:chOff x="1362635" y="826549"/>
              <a:chExt cx="4204447" cy="5276381"/>
            </a:xfrm>
          </p:grpSpPr>
          <p:grpSp>
            <p:nvGrpSpPr>
              <p:cNvPr id="466" name="Group 465"/>
              <p:cNvGrpSpPr/>
              <p:nvPr/>
            </p:nvGrpSpPr>
            <p:grpSpPr>
              <a:xfrm>
                <a:off x="1461164" y="826549"/>
                <a:ext cx="835098" cy="5194738"/>
                <a:chOff x="1461164" y="826549"/>
                <a:chExt cx="835098" cy="5194738"/>
              </a:xfrm>
            </p:grpSpPr>
            <p:pic>
              <p:nvPicPr>
                <p:cNvPr id="566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7330" t="30653" r="4825"/>
                <a:stretch/>
              </p:blipFill>
              <p:spPr bwMode="auto">
                <a:xfrm>
                  <a:off x="1472157" y="826549"/>
                  <a:ext cx="787285" cy="18360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567" name="Rectangle 566"/>
                <p:cNvSpPr/>
                <p:nvPr/>
              </p:nvSpPr>
              <p:spPr>
                <a:xfrm>
                  <a:off x="1918876" y="884715"/>
                  <a:ext cx="377386" cy="1919288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568" name="Group 567"/>
                <p:cNvGrpSpPr/>
                <p:nvPr/>
              </p:nvGrpSpPr>
              <p:grpSpPr>
                <a:xfrm>
                  <a:off x="1894847" y="421213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61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614" name="Rectangle 613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615" name="Group 614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617" name="Rectangle 616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618" name="TextBox 617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616" name="Rectangle 615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569" name="Group 568"/>
                <p:cNvGrpSpPr/>
                <p:nvPr/>
              </p:nvGrpSpPr>
              <p:grpSpPr>
                <a:xfrm>
                  <a:off x="1461164" y="1088230"/>
                  <a:ext cx="793458" cy="4933057"/>
                  <a:chOff x="1461164" y="1088230"/>
                  <a:chExt cx="793458" cy="4933057"/>
                </a:xfrm>
              </p:grpSpPr>
              <p:grpSp>
                <p:nvGrpSpPr>
                  <p:cNvPr id="570" name="Group 569"/>
                  <p:cNvGrpSpPr/>
                  <p:nvPr/>
                </p:nvGrpSpPr>
                <p:grpSpPr>
                  <a:xfrm>
                    <a:off x="1885205" y="1198080"/>
                    <a:ext cx="364596" cy="573882"/>
                    <a:chOff x="3843338" y="1859757"/>
                    <a:chExt cx="364596" cy="573882"/>
                  </a:xfrm>
                </p:grpSpPr>
                <p:pic>
                  <p:nvPicPr>
                    <p:cNvPr id="607" name="Picture 2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82288" t="41532" r="7271" b="36792"/>
                    <a:stretch/>
                  </p:blipFill>
                  <p:spPr bwMode="auto">
                    <a:xfrm>
                      <a:off x="3862652" y="1859757"/>
                      <a:ext cx="295207" cy="57388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sp>
                  <p:nvSpPr>
                    <p:cNvPr id="608" name="Rectangle 607"/>
                    <p:cNvSpPr/>
                    <p:nvPr/>
                  </p:nvSpPr>
                  <p:spPr>
                    <a:xfrm>
                      <a:off x="3843338" y="1933575"/>
                      <a:ext cx="364596" cy="42290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grpSp>
                  <p:nvGrpSpPr>
                    <p:cNvPr id="609" name="Group 608"/>
                    <p:cNvGrpSpPr/>
                    <p:nvPr/>
                  </p:nvGrpSpPr>
                  <p:grpSpPr>
                    <a:xfrm>
                      <a:off x="3848159" y="1934298"/>
                      <a:ext cx="309700" cy="424800"/>
                      <a:chOff x="3707802" y="1258834"/>
                      <a:chExt cx="309700" cy="424800"/>
                    </a:xfrm>
                  </p:grpSpPr>
                  <p:sp>
                    <p:nvSpPr>
                      <p:cNvPr id="611" name="Rectangle 610"/>
                      <p:cNvSpPr/>
                      <p:nvPr/>
                    </p:nvSpPr>
                    <p:spPr>
                      <a:xfrm>
                        <a:off x="3736652" y="1258834"/>
                        <a:ext cx="252000" cy="424800"/>
                      </a:xfrm>
                      <a:prstGeom prst="rect">
                        <a:avLst/>
                      </a:prstGeom>
                      <a:noFill/>
                      <a:ln w="6350">
                        <a:solidFill>
                          <a:srgbClr val="FF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612" name="TextBox 611"/>
                      <p:cNvSpPr txBox="1"/>
                      <p:nvPr/>
                    </p:nvSpPr>
                    <p:spPr>
                      <a:xfrm>
                        <a:off x="3707802" y="1394290"/>
                        <a:ext cx="309700" cy="15388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GB" sz="400" dirty="0" err="1" smtClean="0">
                            <a:solidFill>
                              <a:srgbClr val="FF0000"/>
                            </a:solidFill>
                          </a:rPr>
                          <a:t>ABCn</a:t>
                        </a:r>
                        <a:r>
                          <a:rPr lang="en-GB" sz="400" dirty="0" smtClean="0">
                            <a:solidFill>
                              <a:srgbClr val="FF0000"/>
                            </a:solidFill>
                          </a:rPr>
                          <a:t>’</a:t>
                        </a:r>
                        <a:endParaRPr lang="en-GB" sz="4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610" name="Rectangle 609"/>
                    <p:cNvSpPr/>
                    <p:nvPr/>
                  </p:nvSpPr>
                  <p:spPr>
                    <a:xfrm>
                      <a:off x="4083290" y="1964532"/>
                      <a:ext cx="45719" cy="364331"/>
                    </a:xfrm>
                    <a:prstGeom prst="rect">
                      <a:avLst/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 w="31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571" name="Group 570"/>
                  <p:cNvGrpSpPr/>
                  <p:nvPr/>
                </p:nvGrpSpPr>
                <p:grpSpPr>
                  <a:xfrm>
                    <a:off x="1885205" y="2204214"/>
                    <a:ext cx="364596" cy="573882"/>
                    <a:chOff x="3843338" y="1859757"/>
                    <a:chExt cx="364596" cy="573882"/>
                  </a:xfrm>
                </p:grpSpPr>
                <p:pic>
                  <p:nvPicPr>
                    <p:cNvPr id="601" name="Picture 2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82288" t="41532" r="7271" b="36792"/>
                    <a:stretch/>
                  </p:blipFill>
                  <p:spPr bwMode="auto">
                    <a:xfrm>
                      <a:off x="3862652" y="1859757"/>
                      <a:ext cx="295207" cy="57388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sp>
                  <p:nvSpPr>
                    <p:cNvPr id="602" name="Rectangle 601"/>
                    <p:cNvSpPr/>
                    <p:nvPr/>
                  </p:nvSpPr>
                  <p:spPr>
                    <a:xfrm>
                      <a:off x="3843338" y="1933575"/>
                      <a:ext cx="364596" cy="42290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grpSp>
                  <p:nvGrpSpPr>
                    <p:cNvPr id="603" name="Group 602"/>
                    <p:cNvGrpSpPr/>
                    <p:nvPr/>
                  </p:nvGrpSpPr>
                  <p:grpSpPr>
                    <a:xfrm>
                      <a:off x="3848159" y="1934298"/>
                      <a:ext cx="309700" cy="424800"/>
                      <a:chOff x="3707802" y="1258834"/>
                      <a:chExt cx="309700" cy="424800"/>
                    </a:xfrm>
                  </p:grpSpPr>
                  <p:sp>
                    <p:nvSpPr>
                      <p:cNvPr id="605" name="Rectangle 604"/>
                      <p:cNvSpPr/>
                      <p:nvPr/>
                    </p:nvSpPr>
                    <p:spPr>
                      <a:xfrm>
                        <a:off x="3736652" y="1258834"/>
                        <a:ext cx="252000" cy="424800"/>
                      </a:xfrm>
                      <a:prstGeom prst="rect">
                        <a:avLst/>
                      </a:prstGeom>
                      <a:noFill/>
                      <a:ln w="6350">
                        <a:solidFill>
                          <a:srgbClr val="FF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606" name="TextBox 605"/>
                      <p:cNvSpPr txBox="1"/>
                      <p:nvPr/>
                    </p:nvSpPr>
                    <p:spPr>
                      <a:xfrm>
                        <a:off x="3707802" y="1394290"/>
                        <a:ext cx="309700" cy="15388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GB" sz="400" dirty="0" err="1" smtClean="0">
                            <a:solidFill>
                              <a:srgbClr val="FF0000"/>
                            </a:solidFill>
                          </a:rPr>
                          <a:t>ABCn</a:t>
                        </a:r>
                        <a:r>
                          <a:rPr lang="en-GB" sz="400" dirty="0" smtClean="0">
                            <a:solidFill>
                              <a:srgbClr val="FF0000"/>
                            </a:solidFill>
                          </a:rPr>
                          <a:t>’</a:t>
                        </a:r>
                        <a:endParaRPr lang="en-GB" sz="4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604" name="Rectangle 603"/>
                    <p:cNvSpPr/>
                    <p:nvPr/>
                  </p:nvSpPr>
                  <p:spPr>
                    <a:xfrm>
                      <a:off x="4083290" y="1964532"/>
                      <a:ext cx="45719" cy="364331"/>
                    </a:xfrm>
                    <a:prstGeom prst="rect">
                      <a:avLst/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 w="31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572" name="Group 571"/>
                  <p:cNvGrpSpPr/>
                  <p:nvPr/>
                </p:nvGrpSpPr>
                <p:grpSpPr>
                  <a:xfrm>
                    <a:off x="1890026" y="3223359"/>
                    <a:ext cx="364596" cy="573882"/>
                    <a:chOff x="3843338" y="1859757"/>
                    <a:chExt cx="364596" cy="573882"/>
                  </a:xfrm>
                </p:grpSpPr>
                <p:pic>
                  <p:nvPicPr>
                    <p:cNvPr id="595" name="Picture 2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82288" t="41532" r="7271" b="36792"/>
                    <a:stretch/>
                  </p:blipFill>
                  <p:spPr bwMode="auto">
                    <a:xfrm>
                      <a:off x="3862652" y="1859757"/>
                      <a:ext cx="295207" cy="57388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sp>
                  <p:nvSpPr>
                    <p:cNvPr id="596" name="Rectangle 595"/>
                    <p:cNvSpPr/>
                    <p:nvPr/>
                  </p:nvSpPr>
                  <p:spPr>
                    <a:xfrm>
                      <a:off x="3843338" y="1933575"/>
                      <a:ext cx="364596" cy="42290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grpSp>
                  <p:nvGrpSpPr>
                    <p:cNvPr id="597" name="Group 596"/>
                    <p:cNvGrpSpPr/>
                    <p:nvPr/>
                  </p:nvGrpSpPr>
                  <p:grpSpPr>
                    <a:xfrm>
                      <a:off x="3848159" y="1934298"/>
                      <a:ext cx="309700" cy="424800"/>
                      <a:chOff x="3707802" y="1258834"/>
                      <a:chExt cx="309700" cy="424800"/>
                    </a:xfrm>
                  </p:grpSpPr>
                  <p:sp>
                    <p:nvSpPr>
                      <p:cNvPr id="599" name="Rectangle 598"/>
                      <p:cNvSpPr/>
                      <p:nvPr/>
                    </p:nvSpPr>
                    <p:spPr>
                      <a:xfrm>
                        <a:off x="3736652" y="1258834"/>
                        <a:ext cx="252000" cy="424800"/>
                      </a:xfrm>
                      <a:prstGeom prst="rect">
                        <a:avLst/>
                      </a:prstGeom>
                      <a:noFill/>
                      <a:ln w="6350">
                        <a:solidFill>
                          <a:srgbClr val="FF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600" name="TextBox 599"/>
                      <p:cNvSpPr txBox="1"/>
                      <p:nvPr/>
                    </p:nvSpPr>
                    <p:spPr>
                      <a:xfrm>
                        <a:off x="3707802" y="1394290"/>
                        <a:ext cx="309700" cy="15388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GB" sz="400" dirty="0" err="1" smtClean="0">
                            <a:solidFill>
                              <a:srgbClr val="FF0000"/>
                            </a:solidFill>
                          </a:rPr>
                          <a:t>ABCn</a:t>
                        </a:r>
                        <a:r>
                          <a:rPr lang="en-GB" sz="400" dirty="0" smtClean="0">
                            <a:solidFill>
                              <a:srgbClr val="FF0000"/>
                            </a:solidFill>
                          </a:rPr>
                          <a:t>’</a:t>
                        </a:r>
                        <a:endParaRPr lang="en-GB" sz="4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598" name="Rectangle 597"/>
                    <p:cNvSpPr/>
                    <p:nvPr/>
                  </p:nvSpPr>
                  <p:spPr>
                    <a:xfrm>
                      <a:off x="4083290" y="1964532"/>
                      <a:ext cx="45719" cy="364331"/>
                    </a:xfrm>
                    <a:prstGeom prst="rect">
                      <a:avLst/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 w="31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573" name="Group 572"/>
                  <p:cNvGrpSpPr/>
                  <p:nvPr/>
                </p:nvGrpSpPr>
                <p:grpSpPr>
                  <a:xfrm>
                    <a:off x="1890026" y="5219798"/>
                    <a:ext cx="364596" cy="573882"/>
                    <a:chOff x="3843338" y="1859757"/>
                    <a:chExt cx="364596" cy="573882"/>
                  </a:xfrm>
                </p:grpSpPr>
                <p:pic>
                  <p:nvPicPr>
                    <p:cNvPr id="589" name="Picture 2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82288" t="41532" r="7271" b="36792"/>
                    <a:stretch/>
                  </p:blipFill>
                  <p:spPr bwMode="auto">
                    <a:xfrm>
                      <a:off x="3862652" y="1859757"/>
                      <a:ext cx="295207" cy="57388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sp>
                  <p:nvSpPr>
                    <p:cNvPr id="590" name="Rectangle 589"/>
                    <p:cNvSpPr/>
                    <p:nvPr/>
                  </p:nvSpPr>
                  <p:spPr>
                    <a:xfrm>
                      <a:off x="3843338" y="1933575"/>
                      <a:ext cx="364596" cy="42290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grpSp>
                  <p:nvGrpSpPr>
                    <p:cNvPr id="591" name="Group 590"/>
                    <p:cNvGrpSpPr/>
                    <p:nvPr/>
                  </p:nvGrpSpPr>
                  <p:grpSpPr>
                    <a:xfrm>
                      <a:off x="3848159" y="1934298"/>
                      <a:ext cx="309700" cy="424800"/>
                      <a:chOff x="3707802" y="1258834"/>
                      <a:chExt cx="309700" cy="424800"/>
                    </a:xfrm>
                  </p:grpSpPr>
                  <p:sp>
                    <p:nvSpPr>
                      <p:cNvPr id="593" name="Rectangle 592"/>
                      <p:cNvSpPr/>
                      <p:nvPr/>
                    </p:nvSpPr>
                    <p:spPr>
                      <a:xfrm>
                        <a:off x="3736652" y="1258834"/>
                        <a:ext cx="252000" cy="424800"/>
                      </a:xfrm>
                      <a:prstGeom prst="rect">
                        <a:avLst/>
                      </a:prstGeom>
                      <a:noFill/>
                      <a:ln w="6350">
                        <a:solidFill>
                          <a:srgbClr val="FF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594" name="TextBox 593"/>
                      <p:cNvSpPr txBox="1"/>
                      <p:nvPr/>
                    </p:nvSpPr>
                    <p:spPr>
                      <a:xfrm>
                        <a:off x="3707802" y="1394290"/>
                        <a:ext cx="309700" cy="15388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GB" sz="400" dirty="0" err="1" smtClean="0">
                            <a:solidFill>
                              <a:srgbClr val="FF0000"/>
                            </a:solidFill>
                          </a:rPr>
                          <a:t>ABCn</a:t>
                        </a:r>
                        <a:r>
                          <a:rPr lang="en-GB" sz="400" dirty="0" smtClean="0">
                            <a:solidFill>
                              <a:srgbClr val="FF0000"/>
                            </a:solidFill>
                          </a:rPr>
                          <a:t>’</a:t>
                        </a:r>
                        <a:endParaRPr lang="en-GB" sz="4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592" name="Rectangle 591"/>
                    <p:cNvSpPr/>
                    <p:nvPr/>
                  </p:nvSpPr>
                  <p:spPr>
                    <a:xfrm>
                      <a:off x="4083290" y="1964532"/>
                      <a:ext cx="45719" cy="364331"/>
                    </a:xfrm>
                    <a:prstGeom prst="rect">
                      <a:avLst/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 w="31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574" name="Group 573"/>
                  <p:cNvGrpSpPr/>
                  <p:nvPr/>
                </p:nvGrpSpPr>
                <p:grpSpPr>
                  <a:xfrm>
                    <a:off x="1461164" y="1088230"/>
                    <a:ext cx="734572" cy="4933057"/>
                    <a:chOff x="1461164" y="1088230"/>
                    <a:chExt cx="734572" cy="4933057"/>
                  </a:xfrm>
                </p:grpSpPr>
                <p:sp>
                  <p:nvSpPr>
                    <p:cNvPr id="575" name="Rectangle 574"/>
                    <p:cNvSpPr/>
                    <p:nvPr/>
                  </p:nvSpPr>
                  <p:spPr>
                    <a:xfrm>
                      <a:off x="1907704" y="1268760"/>
                      <a:ext cx="252000" cy="424800"/>
                    </a:xfrm>
                    <a:prstGeom prst="rect">
                      <a:avLst/>
                    </a:prstGeom>
                    <a:noFill/>
                    <a:ln w="31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76" name="Rectangle 575"/>
                    <p:cNvSpPr/>
                    <p:nvPr/>
                  </p:nvSpPr>
                  <p:spPr>
                    <a:xfrm>
                      <a:off x="1907704" y="2312876"/>
                      <a:ext cx="252000" cy="424800"/>
                    </a:xfrm>
                    <a:prstGeom prst="rect">
                      <a:avLst/>
                    </a:prstGeom>
                    <a:noFill/>
                    <a:ln w="31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77" name="Rectangle 576"/>
                    <p:cNvSpPr/>
                    <p:nvPr/>
                  </p:nvSpPr>
                  <p:spPr>
                    <a:xfrm>
                      <a:off x="1907704" y="3356992"/>
                      <a:ext cx="252000" cy="424800"/>
                    </a:xfrm>
                    <a:prstGeom prst="rect">
                      <a:avLst/>
                    </a:prstGeom>
                    <a:noFill/>
                    <a:ln w="31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78" name="Rectangle 577"/>
                    <p:cNvSpPr/>
                    <p:nvPr/>
                  </p:nvSpPr>
                  <p:spPr>
                    <a:xfrm>
                      <a:off x="1907704" y="4401108"/>
                      <a:ext cx="252000" cy="424800"/>
                    </a:xfrm>
                    <a:prstGeom prst="rect">
                      <a:avLst/>
                    </a:prstGeom>
                    <a:noFill/>
                    <a:ln w="31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79" name="Rectangle 578"/>
                    <p:cNvSpPr/>
                    <p:nvPr/>
                  </p:nvSpPr>
                  <p:spPr>
                    <a:xfrm>
                      <a:off x="1907704" y="5445224"/>
                      <a:ext cx="252000" cy="424800"/>
                    </a:xfrm>
                    <a:prstGeom prst="rect">
                      <a:avLst/>
                    </a:prstGeom>
                    <a:noFill/>
                    <a:ln w="31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80" name="Rectangle 579"/>
                    <p:cNvSpPr/>
                    <p:nvPr/>
                  </p:nvSpPr>
                  <p:spPr>
                    <a:xfrm>
                      <a:off x="1681412" y="1910688"/>
                      <a:ext cx="202805" cy="213676"/>
                    </a:xfrm>
                    <a:prstGeom prst="rect">
                      <a:avLst/>
                    </a:prstGeom>
                    <a:noFill/>
                    <a:ln w="31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81" name="Rectangle 580"/>
                    <p:cNvSpPr/>
                    <p:nvPr/>
                  </p:nvSpPr>
                  <p:spPr>
                    <a:xfrm>
                      <a:off x="1461164" y="1088230"/>
                      <a:ext cx="734572" cy="4933057"/>
                    </a:xfrm>
                    <a:prstGeom prst="rect">
                      <a:avLst/>
                    </a:prstGeom>
                    <a:noFill/>
                    <a:ln w="31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582" name="Picture 2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68659" t="69404" r="25783"/>
                    <a:stretch/>
                  </p:blipFill>
                  <p:spPr bwMode="auto">
                    <a:xfrm>
                      <a:off x="1509713" y="2662549"/>
                      <a:ext cx="157162" cy="81002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pic>
                  <p:nvPicPr>
                    <p:cNvPr id="583" name="Picture 2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68659" t="69404" r="25783"/>
                    <a:stretch/>
                  </p:blipFill>
                  <p:spPr bwMode="auto">
                    <a:xfrm>
                      <a:off x="1509713" y="3472576"/>
                      <a:ext cx="157162" cy="81002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pic>
                  <p:nvPicPr>
                    <p:cNvPr id="584" name="Picture 2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68659" t="69404" r="25783"/>
                    <a:stretch/>
                  </p:blipFill>
                  <p:spPr bwMode="auto">
                    <a:xfrm>
                      <a:off x="1509713" y="4276201"/>
                      <a:ext cx="157162" cy="81002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pic>
                  <p:nvPicPr>
                    <p:cNvPr id="585" name="Picture 2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68659" t="69404" r="25783"/>
                    <a:stretch/>
                  </p:blipFill>
                  <p:spPr bwMode="auto">
                    <a:xfrm>
                      <a:off x="1509713" y="5079826"/>
                      <a:ext cx="157162" cy="81002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pic>
                  <p:nvPicPr>
                    <p:cNvPr id="586" name="Picture 2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76744" t="51011" r="17445" b="5277"/>
                    <a:stretch/>
                  </p:blipFill>
                  <p:spPr bwMode="auto">
                    <a:xfrm>
                      <a:off x="1743398" y="2958368"/>
                      <a:ext cx="164306" cy="115728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pic>
                  <p:nvPicPr>
                    <p:cNvPr id="587" name="Picture 2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76744" t="51011" r="17445" b="5277"/>
                    <a:stretch/>
                  </p:blipFill>
                  <p:spPr bwMode="auto">
                    <a:xfrm>
                      <a:off x="1730191" y="4447045"/>
                      <a:ext cx="164306" cy="115728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pic>
                  <p:nvPicPr>
                    <p:cNvPr id="588" name="Picture 2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76744" t="75053" r="17445" b="12542"/>
                    <a:stretch/>
                  </p:blipFill>
                  <p:spPr bwMode="auto">
                    <a:xfrm>
                      <a:off x="1730191" y="5629473"/>
                      <a:ext cx="164306" cy="32841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</p:grpSp>
            </p:grpSp>
          </p:grpSp>
          <p:grpSp>
            <p:nvGrpSpPr>
              <p:cNvPr id="467" name="Group 466"/>
              <p:cNvGrpSpPr/>
              <p:nvPr/>
            </p:nvGrpSpPr>
            <p:grpSpPr>
              <a:xfrm>
                <a:off x="2209368" y="1058392"/>
                <a:ext cx="1249200" cy="5022000"/>
                <a:chOff x="2318144" y="1164986"/>
                <a:chExt cx="1249200" cy="5022000"/>
              </a:xfrm>
            </p:grpSpPr>
            <p:grpSp>
              <p:nvGrpSpPr>
                <p:cNvPr id="546" name="Group 545"/>
                <p:cNvGrpSpPr/>
                <p:nvPr/>
              </p:nvGrpSpPr>
              <p:grpSpPr>
                <a:xfrm>
                  <a:off x="2318144" y="1164986"/>
                  <a:ext cx="1249200" cy="1004400"/>
                  <a:chOff x="2318144" y="1164986"/>
                  <a:chExt cx="1249200" cy="1004400"/>
                </a:xfrm>
              </p:grpSpPr>
              <p:sp>
                <p:nvSpPr>
                  <p:cNvPr id="563" name="Rectangle 562"/>
                  <p:cNvSpPr/>
                  <p:nvPr/>
                </p:nvSpPr>
                <p:spPr>
                  <a:xfrm>
                    <a:off x="2318144" y="1164986"/>
                    <a:ext cx="1249200" cy="10044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64" name="Rectangle 563"/>
                  <p:cNvSpPr/>
                  <p:nvPr/>
                </p:nvSpPr>
                <p:spPr>
                  <a:xfrm>
                    <a:off x="2318144" y="1164986"/>
                    <a:ext cx="165600" cy="1004400"/>
                  </a:xfrm>
                  <a:prstGeom prst="rect">
                    <a:avLst/>
                  </a:prstGeom>
                  <a:solidFill>
                    <a:srgbClr val="FFCC99">
                      <a:alpha val="23922"/>
                    </a:srgb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65" name="Rectangle 564"/>
                  <p:cNvSpPr/>
                  <p:nvPr/>
                </p:nvSpPr>
                <p:spPr>
                  <a:xfrm>
                    <a:off x="2327798" y="1410304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547" name="Group 546"/>
                <p:cNvGrpSpPr/>
                <p:nvPr/>
              </p:nvGrpSpPr>
              <p:grpSpPr>
                <a:xfrm>
                  <a:off x="2318144" y="2169386"/>
                  <a:ext cx="1249200" cy="1004400"/>
                  <a:chOff x="2318144" y="1164986"/>
                  <a:chExt cx="1249200" cy="1004400"/>
                </a:xfrm>
              </p:grpSpPr>
              <p:sp>
                <p:nvSpPr>
                  <p:cNvPr id="560" name="Rectangle 559"/>
                  <p:cNvSpPr/>
                  <p:nvPr/>
                </p:nvSpPr>
                <p:spPr>
                  <a:xfrm>
                    <a:off x="2318144" y="1164986"/>
                    <a:ext cx="1249200" cy="10044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61" name="Rectangle 560"/>
                  <p:cNvSpPr/>
                  <p:nvPr/>
                </p:nvSpPr>
                <p:spPr>
                  <a:xfrm>
                    <a:off x="2318144" y="1164986"/>
                    <a:ext cx="165600" cy="1004400"/>
                  </a:xfrm>
                  <a:prstGeom prst="rect">
                    <a:avLst/>
                  </a:prstGeom>
                  <a:solidFill>
                    <a:srgbClr val="FFCC99">
                      <a:alpha val="23922"/>
                    </a:srgb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62" name="Rectangle 561"/>
                  <p:cNvSpPr/>
                  <p:nvPr/>
                </p:nvSpPr>
                <p:spPr>
                  <a:xfrm>
                    <a:off x="2327798" y="1410304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548" name="Group 547"/>
                <p:cNvGrpSpPr/>
                <p:nvPr/>
              </p:nvGrpSpPr>
              <p:grpSpPr>
                <a:xfrm>
                  <a:off x="2318144" y="3173786"/>
                  <a:ext cx="1249200" cy="1004400"/>
                  <a:chOff x="2318144" y="1164986"/>
                  <a:chExt cx="1249200" cy="1004400"/>
                </a:xfrm>
              </p:grpSpPr>
              <p:sp>
                <p:nvSpPr>
                  <p:cNvPr id="557" name="Rectangle 556"/>
                  <p:cNvSpPr/>
                  <p:nvPr/>
                </p:nvSpPr>
                <p:spPr>
                  <a:xfrm>
                    <a:off x="2318144" y="1164986"/>
                    <a:ext cx="1249200" cy="10044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58" name="Rectangle 557"/>
                  <p:cNvSpPr/>
                  <p:nvPr/>
                </p:nvSpPr>
                <p:spPr>
                  <a:xfrm>
                    <a:off x="2318144" y="1164986"/>
                    <a:ext cx="165600" cy="1004400"/>
                  </a:xfrm>
                  <a:prstGeom prst="rect">
                    <a:avLst/>
                  </a:prstGeom>
                  <a:solidFill>
                    <a:srgbClr val="FFCC99">
                      <a:alpha val="23922"/>
                    </a:srgb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59" name="Rectangle 558"/>
                  <p:cNvSpPr/>
                  <p:nvPr/>
                </p:nvSpPr>
                <p:spPr>
                  <a:xfrm>
                    <a:off x="2327798" y="1410304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549" name="Group 548"/>
                <p:cNvGrpSpPr/>
                <p:nvPr/>
              </p:nvGrpSpPr>
              <p:grpSpPr>
                <a:xfrm>
                  <a:off x="2318144" y="4178186"/>
                  <a:ext cx="1249200" cy="1004400"/>
                  <a:chOff x="2318144" y="1164986"/>
                  <a:chExt cx="1249200" cy="1004400"/>
                </a:xfrm>
              </p:grpSpPr>
              <p:sp>
                <p:nvSpPr>
                  <p:cNvPr id="554" name="Rectangle 553"/>
                  <p:cNvSpPr/>
                  <p:nvPr/>
                </p:nvSpPr>
                <p:spPr>
                  <a:xfrm>
                    <a:off x="2318144" y="1164986"/>
                    <a:ext cx="1249200" cy="10044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55" name="Rectangle 554"/>
                  <p:cNvSpPr/>
                  <p:nvPr/>
                </p:nvSpPr>
                <p:spPr>
                  <a:xfrm>
                    <a:off x="2318144" y="1164986"/>
                    <a:ext cx="165600" cy="1004400"/>
                  </a:xfrm>
                  <a:prstGeom prst="rect">
                    <a:avLst/>
                  </a:prstGeom>
                  <a:solidFill>
                    <a:srgbClr val="FFCC99">
                      <a:alpha val="23922"/>
                    </a:srgb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56" name="Rectangle 555"/>
                  <p:cNvSpPr/>
                  <p:nvPr/>
                </p:nvSpPr>
                <p:spPr>
                  <a:xfrm>
                    <a:off x="2327798" y="1410304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550" name="Group 549"/>
                <p:cNvGrpSpPr/>
                <p:nvPr/>
              </p:nvGrpSpPr>
              <p:grpSpPr>
                <a:xfrm>
                  <a:off x="2318144" y="5182586"/>
                  <a:ext cx="1249200" cy="1004400"/>
                  <a:chOff x="2318144" y="1164986"/>
                  <a:chExt cx="1249200" cy="1004400"/>
                </a:xfrm>
              </p:grpSpPr>
              <p:sp>
                <p:nvSpPr>
                  <p:cNvPr id="551" name="Rectangle 550"/>
                  <p:cNvSpPr/>
                  <p:nvPr/>
                </p:nvSpPr>
                <p:spPr>
                  <a:xfrm>
                    <a:off x="2318144" y="1164986"/>
                    <a:ext cx="1249200" cy="10044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52" name="Rectangle 551"/>
                  <p:cNvSpPr/>
                  <p:nvPr/>
                </p:nvSpPr>
                <p:spPr>
                  <a:xfrm>
                    <a:off x="2318144" y="1164986"/>
                    <a:ext cx="165600" cy="1004400"/>
                  </a:xfrm>
                  <a:prstGeom prst="rect">
                    <a:avLst/>
                  </a:prstGeom>
                  <a:solidFill>
                    <a:srgbClr val="FFCC99">
                      <a:alpha val="23922"/>
                    </a:srgb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53" name="Rectangle 552"/>
                  <p:cNvSpPr/>
                  <p:nvPr/>
                </p:nvSpPr>
                <p:spPr>
                  <a:xfrm>
                    <a:off x="2327798" y="1410304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  <p:cxnSp>
            <p:nvCxnSpPr>
              <p:cNvPr id="468" name="Straight Connector 467"/>
              <p:cNvCxnSpPr/>
              <p:nvPr/>
            </p:nvCxnSpPr>
            <p:spPr>
              <a:xfrm flipH="1">
                <a:off x="2209368" y="4071592"/>
                <a:ext cx="1249200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9" name="Group 468"/>
              <p:cNvGrpSpPr/>
              <p:nvPr/>
            </p:nvGrpSpPr>
            <p:grpSpPr>
              <a:xfrm flipH="1">
                <a:off x="4639724" y="831768"/>
                <a:ext cx="835098" cy="5194738"/>
                <a:chOff x="1461164" y="826549"/>
                <a:chExt cx="835098" cy="5194738"/>
              </a:xfrm>
            </p:grpSpPr>
            <p:pic>
              <p:nvPicPr>
                <p:cNvPr id="493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7330" t="30653" r="4825"/>
                <a:stretch/>
              </p:blipFill>
              <p:spPr bwMode="auto">
                <a:xfrm>
                  <a:off x="1472157" y="826549"/>
                  <a:ext cx="787285" cy="18360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494" name="Rectangle 493"/>
                <p:cNvSpPr/>
                <p:nvPr/>
              </p:nvSpPr>
              <p:spPr>
                <a:xfrm>
                  <a:off x="1918876" y="884715"/>
                  <a:ext cx="377386" cy="1919288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495" name="Group 494"/>
                <p:cNvGrpSpPr/>
                <p:nvPr/>
              </p:nvGrpSpPr>
              <p:grpSpPr>
                <a:xfrm>
                  <a:off x="1894847" y="421213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54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541" name="Rectangle 540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542" name="Group 541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544" name="Rectangle 543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5" name="TextBox 544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543" name="Rectangle 542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496" name="Group 495"/>
                <p:cNvGrpSpPr/>
                <p:nvPr/>
              </p:nvGrpSpPr>
              <p:grpSpPr>
                <a:xfrm>
                  <a:off x="1461164" y="1088230"/>
                  <a:ext cx="793458" cy="4933057"/>
                  <a:chOff x="1461164" y="1088230"/>
                  <a:chExt cx="793458" cy="4933057"/>
                </a:xfrm>
              </p:grpSpPr>
              <p:grpSp>
                <p:nvGrpSpPr>
                  <p:cNvPr id="497" name="Group 496"/>
                  <p:cNvGrpSpPr/>
                  <p:nvPr/>
                </p:nvGrpSpPr>
                <p:grpSpPr>
                  <a:xfrm>
                    <a:off x="1885205" y="1198080"/>
                    <a:ext cx="364596" cy="573882"/>
                    <a:chOff x="3843338" y="1859757"/>
                    <a:chExt cx="364596" cy="573882"/>
                  </a:xfrm>
                </p:grpSpPr>
                <p:pic>
                  <p:nvPicPr>
                    <p:cNvPr id="534" name="Picture 2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82288" t="41532" r="7271" b="36792"/>
                    <a:stretch/>
                  </p:blipFill>
                  <p:spPr bwMode="auto">
                    <a:xfrm>
                      <a:off x="3862652" y="1859757"/>
                      <a:ext cx="295207" cy="57388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sp>
                  <p:nvSpPr>
                    <p:cNvPr id="535" name="Rectangle 534"/>
                    <p:cNvSpPr/>
                    <p:nvPr/>
                  </p:nvSpPr>
                  <p:spPr>
                    <a:xfrm>
                      <a:off x="3843338" y="1933575"/>
                      <a:ext cx="364596" cy="42290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grpSp>
                  <p:nvGrpSpPr>
                    <p:cNvPr id="536" name="Group 535"/>
                    <p:cNvGrpSpPr/>
                    <p:nvPr/>
                  </p:nvGrpSpPr>
                  <p:grpSpPr>
                    <a:xfrm>
                      <a:off x="3848159" y="1934298"/>
                      <a:ext cx="309700" cy="424800"/>
                      <a:chOff x="3707802" y="1258834"/>
                      <a:chExt cx="309700" cy="424800"/>
                    </a:xfrm>
                  </p:grpSpPr>
                  <p:sp>
                    <p:nvSpPr>
                      <p:cNvPr id="538" name="Rectangle 537"/>
                      <p:cNvSpPr/>
                      <p:nvPr/>
                    </p:nvSpPr>
                    <p:spPr>
                      <a:xfrm>
                        <a:off x="3736652" y="1258834"/>
                        <a:ext cx="252000" cy="424800"/>
                      </a:xfrm>
                      <a:prstGeom prst="rect">
                        <a:avLst/>
                      </a:prstGeom>
                      <a:noFill/>
                      <a:ln w="6350">
                        <a:solidFill>
                          <a:srgbClr val="FF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539" name="TextBox 538"/>
                      <p:cNvSpPr txBox="1"/>
                      <p:nvPr/>
                    </p:nvSpPr>
                    <p:spPr>
                      <a:xfrm>
                        <a:off x="3707802" y="1394290"/>
                        <a:ext cx="309700" cy="15388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GB" sz="400" dirty="0" err="1" smtClean="0">
                            <a:solidFill>
                              <a:srgbClr val="FF0000"/>
                            </a:solidFill>
                          </a:rPr>
                          <a:t>ABCn</a:t>
                        </a:r>
                        <a:r>
                          <a:rPr lang="en-GB" sz="400" dirty="0" smtClean="0">
                            <a:solidFill>
                              <a:srgbClr val="FF0000"/>
                            </a:solidFill>
                          </a:rPr>
                          <a:t>’</a:t>
                        </a:r>
                        <a:endParaRPr lang="en-GB" sz="4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537" name="Rectangle 536"/>
                    <p:cNvSpPr/>
                    <p:nvPr/>
                  </p:nvSpPr>
                  <p:spPr>
                    <a:xfrm>
                      <a:off x="4083290" y="1964532"/>
                      <a:ext cx="45719" cy="364331"/>
                    </a:xfrm>
                    <a:prstGeom prst="rect">
                      <a:avLst/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 w="31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498" name="Group 497"/>
                  <p:cNvGrpSpPr/>
                  <p:nvPr/>
                </p:nvGrpSpPr>
                <p:grpSpPr>
                  <a:xfrm>
                    <a:off x="1885205" y="2204214"/>
                    <a:ext cx="364596" cy="573882"/>
                    <a:chOff x="3843338" y="1859757"/>
                    <a:chExt cx="364596" cy="573882"/>
                  </a:xfrm>
                </p:grpSpPr>
                <p:pic>
                  <p:nvPicPr>
                    <p:cNvPr id="528" name="Picture 2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82288" t="41532" r="7271" b="36792"/>
                    <a:stretch/>
                  </p:blipFill>
                  <p:spPr bwMode="auto">
                    <a:xfrm>
                      <a:off x="3862652" y="1859757"/>
                      <a:ext cx="295207" cy="57388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sp>
                  <p:nvSpPr>
                    <p:cNvPr id="529" name="Rectangle 528"/>
                    <p:cNvSpPr/>
                    <p:nvPr/>
                  </p:nvSpPr>
                  <p:spPr>
                    <a:xfrm>
                      <a:off x="3843338" y="1933575"/>
                      <a:ext cx="364596" cy="42290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grpSp>
                  <p:nvGrpSpPr>
                    <p:cNvPr id="530" name="Group 529"/>
                    <p:cNvGrpSpPr/>
                    <p:nvPr/>
                  </p:nvGrpSpPr>
                  <p:grpSpPr>
                    <a:xfrm>
                      <a:off x="3848159" y="1934298"/>
                      <a:ext cx="309700" cy="424800"/>
                      <a:chOff x="3707802" y="1258834"/>
                      <a:chExt cx="309700" cy="424800"/>
                    </a:xfrm>
                  </p:grpSpPr>
                  <p:sp>
                    <p:nvSpPr>
                      <p:cNvPr id="532" name="Rectangle 531"/>
                      <p:cNvSpPr/>
                      <p:nvPr/>
                    </p:nvSpPr>
                    <p:spPr>
                      <a:xfrm>
                        <a:off x="3736652" y="1258834"/>
                        <a:ext cx="252000" cy="424800"/>
                      </a:xfrm>
                      <a:prstGeom prst="rect">
                        <a:avLst/>
                      </a:prstGeom>
                      <a:noFill/>
                      <a:ln w="6350">
                        <a:solidFill>
                          <a:srgbClr val="FF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533" name="TextBox 532"/>
                      <p:cNvSpPr txBox="1"/>
                      <p:nvPr/>
                    </p:nvSpPr>
                    <p:spPr>
                      <a:xfrm>
                        <a:off x="3707802" y="1394290"/>
                        <a:ext cx="309700" cy="15388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GB" sz="400" dirty="0" err="1" smtClean="0">
                            <a:solidFill>
                              <a:srgbClr val="FF0000"/>
                            </a:solidFill>
                          </a:rPr>
                          <a:t>ABCn</a:t>
                        </a:r>
                        <a:r>
                          <a:rPr lang="en-GB" sz="400" dirty="0" smtClean="0">
                            <a:solidFill>
                              <a:srgbClr val="FF0000"/>
                            </a:solidFill>
                          </a:rPr>
                          <a:t>’</a:t>
                        </a:r>
                        <a:endParaRPr lang="en-GB" sz="4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531" name="Rectangle 530"/>
                    <p:cNvSpPr/>
                    <p:nvPr/>
                  </p:nvSpPr>
                  <p:spPr>
                    <a:xfrm>
                      <a:off x="4083290" y="1964532"/>
                      <a:ext cx="45719" cy="364331"/>
                    </a:xfrm>
                    <a:prstGeom prst="rect">
                      <a:avLst/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 w="31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499" name="Group 498"/>
                  <p:cNvGrpSpPr/>
                  <p:nvPr/>
                </p:nvGrpSpPr>
                <p:grpSpPr>
                  <a:xfrm>
                    <a:off x="1890026" y="3223359"/>
                    <a:ext cx="364596" cy="573882"/>
                    <a:chOff x="3843338" y="1859757"/>
                    <a:chExt cx="364596" cy="573882"/>
                  </a:xfrm>
                </p:grpSpPr>
                <p:pic>
                  <p:nvPicPr>
                    <p:cNvPr id="522" name="Picture 2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82288" t="41532" r="7271" b="36792"/>
                    <a:stretch/>
                  </p:blipFill>
                  <p:spPr bwMode="auto">
                    <a:xfrm>
                      <a:off x="3862652" y="1859757"/>
                      <a:ext cx="295207" cy="57388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sp>
                  <p:nvSpPr>
                    <p:cNvPr id="523" name="Rectangle 522"/>
                    <p:cNvSpPr/>
                    <p:nvPr/>
                  </p:nvSpPr>
                  <p:spPr>
                    <a:xfrm>
                      <a:off x="3843338" y="1933575"/>
                      <a:ext cx="364596" cy="42290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grpSp>
                  <p:nvGrpSpPr>
                    <p:cNvPr id="524" name="Group 523"/>
                    <p:cNvGrpSpPr/>
                    <p:nvPr/>
                  </p:nvGrpSpPr>
                  <p:grpSpPr>
                    <a:xfrm>
                      <a:off x="3848159" y="1934298"/>
                      <a:ext cx="309700" cy="424800"/>
                      <a:chOff x="3707802" y="1258834"/>
                      <a:chExt cx="309700" cy="424800"/>
                    </a:xfrm>
                  </p:grpSpPr>
                  <p:sp>
                    <p:nvSpPr>
                      <p:cNvPr id="526" name="Rectangle 525"/>
                      <p:cNvSpPr/>
                      <p:nvPr/>
                    </p:nvSpPr>
                    <p:spPr>
                      <a:xfrm>
                        <a:off x="3736652" y="1258834"/>
                        <a:ext cx="252000" cy="424800"/>
                      </a:xfrm>
                      <a:prstGeom prst="rect">
                        <a:avLst/>
                      </a:prstGeom>
                      <a:noFill/>
                      <a:ln w="6350">
                        <a:solidFill>
                          <a:srgbClr val="FF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527" name="TextBox 526"/>
                      <p:cNvSpPr txBox="1"/>
                      <p:nvPr/>
                    </p:nvSpPr>
                    <p:spPr>
                      <a:xfrm>
                        <a:off x="3707802" y="1394290"/>
                        <a:ext cx="309700" cy="15388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GB" sz="400" dirty="0" err="1" smtClean="0">
                            <a:solidFill>
                              <a:srgbClr val="FF0000"/>
                            </a:solidFill>
                          </a:rPr>
                          <a:t>ABCn</a:t>
                        </a:r>
                        <a:r>
                          <a:rPr lang="en-GB" sz="400" dirty="0" smtClean="0">
                            <a:solidFill>
                              <a:srgbClr val="FF0000"/>
                            </a:solidFill>
                          </a:rPr>
                          <a:t>’</a:t>
                        </a:r>
                        <a:endParaRPr lang="en-GB" sz="4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525" name="Rectangle 524"/>
                    <p:cNvSpPr/>
                    <p:nvPr/>
                  </p:nvSpPr>
                  <p:spPr>
                    <a:xfrm>
                      <a:off x="4083290" y="1964532"/>
                      <a:ext cx="45719" cy="364331"/>
                    </a:xfrm>
                    <a:prstGeom prst="rect">
                      <a:avLst/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 w="31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500" name="Group 499"/>
                  <p:cNvGrpSpPr/>
                  <p:nvPr/>
                </p:nvGrpSpPr>
                <p:grpSpPr>
                  <a:xfrm>
                    <a:off x="1890026" y="5219798"/>
                    <a:ext cx="364596" cy="573882"/>
                    <a:chOff x="3843338" y="1859757"/>
                    <a:chExt cx="364596" cy="573882"/>
                  </a:xfrm>
                </p:grpSpPr>
                <p:pic>
                  <p:nvPicPr>
                    <p:cNvPr id="516" name="Picture 2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82288" t="41532" r="7271" b="36792"/>
                    <a:stretch/>
                  </p:blipFill>
                  <p:spPr bwMode="auto">
                    <a:xfrm>
                      <a:off x="3862652" y="1859757"/>
                      <a:ext cx="295207" cy="57388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sp>
                  <p:nvSpPr>
                    <p:cNvPr id="517" name="Rectangle 516"/>
                    <p:cNvSpPr/>
                    <p:nvPr/>
                  </p:nvSpPr>
                  <p:spPr>
                    <a:xfrm>
                      <a:off x="3843338" y="1933575"/>
                      <a:ext cx="364596" cy="42290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grpSp>
                  <p:nvGrpSpPr>
                    <p:cNvPr id="518" name="Group 517"/>
                    <p:cNvGrpSpPr/>
                    <p:nvPr/>
                  </p:nvGrpSpPr>
                  <p:grpSpPr>
                    <a:xfrm>
                      <a:off x="3848159" y="1934298"/>
                      <a:ext cx="309700" cy="424800"/>
                      <a:chOff x="3707802" y="1258834"/>
                      <a:chExt cx="309700" cy="424800"/>
                    </a:xfrm>
                  </p:grpSpPr>
                  <p:sp>
                    <p:nvSpPr>
                      <p:cNvPr id="520" name="Rectangle 519"/>
                      <p:cNvSpPr/>
                      <p:nvPr/>
                    </p:nvSpPr>
                    <p:spPr>
                      <a:xfrm>
                        <a:off x="3736652" y="1258834"/>
                        <a:ext cx="252000" cy="424800"/>
                      </a:xfrm>
                      <a:prstGeom prst="rect">
                        <a:avLst/>
                      </a:prstGeom>
                      <a:noFill/>
                      <a:ln w="6350">
                        <a:solidFill>
                          <a:srgbClr val="FF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521" name="TextBox 520"/>
                      <p:cNvSpPr txBox="1"/>
                      <p:nvPr/>
                    </p:nvSpPr>
                    <p:spPr>
                      <a:xfrm>
                        <a:off x="3707802" y="1394290"/>
                        <a:ext cx="309700" cy="15388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GB" sz="400" dirty="0" err="1" smtClean="0">
                            <a:solidFill>
                              <a:srgbClr val="FF0000"/>
                            </a:solidFill>
                          </a:rPr>
                          <a:t>ABCn</a:t>
                        </a:r>
                        <a:r>
                          <a:rPr lang="en-GB" sz="400" dirty="0" smtClean="0">
                            <a:solidFill>
                              <a:srgbClr val="FF0000"/>
                            </a:solidFill>
                          </a:rPr>
                          <a:t>’</a:t>
                        </a:r>
                        <a:endParaRPr lang="en-GB" sz="4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519" name="Rectangle 518"/>
                    <p:cNvSpPr/>
                    <p:nvPr/>
                  </p:nvSpPr>
                  <p:spPr>
                    <a:xfrm>
                      <a:off x="4083290" y="1964532"/>
                      <a:ext cx="45719" cy="364331"/>
                    </a:xfrm>
                    <a:prstGeom prst="rect">
                      <a:avLst/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 w="31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501" name="Group 500"/>
                  <p:cNvGrpSpPr/>
                  <p:nvPr/>
                </p:nvGrpSpPr>
                <p:grpSpPr>
                  <a:xfrm>
                    <a:off x="1461164" y="1088230"/>
                    <a:ext cx="734572" cy="4933057"/>
                    <a:chOff x="1461164" y="1088230"/>
                    <a:chExt cx="734572" cy="4933057"/>
                  </a:xfrm>
                </p:grpSpPr>
                <p:sp>
                  <p:nvSpPr>
                    <p:cNvPr id="502" name="Rectangle 501"/>
                    <p:cNvSpPr/>
                    <p:nvPr/>
                  </p:nvSpPr>
                  <p:spPr>
                    <a:xfrm>
                      <a:off x="1907704" y="1268760"/>
                      <a:ext cx="252000" cy="424800"/>
                    </a:xfrm>
                    <a:prstGeom prst="rect">
                      <a:avLst/>
                    </a:prstGeom>
                    <a:noFill/>
                    <a:ln w="31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03" name="Rectangle 502"/>
                    <p:cNvSpPr/>
                    <p:nvPr/>
                  </p:nvSpPr>
                  <p:spPr>
                    <a:xfrm>
                      <a:off x="1907704" y="2312876"/>
                      <a:ext cx="252000" cy="424800"/>
                    </a:xfrm>
                    <a:prstGeom prst="rect">
                      <a:avLst/>
                    </a:prstGeom>
                    <a:noFill/>
                    <a:ln w="31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04" name="Rectangle 503"/>
                    <p:cNvSpPr/>
                    <p:nvPr/>
                  </p:nvSpPr>
                  <p:spPr>
                    <a:xfrm>
                      <a:off x="1907704" y="3356992"/>
                      <a:ext cx="252000" cy="424800"/>
                    </a:xfrm>
                    <a:prstGeom prst="rect">
                      <a:avLst/>
                    </a:prstGeom>
                    <a:noFill/>
                    <a:ln w="31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05" name="Rectangle 504"/>
                    <p:cNvSpPr/>
                    <p:nvPr/>
                  </p:nvSpPr>
                  <p:spPr>
                    <a:xfrm>
                      <a:off x="1907704" y="4401108"/>
                      <a:ext cx="252000" cy="424800"/>
                    </a:xfrm>
                    <a:prstGeom prst="rect">
                      <a:avLst/>
                    </a:prstGeom>
                    <a:noFill/>
                    <a:ln w="31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06" name="Rectangle 505"/>
                    <p:cNvSpPr/>
                    <p:nvPr/>
                  </p:nvSpPr>
                  <p:spPr>
                    <a:xfrm>
                      <a:off x="1907704" y="5445224"/>
                      <a:ext cx="252000" cy="424800"/>
                    </a:xfrm>
                    <a:prstGeom prst="rect">
                      <a:avLst/>
                    </a:prstGeom>
                    <a:noFill/>
                    <a:ln w="31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07" name="Rectangle 506"/>
                    <p:cNvSpPr/>
                    <p:nvPr/>
                  </p:nvSpPr>
                  <p:spPr>
                    <a:xfrm>
                      <a:off x="1681412" y="1910688"/>
                      <a:ext cx="202805" cy="213676"/>
                    </a:xfrm>
                    <a:prstGeom prst="rect">
                      <a:avLst/>
                    </a:prstGeom>
                    <a:noFill/>
                    <a:ln w="31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08" name="Rectangle 507"/>
                    <p:cNvSpPr/>
                    <p:nvPr/>
                  </p:nvSpPr>
                  <p:spPr>
                    <a:xfrm>
                      <a:off x="1461164" y="1088230"/>
                      <a:ext cx="734572" cy="4933057"/>
                    </a:xfrm>
                    <a:prstGeom prst="rect">
                      <a:avLst/>
                    </a:prstGeom>
                    <a:noFill/>
                    <a:ln w="31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509" name="Picture 2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68659" t="69404" r="25783"/>
                    <a:stretch/>
                  </p:blipFill>
                  <p:spPr bwMode="auto">
                    <a:xfrm>
                      <a:off x="1509713" y="2662549"/>
                      <a:ext cx="157162" cy="81002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pic>
                  <p:nvPicPr>
                    <p:cNvPr id="510" name="Picture 2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68659" t="69404" r="25783"/>
                    <a:stretch/>
                  </p:blipFill>
                  <p:spPr bwMode="auto">
                    <a:xfrm>
                      <a:off x="1509713" y="3472576"/>
                      <a:ext cx="157162" cy="81002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pic>
                  <p:nvPicPr>
                    <p:cNvPr id="511" name="Picture 2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68659" t="69404" r="25783"/>
                    <a:stretch/>
                  </p:blipFill>
                  <p:spPr bwMode="auto">
                    <a:xfrm>
                      <a:off x="1509713" y="4276201"/>
                      <a:ext cx="157162" cy="81002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pic>
                  <p:nvPicPr>
                    <p:cNvPr id="512" name="Picture 2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68659" t="69404" r="25783"/>
                    <a:stretch/>
                  </p:blipFill>
                  <p:spPr bwMode="auto">
                    <a:xfrm>
                      <a:off x="1509713" y="5079826"/>
                      <a:ext cx="157162" cy="81002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pic>
                  <p:nvPicPr>
                    <p:cNvPr id="513" name="Picture 2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76744" t="51011" r="17445" b="5277"/>
                    <a:stretch/>
                  </p:blipFill>
                  <p:spPr bwMode="auto">
                    <a:xfrm>
                      <a:off x="1743398" y="2958368"/>
                      <a:ext cx="164306" cy="115728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pic>
                  <p:nvPicPr>
                    <p:cNvPr id="514" name="Picture 2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76744" t="51011" r="17445" b="5277"/>
                    <a:stretch/>
                  </p:blipFill>
                  <p:spPr bwMode="auto">
                    <a:xfrm>
                      <a:off x="1730191" y="4447045"/>
                      <a:ext cx="164306" cy="115728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pic>
                  <p:nvPicPr>
                    <p:cNvPr id="515" name="Picture 2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76744" t="75053" r="17445" b="12542"/>
                    <a:stretch/>
                  </p:blipFill>
                  <p:spPr bwMode="auto">
                    <a:xfrm>
                      <a:off x="1730191" y="5629473"/>
                      <a:ext cx="164306" cy="32841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</p:grpSp>
            </p:grpSp>
          </p:grpSp>
          <p:grpSp>
            <p:nvGrpSpPr>
              <p:cNvPr id="470" name="Group 469"/>
              <p:cNvGrpSpPr/>
              <p:nvPr/>
            </p:nvGrpSpPr>
            <p:grpSpPr>
              <a:xfrm rot="10800000">
                <a:off x="3458568" y="1058392"/>
                <a:ext cx="1249200" cy="5022000"/>
                <a:chOff x="2318144" y="1164986"/>
                <a:chExt cx="1249200" cy="5022000"/>
              </a:xfrm>
            </p:grpSpPr>
            <p:grpSp>
              <p:nvGrpSpPr>
                <p:cNvPr id="473" name="Group 472"/>
                <p:cNvGrpSpPr/>
                <p:nvPr/>
              </p:nvGrpSpPr>
              <p:grpSpPr>
                <a:xfrm>
                  <a:off x="2318144" y="1164986"/>
                  <a:ext cx="1249200" cy="1004400"/>
                  <a:chOff x="2318144" y="1164986"/>
                  <a:chExt cx="1249200" cy="1004400"/>
                </a:xfrm>
              </p:grpSpPr>
              <p:sp>
                <p:nvSpPr>
                  <p:cNvPr id="490" name="Rectangle 489"/>
                  <p:cNvSpPr/>
                  <p:nvPr/>
                </p:nvSpPr>
                <p:spPr>
                  <a:xfrm>
                    <a:off x="2318144" y="1164986"/>
                    <a:ext cx="1249200" cy="10044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91" name="Rectangle 490"/>
                  <p:cNvSpPr/>
                  <p:nvPr/>
                </p:nvSpPr>
                <p:spPr>
                  <a:xfrm>
                    <a:off x="2318144" y="1164986"/>
                    <a:ext cx="165600" cy="1004400"/>
                  </a:xfrm>
                  <a:prstGeom prst="rect">
                    <a:avLst/>
                  </a:prstGeom>
                  <a:solidFill>
                    <a:srgbClr val="FFCC99">
                      <a:alpha val="23922"/>
                    </a:srgb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92" name="Rectangle 491"/>
                  <p:cNvSpPr/>
                  <p:nvPr/>
                </p:nvSpPr>
                <p:spPr>
                  <a:xfrm>
                    <a:off x="2327798" y="1410304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474" name="Group 473"/>
                <p:cNvGrpSpPr/>
                <p:nvPr/>
              </p:nvGrpSpPr>
              <p:grpSpPr>
                <a:xfrm>
                  <a:off x="2318144" y="2169386"/>
                  <a:ext cx="1249200" cy="1004400"/>
                  <a:chOff x="2318144" y="1164986"/>
                  <a:chExt cx="1249200" cy="1004400"/>
                </a:xfrm>
              </p:grpSpPr>
              <p:sp>
                <p:nvSpPr>
                  <p:cNvPr id="487" name="Rectangle 486"/>
                  <p:cNvSpPr/>
                  <p:nvPr/>
                </p:nvSpPr>
                <p:spPr>
                  <a:xfrm>
                    <a:off x="2318144" y="1164986"/>
                    <a:ext cx="1249200" cy="10044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88" name="Rectangle 487"/>
                  <p:cNvSpPr/>
                  <p:nvPr/>
                </p:nvSpPr>
                <p:spPr>
                  <a:xfrm>
                    <a:off x="2318144" y="1164986"/>
                    <a:ext cx="165600" cy="1004400"/>
                  </a:xfrm>
                  <a:prstGeom prst="rect">
                    <a:avLst/>
                  </a:prstGeom>
                  <a:solidFill>
                    <a:srgbClr val="FFCC99">
                      <a:alpha val="23922"/>
                    </a:srgb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89" name="Rectangle 488"/>
                  <p:cNvSpPr/>
                  <p:nvPr/>
                </p:nvSpPr>
                <p:spPr>
                  <a:xfrm>
                    <a:off x="2327798" y="1410304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475" name="Group 474"/>
                <p:cNvGrpSpPr/>
                <p:nvPr/>
              </p:nvGrpSpPr>
              <p:grpSpPr>
                <a:xfrm>
                  <a:off x="2318144" y="3173786"/>
                  <a:ext cx="1249200" cy="1004400"/>
                  <a:chOff x="2318144" y="1164986"/>
                  <a:chExt cx="1249200" cy="1004400"/>
                </a:xfrm>
              </p:grpSpPr>
              <p:sp>
                <p:nvSpPr>
                  <p:cNvPr id="484" name="Rectangle 483"/>
                  <p:cNvSpPr/>
                  <p:nvPr/>
                </p:nvSpPr>
                <p:spPr>
                  <a:xfrm>
                    <a:off x="2318144" y="1164986"/>
                    <a:ext cx="1249200" cy="10044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85" name="Rectangle 484"/>
                  <p:cNvSpPr/>
                  <p:nvPr/>
                </p:nvSpPr>
                <p:spPr>
                  <a:xfrm>
                    <a:off x="2318144" y="1164986"/>
                    <a:ext cx="165600" cy="1004400"/>
                  </a:xfrm>
                  <a:prstGeom prst="rect">
                    <a:avLst/>
                  </a:prstGeom>
                  <a:solidFill>
                    <a:srgbClr val="FFCC99">
                      <a:alpha val="23922"/>
                    </a:srgb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86" name="Rectangle 485"/>
                  <p:cNvSpPr/>
                  <p:nvPr/>
                </p:nvSpPr>
                <p:spPr>
                  <a:xfrm>
                    <a:off x="2327798" y="1410304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476" name="Group 475"/>
                <p:cNvGrpSpPr/>
                <p:nvPr/>
              </p:nvGrpSpPr>
              <p:grpSpPr>
                <a:xfrm>
                  <a:off x="2318144" y="4178186"/>
                  <a:ext cx="1249200" cy="1004400"/>
                  <a:chOff x="2318144" y="1164986"/>
                  <a:chExt cx="1249200" cy="1004400"/>
                </a:xfrm>
              </p:grpSpPr>
              <p:sp>
                <p:nvSpPr>
                  <p:cNvPr id="481" name="Rectangle 480"/>
                  <p:cNvSpPr/>
                  <p:nvPr/>
                </p:nvSpPr>
                <p:spPr>
                  <a:xfrm>
                    <a:off x="2318144" y="1164986"/>
                    <a:ext cx="1249200" cy="10044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82" name="Rectangle 481"/>
                  <p:cNvSpPr/>
                  <p:nvPr/>
                </p:nvSpPr>
                <p:spPr>
                  <a:xfrm>
                    <a:off x="2318144" y="1164986"/>
                    <a:ext cx="165600" cy="1004400"/>
                  </a:xfrm>
                  <a:prstGeom prst="rect">
                    <a:avLst/>
                  </a:prstGeom>
                  <a:solidFill>
                    <a:srgbClr val="FFCC99">
                      <a:alpha val="23922"/>
                    </a:srgb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83" name="Rectangle 482"/>
                  <p:cNvSpPr/>
                  <p:nvPr/>
                </p:nvSpPr>
                <p:spPr>
                  <a:xfrm>
                    <a:off x="2327798" y="1410304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477" name="Group 476"/>
                <p:cNvGrpSpPr/>
                <p:nvPr/>
              </p:nvGrpSpPr>
              <p:grpSpPr>
                <a:xfrm>
                  <a:off x="2318144" y="5182586"/>
                  <a:ext cx="1249200" cy="1004400"/>
                  <a:chOff x="2318144" y="1164986"/>
                  <a:chExt cx="1249200" cy="1004400"/>
                </a:xfrm>
              </p:grpSpPr>
              <p:sp>
                <p:nvSpPr>
                  <p:cNvPr id="478" name="Rectangle 477"/>
                  <p:cNvSpPr/>
                  <p:nvPr/>
                </p:nvSpPr>
                <p:spPr>
                  <a:xfrm>
                    <a:off x="2318144" y="1164986"/>
                    <a:ext cx="1249200" cy="10044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79" name="Rectangle 478"/>
                  <p:cNvSpPr/>
                  <p:nvPr/>
                </p:nvSpPr>
                <p:spPr>
                  <a:xfrm>
                    <a:off x="2318144" y="1164986"/>
                    <a:ext cx="165600" cy="1004400"/>
                  </a:xfrm>
                  <a:prstGeom prst="rect">
                    <a:avLst/>
                  </a:prstGeom>
                  <a:solidFill>
                    <a:srgbClr val="FFCC99">
                      <a:alpha val="23922"/>
                    </a:srgb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80" name="Rectangle 479"/>
                  <p:cNvSpPr/>
                  <p:nvPr/>
                </p:nvSpPr>
                <p:spPr>
                  <a:xfrm>
                    <a:off x="2327798" y="1410304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  <p:sp>
            <p:nvSpPr>
              <p:cNvPr id="471" name="Rectangle 470"/>
              <p:cNvSpPr/>
              <p:nvPr/>
            </p:nvSpPr>
            <p:spPr>
              <a:xfrm>
                <a:off x="1362635" y="1035853"/>
                <a:ext cx="4204447" cy="5067077"/>
              </a:xfrm>
              <a:prstGeom prst="rect">
                <a:avLst/>
              </a:prstGeom>
              <a:noFill/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72" name="Rectangle 471"/>
              <p:cNvSpPr/>
              <p:nvPr/>
            </p:nvSpPr>
            <p:spPr>
              <a:xfrm>
                <a:off x="2374968" y="1058392"/>
                <a:ext cx="2167200" cy="5022000"/>
              </a:xfrm>
              <a:prstGeom prst="rect">
                <a:avLst/>
              </a:prstGeom>
              <a:solidFill>
                <a:srgbClr val="26DDE6">
                  <a:alpha val="12157"/>
                </a:srgb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1024" name="Straight Connector 1023"/>
            <p:cNvCxnSpPr/>
            <p:nvPr/>
          </p:nvCxnSpPr>
          <p:spPr>
            <a:xfrm flipV="1">
              <a:off x="2498362" y="3322790"/>
              <a:ext cx="0" cy="35200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1" name="Straight Connector 620"/>
            <p:cNvCxnSpPr/>
            <p:nvPr/>
          </p:nvCxnSpPr>
          <p:spPr>
            <a:xfrm flipV="1">
              <a:off x="3419019" y="3299934"/>
              <a:ext cx="0" cy="35200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3" name="Group 622"/>
          <p:cNvGrpSpPr/>
          <p:nvPr/>
        </p:nvGrpSpPr>
        <p:grpSpPr>
          <a:xfrm>
            <a:off x="5376473" y="1107902"/>
            <a:ext cx="1789894" cy="2246232"/>
            <a:chOff x="1362635" y="826549"/>
            <a:chExt cx="4204447" cy="5276381"/>
          </a:xfrm>
        </p:grpSpPr>
        <p:grpSp>
          <p:nvGrpSpPr>
            <p:cNvPr id="624" name="Group 623"/>
            <p:cNvGrpSpPr/>
            <p:nvPr/>
          </p:nvGrpSpPr>
          <p:grpSpPr>
            <a:xfrm>
              <a:off x="1461164" y="826549"/>
              <a:ext cx="835098" cy="5194738"/>
              <a:chOff x="1461164" y="826549"/>
              <a:chExt cx="835098" cy="5194738"/>
            </a:xfrm>
          </p:grpSpPr>
          <p:pic>
            <p:nvPicPr>
              <p:cNvPr id="724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725" name="Rectangle 724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726" name="Group 725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771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772" name="Rectangle 771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773" name="Group 772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775" name="Rectangle 774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776" name="TextBox 775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774" name="Rectangle 773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27" name="Group 726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728" name="Group 727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76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766" name="Rectangle 765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767" name="Group 766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769" name="Rectangle 768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770" name="TextBox 769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768" name="Rectangle 767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729" name="Group 728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75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760" name="Rectangle 759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761" name="Group 760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763" name="Rectangle 762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764" name="TextBox 763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762" name="Rectangle 761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730" name="Group 729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75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754" name="Rectangle 753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755" name="Group 754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757" name="Rectangle 756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758" name="TextBox 757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756" name="Rectangle 755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731" name="Group 730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74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748" name="Rectangle 747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749" name="Group 748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751" name="Rectangle 750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752" name="TextBox 751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750" name="Rectangle 749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732" name="Group 731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733" name="Rectangle 732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734" name="Rectangle 733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735" name="Rectangle 734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736" name="Rectangle 735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737" name="Rectangle 736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738" name="Rectangle 737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739" name="Rectangle 738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74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74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74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74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74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74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74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625" name="Group 624"/>
            <p:cNvGrpSpPr/>
            <p:nvPr/>
          </p:nvGrpSpPr>
          <p:grpSpPr>
            <a:xfrm>
              <a:off x="22093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704" name="Group 703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721" name="Rectangle 720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22" name="Rectangle 721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23" name="Rectangle 722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05" name="Group 704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718" name="Rectangle 717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19" name="Rectangle 718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20" name="Rectangle 719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06" name="Group 705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715" name="Rectangle 714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16" name="Rectangle 715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17" name="Rectangle 716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07" name="Group 706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712" name="Rectangle 711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13" name="Rectangle 712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14" name="Rectangle 713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08" name="Group 707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709" name="Rectangle 708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10" name="Rectangle 709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11" name="Rectangle 710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cxnSp>
          <p:nvCxnSpPr>
            <p:cNvPr id="626" name="Straight Connector 625"/>
            <p:cNvCxnSpPr/>
            <p:nvPr/>
          </p:nvCxnSpPr>
          <p:spPr>
            <a:xfrm flipH="1">
              <a:off x="2209368" y="4071592"/>
              <a:ext cx="1249200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27" name="Group 626"/>
            <p:cNvGrpSpPr/>
            <p:nvPr/>
          </p:nvGrpSpPr>
          <p:grpSpPr>
            <a:xfrm flipH="1">
              <a:off x="4639724" y="831768"/>
              <a:ext cx="835098" cy="5194738"/>
              <a:chOff x="1461164" y="826549"/>
              <a:chExt cx="835098" cy="5194738"/>
            </a:xfrm>
          </p:grpSpPr>
          <p:pic>
            <p:nvPicPr>
              <p:cNvPr id="651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652" name="Rectangle 651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653" name="Group 652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698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699" name="Rectangle 698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700" name="Group 699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702" name="Rectangle 701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703" name="TextBox 702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701" name="Rectangle 700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54" name="Group 653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655" name="Group 654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69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693" name="Rectangle 692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694" name="Group 693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696" name="Rectangle 695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697" name="TextBox 696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695" name="Rectangle 694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656" name="Group 655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68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687" name="Rectangle 686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688" name="Group 687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690" name="Rectangle 689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691" name="TextBox 690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689" name="Rectangle 688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657" name="Group 656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68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681" name="Rectangle 680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682" name="Group 681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684" name="Rectangle 683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685" name="TextBox 684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683" name="Rectangle 682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658" name="Group 657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67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675" name="Rectangle 674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676" name="Group 675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678" name="Rectangle 677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679" name="TextBox 678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677" name="Rectangle 676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659" name="Group 658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660" name="Rectangle 659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61" name="Rectangle 660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62" name="Rectangle 661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63" name="Rectangle 662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64" name="Rectangle 663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65" name="Rectangle 664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66" name="Rectangle 665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66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66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66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67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67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67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67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628" name="Group 627"/>
            <p:cNvGrpSpPr/>
            <p:nvPr/>
          </p:nvGrpSpPr>
          <p:grpSpPr>
            <a:xfrm rot="10800000">
              <a:off x="34585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631" name="Group 630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648" name="Rectangle 647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9" name="Rectangle 648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0" name="Rectangle 649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32" name="Group 631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645" name="Rectangle 644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6" name="Rectangle 645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7" name="Rectangle 646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33" name="Group 632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642" name="Rectangle 641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3" name="Rectangle 642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4" name="Rectangle 643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34" name="Group 633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639" name="Rectangle 638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0" name="Rectangle 639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1" name="Rectangle 640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35" name="Group 634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636" name="Rectangle 635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7" name="Rectangle 636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8" name="Rectangle 637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629" name="Rectangle 628"/>
            <p:cNvSpPr/>
            <p:nvPr/>
          </p:nvSpPr>
          <p:spPr>
            <a:xfrm>
              <a:off x="1362635" y="1035853"/>
              <a:ext cx="4204447" cy="5067077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0" name="Rectangle 629"/>
            <p:cNvSpPr/>
            <p:nvPr/>
          </p:nvSpPr>
          <p:spPr>
            <a:xfrm>
              <a:off x="2374968" y="1058392"/>
              <a:ext cx="2167200" cy="5022000"/>
            </a:xfrm>
            <a:prstGeom prst="rect">
              <a:avLst/>
            </a:prstGeom>
            <a:solidFill>
              <a:srgbClr val="26DDE6">
                <a:alpha val="12157"/>
              </a:srgb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77" name="Group 776"/>
          <p:cNvGrpSpPr/>
          <p:nvPr/>
        </p:nvGrpSpPr>
        <p:grpSpPr>
          <a:xfrm>
            <a:off x="7185728" y="1106711"/>
            <a:ext cx="1789894" cy="2246232"/>
            <a:chOff x="1362635" y="826549"/>
            <a:chExt cx="4204447" cy="5276381"/>
          </a:xfrm>
        </p:grpSpPr>
        <p:grpSp>
          <p:nvGrpSpPr>
            <p:cNvPr id="778" name="Group 777"/>
            <p:cNvGrpSpPr/>
            <p:nvPr/>
          </p:nvGrpSpPr>
          <p:grpSpPr>
            <a:xfrm>
              <a:off x="1461164" y="826549"/>
              <a:ext cx="835098" cy="5194738"/>
              <a:chOff x="1461164" y="826549"/>
              <a:chExt cx="835098" cy="5194738"/>
            </a:xfrm>
          </p:grpSpPr>
          <p:pic>
            <p:nvPicPr>
              <p:cNvPr id="878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879" name="Rectangle 878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80" name="Group 879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925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926" name="Rectangle 925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927" name="Group 926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929" name="Rectangle 928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930" name="TextBox 929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928" name="Rectangle 927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81" name="Group 880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882" name="Group 881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91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920" name="Rectangle 919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921" name="Group 920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923" name="Rectangle 922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924" name="TextBox 923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922" name="Rectangle 921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883" name="Group 882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91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914" name="Rectangle 913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915" name="Group 914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917" name="Rectangle 916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918" name="TextBox 917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916" name="Rectangle 915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884" name="Group 883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90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908" name="Rectangle 907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909" name="Group 908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911" name="Rectangle 910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912" name="TextBox 911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910" name="Rectangle 909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885" name="Group 884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90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902" name="Rectangle 901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903" name="Group 902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905" name="Rectangle 904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906" name="TextBox 905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904" name="Rectangle 903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886" name="Group 885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887" name="Rectangle 886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888" name="Rectangle 887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889" name="Rectangle 888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890" name="Rectangle 889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891" name="Rectangle 890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892" name="Rectangle 891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893" name="Rectangle 892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89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89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89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89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89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89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90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779" name="Group 778"/>
            <p:cNvGrpSpPr/>
            <p:nvPr/>
          </p:nvGrpSpPr>
          <p:grpSpPr>
            <a:xfrm>
              <a:off x="22093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858" name="Group 857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875" name="Rectangle 874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76" name="Rectangle 875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77" name="Rectangle 876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59" name="Group 858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872" name="Rectangle 871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73" name="Rectangle 872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74" name="Rectangle 873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60" name="Group 859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869" name="Rectangle 868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70" name="Rectangle 869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71" name="Rectangle 870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61" name="Group 860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866" name="Rectangle 865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67" name="Rectangle 866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68" name="Rectangle 867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62" name="Group 861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863" name="Rectangle 862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64" name="Rectangle 863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65" name="Rectangle 864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cxnSp>
          <p:nvCxnSpPr>
            <p:cNvPr id="780" name="Straight Connector 779"/>
            <p:cNvCxnSpPr/>
            <p:nvPr/>
          </p:nvCxnSpPr>
          <p:spPr>
            <a:xfrm flipH="1">
              <a:off x="2209368" y="4071592"/>
              <a:ext cx="1249200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81" name="Group 780"/>
            <p:cNvGrpSpPr/>
            <p:nvPr/>
          </p:nvGrpSpPr>
          <p:grpSpPr>
            <a:xfrm flipH="1">
              <a:off x="4639724" y="831768"/>
              <a:ext cx="835098" cy="5194738"/>
              <a:chOff x="1461164" y="826549"/>
              <a:chExt cx="835098" cy="5194738"/>
            </a:xfrm>
          </p:grpSpPr>
          <p:pic>
            <p:nvPicPr>
              <p:cNvPr id="805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806" name="Rectangle 805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07" name="Group 806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852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853" name="Rectangle 852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854" name="Group 853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856" name="Rectangle 855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857" name="TextBox 856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855" name="Rectangle 854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08" name="Group 807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809" name="Group 808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84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847" name="Rectangle 846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848" name="Group 847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850" name="Rectangle 849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851" name="TextBox 850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849" name="Rectangle 848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810" name="Group 809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84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841" name="Rectangle 840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842" name="Group 841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844" name="Rectangle 843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845" name="TextBox 844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843" name="Rectangle 842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811" name="Group 810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83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835" name="Rectangle 834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836" name="Group 835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838" name="Rectangle 837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839" name="TextBox 838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837" name="Rectangle 836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812" name="Group 811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82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829" name="Rectangle 828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830" name="Group 829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832" name="Rectangle 831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833" name="TextBox 832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831" name="Rectangle 830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813" name="Group 812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814" name="Rectangle 813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815" name="Rectangle 814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816" name="Rectangle 815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817" name="Rectangle 816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818" name="Rectangle 817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819" name="Rectangle 818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820" name="Rectangle 819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82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82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82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82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82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82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82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782" name="Group 781"/>
            <p:cNvGrpSpPr/>
            <p:nvPr/>
          </p:nvGrpSpPr>
          <p:grpSpPr>
            <a:xfrm rot="10800000">
              <a:off x="34585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785" name="Group 784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802" name="Rectangle 801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03" name="Rectangle 802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04" name="Rectangle 803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86" name="Group 785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799" name="Rectangle 798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00" name="Rectangle 799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01" name="Rectangle 800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87" name="Group 786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796" name="Rectangle 795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97" name="Rectangle 796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98" name="Rectangle 797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88" name="Group 787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793" name="Rectangle 792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94" name="Rectangle 793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95" name="Rectangle 794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89" name="Group 788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790" name="Rectangle 789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91" name="Rectangle 790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92" name="Rectangle 791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783" name="Rectangle 782"/>
            <p:cNvSpPr/>
            <p:nvPr/>
          </p:nvSpPr>
          <p:spPr>
            <a:xfrm>
              <a:off x="1362635" y="1035853"/>
              <a:ext cx="4204447" cy="5067077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84" name="Rectangle 783"/>
            <p:cNvSpPr/>
            <p:nvPr/>
          </p:nvSpPr>
          <p:spPr>
            <a:xfrm>
              <a:off x="2374968" y="1058392"/>
              <a:ext cx="2167200" cy="5022000"/>
            </a:xfrm>
            <a:prstGeom prst="rect">
              <a:avLst/>
            </a:prstGeom>
            <a:solidFill>
              <a:srgbClr val="26DDE6">
                <a:alpha val="12157"/>
              </a:srgb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31" name="Group 930"/>
          <p:cNvGrpSpPr/>
          <p:nvPr/>
        </p:nvGrpSpPr>
        <p:grpSpPr>
          <a:xfrm>
            <a:off x="3881540" y="3627500"/>
            <a:ext cx="1789894" cy="2246232"/>
            <a:chOff x="1362635" y="826549"/>
            <a:chExt cx="4204447" cy="5276381"/>
          </a:xfrm>
        </p:grpSpPr>
        <p:grpSp>
          <p:nvGrpSpPr>
            <p:cNvPr id="932" name="Group 931"/>
            <p:cNvGrpSpPr/>
            <p:nvPr/>
          </p:nvGrpSpPr>
          <p:grpSpPr>
            <a:xfrm>
              <a:off x="1461164" y="826549"/>
              <a:ext cx="835098" cy="5194738"/>
              <a:chOff x="1461164" y="826549"/>
              <a:chExt cx="835098" cy="5194738"/>
            </a:xfrm>
          </p:grpSpPr>
          <p:pic>
            <p:nvPicPr>
              <p:cNvPr id="1035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036" name="Rectangle 1035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037" name="Group 1036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1082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083" name="Rectangle 1082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1084" name="Group 1083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1086" name="Rectangle 1085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87" name="TextBox 1086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1085" name="Rectangle 1084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38" name="Group 1037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1039" name="Group 1038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07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077" name="Rectangle 1076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078" name="Group 1077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080" name="Rectangle 1079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081" name="TextBox 1080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079" name="Rectangle 1078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040" name="Group 1039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07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071" name="Rectangle 1070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072" name="Group 1071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074" name="Rectangle 1073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075" name="TextBox 1074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073" name="Rectangle 1072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041" name="Group 1040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06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065" name="Rectangle 1064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066" name="Group 1065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068" name="Rectangle 1067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069" name="TextBox 1068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067" name="Rectangle 1066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042" name="Group 1041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05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059" name="Rectangle 1058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060" name="Group 1059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062" name="Rectangle 1061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063" name="TextBox 1062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061" name="Rectangle 1060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043" name="Group 1042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1044" name="Rectangle 1043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45" name="Rectangle 1044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46" name="Rectangle 1045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47" name="Rectangle 1046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48" name="Rectangle 1047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49" name="Rectangle 1048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50" name="Rectangle 1049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105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05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05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05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05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05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05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933" name="Group 932"/>
            <p:cNvGrpSpPr/>
            <p:nvPr/>
          </p:nvGrpSpPr>
          <p:grpSpPr>
            <a:xfrm>
              <a:off x="22093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1012" name="Group 1011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032" name="Rectangle 1031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33" name="Rectangle 1032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34" name="Rectangle 1033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13" name="Group 1012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029" name="Rectangle 1028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30" name="Rectangle 1029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31" name="Rectangle 1030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14" name="Group 1013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023" name="Rectangle 1022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27" name="Rectangle 1026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28" name="Rectangle 1027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15" name="Group 1014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020" name="Rectangle 1019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21" name="Rectangle 1020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22" name="Rectangle 1021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16" name="Group 1015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017" name="Rectangle 1016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18" name="Rectangle 1017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19" name="Rectangle 1018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cxnSp>
          <p:nvCxnSpPr>
            <p:cNvPr id="934" name="Straight Connector 933"/>
            <p:cNvCxnSpPr/>
            <p:nvPr/>
          </p:nvCxnSpPr>
          <p:spPr>
            <a:xfrm flipH="1">
              <a:off x="2209368" y="4071592"/>
              <a:ext cx="1249200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35" name="Group 934"/>
            <p:cNvGrpSpPr/>
            <p:nvPr/>
          </p:nvGrpSpPr>
          <p:grpSpPr>
            <a:xfrm flipH="1">
              <a:off x="4639724" y="831768"/>
              <a:ext cx="835098" cy="5194738"/>
              <a:chOff x="1461164" y="826549"/>
              <a:chExt cx="835098" cy="5194738"/>
            </a:xfrm>
          </p:grpSpPr>
          <p:pic>
            <p:nvPicPr>
              <p:cNvPr id="959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960" name="Rectangle 959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961" name="Group 960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1006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007" name="Rectangle 1006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1008" name="Group 1007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1010" name="Rectangle 1009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11" name="TextBox 1010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1009" name="Rectangle 1008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962" name="Group 961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963" name="Group 962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00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001" name="Rectangle 1000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002" name="Group 1001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004" name="Rectangle 1003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005" name="TextBox 1004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003" name="Rectangle 1002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964" name="Group 963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99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995" name="Rectangle 994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996" name="Group 995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998" name="Rectangle 997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999" name="TextBox 998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997" name="Rectangle 996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965" name="Group 964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98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989" name="Rectangle 988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990" name="Group 989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992" name="Rectangle 991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993" name="TextBox 992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991" name="Rectangle 990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966" name="Group 965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98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983" name="Rectangle 982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984" name="Group 983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986" name="Rectangle 985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987" name="TextBox 986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985" name="Rectangle 984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967" name="Group 966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968" name="Rectangle 967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969" name="Rectangle 968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970" name="Rectangle 969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971" name="Rectangle 970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972" name="Rectangle 971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973" name="Rectangle 972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974" name="Rectangle 973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97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97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97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97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97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98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98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936" name="Group 935"/>
            <p:cNvGrpSpPr/>
            <p:nvPr/>
          </p:nvGrpSpPr>
          <p:grpSpPr>
            <a:xfrm rot="10800000">
              <a:off x="34585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939" name="Group 938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956" name="Rectangle 955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57" name="Rectangle 956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58" name="Rectangle 957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940" name="Group 939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953" name="Rectangle 952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54" name="Rectangle 953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55" name="Rectangle 954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941" name="Group 940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950" name="Rectangle 949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51" name="Rectangle 950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52" name="Rectangle 951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942" name="Group 941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947" name="Rectangle 946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48" name="Rectangle 947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49" name="Rectangle 948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943" name="Group 942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944" name="Rectangle 943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45" name="Rectangle 944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46" name="Rectangle 945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937" name="Rectangle 936"/>
            <p:cNvSpPr/>
            <p:nvPr/>
          </p:nvSpPr>
          <p:spPr>
            <a:xfrm>
              <a:off x="1362635" y="1035853"/>
              <a:ext cx="4204447" cy="5067077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38" name="Rectangle 937"/>
            <p:cNvSpPr/>
            <p:nvPr/>
          </p:nvSpPr>
          <p:spPr>
            <a:xfrm>
              <a:off x="2374968" y="1058392"/>
              <a:ext cx="2167200" cy="5022000"/>
            </a:xfrm>
            <a:prstGeom prst="rect">
              <a:avLst/>
            </a:prstGeom>
            <a:solidFill>
              <a:srgbClr val="26DDE6">
                <a:alpha val="12157"/>
              </a:srgb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88" name="Group 1087"/>
          <p:cNvGrpSpPr/>
          <p:nvPr/>
        </p:nvGrpSpPr>
        <p:grpSpPr>
          <a:xfrm>
            <a:off x="6288103" y="3627500"/>
            <a:ext cx="1789894" cy="2246232"/>
            <a:chOff x="1362635" y="826549"/>
            <a:chExt cx="4204447" cy="5276381"/>
          </a:xfrm>
        </p:grpSpPr>
        <p:grpSp>
          <p:nvGrpSpPr>
            <p:cNvPr id="1089" name="Group 1088"/>
            <p:cNvGrpSpPr/>
            <p:nvPr/>
          </p:nvGrpSpPr>
          <p:grpSpPr>
            <a:xfrm>
              <a:off x="1461164" y="826549"/>
              <a:ext cx="835098" cy="5194738"/>
              <a:chOff x="1461164" y="826549"/>
              <a:chExt cx="835098" cy="5194738"/>
            </a:xfrm>
          </p:grpSpPr>
          <p:pic>
            <p:nvPicPr>
              <p:cNvPr id="1189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190" name="Rectangle 1189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191" name="Group 1190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1236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237" name="Rectangle 1236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1238" name="Group 1237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1240" name="Rectangle 1239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241" name="TextBox 1240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1239" name="Rectangle 1238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192" name="Group 1191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1193" name="Group 1192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23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231" name="Rectangle 1230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232" name="Group 1231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234" name="Rectangle 1233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235" name="TextBox 1234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233" name="Rectangle 1232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194" name="Group 1193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22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225" name="Rectangle 1224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226" name="Group 1225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228" name="Rectangle 1227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229" name="TextBox 1228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227" name="Rectangle 1226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195" name="Group 1194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21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219" name="Rectangle 1218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220" name="Group 1219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222" name="Rectangle 1221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223" name="TextBox 1222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221" name="Rectangle 1220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196" name="Group 1195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21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213" name="Rectangle 1212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214" name="Group 1213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216" name="Rectangle 1215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217" name="TextBox 1216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215" name="Rectangle 1214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197" name="Group 1196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1198" name="Rectangle 1197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99" name="Rectangle 1198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200" name="Rectangle 1199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201" name="Rectangle 1200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202" name="Rectangle 1201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203" name="Rectangle 1202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204" name="Rectangle 1203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120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20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20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20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20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21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21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1090" name="Group 1089"/>
            <p:cNvGrpSpPr/>
            <p:nvPr/>
          </p:nvGrpSpPr>
          <p:grpSpPr>
            <a:xfrm>
              <a:off x="22093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1169" name="Group 1168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186" name="Rectangle 1185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87" name="Rectangle 1186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88" name="Rectangle 1187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170" name="Group 1169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183" name="Rectangle 1182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84" name="Rectangle 1183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85" name="Rectangle 1184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171" name="Group 1170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180" name="Rectangle 1179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81" name="Rectangle 1180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82" name="Rectangle 1181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172" name="Group 1171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177" name="Rectangle 1176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78" name="Rectangle 1177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79" name="Rectangle 1178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173" name="Group 1172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174" name="Rectangle 1173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75" name="Rectangle 1174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76" name="Rectangle 1175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cxnSp>
          <p:nvCxnSpPr>
            <p:cNvPr id="1091" name="Straight Connector 1090"/>
            <p:cNvCxnSpPr/>
            <p:nvPr/>
          </p:nvCxnSpPr>
          <p:spPr>
            <a:xfrm flipH="1">
              <a:off x="2209368" y="4071592"/>
              <a:ext cx="1249200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92" name="Group 1091"/>
            <p:cNvGrpSpPr/>
            <p:nvPr/>
          </p:nvGrpSpPr>
          <p:grpSpPr>
            <a:xfrm flipH="1">
              <a:off x="4639724" y="831768"/>
              <a:ext cx="835098" cy="5194738"/>
              <a:chOff x="1461164" y="826549"/>
              <a:chExt cx="835098" cy="5194738"/>
            </a:xfrm>
          </p:grpSpPr>
          <p:pic>
            <p:nvPicPr>
              <p:cNvPr id="1116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117" name="Rectangle 1116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118" name="Group 1117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1163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164" name="Rectangle 1163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1165" name="Group 1164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1167" name="Rectangle 1166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68" name="TextBox 1167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1166" name="Rectangle 1165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119" name="Group 1118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1120" name="Group 1119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15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158" name="Rectangle 1157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159" name="Group 1158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161" name="Rectangle 1160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162" name="TextBox 1161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160" name="Rectangle 1159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121" name="Group 1120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15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152" name="Rectangle 1151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153" name="Group 1152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155" name="Rectangle 1154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156" name="TextBox 1155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154" name="Rectangle 1153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122" name="Group 1121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14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146" name="Rectangle 1145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147" name="Group 1146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149" name="Rectangle 1148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150" name="TextBox 1149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148" name="Rectangle 1147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123" name="Group 1122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13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140" name="Rectangle 1139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141" name="Group 1140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143" name="Rectangle 1142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144" name="TextBox 1143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142" name="Rectangle 1141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124" name="Group 1123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1125" name="Rectangle 1124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26" name="Rectangle 1125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27" name="Rectangle 1126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28" name="Rectangle 1127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29" name="Rectangle 1128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30" name="Rectangle 1129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31" name="Rectangle 1130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113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13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13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13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13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13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13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1093" name="Group 1092"/>
            <p:cNvGrpSpPr/>
            <p:nvPr/>
          </p:nvGrpSpPr>
          <p:grpSpPr>
            <a:xfrm rot="10800000">
              <a:off x="34585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1096" name="Group 1095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113" name="Rectangle 1112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14" name="Rectangle 1113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15" name="Rectangle 1114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97" name="Group 1096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110" name="Rectangle 1109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11" name="Rectangle 1110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12" name="Rectangle 1111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98" name="Group 1097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107" name="Rectangle 1106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08" name="Rectangle 1107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09" name="Rectangle 1108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99" name="Group 1098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104" name="Rectangle 1103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05" name="Rectangle 1104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06" name="Rectangle 1105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100" name="Group 1099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101" name="Rectangle 1100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02" name="Rectangle 1101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03" name="Rectangle 1102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1094" name="Rectangle 1093"/>
            <p:cNvSpPr/>
            <p:nvPr/>
          </p:nvSpPr>
          <p:spPr>
            <a:xfrm>
              <a:off x="1362635" y="1035853"/>
              <a:ext cx="4204447" cy="5067077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95" name="Rectangle 1094"/>
            <p:cNvSpPr/>
            <p:nvPr/>
          </p:nvSpPr>
          <p:spPr>
            <a:xfrm>
              <a:off x="2374968" y="1058392"/>
              <a:ext cx="2167200" cy="5022000"/>
            </a:xfrm>
            <a:prstGeom prst="rect">
              <a:avLst/>
            </a:prstGeom>
            <a:solidFill>
              <a:srgbClr val="26DDE6">
                <a:alpha val="12157"/>
              </a:srgb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42" name="Group 1241"/>
          <p:cNvGrpSpPr/>
          <p:nvPr/>
        </p:nvGrpSpPr>
        <p:grpSpPr>
          <a:xfrm>
            <a:off x="270833" y="3614008"/>
            <a:ext cx="1789894" cy="2246232"/>
            <a:chOff x="1362635" y="826549"/>
            <a:chExt cx="4204447" cy="5276381"/>
          </a:xfrm>
        </p:grpSpPr>
        <p:grpSp>
          <p:nvGrpSpPr>
            <p:cNvPr id="1243" name="Group 1242"/>
            <p:cNvGrpSpPr/>
            <p:nvPr/>
          </p:nvGrpSpPr>
          <p:grpSpPr>
            <a:xfrm>
              <a:off x="1461164" y="826549"/>
              <a:ext cx="835098" cy="5194738"/>
              <a:chOff x="1461164" y="826549"/>
              <a:chExt cx="835098" cy="5194738"/>
            </a:xfrm>
          </p:grpSpPr>
          <p:pic>
            <p:nvPicPr>
              <p:cNvPr id="1343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344" name="Rectangle 1343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345" name="Group 1344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1390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391" name="Rectangle 1390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1392" name="Group 1391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1394" name="Rectangle 1393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395" name="TextBox 1394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1393" name="Rectangle 1392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346" name="Group 1345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1347" name="Group 1346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38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385" name="Rectangle 1384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386" name="Group 1385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388" name="Rectangle 1387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89" name="TextBox 1388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387" name="Rectangle 1386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348" name="Group 1347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37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379" name="Rectangle 1378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380" name="Group 1379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382" name="Rectangle 1381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83" name="TextBox 1382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381" name="Rectangle 1380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349" name="Group 1348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37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373" name="Rectangle 1372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374" name="Group 1373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376" name="Rectangle 1375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77" name="TextBox 1376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375" name="Rectangle 1374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350" name="Group 1349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36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367" name="Rectangle 1366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368" name="Group 1367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370" name="Rectangle 1369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71" name="TextBox 1370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369" name="Rectangle 1368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351" name="Group 1350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1352" name="Rectangle 1351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353" name="Rectangle 1352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354" name="Rectangle 1353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355" name="Rectangle 1354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356" name="Rectangle 1355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357" name="Rectangle 1356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358" name="Rectangle 1357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135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36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36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36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36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36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36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1244" name="Group 1243"/>
            <p:cNvGrpSpPr/>
            <p:nvPr/>
          </p:nvGrpSpPr>
          <p:grpSpPr>
            <a:xfrm>
              <a:off x="22093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1323" name="Group 1322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340" name="Rectangle 1339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41" name="Rectangle 1340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42" name="Rectangle 1341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324" name="Group 1323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337" name="Rectangle 1336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38" name="Rectangle 1337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39" name="Rectangle 1338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325" name="Group 1324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334" name="Rectangle 1333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35" name="Rectangle 1334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36" name="Rectangle 1335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326" name="Group 1325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331" name="Rectangle 1330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32" name="Rectangle 1331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33" name="Rectangle 1332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327" name="Group 1326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328" name="Rectangle 1327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29" name="Rectangle 1328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30" name="Rectangle 1329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cxnSp>
          <p:nvCxnSpPr>
            <p:cNvPr id="1245" name="Straight Connector 1244"/>
            <p:cNvCxnSpPr/>
            <p:nvPr/>
          </p:nvCxnSpPr>
          <p:spPr>
            <a:xfrm flipH="1">
              <a:off x="2209368" y="4071592"/>
              <a:ext cx="1249200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46" name="Group 1245"/>
            <p:cNvGrpSpPr/>
            <p:nvPr/>
          </p:nvGrpSpPr>
          <p:grpSpPr>
            <a:xfrm flipH="1">
              <a:off x="4639724" y="831768"/>
              <a:ext cx="835098" cy="5194738"/>
              <a:chOff x="1461164" y="826549"/>
              <a:chExt cx="835098" cy="5194738"/>
            </a:xfrm>
          </p:grpSpPr>
          <p:pic>
            <p:nvPicPr>
              <p:cNvPr id="1270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271" name="Rectangle 1270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272" name="Group 1271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1317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318" name="Rectangle 1317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1319" name="Group 1318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1321" name="Rectangle 1320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322" name="TextBox 1321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1320" name="Rectangle 1319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273" name="Group 1272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1274" name="Group 1273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31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312" name="Rectangle 1311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313" name="Group 1312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315" name="Rectangle 1314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16" name="TextBox 1315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314" name="Rectangle 1313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275" name="Group 1274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30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306" name="Rectangle 1305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307" name="Group 1306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309" name="Rectangle 1308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10" name="TextBox 1309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308" name="Rectangle 1307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276" name="Group 1275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29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300" name="Rectangle 1299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301" name="Group 1300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303" name="Rectangle 1302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04" name="TextBox 1303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302" name="Rectangle 1301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277" name="Group 1276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29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294" name="Rectangle 1293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295" name="Group 1294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297" name="Rectangle 1296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298" name="TextBox 1297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296" name="Rectangle 1295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278" name="Group 1277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1279" name="Rectangle 1278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280" name="Rectangle 1279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281" name="Rectangle 1280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282" name="Rectangle 1281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283" name="Rectangle 1282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284" name="Rectangle 1283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285" name="Rectangle 1284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128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28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28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28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29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29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29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1247" name="Group 1246"/>
            <p:cNvGrpSpPr/>
            <p:nvPr/>
          </p:nvGrpSpPr>
          <p:grpSpPr>
            <a:xfrm rot="10800000">
              <a:off x="3458568" y="1058392"/>
              <a:ext cx="1249200" cy="5022000"/>
              <a:chOff x="2318144" y="1164986"/>
              <a:chExt cx="1249200" cy="5022000"/>
            </a:xfrm>
          </p:grpSpPr>
          <p:grpSp>
            <p:nvGrpSpPr>
              <p:cNvPr id="1250" name="Group 1249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267" name="Rectangle 1266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68" name="Rectangle 1267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69" name="Rectangle 1268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251" name="Group 1250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264" name="Rectangle 1263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65" name="Rectangle 1264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66" name="Rectangle 1265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252" name="Group 1251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261" name="Rectangle 1260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62" name="Rectangle 1261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63" name="Rectangle 1262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253" name="Group 1252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258" name="Rectangle 1257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59" name="Rectangle 1258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60" name="Rectangle 1259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254" name="Group 1253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255" name="Rectangle 1254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56" name="Rectangle 1255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57" name="Rectangle 1256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1248" name="Rectangle 1247"/>
            <p:cNvSpPr/>
            <p:nvPr/>
          </p:nvSpPr>
          <p:spPr>
            <a:xfrm>
              <a:off x="1362635" y="1035853"/>
              <a:ext cx="4204447" cy="5067077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49" name="Rectangle 1248"/>
            <p:cNvSpPr/>
            <p:nvPr/>
          </p:nvSpPr>
          <p:spPr>
            <a:xfrm>
              <a:off x="2374968" y="1058392"/>
              <a:ext cx="2167200" cy="5022000"/>
            </a:xfrm>
            <a:prstGeom prst="rect">
              <a:avLst/>
            </a:prstGeom>
            <a:solidFill>
              <a:srgbClr val="26DDE6">
                <a:alpha val="12157"/>
              </a:srgb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704" name="Group 1703"/>
          <p:cNvGrpSpPr/>
          <p:nvPr/>
        </p:nvGrpSpPr>
        <p:grpSpPr>
          <a:xfrm>
            <a:off x="8091828" y="3620875"/>
            <a:ext cx="894947" cy="2246232"/>
            <a:chOff x="5134705" y="2500075"/>
            <a:chExt cx="894947" cy="2246232"/>
          </a:xfrm>
        </p:grpSpPr>
        <p:grpSp>
          <p:nvGrpSpPr>
            <p:cNvPr id="1705" name="Group 1704"/>
            <p:cNvGrpSpPr/>
            <p:nvPr/>
          </p:nvGrpSpPr>
          <p:grpSpPr>
            <a:xfrm>
              <a:off x="5176650" y="2500075"/>
              <a:ext cx="355513" cy="2211475"/>
              <a:chOff x="1461164" y="826549"/>
              <a:chExt cx="835098" cy="5194738"/>
            </a:xfrm>
          </p:grpSpPr>
          <p:pic>
            <p:nvPicPr>
              <p:cNvPr id="1730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731" name="Rectangle 1730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732" name="Group 1731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1777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778" name="Rectangle 1777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1779" name="Group 1778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1781" name="Rectangle 1780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782" name="TextBox 1781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1780" name="Rectangle 1779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733" name="Group 1732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1734" name="Group 1733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77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772" name="Rectangle 1771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773" name="Group 1772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775" name="Rectangle 1774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76" name="TextBox 1775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774" name="Rectangle 1773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735" name="Group 1734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76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766" name="Rectangle 1765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767" name="Group 1766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769" name="Rectangle 1768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70" name="TextBox 1769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768" name="Rectangle 1767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736" name="Group 1735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75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760" name="Rectangle 1759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761" name="Group 1760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763" name="Rectangle 1762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64" name="TextBox 1763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762" name="Rectangle 1761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737" name="Group 1736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753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754" name="Rectangle 1753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755" name="Group 1754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757" name="Rectangle 1756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58" name="TextBox 1757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756" name="Rectangle 1755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738" name="Group 1737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1739" name="Rectangle 1738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740" name="Rectangle 1739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741" name="Rectangle 1740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742" name="Rectangle 1741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743" name="Rectangle 1742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744" name="Rectangle 1743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745" name="Rectangle 1744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174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74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74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74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75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75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75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1706" name="Group 1705"/>
            <p:cNvGrpSpPr/>
            <p:nvPr/>
          </p:nvGrpSpPr>
          <p:grpSpPr>
            <a:xfrm>
              <a:off x="5495172" y="2598774"/>
              <a:ext cx="531803" cy="2137938"/>
              <a:chOff x="2318144" y="1164986"/>
              <a:chExt cx="1249200" cy="5022000"/>
            </a:xfrm>
          </p:grpSpPr>
          <p:grpSp>
            <p:nvGrpSpPr>
              <p:cNvPr id="1710" name="Group 1709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727" name="Rectangle 1726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28" name="Rectangle 1727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29" name="Rectangle 1728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711" name="Group 1710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724" name="Rectangle 1723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25" name="Rectangle 1724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26" name="Rectangle 1725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712" name="Group 1711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721" name="Rectangle 1720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22" name="Rectangle 1721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23" name="Rectangle 1722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713" name="Group 1712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718" name="Rectangle 1717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19" name="Rectangle 1718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20" name="Rectangle 1719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714" name="Group 1713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715" name="Rectangle 1714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16" name="Rectangle 1715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17" name="Rectangle 1716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cxnSp>
          <p:nvCxnSpPr>
            <p:cNvPr id="1707" name="Straight Connector 1706"/>
            <p:cNvCxnSpPr/>
            <p:nvPr/>
          </p:nvCxnSpPr>
          <p:spPr>
            <a:xfrm flipH="1">
              <a:off x="5495172" y="3881537"/>
              <a:ext cx="531803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08" name="Rectangle 1707"/>
            <p:cNvSpPr/>
            <p:nvPr/>
          </p:nvSpPr>
          <p:spPr>
            <a:xfrm>
              <a:off x="5134705" y="2589179"/>
              <a:ext cx="894947" cy="2157128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09" name="Rectangle 1708"/>
            <p:cNvSpPr/>
            <p:nvPr/>
          </p:nvSpPr>
          <p:spPr>
            <a:xfrm>
              <a:off x="5565670" y="2598774"/>
              <a:ext cx="463982" cy="2137938"/>
            </a:xfrm>
            <a:prstGeom prst="rect">
              <a:avLst/>
            </a:prstGeom>
            <a:solidFill>
              <a:srgbClr val="26DDE6">
                <a:alpha val="12157"/>
              </a:srgb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783" name="Group 1782"/>
          <p:cNvGrpSpPr/>
          <p:nvPr/>
        </p:nvGrpSpPr>
        <p:grpSpPr>
          <a:xfrm rot="10800000">
            <a:off x="254324" y="1207792"/>
            <a:ext cx="894947" cy="2246232"/>
            <a:chOff x="5134705" y="2500075"/>
            <a:chExt cx="894947" cy="2246232"/>
          </a:xfrm>
        </p:grpSpPr>
        <p:grpSp>
          <p:nvGrpSpPr>
            <p:cNvPr id="1784" name="Group 1783"/>
            <p:cNvGrpSpPr/>
            <p:nvPr/>
          </p:nvGrpSpPr>
          <p:grpSpPr>
            <a:xfrm>
              <a:off x="5176650" y="2500075"/>
              <a:ext cx="355513" cy="2211475"/>
              <a:chOff x="1461164" y="826549"/>
              <a:chExt cx="835098" cy="5194738"/>
            </a:xfrm>
          </p:grpSpPr>
          <p:pic>
            <p:nvPicPr>
              <p:cNvPr id="1809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330" t="30653" r="4825"/>
              <a:stretch/>
            </p:blipFill>
            <p:spPr bwMode="auto">
              <a:xfrm>
                <a:off x="1472157" y="826549"/>
                <a:ext cx="787285" cy="183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810" name="Rectangle 1809"/>
              <p:cNvSpPr/>
              <p:nvPr/>
            </p:nvSpPr>
            <p:spPr>
              <a:xfrm>
                <a:off x="1918876" y="884715"/>
                <a:ext cx="377386" cy="19192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811" name="Group 1810"/>
              <p:cNvGrpSpPr/>
              <p:nvPr/>
            </p:nvGrpSpPr>
            <p:grpSpPr>
              <a:xfrm>
                <a:off x="1894847" y="4212134"/>
                <a:ext cx="364596" cy="573882"/>
                <a:chOff x="3843338" y="1859757"/>
                <a:chExt cx="364596" cy="573882"/>
              </a:xfrm>
            </p:grpSpPr>
            <p:pic>
              <p:nvPicPr>
                <p:cNvPr id="1856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288" t="41532" r="7271" b="36792"/>
                <a:stretch/>
              </p:blipFill>
              <p:spPr bwMode="auto">
                <a:xfrm>
                  <a:off x="3862652" y="1859757"/>
                  <a:ext cx="295207" cy="573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857" name="Rectangle 1856"/>
                <p:cNvSpPr/>
                <p:nvPr/>
              </p:nvSpPr>
              <p:spPr>
                <a:xfrm>
                  <a:off x="3843338" y="1933575"/>
                  <a:ext cx="364596" cy="42290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1858" name="Group 1857"/>
                <p:cNvGrpSpPr/>
                <p:nvPr/>
              </p:nvGrpSpPr>
              <p:grpSpPr>
                <a:xfrm>
                  <a:off x="3848159" y="1934298"/>
                  <a:ext cx="309700" cy="424800"/>
                  <a:chOff x="3707802" y="1258834"/>
                  <a:chExt cx="309700" cy="424800"/>
                </a:xfrm>
              </p:grpSpPr>
              <p:sp>
                <p:nvSpPr>
                  <p:cNvPr id="1860" name="Rectangle 1859"/>
                  <p:cNvSpPr/>
                  <p:nvPr/>
                </p:nvSpPr>
                <p:spPr>
                  <a:xfrm>
                    <a:off x="3736652" y="1258834"/>
                    <a:ext cx="252000" cy="424800"/>
                  </a:xfrm>
                  <a:prstGeom prst="rect">
                    <a:avLst/>
                  </a:pr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861" name="TextBox 1860"/>
                  <p:cNvSpPr txBox="1"/>
                  <p:nvPr/>
                </p:nvSpPr>
                <p:spPr>
                  <a:xfrm>
                    <a:off x="3707802" y="1394290"/>
                    <a:ext cx="309700" cy="15388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400" dirty="0" err="1" smtClean="0">
                        <a:solidFill>
                          <a:srgbClr val="FF0000"/>
                        </a:solidFill>
                      </a:rPr>
                      <a:t>ABCn</a:t>
                    </a:r>
                    <a:r>
                      <a:rPr lang="en-GB" sz="400" dirty="0" smtClean="0">
                        <a:solidFill>
                          <a:srgbClr val="FF0000"/>
                        </a:solidFill>
                      </a:rPr>
                      <a:t>’</a:t>
                    </a:r>
                    <a:endParaRPr lang="en-GB" sz="4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1859" name="Rectangle 1858"/>
                <p:cNvSpPr/>
                <p:nvPr/>
              </p:nvSpPr>
              <p:spPr>
                <a:xfrm>
                  <a:off x="4083290" y="1964532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812" name="Group 1811"/>
              <p:cNvGrpSpPr/>
              <p:nvPr/>
            </p:nvGrpSpPr>
            <p:grpSpPr>
              <a:xfrm>
                <a:off x="1461164" y="1088230"/>
                <a:ext cx="793458" cy="4933057"/>
                <a:chOff x="1461164" y="1088230"/>
                <a:chExt cx="793458" cy="4933057"/>
              </a:xfrm>
            </p:grpSpPr>
            <p:grpSp>
              <p:nvGrpSpPr>
                <p:cNvPr id="1813" name="Group 1812"/>
                <p:cNvGrpSpPr/>
                <p:nvPr/>
              </p:nvGrpSpPr>
              <p:grpSpPr>
                <a:xfrm>
                  <a:off x="1885205" y="1198080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85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851" name="Rectangle 1850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852" name="Group 1851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854" name="Rectangle 1853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855" name="TextBox 1854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853" name="Rectangle 1852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814" name="Group 1813"/>
                <p:cNvGrpSpPr/>
                <p:nvPr/>
              </p:nvGrpSpPr>
              <p:grpSpPr>
                <a:xfrm>
                  <a:off x="1885205" y="2204214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844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845" name="Rectangle 1844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846" name="Group 1845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848" name="Rectangle 1847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849" name="TextBox 1848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847" name="Rectangle 1846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815" name="Group 1814"/>
                <p:cNvGrpSpPr/>
                <p:nvPr/>
              </p:nvGrpSpPr>
              <p:grpSpPr>
                <a:xfrm>
                  <a:off x="1890026" y="3223359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83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839" name="Rectangle 1838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840" name="Group 1839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842" name="Rectangle 1841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843" name="TextBox 1842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841" name="Rectangle 1840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816" name="Group 1815"/>
                <p:cNvGrpSpPr/>
                <p:nvPr/>
              </p:nvGrpSpPr>
              <p:grpSpPr>
                <a:xfrm>
                  <a:off x="1890026" y="5219798"/>
                  <a:ext cx="364596" cy="573882"/>
                  <a:chOff x="3843338" y="1859757"/>
                  <a:chExt cx="364596" cy="573882"/>
                </a:xfrm>
              </p:grpSpPr>
              <p:pic>
                <p:nvPicPr>
                  <p:cNvPr id="183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82288" t="41532" r="7271" b="36792"/>
                  <a:stretch/>
                </p:blipFill>
                <p:spPr bwMode="auto">
                  <a:xfrm>
                    <a:off x="3862652" y="1859757"/>
                    <a:ext cx="295207" cy="57388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833" name="Rectangle 1832"/>
                  <p:cNvSpPr/>
                  <p:nvPr/>
                </p:nvSpPr>
                <p:spPr>
                  <a:xfrm>
                    <a:off x="3843338" y="1933575"/>
                    <a:ext cx="364596" cy="42290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1834" name="Group 1833"/>
                  <p:cNvGrpSpPr/>
                  <p:nvPr/>
                </p:nvGrpSpPr>
                <p:grpSpPr>
                  <a:xfrm>
                    <a:off x="3848159" y="1934298"/>
                    <a:ext cx="309700" cy="424800"/>
                    <a:chOff x="3707802" y="1258834"/>
                    <a:chExt cx="309700" cy="424800"/>
                  </a:xfrm>
                </p:grpSpPr>
                <p:sp>
                  <p:nvSpPr>
                    <p:cNvPr id="1836" name="Rectangle 1835"/>
                    <p:cNvSpPr/>
                    <p:nvPr/>
                  </p:nvSpPr>
                  <p:spPr>
                    <a:xfrm>
                      <a:off x="3736652" y="1258834"/>
                      <a:ext cx="252000" cy="424800"/>
                    </a:xfrm>
                    <a:prstGeom prst="rect">
                      <a:avLst/>
                    </a:prstGeom>
                    <a:noFill/>
                    <a:ln w="63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837" name="TextBox 1836"/>
                    <p:cNvSpPr txBox="1"/>
                    <p:nvPr/>
                  </p:nvSpPr>
                  <p:spPr>
                    <a:xfrm>
                      <a:off x="3707802" y="1394290"/>
                      <a:ext cx="309700" cy="1538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400" dirty="0" err="1" smtClean="0">
                          <a:solidFill>
                            <a:srgbClr val="FF0000"/>
                          </a:solidFill>
                        </a:rPr>
                        <a:t>ABCn</a:t>
                      </a:r>
                      <a:r>
                        <a:rPr lang="en-GB" sz="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en-GB" sz="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1835" name="Rectangle 1834"/>
                  <p:cNvSpPr/>
                  <p:nvPr/>
                </p:nvSpPr>
                <p:spPr>
                  <a:xfrm>
                    <a:off x="4083290" y="1964532"/>
                    <a:ext cx="45719" cy="364331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817" name="Group 1816"/>
                <p:cNvGrpSpPr/>
                <p:nvPr/>
              </p:nvGrpSpPr>
              <p:grpSpPr>
                <a:xfrm>
                  <a:off x="1461164" y="1088230"/>
                  <a:ext cx="734572" cy="4933057"/>
                  <a:chOff x="1461164" y="1088230"/>
                  <a:chExt cx="734572" cy="4933057"/>
                </a:xfrm>
              </p:grpSpPr>
              <p:sp>
                <p:nvSpPr>
                  <p:cNvPr id="1818" name="Rectangle 1817"/>
                  <p:cNvSpPr/>
                  <p:nvPr/>
                </p:nvSpPr>
                <p:spPr>
                  <a:xfrm>
                    <a:off x="1907704" y="1268760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819" name="Rectangle 1818"/>
                  <p:cNvSpPr/>
                  <p:nvPr/>
                </p:nvSpPr>
                <p:spPr>
                  <a:xfrm>
                    <a:off x="1907704" y="2312876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820" name="Rectangle 1819"/>
                  <p:cNvSpPr/>
                  <p:nvPr/>
                </p:nvSpPr>
                <p:spPr>
                  <a:xfrm>
                    <a:off x="1907704" y="3356992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821" name="Rectangle 1820"/>
                  <p:cNvSpPr/>
                  <p:nvPr/>
                </p:nvSpPr>
                <p:spPr>
                  <a:xfrm>
                    <a:off x="1907704" y="4401108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822" name="Rectangle 1821"/>
                  <p:cNvSpPr/>
                  <p:nvPr/>
                </p:nvSpPr>
                <p:spPr>
                  <a:xfrm>
                    <a:off x="1907704" y="5445224"/>
                    <a:ext cx="252000" cy="424800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823" name="Rectangle 1822"/>
                  <p:cNvSpPr/>
                  <p:nvPr/>
                </p:nvSpPr>
                <p:spPr>
                  <a:xfrm>
                    <a:off x="1681412" y="1910688"/>
                    <a:ext cx="202805" cy="213676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824" name="Rectangle 1823"/>
                  <p:cNvSpPr/>
                  <p:nvPr/>
                </p:nvSpPr>
                <p:spPr>
                  <a:xfrm>
                    <a:off x="1461164" y="1088230"/>
                    <a:ext cx="734572" cy="4933057"/>
                  </a:xfrm>
                  <a:prstGeom prst="rect">
                    <a:avLst/>
                  </a:prstGeom>
                  <a:noFill/>
                  <a:ln w="31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1825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2662549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826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347257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827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4276201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828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8659" t="69404" r="25783"/>
                  <a:stretch/>
                </p:blipFill>
                <p:spPr bwMode="auto">
                  <a:xfrm>
                    <a:off x="1509713" y="5079826"/>
                    <a:ext cx="157162" cy="8100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82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43398" y="2958368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830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51011" r="17445" b="5277"/>
                  <a:stretch/>
                </p:blipFill>
                <p:spPr bwMode="auto">
                  <a:xfrm>
                    <a:off x="1730191" y="4447045"/>
                    <a:ext cx="164306" cy="1157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831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744" t="75053" r="17445" b="12542"/>
                  <a:stretch/>
                </p:blipFill>
                <p:spPr bwMode="auto">
                  <a:xfrm>
                    <a:off x="1730191" y="5629473"/>
                    <a:ext cx="164306" cy="32841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</p:grpSp>
        <p:grpSp>
          <p:nvGrpSpPr>
            <p:cNvPr id="1785" name="Group 1784"/>
            <p:cNvGrpSpPr/>
            <p:nvPr/>
          </p:nvGrpSpPr>
          <p:grpSpPr>
            <a:xfrm>
              <a:off x="5495172" y="2598774"/>
              <a:ext cx="531803" cy="2137938"/>
              <a:chOff x="2318144" y="1164986"/>
              <a:chExt cx="1249200" cy="5022000"/>
            </a:xfrm>
          </p:grpSpPr>
          <p:grpSp>
            <p:nvGrpSpPr>
              <p:cNvPr id="1789" name="Group 1788"/>
              <p:cNvGrpSpPr/>
              <p:nvPr/>
            </p:nvGrpSpPr>
            <p:grpSpPr>
              <a:xfrm>
                <a:off x="2318144" y="11649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806" name="Rectangle 1805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07" name="Rectangle 1806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08" name="Rectangle 1807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790" name="Group 1789"/>
              <p:cNvGrpSpPr/>
              <p:nvPr/>
            </p:nvGrpSpPr>
            <p:grpSpPr>
              <a:xfrm>
                <a:off x="2318144" y="21693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803" name="Rectangle 1802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04" name="Rectangle 1803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05" name="Rectangle 1804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791" name="Group 1790"/>
              <p:cNvGrpSpPr/>
              <p:nvPr/>
            </p:nvGrpSpPr>
            <p:grpSpPr>
              <a:xfrm>
                <a:off x="2318144" y="31737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800" name="Rectangle 1799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01" name="Rectangle 1800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02" name="Rectangle 1801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792" name="Group 1791"/>
              <p:cNvGrpSpPr/>
              <p:nvPr/>
            </p:nvGrpSpPr>
            <p:grpSpPr>
              <a:xfrm>
                <a:off x="2318144" y="41781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797" name="Rectangle 1796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98" name="Rectangle 1797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99" name="Rectangle 1798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793" name="Group 1792"/>
              <p:cNvGrpSpPr/>
              <p:nvPr/>
            </p:nvGrpSpPr>
            <p:grpSpPr>
              <a:xfrm>
                <a:off x="2318144" y="5182586"/>
                <a:ext cx="1249200" cy="1004400"/>
                <a:chOff x="2318144" y="1164986"/>
                <a:chExt cx="1249200" cy="1004400"/>
              </a:xfrm>
            </p:grpSpPr>
            <p:sp>
              <p:nvSpPr>
                <p:cNvPr id="1794" name="Rectangle 1793"/>
                <p:cNvSpPr/>
                <p:nvPr/>
              </p:nvSpPr>
              <p:spPr>
                <a:xfrm>
                  <a:off x="2318144" y="1164986"/>
                  <a:ext cx="1249200" cy="1004400"/>
                </a:xfrm>
                <a:prstGeom prst="rect">
                  <a:avLst/>
                </a:prstGeom>
                <a:noFill/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95" name="Rectangle 1794"/>
                <p:cNvSpPr/>
                <p:nvPr/>
              </p:nvSpPr>
              <p:spPr>
                <a:xfrm>
                  <a:off x="2318144" y="1164986"/>
                  <a:ext cx="165600" cy="1004400"/>
                </a:xfrm>
                <a:prstGeom prst="rect">
                  <a:avLst/>
                </a:prstGeom>
                <a:solidFill>
                  <a:srgbClr val="FFCC99">
                    <a:alpha val="23922"/>
                  </a:srgb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96" name="Rectangle 1795"/>
                <p:cNvSpPr/>
                <p:nvPr/>
              </p:nvSpPr>
              <p:spPr>
                <a:xfrm>
                  <a:off x="2327798" y="1410304"/>
                  <a:ext cx="45719" cy="364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cxnSp>
          <p:nvCxnSpPr>
            <p:cNvPr id="1786" name="Straight Connector 1785"/>
            <p:cNvCxnSpPr/>
            <p:nvPr/>
          </p:nvCxnSpPr>
          <p:spPr>
            <a:xfrm flipH="1">
              <a:off x="5495172" y="3881537"/>
              <a:ext cx="531803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87" name="Rectangle 1786"/>
            <p:cNvSpPr/>
            <p:nvPr/>
          </p:nvSpPr>
          <p:spPr>
            <a:xfrm>
              <a:off x="5134705" y="2589179"/>
              <a:ext cx="894947" cy="2157128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88" name="Rectangle 1787"/>
            <p:cNvSpPr/>
            <p:nvPr/>
          </p:nvSpPr>
          <p:spPr>
            <a:xfrm>
              <a:off x="5565670" y="2598774"/>
              <a:ext cx="463982" cy="2137938"/>
            </a:xfrm>
            <a:prstGeom prst="rect">
              <a:avLst/>
            </a:prstGeom>
            <a:solidFill>
              <a:srgbClr val="26DDE6">
                <a:alpha val="12157"/>
              </a:srgb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19" name="TextBox 618"/>
          <p:cNvSpPr txBox="1"/>
          <p:nvPr/>
        </p:nvSpPr>
        <p:spPr>
          <a:xfrm>
            <a:off x="587961" y="8384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620" name="TextBox 619"/>
          <p:cNvSpPr txBox="1"/>
          <p:nvPr/>
        </p:nvSpPr>
        <p:spPr>
          <a:xfrm>
            <a:off x="1927123" y="85020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622" name="TextBox 621"/>
          <p:cNvSpPr txBox="1"/>
          <p:nvPr/>
        </p:nvSpPr>
        <p:spPr>
          <a:xfrm>
            <a:off x="3706448" y="859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1862" name="TextBox 1861"/>
          <p:cNvSpPr txBox="1"/>
          <p:nvPr/>
        </p:nvSpPr>
        <p:spPr>
          <a:xfrm>
            <a:off x="7871323" y="76852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16</a:t>
            </a:r>
            <a:endParaRPr lang="en-GB" dirty="0"/>
          </a:p>
        </p:txBody>
      </p:sp>
      <p:sp>
        <p:nvSpPr>
          <p:cNvPr id="1863" name="TextBox 1862"/>
          <p:cNvSpPr txBox="1"/>
          <p:nvPr/>
        </p:nvSpPr>
        <p:spPr>
          <a:xfrm>
            <a:off x="2588421" y="213469"/>
            <a:ext cx="35196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Stave has 16 + ½ modules each side</a:t>
            </a:r>
          </a:p>
          <a:p>
            <a:r>
              <a:rPr lang="en-GB" dirty="0" smtClean="0"/>
              <a:t>Active area =  1365 x 97.54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0829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9953" y="779929"/>
            <a:ext cx="8309647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Notes: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GB" dirty="0"/>
              <a:t> </a:t>
            </a:r>
            <a:r>
              <a:rPr lang="en-GB" dirty="0" smtClean="0"/>
              <a:t>  Staves sides almost fully populated [power distributed over whole surface]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GB" dirty="0" smtClean="0"/>
              <a:t>   Approximately half with sensors half with hybrids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GB" dirty="0"/>
              <a:t> </a:t>
            </a:r>
            <a:r>
              <a:rPr lang="en-GB" dirty="0" smtClean="0"/>
              <a:t>  Sensor size of 19.508 wide chosen to give 97.54 width for five reticules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GB" dirty="0"/>
              <a:t> </a:t>
            </a:r>
            <a:r>
              <a:rPr lang="en-GB" dirty="0" smtClean="0"/>
              <a:t>  Strip length is the maximum allowed for that width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GB" dirty="0"/>
              <a:t> </a:t>
            </a:r>
            <a:r>
              <a:rPr lang="en-GB" dirty="0" smtClean="0"/>
              <a:t>  </a:t>
            </a:r>
            <a:r>
              <a:rPr lang="en-GB" dirty="0" err="1" smtClean="0"/>
              <a:t>ABCn</a:t>
            </a:r>
            <a:r>
              <a:rPr lang="en-GB" dirty="0" smtClean="0"/>
              <a:t>’ services 512 strips [</a:t>
            </a:r>
            <a:r>
              <a:rPr lang="en-GB" dirty="0" err="1" smtClean="0"/>
              <a:t>approx</a:t>
            </a:r>
            <a:r>
              <a:rPr lang="en-GB" dirty="0" smtClean="0"/>
              <a:t> same area as existing </a:t>
            </a:r>
            <a:r>
              <a:rPr lang="en-GB" dirty="0" err="1" smtClean="0"/>
              <a:t>ABCn</a:t>
            </a:r>
            <a:r>
              <a:rPr lang="en-GB" dirty="0" smtClean="0"/>
              <a:t>’]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GB" dirty="0"/>
              <a:t> </a:t>
            </a:r>
            <a:r>
              <a:rPr lang="en-GB" dirty="0" smtClean="0"/>
              <a:t>  each set of five </a:t>
            </a:r>
            <a:r>
              <a:rPr lang="en-GB" dirty="0" err="1" smtClean="0"/>
              <a:t>ABCn</a:t>
            </a:r>
            <a:r>
              <a:rPr lang="en-GB" dirty="0" smtClean="0"/>
              <a:t>’ has its own HCC – twice as many as planar short strip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GB" dirty="0" smtClean="0"/>
              <a:t>   and four times as many as long strip.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GB" dirty="0"/>
              <a:t> </a:t>
            </a:r>
            <a:r>
              <a:rPr lang="en-GB" dirty="0" smtClean="0"/>
              <a:t>  Each HCC bus has 33 HCCs on it (</a:t>
            </a:r>
            <a:r>
              <a:rPr lang="en-GB" dirty="0" err="1" smtClean="0"/>
              <a:t>vs</a:t>
            </a:r>
            <a:r>
              <a:rPr lang="en-GB" dirty="0" smtClean="0"/>
              <a:t> 28 for existing design)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GB" dirty="0"/>
              <a:t> </a:t>
            </a:r>
            <a:r>
              <a:rPr lang="en-GB" dirty="0" smtClean="0"/>
              <a:t>  a stave has 170 </a:t>
            </a:r>
            <a:r>
              <a:rPr lang="en-GB" dirty="0" err="1" smtClean="0"/>
              <a:t>ABCn</a:t>
            </a:r>
            <a:r>
              <a:rPr lang="en-GB" dirty="0" smtClean="0"/>
              <a:t>’, 66 HCC, 66 hybrids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GB" dirty="0"/>
              <a:t> </a:t>
            </a:r>
            <a:r>
              <a:rPr lang="en-GB" dirty="0" smtClean="0"/>
              <a:t>  Active area of 1365 </a:t>
            </a:r>
            <a:r>
              <a:rPr lang="en-GB" dirty="0"/>
              <a:t>x </a:t>
            </a:r>
            <a:r>
              <a:rPr lang="en-GB" dirty="0" smtClean="0"/>
              <a:t>97.54 matches planar physical size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GB" dirty="0"/>
              <a:t> </a:t>
            </a:r>
            <a:r>
              <a:rPr lang="en-GB" dirty="0" smtClean="0"/>
              <a:t>  Overlap between sides is 36.9mm total, or average of 1.1mm per pair in Z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GB" dirty="0"/>
              <a:t> </a:t>
            </a:r>
            <a:r>
              <a:rPr lang="en-GB" dirty="0" smtClean="0"/>
              <a:t>  Two halves of module are not connected, the half module is half a module.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GB" dirty="0"/>
              <a:t> </a:t>
            </a:r>
            <a:r>
              <a:rPr lang="en-GB" dirty="0" smtClean="0"/>
              <a:t>  most of the sensor is available for pressing during gluing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GB" dirty="0"/>
              <a:t> </a:t>
            </a:r>
            <a:r>
              <a:rPr lang="en-GB" dirty="0" smtClean="0"/>
              <a:t>   much of the hybrid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GB" dirty="0"/>
              <a:t> </a:t>
            </a:r>
            <a:r>
              <a:rPr lang="en-GB" dirty="0" smtClean="0"/>
              <a:t>   this version does not have the DC-DC incorporated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dirty="0" smtClean="0"/>
              <a:t>Assumed to be the same as for the planar design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GB" dirty="0"/>
              <a:t> </a:t>
            </a:r>
            <a:r>
              <a:rPr lang="en-GB" dirty="0" smtClean="0"/>
              <a:t>  Approximate geometric dead area = 0.5%   (total of (97.5+4*42.5)*0.08 mm</a:t>
            </a:r>
            <a:r>
              <a:rPr lang="en-GB" baseline="30000" dirty="0" smtClean="0"/>
              <a:t>2</a:t>
            </a:r>
            <a:r>
              <a:rPr lang="en-GB" dirty="0" smtClean="0"/>
              <a:t> gaps)</a:t>
            </a:r>
            <a:endParaRPr lang="en-GB" dirty="0"/>
          </a:p>
          <a:p>
            <a:pPr marL="285750" indent="-285750">
              <a:buFont typeface="Courier New" pitchFamily="49" charset="0"/>
              <a:buChar char="o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7518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1" y="3635829"/>
            <a:ext cx="525804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For B style module, assume that topside hybrid covers most of silicon,</a:t>
            </a:r>
          </a:p>
          <a:p>
            <a:r>
              <a:rPr lang="en-GB" sz="1400" dirty="0" smtClean="0"/>
              <a:t>Then save a total of 2 x 9.7 x 1.4 x 0.28mm thick + </a:t>
            </a:r>
          </a:p>
          <a:p>
            <a:r>
              <a:rPr lang="en-GB" sz="1400" dirty="0"/>
              <a:t> </a:t>
            </a:r>
            <a:r>
              <a:rPr lang="en-GB" sz="1400" dirty="0" smtClean="0"/>
              <a:t>        { (97.54-42.5)  -  (97.5-81.76) } x 97.54 x 0.28mm thick</a:t>
            </a:r>
            <a:endParaRPr lang="en-GB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1727199" y="4492171"/>
            <a:ext cx="5261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This is 0.69 coverage at .28mm 0.065% = 0.044% possible extra saving</a:t>
            </a:r>
            <a:endParaRPr lang="en-GB" sz="1400" dirty="0"/>
          </a:p>
        </p:txBody>
      </p:sp>
      <p:sp>
        <p:nvSpPr>
          <p:cNvPr id="4" name="Rectangle 3"/>
          <p:cNvSpPr/>
          <p:nvPr/>
        </p:nvSpPr>
        <p:spPr>
          <a:xfrm>
            <a:off x="3199404" y="4942505"/>
            <a:ext cx="2586349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GB" sz="1400" dirty="0" err="1" smtClean="0"/>
              <a:t>StaveA</a:t>
            </a:r>
            <a:r>
              <a:rPr lang="en-GB" sz="1400" dirty="0" smtClean="0"/>
              <a:t> </a:t>
            </a:r>
            <a:r>
              <a:rPr lang="en-GB" sz="1400" dirty="0"/>
              <a:t>= 1.084% vs 1.76%/1.56</a:t>
            </a:r>
            <a:r>
              <a:rPr lang="en-GB" sz="1400" dirty="0" smtClean="0"/>
              <a:t>%</a:t>
            </a:r>
          </a:p>
          <a:p>
            <a:r>
              <a:rPr lang="en-GB" sz="1400" dirty="0" err="1" smtClean="0"/>
              <a:t>StaveB</a:t>
            </a:r>
            <a:r>
              <a:rPr lang="en-GB" sz="1400" dirty="0" smtClean="0"/>
              <a:t> = 1.040%</a:t>
            </a:r>
            <a:endParaRPr lang="en-GB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653142" y="5624287"/>
            <a:ext cx="674768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Possible Conclusion:    High time pressure: </a:t>
            </a:r>
          </a:p>
          <a:p>
            <a:r>
              <a:rPr lang="en-GB" sz="1400" dirty="0"/>
              <a:t>	</a:t>
            </a:r>
            <a:r>
              <a:rPr lang="en-GB" sz="1400" dirty="0" smtClean="0"/>
              <a:t>		Abandon type B now</a:t>
            </a:r>
          </a:p>
          <a:p>
            <a:r>
              <a:rPr lang="en-GB" sz="1400" dirty="0"/>
              <a:t>	</a:t>
            </a:r>
            <a:r>
              <a:rPr lang="en-GB" sz="1400" dirty="0" smtClean="0"/>
              <a:t>		Type A has many practical advantages</a:t>
            </a:r>
          </a:p>
          <a:p>
            <a:r>
              <a:rPr lang="en-GB" sz="1400" dirty="0"/>
              <a:t>	</a:t>
            </a:r>
            <a:r>
              <a:rPr lang="en-GB" sz="1400" dirty="0" smtClean="0"/>
              <a:t>		Additional gain in X0 too small to warrant 2 versions</a:t>
            </a:r>
            <a:endParaRPr lang="en-GB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61257" y="121299"/>
            <a:ext cx="1706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Module style - B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4091969" y="1105091"/>
            <a:ext cx="64807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5100081" y="1753163"/>
            <a:ext cx="1016496" cy="7200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2075745" y="1897179"/>
            <a:ext cx="4104456" cy="7200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075745" y="1825171"/>
            <a:ext cx="4104456" cy="7200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75745" y="1969187"/>
            <a:ext cx="4968552" cy="1440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5100081" y="1609147"/>
            <a:ext cx="1008112" cy="1440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reeform 12"/>
          <p:cNvSpPr/>
          <p:nvPr/>
        </p:nvSpPr>
        <p:spPr>
          <a:xfrm flipH="1">
            <a:off x="5820159" y="1249107"/>
            <a:ext cx="995363" cy="747772"/>
          </a:xfrm>
          <a:custGeom>
            <a:avLst/>
            <a:gdLst>
              <a:gd name="connsiteX0" fmla="*/ 995363 w 995363"/>
              <a:gd name="connsiteY0" fmla="*/ 245998 h 531748"/>
              <a:gd name="connsiteX1" fmla="*/ 862013 w 995363"/>
              <a:gd name="connsiteY1" fmla="*/ 55498 h 531748"/>
              <a:gd name="connsiteX2" fmla="*/ 442913 w 995363"/>
              <a:gd name="connsiteY2" fmla="*/ 7873 h 531748"/>
              <a:gd name="connsiteX3" fmla="*/ 142875 w 995363"/>
              <a:gd name="connsiteY3" fmla="*/ 193610 h 531748"/>
              <a:gd name="connsiteX4" fmla="*/ 0 w 995363"/>
              <a:gd name="connsiteY4" fmla="*/ 531748 h 53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5363" h="531748">
                <a:moveTo>
                  <a:pt x="995363" y="245998"/>
                </a:moveTo>
                <a:cubicBezTo>
                  <a:pt x="974725" y="170591"/>
                  <a:pt x="954088" y="95185"/>
                  <a:pt x="862013" y="55498"/>
                </a:cubicBezTo>
                <a:cubicBezTo>
                  <a:pt x="769938" y="15810"/>
                  <a:pt x="562769" y="-15146"/>
                  <a:pt x="442913" y="7873"/>
                </a:cubicBezTo>
                <a:cubicBezTo>
                  <a:pt x="323057" y="30892"/>
                  <a:pt x="216694" y="106298"/>
                  <a:pt x="142875" y="193610"/>
                </a:cubicBezTo>
                <a:cubicBezTo>
                  <a:pt x="69056" y="280922"/>
                  <a:pt x="34528" y="406335"/>
                  <a:pt x="0" y="53174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2867833" y="1825171"/>
            <a:ext cx="864096" cy="144016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380001" y="2329227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Sensor</a:t>
            </a:r>
            <a:endParaRPr lang="en-GB" dirty="0"/>
          </a:p>
        </p:txBody>
      </p:sp>
      <p:cxnSp>
        <p:nvCxnSpPr>
          <p:cNvPr id="16" name="Straight Arrow Connector 15"/>
          <p:cNvCxnSpPr>
            <a:stCxn id="15" idx="1"/>
          </p:cNvCxnSpPr>
          <p:nvPr/>
        </p:nvCxnSpPr>
        <p:spPr>
          <a:xfrm flipH="1" flipV="1">
            <a:off x="3803937" y="2041195"/>
            <a:ext cx="576064" cy="4726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468233" y="240995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ABCn</a:t>
            </a:r>
            <a:r>
              <a:rPr lang="en-GB" dirty="0" smtClean="0"/>
              <a:t>’</a:t>
            </a:r>
            <a:endParaRPr lang="en-GB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5244097" y="601035"/>
            <a:ext cx="1224136" cy="10801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reeform 18"/>
          <p:cNvSpPr/>
          <p:nvPr/>
        </p:nvSpPr>
        <p:spPr>
          <a:xfrm>
            <a:off x="1882228" y="1369400"/>
            <a:ext cx="329609" cy="2254103"/>
          </a:xfrm>
          <a:custGeom>
            <a:avLst/>
            <a:gdLst>
              <a:gd name="connsiteX0" fmla="*/ 329609 w 329609"/>
              <a:gd name="connsiteY0" fmla="*/ 0 h 2254103"/>
              <a:gd name="connsiteX1" fmla="*/ 212651 w 329609"/>
              <a:gd name="connsiteY1" fmla="*/ 297712 h 2254103"/>
              <a:gd name="connsiteX2" fmla="*/ 170121 w 329609"/>
              <a:gd name="connsiteY2" fmla="*/ 648586 h 2254103"/>
              <a:gd name="connsiteX3" fmla="*/ 191386 w 329609"/>
              <a:gd name="connsiteY3" fmla="*/ 1137684 h 2254103"/>
              <a:gd name="connsiteX4" fmla="*/ 265814 w 329609"/>
              <a:gd name="connsiteY4" fmla="*/ 1573619 h 2254103"/>
              <a:gd name="connsiteX5" fmla="*/ 148855 w 329609"/>
              <a:gd name="connsiteY5" fmla="*/ 2020186 h 2254103"/>
              <a:gd name="connsiteX6" fmla="*/ 0 w 329609"/>
              <a:gd name="connsiteY6" fmla="*/ 2254103 h 2254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9609" h="2254103">
                <a:moveTo>
                  <a:pt x="329609" y="0"/>
                </a:moveTo>
                <a:cubicBezTo>
                  <a:pt x="284420" y="94807"/>
                  <a:pt x="239232" y="189614"/>
                  <a:pt x="212651" y="297712"/>
                </a:cubicBezTo>
                <a:cubicBezTo>
                  <a:pt x="186070" y="405810"/>
                  <a:pt x="173665" y="508591"/>
                  <a:pt x="170121" y="648586"/>
                </a:cubicBezTo>
                <a:cubicBezTo>
                  <a:pt x="166577" y="788581"/>
                  <a:pt x="175437" y="983512"/>
                  <a:pt x="191386" y="1137684"/>
                </a:cubicBezTo>
                <a:cubicBezTo>
                  <a:pt x="207335" y="1291856"/>
                  <a:pt x="272902" y="1426535"/>
                  <a:pt x="265814" y="1573619"/>
                </a:cubicBezTo>
                <a:cubicBezTo>
                  <a:pt x="258726" y="1720703"/>
                  <a:pt x="193157" y="1906772"/>
                  <a:pt x="148855" y="2020186"/>
                </a:cubicBezTo>
                <a:cubicBezTo>
                  <a:pt x="104553" y="2133600"/>
                  <a:pt x="52276" y="2193851"/>
                  <a:pt x="0" y="225410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3875945" y="3121315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Hybrid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9667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4773</TotalTime>
  <Words>748</Words>
  <Application>Microsoft Office PowerPoint</Application>
  <PresentationFormat>On-screen Show (4:3)</PresentationFormat>
  <Paragraphs>183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47</cp:revision>
  <dcterms:created xsi:type="dcterms:W3CDTF">2015-10-22T15:59:38Z</dcterms:created>
  <dcterms:modified xsi:type="dcterms:W3CDTF">2015-12-01T11:22:41Z</dcterms:modified>
</cp:coreProperties>
</file>