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47" r:id="rId3"/>
    <p:sldId id="346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357" r:id="rId12"/>
    <p:sldId id="358" r:id="rId13"/>
    <p:sldId id="359" r:id="rId14"/>
    <p:sldId id="360" r:id="rId15"/>
    <p:sldId id="361" r:id="rId16"/>
    <p:sldId id="362" r:id="rId17"/>
    <p:sldId id="363" r:id="rId18"/>
    <p:sldId id="364" r:id="rId19"/>
    <p:sldId id="366" r:id="rId20"/>
    <p:sldId id="365" r:id="rId21"/>
    <p:sldId id="367" r:id="rId22"/>
    <p:sldId id="355" r:id="rId23"/>
    <p:sldId id="368" r:id="rId24"/>
    <p:sldId id="369" r:id="rId25"/>
    <p:sldId id="370" r:id="rId26"/>
    <p:sldId id="371" r:id="rId27"/>
    <p:sldId id="372" r:id="rId28"/>
    <p:sldId id="373" r:id="rId29"/>
    <p:sldId id="374" r:id="rId30"/>
    <p:sldId id="375" r:id="rId31"/>
    <p:sldId id="376" r:id="rId32"/>
    <p:sldId id="377" r:id="rId33"/>
    <p:sldId id="378" r:id="rId34"/>
    <p:sldId id="379" r:id="rId35"/>
    <p:sldId id="380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75" autoAdjust="0"/>
    <p:restoredTop sz="99680" autoAdjust="0"/>
  </p:normalViewPr>
  <p:slideViewPr>
    <p:cSldViewPr snapToGrid="0" snapToObjects="1">
      <p:cViewPr>
        <p:scale>
          <a:sx n="125" d="100"/>
          <a:sy n="125" d="100"/>
        </p:scale>
        <p:origin x="-80" y="3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-352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Helvetica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320A7-BD15-FC4D-BBA6-438AE22F7DCA}" type="datetime1">
              <a:rPr lang="en-US" smtClean="0">
                <a:latin typeface="Helvetica"/>
              </a:rPr>
              <a:t>4/11/16</a:t>
            </a:fld>
            <a:endParaRPr lang="en-US" dirty="0">
              <a:latin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85866-4663-1D4D-B3AE-E702CB22BD61}" type="slidenum">
              <a:rPr lang="en-US" smtClean="0">
                <a:latin typeface="Helvetica"/>
              </a:rPr>
              <a:t>‹#›</a:t>
            </a:fld>
            <a:endParaRPr lang="en-US" dirty="0"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2432247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Helvetica"/>
              </a:defRPr>
            </a:lvl1pPr>
          </a:lstStyle>
          <a:p>
            <a:fld id="{2E81EE6A-AF91-4244-BF7E-88BA8AB07ED5}" type="datetime1">
              <a:rPr lang="en-US" smtClean="0"/>
              <a:pPr/>
              <a:t>4/11/16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Helvetica"/>
              </a:defRPr>
            </a:lvl1pPr>
          </a:lstStyle>
          <a:p>
            <a:fld id="{1B51B283-E70B-D94C-9E27-594AD1E558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9055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1B283-E70B-D94C-9E27-594AD1E558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50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40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8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71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09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64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08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07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37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4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92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/>
              </a:defRPr>
            </a:lvl1pPr>
          </a:lstStyle>
          <a:p>
            <a:r>
              <a:rPr lang="en-US" smtClean="0"/>
              <a:t>2016-04-11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/>
              </a:defRPr>
            </a:lvl1pPr>
          </a:lstStyle>
          <a:p>
            <a:r>
              <a:rPr lang="en-US" smtClean="0"/>
              <a:t>Enstore team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</a:defRPr>
            </a:lvl1pPr>
          </a:lstStyle>
          <a:p>
            <a:fld id="{ED9C91C9-68C7-1646-B308-B3B3336363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117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Helvetica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Helvetica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ENSTORE_MAIL=youmail@example.co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-ccf.fnal.gov/enstore/Enstore_Administrator_Guide.pdf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sws01.pic.es/enstore/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ftp://ssasrv1.fnal.gov/en/slf6x/x86_64/encp-ups-opt-dcache-v3.11c-1.x86_64.rpm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oot@$%7Bh%7D:/etc/yum.repos.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yum.postgresql.org/9.4/redhat/rhel-6-x86_64/pgdg-redhat94-9.4-1.noarch.rp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88296"/>
            <a:ext cx="7772400" cy="1470025"/>
          </a:xfrm>
        </p:spPr>
        <p:txBody>
          <a:bodyPr/>
          <a:lstStyle/>
          <a:p>
            <a:r>
              <a:rPr lang="en-US" dirty="0" err="1" smtClean="0"/>
              <a:t>Enstore</a:t>
            </a:r>
            <a:r>
              <a:rPr lang="en-US" dirty="0" smtClean="0"/>
              <a:t> Demo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84126"/>
            <a:ext cx="6400800" cy="1752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10th international </a:t>
            </a:r>
            <a:r>
              <a:rPr lang="en-US" sz="2400" dirty="0" err="1" smtClean="0"/>
              <a:t>dCache</a:t>
            </a:r>
            <a:r>
              <a:rPr lang="en-US" sz="2400" dirty="0" smtClean="0"/>
              <a:t> users workshop</a:t>
            </a:r>
          </a:p>
          <a:p>
            <a:r>
              <a:rPr lang="en-US" sz="2400" dirty="0" smtClean="0"/>
              <a:t>April 11-12, 2016, Hosted by PIC</a:t>
            </a:r>
          </a:p>
          <a:p>
            <a:r>
              <a:rPr lang="en-US" sz="2400" dirty="0" smtClean="0"/>
              <a:t>Barcelona, </a:t>
            </a:r>
            <a:r>
              <a:rPr lang="en-US" sz="2400" dirty="0" err="1" smtClean="0"/>
              <a:t>Catalunya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85332" y="5017910"/>
            <a:ext cx="65870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Dmitry Litvintsev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73857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# define </a:t>
            </a:r>
            <a:r>
              <a:rPr lang="en-US" sz="1800" dirty="0" err="1" smtClean="0">
                <a:latin typeface="Courier"/>
                <a:cs typeface="Courier"/>
              </a:rPr>
              <a:t>enstore</a:t>
            </a:r>
            <a:r>
              <a:rPr lang="en-US" sz="1800" dirty="0" smtClean="0">
                <a:latin typeface="Courier"/>
                <a:cs typeface="Courier"/>
              </a:rPr>
              <a:t> environment </a:t>
            </a: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# edit ~</a:t>
            </a:r>
            <a:r>
              <a:rPr lang="en-US" sz="1800" dirty="0" err="1" smtClean="0">
                <a:latin typeface="Courier"/>
                <a:cs typeface="Courier"/>
              </a:rPr>
              <a:t>enstore</a:t>
            </a:r>
            <a:r>
              <a:rPr lang="en-US" sz="1800" dirty="0" smtClean="0">
                <a:latin typeface="Courier"/>
                <a:cs typeface="Courier"/>
              </a:rPr>
              <a:t>/</a:t>
            </a:r>
            <a:r>
              <a:rPr lang="en-US" sz="1800" dirty="0" err="1" smtClean="0">
                <a:latin typeface="Courier"/>
                <a:cs typeface="Courier"/>
              </a:rPr>
              <a:t>site_specific</a:t>
            </a:r>
            <a:r>
              <a:rPr lang="en-US" sz="1800" dirty="0" smtClean="0">
                <a:latin typeface="Courier"/>
                <a:cs typeface="Courier"/>
              </a:rPr>
              <a:t>/setup-</a:t>
            </a:r>
            <a:r>
              <a:rPr lang="en-US" sz="1800" dirty="0" err="1" smtClean="0">
                <a:latin typeface="Courier"/>
                <a:cs typeface="Courier"/>
              </a:rPr>
              <a:t>enstore</a:t>
            </a:r>
            <a:r>
              <a:rPr lang="en-US" sz="1800" dirty="0" smtClean="0">
                <a:latin typeface="Courier"/>
                <a:cs typeface="Courier"/>
              </a:rPr>
              <a:t> and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# define: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export </a:t>
            </a:r>
            <a:r>
              <a:rPr lang="en-US" sz="1800" dirty="0">
                <a:latin typeface="Courier"/>
                <a:cs typeface="Courier"/>
              </a:rPr>
              <a:t>ENSSH=/</a:t>
            </a:r>
            <a:r>
              <a:rPr lang="en-US" sz="1800" dirty="0" err="1">
                <a:latin typeface="Courier"/>
                <a:cs typeface="Courier"/>
              </a:rPr>
              <a:t>usr</a:t>
            </a:r>
            <a:r>
              <a:rPr lang="en-US" sz="1800" dirty="0">
                <a:latin typeface="Courier"/>
                <a:cs typeface="Courier"/>
              </a:rPr>
              <a:t>/bin/</a:t>
            </a:r>
            <a:r>
              <a:rPr lang="en-US" sz="1800" dirty="0" err="1">
                <a:latin typeface="Courier"/>
                <a:cs typeface="Courier"/>
              </a:rPr>
              <a:t>ssh</a:t>
            </a: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export ENSCP=/</a:t>
            </a:r>
            <a:r>
              <a:rPr lang="en-US" sz="1800" dirty="0" err="1">
                <a:latin typeface="Courier"/>
                <a:cs typeface="Courier"/>
              </a:rPr>
              <a:t>usr</a:t>
            </a:r>
            <a:r>
              <a:rPr lang="en-US" sz="1800" dirty="0">
                <a:latin typeface="Courier"/>
                <a:cs typeface="Courier"/>
              </a:rPr>
              <a:t>/bin/</a:t>
            </a:r>
            <a:r>
              <a:rPr lang="en-US" sz="1800" dirty="0" err="1">
                <a:latin typeface="Courier"/>
                <a:cs typeface="Courier"/>
              </a:rPr>
              <a:t>scp</a:t>
            </a: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export ENSTORE_CONFIG_HOST=ensws01 </a:t>
            </a: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export </a:t>
            </a:r>
            <a:r>
              <a:rPr lang="en-US" sz="1800" dirty="0">
                <a:latin typeface="Courier"/>
                <a:cs typeface="Courier"/>
              </a:rPr>
              <a:t>ENSTORE_CONFIG_PORT=7500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export ENSTORE_CONFIG_FILE=/</a:t>
            </a:r>
            <a:r>
              <a:rPr lang="en-US" sz="1800" dirty="0" smtClean="0">
                <a:latin typeface="Courier"/>
                <a:cs typeface="Courier"/>
              </a:rPr>
              <a:t>home/</a:t>
            </a:r>
            <a:r>
              <a:rPr lang="en-US" sz="1800" dirty="0" err="1" smtClean="0">
                <a:latin typeface="Courier"/>
                <a:cs typeface="Courier"/>
              </a:rPr>
              <a:t>enstore</a:t>
            </a:r>
            <a:r>
              <a:rPr lang="en-US" sz="1800" dirty="0" smtClean="0">
                <a:latin typeface="Courier"/>
                <a:cs typeface="Courier"/>
              </a:rPr>
              <a:t>/\ </a:t>
            </a:r>
            <a:r>
              <a:rPr lang="en-US" sz="1800" dirty="0" err="1" smtClean="0">
                <a:latin typeface="Courier"/>
                <a:cs typeface="Courier"/>
              </a:rPr>
              <a:t>site_specific</a:t>
            </a:r>
            <a:r>
              <a:rPr lang="en-US" sz="1800" dirty="0">
                <a:latin typeface="Courier"/>
                <a:cs typeface="Courier"/>
              </a:rPr>
              <a:t>/</a:t>
            </a:r>
            <a:r>
              <a:rPr lang="en-US" sz="1800" dirty="0" err="1">
                <a:latin typeface="Courier"/>
                <a:cs typeface="Courier"/>
              </a:rPr>
              <a:t>config</a:t>
            </a:r>
            <a:r>
              <a:rPr lang="en-US" sz="1800" dirty="0" smtClean="0">
                <a:latin typeface="Courier"/>
                <a:cs typeface="Courier"/>
              </a:rPr>
              <a:t>/</a:t>
            </a:r>
            <a:r>
              <a:rPr lang="en-US" sz="1800" dirty="0" err="1" smtClean="0">
                <a:latin typeface="Courier"/>
                <a:cs typeface="Courier"/>
              </a:rPr>
              <a:t>enstore.conf</a:t>
            </a:r>
            <a:r>
              <a:rPr lang="en-US" sz="1800" dirty="0" smtClean="0">
                <a:latin typeface="Courier"/>
                <a:cs typeface="Courier"/>
              </a:rPr>
              <a:t>  </a:t>
            </a:r>
            <a:r>
              <a:rPr lang="en-US" sz="1800" dirty="0" smtClean="0">
                <a:latin typeface="Courier"/>
                <a:cs typeface="Courier"/>
                <a:hlinkClick r:id="rId2"/>
              </a:rPr>
              <a:t>ENSTORE_MAIL=youmail@example.com</a:t>
            </a: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export </a:t>
            </a:r>
            <a:r>
              <a:rPr lang="en-US" sz="1800" dirty="0">
                <a:latin typeface="Courier"/>
                <a:cs typeface="Courier"/>
              </a:rPr>
              <a:t>FARMLETS_DIR=/</a:t>
            </a:r>
            <a:r>
              <a:rPr lang="en-US" sz="1800" dirty="0" err="1">
                <a:latin typeface="Courier"/>
                <a:cs typeface="Courier"/>
              </a:rPr>
              <a:t>usr</a:t>
            </a:r>
            <a:r>
              <a:rPr lang="en-US" sz="1800" dirty="0">
                <a:latin typeface="Courier"/>
                <a:cs typeface="Courier"/>
              </a:rPr>
              <a:t>/local/</a:t>
            </a:r>
            <a:r>
              <a:rPr lang="en-US" sz="1800" dirty="0" err="1">
                <a:latin typeface="Courier"/>
                <a:cs typeface="Courier"/>
              </a:rPr>
              <a:t>etc</a:t>
            </a:r>
            <a:r>
              <a:rPr lang="en-US" sz="1800" dirty="0">
                <a:latin typeface="Courier"/>
                <a:cs typeface="Courier"/>
              </a:rPr>
              <a:t>/</a:t>
            </a:r>
            <a:r>
              <a:rPr lang="en-US" sz="1800" dirty="0" err="1">
                <a:latin typeface="Courier"/>
                <a:cs typeface="Courier"/>
              </a:rPr>
              <a:t>farmlets</a:t>
            </a: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# now copy </a:t>
            </a:r>
            <a:r>
              <a:rPr lang="en-US" sz="2400" dirty="0">
                <a:latin typeface="Courier"/>
                <a:cs typeface="Courier"/>
              </a:rPr>
              <a:t>~</a:t>
            </a:r>
            <a:r>
              <a:rPr lang="en-US" sz="2400" dirty="0" err="1">
                <a:latin typeface="Courier"/>
                <a:cs typeface="Courier"/>
              </a:rPr>
              <a:t>enstore</a:t>
            </a:r>
            <a:r>
              <a:rPr lang="en-US" sz="2400" dirty="0">
                <a:latin typeface="Courier"/>
                <a:cs typeface="Courier"/>
              </a:rPr>
              <a:t>/</a:t>
            </a:r>
            <a:r>
              <a:rPr lang="en-US" sz="2400" dirty="0" err="1">
                <a:latin typeface="Courier"/>
                <a:cs typeface="Courier"/>
              </a:rPr>
              <a:t>site_specific</a:t>
            </a:r>
            <a:r>
              <a:rPr lang="en-US" sz="2400" dirty="0">
                <a:latin typeface="Courier"/>
                <a:cs typeface="Courier"/>
              </a:rPr>
              <a:t>/setup-</a:t>
            </a:r>
            <a:r>
              <a:rPr lang="en-US" sz="2400" dirty="0" err="1" smtClean="0">
                <a:latin typeface="Courier"/>
                <a:cs typeface="Courier"/>
              </a:rPr>
              <a:t>enstore</a:t>
            </a:r>
            <a:r>
              <a:rPr lang="en-US" sz="2400" dirty="0" smtClean="0">
                <a:latin typeface="Courier"/>
                <a:cs typeface="Courier"/>
              </a:rPr>
              <a:t> to other 3 hosts</a:t>
            </a:r>
            <a:endParaRPr lang="en-US" sz="2400" dirty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324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configuration file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# straightforward but tedious, editing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~</a:t>
            </a:r>
            <a:r>
              <a:rPr lang="en-US" sz="2000" dirty="0" err="1" smtClean="0">
                <a:latin typeface="Courier"/>
                <a:cs typeface="Courier"/>
              </a:rPr>
              <a:t>enstore</a:t>
            </a:r>
            <a:r>
              <a:rPr lang="en-US" sz="2000" dirty="0" smtClean="0">
                <a:latin typeface="Courier"/>
                <a:cs typeface="Courier"/>
              </a:rPr>
              <a:t>/</a:t>
            </a:r>
            <a:r>
              <a:rPr lang="en-US" sz="2000" dirty="0" err="1" smtClean="0">
                <a:latin typeface="Courier"/>
                <a:cs typeface="Courier"/>
              </a:rPr>
              <a:t>site_specific</a:t>
            </a:r>
            <a:r>
              <a:rPr lang="en-US" sz="2000" dirty="0" smtClean="0">
                <a:latin typeface="Courier"/>
                <a:cs typeface="Courier"/>
              </a:rPr>
              <a:t>/</a:t>
            </a:r>
            <a:r>
              <a:rPr lang="en-US" sz="2000" dirty="0" err="1" smtClean="0">
                <a:latin typeface="Courier"/>
                <a:cs typeface="Courier"/>
              </a:rPr>
              <a:t>config</a:t>
            </a:r>
            <a:r>
              <a:rPr lang="en-US" sz="2000" dirty="0" smtClean="0">
                <a:latin typeface="Courier"/>
                <a:cs typeface="Courier"/>
              </a:rPr>
              <a:t>/</a:t>
            </a:r>
            <a:r>
              <a:rPr lang="en-US" sz="2000" dirty="0" err="1" smtClean="0">
                <a:latin typeface="Courier"/>
                <a:cs typeface="Courier"/>
              </a:rPr>
              <a:t>enstore.conf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system_name</a:t>
            </a:r>
            <a:r>
              <a:rPr lang="en-US" sz="2000" dirty="0">
                <a:latin typeface="Courier"/>
                <a:cs typeface="Courier"/>
              </a:rPr>
              <a:t>="</a:t>
            </a:r>
            <a:r>
              <a:rPr lang="en-US" sz="2000" dirty="0" err="1" smtClean="0">
                <a:latin typeface="Courier"/>
                <a:cs typeface="Courier"/>
              </a:rPr>
              <a:t>EnstoreWS</a:t>
            </a:r>
            <a:r>
              <a:rPr lang="en-US" sz="2000" dirty="0" smtClean="0">
                <a:latin typeface="Courier"/>
                <a:cs typeface="Courier"/>
              </a:rPr>
              <a:t>”                                                                 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err="1">
                <a:latin typeface="Courier"/>
                <a:cs typeface="Courier"/>
              </a:rPr>
              <a:t>enstore_head_node</a:t>
            </a:r>
            <a:r>
              <a:rPr lang="en-US" sz="2000" dirty="0">
                <a:latin typeface="Courier"/>
                <a:cs typeface="Courier"/>
              </a:rPr>
              <a:t>="ensws01.</a:t>
            </a:r>
            <a:r>
              <a:rPr lang="en-US" sz="2000" dirty="0" smtClean="0">
                <a:latin typeface="Courier"/>
                <a:cs typeface="Courier"/>
              </a:rPr>
              <a:t>pic.es” 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err="1">
                <a:latin typeface="Courier"/>
                <a:cs typeface="Courier"/>
              </a:rPr>
              <a:t>monitoring_and_web</a:t>
            </a:r>
            <a:r>
              <a:rPr lang="en-US" sz="2000" dirty="0">
                <a:latin typeface="Courier"/>
                <a:cs typeface="Courier"/>
              </a:rPr>
              <a:t>=</a:t>
            </a:r>
            <a:r>
              <a:rPr lang="en-US" sz="2000" dirty="0" err="1">
                <a:latin typeface="Courier"/>
                <a:cs typeface="Courier"/>
              </a:rPr>
              <a:t>enstore_head_node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err="1">
                <a:latin typeface="Courier"/>
                <a:cs typeface="Courier"/>
              </a:rPr>
              <a:t>enstore_DB</a:t>
            </a:r>
            <a:r>
              <a:rPr lang="en-US" sz="2000" dirty="0">
                <a:latin typeface="Courier"/>
                <a:cs typeface="Courier"/>
              </a:rPr>
              <a:t>=</a:t>
            </a:r>
            <a:r>
              <a:rPr lang="en-US" sz="2000" dirty="0" err="1" smtClean="0">
                <a:latin typeface="Courier"/>
                <a:cs typeface="Courier"/>
              </a:rPr>
              <a:t>enstore_head_node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err="1">
                <a:latin typeface="Courier"/>
                <a:cs typeface="Courier"/>
              </a:rPr>
              <a:t>enstore_backup</a:t>
            </a:r>
            <a:r>
              <a:rPr lang="en-US" sz="2000" dirty="0">
                <a:latin typeface="Courier"/>
                <a:cs typeface="Courier"/>
              </a:rPr>
              <a:t>="ensws02.</a:t>
            </a:r>
            <a:r>
              <a:rPr lang="en-US" sz="2000" dirty="0" smtClean="0">
                <a:latin typeface="Courier"/>
                <a:cs typeface="Courier"/>
              </a:rPr>
              <a:t>pic.es”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err="1">
                <a:latin typeface="Courier"/>
                <a:cs typeface="Courier"/>
              </a:rPr>
              <a:t>enstore_library</a:t>
            </a:r>
            <a:r>
              <a:rPr lang="en-US" sz="2000" dirty="0">
                <a:latin typeface="Courier"/>
                <a:cs typeface="Courier"/>
              </a:rPr>
              <a:t>="ensws02.</a:t>
            </a:r>
            <a:r>
              <a:rPr lang="en-US" sz="2000" dirty="0" smtClean="0">
                <a:latin typeface="Courier"/>
                <a:cs typeface="Courier"/>
              </a:rPr>
              <a:t>pic.es”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enstore_pnfs</a:t>
            </a:r>
            <a:r>
              <a:rPr lang="en-US" sz="2000" dirty="0">
                <a:latin typeface="Courier"/>
                <a:cs typeface="Courier"/>
              </a:rPr>
              <a:t>="dccore01-</a:t>
            </a:r>
            <a:r>
              <a:rPr lang="en-US" sz="2000" dirty="0" smtClean="0">
                <a:latin typeface="Courier"/>
                <a:cs typeface="Courier"/>
              </a:rPr>
              <a:t>pps.pic.es”</a:t>
            </a:r>
          </a:p>
          <a:p>
            <a:pPr marL="0" indent="0">
              <a:buNone/>
            </a:pPr>
            <a:r>
              <a:rPr lang="en-US" sz="2000" dirty="0" err="1">
                <a:latin typeface="Courier"/>
                <a:cs typeface="Courier"/>
              </a:rPr>
              <a:t>media_changer_host</a:t>
            </a:r>
            <a:r>
              <a:rPr lang="en-US" sz="2000" dirty="0">
                <a:latin typeface="Courier"/>
                <a:cs typeface="Courier"/>
              </a:rPr>
              <a:t>="moverws01.pic.es"</a:t>
            </a:r>
          </a:p>
          <a:p>
            <a:pPr marL="0" indent="0">
              <a:buNone/>
            </a:pPr>
            <a:r>
              <a:rPr lang="en-US" sz="2000" dirty="0" err="1">
                <a:latin typeface="Courier"/>
                <a:cs typeface="Courier"/>
              </a:rPr>
              <a:t>html_dir</a:t>
            </a:r>
            <a:r>
              <a:rPr lang="en-US" sz="2000" dirty="0">
                <a:latin typeface="Courier"/>
                <a:cs typeface="Courier"/>
              </a:rPr>
              <a:t> = "/</a:t>
            </a:r>
            <a:r>
              <a:rPr lang="en-US" sz="2000" dirty="0" err="1">
                <a:latin typeface="Courier"/>
                <a:cs typeface="Courier"/>
              </a:rPr>
              <a:t>var</a:t>
            </a:r>
            <a:r>
              <a:rPr lang="en-US" sz="2000" dirty="0">
                <a:latin typeface="Courier"/>
                <a:cs typeface="Courier"/>
              </a:rPr>
              <a:t>/www/html/</a:t>
            </a:r>
            <a:r>
              <a:rPr lang="en-US" sz="2000" dirty="0" err="1">
                <a:latin typeface="Courier"/>
                <a:cs typeface="Courier"/>
              </a:rPr>
              <a:t>enstore</a:t>
            </a:r>
            <a:r>
              <a:rPr lang="en-US" sz="2000" dirty="0">
                <a:latin typeface="Courier"/>
                <a:cs typeface="Courier"/>
              </a:rPr>
              <a:t>/web-pages"</a:t>
            </a:r>
          </a:p>
          <a:p>
            <a:pPr marL="0" indent="0">
              <a:buNone/>
            </a:pPr>
            <a:r>
              <a:rPr lang="en-US" sz="2000" dirty="0" err="1">
                <a:latin typeface="Courier"/>
                <a:cs typeface="Courier"/>
              </a:rPr>
              <a:t>log_dir</a:t>
            </a:r>
            <a:r>
              <a:rPr lang="en-US" sz="2000" dirty="0">
                <a:latin typeface="Courier"/>
                <a:cs typeface="Courier"/>
              </a:rPr>
              <a:t> = "/</a:t>
            </a:r>
            <a:r>
              <a:rPr lang="en-US" sz="2000" dirty="0" err="1">
                <a:latin typeface="Courier"/>
                <a:cs typeface="Courier"/>
              </a:rPr>
              <a:t>var</a:t>
            </a:r>
            <a:r>
              <a:rPr lang="en-US" sz="2000" dirty="0">
                <a:latin typeface="Courier"/>
                <a:cs typeface="Courier"/>
              </a:rPr>
              <a:t>/log/</a:t>
            </a:r>
            <a:r>
              <a:rPr lang="en-US" sz="2000" dirty="0" err="1">
                <a:latin typeface="Courier"/>
                <a:cs typeface="Courier"/>
              </a:rPr>
              <a:t>enstore</a:t>
            </a:r>
            <a:r>
              <a:rPr lang="en-US" sz="2000" dirty="0">
                <a:latin typeface="Courier"/>
                <a:cs typeface="Courier"/>
              </a:rPr>
              <a:t>"</a:t>
            </a:r>
          </a:p>
          <a:p>
            <a:pPr marL="0" indent="0">
              <a:buNone/>
            </a:pPr>
            <a:r>
              <a:rPr lang="en-US" sz="2000" dirty="0" err="1">
                <a:latin typeface="Courier"/>
                <a:cs typeface="Courier"/>
              </a:rPr>
              <a:t>backup_dir</a:t>
            </a:r>
            <a:r>
              <a:rPr lang="en-US" sz="2000" dirty="0">
                <a:latin typeface="Courier"/>
                <a:cs typeface="Courier"/>
              </a:rPr>
              <a:t> =  "/home/</a:t>
            </a:r>
            <a:r>
              <a:rPr lang="en-US" sz="2000" dirty="0" err="1">
                <a:latin typeface="Courier"/>
                <a:cs typeface="Courier"/>
              </a:rPr>
              <a:t>enstore</a:t>
            </a:r>
            <a:r>
              <a:rPr lang="en-US" sz="2000" dirty="0">
                <a:latin typeface="Courier"/>
                <a:cs typeface="Courier"/>
              </a:rPr>
              <a:t>/backups"</a:t>
            </a:r>
          </a:p>
          <a:p>
            <a:pPr marL="0" indent="0">
              <a:buNone/>
            </a:pPr>
            <a:r>
              <a:rPr lang="en-US" sz="2000" dirty="0" err="1">
                <a:latin typeface="Courier"/>
                <a:cs typeface="Courier"/>
              </a:rPr>
              <a:t>inventory_dir</a:t>
            </a:r>
            <a:r>
              <a:rPr lang="en-US" sz="2000" dirty="0">
                <a:latin typeface="Courier"/>
                <a:cs typeface="Courier"/>
              </a:rPr>
              <a:t> = "/home/</a:t>
            </a:r>
            <a:r>
              <a:rPr lang="en-US" sz="2000" dirty="0" err="1">
                <a:latin typeface="Courier"/>
                <a:cs typeface="Courier"/>
              </a:rPr>
              <a:t>enstore</a:t>
            </a:r>
            <a:r>
              <a:rPr lang="en-US" sz="2000" dirty="0">
                <a:latin typeface="Courier"/>
                <a:cs typeface="Courier"/>
              </a:rPr>
              <a:t>/</a:t>
            </a:r>
            <a:r>
              <a:rPr lang="en-US" sz="2000" dirty="0" err="1">
                <a:latin typeface="Courier"/>
                <a:cs typeface="Courier"/>
              </a:rPr>
              <a:t>db</a:t>
            </a:r>
            <a:r>
              <a:rPr lang="en-US" sz="2000" dirty="0">
                <a:latin typeface="Courier"/>
                <a:cs typeface="Courier"/>
              </a:rPr>
              <a:t>-inventory"</a:t>
            </a:r>
          </a:p>
          <a:p>
            <a:pPr marL="0" indent="0">
              <a:buNone/>
            </a:pPr>
            <a:r>
              <a:rPr lang="en-US" sz="2000" dirty="0" err="1">
                <a:latin typeface="Courier"/>
                <a:cs typeface="Courier"/>
              </a:rPr>
              <a:t>httpd_dir</a:t>
            </a:r>
            <a:r>
              <a:rPr lang="en-US" sz="2000" dirty="0">
                <a:latin typeface="Courier"/>
                <a:cs typeface="Courier"/>
              </a:rPr>
              <a:t> = "/</a:t>
            </a:r>
            <a:r>
              <a:rPr lang="en-US" sz="2000" dirty="0" err="1">
                <a:latin typeface="Courier"/>
                <a:cs typeface="Courier"/>
              </a:rPr>
              <a:t>var</a:t>
            </a:r>
            <a:r>
              <a:rPr lang="en-US" sz="2000" dirty="0">
                <a:latin typeface="Courier"/>
                <a:cs typeface="Courier"/>
              </a:rPr>
              <a:t>/www/html/</a:t>
            </a:r>
            <a:r>
              <a:rPr lang="en-US" sz="2000" dirty="0" err="1" smtClean="0">
                <a:latin typeface="Courier"/>
                <a:cs typeface="Courier"/>
              </a:rPr>
              <a:t>enstore</a:t>
            </a:r>
            <a:r>
              <a:rPr lang="en-US" sz="2000" dirty="0" smtClean="0">
                <a:latin typeface="Courier"/>
                <a:cs typeface="Courier"/>
              </a:rPr>
              <a:t>”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ratekeeper_dir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>
                <a:latin typeface="Courier"/>
                <a:cs typeface="Courier"/>
              </a:rPr>
              <a:t>= "/home/</a:t>
            </a:r>
            <a:r>
              <a:rPr lang="en-US" sz="2000" dirty="0" err="1">
                <a:latin typeface="Courier"/>
                <a:cs typeface="Courier"/>
              </a:rPr>
              <a:t>enstore</a:t>
            </a:r>
            <a:r>
              <a:rPr lang="en-US" sz="2000" dirty="0">
                <a:latin typeface="Courier"/>
                <a:cs typeface="Courier"/>
              </a:rPr>
              <a:t>/</a:t>
            </a:r>
            <a:r>
              <a:rPr lang="en-US" sz="2000" dirty="0" err="1" smtClean="0">
                <a:latin typeface="Courier"/>
                <a:cs typeface="Courier"/>
              </a:rPr>
              <a:t>ratekeeper</a:t>
            </a:r>
            <a:r>
              <a:rPr lang="en-US" sz="2000" dirty="0" smtClean="0">
                <a:latin typeface="Courier"/>
                <a:cs typeface="Courier"/>
              </a:rPr>
              <a:t>"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err="1">
                <a:latin typeface="Courier"/>
                <a:cs typeface="Courier"/>
              </a:rPr>
              <a:t>db_basedir</a:t>
            </a:r>
            <a:r>
              <a:rPr lang="en-US" sz="2000" dirty="0">
                <a:latin typeface="Courier"/>
                <a:cs typeface="Courier"/>
              </a:rPr>
              <a:t> = "/home/</a:t>
            </a:r>
            <a:r>
              <a:rPr lang="en-US" sz="2000" dirty="0" err="1">
                <a:latin typeface="Courier"/>
                <a:cs typeface="Courier"/>
              </a:rPr>
              <a:t>enstore</a:t>
            </a:r>
            <a:r>
              <a:rPr lang="en-US" sz="2000" dirty="0">
                <a:latin typeface="Courier"/>
                <a:cs typeface="Courier"/>
              </a:rPr>
              <a:t>/</a:t>
            </a:r>
            <a:r>
              <a:rPr lang="en-US" sz="2000" dirty="0" smtClean="0">
                <a:latin typeface="Courier"/>
                <a:cs typeface="Courier"/>
              </a:rPr>
              <a:t>databases”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5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configuration file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# we need connection to chimera to be able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# to mark files bad when they appear in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# </a:t>
            </a:r>
            <a:r>
              <a:rPr lang="en-US" sz="2000" dirty="0" err="1" smtClean="0">
                <a:latin typeface="Courier"/>
                <a:cs typeface="Courier"/>
              </a:rPr>
              <a:t>t_location_info_trash</a:t>
            </a:r>
            <a:r>
              <a:rPr lang="en-US" sz="2000" dirty="0" smtClean="0">
                <a:latin typeface="Courier"/>
                <a:cs typeface="Courier"/>
              </a:rPr>
              <a:t> table </a:t>
            </a:r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 err="1">
                <a:latin typeface="Courier"/>
                <a:cs typeface="Courier"/>
              </a:rPr>
              <a:t>configdict</a:t>
            </a:r>
            <a:r>
              <a:rPr lang="en-US" sz="1600" dirty="0">
                <a:latin typeface="Courier"/>
                <a:cs typeface="Courier"/>
              </a:rPr>
              <a:t>['namespace']    = {</a:t>
            </a:r>
          </a:p>
          <a:p>
            <a:pPr marL="0" indent="0">
              <a:buNone/>
            </a:pPr>
            <a:r>
              <a:rPr lang="en-US" sz="1600" dirty="0" err="1">
                <a:latin typeface="Courier"/>
                <a:cs typeface="Courier"/>
              </a:rPr>
              <a:t>system_name</a:t>
            </a:r>
            <a:r>
              <a:rPr lang="en-US" sz="1600" dirty="0">
                <a:latin typeface="Courier"/>
                <a:cs typeface="Courier"/>
              </a:rPr>
              <a:t> : {'</a:t>
            </a:r>
            <a:r>
              <a:rPr lang="en-US" sz="1600" dirty="0" err="1">
                <a:latin typeface="Courier"/>
                <a:cs typeface="Courier"/>
              </a:rPr>
              <a:t>dbname</a:t>
            </a:r>
            <a:r>
              <a:rPr lang="en-US" sz="1600" dirty="0">
                <a:latin typeface="Courier"/>
                <a:cs typeface="Courier"/>
              </a:rPr>
              <a:t>' : 'chimera',</a:t>
            </a:r>
          </a:p>
          <a:p>
            <a:pPr marL="0" indent="0">
              <a:buNone/>
            </a:pPr>
            <a:r>
              <a:rPr lang="tr-TR" sz="1600" dirty="0">
                <a:latin typeface="Courier"/>
                <a:cs typeface="Courier"/>
              </a:rPr>
              <a:t>               '</a:t>
            </a:r>
            <a:r>
              <a:rPr lang="tr-TR" sz="1600" dirty="0" err="1">
                <a:latin typeface="Courier"/>
                <a:cs typeface="Courier"/>
              </a:rPr>
              <a:t>dbhost</a:t>
            </a:r>
            <a:r>
              <a:rPr lang="tr-TR" sz="1600" dirty="0">
                <a:latin typeface="Courier"/>
                <a:cs typeface="Courier"/>
              </a:rPr>
              <a:t>' :  </a:t>
            </a:r>
            <a:r>
              <a:rPr lang="tr-TR" sz="1600" dirty="0" err="1">
                <a:latin typeface="Courier"/>
                <a:cs typeface="Courier"/>
              </a:rPr>
              <a:t>enstore_pnfs</a:t>
            </a:r>
            <a:r>
              <a:rPr lang="tr-TR" sz="16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tr-TR" sz="1600" dirty="0">
                <a:latin typeface="Courier"/>
                <a:cs typeface="Courier"/>
              </a:rPr>
              <a:t>               '</a:t>
            </a:r>
            <a:r>
              <a:rPr lang="tr-TR" sz="1600" dirty="0" err="1">
                <a:latin typeface="Courier"/>
                <a:cs typeface="Courier"/>
              </a:rPr>
              <a:t>dbport</a:t>
            </a:r>
            <a:r>
              <a:rPr lang="tr-TR" sz="1600" dirty="0">
                <a:latin typeface="Courier"/>
                <a:cs typeface="Courier"/>
              </a:rPr>
              <a:t>' :  5432,</a:t>
            </a:r>
          </a:p>
          <a:p>
            <a:pPr marL="0" indent="0">
              <a:buNone/>
            </a:pPr>
            <a:r>
              <a:rPr lang="tr-TR" sz="1600" dirty="0">
                <a:latin typeface="Courier"/>
                <a:cs typeface="Courier"/>
              </a:rPr>
              <a:t>               '</a:t>
            </a:r>
            <a:r>
              <a:rPr lang="tr-TR" sz="1600" dirty="0" err="1">
                <a:latin typeface="Courier"/>
                <a:cs typeface="Courier"/>
              </a:rPr>
              <a:t>dbuser</a:t>
            </a:r>
            <a:r>
              <a:rPr lang="tr-TR" sz="1600" dirty="0">
                <a:latin typeface="Courier"/>
                <a:cs typeface="Courier"/>
              </a:rPr>
              <a:t>' : '</a:t>
            </a:r>
            <a:r>
              <a:rPr lang="tr-TR" sz="1600" dirty="0" err="1">
                <a:latin typeface="Courier"/>
                <a:cs typeface="Courier"/>
              </a:rPr>
              <a:t>srmdcache</a:t>
            </a:r>
            <a:r>
              <a:rPr lang="tr-TR" sz="1600" dirty="0">
                <a:latin typeface="Courier"/>
                <a:cs typeface="Courier"/>
              </a:rPr>
              <a:t>' }</a:t>
            </a:r>
            <a:r>
              <a:rPr lang="tr-TR" sz="1600" dirty="0" smtClean="0">
                <a:latin typeface="Courier"/>
                <a:cs typeface="Courier"/>
              </a:rPr>
              <a:t>,</a:t>
            </a:r>
            <a:endParaRPr lang="tr-TR" sz="16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tr-TR" sz="1600" dirty="0" smtClean="0">
                <a:latin typeface="Courier"/>
                <a:cs typeface="Courier"/>
              </a:rPr>
              <a:t>}</a:t>
            </a:r>
            <a:endParaRPr lang="tr-TR" sz="16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18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configuration file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6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6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6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6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# allow these subnets to connect to </a:t>
            </a:r>
            <a:r>
              <a:rPr lang="en-US" sz="1600" dirty="0" err="1" smtClean="0">
                <a:latin typeface="Courier"/>
                <a:cs typeface="Courier"/>
              </a:rPr>
              <a:t>config</a:t>
            </a:r>
            <a:r>
              <a:rPr lang="en-US" sz="1600" dirty="0" smtClean="0">
                <a:latin typeface="Courier"/>
                <a:cs typeface="Courier"/>
              </a:rPr>
              <a:t> server: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err="1" smtClean="0">
                <a:latin typeface="Courier"/>
                <a:cs typeface="Courier"/>
              </a:rPr>
              <a:t>configdict</a:t>
            </a:r>
            <a:r>
              <a:rPr lang="en-US" sz="1600" dirty="0">
                <a:latin typeface="Courier"/>
                <a:cs typeface="Courier"/>
              </a:rPr>
              <a:t>['domains'] = </a:t>
            </a:r>
            <a:r>
              <a:rPr lang="en-US" sz="1600" dirty="0" smtClean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  '</a:t>
            </a:r>
            <a:r>
              <a:rPr lang="en-US" sz="1600" dirty="0" err="1" smtClean="0">
                <a:latin typeface="Courier"/>
                <a:cs typeface="Courier"/>
              </a:rPr>
              <a:t>invalid_domains</a:t>
            </a:r>
            <a:r>
              <a:rPr lang="en-US" sz="1600" dirty="0" smtClean="0">
                <a:latin typeface="Courier"/>
                <a:cs typeface="Courier"/>
              </a:rPr>
              <a:t>’: </a:t>
            </a:r>
            <a:r>
              <a:rPr lang="en-US" sz="1600" dirty="0">
                <a:latin typeface="Courier"/>
                <a:cs typeface="Courier"/>
              </a:rPr>
              <a:t>[]</a:t>
            </a:r>
            <a:r>
              <a:rPr lang="en-US" sz="16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fr-FR" sz="1600" dirty="0" smtClean="0">
                <a:latin typeface="Courier"/>
                <a:cs typeface="Courier"/>
              </a:rPr>
              <a:t>  '</a:t>
            </a:r>
            <a:r>
              <a:rPr lang="fr-FR" sz="1600" dirty="0" err="1" smtClean="0">
                <a:latin typeface="Courier"/>
                <a:cs typeface="Courier"/>
              </a:rPr>
              <a:t>valid_domains</a:t>
            </a:r>
            <a:r>
              <a:rPr lang="fr-FR" sz="1600" dirty="0" smtClean="0">
                <a:latin typeface="Courier"/>
                <a:cs typeface="Courier"/>
              </a:rPr>
              <a:t>’  :  [</a:t>
            </a:r>
            <a:r>
              <a:rPr lang="fr-FR" sz="1600" dirty="0">
                <a:latin typeface="Courier"/>
                <a:cs typeface="Courier"/>
              </a:rPr>
              <a:t>'192.168.20','193.109.174','193.109.172'</a:t>
            </a:r>
            <a:r>
              <a:rPr lang="fr-FR" sz="1600" dirty="0" smtClean="0">
                <a:latin typeface="Courier"/>
                <a:cs typeface="Courier"/>
              </a:rPr>
              <a:t>],</a:t>
            </a:r>
          </a:p>
          <a:p>
            <a:pPr marL="0" indent="0">
              <a:buNone/>
            </a:pPr>
            <a:r>
              <a:rPr lang="fr-FR" sz="1600" dirty="0" smtClean="0">
                <a:latin typeface="Courier"/>
                <a:cs typeface="Courier"/>
              </a:rPr>
              <a:t>}</a:t>
            </a:r>
            <a:endParaRPr lang="fr-FR" sz="1600" dirty="0">
              <a:latin typeface="Courier"/>
              <a:cs typeface="Courier"/>
            </a:endParaRPr>
          </a:p>
          <a:p>
            <a:endParaRPr lang="fr-FR" sz="2000" dirty="0"/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05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configuration file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# configure </a:t>
            </a:r>
            <a:r>
              <a:rPr lang="en-US" sz="1600" dirty="0" err="1" smtClean="0">
                <a:latin typeface="Courier"/>
                <a:cs typeface="Courier"/>
              </a:rPr>
              <a:t>crons</a:t>
            </a:r>
            <a:endParaRPr lang="en-US" sz="1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configdict</a:t>
            </a:r>
            <a:r>
              <a:rPr lang="en-US" sz="1600" dirty="0">
                <a:latin typeface="Courier"/>
                <a:cs typeface="Courier"/>
              </a:rPr>
              <a:t>['</a:t>
            </a:r>
            <a:r>
              <a:rPr lang="en-US" sz="1600" dirty="0" err="1">
                <a:latin typeface="Courier"/>
                <a:cs typeface="Courier"/>
              </a:rPr>
              <a:t>crons</a:t>
            </a:r>
            <a:r>
              <a:rPr lang="en-US" sz="1600" dirty="0">
                <a:latin typeface="Courier"/>
                <a:cs typeface="Courier"/>
              </a:rPr>
              <a:t>'] = {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       '</a:t>
            </a:r>
            <a:r>
              <a:rPr lang="en-US" sz="1600" dirty="0" err="1">
                <a:latin typeface="Courier"/>
                <a:cs typeface="Courier"/>
              </a:rPr>
              <a:t>web_node</a:t>
            </a:r>
            <a:r>
              <a:rPr lang="en-US" sz="1600" dirty="0">
                <a:latin typeface="Courier"/>
                <a:cs typeface="Courier"/>
              </a:rPr>
              <a:t>'        : </a:t>
            </a:r>
            <a:r>
              <a:rPr lang="en-US" sz="1600" dirty="0" err="1">
                <a:latin typeface="Courier"/>
                <a:cs typeface="Courier"/>
              </a:rPr>
              <a:t>monitoring_and_web</a:t>
            </a:r>
            <a:r>
              <a:rPr lang="en-US" sz="16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fr-FR" sz="1600" dirty="0" smtClean="0">
                <a:latin typeface="Courier"/>
                <a:cs typeface="Courier"/>
              </a:rPr>
              <a:t>       '</a:t>
            </a:r>
            <a:r>
              <a:rPr lang="fr-FR" sz="1600" dirty="0" err="1">
                <a:latin typeface="Courier"/>
                <a:cs typeface="Courier"/>
              </a:rPr>
              <a:t>html_dir</a:t>
            </a:r>
            <a:r>
              <a:rPr lang="fr-FR" sz="1600" dirty="0">
                <a:latin typeface="Courier"/>
                <a:cs typeface="Courier"/>
              </a:rPr>
              <a:t>'        : </a:t>
            </a:r>
            <a:r>
              <a:rPr lang="fr-FR" sz="1600" dirty="0" err="1">
                <a:latin typeface="Courier"/>
                <a:cs typeface="Courier"/>
              </a:rPr>
              <a:t>html_dir</a:t>
            </a:r>
            <a:r>
              <a:rPr lang="fr-FR" sz="16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tr-TR" sz="1600" dirty="0" smtClean="0">
                <a:latin typeface="Courier"/>
                <a:cs typeface="Courier"/>
              </a:rPr>
              <a:t>       '</a:t>
            </a:r>
            <a:r>
              <a:rPr lang="tr-TR" sz="1600" dirty="0" err="1">
                <a:latin typeface="Courier"/>
                <a:cs typeface="Courier"/>
              </a:rPr>
              <a:t>log_dir</a:t>
            </a:r>
            <a:r>
              <a:rPr lang="tr-TR" sz="1600" dirty="0">
                <a:latin typeface="Courier"/>
                <a:cs typeface="Courier"/>
              </a:rPr>
              <a:t>'         : </a:t>
            </a:r>
            <a:r>
              <a:rPr lang="tr-TR" sz="1600" dirty="0" err="1" smtClean="0">
                <a:latin typeface="Courier"/>
                <a:cs typeface="Courier"/>
              </a:rPr>
              <a:t>log_dir</a:t>
            </a:r>
            <a:endParaRPr lang="tr-TR" sz="16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tr-TR" sz="1600" dirty="0" smtClean="0">
                <a:latin typeface="Courier"/>
                <a:cs typeface="Courier"/>
              </a:rPr>
              <a:t>       '</a:t>
            </a:r>
            <a:r>
              <a:rPr lang="tr-TR" sz="1600" dirty="0" err="1" smtClean="0">
                <a:latin typeface="Courier"/>
                <a:cs typeface="Courier"/>
              </a:rPr>
              <a:t>tmp_dir</a:t>
            </a:r>
            <a:r>
              <a:rPr lang="tr-TR" sz="1600" dirty="0">
                <a:latin typeface="Courier"/>
                <a:cs typeface="Courier"/>
              </a:rPr>
              <a:t>'         : "/</a:t>
            </a:r>
            <a:r>
              <a:rPr lang="tr-TR" sz="1600" dirty="0" err="1">
                <a:latin typeface="Courier"/>
                <a:cs typeface="Courier"/>
              </a:rPr>
              <a:t>tmp</a:t>
            </a:r>
            <a:r>
              <a:rPr lang="tr-TR" sz="1600" dirty="0">
                <a:latin typeface="Courier"/>
                <a:cs typeface="Courier"/>
              </a:rPr>
              <a:t>",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       '</a:t>
            </a:r>
            <a:r>
              <a:rPr lang="en-US" sz="1600" dirty="0">
                <a:latin typeface="Courier"/>
                <a:cs typeface="Courier"/>
              </a:rPr>
              <a:t>email'           : </a:t>
            </a:r>
            <a:r>
              <a:rPr lang="en-US" sz="1600" dirty="0" smtClean="0">
                <a:latin typeface="Courier"/>
                <a:cs typeface="Courier"/>
              </a:rPr>
              <a:t>”</a:t>
            </a:r>
            <a:r>
              <a:rPr lang="en-US" sz="1600" dirty="0" err="1" smtClean="0">
                <a:latin typeface="Courier"/>
                <a:cs typeface="Courier"/>
              </a:rPr>
              <a:t>litvinse@fnal.gov</a:t>
            </a:r>
            <a:r>
              <a:rPr lang="en-US" sz="1600" dirty="0" smtClean="0">
                <a:latin typeface="Courier"/>
                <a:cs typeface="Courier"/>
              </a:rPr>
              <a:t>"</a:t>
            </a:r>
            <a:r>
              <a:rPr lang="en-US" sz="1600" dirty="0">
                <a:latin typeface="Courier"/>
                <a:cs typeface="Courier"/>
              </a:rPr>
              <a:t>, # put here operation email address                                                                      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       '</a:t>
            </a:r>
            <a:r>
              <a:rPr lang="en-US" sz="1600" dirty="0" err="1">
                <a:latin typeface="Courier"/>
                <a:cs typeface="Courier"/>
              </a:rPr>
              <a:t>developer_email</a:t>
            </a:r>
            <a:r>
              <a:rPr lang="en-US" sz="1600" dirty="0">
                <a:latin typeface="Courier"/>
                <a:cs typeface="Courier"/>
              </a:rPr>
              <a:t>' : "</a:t>
            </a:r>
            <a:r>
              <a:rPr lang="en-US" sz="1600" dirty="0" err="1">
                <a:latin typeface="Courier"/>
                <a:cs typeface="Courier"/>
              </a:rPr>
              <a:t>moibenko</a:t>
            </a:r>
            <a:r>
              <a:rPr lang="en-US" sz="1600" dirty="0" err="1" smtClean="0">
                <a:latin typeface="Courier"/>
                <a:cs typeface="Courier"/>
              </a:rPr>
              <a:t>@fnal.gov</a:t>
            </a:r>
            <a:r>
              <a:rPr lang="en-US" sz="1600" dirty="0" smtClean="0">
                <a:latin typeface="Courier"/>
                <a:cs typeface="Courier"/>
              </a:rPr>
              <a:t>"</a:t>
            </a:r>
            <a:r>
              <a:rPr lang="en-US" sz="1600" dirty="0">
                <a:latin typeface="Courier"/>
                <a:cs typeface="Courier"/>
              </a:rPr>
              <a:t>, # put here developers email                                                                        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'</a:t>
            </a:r>
            <a:r>
              <a:rPr lang="en-US" sz="1600" dirty="0" err="1">
                <a:latin typeface="Courier"/>
                <a:cs typeface="Courier"/>
              </a:rPr>
              <a:t>backup_node</a:t>
            </a:r>
            <a:r>
              <a:rPr lang="en-US" sz="1600" dirty="0">
                <a:latin typeface="Courier"/>
                <a:cs typeface="Courier"/>
              </a:rPr>
              <a:t>'     : </a:t>
            </a:r>
            <a:r>
              <a:rPr lang="en-US" sz="1600" dirty="0" err="1" smtClean="0">
                <a:latin typeface="Courier"/>
                <a:cs typeface="Courier"/>
              </a:rPr>
              <a:t>enstore_backup</a:t>
            </a:r>
            <a:r>
              <a:rPr lang="en-US" sz="16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       '</a:t>
            </a:r>
            <a:r>
              <a:rPr lang="en-US" sz="1600" dirty="0" err="1">
                <a:latin typeface="Courier"/>
                <a:cs typeface="Courier"/>
              </a:rPr>
              <a:t>backup_dir</a:t>
            </a:r>
            <a:r>
              <a:rPr lang="en-US" sz="1600" dirty="0">
                <a:latin typeface="Courier"/>
                <a:cs typeface="Courier"/>
              </a:rPr>
              <a:t>'      : </a:t>
            </a:r>
            <a:r>
              <a:rPr lang="en-US" sz="1600" dirty="0" err="1">
                <a:latin typeface="Courier"/>
                <a:cs typeface="Courier"/>
              </a:rPr>
              <a:t>backup_dir</a:t>
            </a:r>
            <a:r>
              <a:rPr lang="en-US" sz="16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# </a:t>
            </a:r>
            <a:r>
              <a:rPr lang="en-US" sz="1600" dirty="0">
                <a:latin typeface="Courier"/>
                <a:cs typeface="Courier"/>
              </a:rPr>
              <a:t>Only on the following nodes are the </a:t>
            </a:r>
            <a:r>
              <a:rPr lang="en-US" sz="1600" dirty="0" err="1">
                <a:latin typeface="Courier"/>
                <a:cs typeface="Courier"/>
              </a:rPr>
              <a:t>ecron</a:t>
            </a:r>
            <a:r>
              <a:rPr lang="en-US" sz="1600" dirty="0">
                <a:latin typeface="Courier"/>
                <a:cs typeface="Courier"/>
              </a:rPr>
              <a:t> outputs monitored                                                                               </a:t>
            </a:r>
            <a:endParaRPr lang="en-US" sz="1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'</a:t>
            </a:r>
            <a:r>
              <a:rPr lang="en-US" sz="1600" dirty="0" err="1">
                <a:latin typeface="Courier"/>
                <a:cs typeface="Courier"/>
              </a:rPr>
              <a:t>monitored_nodes</a:t>
            </a:r>
            <a:r>
              <a:rPr lang="en-US" sz="1600" dirty="0">
                <a:latin typeface="Courier"/>
                <a:cs typeface="Courier"/>
              </a:rPr>
              <a:t>' : [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               </a:t>
            </a:r>
            <a:r>
              <a:rPr lang="en-US" sz="1600" dirty="0" err="1">
                <a:latin typeface="Courier"/>
                <a:cs typeface="Courier"/>
              </a:rPr>
              <a:t>enstore_head_node</a:t>
            </a:r>
            <a:r>
              <a:rPr lang="en-US" sz="16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da-DK" sz="1600" dirty="0">
                <a:latin typeface="Courier"/>
                <a:cs typeface="Courier"/>
              </a:rPr>
              <a:t>                </a:t>
            </a:r>
            <a:r>
              <a:rPr lang="da-DK" sz="1600" dirty="0" err="1">
                <a:latin typeface="Courier"/>
                <a:cs typeface="Courier"/>
              </a:rPr>
              <a:t>enstore_DB</a:t>
            </a:r>
            <a:r>
              <a:rPr lang="da-DK" sz="16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               </a:t>
            </a:r>
            <a:r>
              <a:rPr lang="en-US" sz="1600" dirty="0" err="1">
                <a:latin typeface="Courier"/>
                <a:cs typeface="Courier"/>
              </a:rPr>
              <a:t>enstore_backup</a:t>
            </a:r>
            <a:r>
              <a:rPr lang="en-US" sz="16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               </a:t>
            </a:r>
            <a:r>
              <a:rPr lang="en-US" sz="1600" dirty="0" err="1">
                <a:latin typeface="Courier"/>
                <a:cs typeface="Courier"/>
              </a:rPr>
              <a:t>enstore_library</a:t>
            </a:r>
            <a:r>
              <a:rPr lang="en-US" sz="16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da-DK" sz="1600" dirty="0">
                <a:latin typeface="Courier"/>
                <a:cs typeface="Courier"/>
              </a:rPr>
              <a:t>                </a:t>
            </a:r>
            <a:r>
              <a:rPr lang="da-DK" sz="1600" dirty="0" err="1">
                <a:latin typeface="Courier"/>
                <a:cs typeface="Courier"/>
              </a:rPr>
              <a:t>enstore_pnfs</a:t>
            </a:r>
            <a:r>
              <a:rPr lang="da-DK" sz="16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da-DK" sz="1600" dirty="0">
                <a:latin typeface="Courier"/>
                <a:cs typeface="Courier"/>
              </a:rPr>
              <a:t>                ],</a:t>
            </a:r>
          </a:p>
          <a:p>
            <a:pPr marL="0" indent="0">
              <a:buNone/>
            </a:pPr>
            <a:r>
              <a:rPr lang="da-DK" sz="1600" dirty="0" smtClean="0">
                <a:latin typeface="Courier"/>
                <a:cs typeface="Courier"/>
              </a:rPr>
              <a:t>'</a:t>
            </a:r>
            <a:r>
              <a:rPr lang="da-DK" sz="1600" dirty="0" err="1">
                <a:latin typeface="Courier"/>
                <a:cs typeface="Courier"/>
              </a:rPr>
              <a:t>farmlets_dir</a:t>
            </a:r>
            <a:r>
              <a:rPr lang="da-DK" sz="1600" dirty="0">
                <a:latin typeface="Courier"/>
                <a:cs typeface="Courier"/>
              </a:rPr>
              <a:t>'    : "/</a:t>
            </a:r>
            <a:r>
              <a:rPr lang="da-DK" sz="1600" dirty="0" err="1">
                <a:latin typeface="Courier"/>
                <a:cs typeface="Courier"/>
              </a:rPr>
              <a:t>usr</a:t>
            </a:r>
            <a:r>
              <a:rPr lang="da-DK" sz="1600" dirty="0">
                <a:latin typeface="Courier"/>
                <a:cs typeface="Courier"/>
              </a:rPr>
              <a:t>/</a:t>
            </a:r>
            <a:r>
              <a:rPr lang="da-DK" sz="1600" dirty="0" err="1">
                <a:latin typeface="Courier"/>
                <a:cs typeface="Courier"/>
              </a:rPr>
              <a:t>local</a:t>
            </a:r>
            <a:r>
              <a:rPr lang="da-DK" sz="1600" dirty="0">
                <a:latin typeface="Courier"/>
                <a:cs typeface="Courier"/>
              </a:rPr>
              <a:t>/</a:t>
            </a:r>
            <a:r>
              <a:rPr lang="da-DK" sz="1600" dirty="0" err="1">
                <a:latin typeface="Courier"/>
                <a:cs typeface="Courier"/>
              </a:rPr>
              <a:t>etc</a:t>
            </a:r>
            <a:r>
              <a:rPr lang="da-DK" sz="1600" dirty="0">
                <a:latin typeface="Courier"/>
                <a:cs typeface="Courier"/>
              </a:rPr>
              <a:t>/</a:t>
            </a:r>
            <a:r>
              <a:rPr lang="da-DK" sz="1600" dirty="0" err="1">
                <a:latin typeface="Courier"/>
                <a:cs typeface="Courier"/>
              </a:rPr>
              <a:t>farmlets</a:t>
            </a:r>
            <a:r>
              <a:rPr lang="da-DK" sz="1600" dirty="0">
                <a:latin typeface="Courier"/>
                <a:cs typeface="Courier"/>
              </a:rPr>
              <a:t>",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'</a:t>
            </a:r>
            <a:r>
              <a:rPr lang="en-US" sz="1600" dirty="0" err="1">
                <a:latin typeface="Courier"/>
                <a:cs typeface="Courier"/>
              </a:rPr>
              <a:t>url_dir</a:t>
            </a:r>
            <a:r>
              <a:rPr lang="en-US" sz="1600" dirty="0">
                <a:latin typeface="Courier"/>
                <a:cs typeface="Courier"/>
              </a:rPr>
              <a:t>'         : "http://ensws01.fnal.gov/</a:t>
            </a:r>
            <a:r>
              <a:rPr lang="en-US" sz="1600" dirty="0" err="1">
                <a:latin typeface="Courier"/>
                <a:cs typeface="Courier"/>
              </a:rPr>
              <a:t>enstore</a:t>
            </a:r>
            <a:r>
              <a:rPr lang="en-US" sz="1600" dirty="0">
                <a:latin typeface="Courier"/>
                <a:cs typeface="Courier"/>
              </a:rPr>
              <a:t>/", # make it up                                                                        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'</a:t>
            </a:r>
            <a:r>
              <a:rPr lang="en-US" sz="1600" dirty="0" err="1">
                <a:latin typeface="Courier"/>
                <a:cs typeface="Courier"/>
              </a:rPr>
              <a:t>enstore_name</a:t>
            </a:r>
            <a:r>
              <a:rPr lang="en-US" sz="1600" dirty="0">
                <a:latin typeface="Courier"/>
                <a:cs typeface="Courier"/>
              </a:rPr>
              <a:t>'    : "</a:t>
            </a:r>
            <a:r>
              <a:rPr lang="en-US" sz="1600" dirty="0" err="1">
                <a:latin typeface="Courier"/>
                <a:cs typeface="Courier"/>
              </a:rPr>
              <a:t>EnstoreWS</a:t>
            </a:r>
            <a:r>
              <a:rPr lang="en-US" sz="1600" dirty="0">
                <a:latin typeface="Courier"/>
                <a:cs typeface="Courier"/>
              </a:rPr>
              <a:t>", # make it up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'</a:t>
            </a:r>
            <a:r>
              <a:rPr lang="en-US" sz="1600" dirty="0" err="1">
                <a:latin typeface="Courier"/>
                <a:cs typeface="Courier"/>
              </a:rPr>
              <a:t>spool_dir</a:t>
            </a:r>
            <a:r>
              <a:rPr lang="en-US" sz="1600" dirty="0">
                <a:latin typeface="Courier"/>
                <a:cs typeface="Courier"/>
              </a:rPr>
              <a:t>'       : "/home/</a:t>
            </a:r>
            <a:r>
              <a:rPr lang="en-US" sz="1600" dirty="0" err="1">
                <a:latin typeface="Courier"/>
                <a:cs typeface="Courier"/>
              </a:rPr>
              <a:t>enstore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MigrationSpool</a:t>
            </a:r>
            <a:r>
              <a:rPr lang="en-US" sz="1600" dirty="0">
                <a:latin typeface="Courier"/>
                <a:cs typeface="Courier"/>
              </a:rPr>
              <a:t>", #</a:t>
            </a:r>
            <a:r>
              <a:rPr lang="en-US" sz="1600" dirty="0" err="1">
                <a:latin typeface="Courier"/>
                <a:cs typeface="Courier"/>
              </a:rPr>
              <a:t>make_failed_copies</a:t>
            </a:r>
            <a:r>
              <a:rPr lang="en-US" sz="1600" dirty="0">
                <a:latin typeface="Courier"/>
                <a:cs typeface="Courier"/>
              </a:rPr>
              <a:t>                                                                     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'backup2tape_dir' : "/</a:t>
            </a:r>
            <a:r>
              <a:rPr lang="en-US" sz="1600" dirty="0" err="1">
                <a:latin typeface="Courier"/>
                <a:cs typeface="Courier"/>
              </a:rPr>
              <a:t>pnfs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pic.es</a:t>
            </a:r>
            <a:r>
              <a:rPr lang="en-US" sz="1600" dirty="0">
                <a:latin typeface="Courier"/>
                <a:cs typeface="Courier"/>
              </a:rPr>
              <a:t>/data/</a:t>
            </a:r>
            <a:r>
              <a:rPr lang="en-US" sz="1600" dirty="0" err="1">
                <a:latin typeface="Courier"/>
                <a:cs typeface="Courier"/>
              </a:rPr>
              <a:t>enstore-ws</a:t>
            </a:r>
            <a:r>
              <a:rPr lang="en-US" sz="1600" dirty="0">
                <a:latin typeface="Courier"/>
                <a:cs typeface="Courier"/>
              </a:rPr>
              <a:t>/backup", # replace with name of backup directory in name space                            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'</a:t>
            </a:r>
            <a:r>
              <a:rPr lang="en-US" sz="1600" dirty="0" err="1">
                <a:latin typeface="Courier"/>
                <a:cs typeface="Courier"/>
              </a:rPr>
              <a:t>copy_ran_file_log_dir</a:t>
            </a:r>
            <a:r>
              <a:rPr lang="en-US" sz="1600" dirty="0">
                <a:latin typeface="Courier"/>
                <a:cs typeface="Courier"/>
              </a:rPr>
              <a:t>'   : "/home/</a:t>
            </a:r>
            <a:r>
              <a:rPr lang="en-US" sz="1600" dirty="0" err="1">
                <a:latin typeface="Courier"/>
                <a:cs typeface="Courier"/>
              </a:rPr>
              <a:t>enstore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copy_ran_file</a:t>
            </a:r>
            <a:r>
              <a:rPr lang="en-US" sz="1600" dirty="0">
                <a:latin typeface="Courier"/>
                <a:cs typeface="Courier"/>
              </a:rPr>
              <a:t>",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sz="16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429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configuration file (5)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5120" y="2733041"/>
            <a:ext cx="8442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# configuration for presentation of </a:t>
            </a:r>
            <a:r>
              <a:rPr lang="en-US" sz="1600" dirty="0" smtClean="0">
                <a:latin typeface="Courier"/>
                <a:cs typeface="Courier"/>
              </a:rPr>
              <a:t>system </a:t>
            </a:r>
            <a:r>
              <a:rPr lang="en-US" sz="1600" dirty="0">
                <a:latin typeface="Courier"/>
                <a:cs typeface="Courier"/>
              </a:rPr>
              <a:t>by inquisitor on </a:t>
            </a:r>
            <a:r>
              <a:rPr lang="en-US" sz="1600" dirty="0" smtClean="0">
                <a:latin typeface="Courier"/>
                <a:cs typeface="Courier"/>
              </a:rPr>
              <a:t>web \ </a:t>
            </a:r>
            <a:r>
              <a:rPr lang="en-US" sz="1600" dirty="0">
                <a:latin typeface="Courier"/>
                <a:cs typeface="Courier"/>
              </a:rPr>
              <a:t>page(s)                                                         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     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err="1">
                <a:latin typeface="Courier"/>
                <a:cs typeface="Courier"/>
              </a:rPr>
              <a:t>configdict</a:t>
            </a:r>
            <a:r>
              <a:rPr lang="en-US" sz="1600" dirty="0">
                <a:latin typeface="Courier"/>
                <a:cs typeface="Courier"/>
              </a:rPr>
              <a:t>['</a:t>
            </a:r>
            <a:r>
              <a:rPr lang="en-US" sz="1600" dirty="0" err="1">
                <a:latin typeface="Courier"/>
                <a:cs typeface="Courier"/>
              </a:rPr>
              <a:t>www_server</a:t>
            </a:r>
            <a:r>
              <a:rPr lang="en-US" sz="1600" dirty="0">
                <a:latin typeface="Courier"/>
                <a:cs typeface="Courier"/>
              </a:rPr>
              <a:t>'] = { '</a:t>
            </a:r>
            <a:r>
              <a:rPr lang="en-US" sz="1600" dirty="0" err="1">
                <a:latin typeface="Courier"/>
                <a:cs typeface="Courier"/>
              </a:rPr>
              <a:t>system_tag</a:t>
            </a:r>
            <a:r>
              <a:rPr lang="en-US" sz="1600" dirty="0">
                <a:latin typeface="Courier"/>
                <a:cs typeface="Courier"/>
              </a:rPr>
              <a:t>' : "</a:t>
            </a:r>
            <a:r>
              <a:rPr lang="en-US" sz="1600" dirty="0" err="1">
                <a:latin typeface="Courier"/>
                <a:cs typeface="Courier"/>
              </a:rPr>
              <a:t>EnstoreWS</a:t>
            </a:r>
            <a:r>
              <a:rPr lang="en-US" sz="1600" dirty="0">
                <a:latin typeface="Courier"/>
                <a:cs typeface="Courier"/>
              </a:rPr>
              <a:t>: </a:t>
            </a:r>
            <a:r>
              <a:rPr lang="en-US" sz="1600" dirty="0" err="1">
                <a:latin typeface="Courier"/>
                <a:cs typeface="Courier"/>
              </a:rPr>
              <a:t>Enstore</a:t>
            </a:r>
            <a:r>
              <a:rPr lang="en-US" sz="1600" dirty="0">
                <a:latin typeface="Courier"/>
                <a:cs typeface="Courier"/>
              </a:rPr>
              <a:t> for the </a:t>
            </a:r>
            <a:r>
              <a:rPr lang="en-US" sz="1600" dirty="0" err="1">
                <a:latin typeface="Courier"/>
                <a:cs typeface="Courier"/>
              </a:rPr>
              <a:t>Enstore</a:t>
            </a:r>
            <a:r>
              <a:rPr lang="en-US" sz="1600" dirty="0">
                <a:latin typeface="Courier"/>
                <a:cs typeface="Courier"/>
              </a:rPr>
              <a:t> Workshop", # make up the name                               </a:t>
            </a:r>
          </a:p>
          <a:p>
            <a:r>
              <a:rPr lang="tr-TR" sz="1600" dirty="0">
                <a:latin typeface="Courier"/>
                <a:cs typeface="Courier"/>
              </a:rPr>
              <a:t>                     '</a:t>
            </a:r>
            <a:r>
              <a:rPr lang="tr-TR" sz="1600" dirty="0" err="1">
                <a:latin typeface="Courier"/>
                <a:cs typeface="Courier"/>
              </a:rPr>
              <a:t>media</a:t>
            </a:r>
            <a:r>
              <a:rPr lang="tr-TR" sz="1600" dirty="0">
                <a:latin typeface="Courier"/>
                <a:cs typeface="Courier"/>
              </a:rPr>
              <a:t>' : {</a:t>
            </a:r>
          </a:p>
          <a:p>
            <a:r>
              <a:rPr lang="en-US" sz="1600" dirty="0">
                <a:latin typeface="Courier"/>
                <a:cs typeface="Courier"/>
              </a:rPr>
              <a:t>                                '1' : 'Robot at PIC', </a:t>
            </a:r>
          </a:p>
          <a:p>
            <a:r>
              <a:rPr lang="en-US" sz="1600" dirty="0">
                <a:latin typeface="Courier"/>
                <a:cs typeface="Courier"/>
              </a:rPr>
              <a:t>                                },</a:t>
            </a:r>
          </a:p>
          <a:p>
            <a:r>
              <a:rPr lang="it-IT" sz="1600" dirty="0">
                <a:latin typeface="Courier"/>
                <a:cs typeface="Courier"/>
              </a:rPr>
              <a:t>                     '</a:t>
            </a:r>
            <a:r>
              <a:rPr lang="it-IT" sz="1600" dirty="0" err="1">
                <a:latin typeface="Courier"/>
                <a:cs typeface="Courier"/>
              </a:rPr>
              <a:t>inq_ignore</a:t>
            </a:r>
            <a:r>
              <a:rPr lang="it-IT" sz="1600" dirty="0">
                <a:latin typeface="Courier"/>
                <a:cs typeface="Courier"/>
              </a:rPr>
              <a:t>' : 1 }</a:t>
            </a:r>
          </a:p>
        </p:txBody>
      </p:sp>
    </p:spTree>
    <p:extLst>
      <p:ext uri="{BB962C8B-B14F-4D97-AF65-F5344CB8AC3E}">
        <p14:creationId xmlns:p14="http://schemas.microsoft.com/office/powerpoint/2010/main" val="1956048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configuration file (6)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13360" y="1229359"/>
            <a:ext cx="8696960" cy="5509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# configure Library Manager 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err="1" smtClean="0">
                <a:latin typeface="Courier"/>
                <a:cs typeface="Courier"/>
              </a:rPr>
              <a:t>configdict</a:t>
            </a:r>
            <a:r>
              <a:rPr lang="en-US" sz="1600" dirty="0">
                <a:latin typeface="Courier"/>
                <a:cs typeface="Courier"/>
              </a:rPr>
              <a:t>['LTO4.library_manager'] = {</a:t>
            </a:r>
          </a:p>
          <a:p>
            <a:r>
              <a:rPr lang="en-US" sz="1600" dirty="0" smtClean="0">
                <a:latin typeface="Courier"/>
                <a:cs typeface="Courier"/>
              </a:rPr>
              <a:t>   '</a:t>
            </a:r>
            <a:r>
              <a:rPr lang="en-US" sz="1600" dirty="0">
                <a:latin typeface="Courier"/>
                <a:cs typeface="Courier"/>
              </a:rPr>
              <a:t>host':</a:t>
            </a:r>
            <a:r>
              <a:rPr lang="en-US" sz="1600" dirty="0" err="1">
                <a:latin typeface="Courier"/>
                <a:cs typeface="Courier"/>
              </a:rPr>
              <a:t>library_manager_host</a:t>
            </a:r>
            <a:r>
              <a:rPr lang="en-US" sz="1600" dirty="0">
                <a:latin typeface="Courier"/>
                <a:cs typeface="Courier"/>
              </a:rPr>
              <a:t>,</a:t>
            </a:r>
          </a:p>
          <a:p>
            <a:r>
              <a:rPr lang="it-IT" sz="1600" dirty="0" smtClean="0">
                <a:latin typeface="Courier"/>
                <a:cs typeface="Courier"/>
              </a:rPr>
              <a:t>   '</a:t>
            </a:r>
            <a:r>
              <a:rPr lang="it-IT" sz="1600" dirty="0">
                <a:latin typeface="Courier"/>
                <a:cs typeface="Courier"/>
              </a:rPr>
              <a:t>port':8546,</a:t>
            </a:r>
          </a:p>
          <a:p>
            <a:r>
              <a:rPr lang="it-IT" sz="1600" dirty="0" smtClean="0">
                <a:latin typeface="Courier"/>
                <a:cs typeface="Courier"/>
              </a:rPr>
              <a:t>   '</a:t>
            </a:r>
            <a:r>
              <a:rPr lang="it-IT" sz="1600" dirty="0">
                <a:latin typeface="Courier"/>
                <a:cs typeface="Courier"/>
              </a:rPr>
              <a:t>logname':'LTO4LM',</a:t>
            </a:r>
          </a:p>
          <a:p>
            <a:r>
              <a:rPr lang="it-IT" sz="1600" dirty="0" smtClean="0">
                <a:latin typeface="Courier"/>
                <a:cs typeface="Courier"/>
              </a:rPr>
              <a:t>   '</a:t>
            </a:r>
            <a:r>
              <a:rPr lang="it-IT" sz="1600" dirty="0" err="1">
                <a:latin typeface="Courier"/>
                <a:cs typeface="Courier"/>
              </a:rPr>
              <a:t>norestart</a:t>
            </a:r>
            <a:r>
              <a:rPr lang="it-IT" sz="1600" dirty="0">
                <a:latin typeface="Courier"/>
                <a:cs typeface="Courier"/>
              </a:rPr>
              <a:t>':'INQ',</a:t>
            </a:r>
          </a:p>
          <a:p>
            <a:r>
              <a:rPr lang="it-IT" sz="1600" dirty="0" smtClean="0">
                <a:latin typeface="Courier"/>
                <a:cs typeface="Courier"/>
              </a:rPr>
              <a:t>   '</a:t>
            </a:r>
            <a:r>
              <a:rPr lang="it-IT" sz="1600" dirty="0">
                <a:latin typeface="Courier"/>
                <a:cs typeface="Courier"/>
              </a:rPr>
              <a:t>max_encp_retries':3,</a:t>
            </a:r>
          </a:p>
          <a:p>
            <a:r>
              <a:rPr lang="tr-TR" sz="1600" dirty="0" smtClean="0">
                <a:latin typeface="Courier"/>
                <a:cs typeface="Courier"/>
              </a:rPr>
              <a:t>   '</a:t>
            </a:r>
            <a:r>
              <a:rPr lang="tr-TR" sz="1600" dirty="0" err="1">
                <a:latin typeface="Courier"/>
                <a:cs typeface="Courier"/>
              </a:rPr>
              <a:t>max_file_size</a:t>
            </a:r>
            <a:r>
              <a:rPr lang="tr-TR" sz="1600" dirty="0">
                <a:latin typeface="Courier"/>
                <a:cs typeface="Courier"/>
              </a:rPr>
              <a:t>':(5000L*GB) - 1,</a:t>
            </a:r>
          </a:p>
          <a:p>
            <a:r>
              <a:rPr lang="tr-TR" sz="1600" dirty="0" smtClean="0">
                <a:latin typeface="Courier"/>
                <a:cs typeface="Courier"/>
              </a:rPr>
              <a:t>   '</a:t>
            </a:r>
            <a:r>
              <a:rPr lang="tr-TR" sz="1600" dirty="0">
                <a:latin typeface="Courier"/>
                <a:cs typeface="Courier"/>
              </a:rPr>
              <a:t>min_file_size':300*MB,</a:t>
            </a:r>
          </a:p>
          <a:p>
            <a:r>
              <a:rPr lang="tr-TR" sz="1600" dirty="0" smtClean="0">
                <a:latin typeface="Courier"/>
                <a:cs typeface="Courier"/>
              </a:rPr>
              <a:t>   '</a:t>
            </a:r>
            <a:r>
              <a:rPr lang="tr-TR" sz="1600" dirty="0">
                <a:latin typeface="Courier"/>
                <a:cs typeface="Courier"/>
              </a:rPr>
              <a:t>max_suspect_movers':3,</a:t>
            </a:r>
          </a:p>
          <a:p>
            <a:r>
              <a:rPr lang="it-IT" sz="1600" dirty="0" smtClean="0">
                <a:latin typeface="Courier"/>
                <a:cs typeface="Courier"/>
              </a:rPr>
              <a:t>   '</a:t>
            </a:r>
            <a:r>
              <a:rPr lang="it-IT" sz="1600" dirty="0">
                <a:latin typeface="Courier"/>
                <a:cs typeface="Courier"/>
              </a:rPr>
              <a:t>max_requests':15000,</a:t>
            </a:r>
          </a:p>
          <a:p>
            <a:r>
              <a:rPr lang="it-IT" sz="1600" dirty="0" smtClean="0">
                <a:latin typeface="Courier"/>
                <a:cs typeface="Courier"/>
              </a:rPr>
              <a:t>   '</a:t>
            </a:r>
            <a:r>
              <a:rPr lang="it-IT" sz="1600" dirty="0" err="1">
                <a:latin typeface="Courier"/>
                <a:cs typeface="Courier"/>
              </a:rPr>
              <a:t>restrict_access_in_bound</a:t>
            </a:r>
            <a:r>
              <a:rPr lang="it-IT" sz="1600" dirty="0">
                <a:latin typeface="Courier"/>
                <a:cs typeface="Courier"/>
              </a:rPr>
              <a:t>': True,</a:t>
            </a:r>
          </a:p>
          <a:p>
            <a:r>
              <a:rPr lang="it-IT" sz="1600" dirty="0" smtClean="0">
                <a:latin typeface="Courier"/>
                <a:cs typeface="Courier"/>
              </a:rPr>
              <a:t>   '</a:t>
            </a:r>
            <a:r>
              <a:rPr lang="it-IT" sz="1600" dirty="0" err="1">
                <a:latin typeface="Courier"/>
                <a:cs typeface="Courier"/>
              </a:rPr>
              <a:t>CleanTapeVolumeFamily</a:t>
            </a:r>
            <a:r>
              <a:rPr lang="it-IT" sz="1600" dirty="0">
                <a:latin typeface="Courier"/>
                <a:cs typeface="Courier"/>
              </a:rPr>
              <a:t>': '</a:t>
            </a:r>
            <a:r>
              <a:rPr lang="it-IT" sz="1600" dirty="0" err="1">
                <a:latin typeface="Courier"/>
                <a:cs typeface="Courier"/>
              </a:rPr>
              <a:t>CLEAN.CleanTapeFileFamily.noWrapper</a:t>
            </a:r>
            <a:r>
              <a:rPr lang="it-IT" sz="1600" dirty="0">
                <a:latin typeface="Courier"/>
                <a:cs typeface="Courier"/>
              </a:rPr>
              <a:t>',</a:t>
            </a:r>
          </a:p>
          <a:p>
            <a:r>
              <a:rPr lang="it-IT" sz="1600" dirty="0" smtClean="0">
                <a:latin typeface="Courier"/>
                <a:cs typeface="Courier"/>
              </a:rPr>
              <a:t>   '</a:t>
            </a:r>
            <a:r>
              <a:rPr lang="it-IT" sz="1600" dirty="0">
                <a:latin typeface="Courier"/>
                <a:cs typeface="Courier"/>
              </a:rPr>
              <a:t>suspect_volume_expiration_time':3600*24,</a:t>
            </a:r>
          </a:p>
          <a:p>
            <a:r>
              <a:rPr lang="it-IT" sz="1600" dirty="0" smtClean="0">
                <a:latin typeface="Courier"/>
                <a:cs typeface="Courier"/>
              </a:rPr>
              <a:t>   '</a:t>
            </a:r>
            <a:r>
              <a:rPr lang="it-IT" sz="1600" dirty="0">
                <a:latin typeface="Courier"/>
                <a:cs typeface="Courier"/>
              </a:rPr>
              <a:t>legal_encp_</a:t>
            </a:r>
            <a:r>
              <a:rPr lang="it-IT" sz="1600" dirty="0" err="1">
                <a:latin typeface="Courier"/>
                <a:cs typeface="Courier"/>
              </a:rPr>
              <a:t>version</a:t>
            </a:r>
            <a:r>
              <a:rPr lang="it-IT" sz="1600" dirty="0">
                <a:latin typeface="Courier"/>
                <a:cs typeface="Courier"/>
              </a:rPr>
              <a:t>':</a:t>
            </a:r>
            <a:r>
              <a:rPr lang="it-IT" sz="1600" dirty="0" err="1">
                <a:latin typeface="Courier"/>
                <a:cs typeface="Courier"/>
              </a:rPr>
              <a:t>legal_encp_version</a:t>
            </a:r>
            <a:r>
              <a:rPr lang="it-IT" sz="1600" dirty="0">
                <a:latin typeface="Courier"/>
                <a:cs typeface="Courier"/>
              </a:rPr>
              <a:t>,</a:t>
            </a:r>
          </a:p>
          <a:p>
            <a:r>
              <a:rPr lang="it-IT" sz="1600" dirty="0" smtClean="0">
                <a:latin typeface="Courier"/>
                <a:cs typeface="Courier"/>
              </a:rPr>
              <a:t>   '</a:t>
            </a:r>
            <a:r>
              <a:rPr lang="it-IT" sz="1600" dirty="0" err="1">
                <a:latin typeface="Courier"/>
                <a:cs typeface="Courier"/>
              </a:rPr>
              <a:t>blank_error_increment</a:t>
            </a:r>
            <a:r>
              <a:rPr lang="it-IT" sz="1600" dirty="0">
                <a:latin typeface="Courier"/>
                <a:cs typeface="Courier"/>
              </a:rPr>
              <a:t>': </a:t>
            </a:r>
            <a:r>
              <a:rPr lang="it-IT" sz="1600" dirty="0" err="1">
                <a:latin typeface="Courier"/>
                <a:cs typeface="Courier"/>
              </a:rPr>
              <a:t>blank_error_increment</a:t>
            </a:r>
            <a:r>
              <a:rPr lang="it-IT" sz="1600" dirty="0">
                <a:latin typeface="Courier"/>
                <a:cs typeface="Courier"/>
              </a:rPr>
              <a:t>,</a:t>
            </a:r>
          </a:p>
          <a:p>
            <a:r>
              <a:rPr lang="en-US" sz="1600" dirty="0" smtClean="0">
                <a:latin typeface="Courier"/>
                <a:cs typeface="Courier"/>
              </a:rPr>
              <a:t>   '</a:t>
            </a:r>
            <a:r>
              <a:rPr lang="en-US" sz="1600" dirty="0" err="1">
                <a:latin typeface="Courier"/>
                <a:cs typeface="Courier"/>
              </a:rPr>
              <a:t>mover_port</a:t>
            </a:r>
            <a:r>
              <a:rPr lang="en-US" sz="1600" dirty="0">
                <a:latin typeface="Courier"/>
                <a:cs typeface="Courier"/>
              </a:rPr>
              <a:t>': 7020,</a:t>
            </a:r>
          </a:p>
          <a:p>
            <a:r>
              <a:rPr lang="fr-FR" sz="1600" dirty="0" smtClean="0">
                <a:latin typeface="Courier"/>
                <a:cs typeface="Courier"/>
              </a:rPr>
              <a:t>   '</a:t>
            </a:r>
            <a:r>
              <a:rPr lang="fr-FR" sz="1600" dirty="0">
                <a:latin typeface="Courier"/>
                <a:cs typeface="Courier"/>
              </a:rPr>
              <a:t>encp_port':7021,</a:t>
            </a:r>
          </a:p>
          <a:p>
            <a:r>
              <a:rPr lang="fr-FR" sz="1600" dirty="0" smtClean="0">
                <a:latin typeface="Courier"/>
                <a:cs typeface="Courier"/>
              </a:rPr>
              <a:t>   '</a:t>
            </a:r>
            <a:r>
              <a:rPr lang="fr-FR" sz="1600" dirty="0" err="1">
                <a:latin typeface="Courier"/>
                <a:cs typeface="Courier"/>
              </a:rPr>
              <a:t>use_threads':False</a:t>
            </a:r>
            <a:r>
              <a:rPr lang="fr-FR" sz="1600" dirty="0">
                <a:latin typeface="Courier"/>
                <a:cs typeface="Courier"/>
              </a:rPr>
              <a:t>,</a:t>
            </a:r>
          </a:p>
          <a:p>
            <a:r>
              <a:rPr lang="fr-FR" sz="1600" dirty="0" smtClean="0">
                <a:latin typeface="Courier"/>
                <a:cs typeface="Courier"/>
              </a:rPr>
              <a:t>   '</a:t>
            </a:r>
            <a:r>
              <a:rPr lang="fr-FR" sz="1600" dirty="0" err="1">
                <a:latin typeface="Courier"/>
                <a:cs typeface="Courier"/>
              </a:rPr>
              <a:t>use_raw_input</a:t>
            </a:r>
            <a:r>
              <a:rPr lang="fr-FR" sz="1600" dirty="0">
                <a:latin typeface="Courier"/>
                <a:cs typeface="Courier"/>
              </a:rPr>
              <a:t>': 1,</a:t>
            </a:r>
          </a:p>
          <a:p>
            <a:r>
              <a:rPr lang="fr-FR" sz="16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37581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configuration file (7)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4640" y="1417638"/>
            <a:ext cx="8575040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Courier"/>
                <a:cs typeface="Courier"/>
              </a:rPr>
              <a:t># STK media changer                                                                                                                         </a:t>
            </a:r>
          </a:p>
          <a:p>
            <a:r>
              <a:rPr lang="fr-FR" dirty="0" err="1">
                <a:latin typeface="Courier"/>
                <a:cs typeface="Courier"/>
              </a:rPr>
              <a:t>configdict</a:t>
            </a:r>
            <a:r>
              <a:rPr lang="fr-FR" dirty="0">
                <a:latin typeface="Courier"/>
                <a:cs typeface="Courier"/>
              </a:rPr>
              <a:t>['SL8500.media_changer'] = {</a:t>
            </a:r>
          </a:p>
          <a:p>
            <a:r>
              <a:rPr lang="fr-FR" dirty="0" smtClean="0">
                <a:latin typeface="Courier"/>
                <a:cs typeface="Courier"/>
              </a:rPr>
              <a:t>   '</a:t>
            </a:r>
            <a:r>
              <a:rPr lang="fr-FR" dirty="0">
                <a:latin typeface="Courier"/>
                <a:cs typeface="Courier"/>
              </a:rPr>
              <a:t>host':</a:t>
            </a:r>
            <a:r>
              <a:rPr lang="fr-FR" dirty="0" err="1">
                <a:latin typeface="Courier"/>
                <a:cs typeface="Courier"/>
              </a:rPr>
              <a:t>media_changer_host</a:t>
            </a:r>
            <a:r>
              <a:rPr lang="fr-FR" dirty="0">
                <a:latin typeface="Courier"/>
                <a:cs typeface="Courier"/>
              </a:rPr>
              <a:t>,</a:t>
            </a:r>
          </a:p>
          <a:p>
            <a:r>
              <a:rPr lang="it-IT" dirty="0" smtClean="0">
                <a:latin typeface="Courier"/>
                <a:cs typeface="Courier"/>
              </a:rPr>
              <a:t>   '</a:t>
            </a:r>
            <a:r>
              <a:rPr lang="it-IT" dirty="0">
                <a:latin typeface="Courier"/>
                <a:cs typeface="Courier"/>
              </a:rPr>
              <a:t>port':7508,</a:t>
            </a:r>
          </a:p>
          <a:p>
            <a:r>
              <a:rPr lang="tr-TR" dirty="0" smtClean="0">
                <a:latin typeface="Courier"/>
                <a:cs typeface="Courier"/>
              </a:rPr>
              <a:t>   '</a:t>
            </a:r>
            <a:r>
              <a:rPr lang="tr-TR" dirty="0">
                <a:latin typeface="Courier"/>
                <a:cs typeface="Courier"/>
              </a:rPr>
              <a:t>logname':'SL8500G1MC',</a:t>
            </a:r>
          </a:p>
          <a:p>
            <a:r>
              <a:rPr lang="tr-TR" dirty="0" smtClean="0">
                <a:latin typeface="Courier"/>
                <a:cs typeface="Courier"/>
              </a:rPr>
              <a:t>   '</a:t>
            </a:r>
            <a:r>
              <a:rPr lang="tr-TR" dirty="0" err="1">
                <a:latin typeface="Courier"/>
                <a:cs typeface="Courier"/>
              </a:rPr>
              <a:t>type</a:t>
            </a:r>
            <a:r>
              <a:rPr lang="tr-TR" dirty="0">
                <a:latin typeface="Courier"/>
                <a:cs typeface="Courier"/>
              </a:rPr>
              <a:t>':'</a:t>
            </a:r>
            <a:r>
              <a:rPr lang="tr-TR" dirty="0" err="1">
                <a:latin typeface="Courier"/>
                <a:cs typeface="Courier"/>
              </a:rPr>
              <a:t>STK_MediaLoader</a:t>
            </a:r>
            <a:r>
              <a:rPr lang="tr-TR" dirty="0">
                <a:latin typeface="Courier"/>
                <a:cs typeface="Courier"/>
              </a:rPr>
              <a:t>',</a:t>
            </a:r>
          </a:p>
          <a:p>
            <a:r>
              <a:rPr lang="tr-TR" dirty="0" smtClean="0">
                <a:latin typeface="Courier"/>
                <a:cs typeface="Courier"/>
              </a:rPr>
              <a:t>   '</a:t>
            </a:r>
            <a:r>
              <a:rPr lang="tr-TR" dirty="0" err="1">
                <a:latin typeface="Courier"/>
                <a:cs typeface="Courier"/>
              </a:rPr>
              <a:t>norestart</a:t>
            </a:r>
            <a:r>
              <a:rPr lang="tr-TR" dirty="0">
                <a:latin typeface="Courier"/>
                <a:cs typeface="Courier"/>
              </a:rPr>
              <a:t>':'INQ',</a:t>
            </a:r>
          </a:p>
          <a:p>
            <a:r>
              <a:rPr lang="en-US" dirty="0" smtClean="0">
                <a:latin typeface="Courier"/>
                <a:cs typeface="Courier"/>
              </a:rPr>
              <a:t>   '</a:t>
            </a:r>
            <a:r>
              <a:rPr lang="en-US" dirty="0">
                <a:latin typeface="Courier"/>
                <a:cs typeface="Courier"/>
              </a:rPr>
              <a:t>max_work':6,</a:t>
            </a:r>
          </a:p>
          <a:p>
            <a:r>
              <a:rPr lang="fr-FR" dirty="0" smtClean="0">
                <a:latin typeface="Courier"/>
                <a:cs typeface="Courier"/>
              </a:rPr>
              <a:t>   '</a:t>
            </a:r>
            <a:r>
              <a:rPr lang="fr-FR" dirty="0">
                <a:latin typeface="Courier"/>
                <a:cs typeface="Courier"/>
              </a:rPr>
              <a:t>acls_host':'</a:t>
            </a:r>
            <a:r>
              <a:rPr lang="fr-FR" dirty="0" err="1">
                <a:solidFill>
                  <a:srgbClr val="FF0000"/>
                </a:solidFill>
                <a:latin typeface="Courier"/>
                <a:cs typeface="Courier"/>
              </a:rPr>
              <a:t>acsls</a:t>
            </a:r>
            <a:r>
              <a:rPr lang="fr-FR" dirty="0">
                <a:latin typeface="Courier"/>
                <a:cs typeface="Courier"/>
              </a:rPr>
              <a:t>', </a:t>
            </a:r>
            <a:r>
              <a:rPr lang="fr-FR" dirty="0" smtClean="0">
                <a:latin typeface="Courier"/>
                <a:cs typeface="Courier"/>
              </a:rPr>
              <a:t>    # </a:t>
            </a:r>
            <a:r>
              <a:rPr lang="fr-FR" dirty="0">
                <a:latin typeface="Courier"/>
                <a:cs typeface="Courier"/>
              </a:rPr>
              <a:t>ACSLS </a:t>
            </a:r>
            <a:r>
              <a:rPr lang="fr-FR" dirty="0" err="1">
                <a:latin typeface="Courier"/>
                <a:cs typeface="Courier"/>
              </a:rPr>
              <a:t>controller</a:t>
            </a:r>
            <a:r>
              <a:rPr lang="fr-FR" dirty="0">
                <a:latin typeface="Courier"/>
                <a:cs typeface="Courier"/>
              </a:rPr>
              <a:t> host                                                                                                </a:t>
            </a:r>
          </a:p>
          <a:p>
            <a:r>
              <a:rPr lang="fr-FR" dirty="0">
                <a:latin typeface="Courier"/>
                <a:cs typeface="Courier"/>
              </a:rPr>
              <a:t> </a:t>
            </a:r>
            <a:r>
              <a:rPr lang="fr-FR" dirty="0" smtClean="0">
                <a:latin typeface="Courier"/>
                <a:cs typeface="Courier"/>
              </a:rPr>
              <a:t>  ’acls_</a:t>
            </a:r>
            <a:r>
              <a:rPr lang="fr-FR" dirty="0" err="1" smtClean="0">
                <a:latin typeface="Courier"/>
                <a:cs typeface="Courier"/>
              </a:rPr>
              <a:t>uname</a:t>
            </a:r>
            <a:r>
              <a:rPr lang="fr-FR" dirty="0">
                <a:latin typeface="Courier"/>
                <a:cs typeface="Courier"/>
              </a:rPr>
              <a:t>':'</a:t>
            </a:r>
            <a:r>
              <a:rPr lang="fr-FR" dirty="0" err="1">
                <a:solidFill>
                  <a:srgbClr val="FF0000"/>
                </a:solidFill>
                <a:latin typeface="Courier"/>
                <a:cs typeface="Courier"/>
              </a:rPr>
              <a:t>acsss</a:t>
            </a:r>
            <a:r>
              <a:rPr lang="fr-FR" dirty="0">
                <a:latin typeface="Courier"/>
                <a:cs typeface="Courier"/>
              </a:rPr>
              <a:t>',    # ACSLS user </a:t>
            </a:r>
            <a:r>
              <a:rPr lang="fr-FR" dirty="0" err="1">
                <a:latin typeface="Courier"/>
                <a:cs typeface="Courier"/>
              </a:rPr>
              <a:t>name</a:t>
            </a:r>
            <a:r>
              <a:rPr lang="fr-FR" dirty="0">
                <a:latin typeface="Courier"/>
                <a:cs typeface="Courier"/>
              </a:rPr>
              <a:t>                                                                                                  </a:t>
            </a:r>
          </a:p>
          <a:p>
            <a:r>
              <a:rPr lang="fr-FR" dirty="0" smtClean="0">
                <a:latin typeface="Courier"/>
                <a:cs typeface="Courier"/>
              </a:rPr>
              <a:t>   '</a:t>
            </a:r>
            <a:r>
              <a:rPr lang="fr-FR" dirty="0" err="1">
                <a:latin typeface="Courier"/>
                <a:cs typeface="Courier"/>
              </a:rPr>
              <a:t>DriveCleanTime</a:t>
            </a:r>
            <a:r>
              <a:rPr lang="fr-FR" dirty="0">
                <a:latin typeface="Courier"/>
                <a:cs typeface="Courier"/>
              </a:rPr>
              <a:t>':{'LTO3':[60,1],</a:t>
            </a:r>
          </a:p>
          <a:p>
            <a:r>
              <a:rPr lang="fr-FR" dirty="0">
                <a:latin typeface="Courier"/>
                <a:cs typeface="Courier"/>
              </a:rPr>
              <a:t>   </a:t>
            </a:r>
            <a:r>
              <a:rPr lang="fr-FR" dirty="0" smtClean="0">
                <a:latin typeface="Courier"/>
                <a:cs typeface="Courier"/>
              </a:rPr>
              <a:t>                  </a:t>
            </a:r>
            <a:r>
              <a:rPr lang="fr-FR" dirty="0">
                <a:latin typeface="Courier"/>
                <a:cs typeface="Courier"/>
              </a:rPr>
              <a:t>'LTO4':[60,1],</a:t>
            </a:r>
          </a:p>
          <a:p>
            <a:r>
              <a:rPr lang="fr-FR" dirty="0">
                <a:latin typeface="Courier"/>
                <a:cs typeface="Courier"/>
              </a:rPr>
              <a:t>    </a:t>
            </a:r>
            <a:r>
              <a:rPr lang="fr-FR" dirty="0" smtClean="0">
                <a:latin typeface="Courier"/>
                <a:cs typeface="Courier"/>
              </a:rPr>
              <a:t>                 </a:t>
            </a:r>
            <a:r>
              <a:rPr lang="fr-FR" dirty="0">
                <a:latin typeface="Courier"/>
                <a:cs typeface="Courier"/>
              </a:rPr>
              <a:t>'T10000T2':[60,1],</a:t>
            </a:r>
          </a:p>
          <a:p>
            <a:r>
              <a:rPr lang="fr-FR" dirty="0">
                <a:latin typeface="Courier"/>
                <a:cs typeface="Courier"/>
              </a:rPr>
              <a:t>              },</a:t>
            </a:r>
          </a:p>
          <a:p>
            <a:r>
              <a:rPr lang="fr-FR" dirty="0" smtClean="0">
                <a:latin typeface="Courier"/>
                <a:cs typeface="Courier"/>
              </a:rPr>
              <a:t>   '</a:t>
            </a:r>
            <a:r>
              <a:rPr lang="fr-FR" dirty="0">
                <a:latin typeface="Courier"/>
                <a:cs typeface="Courier"/>
              </a:rPr>
              <a:t>tape_</a:t>
            </a:r>
            <a:r>
              <a:rPr lang="fr-FR" dirty="0" err="1">
                <a:latin typeface="Courier"/>
                <a:cs typeface="Courier"/>
              </a:rPr>
              <a:t>library</a:t>
            </a:r>
            <a:r>
              <a:rPr lang="fr-FR" dirty="0">
                <a:latin typeface="Courier"/>
                <a:cs typeface="Courier"/>
              </a:rPr>
              <a:t>':"GCC </a:t>
            </a:r>
            <a:r>
              <a:rPr lang="fr-FR" dirty="0" err="1">
                <a:latin typeface="Courier"/>
                <a:cs typeface="Courier"/>
              </a:rPr>
              <a:t>StreamLine</a:t>
            </a:r>
            <a:r>
              <a:rPr lang="fr-FR" dirty="0">
                <a:latin typeface="Courier"/>
                <a:cs typeface="Courier"/>
              </a:rPr>
              <a:t> 8500",</a:t>
            </a:r>
          </a:p>
          <a:p>
            <a:r>
              <a:rPr lang="fr-FR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48362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Configure Movers (1)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4640" y="1417638"/>
            <a:ext cx="857504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latin typeface="Courier"/>
                <a:cs typeface="Courier"/>
              </a:rPr>
              <a:t># </a:t>
            </a:r>
            <a:r>
              <a:rPr lang="fr-FR" sz="1600" dirty="0" err="1" smtClean="0">
                <a:latin typeface="Courier"/>
                <a:cs typeface="Courier"/>
              </a:rPr>
              <a:t>build</a:t>
            </a:r>
            <a:r>
              <a:rPr lang="fr-FR" sz="1600" dirty="0" smtClean="0">
                <a:latin typeface="Courier"/>
                <a:cs typeface="Courier"/>
              </a:rPr>
              <a:t> tape </a:t>
            </a:r>
            <a:r>
              <a:rPr lang="fr-FR" sz="1600" dirty="0" err="1" smtClean="0">
                <a:latin typeface="Courier"/>
                <a:cs typeface="Courier"/>
              </a:rPr>
              <a:t>devices</a:t>
            </a:r>
            <a:r>
              <a:rPr lang="fr-FR" sz="1600" dirty="0" smtClean="0">
                <a:latin typeface="Courier"/>
                <a:cs typeface="Courier"/>
              </a:rPr>
              <a:t> </a:t>
            </a:r>
          </a:p>
          <a:p>
            <a:endParaRPr lang="fr-FR" sz="1600" dirty="0">
              <a:latin typeface="Courier"/>
              <a:cs typeface="Courier"/>
            </a:endParaRPr>
          </a:p>
          <a:p>
            <a:r>
              <a:rPr lang="fr-FR" sz="1600" dirty="0" smtClean="0">
                <a:latin typeface="Courier"/>
                <a:cs typeface="Courier"/>
              </a:rPr>
              <a:t># on moverws01 as a </a:t>
            </a:r>
            <a:r>
              <a:rPr lang="fr-FR" sz="1600" dirty="0" err="1" smtClean="0">
                <a:latin typeface="Courier"/>
                <a:cs typeface="Courier"/>
              </a:rPr>
              <a:t>root</a:t>
            </a:r>
            <a:r>
              <a:rPr lang="fr-FR" sz="1600" dirty="0" smtClean="0">
                <a:latin typeface="Courier"/>
                <a:cs typeface="Courier"/>
              </a:rPr>
              <a:t>:</a:t>
            </a:r>
          </a:p>
          <a:p>
            <a:endParaRPr lang="fr-FR" sz="1600" dirty="0">
              <a:latin typeface="Courier"/>
              <a:cs typeface="Courier"/>
            </a:endParaRPr>
          </a:p>
          <a:p>
            <a:r>
              <a:rPr lang="fr-FR" sz="1600" dirty="0" smtClean="0">
                <a:latin typeface="Courier"/>
                <a:cs typeface="Courier"/>
              </a:rPr>
              <a:t>source ~</a:t>
            </a:r>
            <a:r>
              <a:rPr lang="fr-FR" sz="1600" dirty="0" err="1" smtClean="0">
                <a:latin typeface="Courier"/>
                <a:cs typeface="Courier"/>
              </a:rPr>
              <a:t>enstore</a:t>
            </a:r>
            <a:r>
              <a:rPr lang="fr-FR" sz="1600" dirty="0" smtClean="0">
                <a:latin typeface="Courier"/>
                <a:cs typeface="Courier"/>
              </a:rPr>
              <a:t>/.</a:t>
            </a:r>
            <a:r>
              <a:rPr lang="fr-FR" sz="1600" dirty="0" err="1" smtClean="0">
                <a:latin typeface="Courier"/>
                <a:cs typeface="Courier"/>
              </a:rPr>
              <a:t>bashrc</a:t>
            </a:r>
            <a:endParaRPr lang="fr-FR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etc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rc.local</a:t>
            </a:r>
            <a:r>
              <a:rPr lang="en-US" sz="1600" dirty="0">
                <a:latin typeface="Courier"/>
                <a:cs typeface="Courier"/>
              </a:rPr>
              <a:t> 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Making SCSI device files:                                  [  OK  ]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[root@moverws01 ~]# </a:t>
            </a:r>
            <a:r>
              <a:rPr lang="en-US" sz="1600" dirty="0" err="1">
                <a:latin typeface="Courier"/>
                <a:cs typeface="Courier"/>
              </a:rPr>
              <a:t>ls</a:t>
            </a:r>
            <a:r>
              <a:rPr lang="en-US" sz="1600" dirty="0">
                <a:latin typeface="Courier"/>
                <a:cs typeface="Courier"/>
              </a:rPr>
              <a:t> -al  /</a:t>
            </a:r>
            <a:r>
              <a:rPr lang="en-US" sz="1600" dirty="0" err="1">
                <a:latin typeface="Courier"/>
                <a:cs typeface="Courier"/>
              </a:rPr>
              <a:t>dev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rmt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total 0</a:t>
            </a:r>
          </a:p>
          <a:p>
            <a:r>
              <a:rPr lang="nl-NL" sz="1600" dirty="0" err="1">
                <a:latin typeface="Courier"/>
                <a:cs typeface="Courier"/>
              </a:rPr>
              <a:t>drwxr</a:t>
            </a:r>
            <a:r>
              <a:rPr lang="nl-NL" sz="1600" dirty="0">
                <a:latin typeface="Courier"/>
                <a:cs typeface="Courier"/>
              </a:rPr>
              <a:t>-</a:t>
            </a:r>
            <a:r>
              <a:rPr lang="nl-NL" sz="1600" dirty="0" err="1">
                <a:latin typeface="Courier"/>
                <a:cs typeface="Courier"/>
              </a:rPr>
              <a:t>xr</a:t>
            </a:r>
            <a:r>
              <a:rPr lang="nl-NL" sz="1600" dirty="0">
                <a:latin typeface="Courier"/>
                <a:cs typeface="Courier"/>
              </a:rPr>
              <a:t>-x  2 root root     80 Mar 25 18:14 .</a:t>
            </a:r>
          </a:p>
          <a:p>
            <a:r>
              <a:rPr lang="nl-NL" sz="1600" dirty="0" err="1">
                <a:latin typeface="Courier"/>
                <a:cs typeface="Courier"/>
              </a:rPr>
              <a:t>drwxr</a:t>
            </a:r>
            <a:r>
              <a:rPr lang="nl-NL" sz="1600" dirty="0">
                <a:latin typeface="Courier"/>
                <a:cs typeface="Courier"/>
              </a:rPr>
              <a:t>-</a:t>
            </a:r>
            <a:r>
              <a:rPr lang="nl-NL" sz="1600" dirty="0" err="1">
                <a:latin typeface="Courier"/>
                <a:cs typeface="Courier"/>
              </a:rPr>
              <a:t>xr</a:t>
            </a:r>
            <a:r>
              <a:rPr lang="nl-NL" sz="1600" dirty="0">
                <a:latin typeface="Courier"/>
                <a:cs typeface="Courier"/>
              </a:rPr>
              <a:t>-x 20 root root   3880 Mar 25 18:14 ..</a:t>
            </a:r>
          </a:p>
          <a:p>
            <a:r>
              <a:rPr lang="nl-NL" sz="1600" dirty="0" err="1">
                <a:latin typeface="Courier"/>
                <a:cs typeface="Courier"/>
              </a:rPr>
              <a:t>crw-rw-rw</a:t>
            </a:r>
            <a:r>
              <a:rPr lang="nl-NL" sz="1600" dirty="0">
                <a:latin typeface="Courier"/>
                <a:cs typeface="Courier"/>
              </a:rPr>
              <a:t>-  1 root root 9,   0 Mar 25 18:14 tps9d0</a:t>
            </a:r>
          </a:p>
          <a:p>
            <a:r>
              <a:rPr lang="nl-NL" sz="1600" dirty="0" err="1">
                <a:latin typeface="Courier"/>
                <a:cs typeface="Courier"/>
              </a:rPr>
              <a:t>crw-rw-rw</a:t>
            </a:r>
            <a:r>
              <a:rPr lang="nl-NL" sz="1600" dirty="0">
                <a:latin typeface="Courier"/>
                <a:cs typeface="Courier"/>
              </a:rPr>
              <a:t>-  1 root root 9, 128 Mar 25 18:14 tps9d0n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endParaRPr lang="en-US" sz="1600" dirty="0">
              <a:latin typeface="Courier"/>
              <a:cs typeface="Courier"/>
            </a:endParaRPr>
          </a:p>
          <a:p>
            <a:endParaRPr lang="fr-FR" dirty="0">
              <a:latin typeface="Courier"/>
              <a:cs typeface="Courier"/>
            </a:endParaRPr>
          </a:p>
          <a:p>
            <a:endParaRPr lang="fr-FR" dirty="0" smtClean="0">
              <a:latin typeface="Courier"/>
              <a:cs typeface="Courier"/>
            </a:endParaRPr>
          </a:p>
          <a:p>
            <a:endParaRPr lang="fr-FR" dirty="0">
              <a:latin typeface="Courier"/>
              <a:cs typeface="Courier"/>
            </a:endParaRPr>
          </a:p>
          <a:p>
            <a:endParaRPr lang="fr-FR" dirty="0">
              <a:latin typeface="Courier"/>
              <a:cs typeface="Courier"/>
            </a:endParaRPr>
          </a:p>
        </p:txBody>
      </p:sp>
      <p:sp>
        <p:nvSpPr>
          <p:cNvPr id="3" name="Connector 2"/>
          <p:cNvSpPr/>
          <p:nvPr/>
        </p:nvSpPr>
        <p:spPr>
          <a:xfrm>
            <a:off x="5628640" y="4846320"/>
            <a:ext cx="1036320" cy="375920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rocess 9"/>
          <p:cNvSpPr/>
          <p:nvPr/>
        </p:nvSpPr>
        <p:spPr>
          <a:xfrm>
            <a:off x="7132320" y="4124960"/>
            <a:ext cx="1524000" cy="436880"/>
          </a:xfrm>
          <a:prstGeom prst="flowChartProcess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goes to </a:t>
            </a:r>
            <a:r>
              <a:rPr lang="en-US" dirty="0" err="1" smtClean="0">
                <a:solidFill>
                  <a:srgbClr val="FF0000"/>
                </a:solidFill>
              </a:rPr>
              <a:t>config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>
            <a:stCxn id="10" idx="2"/>
            <a:endCxn id="3" idx="7"/>
          </p:cNvCxnSpPr>
          <p:nvPr/>
        </p:nvCxnSpPr>
        <p:spPr>
          <a:xfrm flipH="1">
            <a:off x="6513194" y="4561840"/>
            <a:ext cx="1381126" cy="3395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141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Configure Movers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4640" y="1417638"/>
            <a:ext cx="8575040" cy="4893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latin typeface="Courier"/>
                <a:cs typeface="Courier"/>
              </a:rPr>
              <a:t># </a:t>
            </a:r>
            <a:r>
              <a:rPr lang="fr-FR" sz="1600" dirty="0" err="1" smtClean="0">
                <a:latin typeface="Courier"/>
                <a:cs typeface="Courier"/>
              </a:rPr>
              <a:t>build</a:t>
            </a:r>
            <a:r>
              <a:rPr lang="fr-FR" sz="1600" dirty="0" smtClean="0">
                <a:latin typeface="Courier"/>
                <a:cs typeface="Courier"/>
              </a:rPr>
              <a:t> tape </a:t>
            </a:r>
            <a:r>
              <a:rPr lang="fr-FR" sz="1600" dirty="0" err="1" smtClean="0">
                <a:latin typeface="Courier"/>
                <a:cs typeface="Courier"/>
              </a:rPr>
              <a:t>devices</a:t>
            </a:r>
            <a:r>
              <a:rPr lang="fr-FR" sz="1600" dirty="0" smtClean="0">
                <a:latin typeface="Courier"/>
                <a:cs typeface="Courier"/>
              </a:rPr>
              <a:t> </a:t>
            </a:r>
          </a:p>
          <a:p>
            <a:endParaRPr lang="fr-FR" sz="1600" dirty="0">
              <a:latin typeface="Courier"/>
              <a:cs typeface="Courier"/>
            </a:endParaRPr>
          </a:p>
          <a:p>
            <a:r>
              <a:rPr lang="fr-FR" sz="1600" dirty="0" smtClean="0">
                <a:latin typeface="Courier"/>
                <a:cs typeface="Courier"/>
              </a:rPr>
              <a:t># on moverws02 as a </a:t>
            </a:r>
            <a:r>
              <a:rPr lang="fr-FR" sz="1600" dirty="0" err="1" smtClean="0">
                <a:latin typeface="Courier"/>
                <a:cs typeface="Courier"/>
              </a:rPr>
              <a:t>root</a:t>
            </a:r>
            <a:r>
              <a:rPr lang="fr-FR" sz="1600" dirty="0" smtClean="0">
                <a:latin typeface="Courier"/>
                <a:cs typeface="Courier"/>
              </a:rPr>
              <a:t>:</a:t>
            </a:r>
          </a:p>
          <a:p>
            <a:endParaRPr lang="fr-FR" sz="1600" dirty="0">
              <a:latin typeface="Courier"/>
              <a:cs typeface="Courier"/>
            </a:endParaRPr>
          </a:p>
          <a:p>
            <a:r>
              <a:rPr lang="fr-FR" sz="1600" dirty="0" smtClean="0">
                <a:latin typeface="Courier"/>
                <a:cs typeface="Courier"/>
              </a:rPr>
              <a:t>source ~</a:t>
            </a:r>
            <a:r>
              <a:rPr lang="fr-FR" sz="1600" dirty="0" err="1" smtClean="0">
                <a:latin typeface="Courier"/>
                <a:cs typeface="Courier"/>
              </a:rPr>
              <a:t>enstore</a:t>
            </a:r>
            <a:r>
              <a:rPr lang="fr-FR" sz="1600" dirty="0" smtClean="0">
                <a:latin typeface="Courier"/>
                <a:cs typeface="Courier"/>
              </a:rPr>
              <a:t>/.</a:t>
            </a:r>
            <a:r>
              <a:rPr lang="fr-FR" sz="1600" dirty="0" err="1" smtClean="0">
                <a:latin typeface="Courier"/>
                <a:cs typeface="Courier"/>
              </a:rPr>
              <a:t>bashrc</a:t>
            </a:r>
            <a:endParaRPr lang="fr-FR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etc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rc.local</a:t>
            </a:r>
            <a:r>
              <a:rPr lang="en-US" sz="1600" dirty="0">
                <a:latin typeface="Courier"/>
                <a:cs typeface="Courier"/>
              </a:rPr>
              <a:t> 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Making SCSI device files:                                  [  OK  ]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[</a:t>
            </a:r>
            <a:r>
              <a:rPr lang="en-US" sz="1600" dirty="0">
                <a:latin typeface="Courier"/>
                <a:cs typeface="Courier"/>
              </a:rPr>
              <a:t>root@moverws02 ~]# </a:t>
            </a:r>
            <a:r>
              <a:rPr lang="en-US" sz="1600" dirty="0" err="1">
                <a:latin typeface="Courier"/>
                <a:cs typeface="Courier"/>
              </a:rPr>
              <a:t>ls</a:t>
            </a:r>
            <a:r>
              <a:rPr lang="en-US" sz="1600" dirty="0">
                <a:latin typeface="Courier"/>
                <a:cs typeface="Courier"/>
              </a:rPr>
              <a:t> -al /</a:t>
            </a:r>
            <a:r>
              <a:rPr lang="en-US" sz="1600" dirty="0" err="1">
                <a:latin typeface="Courier"/>
                <a:cs typeface="Courier"/>
              </a:rPr>
              <a:t>dev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rmt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total 0</a:t>
            </a:r>
          </a:p>
          <a:p>
            <a:r>
              <a:rPr lang="nl-NL" sz="1600" dirty="0" err="1" smtClean="0">
                <a:latin typeface="Courier"/>
                <a:cs typeface="Courier"/>
              </a:rPr>
              <a:t>drwxr</a:t>
            </a:r>
            <a:r>
              <a:rPr lang="nl-NL" sz="1600" dirty="0">
                <a:latin typeface="Courier"/>
                <a:cs typeface="Courier"/>
              </a:rPr>
              <a:t>-</a:t>
            </a:r>
            <a:r>
              <a:rPr lang="nl-NL" sz="1600" dirty="0" err="1">
                <a:latin typeface="Courier"/>
                <a:cs typeface="Courier"/>
              </a:rPr>
              <a:t>xr</a:t>
            </a:r>
            <a:r>
              <a:rPr lang="nl-NL" sz="1600" dirty="0">
                <a:latin typeface="Courier"/>
                <a:cs typeface="Courier"/>
              </a:rPr>
              <a:t>-x  2 root root     80 Apr  8 23:54 .</a:t>
            </a:r>
          </a:p>
          <a:p>
            <a:r>
              <a:rPr lang="nl-NL" sz="1600" dirty="0" err="1">
                <a:latin typeface="Courier"/>
                <a:cs typeface="Courier"/>
              </a:rPr>
              <a:t>drwxr</a:t>
            </a:r>
            <a:r>
              <a:rPr lang="nl-NL" sz="1600" dirty="0">
                <a:latin typeface="Courier"/>
                <a:cs typeface="Courier"/>
              </a:rPr>
              <a:t>-</a:t>
            </a:r>
            <a:r>
              <a:rPr lang="nl-NL" sz="1600" dirty="0" err="1">
                <a:latin typeface="Courier"/>
                <a:cs typeface="Courier"/>
              </a:rPr>
              <a:t>xr</a:t>
            </a:r>
            <a:r>
              <a:rPr lang="nl-NL" sz="1600" dirty="0">
                <a:latin typeface="Courier"/>
                <a:cs typeface="Courier"/>
              </a:rPr>
              <a:t>-x 20 root root   3920 Apr  8 23:54 ..</a:t>
            </a:r>
          </a:p>
          <a:p>
            <a:r>
              <a:rPr lang="nl-NL" sz="1600" dirty="0" err="1">
                <a:latin typeface="Courier"/>
                <a:cs typeface="Courier"/>
              </a:rPr>
              <a:t>crw-rw-rw</a:t>
            </a:r>
            <a:r>
              <a:rPr lang="nl-NL" sz="1600" dirty="0">
                <a:latin typeface="Courier"/>
                <a:cs typeface="Courier"/>
              </a:rPr>
              <a:t>-  1 root root 9,   0 Apr  8 23:54 tps3d0</a:t>
            </a:r>
          </a:p>
          <a:p>
            <a:r>
              <a:rPr lang="nl-NL" sz="1600" dirty="0" err="1">
                <a:latin typeface="Courier"/>
                <a:cs typeface="Courier"/>
              </a:rPr>
              <a:t>crw-rw-rw</a:t>
            </a:r>
            <a:r>
              <a:rPr lang="nl-NL" sz="1600" dirty="0">
                <a:latin typeface="Courier"/>
                <a:cs typeface="Courier"/>
              </a:rPr>
              <a:t>-  1 root root 9, 128 Apr  8 23:54 tps3d0n</a:t>
            </a:r>
          </a:p>
          <a:p>
            <a:endParaRPr lang="fr-FR" dirty="0">
              <a:latin typeface="Courier"/>
              <a:cs typeface="Courier"/>
            </a:endParaRPr>
          </a:p>
          <a:p>
            <a:endParaRPr lang="fr-FR" dirty="0" smtClean="0">
              <a:latin typeface="Courier"/>
              <a:cs typeface="Courier"/>
            </a:endParaRPr>
          </a:p>
          <a:p>
            <a:endParaRPr lang="fr-FR" dirty="0">
              <a:latin typeface="Courier"/>
              <a:cs typeface="Courier"/>
            </a:endParaRPr>
          </a:p>
          <a:p>
            <a:endParaRPr lang="fr-FR" dirty="0">
              <a:latin typeface="Courier"/>
              <a:cs typeface="Courier"/>
            </a:endParaRPr>
          </a:p>
        </p:txBody>
      </p:sp>
      <p:sp>
        <p:nvSpPr>
          <p:cNvPr id="3" name="Connector 2"/>
          <p:cNvSpPr/>
          <p:nvPr/>
        </p:nvSpPr>
        <p:spPr>
          <a:xfrm>
            <a:off x="5628640" y="4846320"/>
            <a:ext cx="1036320" cy="375920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rocess 9"/>
          <p:cNvSpPr/>
          <p:nvPr/>
        </p:nvSpPr>
        <p:spPr>
          <a:xfrm>
            <a:off x="7132320" y="4124960"/>
            <a:ext cx="1524000" cy="436880"/>
          </a:xfrm>
          <a:prstGeom prst="flowChartProcess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goes to </a:t>
            </a:r>
            <a:r>
              <a:rPr lang="en-US" dirty="0" err="1" smtClean="0">
                <a:solidFill>
                  <a:srgbClr val="FF0000"/>
                </a:solidFill>
              </a:rPr>
              <a:t>config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>
            <a:stCxn id="10" idx="2"/>
            <a:endCxn id="3" idx="7"/>
          </p:cNvCxnSpPr>
          <p:nvPr/>
        </p:nvCxnSpPr>
        <p:spPr>
          <a:xfrm flipH="1">
            <a:off x="6513194" y="4561840"/>
            <a:ext cx="1381126" cy="3395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963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 of this demo is to perform installation and configuration of </a:t>
            </a:r>
            <a:r>
              <a:rPr lang="en-US" dirty="0" err="1" smtClean="0"/>
              <a:t>Enstore</a:t>
            </a:r>
            <a:r>
              <a:rPr lang="en-US" dirty="0" smtClean="0"/>
              <a:t> system on 4 computers provided to us by PIC </a:t>
            </a:r>
          </a:p>
          <a:p>
            <a:r>
              <a:rPr lang="en-US" dirty="0" smtClean="0"/>
              <a:t>Basically we will just follow </a:t>
            </a:r>
            <a:r>
              <a:rPr lang="en-US" dirty="0" err="1" smtClean="0"/>
              <a:t>Enstore</a:t>
            </a:r>
            <a:r>
              <a:rPr lang="en-US" dirty="0" smtClean="0"/>
              <a:t> Administration guide:</a:t>
            </a:r>
          </a:p>
          <a:p>
            <a:pPr lvl="1"/>
            <a:r>
              <a:rPr lang="en-US" dirty="0" smtClean="0">
                <a:hlinkClick r:id="rId2"/>
              </a:rPr>
              <a:t>http://www-ccf.fnal.gov/enstore/Enstore_Administrator_Guide.pdf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15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Configure Movers (3)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4640" y="1417638"/>
            <a:ext cx="8575040" cy="4555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latin typeface="Courier"/>
                <a:cs typeface="Courier"/>
              </a:rPr>
              <a:t># </a:t>
            </a:r>
            <a:r>
              <a:rPr lang="fr-FR" sz="1600" dirty="0" err="1" smtClean="0">
                <a:latin typeface="Courier"/>
                <a:cs typeface="Courier"/>
              </a:rPr>
              <a:t>determine</a:t>
            </a:r>
            <a:r>
              <a:rPr lang="fr-FR" sz="1600" dirty="0" smtClean="0">
                <a:latin typeface="Courier"/>
                <a:cs typeface="Courier"/>
              </a:rPr>
              <a:t> mc </a:t>
            </a:r>
            <a:r>
              <a:rPr lang="fr-FR" sz="1600" dirty="0" err="1" smtClean="0">
                <a:latin typeface="Courier"/>
                <a:cs typeface="Courier"/>
              </a:rPr>
              <a:t>device</a:t>
            </a:r>
            <a:endParaRPr lang="fr-FR" sz="1600" dirty="0" smtClean="0">
              <a:latin typeface="Courier"/>
              <a:cs typeface="Courier"/>
            </a:endParaRPr>
          </a:p>
          <a:p>
            <a:endParaRPr lang="fr-FR" sz="1600" dirty="0" smtClean="0">
              <a:latin typeface="Courier"/>
              <a:cs typeface="Courier"/>
            </a:endParaRPr>
          </a:p>
          <a:p>
            <a:r>
              <a:rPr lang="fr-FR" sz="1600" dirty="0" smtClean="0">
                <a:latin typeface="Courier"/>
                <a:cs typeface="Courier"/>
              </a:rPr>
              <a:t># on moverws01:</a:t>
            </a:r>
          </a:p>
          <a:p>
            <a:endParaRPr lang="fr-FR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[root@moverws01 ~]# </a:t>
            </a:r>
            <a:r>
              <a:rPr lang="en-US" sz="1600" dirty="0" err="1">
                <a:latin typeface="Courier"/>
                <a:cs typeface="Courier"/>
              </a:rPr>
              <a:t>ls</a:t>
            </a:r>
            <a:r>
              <a:rPr lang="en-US" sz="1600" dirty="0">
                <a:latin typeface="Courier"/>
                <a:cs typeface="Courier"/>
              </a:rPr>
              <a:t> -1 /</a:t>
            </a:r>
            <a:r>
              <a:rPr lang="en-US" sz="1600" dirty="0" err="1">
                <a:latin typeface="Courier"/>
                <a:cs typeface="Courier"/>
              </a:rPr>
              <a:t>dev</a:t>
            </a:r>
            <a:r>
              <a:rPr lang="en-US" sz="1600" dirty="0">
                <a:latin typeface="Courier"/>
                <a:cs typeface="Courier"/>
              </a:rPr>
              <a:t>/tape/by-path </a:t>
            </a:r>
          </a:p>
          <a:p>
            <a:r>
              <a:rPr lang="es-ES_tradnl" sz="1600" dirty="0">
                <a:latin typeface="Courier"/>
                <a:cs typeface="Courier"/>
              </a:rPr>
              <a:t>pci-0000:05:02.1-fc-0x500104f000a42443-lun-0</a:t>
            </a:r>
          </a:p>
          <a:p>
            <a:r>
              <a:rPr lang="es-ES_tradnl" sz="1600" dirty="0">
                <a:latin typeface="Courier"/>
                <a:cs typeface="Courier"/>
              </a:rPr>
              <a:t>pci-0000:05:02.1-fc-0x500104f000a42443-lun-0-</a:t>
            </a:r>
            <a:r>
              <a:rPr lang="es-ES_tradnl" sz="1600" dirty="0" smtClean="0">
                <a:latin typeface="Courier"/>
                <a:cs typeface="Courier"/>
              </a:rPr>
              <a:t>nst</a:t>
            </a:r>
          </a:p>
          <a:p>
            <a:endParaRPr lang="es-ES_tradnl" sz="1600" dirty="0">
              <a:latin typeface="Courier"/>
              <a:cs typeface="Courier"/>
            </a:endParaRPr>
          </a:p>
          <a:p>
            <a:r>
              <a:rPr lang="es-ES_tradnl" sz="1600" dirty="0" smtClean="0">
                <a:latin typeface="Courier"/>
                <a:cs typeface="Courier"/>
              </a:rPr>
              <a:t># </a:t>
            </a:r>
            <a:r>
              <a:rPr lang="es-ES_tradnl" sz="1600" dirty="0" err="1" smtClean="0">
                <a:latin typeface="Courier"/>
                <a:cs typeface="Courier"/>
              </a:rPr>
              <a:t>on</a:t>
            </a:r>
            <a:r>
              <a:rPr lang="es-ES_tradnl" sz="1600" dirty="0" smtClean="0">
                <a:latin typeface="Courier"/>
                <a:cs typeface="Courier"/>
              </a:rPr>
              <a:t> </a:t>
            </a:r>
            <a:r>
              <a:rPr lang="fr-FR" sz="1600" dirty="0" smtClean="0">
                <a:latin typeface="Courier"/>
                <a:cs typeface="Courier"/>
              </a:rPr>
              <a:t>moverws01 </a:t>
            </a:r>
            <a:r>
              <a:rPr lang="fr-FR" sz="1600" dirty="0" err="1" smtClean="0">
                <a:latin typeface="Courier"/>
                <a:cs typeface="Courier"/>
              </a:rPr>
              <a:t>query</a:t>
            </a:r>
            <a:r>
              <a:rPr lang="fr-FR" sz="1600" dirty="0" smtClean="0">
                <a:latin typeface="Courier"/>
                <a:cs typeface="Courier"/>
              </a:rPr>
              <a:t> </a:t>
            </a:r>
            <a:r>
              <a:rPr lang="fr-FR" sz="1600" dirty="0" err="1" smtClean="0">
                <a:latin typeface="Courier"/>
                <a:cs typeface="Courier"/>
              </a:rPr>
              <a:t>acsls</a:t>
            </a:r>
            <a:endParaRPr lang="fr-FR" sz="1600" dirty="0" smtClean="0">
              <a:latin typeface="Courier"/>
              <a:cs typeface="Courier"/>
            </a:endParaRPr>
          </a:p>
          <a:p>
            <a:endParaRPr lang="en-US" sz="1400" dirty="0">
              <a:cs typeface="Courier"/>
            </a:endParaRPr>
          </a:p>
          <a:p>
            <a:r>
              <a:rPr lang="en-US" sz="1600" dirty="0" err="1" smtClean="0">
                <a:cs typeface="Courier"/>
              </a:rPr>
              <a:t>rsh</a:t>
            </a:r>
            <a:r>
              <a:rPr lang="en-US" sz="1600" dirty="0" smtClean="0">
                <a:cs typeface="Courier"/>
              </a:rPr>
              <a:t> </a:t>
            </a:r>
            <a:r>
              <a:rPr lang="en-US" sz="1600" dirty="0">
                <a:cs typeface="Courier"/>
              </a:rPr>
              <a:t>-l </a:t>
            </a:r>
            <a:r>
              <a:rPr lang="en-US" sz="1600" dirty="0" err="1">
                <a:cs typeface="Courier"/>
              </a:rPr>
              <a:t>acsss</a:t>
            </a:r>
            <a:r>
              <a:rPr lang="en-US" sz="1600" dirty="0">
                <a:cs typeface="Courier"/>
              </a:rPr>
              <a:t> </a:t>
            </a:r>
            <a:r>
              <a:rPr lang="en-US" sz="1600" dirty="0" err="1">
                <a:cs typeface="Courier"/>
              </a:rPr>
              <a:t>acsls</a:t>
            </a:r>
            <a:r>
              <a:rPr lang="en-US" sz="1600" dirty="0">
                <a:cs typeface="Courier"/>
              </a:rPr>
              <a:t> "echo 'display drive * -f </a:t>
            </a:r>
            <a:r>
              <a:rPr lang="en-US" sz="1600" dirty="0" err="1">
                <a:cs typeface="Courier"/>
              </a:rPr>
              <a:t>wwn</a:t>
            </a:r>
            <a:r>
              <a:rPr lang="en-US" sz="1600" dirty="0">
                <a:cs typeface="Courier"/>
              </a:rPr>
              <a:t>  \r logoff' | bin/</a:t>
            </a:r>
            <a:r>
              <a:rPr lang="en-US" sz="1600" dirty="0" err="1">
                <a:cs typeface="Courier"/>
              </a:rPr>
              <a:t>cmd_proc</a:t>
            </a:r>
            <a:r>
              <a:rPr lang="en-US" sz="1600" dirty="0">
                <a:cs typeface="Courier"/>
              </a:rPr>
              <a:t> -l -q " | </a:t>
            </a:r>
            <a:r>
              <a:rPr lang="en-US" sz="1600" dirty="0" err="1">
                <a:cs typeface="Courier"/>
              </a:rPr>
              <a:t>egrep</a:t>
            </a:r>
            <a:r>
              <a:rPr lang="en-US" sz="1600" dirty="0">
                <a:cs typeface="Courier"/>
              </a:rPr>
              <a:t> </a:t>
            </a:r>
            <a:r>
              <a:rPr lang="en-US" sz="1600" dirty="0" smtClean="0">
                <a:cs typeface="Courier"/>
              </a:rPr>
              <a:t>”42$</a:t>
            </a:r>
            <a:r>
              <a:rPr lang="en-US" sz="1600" dirty="0">
                <a:cs typeface="Courier"/>
              </a:rPr>
              <a:t>"</a:t>
            </a:r>
          </a:p>
          <a:p>
            <a:r>
              <a:rPr lang="en-US" sz="1600" dirty="0">
                <a:cs typeface="Courier"/>
              </a:rPr>
              <a:t>--------Oracle ACSLS (Automated Cartridge System Library Software) 8.2.0-------</a:t>
            </a:r>
          </a:p>
          <a:p>
            <a:r>
              <a:rPr lang="en-US" sz="1600" dirty="0">
                <a:cs typeface="Courier"/>
              </a:rPr>
              <a:t>   Copyright 1989, 2012 Oracle and/or its affiliates.  All rights reserved.</a:t>
            </a:r>
          </a:p>
          <a:p>
            <a:r>
              <a:rPr lang="en-US" sz="1600" dirty="0">
                <a:cs typeface="Courier"/>
              </a:rPr>
              <a:t>                                       </a:t>
            </a:r>
          </a:p>
          <a:p>
            <a:r>
              <a:rPr lang="en-US" sz="1600" dirty="0">
                <a:cs typeface="Courier"/>
              </a:rPr>
              <a:t> </a:t>
            </a:r>
            <a:r>
              <a:rPr lang="en-US" sz="1600" dirty="0"/>
              <a:t>0    3    1      0      50.01.04.f0.00.</a:t>
            </a:r>
            <a:r>
              <a:rPr lang="en-US" sz="1600" dirty="0" smtClean="0"/>
              <a:t>a4.24.42</a:t>
            </a:r>
            <a:endParaRPr lang="fr-FR" sz="1600" dirty="0">
              <a:latin typeface="Courier"/>
              <a:cs typeface="Courier"/>
            </a:endParaRPr>
          </a:p>
          <a:p>
            <a:endParaRPr lang="es-ES_tradnl" sz="1600" dirty="0">
              <a:latin typeface="Courier"/>
              <a:cs typeface="Courier"/>
            </a:endParaRPr>
          </a:p>
          <a:p>
            <a:endParaRPr lang="fr-FR" dirty="0">
              <a:latin typeface="Courier"/>
              <a:cs typeface="Courier"/>
            </a:endParaRPr>
          </a:p>
          <a:p>
            <a:endParaRPr lang="fr-FR" dirty="0" smtClean="0">
              <a:latin typeface="Courier"/>
              <a:cs typeface="Courier"/>
            </a:endParaRPr>
          </a:p>
        </p:txBody>
      </p:sp>
      <p:sp>
        <p:nvSpPr>
          <p:cNvPr id="8" name="Process 7"/>
          <p:cNvSpPr/>
          <p:nvPr/>
        </p:nvSpPr>
        <p:spPr>
          <a:xfrm>
            <a:off x="2814320" y="2712720"/>
            <a:ext cx="2245360" cy="47752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nector 8"/>
          <p:cNvSpPr/>
          <p:nvPr/>
        </p:nvSpPr>
        <p:spPr>
          <a:xfrm>
            <a:off x="7457440" y="3759200"/>
            <a:ext cx="477520" cy="497840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Curved Connector 15"/>
          <p:cNvCxnSpPr>
            <a:stCxn id="8" idx="3"/>
            <a:endCxn id="9" idx="1"/>
          </p:cNvCxnSpPr>
          <p:nvPr/>
        </p:nvCxnSpPr>
        <p:spPr>
          <a:xfrm>
            <a:off x="5059680" y="2951480"/>
            <a:ext cx="2467691" cy="880627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>
            <a:stCxn id="9" idx="4"/>
          </p:cNvCxnSpPr>
          <p:nvPr/>
        </p:nvCxnSpPr>
        <p:spPr>
          <a:xfrm rot="5400000">
            <a:off x="5427980" y="2740660"/>
            <a:ext cx="751840" cy="3784600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Callout 19"/>
          <p:cNvSpPr/>
          <p:nvPr/>
        </p:nvSpPr>
        <p:spPr>
          <a:xfrm>
            <a:off x="6705600" y="2331720"/>
            <a:ext cx="1981200" cy="868680"/>
          </a:xfrm>
          <a:prstGeom prst="wedgeEllipseCallou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Look for number that is 1 less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Process 21"/>
          <p:cNvSpPr/>
          <p:nvPr/>
        </p:nvSpPr>
        <p:spPr>
          <a:xfrm>
            <a:off x="2438400" y="5638800"/>
            <a:ext cx="2245360" cy="47752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Goes to </a:t>
            </a:r>
            <a:r>
              <a:rPr lang="en-US" dirty="0" err="1" smtClean="0">
                <a:solidFill>
                  <a:srgbClr val="FF0000"/>
                </a:solidFill>
              </a:rPr>
              <a:t>config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Connector 22"/>
          <p:cNvSpPr/>
          <p:nvPr/>
        </p:nvSpPr>
        <p:spPr>
          <a:xfrm>
            <a:off x="162560" y="4653280"/>
            <a:ext cx="1432560" cy="680720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rocess 24"/>
          <p:cNvSpPr/>
          <p:nvPr/>
        </p:nvSpPr>
        <p:spPr>
          <a:xfrm>
            <a:off x="1818640" y="4922520"/>
            <a:ext cx="2245360" cy="47752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Curved Connector 26"/>
          <p:cNvCxnSpPr>
            <a:stCxn id="23" idx="4"/>
            <a:endCxn id="22" idx="1"/>
          </p:cNvCxnSpPr>
          <p:nvPr/>
        </p:nvCxnSpPr>
        <p:spPr>
          <a:xfrm rot="16200000" flipH="1">
            <a:off x="1386840" y="4826000"/>
            <a:ext cx="543560" cy="1559560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0966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Configure Movers (4)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4640" y="1417638"/>
            <a:ext cx="8575040" cy="4555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latin typeface="Courier"/>
                <a:cs typeface="Courier"/>
              </a:rPr>
              <a:t># </a:t>
            </a:r>
            <a:r>
              <a:rPr lang="fr-FR" sz="1600" dirty="0" err="1" smtClean="0">
                <a:latin typeface="Courier"/>
                <a:cs typeface="Courier"/>
              </a:rPr>
              <a:t>determine</a:t>
            </a:r>
            <a:r>
              <a:rPr lang="fr-FR" sz="1600" dirty="0" smtClean="0">
                <a:latin typeface="Courier"/>
                <a:cs typeface="Courier"/>
              </a:rPr>
              <a:t> mc </a:t>
            </a:r>
            <a:r>
              <a:rPr lang="fr-FR" sz="1600" dirty="0" err="1" smtClean="0">
                <a:latin typeface="Courier"/>
                <a:cs typeface="Courier"/>
              </a:rPr>
              <a:t>device</a:t>
            </a:r>
            <a:endParaRPr lang="fr-FR" sz="1600" dirty="0" smtClean="0">
              <a:latin typeface="Courier"/>
              <a:cs typeface="Courier"/>
            </a:endParaRPr>
          </a:p>
          <a:p>
            <a:endParaRPr lang="fr-FR" sz="1600" dirty="0" smtClean="0">
              <a:latin typeface="Courier"/>
              <a:cs typeface="Courier"/>
            </a:endParaRPr>
          </a:p>
          <a:p>
            <a:r>
              <a:rPr lang="fr-FR" sz="1600" dirty="0" smtClean="0">
                <a:latin typeface="Courier"/>
                <a:cs typeface="Courier"/>
              </a:rPr>
              <a:t># on moverws02:</a:t>
            </a:r>
          </a:p>
          <a:p>
            <a:endParaRPr lang="fr-FR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[root@moverws02 ~]# </a:t>
            </a:r>
            <a:r>
              <a:rPr lang="en-US" sz="1600" dirty="0" err="1">
                <a:latin typeface="Courier"/>
                <a:cs typeface="Courier"/>
              </a:rPr>
              <a:t>ls</a:t>
            </a:r>
            <a:r>
              <a:rPr lang="en-US" sz="1600" dirty="0">
                <a:latin typeface="Courier"/>
                <a:cs typeface="Courier"/>
              </a:rPr>
              <a:t> -1 /</a:t>
            </a:r>
            <a:r>
              <a:rPr lang="en-US" sz="1600" dirty="0" err="1">
                <a:latin typeface="Courier"/>
                <a:cs typeface="Courier"/>
              </a:rPr>
              <a:t>dev</a:t>
            </a:r>
            <a:r>
              <a:rPr lang="en-US" sz="1600" dirty="0">
                <a:latin typeface="Courier"/>
                <a:cs typeface="Courier"/>
              </a:rPr>
              <a:t>/tape/by-path </a:t>
            </a:r>
          </a:p>
          <a:p>
            <a:r>
              <a:rPr lang="es-ES_tradnl" sz="1600" dirty="0">
                <a:latin typeface="Courier"/>
                <a:cs typeface="Courier"/>
              </a:rPr>
              <a:t>pci-0000:05:02.1-fc-0x500104f000a424c7-lun-0</a:t>
            </a:r>
          </a:p>
          <a:p>
            <a:r>
              <a:rPr lang="es-ES_tradnl" sz="1600" dirty="0">
                <a:latin typeface="Courier"/>
                <a:cs typeface="Courier"/>
              </a:rPr>
              <a:t>pci-0000:05:02.1-fc-0x500104f000a424c7-lun-0-nst</a:t>
            </a:r>
          </a:p>
          <a:p>
            <a:endParaRPr lang="es-ES_tradnl" sz="1600" dirty="0">
              <a:latin typeface="Courier"/>
              <a:cs typeface="Courier"/>
            </a:endParaRPr>
          </a:p>
          <a:p>
            <a:r>
              <a:rPr lang="es-ES_tradnl" sz="1600" dirty="0" smtClean="0">
                <a:latin typeface="Courier"/>
                <a:cs typeface="Courier"/>
              </a:rPr>
              <a:t># </a:t>
            </a:r>
            <a:r>
              <a:rPr lang="es-ES_tradnl" sz="1600" dirty="0" err="1" smtClean="0">
                <a:latin typeface="Courier"/>
                <a:cs typeface="Courier"/>
              </a:rPr>
              <a:t>on</a:t>
            </a:r>
            <a:r>
              <a:rPr lang="es-ES_tradnl" sz="1600" dirty="0" smtClean="0">
                <a:latin typeface="Courier"/>
                <a:cs typeface="Courier"/>
              </a:rPr>
              <a:t> </a:t>
            </a:r>
            <a:r>
              <a:rPr lang="fr-FR" sz="1600" dirty="0" smtClean="0">
                <a:latin typeface="Courier"/>
                <a:cs typeface="Courier"/>
              </a:rPr>
              <a:t>moverws01 </a:t>
            </a:r>
            <a:r>
              <a:rPr lang="fr-FR" sz="1600" dirty="0" err="1" smtClean="0">
                <a:latin typeface="Courier"/>
                <a:cs typeface="Courier"/>
              </a:rPr>
              <a:t>query</a:t>
            </a:r>
            <a:r>
              <a:rPr lang="fr-FR" sz="1600" dirty="0" smtClean="0">
                <a:latin typeface="Courier"/>
                <a:cs typeface="Courier"/>
              </a:rPr>
              <a:t> </a:t>
            </a:r>
            <a:r>
              <a:rPr lang="fr-FR" sz="1600" dirty="0" err="1" smtClean="0">
                <a:latin typeface="Courier"/>
                <a:cs typeface="Courier"/>
              </a:rPr>
              <a:t>acsls</a:t>
            </a:r>
            <a:endParaRPr lang="fr-FR" sz="1600" dirty="0" smtClean="0">
              <a:latin typeface="Courier"/>
              <a:cs typeface="Courier"/>
            </a:endParaRPr>
          </a:p>
          <a:p>
            <a:endParaRPr lang="en-US" sz="1400" dirty="0">
              <a:cs typeface="Courier"/>
            </a:endParaRPr>
          </a:p>
          <a:p>
            <a:r>
              <a:rPr lang="en-US" sz="1600" dirty="0" err="1"/>
              <a:t>rsh</a:t>
            </a:r>
            <a:r>
              <a:rPr lang="en-US" sz="1600" dirty="0"/>
              <a:t> -l </a:t>
            </a:r>
            <a:r>
              <a:rPr lang="en-US" sz="1600" dirty="0" err="1"/>
              <a:t>acsss</a:t>
            </a:r>
            <a:r>
              <a:rPr lang="en-US" sz="1600" dirty="0"/>
              <a:t> </a:t>
            </a:r>
            <a:r>
              <a:rPr lang="en-US" sz="1600" dirty="0" err="1"/>
              <a:t>acsls</a:t>
            </a:r>
            <a:r>
              <a:rPr lang="en-US" sz="1600" dirty="0"/>
              <a:t> "echo 'display drive * -f </a:t>
            </a:r>
            <a:r>
              <a:rPr lang="en-US" sz="1600" dirty="0" err="1"/>
              <a:t>wwn</a:t>
            </a:r>
            <a:r>
              <a:rPr lang="en-US" sz="1600" dirty="0"/>
              <a:t>  \r logoff' | bin/</a:t>
            </a:r>
            <a:r>
              <a:rPr lang="en-US" sz="1600" dirty="0" err="1"/>
              <a:t>cmd_proc</a:t>
            </a:r>
            <a:r>
              <a:rPr lang="en-US" sz="1600" dirty="0"/>
              <a:t> -l -q " | </a:t>
            </a:r>
            <a:r>
              <a:rPr lang="en-US" sz="1600" dirty="0" err="1"/>
              <a:t>egrep</a:t>
            </a:r>
            <a:r>
              <a:rPr lang="en-US" sz="1600" dirty="0"/>
              <a:t> "c6$"</a:t>
            </a:r>
          </a:p>
          <a:p>
            <a:r>
              <a:rPr lang="en-US" sz="1600" dirty="0"/>
              <a:t>--------Oracle ACSLS (Automated Cartridge System Library Software) 8.2.0-------</a:t>
            </a:r>
          </a:p>
          <a:p>
            <a:r>
              <a:rPr lang="en-US" sz="1600" dirty="0"/>
              <a:t>   Copyright 1989, 2012 Oracle and/or its affiliates.  All rights reserved.</a:t>
            </a:r>
          </a:p>
          <a:p>
            <a:r>
              <a:rPr lang="en-US" sz="1600" dirty="0"/>
              <a:t>                                       </a:t>
            </a:r>
          </a:p>
          <a:p>
            <a:r>
              <a:rPr lang="en-US" sz="1600" dirty="0"/>
              <a:t> 0    0    1      1      50.01.04.f0.00.a4.24.c6</a:t>
            </a:r>
          </a:p>
          <a:p>
            <a:endParaRPr lang="es-ES_tradnl" sz="1600" dirty="0">
              <a:latin typeface="Courier"/>
              <a:cs typeface="Courier"/>
            </a:endParaRPr>
          </a:p>
          <a:p>
            <a:endParaRPr lang="fr-FR" dirty="0">
              <a:latin typeface="Courier"/>
              <a:cs typeface="Courier"/>
            </a:endParaRPr>
          </a:p>
          <a:p>
            <a:endParaRPr lang="fr-FR" dirty="0" smtClean="0">
              <a:latin typeface="Courier"/>
              <a:cs typeface="Courier"/>
            </a:endParaRPr>
          </a:p>
        </p:txBody>
      </p:sp>
      <p:sp>
        <p:nvSpPr>
          <p:cNvPr id="8" name="Process 7"/>
          <p:cNvSpPr/>
          <p:nvPr/>
        </p:nvSpPr>
        <p:spPr>
          <a:xfrm>
            <a:off x="2814320" y="2712720"/>
            <a:ext cx="2245360" cy="47752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nector 8"/>
          <p:cNvSpPr/>
          <p:nvPr/>
        </p:nvSpPr>
        <p:spPr>
          <a:xfrm>
            <a:off x="7457440" y="3759200"/>
            <a:ext cx="477520" cy="497840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Curved Connector 15"/>
          <p:cNvCxnSpPr>
            <a:stCxn id="8" idx="3"/>
            <a:endCxn id="9" idx="1"/>
          </p:cNvCxnSpPr>
          <p:nvPr/>
        </p:nvCxnSpPr>
        <p:spPr>
          <a:xfrm>
            <a:off x="5059680" y="2951480"/>
            <a:ext cx="2467691" cy="880627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>
            <a:stCxn id="9" idx="4"/>
          </p:cNvCxnSpPr>
          <p:nvPr/>
        </p:nvCxnSpPr>
        <p:spPr>
          <a:xfrm rot="5400000">
            <a:off x="5427980" y="2740660"/>
            <a:ext cx="751840" cy="3784600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Callout 19"/>
          <p:cNvSpPr/>
          <p:nvPr/>
        </p:nvSpPr>
        <p:spPr>
          <a:xfrm>
            <a:off x="6705600" y="2331720"/>
            <a:ext cx="1981200" cy="868680"/>
          </a:xfrm>
          <a:prstGeom prst="wedgeEllipseCallou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Look for number that is 1 less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Process 21"/>
          <p:cNvSpPr/>
          <p:nvPr/>
        </p:nvSpPr>
        <p:spPr>
          <a:xfrm>
            <a:off x="2438400" y="5638800"/>
            <a:ext cx="2245360" cy="47752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Goes to </a:t>
            </a:r>
            <a:r>
              <a:rPr lang="en-US" dirty="0" err="1" smtClean="0">
                <a:solidFill>
                  <a:srgbClr val="FF0000"/>
                </a:solidFill>
              </a:rPr>
              <a:t>config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Connector 22"/>
          <p:cNvSpPr/>
          <p:nvPr/>
        </p:nvSpPr>
        <p:spPr>
          <a:xfrm>
            <a:off x="162560" y="4653280"/>
            <a:ext cx="1432560" cy="680720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rocess 24"/>
          <p:cNvSpPr/>
          <p:nvPr/>
        </p:nvSpPr>
        <p:spPr>
          <a:xfrm>
            <a:off x="1666240" y="4770120"/>
            <a:ext cx="2245360" cy="47752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Curved Connector 26"/>
          <p:cNvCxnSpPr>
            <a:stCxn id="23" idx="4"/>
            <a:endCxn id="22" idx="1"/>
          </p:cNvCxnSpPr>
          <p:nvPr/>
        </p:nvCxnSpPr>
        <p:spPr>
          <a:xfrm rot="16200000" flipH="1">
            <a:off x="1386840" y="4826000"/>
            <a:ext cx="543560" cy="1559560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394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Configure Movers (5)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5440" y="1250753"/>
            <a:ext cx="8341360" cy="5047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latin typeface="Courier"/>
                <a:cs typeface="Courier"/>
              </a:rPr>
              <a:t>configdict</a:t>
            </a:r>
            <a:r>
              <a:rPr lang="en-US" sz="1400" dirty="0">
                <a:latin typeface="Courier"/>
                <a:cs typeface="Courier"/>
              </a:rPr>
              <a:t>['LTO4_01.mover'] = {</a:t>
            </a:r>
          </a:p>
          <a:p>
            <a:r>
              <a:rPr lang="en-US" sz="1400" dirty="0" smtClean="0">
                <a:latin typeface="Courier"/>
                <a:cs typeface="Courier"/>
              </a:rPr>
              <a:t>   '</a:t>
            </a:r>
            <a:r>
              <a:rPr lang="en-US" sz="1400" dirty="0">
                <a:latin typeface="Courier"/>
                <a:cs typeface="Courier"/>
              </a:rPr>
              <a:t>host':'</a:t>
            </a:r>
            <a:r>
              <a:rPr lang="en-US" sz="1400" dirty="0">
                <a:solidFill>
                  <a:srgbClr val="FF0000"/>
                </a:solidFill>
                <a:latin typeface="Courier"/>
                <a:cs typeface="Courier"/>
              </a:rPr>
              <a:t>moverws01</a:t>
            </a:r>
            <a:r>
              <a:rPr lang="en-US" sz="1400" dirty="0">
                <a:latin typeface="Courier"/>
                <a:cs typeface="Courier"/>
              </a:rPr>
              <a:t>',</a:t>
            </a:r>
          </a:p>
          <a:p>
            <a:r>
              <a:rPr lang="en-US" sz="1400" dirty="0" smtClean="0">
                <a:latin typeface="Courier"/>
                <a:cs typeface="Courier"/>
              </a:rPr>
              <a:t>   '</a:t>
            </a:r>
            <a:r>
              <a:rPr lang="en-US" sz="1400" dirty="0">
                <a:latin typeface="Courier"/>
                <a:cs typeface="Courier"/>
              </a:rPr>
              <a:t>data_ip':'</a:t>
            </a:r>
            <a:r>
              <a:rPr lang="en-US" sz="1400" dirty="0">
                <a:solidFill>
                  <a:srgbClr val="FF0000"/>
                </a:solidFill>
                <a:latin typeface="Courier"/>
                <a:cs typeface="Courier"/>
              </a:rPr>
              <a:t>moverws01</a:t>
            </a:r>
            <a:r>
              <a:rPr lang="en-US" sz="1400" dirty="0">
                <a:latin typeface="Courier"/>
                <a:cs typeface="Courier"/>
              </a:rPr>
              <a:t>',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>
                <a:latin typeface="Courier"/>
                <a:cs typeface="Courier"/>
              </a:rPr>
              <a:t>port':7903,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>
                <a:latin typeface="Courier"/>
                <a:cs typeface="Courier"/>
              </a:rPr>
              <a:t>logname':'LTO4_01MV',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 err="1">
                <a:latin typeface="Courier"/>
                <a:cs typeface="Courier"/>
              </a:rPr>
              <a:t>statistics_path</a:t>
            </a:r>
            <a:r>
              <a:rPr lang="it-IT" sz="1400" dirty="0">
                <a:latin typeface="Courier"/>
                <a:cs typeface="Courier"/>
              </a:rPr>
              <a:t>':'/</a:t>
            </a:r>
            <a:r>
              <a:rPr lang="it-IT" sz="1400" dirty="0" err="1">
                <a:latin typeface="Courier"/>
                <a:cs typeface="Courier"/>
              </a:rPr>
              <a:t>tmp</a:t>
            </a:r>
            <a:r>
              <a:rPr lang="it-IT" sz="1400" dirty="0">
                <a:latin typeface="Courier"/>
                <a:cs typeface="Courier"/>
              </a:rPr>
              <a:t>/</a:t>
            </a:r>
            <a:r>
              <a:rPr lang="it-IT" sz="1400" dirty="0" err="1">
                <a:latin typeface="Courier"/>
                <a:cs typeface="Courier"/>
              </a:rPr>
              <a:t>enstore</a:t>
            </a:r>
            <a:r>
              <a:rPr lang="it-IT" sz="1400" dirty="0">
                <a:latin typeface="Courier"/>
                <a:cs typeface="Courier"/>
              </a:rPr>
              <a:t>/</a:t>
            </a:r>
            <a:r>
              <a:rPr lang="it-IT" sz="1400" dirty="0" err="1">
                <a:latin typeface="Courier"/>
                <a:cs typeface="Courier"/>
              </a:rPr>
              <a:t>enstore</a:t>
            </a:r>
            <a:r>
              <a:rPr lang="it-IT" sz="1400" dirty="0">
                <a:latin typeface="Courier"/>
                <a:cs typeface="Courier"/>
              </a:rPr>
              <a:t>/LTO4_01.stat',</a:t>
            </a:r>
          </a:p>
          <a:p>
            <a:r>
              <a:rPr lang="it-IT" sz="1400" dirty="0" smtClean="0">
                <a:latin typeface="Courier"/>
                <a:cs typeface="Courier"/>
              </a:rPr>
              <a:t>  . . .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>
                <a:latin typeface="Courier"/>
                <a:cs typeface="Courier"/>
              </a:rPr>
              <a:t>check_written_file':lto4_mvr_check_f,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>
                <a:latin typeface="Courier"/>
                <a:cs typeface="Courier"/>
              </a:rPr>
              <a:t>check_first_written_file':lto4_mvr_check_1st,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>
                <a:latin typeface="Courier"/>
                <a:cs typeface="Courier"/>
              </a:rPr>
              <a:t>min_buffer':lto4_min_buffer,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>
                <a:latin typeface="Courier"/>
                <a:cs typeface="Courier"/>
              </a:rPr>
              <a:t>max_buffer':lto4_max_buffer,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 err="1">
                <a:latin typeface="Courier"/>
                <a:cs typeface="Courier"/>
              </a:rPr>
              <a:t>max_rate</a:t>
            </a:r>
            <a:r>
              <a:rPr lang="it-IT" sz="1400" dirty="0">
                <a:latin typeface="Courier"/>
                <a:cs typeface="Courier"/>
              </a:rPr>
              <a:t>': lto4_rate,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>
                <a:latin typeface="Courier"/>
                <a:cs typeface="Courier"/>
              </a:rPr>
              <a:t>mount_delay':15,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>
                <a:latin typeface="Courier"/>
                <a:cs typeface="Courier"/>
              </a:rPr>
              <a:t>update_interval':lto4_update_interval,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>
                <a:latin typeface="Courier"/>
                <a:cs typeface="Courier"/>
              </a:rPr>
              <a:t>library':'LTO4.library_manager',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 err="1">
                <a:latin typeface="Courier"/>
                <a:cs typeface="Courier"/>
              </a:rPr>
              <a:t>device</a:t>
            </a:r>
            <a:r>
              <a:rPr lang="it-IT" sz="1400" dirty="0">
                <a:latin typeface="Courier"/>
                <a:cs typeface="Courier"/>
              </a:rPr>
              <a:t>':'</a:t>
            </a:r>
            <a:r>
              <a:rPr lang="it-IT" sz="1400" dirty="0">
                <a:solidFill>
                  <a:srgbClr val="FF0000"/>
                </a:solidFill>
                <a:latin typeface="Courier"/>
                <a:cs typeface="Courier"/>
              </a:rPr>
              <a:t>/</a:t>
            </a:r>
            <a:r>
              <a:rPr lang="it-IT" sz="1400" dirty="0" err="1">
                <a:solidFill>
                  <a:srgbClr val="FF0000"/>
                </a:solidFill>
                <a:latin typeface="Courier"/>
                <a:cs typeface="Courier"/>
              </a:rPr>
              <a:t>dev</a:t>
            </a:r>
            <a:r>
              <a:rPr lang="it-IT" sz="1400" dirty="0">
                <a:solidFill>
                  <a:srgbClr val="FF0000"/>
                </a:solidFill>
                <a:latin typeface="Courier"/>
                <a:cs typeface="Courier"/>
              </a:rPr>
              <a:t>/</a:t>
            </a:r>
            <a:r>
              <a:rPr lang="it-IT" sz="1400" dirty="0" err="1">
                <a:solidFill>
                  <a:srgbClr val="FF0000"/>
                </a:solidFill>
                <a:latin typeface="Courier"/>
                <a:cs typeface="Courier"/>
              </a:rPr>
              <a:t>rmt</a:t>
            </a:r>
            <a:r>
              <a:rPr lang="it-IT" sz="1400" dirty="0">
                <a:solidFill>
                  <a:srgbClr val="FF0000"/>
                </a:solidFill>
                <a:latin typeface="Courier"/>
                <a:cs typeface="Courier"/>
              </a:rPr>
              <a:t>/tps9d0n</a:t>
            </a:r>
            <a:r>
              <a:rPr lang="it-IT" sz="1400" dirty="0">
                <a:latin typeface="Courier"/>
                <a:cs typeface="Courier"/>
              </a:rPr>
              <a:t>',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>
                <a:latin typeface="Courier"/>
                <a:cs typeface="Courier"/>
              </a:rPr>
              <a:t>driver':'</a:t>
            </a:r>
            <a:r>
              <a:rPr lang="it-IT" sz="1400" dirty="0" err="1">
                <a:latin typeface="Courier"/>
                <a:cs typeface="Courier"/>
              </a:rPr>
              <a:t>FTTDriver</a:t>
            </a:r>
            <a:r>
              <a:rPr lang="it-IT" sz="1400" dirty="0">
                <a:latin typeface="Courier"/>
                <a:cs typeface="Courier"/>
              </a:rPr>
              <a:t>',</a:t>
            </a:r>
          </a:p>
          <a:p>
            <a:r>
              <a:rPr lang="tr-TR" sz="1400" dirty="0" smtClean="0">
                <a:latin typeface="Courier"/>
                <a:cs typeface="Courier"/>
              </a:rPr>
              <a:t>   '</a:t>
            </a:r>
            <a:r>
              <a:rPr lang="tr-TR" sz="1400" dirty="0">
                <a:latin typeface="Courier"/>
                <a:cs typeface="Courier"/>
              </a:rPr>
              <a:t>mc_device':'</a:t>
            </a:r>
            <a:r>
              <a:rPr lang="tr-TR" sz="1400" dirty="0">
                <a:solidFill>
                  <a:srgbClr val="FF0000"/>
                </a:solidFill>
                <a:latin typeface="Courier"/>
                <a:cs typeface="Courier"/>
              </a:rPr>
              <a:t>0,3,1,0</a:t>
            </a:r>
            <a:r>
              <a:rPr lang="tr-TR" sz="1400" dirty="0">
                <a:latin typeface="Courier"/>
                <a:cs typeface="Courier"/>
              </a:rPr>
              <a:t>',</a:t>
            </a:r>
          </a:p>
          <a:p>
            <a:r>
              <a:rPr lang="tr-TR" sz="1400" dirty="0" smtClean="0">
                <a:latin typeface="Courier"/>
                <a:cs typeface="Courier"/>
              </a:rPr>
              <a:t>   '</a:t>
            </a:r>
            <a:r>
              <a:rPr lang="tr-TR" sz="1400" dirty="0">
                <a:latin typeface="Courier"/>
                <a:cs typeface="Courier"/>
              </a:rPr>
              <a:t>media_changer':'</a:t>
            </a:r>
            <a:r>
              <a:rPr lang="tr-TR" sz="1400" dirty="0">
                <a:solidFill>
                  <a:srgbClr val="FF0000"/>
                </a:solidFill>
                <a:latin typeface="Courier"/>
                <a:cs typeface="Courier"/>
              </a:rPr>
              <a:t>SL8500.media_changer</a:t>
            </a:r>
            <a:r>
              <a:rPr lang="tr-TR" sz="1400" dirty="0">
                <a:latin typeface="Courier"/>
                <a:cs typeface="Courier"/>
              </a:rPr>
              <a:t>',</a:t>
            </a:r>
          </a:p>
          <a:p>
            <a:r>
              <a:rPr lang="tr-TR" sz="1400" dirty="0" smtClean="0">
                <a:latin typeface="Courier"/>
                <a:cs typeface="Courier"/>
              </a:rPr>
              <a:t>  . . .</a:t>
            </a:r>
          </a:p>
          <a:p>
            <a:r>
              <a:rPr lang="tr-TR" sz="1400" dirty="0" smtClean="0">
                <a:latin typeface="Courier"/>
                <a:cs typeface="Courier"/>
              </a:rPr>
              <a:t>   '</a:t>
            </a:r>
            <a:r>
              <a:rPr lang="tr-TR" sz="1400" dirty="0" err="1">
                <a:latin typeface="Courier"/>
                <a:cs typeface="Courier"/>
              </a:rPr>
              <a:t>dismount_delay</a:t>
            </a:r>
            <a:r>
              <a:rPr lang="tr-TR" sz="1400" dirty="0">
                <a:latin typeface="Courier"/>
                <a:cs typeface="Courier"/>
              </a:rPr>
              <a:t>': lto4_dismount_delay,</a:t>
            </a:r>
          </a:p>
          <a:p>
            <a:r>
              <a:rPr lang="tr-TR" sz="1400" dirty="0" smtClean="0">
                <a:latin typeface="Courier"/>
                <a:cs typeface="Courier"/>
              </a:rPr>
              <a:t>   '</a:t>
            </a:r>
            <a:r>
              <a:rPr lang="tr-TR" sz="1400" dirty="0" err="1">
                <a:latin typeface="Courier"/>
                <a:cs typeface="Courier"/>
              </a:rPr>
              <a:t>single_filemark</a:t>
            </a:r>
            <a:r>
              <a:rPr lang="tr-TR" sz="1400" dirty="0">
                <a:latin typeface="Courier"/>
                <a:cs typeface="Courier"/>
              </a:rPr>
              <a:t>': 1,</a:t>
            </a:r>
          </a:p>
          <a:p>
            <a:r>
              <a:rPr lang="tr-TR" sz="14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89294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Configure Movers (6)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5440" y="1250753"/>
            <a:ext cx="8341360" cy="5047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latin typeface="Courier"/>
                <a:cs typeface="Courier"/>
              </a:rPr>
              <a:t>configdict</a:t>
            </a:r>
            <a:r>
              <a:rPr lang="en-US" sz="1400" dirty="0">
                <a:latin typeface="Courier"/>
                <a:cs typeface="Courier"/>
              </a:rPr>
              <a:t>['</a:t>
            </a:r>
            <a:r>
              <a:rPr lang="en-US" sz="1400" dirty="0" smtClean="0">
                <a:latin typeface="Courier"/>
                <a:cs typeface="Courier"/>
              </a:rPr>
              <a:t>LTO4_02.</a:t>
            </a:r>
            <a:r>
              <a:rPr lang="en-US" sz="1400" dirty="0">
                <a:latin typeface="Courier"/>
                <a:cs typeface="Courier"/>
              </a:rPr>
              <a:t>mover'] = {</a:t>
            </a:r>
          </a:p>
          <a:p>
            <a:r>
              <a:rPr lang="en-US" sz="1400" dirty="0" smtClean="0">
                <a:latin typeface="Courier"/>
                <a:cs typeface="Courier"/>
              </a:rPr>
              <a:t>   '</a:t>
            </a:r>
            <a:r>
              <a:rPr lang="en-US" sz="1400" dirty="0">
                <a:latin typeface="Courier"/>
                <a:cs typeface="Courier"/>
              </a:rPr>
              <a:t>host':'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moverws02</a:t>
            </a:r>
            <a:r>
              <a:rPr lang="en-US" sz="1400" dirty="0" smtClean="0">
                <a:latin typeface="Courier"/>
                <a:cs typeface="Courier"/>
              </a:rPr>
              <a:t>'</a:t>
            </a:r>
            <a:r>
              <a:rPr lang="en-US" sz="1400" dirty="0">
                <a:latin typeface="Courier"/>
                <a:cs typeface="Courier"/>
              </a:rPr>
              <a:t>,</a:t>
            </a:r>
          </a:p>
          <a:p>
            <a:r>
              <a:rPr lang="en-US" sz="1400" dirty="0" smtClean="0">
                <a:latin typeface="Courier"/>
                <a:cs typeface="Courier"/>
              </a:rPr>
              <a:t>   '</a:t>
            </a:r>
            <a:r>
              <a:rPr lang="en-US" sz="1400" dirty="0">
                <a:latin typeface="Courier"/>
                <a:cs typeface="Courier"/>
              </a:rPr>
              <a:t>data_ip':'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moverws02</a:t>
            </a:r>
            <a:r>
              <a:rPr lang="en-US" sz="1400" dirty="0" smtClean="0">
                <a:latin typeface="Courier"/>
                <a:cs typeface="Courier"/>
              </a:rPr>
              <a:t>'</a:t>
            </a:r>
            <a:r>
              <a:rPr lang="en-US" sz="1400" dirty="0">
                <a:latin typeface="Courier"/>
                <a:cs typeface="Courier"/>
              </a:rPr>
              <a:t>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>
                <a:latin typeface="Courier"/>
                <a:cs typeface="Courier"/>
              </a:rPr>
              <a:t>port':7903,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>
                <a:latin typeface="Courier"/>
                <a:cs typeface="Courier"/>
              </a:rPr>
              <a:t>logname':'</a:t>
            </a:r>
            <a:r>
              <a:rPr lang="it-IT" sz="1400" dirty="0" smtClean="0">
                <a:latin typeface="Courier"/>
                <a:cs typeface="Courier"/>
              </a:rPr>
              <a:t>LTO4_02MV</a:t>
            </a:r>
            <a:r>
              <a:rPr lang="it-IT" sz="1400" dirty="0">
                <a:latin typeface="Courier"/>
                <a:cs typeface="Courier"/>
              </a:rPr>
              <a:t>',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 err="1">
                <a:latin typeface="Courier"/>
                <a:cs typeface="Courier"/>
              </a:rPr>
              <a:t>statistics_path</a:t>
            </a:r>
            <a:r>
              <a:rPr lang="it-IT" sz="1400" dirty="0">
                <a:latin typeface="Courier"/>
                <a:cs typeface="Courier"/>
              </a:rPr>
              <a:t>':'/</a:t>
            </a:r>
            <a:r>
              <a:rPr lang="it-IT" sz="1400" dirty="0" err="1">
                <a:latin typeface="Courier"/>
                <a:cs typeface="Courier"/>
              </a:rPr>
              <a:t>tmp</a:t>
            </a:r>
            <a:r>
              <a:rPr lang="it-IT" sz="1400" dirty="0">
                <a:latin typeface="Courier"/>
                <a:cs typeface="Courier"/>
              </a:rPr>
              <a:t>/</a:t>
            </a:r>
            <a:r>
              <a:rPr lang="it-IT" sz="1400" dirty="0" err="1">
                <a:latin typeface="Courier"/>
                <a:cs typeface="Courier"/>
              </a:rPr>
              <a:t>enstore</a:t>
            </a:r>
            <a:r>
              <a:rPr lang="it-IT" sz="1400" dirty="0">
                <a:latin typeface="Courier"/>
                <a:cs typeface="Courier"/>
              </a:rPr>
              <a:t>/</a:t>
            </a:r>
            <a:r>
              <a:rPr lang="it-IT" sz="1400" dirty="0" err="1">
                <a:latin typeface="Courier"/>
                <a:cs typeface="Courier"/>
              </a:rPr>
              <a:t>enstore</a:t>
            </a:r>
            <a:r>
              <a:rPr lang="it-IT" sz="1400" dirty="0">
                <a:latin typeface="Courier"/>
                <a:cs typeface="Courier"/>
              </a:rPr>
              <a:t>/</a:t>
            </a:r>
            <a:r>
              <a:rPr lang="it-IT" sz="1400" dirty="0" smtClean="0">
                <a:latin typeface="Courier"/>
                <a:cs typeface="Courier"/>
              </a:rPr>
              <a:t>LTO4_02.</a:t>
            </a:r>
            <a:r>
              <a:rPr lang="it-IT" sz="1400" dirty="0">
                <a:latin typeface="Courier"/>
                <a:cs typeface="Courier"/>
              </a:rPr>
              <a:t>stat',</a:t>
            </a:r>
          </a:p>
          <a:p>
            <a:r>
              <a:rPr lang="it-IT" sz="1400" dirty="0" smtClean="0">
                <a:latin typeface="Courier"/>
                <a:cs typeface="Courier"/>
              </a:rPr>
              <a:t>  . . .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>
                <a:latin typeface="Courier"/>
                <a:cs typeface="Courier"/>
              </a:rPr>
              <a:t>check_written_file':lto4_mvr_check_f,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>
                <a:latin typeface="Courier"/>
                <a:cs typeface="Courier"/>
              </a:rPr>
              <a:t>check_first_written_file':lto4_mvr_check_1st,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>
                <a:latin typeface="Courier"/>
                <a:cs typeface="Courier"/>
              </a:rPr>
              <a:t>min_buffer':lto4_min_buffer,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>
                <a:latin typeface="Courier"/>
                <a:cs typeface="Courier"/>
              </a:rPr>
              <a:t>max_buffer':lto4_max_buffer,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 err="1">
                <a:latin typeface="Courier"/>
                <a:cs typeface="Courier"/>
              </a:rPr>
              <a:t>max_rate</a:t>
            </a:r>
            <a:r>
              <a:rPr lang="it-IT" sz="1400" dirty="0">
                <a:latin typeface="Courier"/>
                <a:cs typeface="Courier"/>
              </a:rPr>
              <a:t>': lto4_rate,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>
                <a:latin typeface="Courier"/>
                <a:cs typeface="Courier"/>
              </a:rPr>
              <a:t>mount_delay':15,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>
                <a:latin typeface="Courier"/>
                <a:cs typeface="Courier"/>
              </a:rPr>
              <a:t>update_interval':lto4_update_interval,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>
                <a:latin typeface="Courier"/>
                <a:cs typeface="Courier"/>
              </a:rPr>
              <a:t>library':'LTO4.library_manager',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 err="1">
                <a:latin typeface="Courier"/>
                <a:cs typeface="Courier"/>
              </a:rPr>
              <a:t>device</a:t>
            </a:r>
            <a:r>
              <a:rPr lang="it-IT" sz="1400" dirty="0">
                <a:latin typeface="Courier"/>
                <a:cs typeface="Courier"/>
              </a:rPr>
              <a:t>':'</a:t>
            </a:r>
            <a:r>
              <a:rPr lang="it-IT" sz="1400" dirty="0">
                <a:solidFill>
                  <a:srgbClr val="FF0000"/>
                </a:solidFill>
                <a:latin typeface="Courier"/>
                <a:cs typeface="Courier"/>
              </a:rPr>
              <a:t>/</a:t>
            </a:r>
            <a:r>
              <a:rPr lang="it-IT" sz="1400" dirty="0" err="1">
                <a:solidFill>
                  <a:srgbClr val="FF0000"/>
                </a:solidFill>
                <a:latin typeface="Courier"/>
                <a:cs typeface="Courier"/>
              </a:rPr>
              <a:t>dev</a:t>
            </a:r>
            <a:r>
              <a:rPr lang="it-IT" sz="1400" dirty="0">
                <a:solidFill>
                  <a:srgbClr val="FF0000"/>
                </a:solidFill>
                <a:latin typeface="Courier"/>
                <a:cs typeface="Courier"/>
              </a:rPr>
              <a:t>/</a:t>
            </a:r>
            <a:r>
              <a:rPr lang="it-IT" sz="1400" dirty="0" err="1">
                <a:solidFill>
                  <a:srgbClr val="FF0000"/>
                </a:solidFill>
                <a:latin typeface="Courier"/>
                <a:cs typeface="Courier"/>
              </a:rPr>
              <a:t>rmt</a:t>
            </a:r>
            <a:r>
              <a:rPr lang="it-IT" sz="1400" dirty="0">
                <a:solidFill>
                  <a:srgbClr val="FF0000"/>
                </a:solidFill>
                <a:latin typeface="Courier"/>
                <a:cs typeface="Courier"/>
              </a:rPr>
              <a:t>/</a:t>
            </a:r>
            <a:r>
              <a:rPr lang="it-IT" sz="1400" dirty="0" smtClean="0">
                <a:solidFill>
                  <a:srgbClr val="FF0000"/>
                </a:solidFill>
                <a:latin typeface="Courier"/>
                <a:cs typeface="Courier"/>
              </a:rPr>
              <a:t>tps3d0n</a:t>
            </a:r>
            <a:r>
              <a:rPr lang="it-IT" sz="1400" dirty="0">
                <a:latin typeface="Courier"/>
                <a:cs typeface="Courier"/>
              </a:rPr>
              <a:t>',</a:t>
            </a:r>
          </a:p>
          <a:p>
            <a:r>
              <a:rPr lang="it-IT" sz="1400" dirty="0" smtClean="0">
                <a:latin typeface="Courier"/>
                <a:cs typeface="Courier"/>
              </a:rPr>
              <a:t>   '</a:t>
            </a:r>
            <a:r>
              <a:rPr lang="it-IT" sz="1400" dirty="0">
                <a:latin typeface="Courier"/>
                <a:cs typeface="Courier"/>
              </a:rPr>
              <a:t>driver':'</a:t>
            </a:r>
            <a:r>
              <a:rPr lang="it-IT" sz="1400" dirty="0" err="1">
                <a:latin typeface="Courier"/>
                <a:cs typeface="Courier"/>
              </a:rPr>
              <a:t>FTTDriver</a:t>
            </a:r>
            <a:r>
              <a:rPr lang="it-IT" sz="1400" dirty="0">
                <a:latin typeface="Courier"/>
                <a:cs typeface="Courier"/>
              </a:rPr>
              <a:t>',</a:t>
            </a:r>
          </a:p>
          <a:p>
            <a:r>
              <a:rPr lang="tr-TR" sz="1400" dirty="0" smtClean="0">
                <a:latin typeface="Courier"/>
                <a:cs typeface="Courier"/>
              </a:rPr>
              <a:t>   '</a:t>
            </a:r>
            <a:r>
              <a:rPr lang="tr-TR" sz="1400" dirty="0">
                <a:latin typeface="Courier"/>
                <a:cs typeface="Courier"/>
              </a:rPr>
              <a:t>mc_device':'</a:t>
            </a:r>
            <a:r>
              <a:rPr lang="tr-TR" sz="1400" dirty="0" smtClean="0">
                <a:solidFill>
                  <a:srgbClr val="FF0000"/>
                </a:solidFill>
                <a:latin typeface="Courier"/>
                <a:cs typeface="Courier"/>
              </a:rPr>
              <a:t>0,0,1,1</a:t>
            </a:r>
            <a:r>
              <a:rPr lang="tr-TR" sz="1400" dirty="0" smtClean="0">
                <a:latin typeface="Courier"/>
                <a:cs typeface="Courier"/>
              </a:rPr>
              <a:t>'</a:t>
            </a:r>
            <a:r>
              <a:rPr lang="tr-TR" sz="1400" dirty="0">
                <a:latin typeface="Courier"/>
                <a:cs typeface="Courier"/>
              </a:rPr>
              <a:t>,</a:t>
            </a:r>
          </a:p>
          <a:p>
            <a:r>
              <a:rPr lang="tr-TR" sz="1400" dirty="0" smtClean="0">
                <a:latin typeface="Courier"/>
                <a:cs typeface="Courier"/>
              </a:rPr>
              <a:t>   '</a:t>
            </a:r>
            <a:r>
              <a:rPr lang="tr-TR" sz="1400" dirty="0">
                <a:latin typeface="Courier"/>
                <a:cs typeface="Courier"/>
              </a:rPr>
              <a:t>media_changer':'</a:t>
            </a:r>
            <a:r>
              <a:rPr lang="tr-TR" sz="1400" dirty="0">
                <a:solidFill>
                  <a:srgbClr val="FF0000"/>
                </a:solidFill>
                <a:latin typeface="Courier"/>
                <a:cs typeface="Courier"/>
              </a:rPr>
              <a:t>SL8500.media_changer</a:t>
            </a:r>
            <a:r>
              <a:rPr lang="tr-TR" sz="1400" dirty="0">
                <a:latin typeface="Courier"/>
                <a:cs typeface="Courier"/>
              </a:rPr>
              <a:t>',</a:t>
            </a:r>
          </a:p>
          <a:p>
            <a:r>
              <a:rPr lang="tr-TR" sz="1400" dirty="0" smtClean="0">
                <a:latin typeface="Courier"/>
                <a:cs typeface="Courier"/>
              </a:rPr>
              <a:t>  . . .</a:t>
            </a:r>
          </a:p>
          <a:p>
            <a:r>
              <a:rPr lang="tr-TR" sz="1400" dirty="0" smtClean="0">
                <a:latin typeface="Courier"/>
                <a:cs typeface="Courier"/>
              </a:rPr>
              <a:t>   '</a:t>
            </a:r>
            <a:r>
              <a:rPr lang="tr-TR" sz="1400" dirty="0" err="1">
                <a:latin typeface="Courier"/>
                <a:cs typeface="Courier"/>
              </a:rPr>
              <a:t>dismount_delay</a:t>
            </a:r>
            <a:r>
              <a:rPr lang="tr-TR" sz="1400" dirty="0">
                <a:latin typeface="Courier"/>
                <a:cs typeface="Courier"/>
              </a:rPr>
              <a:t>': lto4_dismount_delay,</a:t>
            </a:r>
          </a:p>
          <a:p>
            <a:r>
              <a:rPr lang="tr-TR" sz="1400" dirty="0" smtClean="0">
                <a:latin typeface="Courier"/>
                <a:cs typeface="Courier"/>
              </a:rPr>
              <a:t>   '</a:t>
            </a:r>
            <a:r>
              <a:rPr lang="tr-TR" sz="1400" dirty="0" err="1">
                <a:latin typeface="Courier"/>
                <a:cs typeface="Courier"/>
              </a:rPr>
              <a:t>single_filemark</a:t>
            </a:r>
            <a:r>
              <a:rPr lang="tr-TR" sz="1400" dirty="0">
                <a:latin typeface="Courier"/>
                <a:cs typeface="Courier"/>
              </a:rPr>
              <a:t>': 1,</a:t>
            </a:r>
          </a:p>
          <a:p>
            <a:r>
              <a:rPr lang="tr-TR" sz="14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36322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done with </a:t>
            </a:r>
            <a:r>
              <a:rPr lang="en-US" dirty="0" err="1" smtClean="0"/>
              <a:t>Config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 lets start the </a:t>
            </a:r>
            <a:r>
              <a:rPr lang="en-US" dirty="0" err="1" smtClean="0">
                <a:latin typeface="Courier"/>
                <a:cs typeface="Courier"/>
              </a:rPr>
              <a:t>config</a:t>
            </a:r>
            <a:r>
              <a:rPr lang="en-US" dirty="0" smtClean="0">
                <a:latin typeface="Courier"/>
                <a:cs typeface="Courier"/>
              </a:rPr>
              <a:t> server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 on ensws01: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enstore</a:t>
            </a:r>
            <a:r>
              <a:rPr lang="en-US" dirty="0" smtClean="0">
                <a:latin typeface="Courier"/>
                <a:cs typeface="Courier"/>
              </a:rPr>
              <a:t> start –-just </a:t>
            </a:r>
            <a:r>
              <a:rPr lang="en-US" dirty="0" err="1" smtClean="0">
                <a:latin typeface="Courier"/>
                <a:cs typeface="Courier"/>
              </a:rPr>
              <a:t>config</a:t>
            </a:r>
            <a:r>
              <a:rPr lang="en-US" dirty="0" smtClean="0">
                <a:latin typeface="Courier"/>
                <a:cs typeface="Courier"/>
              </a:rPr>
              <a:t> 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 check that it works: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enstore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conf</a:t>
            </a:r>
            <a:r>
              <a:rPr lang="en-US" dirty="0" smtClean="0">
                <a:latin typeface="Courier"/>
                <a:cs typeface="Courier"/>
              </a:rPr>
              <a:t> –show 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24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</a:t>
            </a:r>
            <a:r>
              <a:rPr lang="en-US" dirty="0" err="1" smtClean="0"/>
              <a:t>Farmlets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 </a:t>
            </a:r>
            <a:r>
              <a:rPr lang="en-US" dirty="0" err="1" smtClean="0">
                <a:latin typeface="Courier"/>
                <a:cs typeface="Courier"/>
              </a:rPr>
              <a:t>Farmlets</a:t>
            </a:r>
            <a:r>
              <a:rPr lang="en-US" dirty="0" smtClean="0">
                <a:latin typeface="Courier"/>
                <a:cs typeface="Courier"/>
              </a:rPr>
              <a:t> are used to run </a:t>
            </a:r>
            <a:r>
              <a:rPr lang="en-US" dirty="0" err="1" smtClean="0">
                <a:latin typeface="Courier"/>
                <a:cs typeface="Courier"/>
              </a:rPr>
              <a:t>enstore</a:t>
            </a:r>
            <a:r>
              <a:rPr lang="en-US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 cluster commands (like </a:t>
            </a:r>
            <a:r>
              <a:rPr lang="en-US" dirty="0" err="1" smtClean="0">
                <a:latin typeface="Courier"/>
                <a:cs typeface="Courier"/>
              </a:rPr>
              <a:t>Estart</a:t>
            </a:r>
            <a:r>
              <a:rPr lang="en-US" dirty="0" smtClean="0">
                <a:latin typeface="Courier"/>
                <a:cs typeface="Courier"/>
              </a:rPr>
              <a:t> and Estop)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 on ensws01 as root: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source </a:t>
            </a:r>
            <a:r>
              <a:rPr lang="en-US" dirty="0">
                <a:latin typeface="Courier"/>
                <a:cs typeface="Courier"/>
              </a:rPr>
              <a:t>~</a:t>
            </a:r>
            <a:r>
              <a:rPr lang="en-US" dirty="0" err="1">
                <a:latin typeface="Courier"/>
                <a:cs typeface="Courier"/>
              </a:rPr>
              <a:t>enstore</a:t>
            </a:r>
            <a:r>
              <a:rPr lang="en-US" dirty="0">
                <a:latin typeface="Courier"/>
                <a:cs typeface="Courier"/>
              </a:rPr>
              <a:t>/.</a:t>
            </a:r>
            <a:r>
              <a:rPr lang="en-US" dirty="0" err="1" smtClean="0">
                <a:latin typeface="Courier"/>
                <a:cs typeface="Courier"/>
              </a:rPr>
              <a:t>bashrc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/opt</a:t>
            </a:r>
            <a:r>
              <a:rPr lang="en-US" dirty="0">
                <a:latin typeface="Courier"/>
                <a:cs typeface="Courier"/>
              </a:rPr>
              <a:t>/</a:t>
            </a:r>
            <a:r>
              <a:rPr lang="en-US" dirty="0" err="1">
                <a:latin typeface="Courier"/>
                <a:cs typeface="Courier"/>
              </a:rPr>
              <a:t>enstore</a:t>
            </a:r>
            <a:r>
              <a:rPr lang="en-US" dirty="0">
                <a:latin typeface="Courier"/>
                <a:cs typeface="Courier"/>
              </a:rPr>
              <a:t>/</a:t>
            </a:r>
            <a:r>
              <a:rPr lang="en-US" dirty="0" err="1">
                <a:latin typeface="Courier"/>
                <a:cs typeface="Courier"/>
              </a:rPr>
              <a:t>external_distr</a:t>
            </a:r>
            <a:r>
              <a:rPr lang="en-US" dirty="0">
                <a:latin typeface="Courier"/>
                <a:cs typeface="Courier"/>
              </a:rPr>
              <a:t>/</a:t>
            </a:r>
            <a:r>
              <a:rPr lang="en-US" dirty="0" err="1" smtClean="0">
                <a:latin typeface="Courier"/>
                <a:cs typeface="Courier"/>
              </a:rPr>
              <a:t>make_farmlets.sh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ls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/</a:t>
            </a:r>
            <a:r>
              <a:rPr lang="en-US" dirty="0" err="1">
                <a:latin typeface="Courier"/>
                <a:cs typeface="Courier"/>
              </a:rPr>
              <a:t>usr</a:t>
            </a:r>
            <a:r>
              <a:rPr lang="en-US" dirty="0">
                <a:latin typeface="Courier"/>
                <a:cs typeface="Courier"/>
              </a:rPr>
              <a:t>/local/</a:t>
            </a:r>
            <a:r>
              <a:rPr lang="en-US" dirty="0" err="1">
                <a:latin typeface="Courier"/>
                <a:cs typeface="Courier"/>
              </a:rPr>
              <a:t>etc</a:t>
            </a:r>
            <a:r>
              <a:rPr lang="en-US" dirty="0">
                <a:latin typeface="Courier"/>
                <a:cs typeface="Courier"/>
              </a:rPr>
              <a:t>/</a:t>
            </a:r>
            <a:r>
              <a:rPr lang="en-US" dirty="0" err="1">
                <a:latin typeface="Courier"/>
                <a:cs typeface="Courier"/>
              </a:rPr>
              <a:t>farmlets</a:t>
            </a:r>
            <a:r>
              <a:rPr lang="en-US" dirty="0" smtClean="0">
                <a:latin typeface="Courier"/>
                <a:cs typeface="Courier"/>
              </a:rPr>
              <a:t>/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dccore01</a:t>
            </a:r>
            <a:r>
              <a:rPr lang="en-US" dirty="0">
                <a:latin typeface="Courier"/>
                <a:cs typeface="Courier"/>
              </a:rPr>
              <a:t>-pps  </a:t>
            </a:r>
            <a:r>
              <a:rPr lang="en-US" dirty="0" err="1">
                <a:latin typeface="Courier"/>
                <a:cs typeface="Courier"/>
              </a:rPr>
              <a:t>enstore</a:t>
            </a:r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enstore</a:t>
            </a:r>
            <a:r>
              <a:rPr lang="en-US" dirty="0">
                <a:latin typeface="Courier"/>
                <a:cs typeface="Courier"/>
              </a:rPr>
              <a:t>-down  ensws01  ensws02  movers  moverws01  moverws02  </a:t>
            </a:r>
            <a:r>
              <a:rPr lang="en-US" dirty="0" smtClean="0">
                <a:latin typeface="Courier"/>
                <a:cs typeface="Courier"/>
              </a:rPr>
              <a:t>servers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02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reate web-serer </a:t>
            </a:r>
            <a:r>
              <a:rPr lang="en-US" dirty="0" err="1" smtClean="0"/>
              <a:t>config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" y="1986599"/>
            <a:ext cx="84328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[root@ensws01 ~]# /opt/</a:t>
            </a:r>
            <a:r>
              <a:rPr lang="en-US" sz="1600" dirty="0" err="1">
                <a:latin typeface="Courier"/>
                <a:cs typeface="Courier"/>
              </a:rPr>
              <a:t>enstore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sbin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install_enstore_html</a:t>
            </a:r>
            <a:r>
              <a:rPr lang="en-US" sz="1600" dirty="0">
                <a:latin typeface="Courier"/>
                <a:cs typeface="Courier"/>
              </a:rPr>
              <a:t> </a:t>
            </a:r>
          </a:p>
          <a:p>
            <a:r>
              <a:rPr lang="nb-NO" sz="1600" dirty="0">
                <a:latin typeface="Courier"/>
                <a:cs typeface="Courier"/>
              </a:rPr>
              <a:t>Stopping </a:t>
            </a:r>
            <a:r>
              <a:rPr lang="nb-NO" sz="1600" dirty="0" err="1">
                <a:latin typeface="Courier"/>
                <a:cs typeface="Courier"/>
              </a:rPr>
              <a:t>httpd</a:t>
            </a:r>
            <a:r>
              <a:rPr lang="nb-NO" sz="1600" dirty="0">
                <a:latin typeface="Courier"/>
                <a:cs typeface="Courier"/>
              </a:rPr>
              <a:t>:                                            [FAILED]</a:t>
            </a:r>
          </a:p>
          <a:p>
            <a:r>
              <a:rPr lang="nb-NO" sz="1600" dirty="0">
                <a:latin typeface="Courier"/>
                <a:cs typeface="Courier"/>
              </a:rPr>
              <a:t>CONF /</a:t>
            </a:r>
            <a:r>
              <a:rPr lang="nb-NO" sz="1600" dirty="0" err="1">
                <a:latin typeface="Courier"/>
                <a:cs typeface="Courier"/>
              </a:rPr>
              <a:t>etc</a:t>
            </a:r>
            <a:r>
              <a:rPr lang="nb-NO" sz="1600" dirty="0">
                <a:latin typeface="Courier"/>
                <a:cs typeface="Courier"/>
              </a:rPr>
              <a:t>/</a:t>
            </a:r>
            <a:r>
              <a:rPr lang="nb-NO" sz="1600" dirty="0" err="1">
                <a:latin typeface="Courier"/>
                <a:cs typeface="Courier"/>
              </a:rPr>
              <a:t>httpd</a:t>
            </a:r>
            <a:r>
              <a:rPr lang="nb-NO" sz="1600" dirty="0">
                <a:latin typeface="Courier"/>
                <a:cs typeface="Courier"/>
              </a:rPr>
              <a:t>//</a:t>
            </a:r>
            <a:r>
              <a:rPr lang="nb-NO" sz="1600" dirty="0" err="1">
                <a:latin typeface="Courier"/>
                <a:cs typeface="Courier"/>
              </a:rPr>
              <a:t>conf</a:t>
            </a:r>
            <a:r>
              <a:rPr lang="nb-NO" sz="1600" dirty="0">
                <a:latin typeface="Courier"/>
                <a:cs typeface="Courier"/>
              </a:rPr>
              <a:t>/</a:t>
            </a:r>
            <a:r>
              <a:rPr lang="nb-NO" sz="1600" dirty="0" err="1">
                <a:latin typeface="Courier"/>
                <a:cs typeface="Courier"/>
              </a:rPr>
              <a:t>httpd.conf</a:t>
            </a:r>
            <a:endParaRPr lang="nb-NO" sz="1600" dirty="0">
              <a:latin typeface="Courier"/>
              <a:cs typeface="Courier"/>
            </a:endParaRPr>
          </a:p>
          <a:p>
            <a:r>
              <a:rPr lang="nb-NO" sz="1600" dirty="0" err="1">
                <a:latin typeface="Courier"/>
                <a:cs typeface="Courier"/>
              </a:rPr>
              <a:t>Writing</a:t>
            </a:r>
            <a:r>
              <a:rPr lang="nb-NO" sz="1600" dirty="0">
                <a:latin typeface="Courier"/>
                <a:cs typeface="Courier"/>
              </a:rPr>
              <a:t> file  /</a:t>
            </a:r>
            <a:r>
              <a:rPr lang="nb-NO" sz="1600" dirty="0" err="1">
                <a:latin typeface="Courier"/>
                <a:cs typeface="Courier"/>
              </a:rPr>
              <a:t>etc</a:t>
            </a:r>
            <a:r>
              <a:rPr lang="nb-NO" sz="1600" dirty="0">
                <a:latin typeface="Courier"/>
                <a:cs typeface="Courier"/>
              </a:rPr>
              <a:t>/</a:t>
            </a:r>
            <a:r>
              <a:rPr lang="nb-NO" sz="1600" dirty="0" err="1">
                <a:latin typeface="Courier"/>
                <a:cs typeface="Courier"/>
              </a:rPr>
              <a:t>httpd</a:t>
            </a:r>
            <a:r>
              <a:rPr lang="nb-NO" sz="1600" dirty="0">
                <a:latin typeface="Courier"/>
                <a:cs typeface="Courier"/>
              </a:rPr>
              <a:t>//</a:t>
            </a:r>
            <a:r>
              <a:rPr lang="nb-NO" sz="1600" dirty="0" err="1">
                <a:latin typeface="Courier"/>
                <a:cs typeface="Courier"/>
              </a:rPr>
              <a:t>conf</a:t>
            </a:r>
            <a:r>
              <a:rPr lang="nb-NO" sz="1600" dirty="0">
                <a:latin typeface="Courier"/>
                <a:cs typeface="Courier"/>
              </a:rPr>
              <a:t>/</a:t>
            </a:r>
            <a:r>
              <a:rPr lang="nb-NO" sz="1600" dirty="0" err="1">
                <a:latin typeface="Courier"/>
                <a:cs typeface="Courier"/>
              </a:rPr>
              <a:t>httpd.conf</a:t>
            </a:r>
            <a:r>
              <a:rPr lang="nb-NO" sz="1600" dirty="0">
                <a:latin typeface="Courier"/>
                <a:cs typeface="Courier"/>
              </a:rPr>
              <a:t>  </a:t>
            </a:r>
            <a:r>
              <a:rPr lang="nb-NO" sz="1600" dirty="0" err="1">
                <a:latin typeface="Courier"/>
                <a:cs typeface="Courier"/>
              </a:rPr>
              <a:t>Root</a:t>
            </a:r>
            <a:r>
              <a:rPr lang="nb-NO" sz="1600" dirty="0">
                <a:latin typeface="Courier"/>
                <a:cs typeface="Courier"/>
              </a:rPr>
              <a:t>  /</a:t>
            </a:r>
            <a:r>
              <a:rPr lang="nb-NO" sz="1600" dirty="0" err="1">
                <a:latin typeface="Courier"/>
                <a:cs typeface="Courier"/>
              </a:rPr>
              <a:t>etc</a:t>
            </a:r>
            <a:r>
              <a:rPr lang="nb-NO" sz="1600" dirty="0">
                <a:latin typeface="Courier"/>
                <a:cs typeface="Courier"/>
              </a:rPr>
              <a:t>/</a:t>
            </a:r>
            <a:r>
              <a:rPr lang="nb-NO" sz="1600" dirty="0" err="1">
                <a:latin typeface="Courier"/>
                <a:cs typeface="Courier"/>
              </a:rPr>
              <a:t>httpd</a:t>
            </a:r>
            <a:r>
              <a:rPr lang="nb-NO" sz="1600" dirty="0">
                <a:latin typeface="Courier"/>
                <a:cs typeface="Courier"/>
              </a:rPr>
              <a:t>/</a:t>
            </a:r>
          </a:p>
          <a:p>
            <a:r>
              <a:rPr lang="nb-NO" sz="1600" dirty="0" err="1">
                <a:latin typeface="Courier"/>
                <a:cs typeface="Courier"/>
              </a:rPr>
              <a:t>exists</a:t>
            </a:r>
            <a:r>
              <a:rPr lang="nb-NO" sz="1600" dirty="0">
                <a:latin typeface="Courier"/>
                <a:cs typeface="Courier"/>
              </a:rPr>
              <a:t> False /var/</a:t>
            </a:r>
            <a:r>
              <a:rPr lang="nb-NO" sz="1600" dirty="0" err="1">
                <a:latin typeface="Courier"/>
                <a:cs typeface="Courier"/>
              </a:rPr>
              <a:t>www</a:t>
            </a:r>
            <a:r>
              <a:rPr lang="nb-NO" sz="1600" dirty="0">
                <a:latin typeface="Courier"/>
                <a:cs typeface="Courier"/>
              </a:rPr>
              <a:t>/html/</a:t>
            </a:r>
            <a:r>
              <a:rPr lang="nb-NO" sz="1600" dirty="0" err="1">
                <a:latin typeface="Courier"/>
                <a:cs typeface="Courier"/>
              </a:rPr>
              <a:t>enstore</a:t>
            </a:r>
            <a:r>
              <a:rPr lang="nb-NO" sz="1600" dirty="0">
                <a:latin typeface="Courier"/>
                <a:cs typeface="Courier"/>
              </a:rPr>
              <a:t>/html/</a:t>
            </a:r>
            <a:r>
              <a:rPr lang="nb-NO" sz="1600" dirty="0" err="1">
                <a:latin typeface="Courier"/>
                <a:cs typeface="Courier"/>
              </a:rPr>
              <a:t>enstore</a:t>
            </a:r>
            <a:endParaRPr lang="nb-NO" sz="1600" dirty="0">
              <a:latin typeface="Courier"/>
              <a:cs typeface="Courier"/>
            </a:endParaRPr>
          </a:p>
          <a:p>
            <a:r>
              <a:rPr lang="nb-NO" sz="1600" dirty="0">
                <a:latin typeface="Courier"/>
                <a:cs typeface="Courier"/>
              </a:rPr>
              <a:t>log </a:t>
            </a:r>
            <a:r>
              <a:rPr lang="nb-NO" sz="1600" dirty="0" err="1">
                <a:latin typeface="Courier"/>
                <a:cs typeface="Courier"/>
              </a:rPr>
              <a:t>directory</a:t>
            </a:r>
            <a:r>
              <a:rPr lang="nb-NO" sz="1600" dirty="0">
                <a:latin typeface="Courier"/>
                <a:cs typeface="Courier"/>
              </a:rPr>
              <a:t>  /var/log/</a:t>
            </a:r>
            <a:r>
              <a:rPr lang="nb-NO" sz="1600" dirty="0" err="1">
                <a:latin typeface="Courier"/>
                <a:cs typeface="Courier"/>
              </a:rPr>
              <a:t>enstore</a:t>
            </a:r>
            <a:endParaRPr lang="nb-NO" sz="1600" dirty="0">
              <a:latin typeface="Courier"/>
              <a:cs typeface="Courier"/>
            </a:endParaRPr>
          </a:p>
          <a:p>
            <a:r>
              <a:rPr lang="nb-NO" sz="1600" dirty="0">
                <a:latin typeface="Courier"/>
                <a:cs typeface="Courier"/>
              </a:rPr>
              <a:t>CONF /</a:t>
            </a:r>
            <a:r>
              <a:rPr lang="nb-NO" sz="1600" dirty="0" err="1">
                <a:latin typeface="Courier"/>
                <a:cs typeface="Courier"/>
              </a:rPr>
              <a:t>etc</a:t>
            </a:r>
            <a:r>
              <a:rPr lang="nb-NO" sz="1600" dirty="0">
                <a:latin typeface="Courier"/>
                <a:cs typeface="Courier"/>
              </a:rPr>
              <a:t>/</a:t>
            </a:r>
            <a:r>
              <a:rPr lang="nb-NO" sz="1600" dirty="0" err="1">
                <a:latin typeface="Courier"/>
                <a:cs typeface="Courier"/>
              </a:rPr>
              <a:t>httpd</a:t>
            </a:r>
            <a:r>
              <a:rPr lang="nb-NO" sz="1600" dirty="0">
                <a:latin typeface="Courier"/>
                <a:cs typeface="Courier"/>
              </a:rPr>
              <a:t>//</a:t>
            </a:r>
            <a:r>
              <a:rPr lang="nb-NO" sz="1600" dirty="0" err="1">
                <a:latin typeface="Courier"/>
                <a:cs typeface="Courier"/>
              </a:rPr>
              <a:t>conf</a:t>
            </a:r>
            <a:r>
              <a:rPr lang="nb-NO" sz="1600" dirty="0">
                <a:latin typeface="Courier"/>
                <a:cs typeface="Courier"/>
              </a:rPr>
              <a:t>/</a:t>
            </a:r>
            <a:r>
              <a:rPr lang="nb-NO" sz="1600" dirty="0" err="1">
                <a:latin typeface="Courier"/>
                <a:cs typeface="Courier"/>
              </a:rPr>
              <a:t>httpd.conf</a:t>
            </a:r>
            <a:endParaRPr lang="nb-NO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Starting </a:t>
            </a:r>
            <a:r>
              <a:rPr lang="en-US" sz="1600" dirty="0" err="1">
                <a:latin typeface="Courier"/>
                <a:cs typeface="Courier"/>
              </a:rPr>
              <a:t>httpd</a:t>
            </a:r>
            <a:r>
              <a:rPr lang="en-US" sz="1600" dirty="0">
                <a:latin typeface="Courier"/>
                <a:cs typeface="Courier"/>
              </a:rPr>
              <a:t>:                                            [  OK  ]</a:t>
            </a:r>
          </a:p>
          <a:p>
            <a:r>
              <a:rPr lang="nl-NL" sz="1600" dirty="0">
                <a:latin typeface="Courier"/>
                <a:cs typeface="Courier"/>
              </a:rPr>
              <a:t>[root@ensws01 ~]# </a:t>
            </a:r>
            <a:endParaRPr lang="nl-NL" sz="1600" dirty="0" smtClean="0">
              <a:latin typeface="Courier"/>
              <a:cs typeface="Courier"/>
            </a:endParaRPr>
          </a:p>
          <a:p>
            <a:endParaRPr lang="nl-NL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# check </a:t>
            </a:r>
            <a:r>
              <a:rPr lang="en-US" sz="1600" dirty="0">
                <a:latin typeface="Courier"/>
                <a:cs typeface="Courier"/>
              </a:rPr>
              <a:t>that this worked:</a:t>
            </a:r>
          </a:p>
          <a:p>
            <a:endParaRPr lang="en-US" sz="1600" dirty="0">
              <a:latin typeface="Courier"/>
              <a:cs typeface="Courier"/>
              <a:hlinkClick r:id="rId2"/>
            </a:endParaRPr>
          </a:p>
          <a:p>
            <a:r>
              <a:rPr lang="en-US" sz="1600" dirty="0">
                <a:latin typeface="Courier"/>
                <a:cs typeface="Courier"/>
                <a:hlinkClick r:id="rId2"/>
              </a:rPr>
              <a:t>http://ensws01.pic.es/</a:t>
            </a:r>
            <a:r>
              <a:rPr lang="en-US" sz="1600" dirty="0" err="1">
                <a:latin typeface="Courier"/>
                <a:cs typeface="Courier"/>
                <a:hlinkClick r:id="rId2"/>
              </a:rPr>
              <a:t>enstore</a:t>
            </a:r>
            <a:r>
              <a:rPr lang="en-US" sz="1600" dirty="0">
                <a:latin typeface="Courier"/>
                <a:cs typeface="Courier"/>
                <a:hlinkClick r:id="rId2"/>
              </a:rPr>
              <a:t>/</a:t>
            </a:r>
            <a:endParaRPr lang="en-US" sz="1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492468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70840" y="1408043"/>
            <a:ext cx="8315960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# create databases, on ensws01:</a:t>
            </a:r>
          </a:p>
          <a:p>
            <a:endParaRPr lang="en-US" dirty="0"/>
          </a:p>
          <a:p>
            <a:r>
              <a:rPr lang="en-US" dirty="0" smtClean="0"/>
              <a:t>as root</a:t>
            </a:r>
          </a:p>
          <a:p>
            <a:r>
              <a:rPr lang="en-US" dirty="0" smtClean="0"/>
              <a:t>source ~</a:t>
            </a:r>
            <a:r>
              <a:rPr lang="en-US" dirty="0" err="1" smtClean="0"/>
              <a:t>enstore</a:t>
            </a:r>
            <a:r>
              <a:rPr lang="en-US" dirty="0" smtClean="0"/>
              <a:t>/.</a:t>
            </a:r>
            <a:r>
              <a:rPr lang="en-US" dirty="0" err="1" smtClean="0"/>
              <a:t>bashrc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/>
          </a:p>
          <a:p>
            <a:r>
              <a:rPr lang="en-US" dirty="0"/>
              <a:t>python $ENSTORE_DIR/</a:t>
            </a:r>
            <a:r>
              <a:rPr lang="en-US" dirty="0" err="1"/>
              <a:t>sbin</a:t>
            </a:r>
            <a:r>
              <a:rPr lang="en-US" dirty="0"/>
              <a:t>/</a:t>
            </a:r>
            <a:r>
              <a:rPr lang="en-US" dirty="0" err="1"/>
              <a:t>create_database.py</a:t>
            </a:r>
            <a:r>
              <a:rPr lang="en-US" dirty="0"/>
              <a:t> </a:t>
            </a:r>
            <a:r>
              <a:rPr lang="en-US" dirty="0" err="1"/>
              <a:t>enstoredb</a:t>
            </a:r>
            <a:endParaRPr lang="en-US" dirty="0"/>
          </a:p>
          <a:p>
            <a:r>
              <a:rPr lang="en-US" dirty="0"/>
              <a:t>python /opt/</a:t>
            </a:r>
            <a:r>
              <a:rPr lang="en-US" dirty="0" err="1"/>
              <a:t>enstore</a:t>
            </a:r>
            <a:r>
              <a:rPr lang="en-US" dirty="0"/>
              <a:t>/</a:t>
            </a:r>
            <a:r>
              <a:rPr lang="en-US" dirty="0" err="1"/>
              <a:t>sbin</a:t>
            </a:r>
            <a:r>
              <a:rPr lang="en-US" dirty="0"/>
              <a:t>/</a:t>
            </a:r>
            <a:r>
              <a:rPr lang="en-US" dirty="0" err="1"/>
              <a:t>update_database_schema.py</a:t>
            </a:r>
            <a:r>
              <a:rPr lang="en-US" dirty="0"/>
              <a:t> </a:t>
            </a:r>
            <a:r>
              <a:rPr lang="en-US" dirty="0" err="1"/>
              <a:t>enstoredb</a:t>
            </a:r>
            <a:endParaRPr lang="en-US" dirty="0"/>
          </a:p>
          <a:p>
            <a:r>
              <a:rPr lang="en-US" dirty="0" err="1"/>
              <a:t>psql</a:t>
            </a:r>
            <a:r>
              <a:rPr lang="en-US" dirty="0"/>
              <a:t> -h ensws01.pic.es -p 8888 -U </a:t>
            </a:r>
            <a:r>
              <a:rPr lang="en-US" dirty="0" err="1"/>
              <a:t>enstore</a:t>
            </a:r>
            <a:r>
              <a:rPr lang="en-US" dirty="0"/>
              <a:t> </a:t>
            </a:r>
            <a:r>
              <a:rPr lang="en-US" dirty="0" err="1"/>
              <a:t>enstoredb</a:t>
            </a:r>
            <a:r>
              <a:rPr lang="en-US" dirty="0"/>
              <a:t> -f </a:t>
            </a:r>
            <a:r>
              <a:rPr lang="en-US" dirty="0" err="1"/>
              <a:t>enstoredb_update.sql</a:t>
            </a:r>
            <a:endParaRPr lang="en-US" dirty="0"/>
          </a:p>
          <a:p>
            <a:endParaRPr lang="en-US" dirty="0"/>
          </a:p>
          <a:p>
            <a:r>
              <a:rPr lang="en-US" dirty="0"/>
              <a:t>python $ENSTORE_DIR/</a:t>
            </a:r>
            <a:r>
              <a:rPr lang="en-US" dirty="0" err="1"/>
              <a:t>sbin</a:t>
            </a:r>
            <a:r>
              <a:rPr lang="en-US" dirty="0"/>
              <a:t>/</a:t>
            </a:r>
            <a:r>
              <a:rPr lang="en-US" dirty="0" err="1"/>
              <a:t>create_database.py</a:t>
            </a:r>
            <a:r>
              <a:rPr lang="en-US" dirty="0"/>
              <a:t> accounting</a:t>
            </a:r>
          </a:p>
          <a:p>
            <a:r>
              <a:rPr lang="en-US" dirty="0"/>
              <a:t>python /opt/</a:t>
            </a:r>
            <a:r>
              <a:rPr lang="en-US" dirty="0" err="1"/>
              <a:t>enstore</a:t>
            </a:r>
            <a:r>
              <a:rPr lang="en-US" dirty="0"/>
              <a:t>/</a:t>
            </a:r>
            <a:r>
              <a:rPr lang="en-US" dirty="0" err="1"/>
              <a:t>sbin</a:t>
            </a:r>
            <a:r>
              <a:rPr lang="en-US" dirty="0"/>
              <a:t>/</a:t>
            </a:r>
            <a:r>
              <a:rPr lang="en-US" dirty="0" err="1"/>
              <a:t>update_database_schema.py</a:t>
            </a:r>
            <a:r>
              <a:rPr lang="en-US" dirty="0"/>
              <a:t> accounting</a:t>
            </a:r>
          </a:p>
          <a:p>
            <a:r>
              <a:rPr lang="en-US" dirty="0" err="1"/>
              <a:t>psql</a:t>
            </a:r>
            <a:r>
              <a:rPr lang="en-US" dirty="0"/>
              <a:t> -h ensws01.pic.es -p 8800 -U </a:t>
            </a:r>
            <a:r>
              <a:rPr lang="en-US" dirty="0" err="1"/>
              <a:t>enstore</a:t>
            </a:r>
            <a:r>
              <a:rPr lang="en-US" dirty="0"/>
              <a:t> accounting -f </a:t>
            </a:r>
            <a:r>
              <a:rPr lang="en-US" dirty="0" err="1"/>
              <a:t>accounting_update.sql</a:t>
            </a:r>
            <a:endParaRPr lang="en-US" dirty="0"/>
          </a:p>
          <a:p>
            <a:endParaRPr lang="en-US" dirty="0"/>
          </a:p>
          <a:p>
            <a:r>
              <a:rPr lang="en-US" dirty="0"/>
              <a:t>python $ENSTORE_DIR/</a:t>
            </a:r>
            <a:r>
              <a:rPr lang="en-US" dirty="0" err="1"/>
              <a:t>sbin</a:t>
            </a:r>
            <a:r>
              <a:rPr lang="en-US" dirty="0"/>
              <a:t>/</a:t>
            </a:r>
            <a:r>
              <a:rPr lang="en-US" dirty="0" err="1"/>
              <a:t>create_database.py</a:t>
            </a:r>
            <a:r>
              <a:rPr lang="en-US" dirty="0"/>
              <a:t> </a:t>
            </a:r>
            <a:r>
              <a:rPr lang="en-US" dirty="0" err="1"/>
              <a:t>drivestat</a:t>
            </a:r>
            <a:endParaRPr lang="en-US" dirty="0"/>
          </a:p>
          <a:p>
            <a:r>
              <a:rPr lang="en-US" dirty="0"/>
              <a:t>python /opt/</a:t>
            </a:r>
            <a:r>
              <a:rPr lang="en-US" dirty="0" err="1"/>
              <a:t>enstore</a:t>
            </a:r>
            <a:r>
              <a:rPr lang="en-US" dirty="0"/>
              <a:t>/</a:t>
            </a:r>
            <a:r>
              <a:rPr lang="en-US" dirty="0" err="1"/>
              <a:t>sbin</a:t>
            </a:r>
            <a:r>
              <a:rPr lang="en-US" dirty="0"/>
              <a:t>/</a:t>
            </a:r>
            <a:r>
              <a:rPr lang="en-US" dirty="0" err="1"/>
              <a:t>update_database_schema.py</a:t>
            </a:r>
            <a:r>
              <a:rPr lang="en-US" dirty="0"/>
              <a:t> </a:t>
            </a:r>
            <a:r>
              <a:rPr lang="en-US" dirty="0" err="1"/>
              <a:t>drivestat</a:t>
            </a:r>
            <a:endParaRPr lang="en-US" dirty="0"/>
          </a:p>
          <a:p>
            <a:r>
              <a:rPr lang="en-US" dirty="0" err="1"/>
              <a:t>psql</a:t>
            </a:r>
            <a:r>
              <a:rPr lang="en-US" dirty="0"/>
              <a:t> -h ensws01.pic.es -p 8802 -U </a:t>
            </a:r>
            <a:r>
              <a:rPr lang="en-US" dirty="0" err="1"/>
              <a:t>enstore</a:t>
            </a:r>
            <a:r>
              <a:rPr lang="en-US" dirty="0"/>
              <a:t> </a:t>
            </a:r>
            <a:r>
              <a:rPr lang="en-US" dirty="0" err="1"/>
              <a:t>drivestat</a:t>
            </a:r>
            <a:r>
              <a:rPr lang="en-US" dirty="0"/>
              <a:t> -f </a:t>
            </a:r>
            <a:r>
              <a:rPr lang="en-US" dirty="0" err="1"/>
              <a:t>drivestat_update.sql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833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 </a:t>
            </a:r>
            <a:r>
              <a:rPr lang="en-US" dirty="0" err="1" smtClean="0"/>
              <a:t>crons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5120" y="1696721"/>
            <a:ext cx="8686800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#install </a:t>
            </a:r>
            <a:r>
              <a:rPr lang="en-US" dirty="0" err="1">
                <a:latin typeface="Courier"/>
                <a:cs typeface="Courier"/>
              </a:rPr>
              <a:t>crons</a:t>
            </a:r>
            <a:r>
              <a:rPr lang="en-US" dirty="0">
                <a:latin typeface="Courier"/>
                <a:cs typeface="Courier"/>
              </a:rPr>
              <a:t>: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# as root pm ensws01: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source ~</a:t>
            </a:r>
            <a:r>
              <a:rPr lang="en-US" dirty="0" err="1" smtClean="0">
                <a:latin typeface="Courier"/>
                <a:cs typeface="Courier"/>
              </a:rPr>
              <a:t>enstore</a:t>
            </a:r>
            <a:r>
              <a:rPr lang="en-US" dirty="0" smtClean="0">
                <a:latin typeface="Courier"/>
                <a:cs typeface="Courier"/>
              </a:rPr>
              <a:t>/.</a:t>
            </a:r>
            <a:r>
              <a:rPr lang="en-US" dirty="0" err="1" smtClean="0">
                <a:latin typeface="Courier"/>
                <a:cs typeface="Courier"/>
              </a:rPr>
              <a:t>bashrc</a:t>
            </a:r>
            <a:r>
              <a:rPr lang="en-US" dirty="0" smtClean="0">
                <a:latin typeface="Courier"/>
                <a:cs typeface="Courier"/>
              </a:rPr>
              <a:t> 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python $</a:t>
            </a:r>
            <a:r>
              <a:rPr lang="en-US" dirty="0">
                <a:latin typeface="Courier"/>
                <a:cs typeface="Courier"/>
              </a:rPr>
              <a:t>ENSTORE_DIR/tools/</a:t>
            </a:r>
            <a:r>
              <a:rPr lang="en-US" dirty="0" err="1">
                <a:latin typeface="Courier"/>
                <a:cs typeface="Courier"/>
              </a:rPr>
              <a:t>install_crons.py</a:t>
            </a:r>
            <a:r>
              <a:rPr lang="en-US" dirty="0">
                <a:latin typeface="Courier"/>
                <a:cs typeface="Courier"/>
              </a:rPr>
              <a:t> </a:t>
            </a:r>
            <a:endParaRPr lang="en-US" dirty="0" smtClean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  <a:p>
            <a:endParaRPr lang="en-US" dirty="0" smtClean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9607881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</a:t>
            </a:r>
            <a:r>
              <a:rPr lang="en-US" dirty="0" err="1" smtClean="0"/>
              <a:t>Enstore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 either run 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enstore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Estart</a:t>
            </a:r>
            <a:r>
              <a:rPr lang="en-US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 or run 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enstore</a:t>
            </a:r>
            <a:r>
              <a:rPr lang="en-US" dirty="0" smtClean="0">
                <a:latin typeface="Courier"/>
                <a:cs typeface="Courier"/>
              </a:rPr>
              <a:t> start 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 on each node 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11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have 4 hosts:</a:t>
            </a:r>
          </a:p>
          <a:p>
            <a:pPr lvl="1"/>
            <a:r>
              <a:rPr lang="en-US" dirty="0" smtClean="0"/>
              <a:t>ensws01, ensws02, moverws01, moverws02</a:t>
            </a:r>
          </a:p>
          <a:p>
            <a:r>
              <a:rPr lang="en-US" dirty="0" smtClean="0"/>
              <a:t> moverws01 has </a:t>
            </a:r>
            <a:r>
              <a:rPr lang="en-US" dirty="0" err="1" smtClean="0"/>
              <a:t>rsh</a:t>
            </a:r>
            <a:r>
              <a:rPr lang="en-US" dirty="0" smtClean="0"/>
              <a:t> access to SL8500 ACSLS control host (Automated Cartridge System Library Software).</a:t>
            </a:r>
          </a:p>
          <a:p>
            <a:r>
              <a:rPr lang="en-US" dirty="0" smtClean="0"/>
              <a:t>moverws01 and moverws02 are connected to drives in SL8500 library (one drive per node).</a:t>
            </a:r>
          </a:p>
          <a:p>
            <a:r>
              <a:rPr lang="en-US" dirty="0" smtClean="0"/>
              <a:t>Media is LTO4 </a:t>
            </a:r>
          </a:p>
          <a:p>
            <a:r>
              <a:rPr lang="en-US" dirty="0" smtClean="0"/>
              <a:t>Chimera NFS server is </a:t>
            </a:r>
            <a:r>
              <a:rPr lang="en-US" dirty="0"/>
              <a:t> dccore01-</a:t>
            </a:r>
            <a:r>
              <a:rPr lang="en-US" dirty="0" smtClean="0"/>
              <a:t>pps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450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tapes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30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2763520"/>
            <a:ext cx="8432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# on ensrvws01:</a:t>
            </a:r>
          </a:p>
          <a:p>
            <a:endParaRPr lang="cs-CZ" dirty="0"/>
          </a:p>
          <a:p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/>
              <a:t>v in G05501 G05502 G05503 G05504 G05505; do </a:t>
            </a:r>
          </a:p>
          <a:p>
            <a:r>
              <a:rPr lang="cs-CZ" dirty="0" err="1"/>
              <a:t>enstore</a:t>
            </a:r>
            <a:r>
              <a:rPr lang="cs-CZ" dirty="0"/>
              <a:t> vol --VOL1OK --bypass-label-</a:t>
            </a:r>
            <a:r>
              <a:rPr lang="cs-CZ" dirty="0" err="1"/>
              <a:t>check</a:t>
            </a:r>
            <a:r>
              <a:rPr lang="cs-CZ" dirty="0"/>
              <a:t> --</a:t>
            </a:r>
            <a:r>
              <a:rPr lang="cs-CZ" dirty="0" err="1"/>
              <a:t>add</a:t>
            </a:r>
            <a:r>
              <a:rPr lang="cs-CZ" dirty="0"/>
              <a:t> ${v} LTO4  </a:t>
            </a:r>
            <a:r>
              <a:rPr lang="cs-CZ" dirty="0" err="1"/>
              <a:t>none</a:t>
            </a:r>
            <a:r>
              <a:rPr lang="cs-CZ" dirty="0"/>
              <a:t> </a:t>
            </a:r>
            <a:r>
              <a:rPr lang="cs-CZ" dirty="0" err="1"/>
              <a:t>none</a:t>
            </a:r>
            <a:r>
              <a:rPr lang="cs-CZ" dirty="0"/>
              <a:t> </a:t>
            </a:r>
            <a:r>
              <a:rPr lang="cs-CZ" dirty="0" err="1"/>
              <a:t>none</a:t>
            </a:r>
            <a:r>
              <a:rPr lang="cs-CZ" dirty="0"/>
              <a:t> LTO4 800GB</a:t>
            </a:r>
          </a:p>
          <a:p>
            <a:r>
              <a:rPr lang="cs-CZ" dirty="0"/>
              <a:t>done</a:t>
            </a:r>
          </a:p>
        </p:txBody>
      </p:sp>
    </p:spTree>
    <p:extLst>
      <p:ext uri="{BB962C8B-B14F-4D97-AF65-F5344CB8AC3E}">
        <p14:creationId xmlns:p14="http://schemas.microsoft.com/office/powerpoint/2010/main" val="25897720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 </a:t>
            </a:r>
            <a:r>
              <a:rPr lang="en-US" dirty="0" err="1" smtClean="0"/>
              <a:t>encp</a:t>
            </a:r>
            <a:r>
              <a:rPr lang="en-US" dirty="0" smtClean="0"/>
              <a:t> client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# on </a:t>
            </a:r>
            <a:r>
              <a:rPr lang="en-US" dirty="0"/>
              <a:t>dccore01-</a:t>
            </a:r>
            <a:r>
              <a:rPr lang="en-US" dirty="0" smtClean="0"/>
              <a:t>pps</a:t>
            </a:r>
          </a:p>
          <a:p>
            <a:pPr marL="0" indent="0">
              <a:buNone/>
            </a:pPr>
            <a:r>
              <a:rPr lang="en-US" dirty="0" err="1" smtClean="0"/>
              <a:t>wget</a:t>
            </a:r>
            <a:r>
              <a:rPr lang="en-US" dirty="0" smtClean="0"/>
              <a:t> </a:t>
            </a:r>
            <a:r>
              <a:rPr lang="en-US" dirty="0" smtClean="0">
                <a:hlinkClick r:id="rId2" action="ppaction://hlinkfile"/>
              </a:rPr>
              <a:t>ftp</a:t>
            </a:r>
            <a:r>
              <a:rPr lang="en-US" dirty="0">
                <a:hlinkClick r:id="rId2" action="ppaction://hlinkfile"/>
              </a:rPr>
              <a:t>://ssasrv1.fnal.gov/en/slf6x/x86_64</a:t>
            </a:r>
            <a:r>
              <a:rPr lang="en-US" dirty="0" smtClean="0">
                <a:hlinkClick r:id="rId2" action="ppaction://hlinkfile"/>
              </a:rPr>
              <a:t>/encp-ups-opt-dcache-v3.11c-1.x86_64.rpm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rpm –i</a:t>
            </a:r>
            <a:r>
              <a:rPr lang="en-US" dirty="0" smtClean="0">
                <a:hlinkClick r:id="rId2" action="ppaction://hlinkfile"/>
              </a:rPr>
              <a:t>encp</a:t>
            </a:r>
            <a:r>
              <a:rPr lang="en-US" dirty="0">
                <a:hlinkClick r:id="rId2" action="ppaction://hlinkfile"/>
              </a:rPr>
              <a:t>-ups-opt-dcache-v3.11c-1.x86_64.rpm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397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directory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# on dccore01 (for instance):</a:t>
            </a:r>
          </a:p>
          <a:p>
            <a:pPr marL="0" indent="0">
              <a:buNone/>
            </a:pP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mount </a:t>
            </a:r>
            <a:r>
              <a:rPr lang="en-US" sz="1800" dirty="0">
                <a:latin typeface="Courier"/>
                <a:cs typeface="Courier"/>
              </a:rPr>
              <a:t>-v -o </a:t>
            </a:r>
            <a:r>
              <a:rPr lang="en-US" sz="1800" dirty="0" err="1">
                <a:latin typeface="Courier"/>
                <a:cs typeface="Courier"/>
              </a:rPr>
              <a:t>vers</a:t>
            </a:r>
            <a:r>
              <a:rPr lang="en-US" sz="1800" dirty="0">
                <a:latin typeface="Courier"/>
                <a:cs typeface="Courier"/>
              </a:rPr>
              <a:t>=3 dccore01-pps:/</a:t>
            </a:r>
            <a:r>
              <a:rPr lang="en-US" sz="1800" dirty="0" err="1">
                <a:latin typeface="Courier"/>
                <a:cs typeface="Courier"/>
              </a:rPr>
              <a:t>pnfs</a:t>
            </a:r>
            <a:r>
              <a:rPr lang="en-US" sz="1800" dirty="0">
                <a:latin typeface="Courier"/>
                <a:cs typeface="Courier"/>
              </a:rPr>
              <a:t> /</a:t>
            </a:r>
            <a:r>
              <a:rPr lang="en-US" sz="1800" dirty="0" err="1" smtClean="0">
                <a:latin typeface="Courier"/>
                <a:cs typeface="Courier"/>
              </a:rPr>
              <a:t>mnt</a:t>
            </a: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"/>
                <a:cs typeface="Courier"/>
              </a:rPr>
              <a:t>mkdir</a:t>
            </a:r>
            <a:r>
              <a:rPr lang="en-US" sz="1800" dirty="0" smtClean="0">
                <a:latin typeface="Courier"/>
                <a:cs typeface="Courier"/>
              </a:rPr>
              <a:t> /</a:t>
            </a:r>
            <a:r>
              <a:rPr lang="en-US" sz="1800" dirty="0" err="1">
                <a:latin typeface="Courier"/>
                <a:cs typeface="Courier"/>
              </a:rPr>
              <a:t>mnt</a:t>
            </a:r>
            <a:r>
              <a:rPr lang="en-US" sz="1800" dirty="0">
                <a:latin typeface="Courier"/>
                <a:cs typeface="Courier"/>
              </a:rPr>
              <a:t>/</a:t>
            </a:r>
            <a:r>
              <a:rPr lang="en-US" sz="1800" dirty="0" err="1">
                <a:latin typeface="Courier"/>
                <a:cs typeface="Courier"/>
              </a:rPr>
              <a:t>pic.es</a:t>
            </a:r>
            <a:r>
              <a:rPr lang="en-US" sz="1800" dirty="0">
                <a:latin typeface="Courier"/>
                <a:cs typeface="Courier"/>
              </a:rPr>
              <a:t>/</a:t>
            </a:r>
            <a:r>
              <a:rPr lang="en-US" sz="1800" dirty="0" smtClean="0">
                <a:latin typeface="Courier"/>
                <a:cs typeface="Courier"/>
              </a:rPr>
              <a:t>data/</a:t>
            </a:r>
            <a:r>
              <a:rPr lang="en-US" sz="1800" dirty="0" err="1" smtClean="0">
                <a:latin typeface="Courier"/>
                <a:cs typeface="Courier"/>
              </a:rPr>
              <a:t>enstore-ws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"/>
                <a:cs typeface="Courier"/>
              </a:rPr>
              <a:t>chown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enstore:enstore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/</a:t>
            </a:r>
            <a:r>
              <a:rPr lang="en-US" sz="1800" dirty="0" err="1">
                <a:latin typeface="Courier"/>
                <a:cs typeface="Courier"/>
              </a:rPr>
              <a:t>mnt</a:t>
            </a:r>
            <a:r>
              <a:rPr lang="en-US" sz="1800" dirty="0">
                <a:latin typeface="Courier"/>
                <a:cs typeface="Courier"/>
              </a:rPr>
              <a:t>/</a:t>
            </a:r>
            <a:r>
              <a:rPr lang="en-US" sz="1800" dirty="0" err="1">
                <a:latin typeface="Courier"/>
                <a:cs typeface="Courier"/>
              </a:rPr>
              <a:t>pic.es</a:t>
            </a:r>
            <a:r>
              <a:rPr lang="en-US" sz="1800" dirty="0">
                <a:latin typeface="Courier"/>
                <a:cs typeface="Courier"/>
              </a:rPr>
              <a:t>/data/</a:t>
            </a:r>
            <a:r>
              <a:rPr lang="en-US" sz="1800" dirty="0" err="1">
                <a:latin typeface="Courier"/>
                <a:cs typeface="Courier"/>
              </a:rPr>
              <a:t>enstore-ws</a:t>
            </a:r>
            <a:r>
              <a:rPr lang="en-US" sz="1800" dirty="0">
                <a:latin typeface="Courier"/>
                <a:cs typeface="Courier"/>
              </a:rPr>
              <a:t> </a:t>
            </a: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cd </a:t>
            </a:r>
            <a:r>
              <a:rPr lang="en-US" sz="1800" dirty="0">
                <a:latin typeface="Courier"/>
                <a:cs typeface="Courier"/>
              </a:rPr>
              <a:t>/</a:t>
            </a:r>
            <a:r>
              <a:rPr lang="en-US" sz="1800" dirty="0" err="1">
                <a:latin typeface="Courier"/>
                <a:cs typeface="Courier"/>
              </a:rPr>
              <a:t>mnt</a:t>
            </a:r>
            <a:r>
              <a:rPr lang="en-US" sz="1800" dirty="0">
                <a:latin typeface="Courier"/>
                <a:cs typeface="Courier"/>
              </a:rPr>
              <a:t>/</a:t>
            </a:r>
            <a:r>
              <a:rPr lang="en-US" sz="1800" dirty="0" err="1">
                <a:latin typeface="Courier"/>
                <a:cs typeface="Courier"/>
              </a:rPr>
              <a:t>pic.es</a:t>
            </a:r>
            <a:r>
              <a:rPr lang="en-US" sz="1800" dirty="0">
                <a:latin typeface="Courier"/>
                <a:cs typeface="Courier"/>
              </a:rPr>
              <a:t>/data/</a:t>
            </a:r>
            <a:r>
              <a:rPr lang="en-US" sz="1800" dirty="0" err="1">
                <a:latin typeface="Courier"/>
                <a:cs typeface="Courier"/>
              </a:rPr>
              <a:t>enstore-ws</a:t>
            </a:r>
            <a:r>
              <a:rPr lang="en-US" sz="1800" dirty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echo “test” &gt; “.(tag)(</a:t>
            </a:r>
            <a:r>
              <a:rPr lang="en-US" sz="1800" dirty="0" err="1" smtClean="0">
                <a:latin typeface="Courier"/>
                <a:cs typeface="Courier"/>
              </a:rPr>
              <a:t>file_family</a:t>
            </a:r>
            <a:r>
              <a:rPr lang="en-US" sz="1800" dirty="0" smtClean="0">
                <a:latin typeface="Courier"/>
                <a:cs typeface="Courier"/>
              </a:rPr>
              <a:t>)”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echo “2” &gt; “.(tag)(</a:t>
            </a:r>
            <a:r>
              <a:rPr lang="en-US" sz="1800" dirty="0" err="1" smtClean="0">
                <a:latin typeface="Courier"/>
                <a:cs typeface="Courier"/>
              </a:rPr>
              <a:t>file_family_width</a:t>
            </a:r>
            <a:r>
              <a:rPr lang="en-US" sz="1800" dirty="0" smtClean="0">
                <a:latin typeface="Courier"/>
                <a:cs typeface="Courier"/>
              </a:rPr>
              <a:t>)”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echo “</a:t>
            </a:r>
            <a:r>
              <a:rPr lang="en-US" sz="1800" dirty="0" err="1" smtClean="0">
                <a:latin typeface="Courier"/>
                <a:cs typeface="Courier"/>
              </a:rPr>
              <a:t>cpio_odc</a:t>
            </a:r>
            <a:r>
              <a:rPr lang="en-US" sz="1800" dirty="0" smtClean="0">
                <a:latin typeface="Courier"/>
                <a:cs typeface="Courier"/>
              </a:rPr>
              <a:t>” &gt; “.(tag)(</a:t>
            </a:r>
            <a:r>
              <a:rPr lang="en-US" sz="1800" dirty="0" err="1" smtClean="0">
                <a:latin typeface="Courier"/>
                <a:cs typeface="Courier"/>
              </a:rPr>
              <a:t>file_family_wrapper</a:t>
            </a:r>
            <a:r>
              <a:rPr lang="en-US" sz="1800" dirty="0" smtClean="0">
                <a:latin typeface="Courier"/>
                <a:cs typeface="Courier"/>
              </a:rPr>
              <a:t>)”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echo “LTO4” &gt; “.(tag)(library)”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echo “</a:t>
            </a:r>
            <a:r>
              <a:rPr lang="en-US" sz="1800" dirty="0" err="1" smtClean="0">
                <a:latin typeface="Courier"/>
                <a:cs typeface="Courier"/>
              </a:rPr>
              <a:t>enstore</a:t>
            </a:r>
            <a:r>
              <a:rPr lang="en-US" sz="1800" dirty="0" smtClean="0">
                <a:latin typeface="Courier"/>
                <a:cs typeface="Courier"/>
              </a:rPr>
              <a:t>” &gt; “.(tag)(</a:t>
            </a:r>
            <a:r>
              <a:rPr lang="en-US" sz="1800" dirty="0" err="1" smtClean="0">
                <a:latin typeface="Courier"/>
                <a:cs typeface="Courier"/>
              </a:rPr>
              <a:t>storage_group</a:t>
            </a:r>
            <a:r>
              <a:rPr lang="en-US" sz="1800" dirty="0" smtClean="0">
                <a:latin typeface="Courier"/>
                <a:cs typeface="Courier"/>
              </a:rPr>
              <a:t>)”</a:t>
            </a:r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59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write and read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export </a:t>
            </a:r>
            <a:r>
              <a:rPr lang="en-US" sz="2800" dirty="0">
                <a:latin typeface="Courier"/>
                <a:cs typeface="Courier"/>
              </a:rPr>
              <a:t>ENSTORE_CONFIG_HOST=ensws01</a:t>
            </a: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export </a:t>
            </a:r>
            <a:r>
              <a:rPr lang="en-US" sz="2800" dirty="0">
                <a:latin typeface="Courier"/>
                <a:cs typeface="Courier"/>
              </a:rPr>
              <a:t>ENSTORE_CONFIG_PORT=7500</a:t>
            </a: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# write</a:t>
            </a: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cd </a:t>
            </a:r>
            <a:r>
              <a:rPr lang="en-US" sz="2800" dirty="0">
                <a:latin typeface="Courier"/>
                <a:cs typeface="Courier"/>
              </a:rPr>
              <a:t>/</a:t>
            </a:r>
            <a:r>
              <a:rPr lang="en-US" sz="2800" dirty="0" err="1">
                <a:latin typeface="Courier"/>
                <a:cs typeface="Courier"/>
              </a:rPr>
              <a:t>mnt</a:t>
            </a:r>
            <a:r>
              <a:rPr lang="en-US" sz="2800" dirty="0">
                <a:latin typeface="Courier"/>
                <a:cs typeface="Courier"/>
              </a:rPr>
              <a:t>/</a:t>
            </a:r>
            <a:r>
              <a:rPr lang="en-US" sz="2800" dirty="0" err="1">
                <a:latin typeface="Courier"/>
                <a:cs typeface="Courier"/>
              </a:rPr>
              <a:t>pic.es</a:t>
            </a:r>
            <a:r>
              <a:rPr lang="en-US" sz="2800" dirty="0">
                <a:latin typeface="Courier"/>
                <a:cs typeface="Courier"/>
              </a:rPr>
              <a:t>/data/</a:t>
            </a:r>
            <a:r>
              <a:rPr lang="en-US" sz="2800" dirty="0" err="1">
                <a:latin typeface="Courier"/>
                <a:cs typeface="Courier"/>
              </a:rPr>
              <a:t>enstore-</a:t>
            </a:r>
            <a:r>
              <a:rPr lang="en-US" sz="2800" dirty="0" err="1" smtClean="0">
                <a:latin typeface="Courier"/>
                <a:cs typeface="Courier"/>
              </a:rPr>
              <a:t>ws</a:t>
            </a:r>
            <a:r>
              <a:rPr lang="en-US" sz="2800" dirty="0" smtClean="0">
                <a:latin typeface="Courier"/>
                <a:cs typeface="Courier"/>
              </a:rPr>
              <a:t>/test</a:t>
            </a:r>
            <a:endParaRPr lang="en-US" sz="2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/</a:t>
            </a:r>
            <a:r>
              <a:rPr lang="en-US" sz="2800" dirty="0">
                <a:latin typeface="Courier"/>
                <a:cs typeface="Courier"/>
              </a:rPr>
              <a:t>opt/</a:t>
            </a:r>
            <a:r>
              <a:rPr lang="en-US" sz="2800" dirty="0" err="1">
                <a:latin typeface="Courier"/>
                <a:cs typeface="Courier"/>
              </a:rPr>
              <a:t>encp</a:t>
            </a:r>
            <a:r>
              <a:rPr lang="en-US" sz="2800" dirty="0">
                <a:latin typeface="Courier"/>
                <a:cs typeface="Courier"/>
              </a:rPr>
              <a:t>/</a:t>
            </a:r>
            <a:r>
              <a:rPr lang="en-US" sz="2800" dirty="0" err="1">
                <a:latin typeface="Courier"/>
                <a:cs typeface="Courier"/>
              </a:rPr>
              <a:t>encp</a:t>
            </a:r>
            <a:r>
              <a:rPr lang="en-US" sz="2800" dirty="0">
                <a:latin typeface="Courier"/>
                <a:cs typeface="Courier"/>
              </a:rPr>
              <a:t> /</a:t>
            </a:r>
            <a:r>
              <a:rPr lang="en-US" sz="2800" dirty="0" err="1">
                <a:latin typeface="Courier"/>
                <a:cs typeface="Courier"/>
              </a:rPr>
              <a:t>etc</a:t>
            </a:r>
            <a:r>
              <a:rPr lang="en-US" sz="2800" dirty="0">
                <a:latin typeface="Courier"/>
                <a:cs typeface="Courier"/>
              </a:rPr>
              <a:t>/</a:t>
            </a:r>
            <a:r>
              <a:rPr lang="en-US" sz="2800" dirty="0" err="1">
                <a:latin typeface="Courier"/>
                <a:cs typeface="Courier"/>
              </a:rPr>
              <a:t>fstab</a:t>
            </a: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err="1" smtClean="0">
                <a:latin typeface="Courier"/>
                <a:cs typeface="Courier"/>
              </a:rPr>
              <a:t>fstab</a:t>
            </a:r>
            <a:r>
              <a:rPr lang="en-US" sz="28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#read </a:t>
            </a:r>
          </a:p>
          <a:p>
            <a:pPr marL="0" indent="0">
              <a:buNone/>
            </a:pPr>
            <a:r>
              <a:rPr lang="en-US" sz="2800" dirty="0">
                <a:latin typeface="Courier"/>
                <a:cs typeface="Courier"/>
              </a:rPr>
              <a:t>/opt/</a:t>
            </a:r>
            <a:r>
              <a:rPr lang="en-US" sz="2800" dirty="0" err="1">
                <a:latin typeface="Courier"/>
                <a:cs typeface="Courier"/>
              </a:rPr>
              <a:t>encp</a:t>
            </a:r>
            <a:r>
              <a:rPr lang="en-US" sz="2800" dirty="0">
                <a:latin typeface="Courier"/>
                <a:cs typeface="Courier"/>
              </a:rPr>
              <a:t>/</a:t>
            </a:r>
            <a:r>
              <a:rPr lang="en-US" sz="2800" dirty="0" err="1" smtClean="0">
                <a:latin typeface="Courier"/>
                <a:cs typeface="Courier"/>
              </a:rPr>
              <a:t>encp</a:t>
            </a:r>
            <a:r>
              <a:rPr lang="en-US" sz="2800" dirty="0" smtClean="0">
                <a:latin typeface="Courier"/>
                <a:cs typeface="Courier"/>
              </a:rPr>
              <a:t> /</a:t>
            </a:r>
            <a:r>
              <a:rPr lang="en-US" sz="2800" dirty="0" err="1" smtClean="0">
                <a:latin typeface="Courier"/>
                <a:cs typeface="Courier"/>
              </a:rPr>
              <a:t>tmp</a:t>
            </a:r>
            <a:endParaRPr lang="en-US" sz="28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8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6947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 file in the syste</a:t>
            </a:r>
            <a:r>
              <a:rPr lang="en-US" dirty="0"/>
              <a:t>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# check layers</a:t>
            </a:r>
          </a:p>
          <a:p>
            <a:pPr marL="0" indent="0">
              <a:buNone/>
            </a:pPr>
            <a:endParaRPr lang="en-US" sz="2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cd </a:t>
            </a:r>
            <a:r>
              <a:rPr lang="en-US" sz="2800" dirty="0">
                <a:latin typeface="Courier"/>
                <a:cs typeface="Courier"/>
              </a:rPr>
              <a:t>/</a:t>
            </a:r>
            <a:r>
              <a:rPr lang="en-US" sz="2800" dirty="0" err="1">
                <a:latin typeface="Courier"/>
                <a:cs typeface="Courier"/>
              </a:rPr>
              <a:t>mnt</a:t>
            </a:r>
            <a:r>
              <a:rPr lang="en-US" sz="2800" dirty="0">
                <a:latin typeface="Courier"/>
                <a:cs typeface="Courier"/>
              </a:rPr>
              <a:t>/</a:t>
            </a:r>
            <a:r>
              <a:rPr lang="en-US" sz="2800" dirty="0" err="1">
                <a:latin typeface="Courier"/>
                <a:cs typeface="Courier"/>
              </a:rPr>
              <a:t>pic.es</a:t>
            </a:r>
            <a:r>
              <a:rPr lang="en-US" sz="2800" dirty="0">
                <a:latin typeface="Courier"/>
                <a:cs typeface="Courier"/>
              </a:rPr>
              <a:t>/data/</a:t>
            </a:r>
            <a:r>
              <a:rPr lang="en-US" sz="2800" dirty="0" err="1">
                <a:latin typeface="Courier"/>
                <a:cs typeface="Courier"/>
              </a:rPr>
              <a:t>enstore-ws</a:t>
            </a:r>
            <a:r>
              <a:rPr lang="en-US" sz="2800" dirty="0">
                <a:latin typeface="Courier"/>
                <a:cs typeface="Courier"/>
              </a:rPr>
              <a:t>/</a:t>
            </a:r>
            <a:r>
              <a:rPr lang="en-US" sz="2800" dirty="0" smtClean="0">
                <a:latin typeface="Courier"/>
                <a:cs typeface="Courier"/>
              </a:rPr>
              <a:t>test</a:t>
            </a: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cat “.(use)(1)(</a:t>
            </a:r>
            <a:r>
              <a:rPr lang="en-US" sz="2800" dirty="0" err="1" smtClean="0">
                <a:latin typeface="Courier"/>
                <a:cs typeface="Courier"/>
              </a:rPr>
              <a:t>fstab</a:t>
            </a:r>
            <a:r>
              <a:rPr lang="en-US" sz="2800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CDMS146016281400000</a:t>
            </a:r>
          </a:p>
          <a:p>
            <a:pPr marL="0" indent="0">
              <a:buNone/>
            </a:pPr>
            <a:endParaRPr lang="en-US" sz="2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900" dirty="0" smtClean="0">
                <a:latin typeface="Courier"/>
                <a:cs typeface="Courier"/>
              </a:rPr>
              <a:t>cat </a:t>
            </a:r>
            <a:r>
              <a:rPr lang="en-US" sz="2900" dirty="0">
                <a:latin typeface="Courier"/>
                <a:cs typeface="Courier"/>
              </a:rPr>
              <a:t>".(use)(4)(</a:t>
            </a:r>
            <a:r>
              <a:rPr lang="en-US" sz="2900" dirty="0" err="1" smtClean="0">
                <a:latin typeface="Courier"/>
                <a:cs typeface="Courier"/>
              </a:rPr>
              <a:t>fstab</a:t>
            </a:r>
            <a:r>
              <a:rPr lang="en-US" sz="2900" dirty="0" smtClean="0">
                <a:latin typeface="Courier"/>
                <a:cs typeface="Courier"/>
              </a:rPr>
              <a:t>)</a:t>
            </a:r>
            <a:r>
              <a:rPr lang="en-US" sz="2900" dirty="0">
                <a:latin typeface="Courier"/>
                <a:cs typeface="Courier"/>
              </a:rPr>
              <a:t>"</a:t>
            </a: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</a:rPr>
              <a:t>G05501</a:t>
            </a:r>
          </a:p>
          <a:p>
            <a:pPr marL="0" indent="0">
              <a:buNone/>
            </a:pPr>
            <a:r>
              <a:rPr lang="en-US" sz="2900" dirty="0" smtClean="0">
                <a:latin typeface="Courier"/>
                <a:cs typeface="Courier"/>
              </a:rPr>
              <a:t>0000_000000000_0000001</a:t>
            </a:r>
          </a:p>
          <a:p>
            <a:pPr marL="0" indent="0">
              <a:buNone/>
            </a:pPr>
            <a:r>
              <a:rPr lang="en-US" sz="2900" dirty="0" smtClean="0">
                <a:latin typeface="Courier"/>
                <a:cs typeface="Courier"/>
              </a:rPr>
              <a:t>855</a:t>
            </a:r>
            <a:endParaRPr lang="en-US" sz="29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</a:rPr>
              <a:t>test</a:t>
            </a: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</a:rPr>
              <a:t>/</a:t>
            </a:r>
            <a:r>
              <a:rPr lang="en-US" sz="2900" dirty="0" err="1">
                <a:latin typeface="Courier"/>
                <a:cs typeface="Courier"/>
              </a:rPr>
              <a:t>mnt</a:t>
            </a:r>
            <a:r>
              <a:rPr lang="en-US" sz="2900" dirty="0">
                <a:latin typeface="Courier"/>
                <a:cs typeface="Courier"/>
              </a:rPr>
              <a:t>/</a:t>
            </a:r>
            <a:r>
              <a:rPr lang="en-US" sz="2900" dirty="0" err="1">
                <a:latin typeface="Courier"/>
                <a:cs typeface="Courier"/>
              </a:rPr>
              <a:t>pic.es</a:t>
            </a:r>
            <a:r>
              <a:rPr lang="en-US" sz="2900" dirty="0">
                <a:latin typeface="Courier"/>
                <a:cs typeface="Courier"/>
              </a:rPr>
              <a:t>/data/</a:t>
            </a:r>
            <a:r>
              <a:rPr lang="en-US" sz="2900" dirty="0" err="1">
                <a:latin typeface="Courier"/>
                <a:cs typeface="Courier"/>
              </a:rPr>
              <a:t>enstore-ws</a:t>
            </a:r>
            <a:r>
              <a:rPr lang="en-US" sz="2900" dirty="0">
                <a:latin typeface="Courier"/>
                <a:cs typeface="Courier"/>
              </a:rPr>
              <a:t>/test/</a:t>
            </a:r>
            <a:r>
              <a:rPr lang="en-US" sz="2900" dirty="0" err="1" smtClean="0">
                <a:latin typeface="Courier"/>
                <a:cs typeface="Courier"/>
              </a:rPr>
              <a:t>fstab</a:t>
            </a:r>
            <a:endParaRPr lang="en-US" sz="2900" dirty="0">
              <a:latin typeface="Courier"/>
              <a:cs typeface="Courier"/>
            </a:endParaRPr>
          </a:p>
          <a:p>
            <a:endParaRPr lang="en-US" sz="29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</a:rPr>
              <a:t>0000B7E20C2EAC0343739C41C37F867A2FF9</a:t>
            </a:r>
          </a:p>
          <a:p>
            <a:endParaRPr lang="en-US" sz="29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</a:rPr>
              <a:t>CDMS146016281400000</a:t>
            </a:r>
          </a:p>
          <a:p>
            <a:pPr marL="0" indent="0">
              <a:buNone/>
            </a:pPr>
            <a:r>
              <a:rPr lang="pl-PL" sz="2900" dirty="0">
                <a:latin typeface="Courier"/>
                <a:cs typeface="Courier"/>
              </a:rPr>
              <a:t>moverws01:/</a:t>
            </a:r>
            <a:r>
              <a:rPr lang="pl-PL" sz="2900" dirty="0" err="1">
                <a:latin typeface="Courier"/>
                <a:cs typeface="Courier"/>
              </a:rPr>
              <a:t>dev</a:t>
            </a:r>
            <a:r>
              <a:rPr lang="pl-PL" sz="2900" dirty="0">
                <a:latin typeface="Courier"/>
                <a:cs typeface="Courier"/>
              </a:rPr>
              <a:t>/</a:t>
            </a:r>
            <a:r>
              <a:rPr lang="pl-PL" sz="2900" dirty="0" err="1">
                <a:latin typeface="Courier"/>
                <a:cs typeface="Courier"/>
              </a:rPr>
              <a:t>rmt</a:t>
            </a:r>
            <a:r>
              <a:rPr lang="pl-PL" sz="2900" dirty="0">
                <a:latin typeface="Courier"/>
                <a:cs typeface="Courier"/>
              </a:rPr>
              <a:t>/tps9d0n:1310163670</a:t>
            </a:r>
          </a:p>
          <a:p>
            <a:pPr marL="0" indent="0">
              <a:buNone/>
            </a:pPr>
            <a:r>
              <a:rPr lang="pl-PL" sz="2900" dirty="0">
                <a:latin typeface="Courier"/>
                <a:cs typeface="Courier"/>
              </a:rPr>
              <a:t>2109462862</a:t>
            </a:r>
          </a:p>
          <a:p>
            <a:pPr marL="0" indent="0">
              <a:buNone/>
            </a:pPr>
            <a:endParaRPr lang="en-US" sz="28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8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4204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189038"/>
            <a:ext cx="8229600" cy="4287202"/>
          </a:xfrm>
        </p:spPr>
        <p:txBody>
          <a:bodyPr>
            <a:normAutofit/>
          </a:bodyPr>
          <a:lstStyle/>
          <a:p>
            <a:r>
              <a:rPr lang="en-US" sz="8000" dirty="0" smtClean="0"/>
              <a:t>That is it </a:t>
            </a:r>
            <a:br>
              <a:rPr lang="en-US" sz="8000" dirty="0" smtClean="0"/>
            </a:br>
            <a:r>
              <a:rPr lang="en-US" sz="8000" dirty="0" smtClean="0"/>
              <a:t>Folks!</a:t>
            </a:r>
            <a:endParaRPr lang="en-US" sz="8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11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ensws01 will be our “main” node, running databases, clerks, configuration, web-server and Inquisitor.</a:t>
            </a:r>
          </a:p>
          <a:p>
            <a:r>
              <a:rPr lang="en-US" dirty="0" smtClean="0"/>
              <a:t>ensws02 will run Library Managers, “null” movers and host database backup. </a:t>
            </a:r>
          </a:p>
          <a:p>
            <a:r>
              <a:rPr lang="en-US" dirty="0" smtClean="0"/>
              <a:t>moverws01 will run Media Changer and mover </a:t>
            </a:r>
          </a:p>
          <a:p>
            <a:r>
              <a:rPr lang="en-US" dirty="0" smtClean="0"/>
              <a:t>moverws02 will run mover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10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 </a:t>
            </a:r>
            <a:r>
              <a:rPr lang="en-US" dirty="0" err="1" smtClean="0"/>
              <a:t>Enstore</a:t>
            </a:r>
            <a:r>
              <a:rPr lang="en-US" dirty="0" smtClean="0"/>
              <a:t> Repo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cat </a:t>
            </a:r>
            <a:r>
              <a:rPr lang="en-US" sz="2000" dirty="0" err="1" smtClean="0">
                <a:latin typeface="Courier"/>
                <a:cs typeface="Courier"/>
              </a:rPr>
              <a:t>enstore.repo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[</a:t>
            </a:r>
            <a:r>
              <a:rPr lang="en-US" sz="2000" dirty="0" err="1" smtClean="0">
                <a:latin typeface="Courier"/>
                <a:cs typeface="Courier"/>
              </a:rPr>
              <a:t>enstore</a:t>
            </a:r>
            <a:r>
              <a:rPr lang="en-US" sz="2000" dirty="0" smtClean="0">
                <a:latin typeface="Courier"/>
                <a:cs typeface="Courier"/>
              </a:rPr>
              <a:t>]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name=</a:t>
            </a:r>
            <a:r>
              <a:rPr lang="en-US" sz="2000" dirty="0" err="1" smtClean="0">
                <a:latin typeface="Courier"/>
                <a:cs typeface="Courier"/>
              </a:rPr>
              <a:t>Enstore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baseurl</a:t>
            </a:r>
            <a:r>
              <a:rPr lang="en-US" sz="2000" dirty="0" smtClean="0">
                <a:latin typeface="Courier"/>
                <a:cs typeface="Courier"/>
              </a:rPr>
              <a:t>=ftp://ssasrv1.fnal.gov/en/sl6x/$</a:t>
            </a:r>
            <a:r>
              <a:rPr lang="en-US" sz="2000" dirty="0" err="1" smtClean="0">
                <a:latin typeface="Courier"/>
                <a:cs typeface="Courier"/>
              </a:rPr>
              <a:t>basesearch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enabled=1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gpgcheck</a:t>
            </a:r>
            <a:r>
              <a:rPr lang="en-US" sz="2000" dirty="0" smtClean="0">
                <a:latin typeface="Courier"/>
                <a:cs typeface="Courier"/>
              </a:rPr>
              <a:t>=0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for host in ensws01 ensws02 moverws01 moverws02;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do 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scp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>
                <a:latin typeface="Courier"/>
                <a:cs typeface="Courier"/>
              </a:rPr>
              <a:t>enstore.repo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>
                <a:latin typeface="Courier"/>
                <a:cs typeface="Courier"/>
                <a:hlinkClick r:id="rId2"/>
              </a:rPr>
              <a:t>root@${h}:/etc/</a:t>
            </a:r>
            <a:r>
              <a:rPr lang="en-US" sz="2000" dirty="0" smtClean="0">
                <a:latin typeface="Courier"/>
                <a:cs typeface="Courier"/>
                <a:hlinkClick r:id="rId2"/>
              </a:rPr>
              <a:t>yum.repos.d</a:t>
            </a:r>
            <a:r>
              <a:rPr lang="en-US" sz="2000" dirty="0" smtClean="0">
                <a:latin typeface="Courier"/>
                <a:cs typeface="Courier"/>
              </a:rPr>
              <a:t>;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done </a:t>
            </a:r>
            <a:endParaRPr lang="en-US" sz="2000" dirty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84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 </a:t>
            </a:r>
            <a:r>
              <a:rPr lang="en-US" dirty="0" err="1" smtClean="0"/>
              <a:t>Postgresql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for h in ensws01 ensws02 moverws01 moverws02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do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ssh</a:t>
            </a:r>
            <a:r>
              <a:rPr lang="en-US" sz="1600" dirty="0">
                <a:latin typeface="Courier"/>
                <a:cs typeface="Courier"/>
              </a:rPr>
              <a:t> root@${h} </a:t>
            </a:r>
            <a:r>
              <a:rPr lang="en-US" sz="1600" dirty="0" smtClean="0">
                <a:latin typeface="Courier"/>
                <a:cs typeface="Courier"/>
              </a:rPr>
              <a:t>"</a:t>
            </a:r>
            <a:r>
              <a:rPr lang="en-US" sz="1600" dirty="0">
                <a:latin typeface="Courier"/>
                <a:cs typeface="Courier"/>
              </a:rPr>
              <a:t>yum install -y  </a:t>
            </a:r>
            <a:r>
              <a:rPr lang="en-US" sz="1600" dirty="0" smtClean="0">
                <a:latin typeface="Courier"/>
                <a:cs typeface="Courier"/>
                <a:hlinkClick r:id="rId2"/>
              </a:rPr>
              <a:t>http://yum.postgresql.org</a:t>
            </a:r>
            <a:r>
              <a:rPr lang="en-US" sz="1600" dirty="0">
                <a:latin typeface="Courier"/>
                <a:cs typeface="Courier"/>
                <a:hlinkClick r:id="rId2"/>
              </a:rPr>
              <a:t>/9.4/redhat/rhel-6-x86_64/pgdg-redhat94-9.4-1.</a:t>
            </a:r>
            <a:r>
              <a:rPr lang="en-US" sz="1600" dirty="0" smtClean="0">
                <a:latin typeface="Courier"/>
                <a:cs typeface="Courier"/>
                <a:hlinkClick r:id="rId2"/>
              </a:rPr>
              <a:t>noarch.rpm</a:t>
            </a:r>
            <a:r>
              <a:rPr lang="en-US" sz="1600" dirty="0" smtClean="0">
                <a:latin typeface="Courier"/>
                <a:cs typeface="Courier"/>
              </a:rPr>
              <a:t>”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ssh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root@${h} "yum install -y postgresql94  postgresql94-libs postgresql94-server postgresql94-</a:t>
            </a:r>
            <a:r>
              <a:rPr lang="en-US" sz="1600" dirty="0" smtClean="0">
                <a:latin typeface="Courier"/>
                <a:cs typeface="Courier"/>
              </a:rPr>
              <a:t>contrib”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done </a:t>
            </a:r>
          </a:p>
          <a:p>
            <a:pPr marL="0" indent="0">
              <a:buNone/>
            </a:pPr>
            <a:endParaRPr lang="en-US" sz="16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setup alternatives on ensws01 (this step is needed only b/c we run </a:t>
            </a:r>
            <a:r>
              <a:rPr lang="en-US" sz="1600" dirty="0" err="1" smtClean="0">
                <a:latin typeface="Courier"/>
                <a:cs typeface="Courier"/>
              </a:rPr>
              <a:t>postgres</a:t>
            </a:r>
            <a:r>
              <a:rPr lang="en-US" sz="1600" dirty="0" smtClean="0">
                <a:latin typeface="Courier"/>
                <a:cs typeface="Courier"/>
              </a:rPr>
              <a:t> as user </a:t>
            </a:r>
            <a:r>
              <a:rPr lang="en-US" sz="1600" dirty="0" err="1" smtClean="0">
                <a:latin typeface="Courier"/>
                <a:cs typeface="Courier"/>
              </a:rPr>
              <a:t>enstore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endParaRPr lang="en-US" sz="1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VER</a:t>
            </a:r>
            <a:r>
              <a:rPr lang="en-US" sz="1600" dirty="0">
                <a:latin typeface="Courier"/>
                <a:cs typeface="Courier"/>
              </a:rPr>
              <a:t>="9.4" 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for </a:t>
            </a:r>
            <a:r>
              <a:rPr lang="en-US" sz="1600" dirty="0">
                <a:latin typeface="Courier"/>
                <a:cs typeface="Courier"/>
              </a:rPr>
              <a:t>PROG in "</a:t>
            </a:r>
            <a:r>
              <a:rPr lang="en-US" sz="1600" dirty="0" err="1">
                <a:latin typeface="Courier"/>
                <a:cs typeface="Courier"/>
              </a:rPr>
              <a:t>initdb</a:t>
            </a:r>
            <a:r>
              <a:rPr lang="en-US" sz="1600" dirty="0">
                <a:latin typeface="Courier"/>
                <a:cs typeface="Courier"/>
              </a:rPr>
              <a:t>" "</a:t>
            </a:r>
            <a:r>
              <a:rPr lang="en-US" sz="1600" dirty="0" err="1">
                <a:latin typeface="Courier"/>
                <a:cs typeface="Courier"/>
              </a:rPr>
              <a:t>pg_ctl</a:t>
            </a:r>
            <a:r>
              <a:rPr lang="en-US" sz="1600" dirty="0">
                <a:latin typeface="Courier"/>
                <a:cs typeface="Courier"/>
              </a:rPr>
              <a:t>" "</a:t>
            </a:r>
            <a:r>
              <a:rPr lang="en-US" sz="1600" dirty="0" err="1">
                <a:latin typeface="Courier"/>
                <a:cs typeface="Courier"/>
              </a:rPr>
              <a:t>pg_config</a:t>
            </a:r>
            <a:r>
              <a:rPr lang="en-US" sz="1600" dirty="0">
                <a:latin typeface="Courier"/>
                <a:cs typeface="Courier"/>
              </a:rPr>
              <a:t>" "postmaster" "</a:t>
            </a:r>
            <a:r>
              <a:rPr lang="en-US" sz="1600" dirty="0" err="1">
                <a:latin typeface="Courier"/>
                <a:cs typeface="Courier"/>
              </a:rPr>
              <a:t>psql</a:t>
            </a:r>
            <a:r>
              <a:rPr lang="en-US" sz="1600" dirty="0">
                <a:latin typeface="Courier"/>
                <a:cs typeface="Courier"/>
              </a:rPr>
              <a:t>"; do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"/>
                <a:cs typeface="Courier"/>
              </a:rPr>
              <a:t>rm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-f /</a:t>
            </a:r>
            <a:r>
              <a:rPr lang="en-US" sz="1600" dirty="0" err="1">
                <a:latin typeface="Courier"/>
                <a:cs typeface="Courier"/>
              </a:rPr>
              <a:t>var</a:t>
            </a:r>
            <a:r>
              <a:rPr lang="en-US" sz="1600" dirty="0">
                <a:latin typeface="Courier"/>
                <a:cs typeface="Courier"/>
              </a:rPr>
              <a:t>/lib/alternatives/</a:t>
            </a:r>
            <a:r>
              <a:rPr lang="en-US" sz="1600" dirty="0" err="1">
                <a:latin typeface="Courier"/>
                <a:cs typeface="Courier"/>
              </a:rPr>
              <a:t>pgsql</a:t>
            </a:r>
            <a:r>
              <a:rPr lang="en-US" sz="1600" dirty="0">
                <a:latin typeface="Courier"/>
                <a:cs typeface="Courier"/>
              </a:rPr>
              <a:t>-${PROG};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usr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sbin</a:t>
            </a:r>
            <a:r>
              <a:rPr lang="en-US" sz="1600" dirty="0">
                <a:latin typeface="Courier"/>
                <a:cs typeface="Courier"/>
              </a:rPr>
              <a:t>/alternatives --install /</a:t>
            </a:r>
            <a:r>
              <a:rPr lang="en-US" sz="1600" dirty="0" err="1">
                <a:latin typeface="Courier"/>
                <a:cs typeface="Courier"/>
              </a:rPr>
              <a:t>usr</a:t>
            </a:r>
            <a:r>
              <a:rPr lang="en-US" sz="1600" dirty="0">
                <a:latin typeface="Courier"/>
                <a:cs typeface="Courier"/>
              </a:rPr>
              <a:t>/bin/${PROG} </a:t>
            </a:r>
            <a:r>
              <a:rPr lang="en-US" sz="1600" dirty="0" err="1">
                <a:latin typeface="Courier"/>
                <a:cs typeface="Courier"/>
              </a:rPr>
              <a:t>pgsql</a:t>
            </a:r>
            <a:r>
              <a:rPr lang="en-US" sz="1600" dirty="0">
                <a:latin typeface="Courier"/>
                <a:cs typeface="Courier"/>
              </a:rPr>
              <a:t>-${PROG} /</a:t>
            </a:r>
            <a:r>
              <a:rPr lang="en-US" sz="1600" dirty="0" err="1">
                <a:latin typeface="Courier"/>
                <a:cs typeface="Courier"/>
              </a:rPr>
              <a:t>etc</a:t>
            </a:r>
            <a:r>
              <a:rPr lang="en-US" sz="1600" dirty="0">
                <a:latin typeface="Courier"/>
                <a:cs typeface="Courier"/>
              </a:rPr>
              <a:t>/alternatives/</a:t>
            </a:r>
            <a:r>
              <a:rPr lang="en-US" sz="1600" dirty="0" err="1">
                <a:latin typeface="Courier"/>
                <a:cs typeface="Courier"/>
              </a:rPr>
              <a:t>pgsql</a:t>
            </a:r>
            <a:r>
              <a:rPr lang="en-US" sz="1600" dirty="0">
                <a:latin typeface="Courier"/>
                <a:cs typeface="Courier"/>
              </a:rPr>
              <a:t>-${PROG} 920 --slave /</a:t>
            </a:r>
            <a:r>
              <a:rPr lang="en-US" sz="1600" dirty="0" err="1">
                <a:latin typeface="Courier"/>
                <a:cs typeface="Courier"/>
              </a:rPr>
              <a:t>etc</a:t>
            </a:r>
            <a:r>
              <a:rPr lang="en-US" sz="1600" dirty="0">
                <a:latin typeface="Courier"/>
                <a:cs typeface="Courier"/>
              </a:rPr>
              <a:t>/alternatives/</a:t>
            </a:r>
            <a:r>
              <a:rPr lang="en-US" sz="1600" dirty="0" err="1">
                <a:latin typeface="Courier"/>
                <a:cs typeface="Courier"/>
              </a:rPr>
              <a:t>pgsql</a:t>
            </a:r>
            <a:r>
              <a:rPr lang="en-US" sz="1600" dirty="0">
                <a:latin typeface="Courier"/>
                <a:cs typeface="Courier"/>
              </a:rPr>
              <a:t>-${PROG} </a:t>
            </a:r>
            <a:r>
              <a:rPr lang="en-US" sz="1600" dirty="0" err="1">
                <a:latin typeface="Courier"/>
                <a:cs typeface="Courier"/>
              </a:rPr>
              <a:t>pgsql</a:t>
            </a:r>
            <a:r>
              <a:rPr lang="en-US" sz="1600" dirty="0">
                <a:latin typeface="Courier"/>
                <a:cs typeface="Courier"/>
              </a:rPr>
              <a:t>-${PROG} /</a:t>
            </a:r>
            <a:r>
              <a:rPr lang="en-US" sz="1600" dirty="0" err="1">
                <a:latin typeface="Courier"/>
                <a:cs typeface="Courier"/>
              </a:rPr>
              <a:t>usr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pgsql</a:t>
            </a:r>
            <a:r>
              <a:rPr lang="en-US" sz="1600" dirty="0">
                <a:latin typeface="Courier"/>
                <a:cs typeface="Courier"/>
              </a:rPr>
              <a:t>-${VER}/bin/${PROG}</a:t>
            </a:r>
            <a:r>
              <a:rPr lang="en-US" sz="1600" dirty="0" smtClean="0">
                <a:latin typeface="Courier"/>
                <a:cs typeface="Courier"/>
              </a:rPr>
              <a:t>;</a:t>
            </a:r>
            <a:endParaRPr lang="en-US" sz="16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 err="1" smtClean="0">
                <a:latin typeface="Courier"/>
                <a:cs typeface="Courier"/>
              </a:rPr>
              <a:t>rm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-f /</a:t>
            </a:r>
            <a:r>
              <a:rPr lang="en-US" sz="1600" dirty="0" err="1">
                <a:latin typeface="Courier"/>
                <a:cs typeface="Courier"/>
              </a:rPr>
              <a:t>var</a:t>
            </a:r>
            <a:r>
              <a:rPr lang="en-US" sz="1600" dirty="0">
                <a:latin typeface="Courier"/>
                <a:cs typeface="Courier"/>
              </a:rPr>
              <a:t>/lib/alternatives/</a:t>
            </a:r>
            <a:r>
              <a:rPr lang="en-US" sz="1600" dirty="0" err="1">
                <a:latin typeface="Courier"/>
                <a:cs typeface="Courier"/>
              </a:rPr>
              <a:t>pgsql</a:t>
            </a:r>
            <a:r>
              <a:rPr lang="en-US" sz="1600" dirty="0">
                <a:latin typeface="Courier"/>
                <a:cs typeface="Courier"/>
              </a:rPr>
              <a:t>-${PROG}man;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usr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sbin</a:t>
            </a:r>
            <a:r>
              <a:rPr lang="en-US" sz="1600" dirty="0">
                <a:latin typeface="Courier"/>
                <a:cs typeface="Courier"/>
              </a:rPr>
              <a:t>/alternatives --install /</a:t>
            </a:r>
            <a:r>
              <a:rPr lang="en-US" sz="1600" dirty="0" err="1">
                <a:latin typeface="Courier"/>
                <a:cs typeface="Courier"/>
              </a:rPr>
              <a:t>usr</a:t>
            </a:r>
            <a:r>
              <a:rPr lang="en-US" sz="1600" dirty="0">
                <a:latin typeface="Courier"/>
                <a:cs typeface="Courier"/>
              </a:rPr>
              <a:t>/share/man/man1/${PROG}.1 </a:t>
            </a:r>
            <a:r>
              <a:rPr lang="en-US" sz="1600" dirty="0" err="1">
                <a:latin typeface="Courier"/>
                <a:cs typeface="Courier"/>
              </a:rPr>
              <a:t>pgsql</a:t>
            </a:r>
            <a:r>
              <a:rPr lang="en-US" sz="1600" dirty="0">
                <a:latin typeface="Courier"/>
                <a:cs typeface="Courier"/>
              </a:rPr>
              <a:t>-${PROG}man /</a:t>
            </a:r>
            <a:r>
              <a:rPr lang="en-US" sz="1600" dirty="0" err="1">
                <a:latin typeface="Courier"/>
                <a:cs typeface="Courier"/>
              </a:rPr>
              <a:t>etc</a:t>
            </a:r>
            <a:r>
              <a:rPr lang="en-US" sz="1600" dirty="0">
                <a:latin typeface="Courier"/>
                <a:cs typeface="Courier"/>
              </a:rPr>
              <a:t>/alternatives/</a:t>
            </a:r>
            <a:r>
              <a:rPr lang="en-US" sz="1600" dirty="0" err="1">
                <a:latin typeface="Courier"/>
                <a:cs typeface="Courier"/>
              </a:rPr>
              <a:t>pgsql</a:t>
            </a:r>
            <a:r>
              <a:rPr lang="en-US" sz="1600" dirty="0">
                <a:latin typeface="Courier"/>
                <a:cs typeface="Courier"/>
              </a:rPr>
              <a:t>-${PROG}man 920 --slave /</a:t>
            </a:r>
            <a:r>
              <a:rPr lang="en-US" sz="1600" dirty="0" err="1">
                <a:latin typeface="Courier"/>
                <a:cs typeface="Courier"/>
              </a:rPr>
              <a:t>etc</a:t>
            </a:r>
            <a:r>
              <a:rPr lang="en-US" sz="1600" dirty="0">
                <a:latin typeface="Courier"/>
                <a:cs typeface="Courier"/>
              </a:rPr>
              <a:t>/alternatives/</a:t>
            </a:r>
            <a:r>
              <a:rPr lang="en-US" sz="1600" dirty="0" err="1">
                <a:latin typeface="Courier"/>
                <a:cs typeface="Courier"/>
              </a:rPr>
              <a:t>pgsql</a:t>
            </a:r>
            <a:r>
              <a:rPr lang="en-US" sz="1600" dirty="0">
                <a:latin typeface="Courier"/>
                <a:cs typeface="Courier"/>
              </a:rPr>
              <a:t>-${PROG}man </a:t>
            </a:r>
            <a:r>
              <a:rPr lang="en-US" sz="1600" dirty="0" err="1">
                <a:latin typeface="Courier"/>
                <a:cs typeface="Courier"/>
              </a:rPr>
              <a:t>pgsql</a:t>
            </a:r>
            <a:r>
              <a:rPr lang="en-US" sz="1600" dirty="0">
                <a:latin typeface="Courier"/>
                <a:cs typeface="Courier"/>
              </a:rPr>
              <a:t>-${PROG}man /</a:t>
            </a:r>
            <a:r>
              <a:rPr lang="en-US" sz="1600" dirty="0" err="1">
                <a:latin typeface="Courier"/>
                <a:cs typeface="Courier"/>
              </a:rPr>
              <a:t>usr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pgsql</a:t>
            </a:r>
            <a:r>
              <a:rPr lang="en-US" sz="1600" dirty="0">
                <a:latin typeface="Courier"/>
                <a:cs typeface="Courier"/>
              </a:rPr>
              <a:t>-${VER}/share/man/man1/${PROG}.1;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done</a:t>
            </a:r>
          </a:p>
          <a:p>
            <a:pPr marL="0" indent="0">
              <a:buNone/>
            </a:pPr>
            <a:endParaRPr lang="en-US" sz="16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(above gets </a:t>
            </a:r>
            <a:r>
              <a:rPr lang="en-US" sz="1600" dirty="0" err="1" smtClean="0">
                <a:latin typeface="Courier"/>
                <a:cs typeface="Courier"/>
              </a:rPr>
              <a:t>initdb</a:t>
            </a:r>
            <a:r>
              <a:rPr lang="en-US" sz="1600" dirty="0" smtClean="0">
                <a:latin typeface="Courier"/>
                <a:cs typeface="Courier"/>
              </a:rPr>
              <a:t>, </a:t>
            </a:r>
            <a:r>
              <a:rPr lang="en-US" sz="1600" dirty="0" err="1" smtClean="0">
                <a:latin typeface="Courier"/>
                <a:cs typeface="Courier"/>
              </a:rPr>
              <a:t>pg_config</a:t>
            </a:r>
            <a:r>
              <a:rPr lang="en-US" sz="1600" dirty="0" smtClean="0">
                <a:latin typeface="Courier"/>
                <a:cs typeface="Courier"/>
              </a:rPr>
              <a:t>, postmaster, </a:t>
            </a:r>
            <a:r>
              <a:rPr lang="en-US" sz="1600" dirty="0" err="1" smtClean="0">
                <a:latin typeface="Courier"/>
                <a:cs typeface="Courier"/>
              </a:rPr>
              <a:t>psql</a:t>
            </a:r>
            <a:r>
              <a:rPr lang="en-US" sz="1600" dirty="0" smtClean="0">
                <a:latin typeface="Courier"/>
                <a:cs typeface="Courier"/>
              </a:rPr>
              <a:t> into /</a:t>
            </a:r>
            <a:r>
              <a:rPr lang="en-US" sz="1600" dirty="0" err="1" smtClean="0">
                <a:latin typeface="Courier"/>
                <a:cs typeface="Courier"/>
              </a:rPr>
              <a:t>usr</a:t>
            </a:r>
            <a:r>
              <a:rPr lang="en-US" sz="1600" dirty="0" smtClean="0">
                <a:latin typeface="Courier"/>
                <a:cs typeface="Courier"/>
              </a:rPr>
              <a:t>/bin)</a:t>
            </a:r>
            <a:endParaRPr lang="en-US" sz="2400" dirty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58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Install </a:t>
            </a:r>
            <a:r>
              <a:rPr lang="en-US" dirty="0" err="1" smtClean="0"/>
              <a:t>Enstore</a:t>
            </a:r>
            <a:r>
              <a:rPr lang="en-US" dirty="0" smtClean="0"/>
              <a:t> and 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600200"/>
            <a:ext cx="859536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100" dirty="0">
                <a:latin typeface="Courier"/>
                <a:cs typeface="Courier"/>
              </a:rPr>
              <a:t>export HOSTS="ensws01 </a:t>
            </a:r>
            <a:r>
              <a:rPr lang="en-US" sz="2100" dirty="0" smtClean="0">
                <a:latin typeface="Courier"/>
                <a:cs typeface="Courier"/>
              </a:rPr>
              <a:t>ensws02 moverws01 moverws02</a:t>
            </a:r>
            <a:r>
              <a:rPr lang="en-US" sz="2100" dirty="0">
                <a:latin typeface="Courier"/>
                <a:cs typeface="Courier"/>
              </a:rPr>
              <a:t>"</a:t>
            </a: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/>
            </a:r>
            <a:br>
              <a:rPr lang="en-US" sz="2100" dirty="0" smtClean="0">
                <a:latin typeface="Courier"/>
                <a:cs typeface="Courier"/>
              </a:rPr>
            </a:br>
            <a:r>
              <a:rPr lang="en-US" sz="2100" dirty="0" smtClean="0">
                <a:latin typeface="Courier"/>
                <a:cs typeface="Courier"/>
              </a:rPr>
              <a:t>for </a:t>
            </a:r>
            <a:r>
              <a:rPr lang="en-US" sz="2100" dirty="0">
                <a:latin typeface="Courier"/>
                <a:cs typeface="Courier"/>
              </a:rPr>
              <a:t>h in ${HOSTS}; </a:t>
            </a:r>
            <a:endParaRPr lang="en-US" sz="21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do </a:t>
            </a:r>
          </a:p>
          <a:p>
            <a:pPr marL="0" indent="0">
              <a:buNone/>
            </a:pPr>
            <a:r>
              <a:rPr lang="en-US" sz="2100" dirty="0" err="1" smtClean="0">
                <a:latin typeface="Courier"/>
                <a:cs typeface="Courier"/>
              </a:rPr>
              <a:t>ssh</a:t>
            </a:r>
            <a:r>
              <a:rPr lang="en-US" sz="2100" dirty="0" smtClean="0">
                <a:latin typeface="Courier"/>
                <a:cs typeface="Courier"/>
              </a:rPr>
              <a:t> </a:t>
            </a:r>
            <a:r>
              <a:rPr lang="en-US" sz="2100" dirty="0">
                <a:latin typeface="Courier"/>
                <a:cs typeface="Courier"/>
              </a:rPr>
              <a:t>root@${h} </a:t>
            </a:r>
            <a:r>
              <a:rPr lang="en-US" sz="2100" dirty="0" smtClean="0">
                <a:latin typeface="Courier"/>
                <a:cs typeface="Courier"/>
              </a:rPr>
              <a:t>“yum </a:t>
            </a:r>
            <a:r>
              <a:rPr lang="en-US" sz="2100" dirty="0">
                <a:latin typeface="Courier"/>
                <a:cs typeface="Courier"/>
              </a:rPr>
              <a:t>-y install </a:t>
            </a:r>
            <a:r>
              <a:rPr lang="en-US" sz="2100" dirty="0" err="1">
                <a:latin typeface="Courier"/>
                <a:cs typeface="Courier"/>
              </a:rPr>
              <a:t>mt-st</a:t>
            </a:r>
            <a:r>
              <a:rPr lang="en-US" sz="2100" dirty="0">
                <a:latin typeface="Courier"/>
                <a:cs typeface="Courier"/>
              </a:rPr>
              <a:t> </a:t>
            </a:r>
            <a:r>
              <a:rPr lang="en-US" sz="2100" dirty="0" err="1">
                <a:latin typeface="Courier"/>
                <a:cs typeface="Courier"/>
              </a:rPr>
              <a:t>tcl</a:t>
            </a:r>
            <a:r>
              <a:rPr lang="en-US" sz="2100" dirty="0">
                <a:latin typeface="Courier"/>
                <a:cs typeface="Courier"/>
              </a:rPr>
              <a:t> </a:t>
            </a:r>
            <a:r>
              <a:rPr lang="en-US" sz="2100" dirty="0" err="1" smtClean="0">
                <a:latin typeface="Courier"/>
                <a:cs typeface="Courier"/>
              </a:rPr>
              <a:t>tk</a:t>
            </a:r>
            <a:r>
              <a:rPr lang="en-US" sz="2100" dirty="0">
                <a:latin typeface="Courier"/>
                <a:cs typeface="Courier"/>
              </a:rPr>
              <a:t> </a:t>
            </a:r>
            <a:r>
              <a:rPr lang="en-US" sz="2100" dirty="0" err="1" smtClean="0">
                <a:latin typeface="Courier"/>
                <a:cs typeface="Courier"/>
              </a:rPr>
              <a:t>enstore</a:t>
            </a:r>
            <a:r>
              <a:rPr lang="en-US" sz="2100" dirty="0" smtClean="0">
                <a:latin typeface="Courier"/>
                <a:cs typeface="Courier"/>
              </a:rPr>
              <a:t>”; </a:t>
            </a: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done</a:t>
            </a:r>
          </a:p>
          <a:p>
            <a:pPr marL="0" indent="0">
              <a:buNone/>
            </a:pPr>
            <a:endParaRPr lang="en-US" sz="21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#</a:t>
            </a:r>
            <a:r>
              <a:rPr lang="en-US" sz="2100" dirty="0" err="1">
                <a:latin typeface="Courier"/>
                <a:cs typeface="Courier"/>
              </a:rPr>
              <a:t>e</a:t>
            </a:r>
            <a:r>
              <a:rPr lang="en-US" sz="2100" dirty="0" err="1" smtClean="0">
                <a:latin typeface="Courier"/>
                <a:cs typeface="Courier"/>
              </a:rPr>
              <a:t>nstore</a:t>
            </a:r>
            <a:r>
              <a:rPr lang="en-US" sz="2100" dirty="0" smtClean="0">
                <a:latin typeface="Courier"/>
                <a:cs typeface="Courier"/>
              </a:rPr>
              <a:t> installs into /opt/</a:t>
            </a:r>
            <a:r>
              <a:rPr lang="en-US" sz="2100" dirty="0" err="1" smtClean="0">
                <a:latin typeface="Courier"/>
                <a:cs typeface="Courier"/>
              </a:rPr>
              <a:t>enstore</a:t>
            </a:r>
            <a:endParaRPr lang="en-US" sz="21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1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#on ensws01 install:</a:t>
            </a:r>
          </a:p>
          <a:p>
            <a:pPr marL="0" indent="0">
              <a:buNone/>
            </a:pPr>
            <a:endParaRPr lang="en-US" sz="21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100" dirty="0">
                <a:latin typeface="Courier"/>
                <a:cs typeface="Courier"/>
              </a:rPr>
              <a:t>yum -y install </a:t>
            </a:r>
            <a:r>
              <a:rPr lang="en-US" sz="2100" dirty="0" err="1">
                <a:latin typeface="Courier"/>
                <a:cs typeface="Courier"/>
              </a:rPr>
              <a:t>ncompress</a:t>
            </a:r>
            <a:r>
              <a:rPr lang="en-US" sz="2100" dirty="0">
                <a:latin typeface="Courier"/>
                <a:cs typeface="Courier"/>
              </a:rPr>
              <a:t> </a:t>
            </a:r>
            <a:r>
              <a:rPr lang="en-US" sz="2100" dirty="0" err="1">
                <a:latin typeface="Courier"/>
                <a:cs typeface="Courier"/>
              </a:rPr>
              <a:t>gnuplot</a:t>
            </a:r>
            <a:r>
              <a:rPr lang="en-US" sz="2100" dirty="0">
                <a:latin typeface="Courier"/>
                <a:cs typeface="Courier"/>
              </a:rPr>
              <a:t> </a:t>
            </a:r>
            <a:r>
              <a:rPr lang="en-US" sz="2100" dirty="0" err="1" smtClean="0">
                <a:latin typeface="Courier"/>
                <a:cs typeface="Courier"/>
              </a:rPr>
              <a:t>ImageMagick</a:t>
            </a:r>
            <a:r>
              <a:rPr lang="en-US" sz="2100" dirty="0" smtClean="0">
                <a:latin typeface="Courier"/>
                <a:cs typeface="Courier"/>
              </a:rPr>
              <a:t> </a:t>
            </a:r>
            <a:r>
              <a:rPr lang="en-US" sz="2100" dirty="0" err="1" smtClean="0">
                <a:latin typeface="Courier"/>
                <a:cs typeface="Courier"/>
              </a:rPr>
              <a:t>httpd</a:t>
            </a:r>
            <a:endParaRPr lang="en-US" sz="21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53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Enstore</a:t>
            </a:r>
            <a:r>
              <a:rPr lang="en-US" dirty="0" smtClean="0"/>
              <a:t>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6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6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6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6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# copy .</a:t>
            </a:r>
            <a:r>
              <a:rPr lang="en-US" sz="1600" dirty="0" err="1" smtClean="0">
                <a:latin typeface="Courier"/>
                <a:cs typeface="Courier"/>
              </a:rPr>
              <a:t>bashrc</a:t>
            </a:r>
            <a:r>
              <a:rPr lang="en-US" sz="1600" dirty="0" smtClean="0">
                <a:latin typeface="Courier"/>
                <a:cs typeface="Courier"/>
              </a:rPr>
              <a:t> from distribution</a:t>
            </a:r>
          </a:p>
          <a:p>
            <a:pPr marL="0" indent="0">
              <a:buNone/>
            </a:pPr>
            <a:endParaRPr lang="en-US" sz="16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for </a:t>
            </a:r>
            <a:r>
              <a:rPr lang="en-US" sz="1600" dirty="0">
                <a:latin typeface="Courier"/>
                <a:cs typeface="Courier"/>
              </a:rPr>
              <a:t>h in ${HOSTS}; </a:t>
            </a:r>
            <a:endParaRPr lang="en-US" sz="1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do 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"/>
                <a:cs typeface="Courier"/>
              </a:rPr>
              <a:t>ssh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root@${h} "</a:t>
            </a:r>
            <a:r>
              <a:rPr lang="en-US" sz="1600" dirty="0" err="1">
                <a:latin typeface="Courier"/>
                <a:cs typeface="Courier"/>
              </a:rPr>
              <a:t>cp</a:t>
            </a:r>
            <a:r>
              <a:rPr lang="en-US" sz="1600" dirty="0">
                <a:latin typeface="Courier"/>
                <a:cs typeface="Courier"/>
              </a:rPr>
              <a:t> /opt/</a:t>
            </a:r>
            <a:r>
              <a:rPr lang="en-US" sz="1600" dirty="0" err="1">
                <a:latin typeface="Courier"/>
                <a:cs typeface="Courier"/>
              </a:rPr>
              <a:t>enstore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external_distr</a:t>
            </a:r>
            <a:r>
              <a:rPr lang="en-US" sz="1600" dirty="0">
                <a:latin typeface="Courier"/>
                <a:cs typeface="Courier"/>
              </a:rPr>
              <a:t>/.</a:t>
            </a:r>
            <a:r>
              <a:rPr lang="en-US" sz="1600" dirty="0" err="1" smtClean="0">
                <a:latin typeface="Courier"/>
                <a:cs typeface="Courier"/>
              </a:rPr>
              <a:t>bashrc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~</a:t>
            </a:r>
            <a:r>
              <a:rPr lang="en-US" sz="1600" dirty="0" err="1" smtClean="0">
                <a:latin typeface="Courier"/>
                <a:cs typeface="Courier"/>
              </a:rPr>
              <a:t>enstore</a:t>
            </a:r>
            <a:r>
              <a:rPr lang="en-US" sz="1600" dirty="0" smtClean="0">
                <a:latin typeface="Courier"/>
                <a:cs typeface="Courier"/>
              </a:rPr>
              <a:t>”;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done </a:t>
            </a:r>
            <a:endParaRPr lang="en-US" sz="16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36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ensws01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" y="141763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# web pages will go here:</a:t>
            </a:r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mkdir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>
                <a:latin typeface="Courier"/>
                <a:cs typeface="Courier"/>
              </a:rPr>
              <a:t>-p  /</a:t>
            </a:r>
            <a:r>
              <a:rPr lang="en-US" sz="2000" dirty="0" err="1">
                <a:latin typeface="Courier"/>
                <a:cs typeface="Courier"/>
              </a:rPr>
              <a:t>var</a:t>
            </a:r>
            <a:r>
              <a:rPr lang="en-US" sz="2000" dirty="0">
                <a:latin typeface="Courier"/>
                <a:cs typeface="Courier"/>
              </a:rPr>
              <a:t>/www/html/</a:t>
            </a:r>
            <a:r>
              <a:rPr lang="en-US" sz="2000" dirty="0" err="1">
                <a:latin typeface="Courier"/>
                <a:cs typeface="Courier"/>
              </a:rPr>
              <a:t>enstore</a:t>
            </a:r>
            <a:r>
              <a:rPr lang="en-US" sz="2000" dirty="0">
                <a:latin typeface="Courier"/>
                <a:cs typeface="Courier"/>
              </a:rPr>
              <a:t>/web-pages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chown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>
                <a:latin typeface="Courier"/>
                <a:cs typeface="Courier"/>
              </a:rPr>
              <a:t>-R </a:t>
            </a:r>
            <a:r>
              <a:rPr lang="en-US" sz="2000" dirty="0" err="1">
                <a:latin typeface="Courier"/>
                <a:cs typeface="Courier"/>
              </a:rPr>
              <a:t>enstore:enstore</a:t>
            </a:r>
            <a:r>
              <a:rPr lang="en-US" sz="2000" dirty="0">
                <a:latin typeface="Courier"/>
                <a:cs typeface="Courier"/>
              </a:rPr>
              <a:t> /</a:t>
            </a:r>
            <a:r>
              <a:rPr lang="en-US" sz="2000" dirty="0" err="1">
                <a:latin typeface="Courier"/>
                <a:cs typeface="Courier"/>
              </a:rPr>
              <a:t>var</a:t>
            </a:r>
            <a:r>
              <a:rPr lang="en-US" sz="2000" dirty="0">
                <a:latin typeface="Courier"/>
                <a:cs typeface="Courier"/>
              </a:rPr>
              <a:t>/www/html/</a:t>
            </a:r>
            <a:r>
              <a:rPr lang="en-US" sz="2000" dirty="0" err="1">
                <a:latin typeface="Courier"/>
                <a:cs typeface="Courier"/>
              </a:rPr>
              <a:t>enstore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# setup files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su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enstore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cd ~</a:t>
            </a:r>
            <a:r>
              <a:rPr lang="en-US" sz="2000" dirty="0" err="1" smtClean="0">
                <a:latin typeface="Courier"/>
                <a:cs typeface="Courier"/>
              </a:rPr>
              <a:t>enstore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mkdir</a:t>
            </a:r>
            <a:r>
              <a:rPr lang="en-US" sz="2000" dirty="0" smtClean="0">
                <a:latin typeface="Courier"/>
                <a:cs typeface="Courier"/>
              </a:rPr>
              <a:t> –p </a:t>
            </a:r>
            <a:r>
              <a:rPr lang="en-US" sz="2000" dirty="0" err="1" smtClean="0">
                <a:latin typeface="Courier"/>
                <a:cs typeface="Courier"/>
              </a:rPr>
              <a:t>site_specific</a:t>
            </a:r>
            <a:r>
              <a:rPr lang="en-US" sz="2000" dirty="0" smtClean="0">
                <a:latin typeface="Courier"/>
                <a:cs typeface="Courier"/>
              </a:rPr>
              <a:t>/</a:t>
            </a:r>
            <a:r>
              <a:rPr lang="en-US" sz="2000" dirty="0" err="1" smtClean="0">
                <a:latin typeface="Courier"/>
                <a:cs typeface="Courier"/>
              </a:rPr>
              <a:t>config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cp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>
                <a:latin typeface="Courier"/>
                <a:cs typeface="Courier"/>
              </a:rPr>
              <a:t>/opt/</a:t>
            </a:r>
            <a:r>
              <a:rPr lang="en-US" sz="2000" dirty="0" err="1">
                <a:latin typeface="Courier"/>
                <a:cs typeface="Courier"/>
              </a:rPr>
              <a:t>enstore</a:t>
            </a:r>
            <a:r>
              <a:rPr lang="en-US" sz="2000" dirty="0">
                <a:latin typeface="Courier"/>
                <a:cs typeface="Courier"/>
              </a:rPr>
              <a:t>/</a:t>
            </a:r>
            <a:r>
              <a:rPr lang="en-US" sz="2000" dirty="0" err="1">
                <a:latin typeface="Courier"/>
                <a:cs typeface="Courier"/>
              </a:rPr>
              <a:t>site_specific</a:t>
            </a:r>
            <a:r>
              <a:rPr lang="en-US" sz="2000" dirty="0">
                <a:latin typeface="Courier"/>
                <a:cs typeface="Courier"/>
              </a:rPr>
              <a:t>/</a:t>
            </a:r>
            <a:r>
              <a:rPr lang="en-US" sz="2000" dirty="0" err="1">
                <a:latin typeface="Courier"/>
                <a:cs typeface="Courier"/>
              </a:rPr>
              <a:t>config</a:t>
            </a:r>
            <a:r>
              <a:rPr lang="en-US" sz="2000" dirty="0">
                <a:latin typeface="Courier"/>
                <a:cs typeface="Courier"/>
              </a:rPr>
              <a:t>/setup-</a:t>
            </a:r>
            <a:r>
              <a:rPr lang="en-US" sz="2000" dirty="0" err="1" smtClean="0">
                <a:latin typeface="Courier"/>
                <a:cs typeface="Courier"/>
              </a:rPr>
              <a:t>enstore</a:t>
            </a:r>
            <a:r>
              <a:rPr lang="en-US" sz="2000" dirty="0" smtClean="0">
                <a:latin typeface="Courier"/>
                <a:cs typeface="Courier"/>
              </a:rPr>
              <a:t> \ </a:t>
            </a:r>
            <a:r>
              <a:rPr lang="en-US" sz="2000" dirty="0" err="1" smtClean="0">
                <a:latin typeface="Courier"/>
                <a:cs typeface="Courier"/>
              </a:rPr>
              <a:t>site_specific</a:t>
            </a:r>
            <a:r>
              <a:rPr lang="en-US" sz="2000" dirty="0">
                <a:latin typeface="Courier"/>
                <a:cs typeface="Courier"/>
              </a:rPr>
              <a:t>/</a:t>
            </a:r>
            <a:r>
              <a:rPr lang="en-US" sz="2000" dirty="0" err="1" smtClean="0">
                <a:latin typeface="Courier"/>
                <a:cs typeface="Courier"/>
              </a:rPr>
              <a:t>config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cp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>
                <a:latin typeface="Courier"/>
                <a:cs typeface="Courier"/>
              </a:rPr>
              <a:t>/opt/</a:t>
            </a:r>
            <a:r>
              <a:rPr lang="en-US" sz="2000" dirty="0" err="1">
                <a:latin typeface="Courier"/>
                <a:cs typeface="Courier"/>
              </a:rPr>
              <a:t>enstore</a:t>
            </a:r>
            <a:r>
              <a:rPr lang="en-US" sz="2000" dirty="0">
                <a:latin typeface="Courier"/>
                <a:cs typeface="Courier"/>
              </a:rPr>
              <a:t>/</a:t>
            </a:r>
            <a:r>
              <a:rPr lang="en-US" sz="2000" dirty="0" err="1">
                <a:latin typeface="Courier"/>
                <a:cs typeface="Courier"/>
              </a:rPr>
              <a:t>etc</a:t>
            </a:r>
            <a:r>
              <a:rPr lang="en-US" sz="2000" dirty="0">
                <a:latin typeface="Courier"/>
                <a:cs typeface="Courier"/>
              </a:rPr>
              <a:t>/</a:t>
            </a:r>
            <a:r>
              <a:rPr lang="en-US" sz="2000" dirty="0" err="1" smtClean="0">
                <a:latin typeface="Courier"/>
                <a:cs typeface="Courier"/>
              </a:rPr>
              <a:t>enstore_configuration_template</a:t>
            </a:r>
            <a:r>
              <a:rPr lang="en-US" sz="2000" dirty="0" smtClean="0">
                <a:latin typeface="Courier"/>
                <a:cs typeface="Courier"/>
              </a:rPr>
              <a:t> \ </a:t>
            </a:r>
            <a:r>
              <a:rPr lang="en-US" sz="2000" dirty="0" err="1" smtClean="0">
                <a:latin typeface="Courier"/>
                <a:cs typeface="Courier"/>
              </a:rPr>
              <a:t>site_specific</a:t>
            </a:r>
            <a:r>
              <a:rPr lang="en-US" sz="2000" dirty="0">
                <a:latin typeface="Courier"/>
                <a:cs typeface="Courier"/>
              </a:rPr>
              <a:t>/</a:t>
            </a:r>
            <a:r>
              <a:rPr lang="en-US" sz="2000" dirty="0" err="1">
                <a:latin typeface="Courier"/>
                <a:cs typeface="Courier"/>
              </a:rPr>
              <a:t>config</a:t>
            </a:r>
            <a:r>
              <a:rPr lang="en-US" sz="2000" dirty="0">
                <a:latin typeface="Courier"/>
                <a:cs typeface="Courier"/>
              </a:rPr>
              <a:t>/</a:t>
            </a:r>
            <a:r>
              <a:rPr lang="en-US" sz="2000" dirty="0" err="1">
                <a:latin typeface="Courier"/>
                <a:cs typeface="Courier"/>
              </a:rPr>
              <a:t>enstore.conf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74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25177</TotalTime>
  <Words>3637</Words>
  <Application>Microsoft Macintosh PowerPoint</Application>
  <PresentationFormat>On-screen Show (4:3)</PresentationFormat>
  <Paragraphs>572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Enstore Demo</vt:lpstr>
      <vt:lpstr>Intent</vt:lpstr>
      <vt:lpstr>Preliminaries</vt:lpstr>
      <vt:lpstr>System Layout</vt:lpstr>
      <vt:lpstr>Distribute Enstore Repo file</vt:lpstr>
      <vt:lpstr>Install Postgresql</vt:lpstr>
      <vt:lpstr>Install Enstore and dependencies</vt:lpstr>
      <vt:lpstr>Enstore environment</vt:lpstr>
      <vt:lpstr>ensws01</vt:lpstr>
      <vt:lpstr>Configuration</vt:lpstr>
      <vt:lpstr>Edit configuration file (1)</vt:lpstr>
      <vt:lpstr>Edit configuration file (2)</vt:lpstr>
      <vt:lpstr>Edit configuration file (3)</vt:lpstr>
      <vt:lpstr>Edit configuration file (4)</vt:lpstr>
      <vt:lpstr>Edit configuration file (5)</vt:lpstr>
      <vt:lpstr>Edit configuration file (6)</vt:lpstr>
      <vt:lpstr>Edit configuration file (7)</vt:lpstr>
      <vt:lpstr>Configure Movers (1)</vt:lpstr>
      <vt:lpstr>Configure Movers (2)</vt:lpstr>
      <vt:lpstr>Configure Movers (3)</vt:lpstr>
      <vt:lpstr>Configure Movers (4)</vt:lpstr>
      <vt:lpstr>Configure Movers (5)</vt:lpstr>
      <vt:lpstr>Configure Movers (6)</vt:lpstr>
      <vt:lpstr>We are done with Config!</vt:lpstr>
      <vt:lpstr>Make Farmlets</vt:lpstr>
      <vt:lpstr>Create web-serer config </vt:lpstr>
      <vt:lpstr>Databases</vt:lpstr>
      <vt:lpstr>Install crons </vt:lpstr>
      <vt:lpstr>Start Enstore</vt:lpstr>
      <vt:lpstr>Define tapes</vt:lpstr>
      <vt:lpstr>Install encp client </vt:lpstr>
      <vt:lpstr>Create directory tags</vt:lpstr>
      <vt:lpstr>Try write and read file</vt:lpstr>
      <vt:lpstr>Observe file in the system</vt:lpstr>
      <vt:lpstr>That is it  Folks!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dCache workshop</dc:title>
  <dc:creator>Dmitry Litvintsev</dc:creator>
  <cp:lastModifiedBy>Dmitry Litvintsev</cp:lastModifiedBy>
  <cp:revision>252</cp:revision>
  <dcterms:created xsi:type="dcterms:W3CDTF">2014-05-03T20:16:34Z</dcterms:created>
  <dcterms:modified xsi:type="dcterms:W3CDTF">2016-04-11T07:25:16Z</dcterms:modified>
</cp:coreProperties>
</file>