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handoutMasterIdLst>
    <p:handoutMasterId r:id="rId37"/>
  </p:handoutMasterIdLst>
  <p:sldIdLst>
    <p:sldId id="305" r:id="rId2"/>
    <p:sldId id="306" r:id="rId3"/>
    <p:sldId id="307" r:id="rId4"/>
    <p:sldId id="308" r:id="rId5"/>
    <p:sldId id="309" r:id="rId6"/>
    <p:sldId id="310" r:id="rId7"/>
    <p:sldId id="311" r:id="rId8"/>
    <p:sldId id="312" r:id="rId9"/>
    <p:sldId id="313" r:id="rId10"/>
    <p:sldId id="314" r:id="rId11"/>
    <p:sldId id="336" r:id="rId12"/>
    <p:sldId id="339" r:id="rId13"/>
    <p:sldId id="315" r:id="rId14"/>
    <p:sldId id="316" r:id="rId15"/>
    <p:sldId id="317" r:id="rId16"/>
    <p:sldId id="318" r:id="rId17"/>
    <p:sldId id="319" r:id="rId18"/>
    <p:sldId id="320" r:id="rId19"/>
    <p:sldId id="321" r:id="rId20"/>
    <p:sldId id="322" r:id="rId21"/>
    <p:sldId id="323" r:id="rId22"/>
    <p:sldId id="343" r:id="rId23"/>
    <p:sldId id="344" r:id="rId24"/>
    <p:sldId id="324" r:id="rId25"/>
    <p:sldId id="325" r:id="rId26"/>
    <p:sldId id="326" r:id="rId27"/>
    <p:sldId id="327" r:id="rId28"/>
    <p:sldId id="328" r:id="rId29"/>
    <p:sldId id="329" r:id="rId30"/>
    <p:sldId id="332" r:id="rId31"/>
    <p:sldId id="333" r:id="rId32"/>
    <p:sldId id="340" r:id="rId33"/>
    <p:sldId id="341" r:id="rId34"/>
    <p:sldId id="342"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3C546CA-C24D-244A-BC83-849F9B4BE752}">
          <p14:sldIdLst>
            <p14:sldId id="305"/>
            <p14:sldId id="306"/>
            <p14:sldId id="307"/>
            <p14:sldId id="308"/>
            <p14:sldId id="309"/>
            <p14:sldId id="310"/>
            <p14:sldId id="311"/>
            <p14:sldId id="312"/>
            <p14:sldId id="313"/>
            <p14:sldId id="314"/>
            <p14:sldId id="336"/>
            <p14:sldId id="339"/>
            <p14:sldId id="315"/>
            <p14:sldId id="316"/>
            <p14:sldId id="317"/>
            <p14:sldId id="318"/>
            <p14:sldId id="319"/>
            <p14:sldId id="320"/>
            <p14:sldId id="321"/>
            <p14:sldId id="322"/>
            <p14:sldId id="323"/>
            <p14:sldId id="343"/>
            <p14:sldId id="344"/>
            <p14:sldId id="324"/>
            <p14:sldId id="325"/>
            <p14:sldId id="326"/>
            <p14:sldId id="327"/>
            <p14:sldId id="328"/>
            <p14:sldId id="329"/>
            <p14:sldId id="332"/>
            <p14:sldId id="333"/>
          </p14:sldIdLst>
        </p14:section>
        <p14:section name="APPENDIX" id="{39E003B1-355A-5E45-9A03-663CAE534ED0}">
          <p14:sldIdLst>
            <p14:sldId id="340"/>
            <p14:sldId id="341"/>
            <p14:sldId id="342"/>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05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99" autoAdjust="0"/>
    <p:restoredTop sz="96372" autoAdjust="0"/>
  </p:normalViewPr>
  <p:slideViewPr>
    <p:cSldViewPr snapToGrid="0" snapToObjects="1">
      <p:cViewPr varScale="1">
        <p:scale>
          <a:sx n="105" d="100"/>
          <a:sy n="105" d="100"/>
        </p:scale>
        <p:origin x="-160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EC883FC-3F26-E14C-942A-C7D7D77DCFBD}" type="datetimeFigureOut">
              <a:t>4/12/16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3F8CC-E2C7-724B-896B-D7817CF6DAF4}" type="slidenum">
              <a:t>‹#›</a:t>
            </a:fld>
            <a:endParaRPr lang="en-US"/>
          </a:p>
        </p:txBody>
      </p:sp>
    </p:spTree>
    <p:extLst>
      <p:ext uri="{BB962C8B-B14F-4D97-AF65-F5344CB8AC3E}">
        <p14:creationId xmlns:p14="http://schemas.microsoft.com/office/powerpoint/2010/main" val="32549579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27ABEA-3B91-7843-9E0B-95B1CD79EBE9}" type="datetimeFigureOut">
              <a:t>4/12/16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AF00AB-5402-BB43-BD8D-951D2CB14314}" type="slidenum">
              <a:t>‹#›</a:t>
            </a:fld>
            <a:endParaRPr lang="en-US"/>
          </a:p>
        </p:txBody>
      </p:sp>
    </p:spTree>
    <p:extLst>
      <p:ext uri="{BB962C8B-B14F-4D97-AF65-F5344CB8AC3E}">
        <p14:creationId xmlns:p14="http://schemas.microsoft.com/office/powerpoint/2010/main" val="20380609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AF00AB-5402-BB43-BD8D-951D2CB14314}" type="slidenum">
              <a:rPr lang="en-US" smtClean="0"/>
              <a:t>1</a:t>
            </a:fld>
            <a:endParaRPr lang="en-US" dirty="0"/>
          </a:p>
        </p:txBody>
      </p:sp>
    </p:spTree>
    <p:extLst>
      <p:ext uri="{BB962C8B-B14F-4D97-AF65-F5344CB8AC3E}">
        <p14:creationId xmlns:p14="http://schemas.microsoft.com/office/powerpoint/2010/main" val="1749837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AF00AB-5402-BB43-BD8D-951D2CB14314}" type="slidenum">
              <a:t>2</a:t>
            </a:fld>
            <a:endParaRPr lang="en-US" dirty="0"/>
          </a:p>
        </p:txBody>
      </p:sp>
    </p:spTree>
    <p:extLst>
      <p:ext uri="{BB962C8B-B14F-4D97-AF65-F5344CB8AC3E}">
        <p14:creationId xmlns:p14="http://schemas.microsoft.com/office/powerpoint/2010/main" val="1239831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5" name="Footer Placeholder 4"/>
          <p:cNvSpPr>
            <a:spLocks noGrp="1"/>
          </p:cNvSpPr>
          <p:nvPr>
            <p:ph type="ftr" sz="quarter" idx="11"/>
          </p:nvPr>
        </p:nvSpPr>
        <p:spPr/>
        <p:txBody>
          <a:bodyPr/>
          <a:lstStyle/>
          <a:p>
            <a:r>
              <a:rPr lang="en-US"/>
              <a:t>Hamburg 15/05/2014</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2282773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5" name="Footer Placeholder 4"/>
          <p:cNvSpPr>
            <a:spLocks noGrp="1"/>
          </p:cNvSpPr>
          <p:nvPr>
            <p:ph type="ftr" sz="quarter" idx="11"/>
          </p:nvPr>
        </p:nvSpPr>
        <p:spPr/>
        <p:txBody>
          <a:bodyPr/>
          <a:lstStyle/>
          <a:p>
            <a:r>
              <a:rPr lang="en-US"/>
              <a:t>Hamburg 15/05/2014</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4080809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5" name="Footer Placeholder 4"/>
          <p:cNvSpPr>
            <a:spLocks noGrp="1"/>
          </p:cNvSpPr>
          <p:nvPr>
            <p:ph type="ftr" sz="quarter" idx="11"/>
          </p:nvPr>
        </p:nvSpPr>
        <p:spPr/>
        <p:txBody>
          <a:bodyPr/>
          <a:lstStyle/>
          <a:p>
            <a:r>
              <a:rPr lang="en-US"/>
              <a:t>Hamburg 15/05/2014</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4150035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5" name="Footer Placeholder 4"/>
          <p:cNvSpPr>
            <a:spLocks noGrp="1"/>
          </p:cNvSpPr>
          <p:nvPr>
            <p:ph type="ftr" sz="quarter" idx="11"/>
          </p:nvPr>
        </p:nvSpPr>
        <p:spPr/>
        <p:txBody>
          <a:bodyPr/>
          <a:lstStyle/>
          <a:p>
            <a:r>
              <a:rPr lang="en-US"/>
              <a:t>Hamburg 15/05/2014</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263694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5" name="Footer Placeholder 4"/>
          <p:cNvSpPr>
            <a:spLocks noGrp="1"/>
          </p:cNvSpPr>
          <p:nvPr>
            <p:ph type="ftr" sz="quarter" idx="11"/>
          </p:nvPr>
        </p:nvSpPr>
        <p:spPr/>
        <p:txBody>
          <a:bodyPr/>
          <a:lstStyle/>
          <a:p>
            <a:r>
              <a:rPr lang="en-US"/>
              <a:t>Hamburg 15/05/2014</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12456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4013775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8" name="Footer Placeholder 7"/>
          <p:cNvSpPr>
            <a:spLocks noGrp="1"/>
          </p:cNvSpPr>
          <p:nvPr>
            <p:ph type="ftr" sz="quarter" idx="11"/>
          </p:nvPr>
        </p:nvSpPr>
        <p:spPr/>
        <p:txBody>
          <a:bodyPr/>
          <a:lstStyle/>
          <a:p>
            <a:r>
              <a:rPr lang="en-US"/>
              <a:t>Hamburg 15/05/2014</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163979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4" name="Footer Placeholder 3"/>
          <p:cNvSpPr>
            <a:spLocks noGrp="1"/>
          </p:cNvSpPr>
          <p:nvPr>
            <p:ph type="ftr" sz="quarter" idx="11"/>
          </p:nvPr>
        </p:nvSpPr>
        <p:spPr/>
        <p:txBody>
          <a:bodyPr/>
          <a:lstStyle/>
          <a:p>
            <a:r>
              <a:rPr lang="en-US"/>
              <a:t>Hamburg 15/05/2014</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407628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3" name="Footer Placeholder 2"/>
          <p:cNvSpPr>
            <a:spLocks noGrp="1"/>
          </p:cNvSpPr>
          <p:nvPr>
            <p:ph type="ftr" sz="quarter" idx="11"/>
          </p:nvPr>
        </p:nvSpPr>
        <p:spPr/>
        <p:txBody>
          <a:bodyPr/>
          <a:lstStyle/>
          <a:p>
            <a:r>
              <a:rPr lang="en-US"/>
              <a:t>Hamburg 15/05/2014</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3706536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1514239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19876830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tif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6688667" y="0"/>
            <a:ext cx="2455332" cy="274638"/>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t>Hamburg 15/05/2014</a:t>
            </a:r>
          </a:p>
        </p:txBody>
      </p:sp>
      <p:sp>
        <p:nvSpPr>
          <p:cNvPr id="6" name="Date Placeholder 3"/>
          <p:cNvSpPr>
            <a:spLocks noGrp="1"/>
          </p:cNvSpPr>
          <p:nvPr>
            <p:ph type="dt" sz="half" idx="2"/>
          </p:nvPr>
        </p:nvSpPr>
        <p:spPr>
          <a:xfrm>
            <a:off x="1" y="1"/>
            <a:ext cx="1731818"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r>
              <a:rPr lang="en-US"/>
              <a:t>dCache User Workshop</a:t>
            </a:r>
          </a:p>
        </p:txBody>
      </p:sp>
    </p:spTree>
    <p:extLst>
      <p:ext uri="{BB962C8B-B14F-4D97-AF65-F5344CB8AC3E}">
        <p14:creationId xmlns:p14="http://schemas.microsoft.com/office/powerpoint/2010/main" val="1045856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dcache.org/manuals/Book-2.15/config/cf-repman-fhs.s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2146" y="564615"/>
            <a:ext cx="7772400" cy="1470025"/>
          </a:xfrm>
        </p:spPr>
        <p:txBody>
          <a:bodyPr>
            <a:noAutofit/>
          </a:bodyPr>
          <a:lstStyle/>
          <a:p>
            <a:r>
              <a:rPr lang="en-US" sz="5400" b="1" dirty="0" smtClean="0">
                <a:solidFill>
                  <a:srgbClr val="000090"/>
                </a:solidFill>
              </a:rPr>
              <a:t>Resilience</a:t>
            </a:r>
            <a:r>
              <a:rPr lang="en-US" sz="4800" b="1" dirty="0" smtClean="0">
                <a:solidFill>
                  <a:srgbClr val="000090"/>
                </a:solidFill>
              </a:rPr>
              <a:t/>
            </a:r>
            <a:br>
              <a:rPr lang="en-US" sz="4800" b="1" dirty="0" smtClean="0">
                <a:solidFill>
                  <a:srgbClr val="000090"/>
                </a:solidFill>
              </a:rPr>
            </a:br>
            <a:r>
              <a:rPr lang="en-US" sz="3600" b="1" dirty="0" smtClean="0">
                <a:solidFill>
                  <a:srgbClr val="000090"/>
                </a:solidFill>
              </a:rPr>
              <a:t>(aka Replica Manager, Next Generation)</a:t>
            </a:r>
            <a:endParaRPr lang="en-US" sz="3600" b="1" dirty="0">
              <a:solidFill>
                <a:srgbClr val="000090"/>
              </a:solidFill>
            </a:endParaRPr>
          </a:p>
        </p:txBody>
      </p:sp>
      <p:sp>
        <p:nvSpPr>
          <p:cNvPr id="3" name="Subtitle 2"/>
          <p:cNvSpPr>
            <a:spLocks noGrp="1"/>
          </p:cNvSpPr>
          <p:nvPr>
            <p:ph type="subTitle" idx="1"/>
          </p:nvPr>
        </p:nvSpPr>
        <p:spPr/>
        <p:txBody>
          <a:bodyPr>
            <a:normAutofit/>
          </a:bodyPr>
          <a:lstStyle/>
          <a:p>
            <a:r>
              <a:rPr lang="en-US" dirty="0">
                <a:solidFill>
                  <a:srgbClr val="000090"/>
                </a:solidFill>
              </a:rPr>
              <a:t>Albert L. Rossi</a:t>
            </a:r>
          </a:p>
          <a:p>
            <a:r>
              <a:rPr lang="en-US" dirty="0">
                <a:solidFill>
                  <a:srgbClr val="000090"/>
                </a:solidFill>
              </a:rPr>
              <a:t>Fermi National Accelerator Laboratory</a:t>
            </a:r>
          </a:p>
          <a:p>
            <a:endParaRPr lang="en-US" dirty="0">
              <a:solidFill>
                <a:srgbClr val="000090"/>
              </a:solidFill>
            </a:endParaRPr>
          </a:p>
        </p:txBody>
      </p:sp>
      <p:sp>
        <p:nvSpPr>
          <p:cNvPr id="8" name="Date Placeholder 5"/>
          <p:cNvSpPr>
            <a:spLocks noGrp="1"/>
          </p:cNvSpPr>
          <p:nvPr>
            <p:ph type="dt" sz="half" idx="10"/>
          </p:nvPr>
        </p:nvSpPr>
        <p:spPr>
          <a:xfrm>
            <a:off x="0" y="1"/>
            <a:ext cx="2439939" cy="274637"/>
          </a:xfrm>
        </p:spPr>
        <p:txBody>
          <a:bodyPr/>
          <a:lstStyle/>
          <a:p>
            <a:pPr algn="l"/>
            <a:r>
              <a:rPr lang="en-US" dirty="0" smtClean="0"/>
              <a:t>dCache User Workshop</a:t>
            </a:r>
            <a:endParaRPr lang="en-US" dirty="0"/>
          </a:p>
        </p:txBody>
      </p:sp>
      <p:sp>
        <p:nvSpPr>
          <p:cNvPr id="9" name="Footer Placeholder 6"/>
          <p:cNvSpPr>
            <a:spLocks noGrp="1"/>
          </p:cNvSpPr>
          <p:nvPr>
            <p:ph type="ftr" sz="quarter" idx="11"/>
          </p:nvPr>
        </p:nvSpPr>
        <p:spPr>
          <a:xfrm>
            <a:off x="6688667" y="0"/>
            <a:ext cx="2455332" cy="274638"/>
          </a:xfrm>
        </p:spPr>
        <p:txBody>
          <a:bodyPr/>
          <a:lstStyle/>
          <a:p>
            <a:r>
              <a:rPr lang="en-US" dirty="0" smtClean="0"/>
              <a:t>Barcelona 12/04/2016</a:t>
            </a:r>
            <a:endParaRPr lang="en-US" dirty="0"/>
          </a:p>
        </p:txBody>
      </p:sp>
    </p:spTree>
    <p:extLst>
      <p:ext uri="{BB962C8B-B14F-4D97-AF65-F5344CB8AC3E}">
        <p14:creationId xmlns:p14="http://schemas.microsoft.com/office/powerpoint/2010/main" val="72020972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70904" y="5000531"/>
            <a:ext cx="2468562" cy="307975"/>
          </a:xfrm>
          <a:prstGeom prst="rect">
            <a:avLst/>
          </a:prstGeom>
          <a:noFill/>
          <a:ln w="19050" cmpd="sng">
            <a:solidFill>
              <a:schemeClr val="tx1"/>
            </a:solidFill>
          </a:ln>
        </p:spPr>
        <p:txBody>
          <a:bodyPr>
            <a:spAutoFit/>
          </a:bodyPr>
          <a:lstStyle/>
          <a:p>
            <a:pPr algn="ctr" fontAlgn="auto">
              <a:spcBef>
                <a:spcPts val="0"/>
              </a:spcBef>
              <a:spcAft>
                <a:spcPts val="0"/>
              </a:spcAft>
              <a:defRPr/>
            </a:pPr>
            <a:r>
              <a:rPr lang="en-US" sz="1400" dirty="0" err="1">
                <a:latin typeface="Arial"/>
                <a:ea typeface="+mn-ea"/>
                <a:cs typeface="Arial"/>
              </a:rPr>
              <a:t>PnfsOperationMap</a:t>
            </a:r>
            <a:endParaRPr lang="en-US" sz="1400">
              <a:latin typeface="Arial"/>
              <a:ea typeface="+mn-ea"/>
              <a:cs typeface="Arial"/>
            </a:endParaRPr>
          </a:p>
        </p:txBody>
      </p:sp>
      <p:sp>
        <p:nvSpPr>
          <p:cNvPr id="6" name="TextBox 5"/>
          <p:cNvSpPr txBox="1"/>
          <p:nvPr/>
        </p:nvSpPr>
        <p:spPr>
          <a:xfrm>
            <a:off x="382684" y="2994044"/>
            <a:ext cx="2468562" cy="307975"/>
          </a:xfrm>
          <a:prstGeom prst="rect">
            <a:avLst/>
          </a:prstGeom>
          <a:noFill/>
          <a:ln w="19050" cmpd="sng">
            <a:solidFill>
              <a:schemeClr val="tx1"/>
            </a:solidFill>
          </a:ln>
        </p:spPr>
        <p:txBody>
          <a:bodyPr>
            <a:spAutoFit/>
          </a:bodyPr>
          <a:lstStyle/>
          <a:p>
            <a:pPr algn="ctr" fontAlgn="auto">
              <a:spcBef>
                <a:spcPts val="0"/>
              </a:spcBef>
              <a:spcAft>
                <a:spcPts val="0"/>
              </a:spcAft>
              <a:defRPr/>
            </a:pPr>
            <a:r>
              <a:rPr lang="en-US" sz="1400" dirty="0" err="1">
                <a:latin typeface="Arial"/>
                <a:ea typeface="+mn-ea"/>
                <a:cs typeface="Arial"/>
              </a:rPr>
              <a:t>PnfsOperationHandler</a:t>
            </a:r>
            <a:endParaRPr lang="en-US" sz="1400">
              <a:latin typeface="Arial"/>
              <a:ea typeface="+mn-ea"/>
              <a:cs typeface="Arial"/>
            </a:endParaRPr>
          </a:p>
        </p:txBody>
      </p:sp>
      <p:sp>
        <p:nvSpPr>
          <p:cNvPr id="8" name="TextBox 7"/>
          <p:cNvSpPr txBox="1"/>
          <p:nvPr/>
        </p:nvSpPr>
        <p:spPr>
          <a:xfrm>
            <a:off x="6291889" y="4551057"/>
            <a:ext cx="2468562" cy="307975"/>
          </a:xfrm>
          <a:prstGeom prst="rect">
            <a:avLst/>
          </a:prstGeom>
          <a:noFill/>
          <a:ln w="19050" cmpd="sng">
            <a:solidFill>
              <a:schemeClr val="tx1"/>
            </a:solidFill>
          </a:ln>
        </p:spPr>
        <p:txBody>
          <a:bodyPr>
            <a:spAutoFit/>
          </a:bodyPr>
          <a:lstStyle/>
          <a:p>
            <a:pPr algn="ctr" fontAlgn="auto">
              <a:spcBef>
                <a:spcPts val="0"/>
              </a:spcBef>
              <a:spcAft>
                <a:spcPts val="0"/>
              </a:spcAft>
              <a:defRPr/>
            </a:pPr>
            <a:r>
              <a:rPr lang="en-US" sz="1400" dirty="0" err="1">
                <a:latin typeface="Arial"/>
                <a:ea typeface="+mn-ea"/>
                <a:cs typeface="Arial"/>
              </a:rPr>
              <a:t>PoolOperationMap</a:t>
            </a:r>
            <a:endParaRPr lang="en-US" sz="1400">
              <a:latin typeface="Arial"/>
              <a:ea typeface="+mn-ea"/>
              <a:cs typeface="Arial"/>
            </a:endParaRPr>
          </a:p>
        </p:txBody>
      </p:sp>
      <p:sp>
        <p:nvSpPr>
          <p:cNvPr id="9" name="TextBox 8"/>
          <p:cNvSpPr txBox="1"/>
          <p:nvPr/>
        </p:nvSpPr>
        <p:spPr>
          <a:xfrm>
            <a:off x="6290301" y="2569540"/>
            <a:ext cx="2470150" cy="307975"/>
          </a:xfrm>
          <a:prstGeom prst="rect">
            <a:avLst/>
          </a:prstGeom>
          <a:noFill/>
          <a:ln w="19050" cmpd="sng">
            <a:solidFill>
              <a:schemeClr val="tx1"/>
            </a:solidFill>
          </a:ln>
        </p:spPr>
        <p:txBody>
          <a:bodyPr>
            <a:spAutoFit/>
          </a:bodyPr>
          <a:lstStyle/>
          <a:p>
            <a:pPr algn="ctr" fontAlgn="auto">
              <a:spcBef>
                <a:spcPts val="0"/>
              </a:spcBef>
              <a:spcAft>
                <a:spcPts val="0"/>
              </a:spcAft>
              <a:defRPr/>
            </a:pPr>
            <a:r>
              <a:rPr lang="en-US" sz="1400" dirty="0" err="1">
                <a:latin typeface="Arial"/>
                <a:ea typeface="+mn-ea"/>
                <a:cs typeface="Arial"/>
              </a:rPr>
              <a:t>PoolOperationHandler</a:t>
            </a:r>
            <a:endParaRPr lang="en-US" sz="1400">
              <a:latin typeface="Arial"/>
              <a:ea typeface="+mn-ea"/>
              <a:cs typeface="Arial"/>
            </a:endParaRPr>
          </a:p>
        </p:txBody>
      </p:sp>
      <p:sp>
        <p:nvSpPr>
          <p:cNvPr id="10" name="TextBox 9"/>
          <p:cNvSpPr txBox="1"/>
          <p:nvPr/>
        </p:nvSpPr>
        <p:spPr>
          <a:xfrm>
            <a:off x="370904" y="1582700"/>
            <a:ext cx="2465387" cy="307975"/>
          </a:xfrm>
          <a:prstGeom prst="rect">
            <a:avLst/>
          </a:prstGeom>
          <a:noFill/>
          <a:ln w="19050" cmpd="sng">
            <a:solidFill>
              <a:schemeClr val="tx1"/>
            </a:solidFill>
          </a:ln>
        </p:spPr>
        <p:txBody>
          <a:bodyPr>
            <a:spAutoFit/>
          </a:bodyPr>
          <a:lstStyle/>
          <a:p>
            <a:pPr algn="ctr" fontAlgn="auto">
              <a:spcBef>
                <a:spcPts val="0"/>
              </a:spcBef>
              <a:spcAft>
                <a:spcPts val="0"/>
              </a:spcAft>
              <a:defRPr/>
            </a:pPr>
            <a:r>
              <a:rPr lang="en-US" sz="1400" dirty="0" err="1">
                <a:latin typeface="Arial"/>
                <a:ea typeface="+mn-ea"/>
                <a:cs typeface="Arial"/>
              </a:rPr>
              <a:t>ResilienceMessageHandler</a:t>
            </a:r>
            <a:endParaRPr lang="en-US" sz="1400">
              <a:latin typeface="Arial"/>
              <a:ea typeface="+mn-ea"/>
              <a:cs typeface="Arial"/>
            </a:endParaRPr>
          </a:p>
        </p:txBody>
      </p:sp>
      <p:sp>
        <p:nvSpPr>
          <p:cNvPr id="13" name="TextBox 12"/>
          <p:cNvSpPr txBox="1"/>
          <p:nvPr/>
        </p:nvSpPr>
        <p:spPr>
          <a:xfrm>
            <a:off x="3347076" y="5179099"/>
            <a:ext cx="2468562" cy="307975"/>
          </a:xfrm>
          <a:prstGeom prst="rect">
            <a:avLst/>
          </a:prstGeom>
          <a:noFill/>
          <a:ln w="19050" cmpd="sng">
            <a:solidFill>
              <a:schemeClr val="tx1"/>
            </a:solidFill>
          </a:ln>
        </p:spPr>
        <p:txBody>
          <a:bodyPr>
            <a:spAutoFit/>
          </a:bodyPr>
          <a:lstStyle/>
          <a:p>
            <a:pPr algn="ctr" fontAlgn="auto">
              <a:spcBef>
                <a:spcPts val="0"/>
              </a:spcBef>
              <a:spcAft>
                <a:spcPts val="0"/>
              </a:spcAft>
              <a:defRPr/>
            </a:pPr>
            <a:r>
              <a:rPr lang="en-US" sz="1400" dirty="0" err="1">
                <a:latin typeface="Arial"/>
                <a:ea typeface="+mn-ea"/>
                <a:cs typeface="Arial"/>
              </a:rPr>
              <a:t>PoolInfoMap</a:t>
            </a:r>
            <a:endParaRPr lang="en-US" sz="1400">
              <a:latin typeface="Arial"/>
              <a:ea typeface="+mn-ea"/>
              <a:cs typeface="Arial"/>
            </a:endParaRPr>
          </a:p>
        </p:txBody>
      </p:sp>
      <p:sp>
        <p:nvSpPr>
          <p:cNvPr id="16" name="TextBox 15"/>
          <p:cNvSpPr txBox="1"/>
          <p:nvPr/>
        </p:nvSpPr>
        <p:spPr>
          <a:xfrm>
            <a:off x="3354076" y="2743182"/>
            <a:ext cx="2468880" cy="307777"/>
          </a:xfrm>
          <a:prstGeom prst="rect">
            <a:avLst/>
          </a:prstGeom>
          <a:noFill/>
          <a:ln w="19050" cmpd="sng">
            <a:solidFill>
              <a:schemeClr val="tx1"/>
            </a:solidFill>
          </a:ln>
        </p:spPr>
        <p:txBody>
          <a:bodyPr>
            <a:spAutoFit/>
          </a:bodyPr>
          <a:lstStyle/>
          <a:p>
            <a:pPr algn="ctr" fontAlgn="auto">
              <a:spcBef>
                <a:spcPts val="0"/>
              </a:spcBef>
              <a:spcAft>
                <a:spcPts val="0"/>
              </a:spcAft>
              <a:defRPr/>
            </a:pPr>
            <a:r>
              <a:rPr lang="en-US" sz="1400" dirty="0" smtClean="0">
                <a:latin typeface="Arial"/>
                <a:ea typeface="+mn-ea"/>
                <a:cs typeface="Arial"/>
              </a:rPr>
              <a:t>NamespaceAccess</a:t>
            </a:r>
            <a:endParaRPr lang="en-US" sz="1400" dirty="0">
              <a:ln>
                <a:solidFill>
                  <a:schemeClr val="tx1"/>
                </a:solidFill>
              </a:ln>
              <a:latin typeface="Arial"/>
              <a:ea typeface="+mn-ea"/>
              <a:cs typeface="Arial"/>
            </a:endParaRPr>
          </a:p>
        </p:txBody>
      </p:sp>
      <p:sp>
        <p:nvSpPr>
          <p:cNvPr id="81" name="TextBox 80"/>
          <p:cNvSpPr txBox="1"/>
          <p:nvPr/>
        </p:nvSpPr>
        <p:spPr>
          <a:xfrm>
            <a:off x="3354075" y="3121386"/>
            <a:ext cx="2468880" cy="307777"/>
          </a:xfrm>
          <a:prstGeom prst="rect">
            <a:avLst/>
          </a:prstGeom>
          <a:noFill/>
          <a:ln w="19050" cmpd="sng">
            <a:solidFill>
              <a:schemeClr val="bg1">
                <a:lumMod val="50000"/>
              </a:schemeClr>
            </a:solidFill>
          </a:ln>
        </p:spPr>
        <p:txBody>
          <a:bodyPr>
            <a:spAutoFit/>
          </a:bodyPr>
          <a:lstStyle/>
          <a:p>
            <a:pPr algn="ctr" fontAlgn="auto">
              <a:spcBef>
                <a:spcPts val="0"/>
              </a:spcBef>
              <a:spcAft>
                <a:spcPts val="0"/>
              </a:spcAft>
              <a:defRPr/>
            </a:pPr>
            <a:r>
              <a:rPr lang="en-US" sz="1400" dirty="0">
                <a:solidFill>
                  <a:schemeClr val="bg1">
                    <a:lumMod val="50000"/>
                  </a:schemeClr>
                </a:solidFill>
                <a:latin typeface="Arial"/>
                <a:ea typeface="+mn-ea"/>
                <a:cs typeface="Arial"/>
              </a:rPr>
              <a:t>Chimera </a:t>
            </a:r>
            <a:r>
              <a:rPr lang="en-US" sz="1400" dirty="0" smtClean="0">
                <a:solidFill>
                  <a:schemeClr val="bg1">
                    <a:lumMod val="50000"/>
                  </a:schemeClr>
                </a:solidFill>
                <a:latin typeface="Arial"/>
                <a:ea typeface="+mn-ea"/>
                <a:cs typeface="Arial"/>
              </a:rPr>
              <a:t>DB</a:t>
            </a:r>
            <a:endParaRPr lang="en-US" sz="1400" dirty="0">
              <a:ln>
                <a:solidFill>
                  <a:schemeClr val="tx1"/>
                </a:solidFill>
              </a:ln>
              <a:latin typeface="Arial"/>
              <a:ea typeface="+mn-ea"/>
              <a:cs typeface="Arial"/>
            </a:endParaRPr>
          </a:p>
        </p:txBody>
      </p:sp>
      <p:sp>
        <p:nvSpPr>
          <p:cNvPr id="83" name="TextBox 82"/>
          <p:cNvSpPr txBox="1"/>
          <p:nvPr/>
        </p:nvSpPr>
        <p:spPr>
          <a:xfrm>
            <a:off x="3356360" y="3827894"/>
            <a:ext cx="2468563" cy="307975"/>
          </a:xfrm>
          <a:prstGeom prst="rect">
            <a:avLst/>
          </a:prstGeom>
          <a:noFill/>
          <a:ln w="19050" cmpd="sng">
            <a:solidFill>
              <a:schemeClr val="bg2">
                <a:lumMod val="50000"/>
              </a:schemeClr>
            </a:solidFill>
          </a:ln>
        </p:spPr>
        <p:txBody>
          <a:bodyPr>
            <a:spAutoFit/>
          </a:bodyPr>
          <a:lstStyle/>
          <a:p>
            <a:pPr algn="ctr" fontAlgn="auto">
              <a:spcBef>
                <a:spcPts val="0"/>
              </a:spcBef>
              <a:spcAft>
                <a:spcPts val="0"/>
              </a:spcAft>
              <a:defRPr/>
            </a:pPr>
            <a:r>
              <a:rPr lang="en-US" sz="1400" dirty="0">
                <a:solidFill>
                  <a:schemeClr val="bg2">
                    <a:lumMod val="50000"/>
                  </a:schemeClr>
                </a:solidFill>
                <a:latin typeface="Arial"/>
                <a:ea typeface="+mn-ea"/>
                <a:cs typeface="Arial"/>
              </a:rPr>
              <a:t>Pool Monitor</a:t>
            </a:r>
            <a:endParaRPr lang="en-US" sz="1400" dirty="0">
              <a:latin typeface="Arial"/>
              <a:ea typeface="+mn-ea"/>
              <a:cs typeface="Arial"/>
            </a:endParaRPr>
          </a:p>
        </p:txBody>
      </p:sp>
      <p:sp>
        <p:nvSpPr>
          <p:cNvPr id="118" name="TextBox 117"/>
          <p:cNvSpPr txBox="1"/>
          <p:nvPr/>
        </p:nvSpPr>
        <p:spPr>
          <a:xfrm>
            <a:off x="1748854" y="5495734"/>
            <a:ext cx="1090612" cy="246063"/>
          </a:xfrm>
          <a:prstGeom prst="rect">
            <a:avLst/>
          </a:prstGeom>
          <a:noFill/>
          <a:ln w="19050" cmpd="sng">
            <a:solidFill>
              <a:schemeClr val="tx1">
                <a:lumMod val="50000"/>
                <a:lumOff val="50000"/>
              </a:schemeClr>
            </a:solidFill>
          </a:ln>
        </p:spPr>
        <p:txBody>
          <a:bodyPr>
            <a:spAutoFit/>
          </a:bodyPr>
          <a:lstStyle/>
          <a:p>
            <a:pPr algn="ctr" fontAlgn="auto">
              <a:spcBef>
                <a:spcPts val="0"/>
              </a:spcBef>
              <a:spcAft>
                <a:spcPts val="0"/>
              </a:spcAft>
              <a:defRPr/>
            </a:pPr>
            <a:r>
              <a:rPr lang="en-US" sz="1000" dirty="0">
                <a:solidFill>
                  <a:schemeClr val="tx1">
                    <a:lumMod val="50000"/>
                    <a:lumOff val="50000"/>
                  </a:schemeClr>
                </a:solidFill>
                <a:latin typeface="Arial Narrow"/>
                <a:ea typeface="+mn-ea"/>
                <a:cs typeface="Arial Narrow"/>
              </a:rPr>
              <a:t>Checkpoint File</a:t>
            </a:r>
          </a:p>
        </p:txBody>
      </p:sp>
      <p:sp>
        <p:nvSpPr>
          <p:cNvPr id="119" name="TextBox 118"/>
          <p:cNvSpPr txBox="1"/>
          <p:nvPr/>
        </p:nvSpPr>
        <p:spPr>
          <a:xfrm>
            <a:off x="370904" y="5492559"/>
            <a:ext cx="1090612" cy="246063"/>
          </a:xfrm>
          <a:prstGeom prst="rect">
            <a:avLst/>
          </a:prstGeom>
          <a:noFill/>
          <a:ln w="19050" cmpd="sng">
            <a:solidFill>
              <a:schemeClr val="tx1">
                <a:lumMod val="50000"/>
                <a:lumOff val="50000"/>
              </a:schemeClr>
            </a:solidFill>
          </a:ln>
        </p:spPr>
        <p:txBody>
          <a:bodyPr>
            <a:spAutoFit/>
          </a:bodyPr>
          <a:lstStyle/>
          <a:p>
            <a:pPr algn="ctr" fontAlgn="auto">
              <a:spcBef>
                <a:spcPts val="0"/>
              </a:spcBef>
              <a:spcAft>
                <a:spcPts val="0"/>
              </a:spcAft>
              <a:defRPr/>
            </a:pPr>
            <a:r>
              <a:rPr lang="en-US" sz="1000" dirty="0" err="1">
                <a:solidFill>
                  <a:schemeClr val="tx1">
                    <a:lumMod val="50000"/>
                    <a:lumOff val="50000"/>
                  </a:schemeClr>
                </a:solidFill>
                <a:latin typeface="Arial Narrow"/>
                <a:ea typeface="+mn-ea"/>
                <a:cs typeface="Arial Narrow"/>
              </a:rPr>
              <a:t>BackloggedMsgFile</a:t>
            </a:r>
            <a:endParaRPr lang="en-US" sz="1000">
              <a:solidFill>
                <a:schemeClr val="tx1">
                  <a:lumMod val="50000"/>
                  <a:lumOff val="50000"/>
                </a:schemeClr>
              </a:solidFill>
              <a:latin typeface="Arial Narrow"/>
              <a:ea typeface="+mn-ea"/>
              <a:cs typeface="Arial Narrow"/>
            </a:endParaRPr>
          </a:p>
        </p:txBody>
      </p:sp>
      <p:sp>
        <p:nvSpPr>
          <p:cNvPr id="13368" name="TextBox 58"/>
          <p:cNvSpPr txBox="1">
            <a:spLocks noChangeArrowheads="1"/>
          </p:cNvSpPr>
          <p:nvPr/>
        </p:nvSpPr>
        <p:spPr bwMode="auto">
          <a:xfrm>
            <a:off x="370904" y="1944662"/>
            <a:ext cx="246500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a:t>Listens for </a:t>
            </a:r>
            <a:r>
              <a:rPr lang="en-US" sz="1000" b="1" dirty="0" err="1"/>
              <a:t>PnfsAddCacheLocation</a:t>
            </a:r>
            <a:r>
              <a:rPr lang="en-US" sz="1000" dirty="0"/>
              <a:t>, </a:t>
            </a:r>
            <a:r>
              <a:rPr lang="en-US" sz="1000" b="1" dirty="0" err="1"/>
              <a:t>PnfsClearCacheLocation</a:t>
            </a:r>
            <a:r>
              <a:rPr lang="en-US" sz="1000" dirty="0"/>
              <a:t>, and </a:t>
            </a:r>
            <a:r>
              <a:rPr lang="en-US" sz="1000" b="1" dirty="0" err="1"/>
              <a:t>CorruptFile</a:t>
            </a:r>
            <a:r>
              <a:rPr lang="en-US" sz="1000" dirty="0"/>
              <a:t> messages; internal pool status updates are also routed through this handler.</a:t>
            </a:r>
          </a:p>
        </p:txBody>
      </p:sp>
      <p:sp>
        <p:nvSpPr>
          <p:cNvPr id="13369" name="TextBox 59"/>
          <p:cNvSpPr txBox="1">
            <a:spLocks noChangeArrowheads="1"/>
          </p:cNvSpPr>
          <p:nvPr/>
        </p:nvSpPr>
        <p:spPr bwMode="auto">
          <a:xfrm>
            <a:off x="3354074" y="4135869"/>
            <a:ext cx="24708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err="1"/>
              <a:t>PoolManager</a:t>
            </a:r>
            <a:r>
              <a:rPr lang="en-US" sz="1000"/>
              <a:t> broadcasts a PoolMonitor refresh every 30 seconds.  </a:t>
            </a:r>
            <a:r>
              <a:rPr lang="en-US" sz="1000" dirty="0"/>
              <a:t>A change handler compares new and old states of the monitor to see if there are any updates to be made.  Some map updates will also trigger scan operations.</a:t>
            </a:r>
          </a:p>
        </p:txBody>
      </p:sp>
      <p:sp>
        <p:nvSpPr>
          <p:cNvPr id="61" name="TextBox 60"/>
          <p:cNvSpPr txBox="1"/>
          <p:nvPr/>
        </p:nvSpPr>
        <p:spPr>
          <a:xfrm>
            <a:off x="1748854" y="5744972"/>
            <a:ext cx="1102392" cy="584776"/>
          </a:xfrm>
          <a:prstGeom prst="rect">
            <a:avLst/>
          </a:prstGeom>
          <a:noFill/>
        </p:spPr>
        <p:txBody>
          <a:bodyPr wrap="square">
            <a:spAutoFit/>
          </a:bodyPr>
          <a:lstStyle/>
          <a:p>
            <a:pPr>
              <a:defRPr/>
            </a:pPr>
            <a:r>
              <a:rPr lang="en-US" sz="800" dirty="0">
                <a:solidFill>
                  <a:schemeClr val="tx1">
                    <a:lumMod val="65000"/>
                    <a:lumOff val="35000"/>
                  </a:schemeClr>
                </a:solidFill>
              </a:rPr>
              <a:t>contents of the map are written to a checkpoint file</a:t>
            </a:r>
          </a:p>
          <a:p>
            <a:pPr>
              <a:defRPr/>
            </a:pPr>
            <a:r>
              <a:rPr lang="en-US" sz="800" dirty="0">
                <a:solidFill>
                  <a:schemeClr val="tx1">
                    <a:lumMod val="65000"/>
                    <a:lumOff val="35000"/>
                  </a:schemeClr>
                </a:solidFill>
              </a:rPr>
              <a:t>periodically</a:t>
            </a:r>
          </a:p>
        </p:txBody>
      </p:sp>
      <p:sp>
        <p:nvSpPr>
          <p:cNvPr id="154" name="TextBox 153"/>
          <p:cNvSpPr txBox="1"/>
          <p:nvPr/>
        </p:nvSpPr>
        <p:spPr>
          <a:xfrm>
            <a:off x="362678" y="5744972"/>
            <a:ext cx="1098838" cy="461665"/>
          </a:xfrm>
          <a:prstGeom prst="rect">
            <a:avLst/>
          </a:prstGeom>
          <a:noFill/>
        </p:spPr>
        <p:txBody>
          <a:bodyPr wrap="square">
            <a:spAutoFit/>
          </a:bodyPr>
          <a:lstStyle/>
          <a:p>
            <a:pPr>
              <a:defRPr/>
            </a:pPr>
            <a:r>
              <a:rPr lang="en-US" sz="800" dirty="0">
                <a:solidFill>
                  <a:schemeClr val="tx1">
                    <a:lumMod val="65000"/>
                    <a:lumOff val="35000"/>
                  </a:schemeClr>
                </a:solidFill>
              </a:rPr>
              <a:t>saved to file when message handling is temporarily disabled</a:t>
            </a:r>
          </a:p>
        </p:txBody>
      </p:sp>
      <p:sp>
        <p:nvSpPr>
          <p:cNvPr id="97" name="TextBox 58"/>
          <p:cNvSpPr txBox="1">
            <a:spLocks noChangeArrowheads="1"/>
          </p:cNvSpPr>
          <p:nvPr/>
        </p:nvSpPr>
        <p:spPr bwMode="auto">
          <a:xfrm>
            <a:off x="374458" y="3372600"/>
            <a:ext cx="246697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a:t>Contains the logic for determining if a pnfsid needs handling, and for selecting and executing the necessary actions.</a:t>
            </a:r>
          </a:p>
        </p:txBody>
      </p:sp>
      <p:sp>
        <p:nvSpPr>
          <p:cNvPr id="99" name="TextBox 58"/>
          <p:cNvSpPr txBox="1">
            <a:spLocks noChangeArrowheads="1"/>
          </p:cNvSpPr>
          <p:nvPr/>
        </p:nvSpPr>
        <p:spPr bwMode="auto">
          <a:xfrm>
            <a:off x="6290301" y="2948096"/>
            <a:ext cx="2466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a:t>Contains the logic for executing pool scans.</a:t>
            </a:r>
          </a:p>
        </p:txBody>
      </p:sp>
      <p:sp>
        <p:nvSpPr>
          <p:cNvPr id="100" name="TextBox 58"/>
          <p:cNvSpPr txBox="1">
            <a:spLocks noChangeArrowheads="1"/>
          </p:cNvSpPr>
          <p:nvPr/>
        </p:nvSpPr>
        <p:spPr bwMode="auto">
          <a:xfrm>
            <a:off x="362678" y="4227707"/>
            <a:ext cx="246697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a:t>“Resilience Central”:  the main locus for tracking operations on files.  Contains the state and queueing logic for each pnfsid which needs action.</a:t>
            </a:r>
          </a:p>
        </p:txBody>
      </p:sp>
      <p:sp>
        <p:nvSpPr>
          <p:cNvPr id="101" name="TextBox 58"/>
          <p:cNvSpPr txBox="1">
            <a:spLocks noChangeArrowheads="1"/>
          </p:cNvSpPr>
          <p:nvPr/>
        </p:nvSpPr>
        <p:spPr bwMode="auto">
          <a:xfrm>
            <a:off x="3346378" y="5491697"/>
            <a:ext cx="246697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a:t>Information on pools, pool groups, storage units, along with pool tags, pool cost and current pool status, derived from the </a:t>
            </a:r>
            <a:r>
              <a:rPr lang="en-US" sz="1000" dirty="0" err="1"/>
              <a:t>PoolMonitor</a:t>
            </a:r>
            <a:r>
              <a:rPr lang="en-US" sz="1000" dirty="0"/>
              <a:t>.  </a:t>
            </a:r>
          </a:p>
        </p:txBody>
      </p:sp>
      <p:sp>
        <p:nvSpPr>
          <p:cNvPr id="102" name="TextBox 58"/>
          <p:cNvSpPr txBox="1">
            <a:spLocks noChangeArrowheads="1"/>
          </p:cNvSpPr>
          <p:nvPr/>
        </p:nvSpPr>
        <p:spPr bwMode="auto">
          <a:xfrm>
            <a:off x="6291889" y="4946400"/>
            <a:ext cx="246697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a:t>For every resilient pool in the </a:t>
            </a:r>
            <a:r>
              <a:rPr lang="en-US" sz="1000" dirty="0" err="1"/>
              <a:t>PoolInfoMap</a:t>
            </a:r>
            <a:r>
              <a:rPr lang="en-US" sz="1000" dirty="0"/>
              <a:t> an operation record is kept here; contains the state and queueing logic for pool scans.</a:t>
            </a:r>
          </a:p>
        </p:txBody>
      </p:sp>
      <p:sp>
        <p:nvSpPr>
          <p:cNvPr id="103" name="TextBox 58"/>
          <p:cNvSpPr txBox="1">
            <a:spLocks noChangeArrowheads="1"/>
          </p:cNvSpPr>
          <p:nvPr/>
        </p:nvSpPr>
        <p:spPr bwMode="auto">
          <a:xfrm>
            <a:off x="6293477" y="4055221"/>
            <a:ext cx="24669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a:t>Scans are triggered on pool status changes, periodically, and also by admin command.</a:t>
            </a:r>
          </a:p>
        </p:txBody>
      </p:sp>
      <p:sp>
        <p:nvSpPr>
          <p:cNvPr id="104" name="TextBox 59"/>
          <p:cNvSpPr txBox="1">
            <a:spLocks noChangeArrowheads="1"/>
          </p:cNvSpPr>
          <p:nvPr/>
        </p:nvSpPr>
        <p:spPr bwMode="auto">
          <a:xfrm>
            <a:off x="3342503" y="2054837"/>
            <a:ext cx="247084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a:t>Two kinds of information are requested of the namespace:  file attributes, and a list of pnfsids with a given location.</a:t>
            </a:r>
          </a:p>
        </p:txBody>
      </p:sp>
      <p:sp>
        <p:nvSpPr>
          <p:cNvPr id="106" name="Title 1"/>
          <p:cNvSpPr txBox="1">
            <a:spLocks/>
          </p:cNvSpPr>
          <p:nvPr/>
        </p:nvSpPr>
        <p:spPr>
          <a:xfrm>
            <a:off x="2456771" y="14522"/>
            <a:ext cx="4441152" cy="80135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a:solidFill>
                  <a:srgbClr val="000090"/>
                </a:solidFill>
              </a:rPr>
              <a:t>Basic Design</a:t>
            </a:r>
            <a:r>
              <a:rPr lang="en-US" dirty="0"/>
              <a:t>	</a:t>
            </a:r>
          </a:p>
        </p:txBody>
      </p:sp>
      <p:sp>
        <p:nvSpPr>
          <p:cNvPr id="3" name="Rounded Rectangle 2"/>
          <p:cNvSpPr/>
          <p:nvPr/>
        </p:nvSpPr>
        <p:spPr>
          <a:xfrm>
            <a:off x="3209637" y="1985564"/>
            <a:ext cx="2740122" cy="1563880"/>
          </a:xfrm>
          <a:prstGeom prst="roundRect">
            <a:avLst/>
          </a:prstGeom>
          <a:noFill/>
          <a:ln>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9" name="Rounded Rectangle 108"/>
          <p:cNvSpPr/>
          <p:nvPr/>
        </p:nvSpPr>
        <p:spPr>
          <a:xfrm>
            <a:off x="3209636" y="3635518"/>
            <a:ext cx="2740123" cy="2683693"/>
          </a:xfrm>
          <a:prstGeom prst="roundRect">
            <a:avLst/>
          </a:prstGeom>
          <a:noFill/>
          <a:ln>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extBox 3"/>
          <p:cNvSpPr txBox="1"/>
          <p:nvPr/>
        </p:nvSpPr>
        <p:spPr>
          <a:xfrm>
            <a:off x="4033212" y="1567509"/>
            <a:ext cx="1140456" cy="369332"/>
          </a:xfrm>
          <a:prstGeom prst="rect">
            <a:avLst/>
          </a:prstGeom>
          <a:noFill/>
        </p:spPr>
        <p:txBody>
          <a:bodyPr wrap="none" rtlCol="0">
            <a:spAutoFit/>
          </a:bodyPr>
          <a:lstStyle/>
          <a:p>
            <a:r>
              <a:rPr lang="en-US" dirty="0">
                <a:solidFill>
                  <a:srgbClr val="0000FF"/>
                </a:solidFill>
              </a:rPr>
              <a:t>Read Only</a:t>
            </a:r>
          </a:p>
        </p:txBody>
      </p:sp>
      <p:sp>
        <p:nvSpPr>
          <p:cNvPr id="110" name="TextBox 109"/>
          <p:cNvSpPr txBox="1"/>
          <p:nvPr/>
        </p:nvSpPr>
        <p:spPr>
          <a:xfrm>
            <a:off x="3933151" y="6334605"/>
            <a:ext cx="1353030" cy="369332"/>
          </a:xfrm>
          <a:prstGeom prst="rect">
            <a:avLst/>
          </a:prstGeom>
          <a:noFill/>
        </p:spPr>
        <p:txBody>
          <a:bodyPr wrap="none" rtlCol="0">
            <a:spAutoFit/>
          </a:bodyPr>
          <a:lstStyle/>
          <a:p>
            <a:r>
              <a:rPr lang="en-US" dirty="0">
                <a:solidFill>
                  <a:srgbClr val="0000FF"/>
                </a:solidFill>
              </a:rPr>
              <a:t>Mostly Read</a:t>
            </a:r>
          </a:p>
        </p:txBody>
      </p:sp>
      <p:sp>
        <p:nvSpPr>
          <p:cNvPr id="111" name="Rounded Rectangle 110"/>
          <p:cNvSpPr/>
          <p:nvPr/>
        </p:nvSpPr>
        <p:spPr>
          <a:xfrm>
            <a:off x="6131213" y="2370666"/>
            <a:ext cx="2809393" cy="3258695"/>
          </a:xfrm>
          <a:prstGeom prst="roundRect">
            <a:avLst/>
          </a:prstGeom>
          <a:noFill/>
          <a:ln>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2" name="Rounded Rectangle 111"/>
          <p:cNvSpPr/>
          <p:nvPr/>
        </p:nvSpPr>
        <p:spPr>
          <a:xfrm>
            <a:off x="226098" y="2819131"/>
            <a:ext cx="2809393" cy="3523174"/>
          </a:xfrm>
          <a:prstGeom prst="roundRect">
            <a:avLst/>
          </a:prstGeom>
          <a:noFill/>
          <a:ln>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4" name="Title 1"/>
          <p:cNvSpPr txBox="1">
            <a:spLocks/>
          </p:cNvSpPr>
          <p:nvPr/>
        </p:nvSpPr>
        <p:spPr>
          <a:xfrm>
            <a:off x="0" y="692726"/>
            <a:ext cx="9144000" cy="76969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400" b="1" dirty="0">
                <a:solidFill>
                  <a:srgbClr val="000090"/>
                </a:solidFill>
              </a:rPr>
              <a:t>A simplified, high-level view</a:t>
            </a:r>
            <a:r>
              <a:rPr lang="en-US" sz="2400" dirty="0"/>
              <a:t>	</a:t>
            </a:r>
          </a:p>
        </p:txBody>
      </p:sp>
    </p:spTree>
    <p:extLst>
      <p:ext uri="{BB962C8B-B14F-4D97-AF65-F5344CB8AC3E}">
        <p14:creationId xmlns:p14="http://schemas.microsoft.com/office/powerpoint/2010/main" val="15927345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Box 102"/>
          <p:cNvSpPr txBox="1"/>
          <p:nvPr/>
        </p:nvSpPr>
        <p:spPr>
          <a:xfrm>
            <a:off x="3987213" y="1204354"/>
            <a:ext cx="1828800" cy="276999"/>
          </a:xfrm>
          <a:prstGeom prst="rect">
            <a:avLst/>
          </a:prstGeom>
          <a:noFill/>
          <a:ln w="19050" cmpd="sng">
            <a:solidFill>
              <a:srgbClr val="000090"/>
            </a:solidFill>
          </a:ln>
        </p:spPr>
        <p:txBody>
          <a:bodyPr>
            <a:spAutoFit/>
          </a:bodyPr>
          <a:lstStyle/>
          <a:p>
            <a:pPr algn="ctr" fontAlgn="auto">
              <a:spcBef>
                <a:spcPts val="0"/>
              </a:spcBef>
              <a:spcAft>
                <a:spcPts val="0"/>
              </a:spcAft>
              <a:defRPr/>
            </a:pPr>
            <a:r>
              <a:rPr lang="en-US" sz="1200" b="1" dirty="0" err="1">
                <a:solidFill>
                  <a:srgbClr val="000090"/>
                </a:solidFill>
                <a:latin typeface="Arial Narrow"/>
                <a:ea typeface="+mn-ea"/>
                <a:cs typeface="Arial Narrow"/>
              </a:rPr>
              <a:t>PnfsOperationHandler</a:t>
            </a:r>
            <a:endParaRPr lang="en-US" sz="1200" b="1">
              <a:solidFill>
                <a:srgbClr val="000090"/>
              </a:solidFill>
              <a:latin typeface="Arial Narrow"/>
              <a:ea typeface="+mn-ea"/>
              <a:cs typeface="Arial Narrow"/>
            </a:endParaRPr>
          </a:p>
        </p:txBody>
      </p:sp>
      <p:sp>
        <p:nvSpPr>
          <p:cNvPr id="109" name="TextBox 108"/>
          <p:cNvSpPr txBox="1">
            <a:spLocks/>
          </p:cNvSpPr>
          <p:nvPr/>
        </p:nvSpPr>
        <p:spPr>
          <a:xfrm>
            <a:off x="3987213" y="5006545"/>
            <a:ext cx="1828800" cy="276999"/>
          </a:xfrm>
          <a:prstGeom prst="rect">
            <a:avLst/>
          </a:prstGeom>
          <a:noFill/>
          <a:ln w="19050" cmpd="sng">
            <a:solidFill>
              <a:srgbClr val="000090"/>
            </a:solidFill>
          </a:ln>
        </p:spPr>
        <p:txBody>
          <a:bodyPr>
            <a:spAutoFit/>
          </a:bodyPr>
          <a:lstStyle/>
          <a:p>
            <a:pPr algn="ctr" fontAlgn="auto">
              <a:spcBef>
                <a:spcPts val="0"/>
              </a:spcBef>
              <a:spcAft>
                <a:spcPts val="0"/>
              </a:spcAft>
              <a:defRPr/>
            </a:pPr>
            <a:r>
              <a:rPr lang="en-US" sz="1200" b="1" dirty="0" err="1">
                <a:solidFill>
                  <a:srgbClr val="000090"/>
                </a:solidFill>
                <a:latin typeface="Arial Narrow"/>
                <a:ea typeface="+mn-ea"/>
                <a:cs typeface="Arial Narrow"/>
              </a:rPr>
              <a:t>PnfsOperationMap</a:t>
            </a:r>
            <a:endParaRPr lang="en-US" sz="1200" b="1">
              <a:solidFill>
                <a:srgbClr val="000090"/>
              </a:solidFill>
              <a:latin typeface="Arial Narrow"/>
              <a:ea typeface="+mn-ea"/>
              <a:cs typeface="Arial Narrow"/>
            </a:endParaRPr>
          </a:p>
        </p:txBody>
      </p:sp>
      <p:sp>
        <p:nvSpPr>
          <p:cNvPr id="94" name="TextBox 93"/>
          <p:cNvSpPr txBox="1">
            <a:spLocks/>
          </p:cNvSpPr>
          <p:nvPr/>
        </p:nvSpPr>
        <p:spPr>
          <a:xfrm>
            <a:off x="758317" y="1204354"/>
            <a:ext cx="1828800" cy="276999"/>
          </a:xfrm>
          <a:prstGeom prst="rect">
            <a:avLst/>
          </a:prstGeom>
          <a:noFill/>
          <a:ln w="19050" cmpd="sng">
            <a:solidFill>
              <a:srgbClr val="000090"/>
            </a:solidFill>
          </a:ln>
        </p:spPr>
        <p:txBody>
          <a:bodyPr>
            <a:spAutoFit/>
          </a:bodyPr>
          <a:lstStyle/>
          <a:p>
            <a:pPr algn="ctr" fontAlgn="auto">
              <a:spcBef>
                <a:spcPts val="0"/>
              </a:spcBef>
              <a:spcAft>
                <a:spcPts val="0"/>
              </a:spcAft>
              <a:defRPr/>
            </a:pPr>
            <a:r>
              <a:rPr lang="en-US" sz="1200" b="1" dirty="0" err="1">
                <a:solidFill>
                  <a:srgbClr val="000090"/>
                </a:solidFill>
                <a:latin typeface="Arial Narrow"/>
                <a:ea typeface="+mn-ea"/>
                <a:cs typeface="Arial Narrow"/>
              </a:rPr>
              <a:t>ResilienceMessageHandler</a:t>
            </a:r>
            <a:endParaRPr lang="en-US" sz="1200" b="1">
              <a:solidFill>
                <a:srgbClr val="000090"/>
              </a:solidFill>
              <a:latin typeface="Arial Narrow"/>
              <a:ea typeface="+mn-ea"/>
              <a:cs typeface="Arial Narrow"/>
            </a:endParaRPr>
          </a:p>
        </p:txBody>
      </p:sp>
      <p:sp>
        <p:nvSpPr>
          <p:cNvPr id="125" name="TextBox 124"/>
          <p:cNvSpPr txBox="1">
            <a:spLocks/>
          </p:cNvSpPr>
          <p:nvPr/>
        </p:nvSpPr>
        <p:spPr>
          <a:xfrm>
            <a:off x="7043805" y="1204354"/>
            <a:ext cx="1828800" cy="276999"/>
          </a:xfrm>
          <a:prstGeom prst="rect">
            <a:avLst/>
          </a:prstGeom>
          <a:noFill/>
          <a:ln w="19050" cmpd="sng">
            <a:solidFill>
              <a:srgbClr val="000090"/>
            </a:solidFill>
          </a:ln>
        </p:spPr>
        <p:txBody>
          <a:bodyPr>
            <a:spAutoFit/>
          </a:bodyPr>
          <a:lstStyle/>
          <a:p>
            <a:pPr algn="ctr" fontAlgn="auto">
              <a:spcBef>
                <a:spcPts val="0"/>
              </a:spcBef>
              <a:spcAft>
                <a:spcPts val="0"/>
              </a:spcAft>
              <a:defRPr/>
            </a:pPr>
            <a:r>
              <a:rPr lang="en-US" sz="1200" b="1" dirty="0" err="1">
                <a:solidFill>
                  <a:srgbClr val="000090"/>
                </a:solidFill>
                <a:latin typeface="Arial Narrow"/>
                <a:ea typeface="+mn-ea"/>
                <a:cs typeface="Arial Narrow"/>
              </a:rPr>
              <a:t>PoolInfoMap</a:t>
            </a:r>
            <a:endParaRPr lang="en-US" sz="1200" b="1">
              <a:solidFill>
                <a:srgbClr val="000090"/>
              </a:solidFill>
              <a:latin typeface="Arial Narrow"/>
              <a:ea typeface="+mn-ea"/>
              <a:cs typeface="Arial Narrow"/>
            </a:endParaRPr>
          </a:p>
        </p:txBody>
      </p:sp>
      <p:sp>
        <p:nvSpPr>
          <p:cNvPr id="121" name="TextBox 120"/>
          <p:cNvSpPr txBox="1">
            <a:spLocks/>
          </p:cNvSpPr>
          <p:nvPr/>
        </p:nvSpPr>
        <p:spPr>
          <a:xfrm>
            <a:off x="5606009" y="1966690"/>
            <a:ext cx="1828800" cy="276999"/>
          </a:xfrm>
          <a:prstGeom prst="rect">
            <a:avLst/>
          </a:prstGeom>
          <a:noFill/>
          <a:ln w="19050" cmpd="sng">
            <a:solidFill>
              <a:srgbClr val="000090"/>
            </a:solidFill>
          </a:ln>
        </p:spPr>
        <p:txBody>
          <a:bodyPr>
            <a:spAutoFit/>
          </a:bodyPr>
          <a:lstStyle/>
          <a:p>
            <a:pPr algn="ctr" fontAlgn="auto">
              <a:spcBef>
                <a:spcPts val="0"/>
              </a:spcBef>
              <a:spcAft>
                <a:spcPts val="0"/>
              </a:spcAft>
              <a:defRPr/>
            </a:pPr>
            <a:r>
              <a:rPr lang="en-US" sz="1200" b="1" dirty="0">
                <a:solidFill>
                  <a:srgbClr val="000090"/>
                </a:solidFill>
                <a:latin typeface="Arial Narrow"/>
                <a:ea typeface="+mn-ea"/>
                <a:cs typeface="Arial Narrow"/>
              </a:rPr>
              <a:t>NamespaceAccess</a:t>
            </a:r>
            <a:endParaRPr lang="en-US" sz="1200" b="1" dirty="0">
              <a:ln>
                <a:solidFill>
                  <a:schemeClr val="tx1"/>
                </a:solidFill>
              </a:ln>
              <a:latin typeface="Arial Narrow"/>
              <a:ea typeface="+mn-ea"/>
              <a:cs typeface="Arial Narrow"/>
            </a:endParaRPr>
          </a:p>
        </p:txBody>
      </p:sp>
      <p:sp>
        <p:nvSpPr>
          <p:cNvPr id="163" name="TextBox 162"/>
          <p:cNvSpPr txBox="1"/>
          <p:nvPr/>
        </p:nvSpPr>
        <p:spPr>
          <a:xfrm>
            <a:off x="756308" y="2526030"/>
            <a:ext cx="780983" cy="261610"/>
          </a:xfrm>
          <a:prstGeom prst="rect">
            <a:avLst/>
          </a:prstGeom>
          <a:noFill/>
          <a:ln>
            <a:solidFill>
              <a:srgbClr val="660066"/>
            </a:solidFill>
          </a:ln>
        </p:spPr>
        <p:txBody>
          <a:bodyPr wrap="none">
            <a:spAutoFit/>
          </a:bodyPr>
          <a:lstStyle/>
          <a:p>
            <a:pPr fontAlgn="auto">
              <a:spcBef>
                <a:spcPts val="0"/>
              </a:spcBef>
              <a:spcAft>
                <a:spcPts val="0"/>
              </a:spcAft>
              <a:defRPr/>
            </a:pPr>
            <a:r>
              <a:rPr lang="en-US" sz="1100" smtClean="0">
                <a:solidFill>
                  <a:schemeClr val="accent4">
                    <a:lumMod val="75000"/>
                  </a:schemeClr>
                </a:solidFill>
                <a:latin typeface="Arial Narrow"/>
                <a:ea typeface="+mn-ea"/>
                <a:cs typeface="Arial Narrow"/>
              </a:rPr>
              <a:t>Target Pool</a:t>
            </a:r>
            <a:endParaRPr lang="en-US" sz="1100" dirty="0">
              <a:solidFill>
                <a:schemeClr val="accent4">
                  <a:lumMod val="75000"/>
                </a:schemeClr>
              </a:solidFill>
              <a:latin typeface="Arial Narrow"/>
              <a:ea typeface="+mn-ea"/>
              <a:cs typeface="Arial Narrow"/>
            </a:endParaRPr>
          </a:p>
        </p:txBody>
      </p:sp>
      <p:grpSp>
        <p:nvGrpSpPr>
          <p:cNvPr id="345" name="Group 344"/>
          <p:cNvGrpSpPr/>
          <p:nvPr/>
        </p:nvGrpSpPr>
        <p:grpSpPr>
          <a:xfrm>
            <a:off x="26375" y="374297"/>
            <a:ext cx="2703042" cy="830057"/>
            <a:chOff x="26375" y="374297"/>
            <a:chExt cx="2703042" cy="830057"/>
          </a:xfrm>
        </p:grpSpPr>
        <p:sp>
          <p:nvSpPr>
            <p:cNvPr id="92" name="TextBox 18"/>
            <p:cNvSpPr txBox="1">
              <a:spLocks noChangeArrowheads="1"/>
            </p:cNvSpPr>
            <p:nvPr/>
          </p:nvSpPr>
          <p:spPr bwMode="auto">
            <a:xfrm>
              <a:off x="26375" y="374297"/>
              <a:ext cx="16546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900" b="1" smtClean="0">
                  <a:solidFill>
                    <a:srgbClr val="008000"/>
                  </a:solidFill>
                  <a:latin typeface="Arial Narrow" charset="0"/>
                  <a:cs typeface="Arial Narrow" charset="0"/>
                </a:rPr>
                <a:t>PnfsAddCacheLocationMessage</a:t>
              </a:r>
            </a:p>
            <a:p>
              <a:pPr algn="ctr" eaLnBrk="1" hangingPunct="1"/>
              <a:r>
                <a:rPr lang="en-US" sz="900" b="1" smtClean="0">
                  <a:solidFill>
                    <a:srgbClr val="008000"/>
                  </a:solidFill>
                  <a:latin typeface="Arial Narrow" charset="0"/>
                  <a:cs typeface="Arial Narrow" charset="0"/>
                </a:rPr>
                <a:t>(from Namespace)</a:t>
              </a:r>
              <a:endParaRPr lang="en-US" sz="900" b="1" dirty="0">
                <a:solidFill>
                  <a:srgbClr val="008000"/>
                </a:solidFill>
                <a:latin typeface="Arial Narrow" charset="0"/>
                <a:cs typeface="Arial Narrow" charset="0"/>
              </a:endParaRPr>
            </a:p>
          </p:txBody>
        </p:sp>
        <p:cxnSp>
          <p:nvCxnSpPr>
            <p:cNvPr id="3" name="Straight Arrow Connector 2"/>
            <p:cNvCxnSpPr>
              <a:stCxn id="92" idx="3"/>
              <a:endCxn id="94" idx="0"/>
            </p:cNvCxnSpPr>
            <p:nvPr/>
          </p:nvCxnSpPr>
          <p:spPr>
            <a:xfrm flipH="1">
              <a:off x="1672717" y="558963"/>
              <a:ext cx="8278" cy="645391"/>
            </a:xfrm>
            <a:prstGeom prst="straightConnector1">
              <a:avLst/>
            </a:prstGeom>
            <a:ln>
              <a:solidFill>
                <a:srgbClr val="008000"/>
              </a:solidFill>
              <a:prstDash val="sysDash"/>
              <a:tailEnd type="triangle"/>
            </a:ln>
          </p:spPr>
          <p:style>
            <a:lnRef idx="2">
              <a:schemeClr val="accent1"/>
            </a:lnRef>
            <a:fillRef idx="0">
              <a:schemeClr val="accent1"/>
            </a:fillRef>
            <a:effectRef idx="1">
              <a:schemeClr val="accent1"/>
            </a:effectRef>
            <a:fontRef idx="minor">
              <a:schemeClr val="tx1"/>
            </a:fontRef>
          </p:style>
        </p:cxnSp>
        <p:sp>
          <p:nvSpPr>
            <p:cNvPr id="187" name="TextBox 170"/>
            <p:cNvSpPr txBox="1">
              <a:spLocks noChangeArrowheads="1"/>
            </p:cNvSpPr>
            <p:nvPr/>
          </p:nvSpPr>
          <p:spPr bwMode="auto">
            <a:xfrm>
              <a:off x="1672717" y="907753"/>
              <a:ext cx="10567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messageArrived</a:t>
              </a:r>
              <a:endParaRPr lang="en-US" sz="800" b="1">
                <a:solidFill>
                  <a:schemeClr val="tx2"/>
                </a:solidFill>
                <a:latin typeface="Courier"/>
                <a:cs typeface="Courier"/>
              </a:endParaRPr>
            </a:p>
          </p:txBody>
        </p:sp>
      </p:grpSp>
      <p:sp>
        <p:nvSpPr>
          <p:cNvPr id="219" name="TextBox 101"/>
          <p:cNvSpPr txBox="1">
            <a:spLocks noChangeArrowheads="1"/>
          </p:cNvSpPr>
          <p:nvPr/>
        </p:nvSpPr>
        <p:spPr bwMode="auto">
          <a:xfrm>
            <a:off x="5808566" y="4148109"/>
            <a:ext cx="1531188" cy="261610"/>
          </a:xfrm>
          <a:prstGeom prst="rect">
            <a:avLst/>
          </a:prstGeom>
          <a:noFill/>
          <a:ln w="9525">
            <a:solidFill>
              <a:srgbClr val="00009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100" b="1" smtClean="0">
                <a:solidFill>
                  <a:srgbClr val="000090"/>
                </a:solidFill>
                <a:latin typeface="Arial Narrow" charset="0"/>
                <a:cs typeface="Arial Narrow" charset="0"/>
              </a:rPr>
              <a:t>TaskCompletionHandler</a:t>
            </a:r>
            <a:endParaRPr lang="en-US" sz="1100" b="1">
              <a:solidFill>
                <a:srgbClr val="000090"/>
              </a:solidFill>
              <a:latin typeface="Arial Narrow" charset="0"/>
              <a:cs typeface="Arial Narrow" charset="0"/>
            </a:endParaRPr>
          </a:p>
        </p:txBody>
      </p:sp>
      <p:sp>
        <p:nvSpPr>
          <p:cNvPr id="157" name="TextBox 156"/>
          <p:cNvSpPr txBox="1"/>
          <p:nvPr/>
        </p:nvSpPr>
        <p:spPr>
          <a:xfrm>
            <a:off x="2593392" y="3852924"/>
            <a:ext cx="1006475" cy="261938"/>
          </a:xfrm>
          <a:prstGeom prst="rect">
            <a:avLst/>
          </a:prstGeom>
          <a:noFill/>
          <a:ln>
            <a:solidFill>
              <a:srgbClr val="660066"/>
            </a:solidFill>
          </a:ln>
        </p:spPr>
        <p:txBody>
          <a:bodyPr wrap="none">
            <a:spAutoFit/>
          </a:bodyPr>
          <a:lstStyle/>
          <a:p>
            <a:pPr fontAlgn="auto">
              <a:spcBef>
                <a:spcPts val="0"/>
              </a:spcBef>
              <a:spcAft>
                <a:spcPts val="0"/>
              </a:spcAft>
              <a:defRPr/>
            </a:pPr>
            <a:r>
              <a:rPr lang="en-US" sz="1100" dirty="0">
                <a:solidFill>
                  <a:schemeClr val="accent4">
                    <a:lumMod val="75000"/>
                  </a:schemeClr>
                </a:solidFill>
                <a:latin typeface="Arial Narrow"/>
                <a:ea typeface="+mn-ea"/>
                <a:cs typeface="Arial Narrow"/>
              </a:rPr>
              <a:t>(migration) Task</a:t>
            </a:r>
          </a:p>
        </p:txBody>
      </p:sp>
      <p:sp>
        <p:nvSpPr>
          <p:cNvPr id="232" name="Title 1"/>
          <p:cNvSpPr txBox="1">
            <a:spLocks/>
          </p:cNvSpPr>
          <p:nvPr/>
        </p:nvSpPr>
        <p:spPr>
          <a:xfrm>
            <a:off x="463176" y="81239"/>
            <a:ext cx="8229600" cy="357141"/>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b="1" smtClean="0">
                <a:solidFill>
                  <a:srgbClr val="000090"/>
                </a:solidFill>
              </a:rPr>
              <a:t>Example 1:  Handling of New File</a:t>
            </a:r>
            <a:endParaRPr lang="en-US" sz="2000" dirty="0"/>
          </a:p>
        </p:txBody>
      </p:sp>
      <p:grpSp>
        <p:nvGrpSpPr>
          <p:cNvPr id="47" name="Group 46"/>
          <p:cNvGrpSpPr/>
          <p:nvPr/>
        </p:nvGrpSpPr>
        <p:grpSpPr>
          <a:xfrm>
            <a:off x="8162159" y="1549879"/>
            <a:ext cx="571898" cy="594915"/>
            <a:chOff x="8139636" y="594937"/>
            <a:chExt cx="571898" cy="594915"/>
          </a:xfrm>
        </p:grpSpPr>
        <p:sp>
          <p:nvSpPr>
            <p:cNvPr id="99" name="Diamond 98"/>
            <p:cNvSpPr>
              <a:spLocks noChangeAspect="1"/>
            </p:cNvSpPr>
            <p:nvPr/>
          </p:nvSpPr>
          <p:spPr>
            <a:xfrm>
              <a:off x="8139636" y="594937"/>
              <a:ext cx="563633" cy="594915"/>
            </a:xfrm>
            <a:prstGeom prst="diamond">
              <a:avLst/>
            </a:prstGeom>
            <a:solidFill>
              <a:schemeClr val="bg1">
                <a:lumMod val="50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TextBox 100"/>
            <p:cNvSpPr txBox="1"/>
            <p:nvPr/>
          </p:nvSpPr>
          <p:spPr>
            <a:xfrm>
              <a:off x="8142147" y="767430"/>
              <a:ext cx="569387" cy="369332"/>
            </a:xfrm>
            <a:prstGeom prst="rect">
              <a:avLst/>
            </a:prstGeom>
            <a:noFill/>
          </p:spPr>
          <p:txBody>
            <a:bodyPr wrap="none" rtlCol="0">
              <a:spAutoFit/>
            </a:bodyPr>
            <a:lstStyle/>
            <a:p>
              <a:pPr algn="ctr"/>
              <a:r>
                <a:rPr lang="en-US" sz="900">
                  <a:solidFill>
                    <a:schemeClr val="bg1"/>
                  </a:solidFill>
                </a:rPr>
                <a:t>resilient</a:t>
              </a:r>
            </a:p>
            <a:p>
              <a:pPr algn="ctr"/>
              <a:r>
                <a:rPr lang="en-US" sz="900">
                  <a:solidFill>
                    <a:schemeClr val="bg1"/>
                  </a:solidFill>
                </a:rPr>
                <a:t>?</a:t>
              </a:r>
            </a:p>
          </p:txBody>
        </p:sp>
      </p:grpSp>
      <p:grpSp>
        <p:nvGrpSpPr>
          <p:cNvPr id="56" name="Group 55"/>
          <p:cNvGrpSpPr/>
          <p:nvPr/>
        </p:nvGrpSpPr>
        <p:grpSpPr>
          <a:xfrm>
            <a:off x="7479391" y="1992449"/>
            <a:ext cx="563633" cy="594915"/>
            <a:chOff x="269416" y="2771659"/>
            <a:chExt cx="563633" cy="594915"/>
          </a:xfrm>
        </p:grpSpPr>
        <p:sp>
          <p:nvSpPr>
            <p:cNvPr id="119" name="Diamond 118"/>
            <p:cNvSpPr>
              <a:spLocks noChangeAspect="1"/>
            </p:cNvSpPr>
            <p:nvPr/>
          </p:nvSpPr>
          <p:spPr>
            <a:xfrm>
              <a:off x="269416" y="2771659"/>
              <a:ext cx="563633" cy="594915"/>
            </a:xfrm>
            <a:prstGeom prst="diamond">
              <a:avLst/>
            </a:prstGeom>
            <a:solidFill>
              <a:schemeClr val="bg1">
                <a:lumMod val="50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TextBox 104"/>
            <p:cNvSpPr txBox="1"/>
            <p:nvPr/>
          </p:nvSpPr>
          <p:spPr>
            <a:xfrm>
              <a:off x="309219" y="2853789"/>
              <a:ext cx="484027" cy="507831"/>
            </a:xfrm>
            <a:prstGeom prst="rect">
              <a:avLst/>
            </a:prstGeom>
            <a:noFill/>
          </p:spPr>
          <p:txBody>
            <a:bodyPr wrap="none" rtlCol="0">
              <a:spAutoFit/>
            </a:bodyPr>
            <a:lstStyle/>
            <a:p>
              <a:pPr algn="ctr"/>
              <a:r>
                <a:rPr lang="en-US" sz="900">
                  <a:solidFill>
                    <a:schemeClr val="bg1"/>
                  </a:solidFill>
                </a:rPr>
                <a:t>needs</a:t>
              </a:r>
            </a:p>
            <a:p>
              <a:pPr algn="ctr"/>
              <a:r>
                <a:rPr lang="en-US" sz="900">
                  <a:solidFill>
                    <a:schemeClr val="bg1"/>
                  </a:solidFill>
                </a:rPr>
                <a:t>copies</a:t>
              </a:r>
            </a:p>
            <a:p>
              <a:pPr algn="ctr"/>
              <a:r>
                <a:rPr lang="en-US" sz="900">
                  <a:solidFill>
                    <a:schemeClr val="bg1"/>
                  </a:solidFill>
                </a:rPr>
                <a:t>?</a:t>
              </a:r>
            </a:p>
          </p:txBody>
        </p:sp>
      </p:grpSp>
      <p:grpSp>
        <p:nvGrpSpPr>
          <p:cNvPr id="68" name="Group 67"/>
          <p:cNvGrpSpPr/>
          <p:nvPr/>
        </p:nvGrpSpPr>
        <p:grpSpPr>
          <a:xfrm>
            <a:off x="6166349" y="5313127"/>
            <a:ext cx="563633" cy="594915"/>
            <a:chOff x="4188746" y="5307064"/>
            <a:chExt cx="563633" cy="594915"/>
          </a:xfrm>
        </p:grpSpPr>
        <p:sp>
          <p:nvSpPr>
            <p:cNvPr id="122" name="Diamond 121"/>
            <p:cNvSpPr>
              <a:spLocks noChangeAspect="1"/>
            </p:cNvSpPr>
            <p:nvPr/>
          </p:nvSpPr>
          <p:spPr>
            <a:xfrm>
              <a:off x="4188746" y="5307064"/>
              <a:ext cx="563633" cy="594915"/>
            </a:xfrm>
            <a:prstGeom prst="diamond">
              <a:avLst/>
            </a:prstGeom>
            <a:solidFill>
              <a:schemeClr val="bg1">
                <a:lumMod val="50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TextBox 122"/>
            <p:cNvSpPr txBox="1"/>
            <p:nvPr/>
          </p:nvSpPr>
          <p:spPr>
            <a:xfrm>
              <a:off x="4239396" y="5378560"/>
              <a:ext cx="480364" cy="507831"/>
            </a:xfrm>
            <a:prstGeom prst="rect">
              <a:avLst/>
            </a:prstGeom>
            <a:noFill/>
          </p:spPr>
          <p:txBody>
            <a:bodyPr wrap="none" rtlCol="0">
              <a:spAutoFit/>
            </a:bodyPr>
            <a:lstStyle/>
            <a:p>
              <a:pPr algn="ctr"/>
              <a:r>
                <a:rPr lang="en-US" sz="900">
                  <a:solidFill>
                    <a:schemeClr val="bg1"/>
                  </a:solidFill>
                </a:rPr>
                <a:t>op cnt</a:t>
              </a:r>
            </a:p>
            <a:p>
              <a:pPr algn="ctr"/>
              <a:r>
                <a:rPr lang="en-US" sz="900">
                  <a:solidFill>
                    <a:schemeClr val="bg1"/>
                  </a:solidFill>
                </a:rPr>
                <a:t>&gt; 0</a:t>
              </a:r>
            </a:p>
            <a:p>
              <a:pPr algn="ctr"/>
              <a:r>
                <a:rPr lang="en-US" sz="900">
                  <a:solidFill>
                    <a:schemeClr val="bg1"/>
                  </a:solidFill>
                </a:rPr>
                <a:t>?</a:t>
              </a:r>
            </a:p>
          </p:txBody>
        </p:sp>
      </p:grpSp>
      <p:grpSp>
        <p:nvGrpSpPr>
          <p:cNvPr id="69" name="Group 68"/>
          <p:cNvGrpSpPr/>
          <p:nvPr/>
        </p:nvGrpSpPr>
        <p:grpSpPr>
          <a:xfrm>
            <a:off x="4881270" y="2454595"/>
            <a:ext cx="620407" cy="594915"/>
            <a:chOff x="761775" y="3237810"/>
            <a:chExt cx="620407" cy="594915"/>
          </a:xfrm>
        </p:grpSpPr>
        <p:sp>
          <p:nvSpPr>
            <p:cNvPr id="124" name="Diamond 123"/>
            <p:cNvSpPr>
              <a:spLocks noChangeAspect="1"/>
            </p:cNvSpPr>
            <p:nvPr/>
          </p:nvSpPr>
          <p:spPr>
            <a:xfrm>
              <a:off x="793246" y="3237810"/>
              <a:ext cx="563633" cy="594915"/>
            </a:xfrm>
            <a:prstGeom prst="diamond">
              <a:avLst/>
            </a:prstGeom>
            <a:solidFill>
              <a:schemeClr val="bg1">
                <a:lumMod val="50000"/>
                <a:alpha val="55000"/>
              </a:schemeClr>
            </a:solidFill>
            <a:ln>
              <a:solidFill>
                <a:srgbClr val="7F7F7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6" name="TextBox 125"/>
            <p:cNvSpPr txBox="1"/>
            <p:nvPr/>
          </p:nvSpPr>
          <p:spPr>
            <a:xfrm>
              <a:off x="761775" y="3293504"/>
              <a:ext cx="620407" cy="507831"/>
            </a:xfrm>
            <a:prstGeom prst="rect">
              <a:avLst/>
            </a:prstGeom>
            <a:noFill/>
            <a:ln>
              <a:noFill/>
            </a:ln>
          </p:spPr>
          <p:txBody>
            <a:bodyPr wrap="none" rtlCol="0">
              <a:spAutoFit/>
            </a:bodyPr>
            <a:lstStyle/>
            <a:p>
              <a:pPr algn="ctr"/>
              <a:r>
                <a:rPr lang="en-US" sz="900">
                  <a:solidFill>
                    <a:schemeClr val="bg1"/>
                  </a:solidFill>
                </a:rPr>
                <a:t>src &amp;</a:t>
              </a:r>
            </a:p>
            <a:p>
              <a:pPr algn="ctr"/>
              <a:r>
                <a:rPr lang="en-US" sz="900">
                  <a:solidFill>
                    <a:schemeClr val="bg1"/>
                  </a:solidFill>
                </a:rPr>
                <a:t>tgt found</a:t>
              </a:r>
            </a:p>
            <a:p>
              <a:pPr algn="ctr"/>
              <a:r>
                <a:rPr lang="en-US" sz="900">
                  <a:solidFill>
                    <a:schemeClr val="bg1"/>
                  </a:solidFill>
                </a:rPr>
                <a:t>?</a:t>
              </a:r>
            </a:p>
          </p:txBody>
        </p:sp>
      </p:grpSp>
      <p:grpSp>
        <p:nvGrpSpPr>
          <p:cNvPr id="158" name="Group 157"/>
          <p:cNvGrpSpPr/>
          <p:nvPr/>
        </p:nvGrpSpPr>
        <p:grpSpPr>
          <a:xfrm>
            <a:off x="6967352" y="4988809"/>
            <a:ext cx="563633" cy="594915"/>
            <a:chOff x="3327093" y="5692313"/>
            <a:chExt cx="563633" cy="594915"/>
          </a:xfrm>
        </p:grpSpPr>
        <p:sp>
          <p:nvSpPr>
            <p:cNvPr id="127" name="Diamond 126"/>
            <p:cNvSpPr>
              <a:spLocks noChangeAspect="1"/>
            </p:cNvSpPr>
            <p:nvPr/>
          </p:nvSpPr>
          <p:spPr>
            <a:xfrm>
              <a:off x="3327093" y="5692313"/>
              <a:ext cx="563633" cy="594915"/>
            </a:xfrm>
            <a:prstGeom prst="diamond">
              <a:avLst/>
            </a:prstGeom>
            <a:solidFill>
              <a:schemeClr val="bg1">
                <a:lumMod val="50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TextBox 127"/>
            <p:cNvSpPr txBox="1"/>
            <p:nvPr/>
          </p:nvSpPr>
          <p:spPr>
            <a:xfrm>
              <a:off x="3396724" y="5854649"/>
              <a:ext cx="423670" cy="369332"/>
            </a:xfrm>
            <a:prstGeom prst="rect">
              <a:avLst/>
            </a:prstGeom>
            <a:noFill/>
          </p:spPr>
          <p:txBody>
            <a:bodyPr wrap="none" rtlCol="0">
              <a:spAutoFit/>
            </a:bodyPr>
            <a:lstStyle/>
            <a:p>
              <a:pPr algn="ctr"/>
              <a:r>
                <a:rPr lang="en-US" sz="900">
                  <a:solidFill>
                    <a:schemeClr val="bg1"/>
                  </a:solidFill>
                </a:rPr>
                <a:t>error</a:t>
              </a:r>
            </a:p>
            <a:p>
              <a:pPr algn="ctr"/>
              <a:r>
                <a:rPr lang="en-US" sz="900">
                  <a:solidFill>
                    <a:schemeClr val="bg1"/>
                  </a:solidFill>
                </a:rPr>
                <a:t>?</a:t>
              </a:r>
            </a:p>
          </p:txBody>
        </p:sp>
      </p:grpSp>
      <p:grpSp>
        <p:nvGrpSpPr>
          <p:cNvPr id="80" name="Group 79"/>
          <p:cNvGrpSpPr/>
          <p:nvPr/>
        </p:nvGrpSpPr>
        <p:grpSpPr>
          <a:xfrm>
            <a:off x="6614169" y="5921004"/>
            <a:ext cx="563633" cy="594915"/>
            <a:chOff x="6133628" y="5949638"/>
            <a:chExt cx="563633" cy="594915"/>
          </a:xfrm>
        </p:grpSpPr>
        <p:sp>
          <p:nvSpPr>
            <p:cNvPr id="129" name="Diamond 128"/>
            <p:cNvSpPr>
              <a:spLocks noChangeAspect="1"/>
            </p:cNvSpPr>
            <p:nvPr/>
          </p:nvSpPr>
          <p:spPr>
            <a:xfrm>
              <a:off x="6133628" y="5949638"/>
              <a:ext cx="563633" cy="594915"/>
            </a:xfrm>
            <a:prstGeom prst="diamond">
              <a:avLst/>
            </a:prstGeom>
            <a:solidFill>
              <a:schemeClr val="bg1">
                <a:lumMod val="50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1" name="TextBox 130"/>
            <p:cNvSpPr txBox="1"/>
            <p:nvPr/>
          </p:nvSpPr>
          <p:spPr>
            <a:xfrm>
              <a:off x="6221644" y="6109849"/>
              <a:ext cx="395605" cy="369332"/>
            </a:xfrm>
            <a:prstGeom prst="rect">
              <a:avLst/>
            </a:prstGeom>
            <a:noFill/>
          </p:spPr>
          <p:txBody>
            <a:bodyPr wrap="none" rtlCol="0">
              <a:spAutoFit/>
            </a:bodyPr>
            <a:lstStyle/>
            <a:p>
              <a:pPr algn="ctr"/>
              <a:r>
                <a:rPr lang="en-US" sz="900">
                  <a:solidFill>
                    <a:schemeClr val="bg1"/>
                  </a:solidFill>
                </a:rPr>
                <a:t>fatal</a:t>
              </a:r>
            </a:p>
            <a:p>
              <a:pPr algn="ctr"/>
              <a:r>
                <a:rPr lang="en-US" sz="900">
                  <a:solidFill>
                    <a:schemeClr val="bg1"/>
                  </a:solidFill>
                </a:rPr>
                <a:t>?</a:t>
              </a:r>
            </a:p>
          </p:txBody>
        </p:sp>
      </p:grpSp>
      <p:grpSp>
        <p:nvGrpSpPr>
          <p:cNvPr id="346" name="Group 345"/>
          <p:cNvGrpSpPr/>
          <p:nvPr/>
        </p:nvGrpSpPr>
        <p:grpSpPr>
          <a:xfrm>
            <a:off x="2587117" y="1334435"/>
            <a:ext cx="1456884" cy="215444"/>
            <a:chOff x="2587117" y="1334435"/>
            <a:chExt cx="1456884" cy="215444"/>
          </a:xfrm>
        </p:grpSpPr>
        <p:sp>
          <p:nvSpPr>
            <p:cNvPr id="106" name="TextBox 170"/>
            <p:cNvSpPr txBox="1">
              <a:spLocks noChangeArrowheads="1"/>
            </p:cNvSpPr>
            <p:nvPr/>
          </p:nvSpPr>
          <p:spPr bwMode="auto">
            <a:xfrm>
              <a:off x="2590843" y="1334435"/>
              <a:ext cx="145315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dirty="0" err="1">
                  <a:solidFill>
                    <a:schemeClr val="tx2"/>
                  </a:solidFill>
                  <a:latin typeface="Courier"/>
                  <a:cs typeface="Courier"/>
                </a:rPr>
                <a:t>handleLocationUpdate</a:t>
              </a:r>
              <a:endParaRPr lang="en-US" sz="800" b="1">
                <a:solidFill>
                  <a:schemeClr val="tx2"/>
                </a:solidFill>
                <a:latin typeface="Courier"/>
                <a:cs typeface="Courier"/>
              </a:endParaRPr>
            </a:p>
          </p:txBody>
        </p:sp>
        <p:cxnSp>
          <p:nvCxnSpPr>
            <p:cNvPr id="39" name="Straight Arrow Connector 38"/>
            <p:cNvCxnSpPr>
              <a:stCxn id="94" idx="3"/>
              <a:endCxn id="103" idx="1"/>
            </p:cNvCxnSpPr>
            <p:nvPr/>
          </p:nvCxnSpPr>
          <p:spPr>
            <a:xfrm>
              <a:off x="2587117" y="1342854"/>
              <a:ext cx="1400096" cy="0"/>
            </a:xfrm>
            <a:prstGeom prst="straightConnector1">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347" name="Group 346"/>
          <p:cNvGrpSpPr/>
          <p:nvPr/>
        </p:nvGrpSpPr>
        <p:grpSpPr>
          <a:xfrm>
            <a:off x="4907963" y="982560"/>
            <a:ext cx="3056592" cy="228144"/>
            <a:chOff x="4907963" y="982560"/>
            <a:chExt cx="3056592" cy="228144"/>
          </a:xfrm>
        </p:grpSpPr>
        <p:sp>
          <p:nvSpPr>
            <p:cNvPr id="134" name="TextBox 170"/>
            <p:cNvSpPr txBox="1">
              <a:spLocks noChangeArrowheads="1"/>
            </p:cNvSpPr>
            <p:nvPr/>
          </p:nvSpPr>
          <p:spPr bwMode="auto">
            <a:xfrm>
              <a:off x="6774103" y="982560"/>
              <a:ext cx="86464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getPoolInfo</a:t>
              </a:r>
              <a:endParaRPr lang="en-US" sz="800" b="1">
                <a:solidFill>
                  <a:schemeClr val="tx2"/>
                </a:solidFill>
                <a:latin typeface="Courier"/>
                <a:cs typeface="Courier"/>
              </a:endParaRPr>
            </a:p>
          </p:txBody>
        </p:sp>
        <p:cxnSp>
          <p:nvCxnSpPr>
            <p:cNvPr id="42" name="Elbow Connector 41"/>
            <p:cNvCxnSpPr>
              <a:stCxn id="103" idx="0"/>
              <a:endCxn id="125" idx="0"/>
            </p:cNvCxnSpPr>
            <p:nvPr/>
          </p:nvCxnSpPr>
          <p:spPr>
            <a:xfrm rot="5400000" flipH="1" flipV="1">
              <a:off x="6429909" y="-323942"/>
              <a:ext cx="12700" cy="3056592"/>
            </a:xfrm>
            <a:prstGeom prst="bentConnector3">
              <a:avLst>
                <a:gd name="adj1" fmla="val 1800000"/>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349" name="Group 348"/>
          <p:cNvGrpSpPr/>
          <p:nvPr/>
        </p:nvGrpSpPr>
        <p:grpSpPr>
          <a:xfrm>
            <a:off x="4901613" y="974863"/>
            <a:ext cx="1618796" cy="991827"/>
            <a:chOff x="4901613" y="974863"/>
            <a:chExt cx="1618796" cy="991827"/>
          </a:xfrm>
        </p:grpSpPr>
        <p:sp>
          <p:nvSpPr>
            <p:cNvPr id="136" name="TextBox 170"/>
            <p:cNvSpPr txBox="1">
              <a:spLocks noChangeArrowheads="1"/>
            </p:cNvSpPr>
            <p:nvPr/>
          </p:nvSpPr>
          <p:spPr bwMode="auto">
            <a:xfrm>
              <a:off x="5188911" y="974863"/>
              <a:ext cx="123623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getFileAttributes</a:t>
              </a:r>
              <a:endParaRPr lang="en-US" sz="800" b="1">
                <a:solidFill>
                  <a:schemeClr val="tx2"/>
                </a:solidFill>
                <a:latin typeface="Courier"/>
                <a:cs typeface="Courier"/>
              </a:endParaRPr>
            </a:p>
          </p:txBody>
        </p:sp>
        <p:cxnSp>
          <p:nvCxnSpPr>
            <p:cNvPr id="142" name="Elbow Connector 141"/>
            <p:cNvCxnSpPr>
              <a:stCxn id="103" idx="0"/>
              <a:endCxn id="121" idx="0"/>
            </p:cNvCxnSpPr>
            <p:nvPr/>
          </p:nvCxnSpPr>
          <p:spPr>
            <a:xfrm rot="16200000" flipH="1">
              <a:off x="5329843" y="776124"/>
              <a:ext cx="762336" cy="1618796"/>
            </a:xfrm>
            <a:prstGeom prst="bentConnector3">
              <a:avLst>
                <a:gd name="adj1" fmla="val -29987"/>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26" name="Group 25"/>
          <p:cNvGrpSpPr/>
          <p:nvPr/>
        </p:nvGrpSpPr>
        <p:grpSpPr>
          <a:xfrm>
            <a:off x="7581667" y="2587364"/>
            <a:ext cx="485529" cy="740542"/>
            <a:chOff x="7581667" y="2587364"/>
            <a:chExt cx="485529" cy="740542"/>
          </a:xfrm>
        </p:grpSpPr>
        <p:sp>
          <p:nvSpPr>
            <p:cNvPr id="160" name="TextBox 170"/>
            <p:cNvSpPr txBox="1">
              <a:spLocks noChangeArrowheads="1"/>
            </p:cNvSpPr>
            <p:nvPr/>
          </p:nvSpPr>
          <p:spPr bwMode="auto">
            <a:xfrm>
              <a:off x="7759399" y="2620123"/>
              <a:ext cx="30779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rgbClr val="800000"/>
                  </a:solidFill>
                  <a:latin typeface="Courier"/>
                  <a:cs typeface="Courier"/>
                </a:rPr>
                <a:t>no</a:t>
              </a:r>
              <a:endParaRPr lang="en-US" sz="800" b="1">
                <a:solidFill>
                  <a:srgbClr val="800000"/>
                </a:solidFill>
                <a:latin typeface="Courier"/>
                <a:cs typeface="Courier"/>
              </a:endParaRPr>
            </a:p>
          </p:txBody>
        </p:sp>
        <p:grpSp>
          <p:nvGrpSpPr>
            <p:cNvPr id="350" name="Group 349"/>
            <p:cNvGrpSpPr/>
            <p:nvPr/>
          </p:nvGrpSpPr>
          <p:grpSpPr>
            <a:xfrm>
              <a:off x="7581667" y="2587364"/>
              <a:ext cx="377026" cy="740542"/>
              <a:chOff x="7581667" y="2587364"/>
              <a:chExt cx="377026" cy="740542"/>
            </a:xfrm>
          </p:grpSpPr>
          <p:cxnSp>
            <p:nvCxnSpPr>
              <p:cNvPr id="164" name="Straight Arrow Connector 163"/>
              <p:cNvCxnSpPr>
                <a:stCxn id="119" idx="2"/>
              </p:cNvCxnSpPr>
              <p:nvPr/>
            </p:nvCxnSpPr>
            <p:spPr>
              <a:xfrm>
                <a:off x="7761208" y="2587364"/>
                <a:ext cx="0" cy="419521"/>
              </a:xfrm>
              <a:prstGeom prst="straightConnector1">
                <a:avLst/>
              </a:prstGeom>
              <a:ln>
                <a:solidFill>
                  <a:srgbClr val="800000"/>
                </a:solidFill>
                <a:tailEnd type="triangle" w="lg" len="lg"/>
              </a:ln>
            </p:spPr>
            <p:style>
              <a:lnRef idx="2">
                <a:schemeClr val="accent1"/>
              </a:lnRef>
              <a:fillRef idx="0">
                <a:schemeClr val="accent1"/>
              </a:fillRef>
              <a:effectRef idx="1">
                <a:schemeClr val="accent1"/>
              </a:effectRef>
              <a:fontRef idx="minor">
                <a:schemeClr val="tx1"/>
              </a:fontRef>
            </p:style>
          </p:cxnSp>
          <p:grpSp>
            <p:nvGrpSpPr>
              <p:cNvPr id="299" name="Group 298"/>
              <p:cNvGrpSpPr/>
              <p:nvPr/>
            </p:nvGrpSpPr>
            <p:grpSpPr>
              <a:xfrm>
                <a:off x="7581667" y="3053586"/>
                <a:ext cx="377026" cy="274320"/>
                <a:chOff x="7895140" y="3776229"/>
                <a:chExt cx="377026" cy="274320"/>
              </a:xfrm>
            </p:grpSpPr>
            <p:sp>
              <p:nvSpPr>
                <p:cNvPr id="295" name="Octagon 294"/>
                <p:cNvSpPr>
                  <a:spLocks noChangeAspect="1"/>
                </p:cNvSpPr>
                <p:nvPr/>
              </p:nvSpPr>
              <p:spPr>
                <a:xfrm>
                  <a:off x="7940634" y="3776229"/>
                  <a:ext cx="274320" cy="274320"/>
                </a:xfrm>
                <a:prstGeom prst="octagon">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TextBox 170"/>
                <p:cNvSpPr txBox="1">
                  <a:spLocks noChangeArrowheads="1"/>
                </p:cNvSpPr>
                <p:nvPr/>
              </p:nvSpPr>
              <p:spPr bwMode="auto">
                <a:xfrm>
                  <a:off x="7895140" y="3795954"/>
                  <a:ext cx="3770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bg1"/>
                      </a:solidFill>
                      <a:latin typeface="Courier"/>
                      <a:cs typeface="Courier"/>
                    </a:rPr>
                    <a:t>END</a:t>
                  </a:r>
                  <a:endParaRPr lang="en-US" sz="800" b="1">
                    <a:solidFill>
                      <a:schemeClr val="bg1"/>
                    </a:solidFill>
                    <a:latin typeface="Courier"/>
                    <a:cs typeface="Courier"/>
                  </a:endParaRPr>
                </a:p>
              </p:txBody>
            </p:sp>
          </p:grpSp>
        </p:grpSp>
      </p:grpSp>
      <p:grpSp>
        <p:nvGrpSpPr>
          <p:cNvPr id="351" name="Group 350"/>
          <p:cNvGrpSpPr/>
          <p:nvPr/>
        </p:nvGrpSpPr>
        <p:grpSpPr>
          <a:xfrm>
            <a:off x="3862192" y="1487435"/>
            <a:ext cx="217243" cy="3519110"/>
            <a:chOff x="3862192" y="1487435"/>
            <a:chExt cx="217243" cy="3519110"/>
          </a:xfrm>
        </p:grpSpPr>
        <p:sp>
          <p:nvSpPr>
            <p:cNvPr id="112" name="TextBox 170"/>
            <p:cNvSpPr txBox="1">
              <a:spLocks noChangeArrowheads="1"/>
            </p:cNvSpPr>
            <p:nvPr/>
          </p:nvSpPr>
          <p:spPr bwMode="auto">
            <a:xfrm rot="16200000">
              <a:off x="3505684" y="4406140"/>
              <a:ext cx="92845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addOperation</a:t>
              </a:r>
              <a:endParaRPr lang="en-US" sz="800" b="1">
                <a:solidFill>
                  <a:schemeClr val="tx2"/>
                </a:solidFill>
                <a:latin typeface="Courier"/>
                <a:cs typeface="Courier"/>
              </a:endParaRPr>
            </a:p>
          </p:txBody>
        </p:sp>
        <p:cxnSp>
          <p:nvCxnSpPr>
            <p:cNvPr id="166" name="Straight Arrow Connector 165"/>
            <p:cNvCxnSpPr/>
            <p:nvPr/>
          </p:nvCxnSpPr>
          <p:spPr>
            <a:xfrm>
              <a:off x="4079435" y="1487435"/>
              <a:ext cx="0" cy="3519110"/>
            </a:xfrm>
            <a:prstGeom prst="straightConnector1">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sp>
        <p:nvSpPr>
          <p:cNvPr id="114" name="TextBox 101"/>
          <p:cNvSpPr txBox="1">
            <a:spLocks noChangeArrowheads="1"/>
          </p:cNvSpPr>
          <p:nvPr/>
        </p:nvSpPr>
        <p:spPr bwMode="auto">
          <a:xfrm>
            <a:off x="4371703" y="3439064"/>
            <a:ext cx="1057275" cy="261937"/>
          </a:xfrm>
          <a:prstGeom prst="rect">
            <a:avLst/>
          </a:prstGeom>
          <a:noFill/>
          <a:ln w="9525">
            <a:solidFill>
              <a:srgbClr val="3366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100" dirty="0" err="1">
                <a:solidFill>
                  <a:schemeClr val="tx2">
                    <a:lumMod val="60000"/>
                    <a:lumOff val="40000"/>
                  </a:schemeClr>
                </a:solidFill>
                <a:latin typeface="Arial Narrow" charset="0"/>
                <a:cs typeface="Arial Narrow" charset="0"/>
              </a:rPr>
              <a:t>ResilientFileTask</a:t>
            </a:r>
            <a:endParaRPr lang="en-US" sz="1100">
              <a:solidFill>
                <a:schemeClr val="tx2">
                  <a:lumMod val="60000"/>
                  <a:lumOff val="40000"/>
                </a:schemeClr>
              </a:solidFill>
              <a:latin typeface="Arial Narrow" charset="0"/>
              <a:cs typeface="Arial Narrow" charset="0"/>
            </a:endParaRPr>
          </a:p>
        </p:txBody>
      </p:sp>
      <p:grpSp>
        <p:nvGrpSpPr>
          <p:cNvPr id="5" name="Group 4"/>
          <p:cNvGrpSpPr/>
          <p:nvPr/>
        </p:nvGrpSpPr>
        <p:grpSpPr>
          <a:xfrm>
            <a:off x="4879697" y="3701001"/>
            <a:ext cx="215444" cy="1305544"/>
            <a:chOff x="4879697" y="3701001"/>
            <a:chExt cx="215444" cy="1305544"/>
          </a:xfrm>
        </p:grpSpPr>
        <p:sp>
          <p:nvSpPr>
            <p:cNvPr id="117" name="TextBox 170"/>
            <p:cNvSpPr txBox="1">
              <a:spLocks noChangeArrowheads="1"/>
            </p:cNvSpPr>
            <p:nvPr/>
          </p:nvSpPr>
          <p:spPr bwMode="auto">
            <a:xfrm rot="16200000">
              <a:off x="4709137" y="4592088"/>
              <a:ext cx="55656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submit</a:t>
              </a:r>
              <a:endParaRPr lang="en-US" sz="800" b="1">
                <a:solidFill>
                  <a:schemeClr val="tx2"/>
                </a:solidFill>
                <a:latin typeface="Courier"/>
                <a:cs typeface="Courier"/>
              </a:endParaRPr>
            </a:p>
          </p:txBody>
        </p:sp>
        <p:cxnSp>
          <p:nvCxnSpPr>
            <p:cNvPr id="172" name="Straight Arrow Connector 171"/>
            <p:cNvCxnSpPr>
              <a:stCxn id="109" idx="0"/>
              <a:endCxn id="114" idx="2"/>
            </p:cNvCxnSpPr>
            <p:nvPr/>
          </p:nvCxnSpPr>
          <p:spPr>
            <a:xfrm flipH="1" flipV="1">
              <a:off x="4900341" y="3701001"/>
              <a:ext cx="1272" cy="1305544"/>
            </a:xfrm>
            <a:prstGeom prst="straightConnector1">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353" name="Group 352"/>
          <p:cNvGrpSpPr/>
          <p:nvPr/>
        </p:nvGrpSpPr>
        <p:grpSpPr>
          <a:xfrm>
            <a:off x="4373223" y="1494602"/>
            <a:ext cx="226670" cy="1944462"/>
            <a:chOff x="4373223" y="1494602"/>
            <a:chExt cx="226670" cy="1944462"/>
          </a:xfrm>
        </p:grpSpPr>
        <p:sp>
          <p:nvSpPr>
            <p:cNvPr id="140" name="TextBox 170"/>
            <p:cNvSpPr txBox="1">
              <a:spLocks noChangeArrowheads="1"/>
            </p:cNvSpPr>
            <p:nvPr/>
          </p:nvSpPr>
          <p:spPr bwMode="auto">
            <a:xfrm rot="16200000">
              <a:off x="3830767" y="2600742"/>
              <a:ext cx="130035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handleVerification</a:t>
              </a:r>
              <a:endParaRPr lang="en-US" sz="800" b="1">
                <a:solidFill>
                  <a:schemeClr val="tx2"/>
                </a:solidFill>
                <a:latin typeface="Courier"/>
                <a:cs typeface="Courier"/>
              </a:endParaRPr>
            </a:p>
          </p:txBody>
        </p:sp>
        <p:cxnSp>
          <p:nvCxnSpPr>
            <p:cNvPr id="182" name="Straight Arrow Connector 181"/>
            <p:cNvCxnSpPr/>
            <p:nvPr/>
          </p:nvCxnSpPr>
          <p:spPr>
            <a:xfrm flipH="1" flipV="1">
              <a:off x="4598621" y="1494602"/>
              <a:ext cx="1272" cy="1944462"/>
            </a:xfrm>
            <a:prstGeom prst="straightConnector1">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354" name="Group 353"/>
          <p:cNvGrpSpPr/>
          <p:nvPr/>
        </p:nvGrpSpPr>
        <p:grpSpPr>
          <a:xfrm>
            <a:off x="4879696" y="1481352"/>
            <a:ext cx="1173719" cy="623837"/>
            <a:chOff x="4879696" y="1481352"/>
            <a:chExt cx="1173719" cy="623837"/>
          </a:xfrm>
        </p:grpSpPr>
        <p:sp>
          <p:nvSpPr>
            <p:cNvPr id="147" name="TextBox 170"/>
            <p:cNvSpPr txBox="1">
              <a:spLocks noChangeArrowheads="1"/>
            </p:cNvSpPr>
            <p:nvPr/>
          </p:nvSpPr>
          <p:spPr bwMode="auto">
            <a:xfrm>
              <a:off x="4879696" y="1729074"/>
              <a:ext cx="117371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refreshLocations</a:t>
              </a:r>
              <a:endParaRPr lang="en-US" sz="800" b="1">
                <a:solidFill>
                  <a:schemeClr val="tx2"/>
                </a:solidFill>
                <a:latin typeface="Courier"/>
                <a:cs typeface="Courier"/>
              </a:endParaRPr>
            </a:p>
          </p:txBody>
        </p:sp>
        <p:cxnSp>
          <p:nvCxnSpPr>
            <p:cNvPr id="183" name="Elbow Connector 182"/>
            <p:cNvCxnSpPr>
              <a:stCxn id="103" idx="2"/>
              <a:endCxn id="121" idx="1"/>
            </p:cNvCxnSpPr>
            <p:nvPr/>
          </p:nvCxnSpPr>
          <p:spPr>
            <a:xfrm rot="16200000" flipH="1">
              <a:off x="4941893" y="1441073"/>
              <a:ext cx="623837" cy="704396"/>
            </a:xfrm>
            <a:prstGeom prst="bentConnector2">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29" name="Group 28"/>
          <p:cNvGrpSpPr/>
          <p:nvPr/>
        </p:nvGrpSpPr>
        <p:grpSpPr>
          <a:xfrm>
            <a:off x="4900341" y="2289907"/>
            <a:ext cx="2579050" cy="1858202"/>
            <a:chOff x="4900341" y="2289907"/>
            <a:chExt cx="2579050" cy="1858202"/>
          </a:xfrm>
        </p:grpSpPr>
        <p:grpSp>
          <p:nvGrpSpPr>
            <p:cNvPr id="28" name="Group 27"/>
            <p:cNvGrpSpPr/>
            <p:nvPr/>
          </p:nvGrpSpPr>
          <p:grpSpPr>
            <a:xfrm>
              <a:off x="4900341" y="2289907"/>
              <a:ext cx="2579050" cy="1858202"/>
              <a:chOff x="4900341" y="2289907"/>
              <a:chExt cx="2579050" cy="1858202"/>
            </a:xfrm>
          </p:grpSpPr>
          <p:sp>
            <p:nvSpPr>
              <p:cNvPr id="192" name="TextBox 170"/>
              <p:cNvSpPr txBox="1">
                <a:spLocks noChangeArrowheads="1"/>
              </p:cNvSpPr>
              <p:nvPr/>
            </p:nvSpPr>
            <p:spPr bwMode="auto">
              <a:xfrm>
                <a:off x="5778725" y="2635445"/>
                <a:ext cx="55405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rgbClr val="3366FF"/>
                    </a:solidFill>
                    <a:latin typeface="Courier"/>
                    <a:cs typeface="Courier"/>
                  </a:rPr>
                  <a:t>(VOID)</a:t>
                </a:r>
                <a:endParaRPr lang="en-US" sz="800" b="1">
                  <a:solidFill>
                    <a:srgbClr val="3366FF"/>
                  </a:solidFill>
                  <a:latin typeface="Courier"/>
                  <a:cs typeface="Courier"/>
                </a:endParaRPr>
              </a:p>
            </p:txBody>
          </p:sp>
          <p:grpSp>
            <p:nvGrpSpPr>
              <p:cNvPr id="355" name="Group 354"/>
              <p:cNvGrpSpPr/>
              <p:nvPr/>
            </p:nvGrpSpPr>
            <p:grpSpPr>
              <a:xfrm>
                <a:off x="4900341" y="2289907"/>
                <a:ext cx="2579050" cy="1858202"/>
                <a:chOff x="4900341" y="2289907"/>
                <a:chExt cx="2579050" cy="1858202"/>
              </a:xfrm>
            </p:grpSpPr>
            <p:sp>
              <p:nvSpPr>
                <p:cNvPr id="177" name="TextBox 170"/>
                <p:cNvSpPr txBox="1">
                  <a:spLocks noChangeArrowheads="1"/>
                </p:cNvSpPr>
                <p:nvPr/>
              </p:nvSpPr>
              <p:spPr bwMode="auto">
                <a:xfrm>
                  <a:off x="7161272" y="2321967"/>
                  <a:ext cx="30779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rgbClr val="3366FF"/>
                      </a:solidFill>
                      <a:latin typeface="Courier"/>
                      <a:cs typeface="Courier"/>
                    </a:rPr>
                    <a:t>no</a:t>
                  </a:r>
                  <a:endParaRPr lang="en-US" sz="800" b="1">
                    <a:solidFill>
                      <a:srgbClr val="3366FF"/>
                    </a:solidFill>
                    <a:latin typeface="Courier"/>
                    <a:cs typeface="Courier"/>
                  </a:endParaRPr>
                </a:p>
              </p:txBody>
            </p:sp>
            <p:cxnSp>
              <p:nvCxnSpPr>
                <p:cNvPr id="180" name="Straight Arrow Connector 179"/>
                <p:cNvCxnSpPr>
                  <a:stCxn id="119" idx="1"/>
                  <a:endCxn id="114" idx="0"/>
                </p:cNvCxnSpPr>
                <p:nvPr/>
              </p:nvCxnSpPr>
              <p:spPr>
                <a:xfrm flipH="1">
                  <a:off x="4900341" y="2289907"/>
                  <a:ext cx="2579050" cy="1149157"/>
                </a:xfrm>
                <a:prstGeom prst="straightConnector1">
                  <a:avLst/>
                </a:prstGeom>
                <a:ln w="9525" cmpd="sng">
                  <a:solidFill>
                    <a:srgbClr val="3366FF"/>
                  </a:solidFill>
                  <a:tailEnd type="triangle" w="med" len="med"/>
                </a:ln>
              </p:spPr>
              <p:style>
                <a:lnRef idx="2">
                  <a:schemeClr val="accent1"/>
                </a:lnRef>
                <a:fillRef idx="0">
                  <a:schemeClr val="accent1"/>
                </a:fillRef>
                <a:effectRef idx="1">
                  <a:schemeClr val="accent1"/>
                </a:effectRef>
                <a:fontRef idx="minor">
                  <a:schemeClr val="tx1"/>
                </a:fontRef>
              </p:style>
            </p:cxnSp>
            <p:cxnSp>
              <p:nvCxnSpPr>
                <p:cNvPr id="193" name="Straight Arrow Connector 192"/>
                <p:cNvCxnSpPr>
                  <a:stCxn id="119" idx="1"/>
                  <a:endCxn id="219" idx="0"/>
                </p:cNvCxnSpPr>
                <p:nvPr/>
              </p:nvCxnSpPr>
              <p:spPr>
                <a:xfrm flipH="1">
                  <a:off x="6574160" y="2289907"/>
                  <a:ext cx="905231" cy="1858202"/>
                </a:xfrm>
                <a:prstGeom prst="straightConnector1">
                  <a:avLst/>
                </a:prstGeom>
                <a:ln w="9525" cmpd="sng">
                  <a:solidFill>
                    <a:srgbClr val="000090"/>
                  </a:solidFill>
                  <a:tailEnd type="triangle" w="med" len="med"/>
                </a:ln>
              </p:spPr>
              <p:style>
                <a:lnRef idx="2">
                  <a:schemeClr val="accent1"/>
                </a:lnRef>
                <a:fillRef idx="0">
                  <a:schemeClr val="accent1"/>
                </a:fillRef>
                <a:effectRef idx="1">
                  <a:schemeClr val="accent1"/>
                </a:effectRef>
                <a:fontRef idx="minor">
                  <a:schemeClr val="tx1"/>
                </a:fontRef>
              </p:style>
            </p:cxnSp>
          </p:grpSp>
        </p:grpSp>
        <p:sp>
          <p:nvSpPr>
            <p:cNvPr id="194" name="TextBox 170"/>
            <p:cNvSpPr txBox="1">
              <a:spLocks noChangeArrowheads="1"/>
            </p:cNvSpPr>
            <p:nvPr/>
          </p:nvSpPr>
          <p:spPr bwMode="auto">
            <a:xfrm>
              <a:off x="6164459" y="2895386"/>
              <a:ext cx="9925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taskCompleted</a:t>
              </a:r>
              <a:endParaRPr lang="en-US" sz="800" b="1">
                <a:solidFill>
                  <a:schemeClr val="tx2"/>
                </a:solidFill>
                <a:latin typeface="Courier"/>
                <a:cs typeface="Courier"/>
              </a:endParaRPr>
            </a:p>
          </p:txBody>
        </p:sp>
      </p:grpSp>
      <p:grpSp>
        <p:nvGrpSpPr>
          <p:cNvPr id="17" name="Group 16"/>
          <p:cNvGrpSpPr/>
          <p:nvPr/>
        </p:nvGrpSpPr>
        <p:grpSpPr>
          <a:xfrm>
            <a:off x="5816013" y="4409720"/>
            <a:ext cx="1827724" cy="735326"/>
            <a:chOff x="5816013" y="4409720"/>
            <a:chExt cx="1827724" cy="735326"/>
          </a:xfrm>
        </p:grpSpPr>
        <p:sp>
          <p:nvSpPr>
            <p:cNvPr id="228" name="TextBox 170"/>
            <p:cNvSpPr txBox="1">
              <a:spLocks noChangeArrowheads="1"/>
            </p:cNvSpPr>
            <p:nvPr/>
          </p:nvSpPr>
          <p:spPr bwMode="auto">
            <a:xfrm>
              <a:off x="6531834" y="4627304"/>
              <a:ext cx="111190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updateOperation</a:t>
              </a:r>
              <a:endParaRPr lang="en-US" sz="800" b="1">
                <a:solidFill>
                  <a:schemeClr val="tx2"/>
                </a:solidFill>
                <a:latin typeface="Courier"/>
                <a:cs typeface="Courier"/>
              </a:endParaRPr>
            </a:p>
          </p:txBody>
        </p:sp>
        <p:cxnSp>
          <p:nvCxnSpPr>
            <p:cNvPr id="197" name="Elbow Connector 196"/>
            <p:cNvCxnSpPr>
              <a:stCxn id="219" idx="2"/>
              <a:endCxn id="109" idx="3"/>
            </p:cNvCxnSpPr>
            <p:nvPr/>
          </p:nvCxnSpPr>
          <p:spPr>
            <a:xfrm rot="5400000">
              <a:off x="5827424" y="4398309"/>
              <a:ext cx="735326" cy="758147"/>
            </a:xfrm>
            <a:prstGeom prst="bentConnector2">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8" name="Group 7"/>
          <p:cNvGrpSpPr/>
          <p:nvPr/>
        </p:nvGrpSpPr>
        <p:grpSpPr>
          <a:xfrm>
            <a:off x="4907963" y="1475003"/>
            <a:ext cx="3056592" cy="239672"/>
            <a:chOff x="4907963" y="1475003"/>
            <a:chExt cx="3056592" cy="239672"/>
          </a:xfrm>
        </p:grpSpPr>
        <p:sp>
          <p:nvSpPr>
            <p:cNvPr id="148" name="TextBox 170"/>
            <p:cNvSpPr txBox="1">
              <a:spLocks noChangeArrowheads="1"/>
            </p:cNvSpPr>
            <p:nvPr/>
          </p:nvSpPr>
          <p:spPr bwMode="auto">
            <a:xfrm>
              <a:off x="6784293" y="1499231"/>
              <a:ext cx="10983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refreshPoolInfo</a:t>
              </a:r>
              <a:endParaRPr lang="en-US" sz="800" b="1">
                <a:solidFill>
                  <a:schemeClr val="tx2"/>
                </a:solidFill>
                <a:latin typeface="Courier"/>
                <a:cs typeface="Courier"/>
              </a:endParaRPr>
            </a:p>
          </p:txBody>
        </p:sp>
        <p:cxnSp>
          <p:nvCxnSpPr>
            <p:cNvPr id="200" name="Elbow Connector 199"/>
            <p:cNvCxnSpPr>
              <a:stCxn id="103" idx="2"/>
              <a:endCxn id="125" idx="2"/>
            </p:cNvCxnSpPr>
            <p:nvPr/>
          </p:nvCxnSpPr>
          <p:spPr>
            <a:xfrm rot="16200000" flipH="1">
              <a:off x="6429909" y="-46943"/>
              <a:ext cx="12700" cy="3056592"/>
            </a:xfrm>
            <a:prstGeom prst="bentConnector3">
              <a:avLst>
                <a:gd name="adj1" fmla="val 1800000"/>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7" name="Group 6"/>
          <p:cNvGrpSpPr/>
          <p:nvPr/>
        </p:nvGrpSpPr>
        <p:grpSpPr>
          <a:xfrm>
            <a:off x="4591983" y="1499232"/>
            <a:ext cx="218625" cy="1507653"/>
            <a:chOff x="4591983" y="1499232"/>
            <a:chExt cx="218625" cy="1507653"/>
          </a:xfrm>
        </p:grpSpPr>
        <p:sp>
          <p:nvSpPr>
            <p:cNvPr id="107" name="TextBox 170"/>
            <p:cNvSpPr txBox="1">
              <a:spLocks noChangeArrowheads="1"/>
            </p:cNvSpPr>
            <p:nvPr/>
          </p:nvSpPr>
          <p:spPr bwMode="auto">
            <a:xfrm rot="16200000">
              <a:off x="4145632" y="2251386"/>
              <a:ext cx="110814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selectLocations</a:t>
              </a:r>
            </a:p>
          </p:txBody>
        </p:sp>
        <p:cxnSp>
          <p:nvCxnSpPr>
            <p:cNvPr id="204" name="Elbow Connector 203"/>
            <p:cNvCxnSpPr/>
            <p:nvPr/>
          </p:nvCxnSpPr>
          <p:spPr>
            <a:xfrm rot="5400000" flipH="1" flipV="1">
              <a:off x="3950788" y="2147066"/>
              <a:ext cx="1507653" cy="211986"/>
            </a:xfrm>
            <a:prstGeom prst="bentConnector3">
              <a:avLst>
                <a:gd name="adj1" fmla="val -542"/>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9" name="Group 8"/>
          <p:cNvGrpSpPr/>
          <p:nvPr/>
        </p:nvGrpSpPr>
        <p:grpSpPr>
          <a:xfrm>
            <a:off x="4104908" y="1499233"/>
            <a:ext cx="266796" cy="2070800"/>
            <a:chOff x="4104908" y="1499233"/>
            <a:chExt cx="266796" cy="2070800"/>
          </a:xfrm>
        </p:grpSpPr>
        <p:sp>
          <p:nvSpPr>
            <p:cNvPr id="161" name="TextBox 170"/>
            <p:cNvSpPr txBox="1">
              <a:spLocks noChangeArrowheads="1"/>
            </p:cNvSpPr>
            <p:nvPr/>
          </p:nvSpPr>
          <p:spPr bwMode="auto">
            <a:xfrm rot="16200000">
              <a:off x="3594512" y="2343786"/>
              <a:ext cx="123623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handleMakeOneCopy</a:t>
              </a:r>
              <a:endParaRPr lang="en-US" sz="800" b="1">
                <a:solidFill>
                  <a:schemeClr val="tx2"/>
                </a:solidFill>
                <a:latin typeface="Courier"/>
                <a:cs typeface="Courier"/>
              </a:endParaRPr>
            </a:p>
          </p:txBody>
        </p:sp>
        <p:cxnSp>
          <p:nvCxnSpPr>
            <p:cNvPr id="257" name="Elbow Connector 256"/>
            <p:cNvCxnSpPr>
              <a:stCxn id="114" idx="1"/>
            </p:cNvCxnSpPr>
            <p:nvPr/>
          </p:nvCxnSpPr>
          <p:spPr>
            <a:xfrm rot="10800000">
              <a:off x="4305031" y="1499233"/>
              <a:ext cx="66673" cy="2070800"/>
            </a:xfrm>
            <a:prstGeom prst="bentConnector2">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22" name="Group 21"/>
          <p:cNvGrpSpPr/>
          <p:nvPr/>
        </p:nvGrpSpPr>
        <p:grpSpPr>
          <a:xfrm>
            <a:off x="4901613" y="5283545"/>
            <a:ext cx="1283979" cy="330967"/>
            <a:chOff x="4901613" y="5283545"/>
            <a:chExt cx="1283979" cy="330967"/>
          </a:xfrm>
        </p:grpSpPr>
        <p:sp>
          <p:nvSpPr>
            <p:cNvPr id="95" name="TextBox 170"/>
            <p:cNvSpPr txBox="1">
              <a:spLocks noChangeArrowheads="1"/>
            </p:cNvSpPr>
            <p:nvPr/>
          </p:nvSpPr>
          <p:spPr bwMode="auto">
            <a:xfrm>
              <a:off x="5024982" y="5399068"/>
              <a:ext cx="7387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(requeue)</a:t>
              </a:r>
              <a:endParaRPr lang="en-US" sz="800" b="1">
                <a:solidFill>
                  <a:schemeClr val="tx2"/>
                </a:solidFill>
                <a:latin typeface="Courier"/>
                <a:cs typeface="Courier"/>
              </a:endParaRPr>
            </a:p>
          </p:txBody>
        </p:sp>
        <p:cxnSp>
          <p:nvCxnSpPr>
            <p:cNvPr id="269" name="Elbow Connector 268"/>
            <p:cNvCxnSpPr>
              <a:stCxn id="122" idx="1"/>
              <a:endCxn id="109" idx="2"/>
            </p:cNvCxnSpPr>
            <p:nvPr/>
          </p:nvCxnSpPr>
          <p:spPr>
            <a:xfrm rot="10800000">
              <a:off x="4901613" y="5283545"/>
              <a:ext cx="1264736" cy="327041"/>
            </a:xfrm>
            <a:prstGeom prst="bentConnector2">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289" name="TextBox 170"/>
            <p:cNvSpPr txBox="1">
              <a:spLocks noChangeArrowheads="1"/>
            </p:cNvSpPr>
            <p:nvPr/>
          </p:nvSpPr>
          <p:spPr bwMode="auto">
            <a:xfrm>
              <a:off x="5808566" y="5391371"/>
              <a:ext cx="3770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yes</a:t>
              </a:r>
              <a:endParaRPr lang="en-US" sz="800" b="1">
                <a:solidFill>
                  <a:schemeClr val="tx2"/>
                </a:solidFill>
                <a:latin typeface="Courier"/>
                <a:cs typeface="Courier"/>
              </a:endParaRPr>
            </a:p>
          </p:txBody>
        </p:sp>
      </p:grpSp>
      <p:grpSp>
        <p:nvGrpSpPr>
          <p:cNvPr id="20" name="Group 19"/>
          <p:cNvGrpSpPr/>
          <p:nvPr/>
        </p:nvGrpSpPr>
        <p:grpSpPr>
          <a:xfrm>
            <a:off x="4901613" y="5283544"/>
            <a:ext cx="1712556" cy="934918"/>
            <a:chOff x="4901613" y="5283544"/>
            <a:chExt cx="1712556" cy="934918"/>
          </a:xfrm>
        </p:grpSpPr>
        <p:cxnSp>
          <p:nvCxnSpPr>
            <p:cNvPr id="284" name="Elbow Connector 283"/>
            <p:cNvCxnSpPr>
              <a:stCxn id="129" idx="1"/>
              <a:endCxn id="109" idx="2"/>
            </p:cNvCxnSpPr>
            <p:nvPr/>
          </p:nvCxnSpPr>
          <p:spPr>
            <a:xfrm rot="10800000">
              <a:off x="4901613" y="5283544"/>
              <a:ext cx="1712556" cy="934918"/>
            </a:xfrm>
            <a:prstGeom prst="bentConnector2">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288" name="TextBox 170"/>
            <p:cNvSpPr txBox="1">
              <a:spLocks noChangeArrowheads="1"/>
            </p:cNvSpPr>
            <p:nvPr/>
          </p:nvSpPr>
          <p:spPr bwMode="auto">
            <a:xfrm>
              <a:off x="5125937" y="5996111"/>
              <a:ext cx="61562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(retry)</a:t>
              </a:r>
              <a:endParaRPr lang="en-US" sz="800" b="1">
                <a:solidFill>
                  <a:schemeClr val="tx2"/>
                </a:solidFill>
                <a:latin typeface="Courier"/>
                <a:cs typeface="Courier"/>
              </a:endParaRPr>
            </a:p>
          </p:txBody>
        </p:sp>
        <p:sp>
          <p:nvSpPr>
            <p:cNvPr id="291" name="TextBox 170"/>
            <p:cNvSpPr txBox="1">
              <a:spLocks noChangeArrowheads="1"/>
            </p:cNvSpPr>
            <p:nvPr/>
          </p:nvSpPr>
          <p:spPr bwMode="auto">
            <a:xfrm>
              <a:off x="5858552" y="5996111"/>
              <a:ext cx="30779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no</a:t>
              </a:r>
              <a:endParaRPr lang="en-US" sz="800" b="1">
                <a:solidFill>
                  <a:schemeClr val="tx2"/>
                </a:solidFill>
                <a:latin typeface="Courier"/>
                <a:cs typeface="Courier"/>
              </a:endParaRPr>
            </a:p>
          </p:txBody>
        </p:sp>
      </p:grpSp>
      <p:grpSp>
        <p:nvGrpSpPr>
          <p:cNvPr id="21" name="Group 20"/>
          <p:cNvGrpSpPr/>
          <p:nvPr/>
        </p:nvGrpSpPr>
        <p:grpSpPr>
          <a:xfrm>
            <a:off x="6590249" y="5286267"/>
            <a:ext cx="377916" cy="290704"/>
            <a:chOff x="6590249" y="5286267"/>
            <a:chExt cx="377916" cy="290704"/>
          </a:xfrm>
        </p:grpSpPr>
        <p:sp>
          <p:nvSpPr>
            <p:cNvPr id="277" name="TextBox 170"/>
            <p:cNvSpPr txBox="1">
              <a:spLocks noChangeArrowheads="1"/>
            </p:cNvSpPr>
            <p:nvPr/>
          </p:nvSpPr>
          <p:spPr bwMode="auto">
            <a:xfrm>
              <a:off x="6660368" y="5361527"/>
              <a:ext cx="30779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no</a:t>
              </a:r>
              <a:endParaRPr lang="en-US" sz="800" b="1">
                <a:solidFill>
                  <a:schemeClr val="tx2"/>
                </a:solidFill>
                <a:latin typeface="Courier"/>
                <a:cs typeface="Courier"/>
              </a:endParaRPr>
            </a:p>
          </p:txBody>
        </p:sp>
        <p:cxnSp>
          <p:nvCxnSpPr>
            <p:cNvPr id="293" name="Straight Arrow Connector 292"/>
            <p:cNvCxnSpPr>
              <a:stCxn id="127" idx="1"/>
            </p:cNvCxnSpPr>
            <p:nvPr/>
          </p:nvCxnSpPr>
          <p:spPr>
            <a:xfrm flipH="1">
              <a:off x="6590249" y="5286267"/>
              <a:ext cx="377103" cy="149577"/>
            </a:xfrm>
            <a:prstGeom prst="straightConnector1">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a:off x="6855292" y="5583724"/>
            <a:ext cx="393877" cy="412387"/>
            <a:chOff x="6855292" y="5583724"/>
            <a:chExt cx="393877" cy="412387"/>
          </a:xfrm>
        </p:grpSpPr>
        <p:sp>
          <p:nvSpPr>
            <p:cNvPr id="81" name="TextBox 170"/>
            <p:cNvSpPr txBox="1">
              <a:spLocks noChangeArrowheads="1"/>
            </p:cNvSpPr>
            <p:nvPr/>
          </p:nvSpPr>
          <p:spPr bwMode="auto">
            <a:xfrm>
              <a:off x="6855292" y="5611417"/>
              <a:ext cx="3770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yes</a:t>
              </a:r>
              <a:endParaRPr lang="en-US" sz="800" b="1">
                <a:solidFill>
                  <a:schemeClr val="tx2"/>
                </a:solidFill>
                <a:latin typeface="Courier"/>
                <a:cs typeface="Courier"/>
              </a:endParaRPr>
            </a:p>
          </p:txBody>
        </p:sp>
        <p:cxnSp>
          <p:nvCxnSpPr>
            <p:cNvPr id="294" name="Straight Arrow Connector 293"/>
            <p:cNvCxnSpPr>
              <a:stCxn id="127" idx="2"/>
            </p:cNvCxnSpPr>
            <p:nvPr/>
          </p:nvCxnSpPr>
          <p:spPr>
            <a:xfrm flipH="1">
              <a:off x="7043805" y="5583724"/>
              <a:ext cx="205364" cy="412387"/>
            </a:xfrm>
            <a:prstGeom prst="straightConnector1">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27" name="Group 26"/>
          <p:cNvGrpSpPr/>
          <p:nvPr/>
        </p:nvGrpSpPr>
        <p:grpSpPr>
          <a:xfrm>
            <a:off x="8273049" y="2143664"/>
            <a:ext cx="447936" cy="703883"/>
            <a:chOff x="8273049" y="2143664"/>
            <a:chExt cx="447936" cy="703883"/>
          </a:xfrm>
        </p:grpSpPr>
        <p:sp>
          <p:nvSpPr>
            <p:cNvPr id="149" name="TextBox 170"/>
            <p:cNvSpPr txBox="1">
              <a:spLocks noChangeArrowheads="1"/>
            </p:cNvSpPr>
            <p:nvPr/>
          </p:nvSpPr>
          <p:spPr bwMode="auto">
            <a:xfrm>
              <a:off x="8413188" y="2143664"/>
              <a:ext cx="30779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rgbClr val="800000"/>
                  </a:solidFill>
                  <a:latin typeface="Courier"/>
                  <a:cs typeface="Courier"/>
                </a:rPr>
                <a:t>no</a:t>
              </a:r>
              <a:endParaRPr lang="en-US" sz="800" b="1">
                <a:solidFill>
                  <a:srgbClr val="800000"/>
                </a:solidFill>
                <a:latin typeface="Courier"/>
                <a:cs typeface="Courier"/>
              </a:endParaRPr>
            </a:p>
          </p:txBody>
        </p:sp>
        <p:grpSp>
          <p:nvGrpSpPr>
            <p:cNvPr id="348" name="Group 347"/>
            <p:cNvGrpSpPr/>
            <p:nvPr/>
          </p:nvGrpSpPr>
          <p:grpSpPr>
            <a:xfrm>
              <a:off x="8273049" y="2144794"/>
              <a:ext cx="377026" cy="702753"/>
              <a:chOff x="8273049" y="2144794"/>
              <a:chExt cx="377026" cy="702753"/>
            </a:xfrm>
          </p:grpSpPr>
          <p:cxnSp>
            <p:nvCxnSpPr>
              <p:cNvPr id="49" name="Straight Arrow Connector 48"/>
              <p:cNvCxnSpPr>
                <a:stCxn id="99" idx="2"/>
              </p:cNvCxnSpPr>
              <p:nvPr/>
            </p:nvCxnSpPr>
            <p:spPr>
              <a:xfrm>
                <a:off x="8443976" y="2144794"/>
                <a:ext cx="3826" cy="382929"/>
              </a:xfrm>
              <a:prstGeom prst="straightConnector1">
                <a:avLst/>
              </a:prstGeom>
              <a:ln>
                <a:solidFill>
                  <a:srgbClr val="800000"/>
                </a:solidFill>
                <a:tailEnd type="triangle" w="lg" len="lg"/>
              </a:ln>
            </p:spPr>
            <p:style>
              <a:lnRef idx="2">
                <a:schemeClr val="accent1"/>
              </a:lnRef>
              <a:fillRef idx="0">
                <a:schemeClr val="accent1"/>
              </a:fillRef>
              <a:effectRef idx="1">
                <a:schemeClr val="accent1"/>
              </a:effectRef>
              <a:fontRef idx="minor">
                <a:schemeClr val="tx1"/>
              </a:fontRef>
            </p:style>
          </p:cxnSp>
          <p:grpSp>
            <p:nvGrpSpPr>
              <p:cNvPr id="300" name="Group 299"/>
              <p:cNvGrpSpPr/>
              <p:nvPr/>
            </p:nvGrpSpPr>
            <p:grpSpPr>
              <a:xfrm>
                <a:off x="8273049" y="2573227"/>
                <a:ext cx="377026" cy="274320"/>
                <a:chOff x="7918588" y="3793815"/>
                <a:chExt cx="377026" cy="274320"/>
              </a:xfrm>
            </p:grpSpPr>
            <p:sp>
              <p:nvSpPr>
                <p:cNvPr id="301" name="Octagon 300"/>
                <p:cNvSpPr>
                  <a:spLocks noChangeAspect="1"/>
                </p:cNvSpPr>
                <p:nvPr/>
              </p:nvSpPr>
              <p:spPr>
                <a:xfrm>
                  <a:off x="7964082" y="3793815"/>
                  <a:ext cx="274320" cy="274320"/>
                </a:xfrm>
                <a:prstGeom prst="octagon">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2" name="TextBox 170"/>
                <p:cNvSpPr txBox="1">
                  <a:spLocks noChangeArrowheads="1"/>
                </p:cNvSpPr>
                <p:nvPr/>
              </p:nvSpPr>
              <p:spPr bwMode="auto">
                <a:xfrm>
                  <a:off x="7918588" y="3813540"/>
                  <a:ext cx="3770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bg1"/>
                      </a:solidFill>
                      <a:latin typeface="Courier"/>
                      <a:cs typeface="Courier"/>
                    </a:rPr>
                    <a:t>END</a:t>
                  </a:r>
                  <a:endParaRPr lang="en-US" sz="800" b="1">
                    <a:solidFill>
                      <a:schemeClr val="bg1"/>
                    </a:solidFill>
                    <a:latin typeface="Courier"/>
                    <a:cs typeface="Courier"/>
                  </a:endParaRPr>
                </a:p>
              </p:txBody>
            </p:sp>
          </p:grpSp>
        </p:grpSp>
      </p:grpSp>
      <p:cxnSp>
        <p:nvCxnSpPr>
          <p:cNvPr id="309" name="Straight Arrow Connector 308"/>
          <p:cNvCxnSpPr>
            <a:endCxn id="157" idx="0"/>
          </p:cNvCxnSpPr>
          <p:nvPr/>
        </p:nvCxnSpPr>
        <p:spPr>
          <a:xfrm flipH="1">
            <a:off x="3096630" y="1499233"/>
            <a:ext cx="1208402" cy="2353691"/>
          </a:xfrm>
          <a:prstGeom prst="straightConnector1">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a:off x="3599867" y="3570033"/>
            <a:ext cx="771836" cy="413860"/>
            <a:chOff x="3599867" y="3570033"/>
            <a:chExt cx="771836" cy="413860"/>
          </a:xfrm>
        </p:grpSpPr>
        <p:sp>
          <p:nvSpPr>
            <p:cNvPr id="162" name="TextBox 170"/>
            <p:cNvSpPr txBox="1">
              <a:spLocks noChangeArrowheads="1"/>
            </p:cNvSpPr>
            <p:nvPr/>
          </p:nvSpPr>
          <p:spPr bwMode="auto">
            <a:xfrm>
              <a:off x="3673678" y="3625267"/>
              <a:ext cx="3770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rgbClr val="660066"/>
                  </a:solidFill>
                  <a:latin typeface="Courier"/>
                  <a:cs typeface="Courier"/>
                </a:rPr>
                <a:t>run</a:t>
              </a:r>
              <a:endParaRPr lang="en-US" sz="800" b="1">
                <a:solidFill>
                  <a:srgbClr val="660066"/>
                </a:solidFill>
                <a:latin typeface="Courier"/>
                <a:cs typeface="Courier"/>
              </a:endParaRPr>
            </a:p>
          </p:txBody>
        </p:sp>
        <p:cxnSp>
          <p:nvCxnSpPr>
            <p:cNvPr id="313" name="Straight Arrow Connector 312"/>
            <p:cNvCxnSpPr>
              <a:stCxn id="114" idx="1"/>
              <a:endCxn id="157" idx="3"/>
            </p:cNvCxnSpPr>
            <p:nvPr/>
          </p:nvCxnSpPr>
          <p:spPr>
            <a:xfrm flipH="1">
              <a:off x="3599867" y="3570033"/>
              <a:ext cx="771836" cy="413860"/>
            </a:xfrm>
            <a:prstGeom prst="straightConnector1">
              <a:avLst/>
            </a:prstGeom>
            <a:ln w="9525" cmpd="sng">
              <a:solidFill>
                <a:srgbClr val="660066"/>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11" name="Group 10"/>
          <p:cNvGrpSpPr/>
          <p:nvPr/>
        </p:nvGrpSpPr>
        <p:grpSpPr>
          <a:xfrm>
            <a:off x="967579" y="2787640"/>
            <a:ext cx="1813317" cy="1196253"/>
            <a:chOff x="967579" y="2787640"/>
            <a:chExt cx="1813317" cy="1196253"/>
          </a:xfrm>
        </p:grpSpPr>
        <p:sp>
          <p:nvSpPr>
            <p:cNvPr id="185" name="TextBox 18"/>
            <p:cNvSpPr txBox="1">
              <a:spLocks noChangeArrowheads="1"/>
            </p:cNvSpPr>
            <p:nvPr/>
          </p:nvSpPr>
          <p:spPr bwMode="auto">
            <a:xfrm rot="2359816">
              <a:off x="967579" y="3428313"/>
              <a:ext cx="181331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900" b="1" smtClean="0">
                  <a:solidFill>
                    <a:srgbClr val="7030A0"/>
                  </a:solidFill>
                  <a:latin typeface="Arial Narrow" charset="0"/>
                  <a:cs typeface="Arial Narrow" charset="0"/>
                </a:rPr>
                <a:t>PoolMigrationCopyReplicaMessage</a:t>
              </a:r>
              <a:endParaRPr lang="en-US" sz="900" b="1" dirty="0">
                <a:solidFill>
                  <a:srgbClr val="7030A0"/>
                </a:solidFill>
                <a:latin typeface="Arial Narrow" charset="0"/>
                <a:cs typeface="Arial Narrow" charset="0"/>
              </a:endParaRPr>
            </a:p>
          </p:txBody>
        </p:sp>
        <p:cxnSp>
          <p:nvCxnSpPr>
            <p:cNvPr id="317" name="Straight Arrow Connector 316"/>
            <p:cNvCxnSpPr>
              <a:stCxn id="157" idx="1"/>
              <a:endCxn id="163" idx="2"/>
            </p:cNvCxnSpPr>
            <p:nvPr/>
          </p:nvCxnSpPr>
          <p:spPr>
            <a:xfrm flipH="1" flipV="1">
              <a:off x="1146800" y="2787640"/>
              <a:ext cx="1446592" cy="1196253"/>
            </a:xfrm>
            <a:prstGeom prst="straightConnector1">
              <a:avLst/>
            </a:prstGeom>
            <a:ln>
              <a:solidFill>
                <a:srgbClr val="7030A0"/>
              </a:solidFill>
              <a:prstDash val="sysDash"/>
              <a:tailEnd type="triangle"/>
            </a:ln>
          </p:spPr>
          <p:style>
            <a:lnRef idx="2">
              <a:schemeClr val="accent1"/>
            </a:lnRef>
            <a:fillRef idx="0">
              <a:schemeClr val="accent1"/>
            </a:fillRef>
            <a:effectRef idx="1">
              <a:schemeClr val="accent1"/>
            </a:effectRef>
            <a:fontRef idx="minor">
              <a:schemeClr val="tx1"/>
            </a:fontRef>
          </p:style>
        </p:cxnSp>
      </p:grpSp>
      <p:grpSp>
        <p:nvGrpSpPr>
          <p:cNvPr id="14" name="Group 13"/>
          <p:cNvGrpSpPr/>
          <p:nvPr/>
        </p:nvGrpSpPr>
        <p:grpSpPr>
          <a:xfrm>
            <a:off x="480591" y="1481353"/>
            <a:ext cx="2718786" cy="1044677"/>
            <a:chOff x="480591" y="1481353"/>
            <a:chExt cx="2718786" cy="1044677"/>
          </a:xfrm>
        </p:grpSpPr>
        <p:sp>
          <p:nvSpPr>
            <p:cNvPr id="120" name="TextBox 170"/>
            <p:cNvSpPr txBox="1">
              <a:spLocks noChangeArrowheads="1"/>
            </p:cNvSpPr>
            <p:nvPr/>
          </p:nvSpPr>
          <p:spPr bwMode="auto">
            <a:xfrm>
              <a:off x="480591" y="1510223"/>
              <a:ext cx="10567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messageArrived</a:t>
              </a:r>
              <a:endParaRPr lang="en-US" sz="800" b="1">
                <a:solidFill>
                  <a:schemeClr val="tx2"/>
                </a:solidFill>
                <a:latin typeface="Courier"/>
                <a:cs typeface="Courier"/>
              </a:endParaRPr>
            </a:p>
          </p:txBody>
        </p:sp>
        <p:sp>
          <p:nvSpPr>
            <p:cNvPr id="188" name="TextBox 18"/>
            <p:cNvSpPr txBox="1">
              <a:spLocks noChangeArrowheads="1"/>
            </p:cNvSpPr>
            <p:nvPr/>
          </p:nvSpPr>
          <p:spPr bwMode="auto">
            <a:xfrm>
              <a:off x="1360412" y="1942870"/>
              <a:ext cx="183896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900" b="1" smtClean="0">
                  <a:solidFill>
                    <a:srgbClr val="7030A0"/>
                  </a:solidFill>
                  <a:latin typeface="Arial Narrow" charset="0"/>
                  <a:cs typeface="Arial Narrow" charset="0"/>
                </a:rPr>
                <a:t>PoolMigrationCopyFinishedMessage</a:t>
              </a:r>
              <a:endParaRPr lang="en-US" sz="900" b="1" dirty="0">
                <a:solidFill>
                  <a:srgbClr val="7030A0"/>
                </a:solidFill>
                <a:latin typeface="Arial Narrow" charset="0"/>
                <a:cs typeface="Arial Narrow" charset="0"/>
              </a:endParaRPr>
            </a:p>
          </p:txBody>
        </p:sp>
        <p:cxnSp>
          <p:nvCxnSpPr>
            <p:cNvPr id="320" name="Straight Arrow Connector 319"/>
            <p:cNvCxnSpPr>
              <a:stCxn id="163" idx="0"/>
              <a:endCxn id="94" idx="2"/>
            </p:cNvCxnSpPr>
            <p:nvPr/>
          </p:nvCxnSpPr>
          <p:spPr>
            <a:xfrm flipV="1">
              <a:off x="1146800" y="1481353"/>
              <a:ext cx="525917" cy="1044677"/>
            </a:xfrm>
            <a:prstGeom prst="straightConnector1">
              <a:avLst/>
            </a:prstGeom>
            <a:ln>
              <a:solidFill>
                <a:srgbClr val="7030A0"/>
              </a:solidFill>
              <a:prstDash val="sysDash"/>
              <a:tailEnd type="triangle"/>
            </a:ln>
          </p:spPr>
          <p:style>
            <a:lnRef idx="2">
              <a:schemeClr val="accent1"/>
            </a:lnRef>
            <a:fillRef idx="0">
              <a:schemeClr val="accent1"/>
            </a:fillRef>
            <a:effectRef idx="1">
              <a:schemeClr val="accent1"/>
            </a:effectRef>
            <a:fontRef idx="minor">
              <a:schemeClr val="tx1"/>
            </a:fontRef>
          </p:style>
        </p:cxnSp>
      </p:grpSp>
      <p:grpSp>
        <p:nvGrpSpPr>
          <p:cNvPr id="12" name="Group 11"/>
          <p:cNvGrpSpPr/>
          <p:nvPr/>
        </p:nvGrpSpPr>
        <p:grpSpPr>
          <a:xfrm>
            <a:off x="576712" y="2787640"/>
            <a:ext cx="960579" cy="3170026"/>
            <a:chOff x="576712" y="2787640"/>
            <a:chExt cx="960579" cy="3170026"/>
          </a:xfrm>
        </p:grpSpPr>
        <p:sp>
          <p:nvSpPr>
            <p:cNvPr id="176" name="TextBox 175"/>
            <p:cNvSpPr txBox="1"/>
            <p:nvPr/>
          </p:nvSpPr>
          <p:spPr>
            <a:xfrm>
              <a:off x="724248" y="5696056"/>
              <a:ext cx="813043" cy="261610"/>
            </a:xfrm>
            <a:prstGeom prst="rect">
              <a:avLst/>
            </a:prstGeom>
            <a:noFill/>
            <a:ln>
              <a:solidFill>
                <a:srgbClr val="660066"/>
              </a:solidFill>
            </a:ln>
          </p:spPr>
          <p:txBody>
            <a:bodyPr wrap="none">
              <a:spAutoFit/>
            </a:bodyPr>
            <a:lstStyle/>
            <a:p>
              <a:pPr fontAlgn="auto">
                <a:spcBef>
                  <a:spcPts val="0"/>
                </a:spcBef>
                <a:spcAft>
                  <a:spcPts val="0"/>
                </a:spcAft>
                <a:defRPr/>
              </a:pPr>
              <a:r>
                <a:rPr lang="en-US" sz="1100" smtClean="0">
                  <a:solidFill>
                    <a:schemeClr val="accent4">
                      <a:lumMod val="75000"/>
                    </a:schemeClr>
                  </a:solidFill>
                  <a:latin typeface="Arial Narrow"/>
                  <a:cs typeface="Arial Narrow"/>
                </a:rPr>
                <a:t>Source Pool</a:t>
              </a:r>
              <a:endParaRPr lang="en-US" sz="1100" dirty="0">
                <a:solidFill>
                  <a:schemeClr val="accent4">
                    <a:lumMod val="75000"/>
                  </a:schemeClr>
                </a:solidFill>
                <a:latin typeface="Arial Narrow"/>
                <a:ea typeface="+mn-ea"/>
                <a:cs typeface="Arial Narrow"/>
              </a:endParaRPr>
            </a:p>
          </p:txBody>
        </p:sp>
        <p:cxnSp>
          <p:nvCxnSpPr>
            <p:cNvPr id="179" name="Straight Arrow Connector 178"/>
            <p:cNvCxnSpPr>
              <a:stCxn id="176" idx="0"/>
              <a:endCxn id="163" idx="2"/>
            </p:cNvCxnSpPr>
            <p:nvPr/>
          </p:nvCxnSpPr>
          <p:spPr>
            <a:xfrm flipV="1">
              <a:off x="1130770" y="2787640"/>
              <a:ext cx="16030" cy="2908416"/>
            </a:xfrm>
            <a:prstGeom prst="straightConnector1">
              <a:avLst/>
            </a:prstGeom>
            <a:ln>
              <a:solidFill>
                <a:srgbClr val="7030A0"/>
              </a:solidFill>
              <a:prstDash val="sysDash"/>
              <a:tailEnd type="triangle"/>
            </a:ln>
          </p:spPr>
          <p:style>
            <a:lnRef idx="2">
              <a:schemeClr val="accent1"/>
            </a:lnRef>
            <a:fillRef idx="0">
              <a:schemeClr val="accent1"/>
            </a:fillRef>
            <a:effectRef idx="1">
              <a:schemeClr val="accent1"/>
            </a:effectRef>
            <a:fontRef idx="minor">
              <a:schemeClr val="tx1"/>
            </a:fontRef>
          </p:style>
        </p:cxnSp>
        <p:sp>
          <p:nvSpPr>
            <p:cNvPr id="328" name="TextBox 170"/>
            <p:cNvSpPr txBox="1">
              <a:spLocks noChangeArrowheads="1"/>
            </p:cNvSpPr>
            <p:nvPr/>
          </p:nvSpPr>
          <p:spPr bwMode="auto">
            <a:xfrm>
              <a:off x="576712" y="4148109"/>
              <a:ext cx="55405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rgbClr val="660066"/>
                  </a:solidFill>
                  <a:latin typeface="Courier"/>
                  <a:cs typeface="Courier"/>
                </a:rPr>
                <a:t>(copy)</a:t>
              </a:r>
              <a:endParaRPr lang="en-US" sz="800" b="1">
                <a:solidFill>
                  <a:srgbClr val="660066"/>
                </a:solidFill>
                <a:latin typeface="Courier"/>
                <a:cs typeface="Courier"/>
              </a:endParaRPr>
            </a:p>
          </p:txBody>
        </p:sp>
      </p:grpSp>
      <p:grpSp>
        <p:nvGrpSpPr>
          <p:cNvPr id="16" name="Group 15"/>
          <p:cNvGrpSpPr/>
          <p:nvPr/>
        </p:nvGrpSpPr>
        <p:grpSpPr>
          <a:xfrm>
            <a:off x="3599867" y="3857365"/>
            <a:ext cx="2208699" cy="464265"/>
            <a:chOff x="3599867" y="3857365"/>
            <a:chExt cx="2208699" cy="464265"/>
          </a:xfrm>
        </p:grpSpPr>
        <p:sp>
          <p:nvSpPr>
            <p:cNvPr id="227" name="TextBox 170"/>
            <p:cNvSpPr txBox="1">
              <a:spLocks noChangeArrowheads="1"/>
            </p:cNvSpPr>
            <p:nvPr/>
          </p:nvSpPr>
          <p:spPr bwMode="auto">
            <a:xfrm rot="470541">
              <a:off x="4014614" y="4106186"/>
              <a:ext cx="98501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taskCompleted</a:t>
              </a:r>
              <a:endParaRPr lang="en-US" sz="800" b="1">
                <a:solidFill>
                  <a:schemeClr val="tx2"/>
                </a:solidFill>
                <a:latin typeface="Courier"/>
                <a:cs typeface="Courier"/>
              </a:endParaRPr>
            </a:p>
          </p:txBody>
        </p:sp>
        <p:sp>
          <p:nvSpPr>
            <p:cNvPr id="132" name="TextBox 170"/>
            <p:cNvSpPr txBox="1">
              <a:spLocks noChangeArrowheads="1"/>
            </p:cNvSpPr>
            <p:nvPr/>
          </p:nvSpPr>
          <p:spPr bwMode="auto">
            <a:xfrm rot="444408">
              <a:off x="4102961" y="3857365"/>
              <a:ext cx="80031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chemeClr val="tx2"/>
                  </a:solidFill>
                  <a:latin typeface="Courier"/>
                  <a:cs typeface="Courier"/>
                </a:rPr>
                <a:t>taskFailed</a:t>
              </a:r>
            </a:p>
          </p:txBody>
        </p:sp>
        <p:cxnSp>
          <p:nvCxnSpPr>
            <p:cNvPr id="335" name="Straight Arrow Connector 334"/>
            <p:cNvCxnSpPr>
              <a:stCxn id="157" idx="3"/>
              <a:endCxn id="219" idx="1"/>
            </p:cNvCxnSpPr>
            <p:nvPr/>
          </p:nvCxnSpPr>
          <p:spPr>
            <a:xfrm>
              <a:off x="3599867" y="3983893"/>
              <a:ext cx="2208699" cy="295021"/>
            </a:xfrm>
            <a:prstGeom prst="straightConnector1">
              <a:avLst/>
            </a:prstGeom>
            <a:ln w="9525" cmpd="sng">
              <a:solidFill>
                <a:srgbClr val="000090"/>
              </a:solidFill>
              <a:tailEnd type="triangle" w="med" len="med"/>
            </a:ln>
          </p:spPr>
          <p:style>
            <a:lnRef idx="2">
              <a:schemeClr val="accent1"/>
            </a:lnRef>
            <a:fillRef idx="0">
              <a:schemeClr val="accent1"/>
            </a:fillRef>
            <a:effectRef idx="1">
              <a:schemeClr val="accent1"/>
            </a:effectRef>
            <a:fontRef idx="minor">
              <a:schemeClr val="tx1"/>
            </a:fontRef>
          </p:style>
        </p:cxnSp>
      </p:grpSp>
      <p:grpSp>
        <p:nvGrpSpPr>
          <p:cNvPr id="24" name="Group 23"/>
          <p:cNvGrpSpPr/>
          <p:nvPr/>
        </p:nvGrpSpPr>
        <p:grpSpPr>
          <a:xfrm>
            <a:off x="3744416" y="5159251"/>
            <a:ext cx="5041400" cy="1586318"/>
            <a:chOff x="3744416" y="5159251"/>
            <a:chExt cx="5041400" cy="1586318"/>
          </a:xfrm>
        </p:grpSpPr>
        <p:sp>
          <p:nvSpPr>
            <p:cNvPr id="89" name="TextBox 170"/>
            <p:cNvSpPr txBox="1">
              <a:spLocks noChangeArrowheads="1"/>
            </p:cNvSpPr>
            <p:nvPr/>
          </p:nvSpPr>
          <p:spPr bwMode="auto">
            <a:xfrm rot="16200000">
              <a:off x="3296186" y="5731773"/>
              <a:ext cx="111190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chemeClr val="tx2"/>
                  </a:solidFill>
                  <a:latin typeface="Courier"/>
                  <a:cs typeface="Courier"/>
                </a:rPr>
                <a:t>remove</a:t>
              </a:r>
              <a:r>
                <a:rPr lang="en-US" sz="800" b="1" smtClean="0">
                  <a:solidFill>
                    <a:schemeClr val="tx2"/>
                  </a:solidFill>
                  <a:latin typeface="Courier"/>
                  <a:cs typeface="Courier"/>
                </a:rPr>
                <a:t>Operation</a:t>
              </a:r>
              <a:endParaRPr lang="en-US" sz="800" b="1">
                <a:solidFill>
                  <a:schemeClr val="tx2"/>
                </a:solidFill>
                <a:latin typeface="Courier"/>
                <a:cs typeface="Courier"/>
              </a:endParaRPr>
            </a:p>
          </p:txBody>
        </p:sp>
        <p:cxnSp>
          <p:nvCxnSpPr>
            <p:cNvPr id="218" name="Straight Arrow Connector 217"/>
            <p:cNvCxnSpPr>
              <a:stCxn id="290" idx="3"/>
            </p:cNvCxnSpPr>
            <p:nvPr/>
          </p:nvCxnSpPr>
          <p:spPr>
            <a:xfrm flipV="1">
              <a:off x="6896685" y="6181297"/>
              <a:ext cx="1375010" cy="456550"/>
            </a:xfrm>
            <a:prstGeom prst="straightConnector1">
              <a:avLst/>
            </a:prstGeom>
            <a:ln>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266" name="Elbow Connector 265"/>
            <p:cNvCxnSpPr/>
            <p:nvPr/>
          </p:nvCxnSpPr>
          <p:spPr>
            <a:xfrm rot="5400000" flipH="1">
              <a:off x="4756163" y="4390301"/>
              <a:ext cx="1370874" cy="2908773"/>
            </a:xfrm>
            <a:prstGeom prst="bentConnector4">
              <a:avLst>
                <a:gd name="adj1" fmla="val -16675"/>
                <a:gd name="adj2" fmla="val 107859"/>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290" name="TextBox 170"/>
            <p:cNvSpPr txBox="1">
              <a:spLocks noChangeArrowheads="1"/>
            </p:cNvSpPr>
            <p:nvPr/>
          </p:nvSpPr>
          <p:spPr bwMode="auto">
            <a:xfrm>
              <a:off x="6519659" y="6530125"/>
              <a:ext cx="3770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yes</a:t>
              </a:r>
              <a:endParaRPr lang="en-US" sz="800" b="1">
                <a:solidFill>
                  <a:schemeClr val="tx2"/>
                </a:solidFill>
                <a:latin typeface="Courier"/>
                <a:cs typeface="Courier"/>
              </a:endParaRPr>
            </a:p>
          </p:txBody>
        </p:sp>
        <p:grpSp>
          <p:nvGrpSpPr>
            <p:cNvPr id="304" name="Group 303"/>
            <p:cNvGrpSpPr/>
            <p:nvPr/>
          </p:nvGrpSpPr>
          <p:grpSpPr>
            <a:xfrm>
              <a:off x="8255463" y="5878717"/>
              <a:ext cx="530353" cy="457200"/>
              <a:chOff x="7907358" y="3840710"/>
              <a:chExt cx="530353" cy="457200"/>
            </a:xfrm>
          </p:grpSpPr>
          <p:sp>
            <p:nvSpPr>
              <p:cNvPr id="303" name="Isosceles Triangle 302"/>
              <p:cNvSpPr>
                <a:spLocks noChangeAspect="1"/>
              </p:cNvSpPr>
              <p:nvPr/>
            </p:nvSpPr>
            <p:spPr>
              <a:xfrm>
                <a:off x="7907358" y="3840710"/>
                <a:ext cx="530353" cy="457200"/>
              </a:xfrm>
              <a:prstGeom prst="triangle">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1" name="TextBox 170"/>
              <p:cNvSpPr txBox="1">
                <a:spLocks noChangeArrowheads="1"/>
              </p:cNvSpPr>
              <p:nvPr/>
            </p:nvSpPr>
            <p:spPr bwMode="auto">
              <a:xfrm>
                <a:off x="7923590" y="4021363"/>
                <a:ext cx="49249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r" eaLnBrk="1" hangingPunct="1"/>
                <a:r>
                  <a:rPr lang="en-US" sz="800" b="1" smtClean="0">
                    <a:solidFill>
                      <a:srgbClr val="000090"/>
                    </a:solidFill>
                    <a:latin typeface="Courier"/>
                    <a:cs typeface="Courier"/>
                  </a:rPr>
                  <a:t>ALARM</a:t>
                </a:r>
                <a:endParaRPr lang="en-US" sz="800" b="1">
                  <a:solidFill>
                    <a:srgbClr val="000090"/>
                  </a:solidFill>
                  <a:latin typeface="Courier"/>
                  <a:cs typeface="Courier"/>
                </a:endParaRPr>
              </a:p>
            </p:txBody>
          </p:sp>
        </p:grpSp>
        <p:grpSp>
          <p:nvGrpSpPr>
            <p:cNvPr id="340" name="Group 339"/>
            <p:cNvGrpSpPr/>
            <p:nvPr/>
          </p:nvGrpSpPr>
          <p:grpSpPr>
            <a:xfrm>
              <a:off x="3926190" y="5725378"/>
              <a:ext cx="377026" cy="274320"/>
              <a:chOff x="7901002" y="3840711"/>
              <a:chExt cx="377026" cy="274320"/>
            </a:xfrm>
          </p:grpSpPr>
          <p:sp>
            <p:nvSpPr>
              <p:cNvPr id="341" name="Octagon 340"/>
              <p:cNvSpPr>
                <a:spLocks noChangeAspect="1"/>
              </p:cNvSpPr>
              <p:nvPr/>
            </p:nvSpPr>
            <p:spPr>
              <a:xfrm>
                <a:off x="7946496" y="3840711"/>
                <a:ext cx="274320" cy="274320"/>
              </a:xfrm>
              <a:prstGeom prst="octagon">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2" name="TextBox 170"/>
              <p:cNvSpPr txBox="1">
                <a:spLocks noChangeArrowheads="1"/>
              </p:cNvSpPr>
              <p:nvPr/>
            </p:nvSpPr>
            <p:spPr bwMode="auto">
              <a:xfrm>
                <a:off x="7901002" y="3860436"/>
                <a:ext cx="3770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bg1"/>
                    </a:solidFill>
                    <a:latin typeface="Courier"/>
                    <a:cs typeface="Courier"/>
                  </a:rPr>
                  <a:t>END</a:t>
                </a:r>
                <a:endParaRPr lang="en-US" sz="800" b="1">
                  <a:solidFill>
                    <a:schemeClr val="bg1"/>
                  </a:solidFill>
                  <a:latin typeface="Courier"/>
                  <a:cs typeface="Courier"/>
                </a:endParaRPr>
              </a:p>
            </p:txBody>
          </p:sp>
        </p:grpSp>
      </p:grpSp>
      <p:grpSp>
        <p:nvGrpSpPr>
          <p:cNvPr id="30" name="Group 29"/>
          <p:cNvGrpSpPr/>
          <p:nvPr/>
        </p:nvGrpSpPr>
        <p:grpSpPr>
          <a:xfrm>
            <a:off x="4879696" y="2457785"/>
            <a:ext cx="1853246" cy="1690324"/>
            <a:chOff x="4879696" y="2457785"/>
            <a:chExt cx="1853246" cy="1690324"/>
          </a:xfrm>
        </p:grpSpPr>
        <p:sp>
          <p:nvSpPr>
            <p:cNvPr id="213" name="TextBox 170"/>
            <p:cNvSpPr txBox="1">
              <a:spLocks noChangeArrowheads="1"/>
            </p:cNvSpPr>
            <p:nvPr/>
          </p:nvSpPr>
          <p:spPr bwMode="auto">
            <a:xfrm>
              <a:off x="5932623" y="3354454"/>
              <a:ext cx="8003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chemeClr val="tx2"/>
                  </a:solidFill>
                  <a:latin typeface="Courier"/>
                  <a:cs typeface="Courier"/>
                </a:rPr>
                <a:t>taskFailed </a:t>
              </a:r>
            </a:p>
            <a:p>
              <a:pPr eaLnBrk="1" hangingPunct="1"/>
              <a:r>
                <a:rPr lang="en-US" sz="800" b="1">
                  <a:solidFill>
                    <a:schemeClr val="tx2"/>
                  </a:solidFill>
                  <a:latin typeface="Courier"/>
                  <a:cs typeface="Courier"/>
                </a:rPr>
                <a:t>(fatally)</a:t>
              </a:r>
            </a:p>
          </p:txBody>
        </p:sp>
        <p:grpSp>
          <p:nvGrpSpPr>
            <p:cNvPr id="6" name="Group 5"/>
            <p:cNvGrpSpPr/>
            <p:nvPr/>
          </p:nvGrpSpPr>
          <p:grpSpPr>
            <a:xfrm>
              <a:off x="4879696" y="2457785"/>
              <a:ext cx="1694464" cy="1690324"/>
              <a:chOff x="4879696" y="2457785"/>
              <a:chExt cx="1694464" cy="1690324"/>
            </a:xfrm>
          </p:grpSpPr>
          <p:cxnSp>
            <p:nvCxnSpPr>
              <p:cNvPr id="214" name="Straight Arrow Connector 213"/>
              <p:cNvCxnSpPr>
                <a:endCxn id="219" idx="0"/>
              </p:cNvCxnSpPr>
              <p:nvPr/>
            </p:nvCxnSpPr>
            <p:spPr>
              <a:xfrm>
                <a:off x="5334000" y="2913181"/>
                <a:ext cx="1240160" cy="1234928"/>
              </a:xfrm>
              <a:prstGeom prst="straightConnector1">
                <a:avLst/>
              </a:prstGeom>
              <a:ln w="9525" cmpd="sng">
                <a:solidFill>
                  <a:srgbClr val="000090"/>
                </a:solidFill>
                <a:tailEnd type="triangle" w="med" len="med"/>
              </a:ln>
            </p:spPr>
            <p:style>
              <a:lnRef idx="2">
                <a:schemeClr val="accent1"/>
              </a:lnRef>
              <a:fillRef idx="0">
                <a:schemeClr val="accent1"/>
              </a:fillRef>
              <a:effectRef idx="1">
                <a:schemeClr val="accent1"/>
              </a:effectRef>
              <a:fontRef idx="minor">
                <a:schemeClr val="tx1"/>
              </a:fontRef>
            </p:style>
          </p:cxnSp>
          <p:cxnSp>
            <p:nvCxnSpPr>
              <p:cNvPr id="305" name="Straight Arrow Connector 304"/>
              <p:cNvCxnSpPr>
                <a:endCxn id="114" idx="0"/>
              </p:cNvCxnSpPr>
              <p:nvPr/>
            </p:nvCxnSpPr>
            <p:spPr>
              <a:xfrm flipH="1">
                <a:off x="4900341" y="2894443"/>
                <a:ext cx="152400" cy="544621"/>
              </a:xfrm>
              <a:prstGeom prst="straightConnector1">
                <a:avLst/>
              </a:prstGeom>
              <a:ln w="9525" cmpd="sng">
                <a:solidFill>
                  <a:srgbClr val="3366FF"/>
                </a:solidFill>
                <a:tailEnd type="triangle" w="med" len="med"/>
              </a:ln>
            </p:spPr>
            <p:style>
              <a:lnRef idx="2">
                <a:schemeClr val="accent1"/>
              </a:lnRef>
              <a:fillRef idx="0">
                <a:schemeClr val="accent1"/>
              </a:fillRef>
              <a:effectRef idx="1">
                <a:schemeClr val="accent1"/>
              </a:effectRef>
              <a:fontRef idx="minor">
                <a:schemeClr val="tx1"/>
              </a:fontRef>
            </p:style>
          </p:cxnSp>
          <p:sp>
            <p:nvSpPr>
              <p:cNvPr id="308" name="TextBox 170"/>
              <p:cNvSpPr txBox="1">
                <a:spLocks noChangeArrowheads="1"/>
              </p:cNvSpPr>
              <p:nvPr/>
            </p:nvSpPr>
            <p:spPr bwMode="auto">
              <a:xfrm>
                <a:off x="4879696" y="3049510"/>
                <a:ext cx="55405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rgbClr val="3366FF"/>
                    </a:solidFill>
                    <a:latin typeface="Courier"/>
                    <a:cs typeface="Courier"/>
                  </a:rPr>
                  <a:t>(VOID)</a:t>
                </a:r>
                <a:endParaRPr lang="en-US" sz="800" b="1">
                  <a:solidFill>
                    <a:srgbClr val="3366FF"/>
                  </a:solidFill>
                  <a:latin typeface="Courier"/>
                  <a:cs typeface="Courier"/>
                </a:endParaRPr>
              </a:p>
            </p:txBody>
          </p:sp>
          <p:sp>
            <p:nvSpPr>
              <p:cNvPr id="130" name="TextBox 170"/>
              <p:cNvSpPr txBox="1">
                <a:spLocks noChangeArrowheads="1"/>
              </p:cNvSpPr>
              <p:nvPr/>
            </p:nvSpPr>
            <p:spPr bwMode="auto">
              <a:xfrm>
                <a:off x="5286638" y="2457785"/>
                <a:ext cx="30779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rgbClr val="3366FF"/>
                    </a:solidFill>
                    <a:latin typeface="Courier"/>
                    <a:cs typeface="Courier"/>
                  </a:rPr>
                  <a:t>no</a:t>
                </a:r>
                <a:endParaRPr lang="en-US" sz="800" b="1">
                  <a:solidFill>
                    <a:srgbClr val="3366FF"/>
                  </a:solidFill>
                  <a:latin typeface="Courier"/>
                  <a:cs typeface="Courier"/>
                </a:endParaRPr>
              </a:p>
            </p:txBody>
          </p:sp>
        </p:grpSp>
      </p:grpSp>
      <p:grpSp>
        <p:nvGrpSpPr>
          <p:cNvPr id="25" name="Group 24"/>
          <p:cNvGrpSpPr/>
          <p:nvPr/>
        </p:nvGrpSpPr>
        <p:grpSpPr>
          <a:xfrm>
            <a:off x="3190360" y="5145046"/>
            <a:ext cx="3257806" cy="1420457"/>
            <a:chOff x="3190360" y="5145046"/>
            <a:chExt cx="3257806" cy="1420457"/>
          </a:xfrm>
        </p:grpSpPr>
        <p:cxnSp>
          <p:nvCxnSpPr>
            <p:cNvPr id="273" name="Elbow Connector 272"/>
            <p:cNvCxnSpPr>
              <a:stCxn id="122" idx="2"/>
              <a:endCxn id="109" idx="1"/>
            </p:cNvCxnSpPr>
            <p:nvPr/>
          </p:nvCxnSpPr>
          <p:spPr>
            <a:xfrm rot="5400000" flipH="1">
              <a:off x="4836191" y="4296068"/>
              <a:ext cx="762997" cy="2460953"/>
            </a:xfrm>
            <a:prstGeom prst="bentConnector4">
              <a:avLst>
                <a:gd name="adj1" fmla="val -85444"/>
                <a:gd name="adj2" fmla="val 109289"/>
              </a:avLst>
            </a:prstGeom>
            <a:ln w="9525"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292" name="TextBox 170"/>
            <p:cNvSpPr txBox="1">
              <a:spLocks noChangeArrowheads="1"/>
            </p:cNvSpPr>
            <p:nvPr/>
          </p:nvSpPr>
          <p:spPr bwMode="auto">
            <a:xfrm>
              <a:off x="5860868" y="6350059"/>
              <a:ext cx="30779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no</a:t>
              </a:r>
              <a:endParaRPr lang="en-US" sz="800" b="1">
                <a:solidFill>
                  <a:schemeClr val="tx2"/>
                </a:solidFill>
                <a:latin typeface="Courier"/>
                <a:cs typeface="Courier"/>
              </a:endParaRPr>
            </a:p>
          </p:txBody>
        </p:sp>
        <p:sp>
          <p:nvSpPr>
            <p:cNvPr id="150" name="TextBox 170"/>
            <p:cNvSpPr txBox="1">
              <a:spLocks noChangeArrowheads="1"/>
            </p:cNvSpPr>
            <p:nvPr/>
          </p:nvSpPr>
          <p:spPr bwMode="auto">
            <a:xfrm rot="16200000">
              <a:off x="2742130" y="5723760"/>
              <a:ext cx="111190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chemeClr val="tx2"/>
                  </a:solidFill>
                  <a:latin typeface="Courier"/>
                  <a:cs typeface="Courier"/>
                </a:rPr>
                <a:t>remove</a:t>
              </a:r>
              <a:r>
                <a:rPr lang="en-US" sz="800" b="1" smtClean="0">
                  <a:solidFill>
                    <a:schemeClr val="tx2"/>
                  </a:solidFill>
                  <a:latin typeface="Courier"/>
                  <a:cs typeface="Courier"/>
                </a:rPr>
                <a:t>Operation</a:t>
              </a:r>
              <a:endParaRPr lang="en-US" sz="800" b="1">
                <a:solidFill>
                  <a:schemeClr val="tx2"/>
                </a:solidFill>
                <a:latin typeface="Courier"/>
                <a:cs typeface="Courier"/>
              </a:endParaRPr>
            </a:p>
          </p:txBody>
        </p:sp>
        <p:sp>
          <p:nvSpPr>
            <p:cNvPr id="152" name="Octagon 151"/>
            <p:cNvSpPr>
              <a:spLocks noChangeAspect="1"/>
            </p:cNvSpPr>
            <p:nvPr/>
          </p:nvSpPr>
          <p:spPr>
            <a:xfrm>
              <a:off x="3397120" y="5747827"/>
              <a:ext cx="274320" cy="274320"/>
            </a:xfrm>
            <a:prstGeom prst="octagon">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TextBox 170"/>
            <p:cNvSpPr txBox="1">
              <a:spLocks noChangeArrowheads="1"/>
            </p:cNvSpPr>
            <p:nvPr/>
          </p:nvSpPr>
          <p:spPr bwMode="auto">
            <a:xfrm>
              <a:off x="3360414" y="5760537"/>
              <a:ext cx="3770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bg1"/>
                  </a:solidFill>
                  <a:latin typeface="Courier"/>
                  <a:cs typeface="Courier"/>
                </a:rPr>
                <a:t>END</a:t>
              </a:r>
              <a:endParaRPr lang="en-US" sz="800" b="1">
                <a:solidFill>
                  <a:schemeClr val="bg1"/>
                </a:solidFill>
                <a:latin typeface="Courier"/>
                <a:cs typeface="Courier"/>
              </a:endParaRPr>
            </a:p>
          </p:txBody>
        </p:sp>
      </p:grpSp>
      <p:grpSp>
        <p:nvGrpSpPr>
          <p:cNvPr id="31" name="Group 30"/>
          <p:cNvGrpSpPr/>
          <p:nvPr/>
        </p:nvGrpSpPr>
        <p:grpSpPr>
          <a:xfrm>
            <a:off x="2593392" y="1000081"/>
            <a:ext cx="3499328" cy="4014563"/>
            <a:chOff x="2593392" y="1000081"/>
            <a:chExt cx="3499328" cy="4014563"/>
          </a:xfrm>
        </p:grpSpPr>
        <p:grpSp>
          <p:nvGrpSpPr>
            <p:cNvPr id="15" name="Group 14"/>
            <p:cNvGrpSpPr/>
            <p:nvPr/>
          </p:nvGrpSpPr>
          <p:grpSpPr>
            <a:xfrm>
              <a:off x="2593392" y="1000081"/>
              <a:ext cx="3499328" cy="4014563"/>
              <a:chOff x="2593392" y="1000081"/>
              <a:chExt cx="3499328" cy="4014563"/>
            </a:xfrm>
          </p:grpSpPr>
          <p:cxnSp>
            <p:nvCxnSpPr>
              <p:cNvPr id="189" name="Straight Arrow Connector 188"/>
              <p:cNvCxnSpPr/>
              <p:nvPr/>
            </p:nvCxnSpPr>
            <p:spPr>
              <a:xfrm>
                <a:off x="2593392" y="1210704"/>
                <a:ext cx="1393821" cy="0"/>
              </a:xfrm>
              <a:prstGeom prst="straightConnector1">
                <a:avLst/>
              </a:prstGeom>
              <a:ln>
                <a:solidFill>
                  <a:srgbClr val="7030A0"/>
                </a:solidFill>
                <a:prstDash val="sysDot"/>
                <a:tailEnd type="triangle"/>
              </a:ln>
            </p:spPr>
            <p:style>
              <a:lnRef idx="2">
                <a:schemeClr val="accent1"/>
              </a:lnRef>
              <a:fillRef idx="0">
                <a:schemeClr val="accent1"/>
              </a:fillRef>
              <a:effectRef idx="1">
                <a:schemeClr val="accent1"/>
              </a:effectRef>
              <a:fontRef idx="minor">
                <a:schemeClr val="tx1"/>
              </a:fontRef>
            </p:style>
          </p:cxnSp>
          <p:sp>
            <p:nvSpPr>
              <p:cNvPr id="321" name="TextBox 170"/>
              <p:cNvSpPr txBox="1">
                <a:spLocks noChangeArrowheads="1"/>
              </p:cNvSpPr>
              <p:nvPr/>
            </p:nvSpPr>
            <p:spPr bwMode="auto">
              <a:xfrm>
                <a:off x="2951857" y="1000081"/>
                <a:ext cx="61737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(relay)</a:t>
                </a:r>
                <a:endParaRPr lang="en-US" sz="800" b="1">
                  <a:solidFill>
                    <a:schemeClr val="tx2"/>
                  </a:solidFill>
                  <a:latin typeface="Courier"/>
                  <a:cs typeface="Courier"/>
                </a:endParaRPr>
              </a:p>
            </p:txBody>
          </p:sp>
          <p:cxnSp>
            <p:nvCxnSpPr>
              <p:cNvPr id="322" name="Straight Arrow Connector 321"/>
              <p:cNvCxnSpPr/>
              <p:nvPr/>
            </p:nvCxnSpPr>
            <p:spPr>
              <a:xfrm flipH="1">
                <a:off x="5544616" y="1487703"/>
                <a:ext cx="1" cy="3526941"/>
              </a:xfrm>
              <a:prstGeom prst="straightConnector1">
                <a:avLst/>
              </a:prstGeom>
              <a:ln>
                <a:solidFill>
                  <a:srgbClr val="7030A0"/>
                </a:solidFill>
                <a:prstDash val="sysDot"/>
                <a:tailEnd type="triangle"/>
              </a:ln>
            </p:spPr>
            <p:style>
              <a:lnRef idx="2">
                <a:schemeClr val="accent1"/>
              </a:lnRef>
              <a:fillRef idx="0">
                <a:schemeClr val="accent1"/>
              </a:fillRef>
              <a:effectRef idx="1">
                <a:schemeClr val="accent1"/>
              </a:effectRef>
              <a:fontRef idx="minor">
                <a:schemeClr val="tx1"/>
              </a:fontRef>
            </p:style>
          </p:cxnSp>
          <p:sp>
            <p:nvSpPr>
              <p:cNvPr id="325" name="TextBox 170"/>
              <p:cNvSpPr txBox="1">
                <a:spLocks noChangeArrowheads="1"/>
              </p:cNvSpPr>
              <p:nvPr/>
            </p:nvSpPr>
            <p:spPr bwMode="auto">
              <a:xfrm>
                <a:off x="5475343" y="4633962"/>
                <a:ext cx="61737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(relay)</a:t>
                </a:r>
                <a:endParaRPr lang="en-US" sz="800" b="1">
                  <a:solidFill>
                    <a:schemeClr val="tx2"/>
                  </a:solidFill>
                  <a:latin typeface="Courier"/>
                  <a:cs typeface="Courier"/>
                </a:endParaRPr>
              </a:p>
            </p:txBody>
          </p:sp>
          <p:cxnSp>
            <p:nvCxnSpPr>
              <p:cNvPr id="331" name="Straight Arrow Connector 330"/>
              <p:cNvCxnSpPr/>
              <p:nvPr/>
            </p:nvCxnSpPr>
            <p:spPr>
              <a:xfrm flipV="1">
                <a:off x="4598621" y="3701002"/>
                <a:ext cx="0" cy="1287807"/>
              </a:xfrm>
              <a:prstGeom prst="straightConnector1">
                <a:avLst/>
              </a:prstGeom>
              <a:ln>
                <a:solidFill>
                  <a:srgbClr val="7030A0"/>
                </a:solidFill>
                <a:prstDash val="sysDot"/>
                <a:tailEnd type="triangle"/>
              </a:ln>
            </p:spPr>
            <p:style>
              <a:lnRef idx="2">
                <a:schemeClr val="accent1"/>
              </a:lnRef>
              <a:fillRef idx="0">
                <a:schemeClr val="accent1"/>
              </a:fillRef>
              <a:effectRef idx="1">
                <a:schemeClr val="accent1"/>
              </a:effectRef>
              <a:fontRef idx="minor">
                <a:schemeClr val="tx1"/>
              </a:fontRef>
            </p:style>
          </p:cxnSp>
          <p:sp>
            <p:nvSpPr>
              <p:cNvPr id="334" name="TextBox 170"/>
              <p:cNvSpPr txBox="1">
                <a:spLocks noChangeArrowheads="1"/>
              </p:cNvSpPr>
              <p:nvPr/>
            </p:nvSpPr>
            <p:spPr bwMode="auto">
              <a:xfrm>
                <a:off x="4036113" y="4298667"/>
                <a:ext cx="61737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(relay)</a:t>
                </a:r>
                <a:endParaRPr lang="en-US" sz="800" b="1">
                  <a:solidFill>
                    <a:schemeClr val="tx2"/>
                  </a:solidFill>
                  <a:latin typeface="Courier"/>
                  <a:cs typeface="Courier"/>
                </a:endParaRPr>
              </a:p>
            </p:txBody>
          </p:sp>
        </p:grpSp>
        <p:cxnSp>
          <p:nvCxnSpPr>
            <p:cNvPr id="155" name="Straight Arrow Connector 154"/>
            <p:cNvCxnSpPr>
              <a:endCxn id="157" idx="3"/>
            </p:cNvCxnSpPr>
            <p:nvPr/>
          </p:nvCxnSpPr>
          <p:spPr>
            <a:xfrm flipH="1">
              <a:off x="3599867" y="3701001"/>
              <a:ext cx="931102" cy="282892"/>
            </a:xfrm>
            <a:prstGeom prst="straightConnector1">
              <a:avLst/>
            </a:prstGeom>
            <a:ln>
              <a:solidFill>
                <a:srgbClr val="7030A0"/>
              </a:solidFill>
              <a:prstDash val="sysDot"/>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0584177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5"/>
                                        </p:tgtEl>
                                        <p:attrNameLst>
                                          <p:attrName>style.visibility</p:attrName>
                                        </p:attrNameLst>
                                      </p:cBhvr>
                                      <p:to>
                                        <p:strVal val="visible"/>
                                      </p:to>
                                    </p:set>
                                  </p:childTnLst>
                                  <p:subTnLst>
                                    <p:set>
                                      <p:cBhvr override="childStyle">
                                        <p:cTn dur="1" fill="hold" display="0" masterRel="nextClick" afterEffect="1"/>
                                        <p:tgtEl>
                                          <p:spTgt spid="34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6"/>
                                        </p:tgtEl>
                                        <p:attrNameLst>
                                          <p:attrName>style.visibility</p:attrName>
                                        </p:attrNameLst>
                                      </p:cBhvr>
                                      <p:to>
                                        <p:strVal val="visible"/>
                                      </p:to>
                                    </p:set>
                                  </p:childTnLst>
                                  <p:subTnLst>
                                    <p:set>
                                      <p:cBhvr override="childStyle">
                                        <p:cTn dur="1" fill="hold" display="0" masterRel="nextClick" afterEffect="1"/>
                                        <p:tgtEl>
                                          <p:spTgt spid="346"/>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7"/>
                                        </p:tgtEl>
                                        <p:attrNameLst>
                                          <p:attrName>style.visibility</p:attrName>
                                        </p:attrNameLst>
                                      </p:cBhvr>
                                      <p:to>
                                        <p:strVal val="visible"/>
                                      </p:to>
                                    </p:set>
                                  </p:childTnLst>
                                  <p:subTnLst>
                                    <p:set>
                                      <p:cBhvr override="childStyle">
                                        <p:cTn dur="1" fill="hold" display="0" masterRel="nextClick" afterEffect="1"/>
                                        <p:tgtEl>
                                          <p:spTgt spid="347"/>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9"/>
                                        </p:tgtEl>
                                        <p:attrNameLst>
                                          <p:attrName>style.visibility</p:attrName>
                                        </p:attrNameLst>
                                      </p:cBhvr>
                                      <p:to>
                                        <p:strVal val="visible"/>
                                      </p:to>
                                    </p:set>
                                  </p:childTnLst>
                                  <p:subTnLst>
                                    <p:set>
                                      <p:cBhvr override="childStyle">
                                        <p:cTn dur="1" fill="hold" display="0" masterRel="nextClick" afterEffect="1"/>
                                        <p:tgtEl>
                                          <p:spTgt spid="349"/>
                                        </p:tgtEl>
                                        <p:attrNameLst>
                                          <p:attrName>style.visibility</p:attrName>
                                        </p:attrNameLst>
                                      </p:cBhvr>
                                      <p:to>
                                        <p:strVal val="hidden"/>
                                      </p:to>
                                    </p:set>
                                  </p:subTnLst>
                                </p:cTn>
                              </p:par>
                              <p:par>
                                <p:cTn id="27" presetID="1" presetClass="exit" presetSubtype="0" fill="hold" nodeType="withEffect">
                                  <p:stCondLst>
                                    <p:cond delay="0"/>
                                  </p:stCondLst>
                                  <p:childTnLst>
                                    <p:set>
                                      <p:cBhvr>
                                        <p:cTn id="28" dur="1" fill="hold">
                                          <p:stCondLst>
                                            <p:cond delay="0"/>
                                          </p:stCondLst>
                                        </p:cTn>
                                        <p:tgtEl>
                                          <p:spTgt spid="4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subTnLst>
                                    <p:set>
                                      <p:cBhvr override="childStyle">
                                        <p:cTn dur="1" fill="hold" display="0" masterRel="nextClick" afterEffect="1"/>
                                        <p:tgtEl>
                                          <p:spTgt spid="26"/>
                                        </p:tgtEl>
                                        <p:attrNameLst>
                                          <p:attrName>style.visibility</p:attrName>
                                        </p:attrNameLst>
                                      </p:cBhvr>
                                      <p:to>
                                        <p:strVal val="hidden"/>
                                      </p:to>
                                    </p:set>
                                  </p:sub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51"/>
                                        </p:tgtEl>
                                        <p:attrNameLst>
                                          <p:attrName>style.visibility</p:attrName>
                                        </p:attrNameLst>
                                      </p:cBhvr>
                                      <p:to>
                                        <p:strVal val="visible"/>
                                      </p:to>
                                    </p:set>
                                  </p:childTnLst>
                                  <p:subTnLst>
                                    <p:set>
                                      <p:cBhvr override="childStyle">
                                        <p:cTn dur="1" fill="hold" display="0" masterRel="nextClick" afterEffect="1"/>
                                        <p:tgtEl>
                                          <p:spTgt spid="351"/>
                                        </p:tgtEl>
                                        <p:attrNameLst>
                                          <p:attrName>style.visibility</p:attrName>
                                        </p:attrNameLst>
                                      </p:cBhvr>
                                      <p:to>
                                        <p:strVal val="hidden"/>
                                      </p:to>
                                    </p:set>
                                  </p:subTnLst>
                                </p:cTn>
                              </p:par>
                              <p:par>
                                <p:cTn id="41" presetID="1" presetClass="exit" presetSubtype="0" fill="hold" nodeType="withEffect">
                                  <p:stCondLst>
                                    <p:cond delay="0"/>
                                  </p:stCondLst>
                                  <p:childTnLst>
                                    <p:set>
                                      <p:cBhvr>
                                        <p:cTn id="42" dur="1" fill="hold">
                                          <p:stCondLst>
                                            <p:cond delay="0"/>
                                          </p:stCondLst>
                                        </p:cTn>
                                        <p:tgtEl>
                                          <p:spTgt spid="5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par>
                                <p:cTn id="47" presetID="1" presetClass="entr" presetSubtype="0" fill="hold" grpId="0" nodeType="withEffect">
                                  <p:stCondLst>
                                    <p:cond delay="0"/>
                                  </p:stCondLst>
                                  <p:childTnLst>
                                    <p:set>
                                      <p:cBhvr>
                                        <p:cTn id="48" dur="1" fill="hold">
                                          <p:stCondLst>
                                            <p:cond delay="0"/>
                                          </p:stCondLst>
                                        </p:cTn>
                                        <p:tgtEl>
                                          <p:spTgt spid="11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5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54"/>
                                        </p:tgtEl>
                                        <p:attrNameLst>
                                          <p:attrName>style.visibility</p:attrName>
                                        </p:attrNameLst>
                                      </p:cBhvr>
                                      <p:to>
                                        <p:strVal val="visible"/>
                                      </p:to>
                                    </p:set>
                                  </p:childTnLst>
                                  <p:subTnLst>
                                    <p:set>
                                      <p:cBhvr override="childStyle">
                                        <p:cTn dur="1" fill="hold" display="0" masterRel="nextClick" afterEffect="1"/>
                                        <p:tgtEl>
                                          <p:spTgt spid="354"/>
                                        </p:tgtEl>
                                        <p:attrNameLst>
                                          <p:attrName>style.visibility</p:attrName>
                                        </p:attrNameLst>
                                      </p:cBhvr>
                                      <p:to>
                                        <p:strVal val="hidden"/>
                                      </p:to>
                                    </p:set>
                                  </p:sub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9"/>
                                        </p:tgtEl>
                                        <p:attrNameLst>
                                          <p:attrName>style.visibility</p:attrName>
                                        </p:attrNameLst>
                                      </p:cBhvr>
                                      <p:to>
                                        <p:strVal val="visible"/>
                                      </p:to>
                                    </p:set>
                                  </p:childTnLst>
                                  <p:subTnLst>
                                    <p:set>
                                      <p:cBhvr override="childStyle">
                                        <p:cTn dur="1" fill="hold" display="0" masterRel="nextClick" afterEffect="1"/>
                                        <p:tgtEl>
                                          <p:spTgt spid="29"/>
                                        </p:tgtEl>
                                        <p:attrNameLst>
                                          <p:attrName>style.visibility</p:attrName>
                                        </p:attrNameLst>
                                      </p:cBhvr>
                                      <p:to>
                                        <p:strVal val="hidden"/>
                                      </p:to>
                                    </p:set>
                                  </p:sub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7"/>
                                        </p:tgtEl>
                                        <p:attrNameLst>
                                          <p:attrName>style.visibility</p:attrName>
                                        </p:attrNameLst>
                                      </p:cBhvr>
                                      <p:to>
                                        <p:strVal val="visible"/>
                                      </p:to>
                                    </p:set>
                                  </p:childTnLst>
                                </p:cTn>
                              </p:par>
                              <p:par>
                                <p:cTn id="69" presetID="1" presetClass="exit" presetSubtype="0" fill="hold" nodeType="withEffect">
                                  <p:stCondLst>
                                    <p:cond delay="0"/>
                                  </p:stCondLst>
                                  <p:childTnLst>
                                    <p:set>
                                      <p:cBhvr>
                                        <p:cTn id="70" dur="1" fill="hold">
                                          <p:stCondLst>
                                            <p:cond delay="0"/>
                                          </p:stCondLst>
                                        </p:cTn>
                                        <p:tgtEl>
                                          <p:spTgt spid="56"/>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0"/>
                                        </p:tgtEl>
                                        <p:attrNameLst>
                                          <p:attrName>style.visibility</p:attrName>
                                        </p:attrNameLst>
                                      </p:cBhvr>
                                      <p:to>
                                        <p:strVal val="visible"/>
                                      </p:to>
                                    </p:set>
                                  </p:childTnLst>
                                  <p:subTnLst>
                                    <p:set>
                                      <p:cBhvr override="childStyle">
                                        <p:cTn dur="1" fill="hold" display="0" masterRel="nextClick" afterEffect="1"/>
                                        <p:tgtEl>
                                          <p:spTgt spid="30"/>
                                        </p:tgtEl>
                                        <p:attrNameLst>
                                          <p:attrName>style.visibility</p:attrName>
                                        </p:attrNameLst>
                                      </p:cBhvr>
                                      <p:to>
                                        <p:strVal val="hidden"/>
                                      </p:to>
                                    </p:set>
                                  </p:sub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par>
                                <p:cTn id="87" presetID="1" presetClass="exit" presetSubtype="0" fill="hold" nodeType="withEffect">
                                  <p:stCondLst>
                                    <p:cond delay="0"/>
                                  </p:stCondLst>
                                  <p:childTnLst>
                                    <p:set>
                                      <p:cBhvr>
                                        <p:cTn id="88" dur="1" fill="hold">
                                          <p:stCondLst>
                                            <p:cond delay="0"/>
                                          </p:stCondLst>
                                        </p:cTn>
                                        <p:tgtEl>
                                          <p:spTgt spid="69"/>
                                        </p:tgtEl>
                                        <p:attrNameLst>
                                          <p:attrName>style.visibility</p:attrName>
                                        </p:attrNameLst>
                                      </p:cBhvr>
                                      <p:to>
                                        <p:strVal val="hidden"/>
                                      </p:to>
                                    </p:set>
                                  </p:childTnLst>
                                </p:cTn>
                              </p:par>
                              <p:par>
                                <p:cTn id="89" presetID="1" presetClass="exit" presetSubtype="0" fill="hold" nodeType="withEffect">
                                  <p:stCondLst>
                                    <p:cond delay="0"/>
                                  </p:stCondLst>
                                  <p:childTnLst>
                                    <p:set>
                                      <p:cBhvr>
                                        <p:cTn id="90" dur="1" fill="hold">
                                          <p:stCondLst>
                                            <p:cond delay="0"/>
                                          </p:stCondLst>
                                        </p:cTn>
                                        <p:tgtEl>
                                          <p:spTgt spid="7"/>
                                        </p:tgtEl>
                                        <p:attrNameLst>
                                          <p:attrName>style.visibility</p:attrName>
                                        </p:attrNameLst>
                                      </p:cBhvr>
                                      <p:to>
                                        <p:strVal val="hidden"/>
                                      </p:to>
                                    </p:set>
                                  </p:childTnLst>
                                </p:cTn>
                              </p:par>
                              <p:par>
                                <p:cTn id="91" presetID="1" presetClass="exit" presetSubtype="0" fill="hold" nodeType="withEffect">
                                  <p:stCondLst>
                                    <p:cond delay="0"/>
                                  </p:stCondLst>
                                  <p:childTnLst>
                                    <p:set>
                                      <p:cBhvr>
                                        <p:cTn id="92" dur="1" fill="hold">
                                          <p:stCondLst>
                                            <p:cond delay="0"/>
                                          </p:stCondLst>
                                        </p:cTn>
                                        <p:tgtEl>
                                          <p:spTgt spid="353"/>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309"/>
                                        </p:tgtEl>
                                        <p:attrNameLst>
                                          <p:attrName>style.visibility</p:attrName>
                                        </p:attrNameLst>
                                      </p:cBhvr>
                                      <p:to>
                                        <p:strVal val="visible"/>
                                      </p:to>
                                    </p:set>
                                  </p:childTnLst>
                                  <p:subTnLst>
                                    <p:set>
                                      <p:cBhvr override="childStyle">
                                        <p:cTn dur="1" fill="hold" display="0" masterRel="nextClick" afterEffect="1"/>
                                        <p:tgtEl>
                                          <p:spTgt spid="309"/>
                                        </p:tgtEl>
                                        <p:attrNameLst>
                                          <p:attrName>style.visibility</p:attrName>
                                        </p:attrNameLst>
                                      </p:cBhvr>
                                      <p:to>
                                        <p:strVal val="hidden"/>
                                      </p:to>
                                    </p:set>
                                  </p:subTnLst>
                                </p:cTn>
                              </p:par>
                              <p:par>
                                <p:cTn id="97" presetID="1" presetClass="entr" presetSubtype="0" fill="hold" grpId="0" nodeType="withEffect">
                                  <p:stCondLst>
                                    <p:cond delay="0"/>
                                  </p:stCondLst>
                                  <p:childTnLst>
                                    <p:set>
                                      <p:cBhvr>
                                        <p:cTn id="98" dur="1" fill="hold">
                                          <p:stCondLst>
                                            <p:cond delay="0"/>
                                          </p:stCondLst>
                                        </p:cTn>
                                        <p:tgtEl>
                                          <p:spTgt spid="15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par>
                                <p:cTn id="107" presetID="1" presetClass="entr" presetSubtype="0" fill="hold" grpId="1" nodeType="withEffect">
                                  <p:stCondLst>
                                    <p:cond delay="0"/>
                                  </p:stCondLst>
                                  <p:childTnLst>
                                    <p:set>
                                      <p:cBhvr>
                                        <p:cTn id="108" dur="1" fill="hold">
                                          <p:stCondLst>
                                            <p:cond delay="0"/>
                                          </p:stCondLst>
                                        </p:cTn>
                                        <p:tgtEl>
                                          <p:spTgt spid="163"/>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31"/>
                                        </p:tgtEl>
                                        <p:attrNameLst>
                                          <p:attrName>style.visibility</p:attrName>
                                        </p:attrNameLst>
                                      </p:cBhvr>
                                      <p:to>
                                        <p:strVal val="visible"/>
                                      </p:to>
                                    </p:set>
                                  </p:childTnLst>
                                  <p:subTnLst>
                                    <p:set>
                                      <p:cBhvr override="childStyle">
                                        <p:cTn dur="1" fill="hold" display="0" masterRel="nextClick" afterEffect="1"/>
                                        <p:tgtEl>
                                          <p:spTgt spid="31"/>
                                        </p:tgtEl>
                                        <p:attrNameLst>
                                          <p:attrName>style.visibility</p:attrName>
                                        </p:attrNameLst>
                                      </p:cBhvr>
                                      <p:to>
                                        <p:strVal val="hidden"/>
                                      </p:to>
                                    </p:set>
                                  </p:subTnLst>
                                </p:cTn>
                              </p:par>
                              <p:par>
                                <p:cTn id="121" presetID="1" presetClass="exit" presetSubtype="0" fill="hold" grpId="0" nodeType="withEffect">
                                  <p:stCondLst>
                                    <p:cond delay="0"/>
                                  </p:stCondLst>
                                  <p:childTnLst>
                                    <p:set>
                                      <p:cBhvr>
                                        <p:cTn id="122" dur="1" fill="hold">
                                          <p:stCondLst>
                                            <p:cond delay="0"/>
                                          </p:stCondLst>
                                        </p:cTn>
                                        <p:tgtEl>
                                          <p:spTgt spid="163"/>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17"/>
                                        </p:tgtEl>
                                        <p:attrNameLst>
                                          <p:attrName>style.visibility</p:attrName>
                                        </p:attrNameLst>
                                      </p:cBhvr>
                                      <p:to>
                                        <p:strVal val="visible"/>
                                      </p:to>
                                    </p:set>
                                  </p:childTnLst>
                                  <p:subTnLst>
                                    <p:set>
                                      <p:cBhvr override="childStyle">
                                        <p:cTn dur="1" fill="hold" display="0" masterRel="nextClick" afterEffect="1"/>
                                        <p:tgtEl>
                                          <p:spTgt spid="17"/>
                                        </p:tgtEl>
                                        <p:attrNameLst>
                                          <p:attrName>style.visibility</p:attrName>
                                        </p:attrNameLst>
                                      </p:cBhvr>
                                      <p:to>
                                        <p:strVal val="hidden"/>
                                      </p:to>
                                    </p:set>
                                  </p:subTnLst>
                                </p:cTn>
                              </p:par>
                              <p:par>
                                <p:cTn id="131" presetID="1" presetClass="exit" presetSubtype="0" fill="hold" grpId="1" nodeType="withEffect">
                                  <p:stCondLst>
                                    <p:cond delay="0"/>
                                  </p:stCondLst>
                                  <p:childTnLst>
                                    <p:set>
                                      <p:cBhvr>
                                        <p:cTn id="132" dur="1" fill="hold">
                                          <p:stCondLst>
                                            <p:cond delay="0"/>
                                          </p:stCondLst>
                                        </p:cTn>
                                        <p:tgtEl>
                                          <p:spTgt spid="157"/>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158"/>
                                        </p:tgtEl>
                                        <p:attrNameLst>
                                          <p:attrName>style.visibility</p:attrName>
                                        </p:attrNameLst>
                                      </p:cBhvr>
                                      <p:to>
                                        <p:strVal val="visible"/>
                                      </p:to>
                                    </p:set>
                                  </p:childTnLst>
                                </p:cTn>
                              </p:par>
                              <p:par>
                                <p:cTn id="137" presetID="1" presetClass="exit" presetSubtype="0" fill="hold" grpId="1" nodeType="withEffect">
                                  <p:stCondLst>
                                    <p:cond delay="0"/>
                                  </p:stCondLst>
                                  <p:childTnLst>
                                    <p:set>
                                      <p:cBhvr>
                                        <p:cTn id="138" dur="1" fill="hold">
                                          <p:stCondLst>
                                            <p:cond delay="0"/>
                                          </p:stCondLst>
                                        </p:cTn>
                                        <p:tgtEl>
                                          <p:spTgt spid="114"/>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nodeType="clickEffect">
                                  <p:stCondLst>
                                    <p:cond delay="0"/>
                                  </p:stCondLst>
                                  <p:childTnLst>
                                    <p:set>
                                      <p:cBhvr>
                                        <p:cTn id="142" dur="1" fill="hold">
                                          <p:stCondLst>
                                            <p:cond delay="0"/>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80"/>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24"/>
                                        </p:tgtEl>
                                        <p:attrNameLst>
                                          <p:attrName>style.visibility</p:attrName>
                                        </p:attrNameLst>
                                      </p:cBhvr>
                                      <p:to>
                                        <p:strVal val="visible"/>
                                      </p:to>
                                    </p:set>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par>
                    <p:cTn id="151" fill="hold">
                      <p:stCondLst>
                        <p:cond delay="indefinite"/>
                      </p:stCondLst>
                      <p:childTnLst>
                        <p:par>
                          <p:cTn id="152" fill="hold">
                            <p:stCondLst>
                              <p:cond delay="0"/>
                            </p:stCondLst>
                            <p:childTnLst>
                              <p:par>
                                <p:cTn id="153" presetID="1" presetClass="entr" presetSubtype="0" fill="hold" nodeType="clickEffect">
                                  <p:stCondLst>
                                    <p:cond delay="0"/>
                                  </p:stCondLst>
                                  <p:childTnLst>
                                    <p:set>
                                      <p:cBhvr>
                                        <p:cTn id="154" dur="1" fill="hold">
                                          <p:stCondLst>
                                            <p:cond delay="0"/>
                                          </p:stCondLst>
                                        </p:cTn>
                                        <p:tgtEl>
                                          <p:spTgt spid="20"/>
                                        </p:tgtEl>
                                        <p:attrNameLst>
                                          <p:attrName>style.visibility</p:attrName>
                                        </p:attrNameLst>
                                      </p:cBhvr>
                                      <p:to>
                                        <p:strVal val="visible"/>
                                      </p:to>
                                    </p:set>
                                  </p:childTnLst>
                                  <p:subTnLst>
                                    <p:set>
                                      <p:cBhvr override="childStyle">
                                        <p:cTn dur="1" fill="hold" display="0" masterRel="nextClick" afterEffect="1"/>
                                        <p:tgtEl>
                                          <p:spTgt spid="20"/>
                                        </p:tgtEl>
                                        <p:attrNameLst>
                                          <p:attrName>style.visibility</p:attrName>
                                        </p:attrNameLst>
                                      </p:cBhvr>
                                      <p:to>
                                        <p:strVal val="hidden"/>
                                      </p:to>
                                    </p:set>
                                  </p:subTnLst>
                                </p:cTn>
                              </p:par>
                            </p:childTnLst>
                          </p:cTn>
                        </p:par>
                      </p:childTnLst>
                    </p:cTn>
                  </p:par>
                  <p:par>
                    <p:cTn id="155" fill="hold">
                      <p:stCondLst>
                        <p:cond delay="indefinite"/>
                      </p:stCondLst>
                      <p:childTnLst>
                        <p:par>
                          <p:cTn id="156" fill="hold">
                            <p:stCondLst>
                              <p:cond delay="0"/>
                            </p:stCondLst>
                            <p:childTnLst>
                              <p:par>
                                <p:cTn id="157" presetID="1" presetClass="entr" presetSubtype="0" fill="hold" nodeType="clickEffect">
                                  <p:stCondLst>
                                    <p:cond delay="0"/>
                                  </p:stCondLst>
                                  <p:childTnLst>
                                    <p:set>
                                      <p:cBhvr>
                                        <p:cTn id="158" dur="1" fill="hold">
                                          <p:stCondLst>
                                            <p:cond delay="0"/>
                                          </p:stCondLst>
                                        </p:cTn>
                                        <p:tgtEl>
                                          <p:spTgt spid="21"/>
                                        </p:tgtEl>
                                        <p:attrNameLst>
                                          <p:attrName>style.visibility</p:attrName>
                                        </p:attrNameLst>
                                      </p:cBhvr>
                                      <p:to>
                                        <p:strVal val="visible"/>
                                      </p:to>
                                    </p:set>
                                  </p:childTnLst>
                                  <p:subTnLst>
                                    <p:set>
                                      <p:cBhvr override="childStyle">
                                        <p:cTn dur="1" fill="hold" display="0" masterRel="nextClick" afterEffect="1"/>
                                        <p:tgtEl>
                                          <p:spTgt spid="21"/>
                                        </p:tgtEl>
                                        <p:attrNameLst>
                                          <p:attrName>style.visibility</p:attrName>
                                        </p:attrNameLst>
                                      </p:cBhvr>
                                      <p:to>
                                        <p:strVal val="hidden"/>
                                      </p:to>
                                    </p:set>
                                  </p:subTnLst>
                                </p:cTn>
                              </p:par>
                              <p:par>
                                <p:cTn id="159" presetID="1" presetClass="exit" presetSubtype="0" fill="hold" nodeType="withEffect">
                                  <p:stCondLst>
                                    <p:cond delay="0"/>
                                  </p:stCondLst>
                                  <p:childTnLst>
                                    <p:set>
                                      <p:cBhvr>
                                        <p:cTn id="160" dur="1" fill="hold">
                                          <p:stCondLst>
                                            <p:cond delay="0"/>
                                          </p:stCondLst>
                                        </p:cTn>
                                        <p:tgtEl>
                                          <p:spTgt spid="80"/>
                                        </p:tgtEl>
                                        <p:attrNameLst>
                                          <p:attrName>style.visibility</p:attrName>
                                        </p:attrNameLst>
                                      </p:cBhvr>
                                      <p:to>
                                        <p:strVal val="hidden"/>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nodeType="clickEffect">
                                  <p:stCondLst>
                                    <p:cond delay="0"/>
                                  </p:stCondLst>
                                  <p:childTnLst>
                                    <p:set>
                                      <p:cBhvr>
                                        <p:cTn id="164" dur="1" fill="hold">
                                          <p:stCondLst>
                                            <p:cond delay="0"/>
                                          </p:stCondLst>
                                        </p:cTn>
                                        <p:tgtEl>
                                          <p:spTgt spid="68"/>
                                        </p:tgtEl>
                                        <p:attrNameLst>
                                          <p:attrName>style.visibility</p:attrName>
                                        </p:attrNameLst>
                                      </p:cBhvr>
                                      <p:to>
                                        <p:strVal val="visible"/>
                                      </p:to>
                                    </p:set>
                                  </p:childTnLst>
                                </p:cTn>
                              </p:par>
                              <p:par>
                                <p:cTn id="165" presetID="1" presetClass="exit" presetSubtype="0" fill="hold" nodeType="withEffect">
                                  <p:stCondLst>
                                    <p:cond delay="0"/>
                                  </p:stCondLst>
                                  <p:childTnLst>
                                    <p:set>
                                      <p:cBhvr>
                                        <p:cTn id="166" dur="1" fill="hold">
                                          <p:stCondLst>
                                            <p:cond delay="0"/>
                                          </p:stCondLst>
                                        </p:cTn>
                                        <p:tgtEl>
                                          <p:spTgt spid="158"/>
                                        </p:tgtEl>
                                        <p:attrNameLst>
                                          <p:attrName>style.visibility</p:attrName>
                                        </p:attrNameLst>
                                      </p:cBhvr>
                                      <p:to>
                                        <p:strVal val="hidden"/>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22"/>
                                        </p:tgtEl>
                                        <p:attrNameLst>
                                          <p:attrName>style.visibility</p:attrName>
                                        </p:attrNameLst>
                                      </p:cBhvr>
                                      <p:to>
                                        <p:strVal val="visible"/>
                                      </p:to>
                                    </p:set>
                                  </p:childTnLst>
                                  <p:subTnLst>
                                    <p:set>
                                      <p:cBhvr override="childStyle">
                                        <p:cTn dur="1" fill="hold" display="0" masterRel="nextClick" afterEffect="1"/>
                                        <p:tgtEl>
                                          <p:spTgt spid="22"/>
                                        </p:tgtEl>
                                        <p:attrNameLst>
                                          <p:attrName>style.visibility</p:attrName>
                                        </p:attrNameLst>
                                      </p:cBhvr>
                                      <p:to>
                                        <p:strVal val="hidden"/>
                                      </p:to>
                                    </p:set>
                                  </p:subTnLst>
                                </p:cTn>
                              </p:par>
                            </p:childTnLst>
                          </p:cTn>
                        </p:par>
                      </p:childTnLst>
                    </p:cTn>
                  </p:par>
                  <p:par>
                    <p:cTn id="171" fill="hold">
                      <p:stCondLst>
                        <p:cond delay="indefinite"/>
                      </p:stCondLst>
                      <p:childTnLst>
                        <p:par>
                          <p:cTn id="172" fill="hold">
                            <p:stCondLst>
                              <p:cond delay="0"/>
                            </p:stCondLst>
                            <p:childTnLst>
                              <p:par>
                                <p:cTn id="173" presetID="1" presetClass="entr" presetSubtype="0" fill="hold" nodeType="clickEffect">
                                  <p:stCondLst>
                                    <p:cond delay="0"/>
                                  </p:stCondLst>
                                  <p:childTnLst>
                                    <p:set>
                                      <p:cBhvr>
                                        <p:cTn id="174" dur="1" fill="hold">
                                          <p:stCondLst>
                                            <p:cond delay="0"/>
                                          </p:stCondLst>
                                        </p:cTn>
                                        <p:tgtEl>
                                          <p:spTgt spid="25"/>
                                        </p:tgtEl>
                                        <p:attrNameLst>
                                          <p:attrName>style.visibility</p:attrName>
                                        </p:attrNameLst>
                                      </p:cBhvr>
                                      <p:to>
                                        <p:strVal val="visible"/>
                                      </p:to>
                                    </p:set>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par>
                    <p:cTn id="175" fill="hold">
                      <p:stCondLst>
                        <p:cond delay="indefinite"/>
                      </p:stCondLst>
                      <p:childTnLst>
                        <p:par>
                          <p:cTn id="176" fill="hold">
                            <p:stCondLst>
                              <p:cond delay="0"/>
                            </p:stCondLst>
                            <p:childTnLst>
                              <p:par>
                                <p:cTn id="177" presetID="1" presetClass="exit" presetSubtype="0" fill="hold" nodeType="clickEffect">
                                  <p:stCondLst>
                                    <p:cond delay="0"/>
                                  </p:stCondLst>
                                  <p:childTnLst>
                                    <p:set>
                                      <p:cBhvr>
                                        <p:cTn id="178" dur="1" fill="hold">
                                          <p:stCondLst>
                                            <p:cond delay="0"/>
                                          </p:stCondLst>
                                        </p:cTn>
                                        <p:tgtEl>
                                          <p:spTgt spid="6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animBg="1"/>
      <p:bldP spid="163" grpId="1" animBg="1"/>
      <p:bldP spid="157" grpId="0" animBg="1"/>
      <p:bldP spid="157" grpId="1" animBg="1"/>
      <p:bldP spid="114" grpId="0" animBg="1"/>
      <p:bldP spid="114"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92824" y="1736725"/>
            <a:ext cx="1828800" cy="276999"/>
          </a:xfrm>
          <a:prstGeom prst="rect">
            <a:avLst/>
          </a:prstGeom>
          <a:noFill/>
          <a:ln w="19050" cmpd="sng">
            <a:solidFill>
              <a:srgbClr val="000090"/>
            </a:solidFill>
          </a:ln>
        </p:spPr>
        <p:txBody>
          <a:bodyPr>
            <a:spAutoFit/>
          </a:bodyPr>
          <a:lstStyle/>
          <a:p>
            <a:pPr algn="ctr" fontAlgn="auto">
              <a:spcBef>
                <a:spcPts val="0"/>
              </a:spcBef>
              <a:spcAft>
                <a:spcPts val="0"/>
              </a:spcAft>
              <a:defRPr/>
            </a:pPr>
            <a:r>
              <a:rPr lang="en-US" sz="1200" b="1" dirty="0" err="1">
                <a:solidFill>
                  <a:srgbClr val="000090"/>
                </a:solidFill>
                <a:latin typeface="Arial Narrow"/>
                <a:ea typeface="+mn-ea"/>
                <a:cs typeface="Arial Narrow"/>
              </a:rPr>
              <a:t>PnfsOperationHandler</a:t>
            </a:r>
            <a:endParaRPr lang="en-US" sz="1200" b="1">
              <a:solidFill>
                <a:srgbClr val="000090"/>
              </a:solidFill>
              <a:latin typeface="Arial Narrow"/>
              <a:ea typeface="+mn-ea"/>
              <a:cs typeface="Arial Narrow"/>
            </a:endParaRPr>
          </a:p>
        </p:txBody>
      </p:sp>
      <p:sp>
        <p:nvSpPr>
          <p:cNvPr id="8" name="TextBox 7"/>
          <p:cNvSpPr txBox="1"/>
          <p:nvPr/>
        </p:nvSpPr>
        <p:spPr>
          <a:xfrm>
            <a:off x="6558598" y="5518150"/>
            <a:ext cx="1828800" cy="276999"/>
          </a:xfrm>
          <a:prstGeom prst="rect">
            <a:avLst/>
          </a:prstGeom>
          <a:noFill/>
          <a:ln w="19050" cmpd="sng">
            <a:solidFill>
              <a:srgbClr val="000090"/>
            </a:solidFill>
          </a:ln>
        </p:spPr>
        <p:txBody>
          <a:bodyPr>
            <a:spAutoFit/>
          </a:bodyPr>
          <a:lstStyle/>
          <a:p>
            <a:pPr algn="ctr" fontAlgn="auto">
              <a:spcBef>
                <a:spcPts val="0"/>
              </a:spcBef>
              <a:spcAft>
                <a:spcPts val="0"/>
              </a:spcAft>
              <a:defRPr/>
            </a:pPr>
            <a:r>
              <a:rPr lang="en-US" sz="1200" b="1" dirty="0" err="1">
                <a:solidFill>
                  <a:srgbClr val="000090"/>
                </a:solidFill>
                <a:latin typeface="Arial Narrow"/>
                <a:ea typeface="+mn-ea"/>
                <a:cs typeface="Arial Narrow"/>
              </a:rPr>
              <a:t>PoolOperationMap</a:t>
            </a:r>
            <a:endParaRPr lang="en-US" sz="1200" b="1">
              <a:solidFill>
                <a:srgbClr val="000090"/>
              </a:solidFill>
              <a:latin typeface="Arial Narrow"/>
              <a:ea typeface="+mn-ea"/>
              <a:cs typeface="Arial Narrow"/>
            </a:endParaRPr>
          </a:p>
        </p:txBody>
      </p:sp>
      <p:sp>
        <p:nvSpPr>
          <p:cNvPr id="9" name="TextBox 8"/>
          <p:cNvSpPr txBox="1"/>
          <p:nvPr/>
        </p:nvSpPr>
        <p:spPr>
          <a:xfrm>
            <a:off x="6551613" y="1767205"/>
            <a:ext cx="1828800" cy="276999"/>
          </a:xfrm>
          <a:prstGeom prst="rect">
            <a:avLst/>
          </a:prstGeom>
          <a:noFill/>
          <a:ln w="19050" cmpd="sng">
            <a:solidFill>
              <a:srgbClr val="000090"/>
            </a:solidFill>
          </a:ln>
        </p:spPr>
        <p:txBody>
          <a:bodyPr>
            <a:spAutoFit/>
          </a:bodyPr>
          <a:lstStyle/>
          <a:p>
            <a:pPr algn="ctr" fontAlgn="auto">
              <a:spcBef>
                <a:spcPts val="0"/>
              </a:spcBef>
              <a:spcAft>
                <a:spcPts val="0"/>
              </a:spcAft>
              <a:defRPr/>
            </a:pPr>
            <a:r>
              <a:rPr lang="en-US" sz="1200" b="1" dirty="0" err="1">
                <a:solidFill>
                  <a:srgbClr val="000090"/>
                </a:solidFill>
                <a:latin typeface="Arial Narrow"/>
                <a:ea typeface="+mn-ea"/>
                <a:cs typeface="Arial Narrow"/>
              </a:rPr>
              <a:t>PoolOperationHandler</a:t>
            </a:r>
            <a:endParaRPr lang="en-US" sz="1200" b="1">
              <a:solidFill>
                <a:srgbClr val="000090"/>
              </a:solidFill>
              <a:latin typeface="Arial Narrow"/>
              <a:ea typeface="+mn-ea"/>
              <a:cs typeface="Arial Narrow"/>
            </a:endParaRPr>
          </a:p>
        </p:txBody>
      </p:sp>
      <p:sp>
        <p:nvSpPr>
          <p:cNvPr id="10" name="TextBox 9"/>
          <p:cNvSpPr txBox="1"/>
          <p:nvPr/>
        </p:nvSpPr>
        <p:spPr>
          <a:xfrm>
            <a:off x="753087" y="1195706"/>
            <a:ext cx="1828800" cy="276999"/>
          </a:xfrm>
          <a:prstGeom prst="rect">
            <a:avLst/>
          </a:prstGeom>
          <a:noFill/>
          <a:ln w="19050" cmpd="sng">
            <a:solidFill>
              <a:srgbClr val="000090"/>
            </a:solidFill>
          </a:ln>
        </p:spPr>
        <p:txBody>
          <a:bodyPr>
            <a:spAutoFit/>
          </a:bodyPr>
          <a:lstStyle/>
          <a:p>
            <a:pPr algn="ctr" fontAlgn="auto">
              <a:spcBef>
                <a:spcPts val="0"/>
              </a:spcBef>
              <a:spcAft>
                <a:spcPts val="0"/>
              </a:spcAft>
              <a:defRPr/>
            </a:pPr>
            <a:r>
              <a:rPr lang="en-US" sz="1200" b="1" dirty="0" err="1">
                <a:solidFill>
                  <a:srgbClr val="000090"/>
                </a:solidFill>
                <a:latin typeface="Arial Narrow"/>
                <a:ea typeface="+mn-ea"/>
                <a:cs typeface="Arial Narrow"/>
              </a:rPr>
              <a:t>ResilienceMessageHandler</a:t>
            </a:r>
            <a:endParaRPr lang="en-US" sz="1200" b="1">
              <a:solidFill>
                <a:srgbClr val="000090"/>
              </a:solidFill>
              <a:latin typeface="Arial Narrow"/>
              <a:ea typeface="+mn-ea"/>
              <a:cs typeface="Arial Narrow"/>
            </a:endParaRPr>
          </a:p>
        </p:txBody>
      </p:sp>
      <p:sp>
        <p:nvSpPr>
          <p:cNvPr id="13" name="TextBox 12"/>
          <p:cNvSpPr txBox="1"/>
          <p:nvPr/>
        </p:nvSpPr>
        <p:spPr>
          <a:xfrm>
            <a:off x="3593025" y="3336229"/>
            <a:ext cx="1828800" cy="276999"/>
          </a:xfrm>
          <a:prstGeom prst="rect">
            <a:avLst/>
          </a:prstGeom>
          <a:noFill/>
          <a:ln w="19050" cmpd="sng">
            <a:solidFill>
              <a:srgbClr val="000090"/>
            </a:solidFill>
          </a:ln>
        </p:spPr>
        <p:txBody>
          <a:bodyPr>
            <a:spAutoFit/>
          </a:bodyPr>
          <a:lstStyle/>
          <a:p>
            <a:pPr algn="ctr" fontAlgn="auto">
              <a:spcBef>
                <a:spcPts val="0"/>
              </a:spcBef>
              <a:spcAft>
                <a:spcPts val="0"/>
              </a:spcAft>
              <a:defRPr/>
            </a:pPr>
            <a:r>
              <a:rPr lang="en-US" sz="1200" b="1" dirty="0" err="1">
                <a:solidFill>
                  <a:srgbClr val="000090"/>
                </a:solidFill>
                <a:latin typeface="Arial Narrow"/>
                <a:ea typeface="+mn-ea"/>
                <a:cs typeface="Arial Narrow"/>
              </a:rPr>
              <a:t>PoolInfoMap</a:t>
            </a:r>
            <a:endParaRPr lang="en-US" sz="1200" b="1">
              <a:solidFill>
                <a:srgbClr val="000090"/>
              </a:solidFill>
              <a:latin typeface="Arial Narrow"/>
              <a:ea typeface="+mn-ea"/>
              <a:cs typeface="Arial Narrow"/>
            </a:endParaRPr>
          </a:p>
        </p:txBody>
      </p:sp>
      <p:sp>
        <p:nvSpPr>
          <p:cNvPr id="16" name="TextBox 15"/>
          <p:cNvSpPr txBox="1"/>
          <p:nvPr/>
        </p:nvSpPr>
        <p:spPr>
          <a:xfrm>
            <a:off x="5038091" y="2630115"/>
            <a:ext cx="1828800" cy="276999"/>
          </a:xfrm>
          <a:prstGeom prst="rect">
            <a:avLst/>
          </a:prstGeom>
          <a:noFill/>
          <a:ln w="19050" cmpd="sng">
            <a:solidFill>
              <a:srgbClr val="000090"/>
            </a:solidFill>
          </a:ln>
        </p:spPr>
        <p:txBody>
          <a:bodyPr>
            <a:spAutoFit/>
          </a:bodyPr>
          <a:lstStyle/>
          <a:p>
            <a:pPr algn="ctr" fontAlgn="auto">
              <a:spcBef>
                <a:spcPts val="0"/>
              </a:spcBef>
              <a:spcAft>
                <a:spcPts val="0"/>
              </a:spcAft>
              <a:defRPr/>
            </a:pPr>
            <a:r>
              <a:rPr lang="en-US" sz="1200" b="1" dirty="0">
                <a:solidFill>
                  <a:srgbClr val="000090"/>
                </a:solidFill>
                <a:latin typeface="Arial Narrow"/>
                <a:ea typeface="+mn-ea"/>
                <a:cs typeface="Arial Narrow"/>
              </a:rPr>
              <a:t>NamespaceAccess</a:t>
            </a:r>
            <a:endParaRPr lang="en-US" sz="1200" b="1" dirty="0">
              <a:ln>
                <a:solidFill>
                  <a:schemeClr val="tx1"/>
                </a:solidFill>
              </a:ln>
              <a:solidFill>
                <a:srgbClr val="000090"/>
              </a:solidFill>
              <a:latin typeface="Arial Narrow"/>
              <a:ea typeface="+mn-ea"/>
              <a:cs typeface="Arial Narrow"/>
            </a:endParaRPr>
          </a:p>
        </p:txBody>
      </p:sp>
      <p:sp>
        <p:nvSpPr>
          <p:cNvPr id="13335" name="TextBox 94"/>
          <p:cNvSpPr txBox="1">
            <a:spLocks noChangeArrowheads="1"/>
          </p:cNvSpPr>
          <p:nvPr/>
        </p:nvSpPr>
        <p:spPr bwMode="auto">
          <a:xfrm>
            <a:off x="3581974" y="5480050"/>
            <a:ext cx="1800798" cy="276999"/>
          </a:xfrm>
          <a:prstGeom prst="rect">
            <a:avLst/>
          </a:prstGeom>
          <a:noFill/>
          <a:ln w="19050" cmpd="sng">
            <a:solidFill>
              <a:srgbClr val="00009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200" b="1" dirty="0" err="1">
                <a:solidFill>
                  <a:srgbClr val="000090"/>
                </a:solidFill>
                <a:latin typeface="Arial Narrow" charset="0"/>
                <a:cs typeface="Arial Narrow" charset="0"/>
              </a:rPr>
              <a:t>PoolInfoChangeHandler</a:t>
            </a:r>
            <a:endParaRPr lang="en-US" sz="1200" b="1">
              <a:solidFill>
                <a:srgbClr val="000090"/>
              </a:solidFill>
              <a:latin typeface="Arial Narrow" charset="0"/>
              <a:cs typeface="Arial Narrow" charset="0"/>
            </a:endParaRPr>
          </a:p>
        </p:txBody>
      </p:sp>
      <p:sp>
        <p:nvSpPr>
          <p:cNvPr id="13337" name="TextBox 100"/>
          <p:cNvSpPr txBox="1">
            <a:spLocks noChangeArrowheads="1"/>
          </p:cNvSpPr>
          <p:nvPr/>
        </p:nvSpPr>
        <p:spPr bwMode="auto">
          <a:xfrm>
            <a:off x="7012623" y="4034375"/>
            <a:ext cx="927100" cy="261937"/>
          </a:xfrm>
          <a:prstGeom prst="rect">
            <a:avLst/>
          </a:prstGeom>
          <a:noFill/>
          <a:ln w="9525">
            <a:solidFill>
              <a:srgbClr val="00009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100" dirty="0" err="1">
                <a:solidFill>
                  <a:srgbClr val="000090"/>
                </a:solidFill>
                <a:latin typeface="Arial Narrow" charset="0"/>
                <a:cs typeface="Arial Narrow" charset="0"/>
              </a:rPr>
              <a:t>PoolScanTask</a:t>
            </a:r>
            <a:endParaRPr lang="en-US" sz="1100">
              <a:solidFill>
                <a:srgbClr val="000090"/>
              </a:solidFill>
              <a:latin typeface="Arial Narrow" charset="0"/>
              <a:cs typeface="Arial Narrow" charset="0"/>
            </a:endParaRPr>
          </a:p>
        </p:txBody>
      </p:sp>
      <p:sp>
        <p:nvSpPr>
          <p:cNvPr id="13338" name="TextBox 101"/>
          <p:cNvSpPr txBox="1">
            <a:spLocks noChangeArrowheads="1"/>
          </p:cNvSpPr>
          <p:nvPr/>
        </p:nvSpPr>
        <p:spPr bwMode="auto">
          <a:xfrm>
            <a:off x="1797685" y="3435668"/>
            <a:ext cx="1057275" cy="261937"/>
          </a:xfrm>
          <a:prstGeom prst="rect">
            <a:avLst/>
          </a:prstGeom>
          <a:noFill/>
          <a:ln w="9525">
            <a:solidFill>
              <a:srgbClr val="00009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100" dirty="0" err="1">
                <a:solidFill>
                  <a:srgbClr val="000090"/>
                </a:solidFill>
                <a:latin typeface="Arial Narrow" charset="0"/>
                <a:cs typeface="Arial Narrow" charset="0"/>
              </a:rPr>
              <a:t>ResilientFileTask</a:t>
            </a:r>
            <a:endParaRPr lang="en-US" sz="1100">
              <a:solidFill>
                <a:srgbClr val="000090"/>
              </a:solidFill>
              <a:latin typeface="Arial Narrow" charset="0"/>
              <a:cs typeface="Arial Narrow" charset="0"/>
            </a:endParaRPr>
          </a:p>
        </p:txBody>
      </p:sp>
      <p:sp>
        <p:nvSpPr>
          <p:cNvPr id="95" name="Title 1"/>
          <p:cNvSpPr txBox="1">
            <a:spLocks/>
          </p:cNvSpPr>
          <p:nvPr/>
        </p:nvSpPr>
        <p:spPr>
          <a:xfrm>
            <a:off x="463176" y="81239"/>
            <a:ext cx="8229600" cy="357141"/>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b="1" smtClean="0">
                <a:solidFill>
                  <a:srgbClr val="000090"/>
                </a:solidFill>
              </a:rPr>
              <a:t>Example 2:  Pool Status Change</a:t>
            </a:r>
            <a:endParaRPr lang="en-US" sz="2000" dirty="0"/>
          </a:p>
        </p:txBody>
      </p:sp>
      <p:grpSp>
        <p:nvGrpSpPr>
          <p:cNvPr id="100" name="Group 99"/>
          <p:cNvGrpSpPr/>
          <p:nvPr/>
        </p:nvGrpSpPr>
        <p:grpSpPr>
          <a:xfrm>
            <a:off x="1081245" y="3281761"/>
            <a:ext cx="588397" cy="594915"/>
            <a:chOff x="257035" y="2771659"/>
            <a:chExt cx="588397" cy="594915"/>
          </a:xfrm>
        </p:grpSpPr>
        <p:sp>
          <p:nvSpPr>
            <p:cNvPr id="101" name="Diamond 100"/>
            <p:cNvSpPr>
              <a:spLocks noChangeAspect="1"/>
            </p:cNvSpPr>
            <p:nvPr/>
          </p:nvSpPr>
          <p:spPr>
            <a:xfrm>
              <a:off x="269416" y="2771659"/>
              <a:ext cx="563633" cy="594915"/>
            </a:xfrm>
            <a:prstGeom prst="diamond">
              <a:avLst/>
            </a:prstGeom>
            <a:solidFill>
              <a:schemeClr val="bg1">
                <a:lumMod val="50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TextBox 101"/>
            <p:cNvSpPr txBox="1"/>
            <p:nvPr/>
          </p:nvSpPr>
          <p:spPr>
            <a:xfrm>
              <a:off x="257035" y="2893817"/>
              <a:ext cx="588397" cy="369332"/>
            </a:xfrm>
            <a:prstGeom prst="rect">
              <a:avLst/>
            </a:prstGeom>
            <a:noFill/>
          </p:spPr>
          <p:txBody>
            <a:bodyPr wrap="none" rtlCol="0">
              <a:spAutoFit/>
            </a:bodyPr>
            <a:lstStyle/>
            <a:p>
              <a:pPr algn="ctr"/>
              <a:r>
                <a:rPr lang="en-US" sz="900">
                  <a:solidFill>
                    <a:schemeClr val="bg1"/>
                  </a:solidFill>
                </a:rPr>
                <a:t>required </a:t>
              </a:r>
            </a:p>
            <a:p>
              <a:pPr algn="ctr"/>
              <a:r>
                <a:rPr lang="en-US" sz="900">
                  <a:solidFill>
                    <a:schemeClr val="bg1"/>
                  </a:solidFill>
                </a:rPr>
                <a:t>copies</a:t>
              </a:r>
            </a:p>
          </p:txBody>
        </p:sp>
      </p:grpSp>
      <p:grpSp>
        <p:nvGrpSpPr>
          <p:cNvPr id="22" name="Group 21"/>
          <p:cNvGrpSpPr/>
          <p:nvPr/>
        </p:nvGrpSpPr>
        <p:grpSpPr>
          <a:xfrm>
            <a:off x="1823085" y="3697605"/>
            <a:ext cx="1006475" cy="857866"/>
            <a:chOff x="1823085" y="3697605"/>
            <a:chExt cx="1006475" cy="857866"/>
          </a:xfrm>
        </p:grpSpPr>
        <p:sp>
          <p:nvSpPr>
            <p:cNvPr id="143" name="TextBox 142"/>
            <p:cNvSpPr txBox="1"/>
            <p:nvPr/>
          </p:nvSpPr>
          <p:spPr>
            <a:xfrm>
              <a:off x="1823085" y="4293533"/>
              <a:ext cx="1006475" cy="261938"/>
            </a:xfrm>
            <a:prstGeom prst="rect">
              <a:avLst/>
            </a:prstGeom>
            <a:noFill/>
            <a:ln>
              <a:solidFill>
                <a:srgbClr val="660066"/>
              </a:solidFill>
            </a:ln>
          </p:spPr>
          <p:txBody>
            <a:bodyPr wrap="none">
              <a:spAutoFit/>
            </a:bodyPr>
            <a:lstStyle/>
            <a:p>
              <a:pPr fontAlgn="auto">
                <a:spcBef>
                  <a:spcPts val="0"/>
                </a:spcBef>
                <a:spcAft>
                  <a:spcPts val="0"/>
                </a:spcAft>
                <a:defRPr/>
              </a:pPr>
              <a:r>
                <a:rPr lang="en-US" sz="1100" dirty="0">
                  <a:solidFill>
                    <a:schemeClr val="accent4">
                      <a:lumMod val="75000"/>
                    </a:schemeClr>
                  </a:solidFill>
                  <a:latin typeface="Arial Narrow"/>
                  <a:ea typeface="+mn-ea"/>
                  <a:cs typeface="Arial Narrow"/>
                </a:rPr>
                <a:t>(migration) Task</a:t>
              </a:r>
            </a:p>
          </p:txBody>
        </p:sp>
        <p:cxnSp>
          <p:nvCxnSpPr>
            <p:cNvPr id="164" name="Straight Arrow Connector 163"/>
            <p:cNvCxnSpPr>
              <a:stCxn id="13338" idx="2"/>
              <a:endCxn id="143" idx="0"/>
            </p:cNvCxnSpPr>
            <p:nvPr/>
          </p:nvCxnSpPr>
          <p:spPr>
            <a:xfrm>
              <a:off x="2326323" y="3697605"/>
              <a:ext cx="0" cy="595928"/>
            </a:xfrm>
            <a:prstGeom prst="straightConnector1">
              <a:avLst/>
            </a:prstGeom>
            <a:ln w="6350" cmpd="sng">
              <a:solidFill>
                <a:srgbClr val="660066"/>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103" name="TextBox 170"/>
            <p:cNvSpPr txBox="1">
              <a:spLocks noChangeArrowheads="1"/>
            </p:cNvSpPr>
            <p:nvPr/>
          </p:nvSpPr>
          <p:spPr bwMode="auto">
            <a:xfrm>
              <a:off x="2326323" y="3859986"/>
              <a:ext cx="3693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rgbClr val="660066"/>
                  </a:solidFill>
                  <a:latin typeface="Courier"/>
                  <a:cs typeface="Courier"/>
                </a:rPr>
                <a:t>&gt; 0</a:t>
              </a:r>
            </a:p>
          </p:txBody>
        </p:sp>
      </p:grpSp>
      <p:grpSp>
        <p:nvGrpSpPr>
          <p:cNvPr id="23" name="Group 22"/>
          <p:cNvGrpSpPr/>
          <p:nvPr/>
        </p:nvGrpSpPr>
        <p:grpSpPr>
          <a:xfrm>
            <a:off x="1935004" y="2638743"/>
            <a:ext cx="782638" cy="796925"/>
            <a:chOff x="1935004" y="2638743"/>
            <a:chExt cx="782638" cy="796925"/>
          </a:xfrm>
        </p:grpSpPr>
        <p:sp>
          <p:nvSpPr>
            <p:cNvPr id="13353" name="TextBox 141"/>
            <p:cNvSpPr txBox="1">
              <a:spLocks noChangeArrowheads="1"/>
            </p:cNvSpPr>
            <p:nvPr/>
          </p:nvSpPr>
          <p:spPr bwMode="auto">
            <a:xfrm>
              <a:off x="1935004" y="2638743"/>
              <a:ext cx="782638" cy="260350"/>
            </a:xfrm>
            <a:prstGeom prst="rect">
              <a:avLst/>
            </a:prstGeom>
            <a:noFill/>
            <a:ln w="9525">
              <a:solidFill>
                <a:srgbClr val="800000"/>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100" dirty="0" err="1">
                  <a:solidFill>
                    <a:srgbClr val="800000"/>
                  </a:solidFill>
                  <a:latin typeface="Arial Narrow" charset="0"/>
                  <a:cs typeface="Arial Narrow" charset="0"/>
                </a:rPr>
                <a:t>runRemove</a:t>
              </a:r>
              <a:endParaRPr lang="en-US" sz="1100">
                <a:solidFill>
                  <a:srgbClr val="800000"/>
                </a:solidFill>
                <a:latin typeface="Arial Narrow" charset="0"/>
                <a:cs typeface="Arial Narrow" charset="0"/>
              </a:endParaRPr>
            </a:p>
          </p:txBody>
        </p:sp>
        <p:cxnSp>
          <p:nvCxnSpPr>
            <p:cNvPr id="150" name="Straight Arrow Connector 149"/>
            <p:cNvCxnSpPr>
              <a:stCxn id="13338" idx="0"/>
              <a:endCxn id="13353" idx="2"/>
            </p:cNvCxnSpPr>
            <p:nvPr/>
          </p:nvCxnSpPr>
          <p:spPr>
            <a:xfrm flipV="1">
              <a:off x="2326323" y="2899093"/>
              <a:ext cx="0" cy="536575"/>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104" name="TextBox 170"/>
            <p:cNvSpPr txBox="1">
              <a:spLocks noChangeArrowheads="1"/>
            </p:cNvSpPr>
            <p:nvPr/>
          </p:nvSpPr>
          <p:spPr bwMode="auto">
            <a:xfrm>
              <a:off x="2326323" y="3075981"/>
              <a:ext cx="3693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rgbClr val="800000"/>
                  </a:solidFill>
                  <a:latin typeface="Courier"/>
                  <a:cs typeface="Courier"/>
                </a:rPr>
                <a:t>&lt; 0</a:t>
              </a:r>
            </a:p>
          </p:txBody>
        </p:sp>
      </p:grpSp>
      <p:grpSp>
        <p:nvGrpSpPr>
          <p:cNvPr id="24" name="Group 23"/>
          <p:cNvGrpSpPr/>
          <p:nvPr/>
        </p:nvGrpSpPr>
        <p:grpSpPr>
          <a:xfrm>
            <a:off x="1093626" y="3876676"/>
            <a:ext cx="600640" cy="889773"/>
            <a:chOff x="1093626" y="3876676"/>
            <a:chExt cx="600640" cy="889773"/>
          </a:xfrm>
        </p:grpSpPr>
        <p:sp>
          <p:nvSpPr>
            <p:cNvPr id="106" name="TextBox 170"/>
            <p:cNvSpPr txBox="1">
              <a:spLocks noChangeArrowheads="1"/>
            </p:cNvSpPr>
            <p:nvPr/>
          </p:nvSpPr>
          <p:spPr bwMode="auto">
            <a:xfrm>
              <a:off x="1324904" y="4070848"/>
              <a:ext cx="3693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rgbClr val="3366FF"/>
                  </a:solidFill>
                  <a:latin typeface="Courier"/>
                  <a:cs typeface="Courier"/>
                </a:rPr>
                <a:t>= 0</a:t>
              </a:r>
            </a:p>
          </p:txBody>
        </p:sp>
        <p:cxnSp>
          <p:nvCxnSpPr>
            <p:cNvPr id="109" name="Straight Arrow Connector 108"/>
            <p:cNvCxnSpPr>
              <a:stCxn id="101" idx="2"/>
              <a:endCxn id="112" idx="0"/>
            </p:cNvCxnSpPr>
            <p:nvPr/>
          </p:nvCxnSpPr>
          <p:spPr>
            <a:xfrm flipH="1">
              <a:off x="1370655" y="3876676"/>
              <a:ext cx="4788" cy="674329"/>
            </a:xfrm>
            <a:prstGeom prst="straightConnector1">
              <a:avLst/>
            </a:prstGeom>
            <a:ln w="6350" cmpd="sng">
              <a:solidFill>
                <a:srgbClr val="3366FF"/>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112" name="TextBox 170"/>
            <p:cNvSpPr txBox="1">
              <a:spLocks noChangeArrowheads="1"/>
            </p:cNvSpPr>
            <p:nvPr/>
          </p:nvSpPr>
          <p:spPr bwMode="auto">
            <a:xfrm>
              <a:off x="1093626" y="4551005"/>
              <a:ext cx="55405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rgbClr val="3366FF"/>
                  </a:solidFill>
                  <a:latin typeface="Courier"/>
                  <a:cs typeface="Courier"/>
                </a:rPr>
                <a:t>(VOID)</a:t>
              </a:r>
              <a:endParaRPr lang="en-US" sz="800" b="1">
                <a:solidFill>
                  <a:srgbClr val="3366FF"/>
                </a:solidFill>
                <a:latin typeface="Courier"/>
                <a:cs typeface="Courier"/>
              </a:endParaRPr>
            </a:p>
          </p:txBody>
        </p:sp>
      </p:grpSp>
      <p:grpSp>
        <p:nvGrpSpPr>
          <p:cNvPr id="30" name="Group 29"/>
          <p:cNvGrpSpPr/>
          <p:nvPr/>
        </p:nvGrpSpPr>
        <p:grpSpPr>
          <a:xfrm>
            <a:off x="779172" y="2013724"/>
            <a:ext cx="2654158" cy="3123922"/>
            <a:chOff x="2174345" y="1828703"/>
            <a:chExt cx="2654158" cy="3123922"/>
          </a:xfrm>
        </p:grpSpPr>
        <p:sp>
          <p:nvSpPr>
            <p:cNvPr id="11" name="Cloud 10"/>
            <p:cNvSpPr>
              <a:spLocks/>
            </p:cNvSpPr>
            <p:nvPr/>
          </p:nvSpPr>
          <p:spPr>
            <a:xfrm>
              <a:off x="2174345" y="2117985"/>
              <a:ext cx="2654158" cy="2834640"/>
            </a:xfrm>
            <a:prstGeom prst="cloud">
              <a:avLst/>
            </a:prstGeom>
            <a:gradFill flip="none" rotWithShape="1">
              <a:gsLst>
                <a:gs pos="0">
                  <a:schemeClr val="accent1">
                    <a:tint val="100000"/>
                    <a:shade val="100000"/>
                    <a:satMod val="130000"/>
                    <a:alpha val="10000"/>
                  </a:schemeClr>
                </a:gs>
                <a:gs pos="100000">
                  <a:schemeClr val="accent1">
                    <a:tint val="50000"/>
                    <a:shade val="100000"/>
                    <a:satMod val="350000"/>
                    <a:alpha val="10000"/>
                  </a:schemeClr>
                </a:gs>
              </a:gsLst>
              <a:lin ang="16200000" scaled="0"/>
              <a:tileRect/>
            </a:gra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 name="Straight Arrow Connector 25"/>
            <p:cNvCxnSpPr>
              <a:stCxn id="6" idx="2"/>
              <a:endCxn id="11" idx="3"/>
            </p:cNvCxnSpPr>
            <p:nvPr/>
          </p:nvCxnSpPr>
          <p:spPr>
            <a:xfrm flipH="1">
              <a:off x="3501424" y="1828703"/>
              <a:ext cx="973" cy="451355"/>
            </a:xfrm>
            <a:prstGeom prst="straightConnector1">
              <a:avLst/>
            </a:prstGeom>
            <a:ln>
              <a:solidFill>
                <a:srgbClr val="000090"/>
              </a:solidFill>
              <a:prstDash val="sysDash"/>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a:off x="5920581" y="1905705"/>
            <a:ext cx="1014413" cy="724410"/>
            <a:chOff x="5920581" y="1905705"/>
            <a:chExt cx="1014413" cy="724410"/>
          </a:xfrm>
        </p:grpSpPr>
        <p:sp>
          <p:nvSpPr>
            <p:cNvPr id="62" name="TextBox 61"/>
            <p:cNvSpPr txBox="1"/>
            <p:nvPr/>
          </p:nvSpPr>
          <p:spPr>
            <a:xfrm>
              <a:off x="5920581" y="2162273"/>
              <a:ext cx="1014413" cy="230187"/>
            </a:xfrm>
            <a:prstGeom prst="rect">
              <a:avLst/>
            </a:prstGeom>
            <a:noFill/>
          </p:spPr>
          <p:txBody>
            <a:bodyPr>
              <a:spAutoFit/>
            </a:bodyPr>
            <a:lstStyle/>
            <a:p>
              <a:pPr>
                <a:defRPr/>
              </a:pPr>
              <a:r>
                <a:rPr lang="en-US" sz="900" b="1" dirty="0">
                  <a:solidFill>
                    <a:srgbClr val="000090"/>
                  </a:solidFill>
                </a:rPr>
                <a:t>pool scan query</a:t>
              </a:r>
            </a:p>
          </p:txBody>
        </p:sp>
        <p:cxnSp>
          <p:nvCxnSpPr>
            <p:cNvPr id="132" name="Elbow Connector 131"/>
            <p:cNvCxnSpPr>
              <a:stCxn id="16" idx="0"/>
              <a:endCxn id="9" idx="1"/>
            </p:cNvCxnSpPr>
            <p:nvPr/>
          </p:nvCxnSpPr>
          <p:spPr>
            <a:xfrm rot="5400000" flipH="1" flipV="1">
              <a:off x="5889847" y="1968349"/>
              <a:ext cx="724410" cy="599122"/>
            </a:xfrm>
            <a:prstGeom prst="bentConnector2">
              <a:avLst/>
            </a:prstGeom>
            <a:ln w="9525" cmpd="sng">
              <a:solidFill>
                <a:srgbClr val="000090"/>
              </a:solidFill>
              <a:headEnd type="triangle"/>
              <a:tailEnd type="none"/>
            </a:ln>
          </p:spPr>
          <p:style>
            <a:lnRef idx="2">
              <a:schemeClr val="accent1"/>
            </a:lnRef>
            <a:fillRef idx="0">
              <a:schemeClr val="accent1"/>
            </a:fillRef>
            <a:effectRef idx="1">
              <a:schemeClr val="accent1"/>
            </a:effectRef>
            <a:fontRef idx="minor">
              <a:schemeClr val="tx1"/>
            </a:fontRef>
          </p:style>
        </p:cxnSp>
      </p:grpSp>
      <p:grpSp>
        <p:nvGrpSpPr>
          <p:cNvPr id="2" name="Group 1"/>
          <p:cNvGrpSpPr/>
          <p:nvPr/>
        </p:nvGrpSpPr>
        <p:grpSpPr>
          <a:xfrm>
            <a:off x="1657259" y="5757049"/>
            <a:ext cx="3281392" cy="824410"/>
            <a:chOff x="1657259" y="5757049"/>
            <a:chExt cx="3281392" cy="824410"/>
          </a:xfrm>
        </p:grpSpPr>
        <p:sp>
          <p:nvSpPr>
            <p:cNvPr id="83" name="TextBox 82"/>
            <p:cNvSpPr txBox="1">
              <a:spLocks/>
            </p:cNvSpPr>
            <p:nvPr/>
          </p:nvSpPr>
          <p:spPr>
            <a:xfrm>
              <a:off x="4024251" y="6228376"/>
              <a:ext cx="914400" cy="246221"/>
            </a:xfrm>
            <a:prstGeom prst="rect">
              <a:avLst/>
            </a:prstGeom>
            <a:noFill/>
            <a:ln w="19050" cmpd="sng">
              <a:solidFill>
                <a:srgbClr val="009051"/>
              </a:solidFill>
            </a:ln>
          </p:spPr>
          <p:txBody>
            <a:bodyPr>
              <a:spAutoFit/>
            </a:bodyPr>
            <a:lstStyle/>
            <a:p>
              <a:pPr algn="ctr" fontAlgn="auto">
                <a:spcBef>
                  <a:spcPts val="0"/>
                </a:spcBef>
                <a:spcAft>
                  <a:spcPts val="0"/>
                </a:spcAft>
                <a:defRPr/>
              </a:pPr>
              <a:r>
                <a:rPr lang="en-US" sz="1000" b="1" dirty="0">
                  <a:solidFill>
                    <a:srgbClr val="009051"/>
                  </a:solidFill>
                  <a:latin typeface="Arial Narrow"/>
                  <a:ea typeface="+mn-ea"/>
                  <a:cs typeface="Arial Narrow"/>
                </a:rPr>
                <a:t>Pool Monitor</a:t>
              </a:r>
              <a:endParaRPr lang="en-US" sz="1000" dirty="0">
                <a:solidFill>
                  <a:srgbClr val="009051"/>
                </a:solidFill>
                <a:latin typeface="Arial Narrow"/>
                <a:ea typeface="+mn-ea"/>
                <a:cs typeface="Arial Narrow"/>
              </a:endParaRPr>
            </a:p>
          </p:txBody>
        </p:sp>
        <p:cxnSp>
          <p:nvCxnSpPr>
            <p:cNvPr id="14" name="Straight Arrow Connector 13"/>
            <p:cNvCxnSpPr>
              <a:stCxn id="83" idx="0"/>
              <a:endCxn id="13335" idx="2"/>
            </p:cNvCxnSpPr>
            <p:nvPr/>
          </p:nvCxnSpPr>
          <p:spPr>
            <a:xfrm flipV="1">
              <a:off x="4481451" y="5757049"/>
              <a:ext cx="922" cy="471327"/>
            </a:xfrm>
            <a:prstGeom prst="straightConnector1">
              <a:avLst/>
            </a:prstGeom>
            <a:ln w="28575" cmpd="sng">
              <a:solidFill>
                <a:srgbClr val="009051"/>
              </a:solidFill>
              <a:prstDash val="sysDash"/>
              <a:headEnd type="none"/>
              <a:tailEnd type="triangle" w="med" len="med"/>
            </a:ln>
          </p:spPr>
          <p:style>
            <a:lnRef idx="2">
              <a:schemeClr val="accent1"/>
            </a:lnRef>
            <a:fillRef idx="0">
              <a:schemeClr val="accent1"/>
            </a:fillRef>
            <a:effectRef idx="1">
              <a:schemeClr val="accent1"/>
            </a:effectRef>
            <a:fontRef idx="minor">
              <a:schemeClr val="tx1"/>
            </a:fontRef>
          </p:style>
        </p:cxnSp>
        <p:sp>
          <p:nvSpPr>
            <p:cNvPr id="96" name="TextBox 59"/>
            <p:cNvSpPr txBox="1">
              <a:spLocks noChangeArrowheads="1"/>
            </p:cNvSpPr>
            <p:nvPr/>
          </p:nvSpPr>
          <p:spPr bwMode="auto">
            <a:xfrm>
              <a:off x="1657259" y="6121084"/>
              <a:ext cx="12144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dirty="0" err="1">
                  <a:solidFill>
                    <a:srgbClr val="009051"/>
                  </a:solidFill>
                </a:rPr>
                <a:t>PoolManager</a:t>
              </a:r>
              <a:r>
                <a:rPr lang="en-US" sz="800">
                  <a:solidFill>
                    <a:srgbClr val="009051"/>
                  </a:solidFill>
                </a:rPr>
                <a:t> broadcasts a PoolMonitor refresh every 30 seconds</a:t>
              </a:r>
            </a:p>
          </p:txBody>
        </p:sp>
        <p:cxnSp>
          <p:nvCxnSpPr>
            <p:cNvPr id="151" name="Straight Arrow Connector 150"/>
            <p:cNvCxnSpPr>
              <a:stCxn id="96" idx="3"/>
              <a:endCxn id="83" idx="1"/>
            </p:cNvCxnSpPr>
            <p:nvPr/>
          </p:nvCxnSpPr>
          <p:spPr>
            <a:xfrm>
              <a:off x="2871696" y="6351272"/>
              <a:ext cx="1152555" cy="215"/>
            </a:xfrm>
            <a:prstGeom prst="straightConnector1">
              <a:avLst/>
            </a:prstGeom>
            <a:ln w="28575" cmpd="sng">
              <a:solidFill>
                <a:srgbClr val="009051"/>
              </a:solidFill>
              <a:prstDash val="sysDash"/>
              <a:headEnd type="none"/>
              <a:tailEnd type="triangle" w="med" len="med"/>
            </a:ln>
          </p:spPr>
          <p:style>
            <a:lnRef idx="2">
              <a:schemeClr val="accent1"/>
            </a:lnRef>
            <a:fillRef idx="0">
              <a:schemeClr val="accent1"/>
            </a:fillRef>
            <a:effectRef idx="1">
              <a:schemeClr val="accent1"/>
            </a:effectRef>
            <a:fontRef idx="minor">
              <a:schemeClr val="tx1"/>
            </a:fontRef>
          </p:style>
        </p:cxnSp>
        <p:sp>
          <p:nvSpPr>
            <p:cNvPr id="157" name="TextBox 170"/>
            <p:cNvSpPr txBox="1">
              <a:spLocks noChangeArrowheads="1"/>
            </p:cNvSpPr>
            <p:nvPr/>
          </p:nvSpPr>
          <p:spPr bwMode="auto">
            <a:xfrm>
              <a:off x="3424751" y="5905640"/>
              <a:ext cx="10567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smtClean="0">
                  <a:solidFill>
                    <a:schemeClr val="tx2"/>
                  </a:solidFill>
                  <a:latin typeface="Courier"/>
                  <a:cs typeface="Courier"/>
                </a:rPr>
                <a:t>messageArrived</a:t>
              </a:r>
              <a:endParaRPr lang="en-US" sz="800" b="1">
                <a:solidFill>
                  <a:schemeClr val="tx2"/>
                </a:solidFill>
                <a:latin typeface="Courier"/>
                <a:cs typeface="Courier"/>
              </a:endParaRPr>
            </a:p>
          </p:txBody>
        </p:sp>
      </p:grpSp>
      <p:grpSp>
        <p:nvGrpSpPr>
          <p:cNvPr id="4" name="Group 3"/>
          <p:cNvGrpSpPr/>
          <p:nvPr/>
        </p:nvGrpSpPr>
        <p:grpSpPr>
          <a:xfrm>
            <a:off x="753088" y="1334206"/>
            <a:ext cx="2828887" cy="4525328"/>
            <a:chOff x="753088" y="1334206"/>
            <a:chExt cx="2828887" cy="4525328"/>
          </a:xfrm>
        </p:grpSpPr>
        <p:cxnSp>
          <p:nvCxnSpPr>
            <p:cNvPr id="32" name="Elbow Connector 31"/>
            <p:cNvCxnSpPr>
              <a:stCxn id="13335" idx="1"/>
              <a:endCxn id="10" idx="1"/>
            </p:cNvCxnSpPr>
            <p:nvPr/>
          </p:nvCxnSpPr>
          <p:spPr>
            <a:xfrm rot="10800000">
              <a:off x="753088" y="1334206"/>
              <a:ext cx="2828887" cy="4284344"/>
            </a:xfrm>
            <a:prstGeom prst="bentConnector3">
              <a:avLst>
                <a:gd name="adj1" fmla="val 108081"/>
              </a:avLst>
            </a:prstGeom>
            <a:ln w="9525" cmpd="sng">
              <a:solidFill>
                <a:srgbClr val="000090"/>
              </a:solidFill>
              <a:tailEnd type="triangle"/>
            </a:ln>
          </p:spPr>
          <p:style>
            <a:lnRef idx="2">
              <a:schemeClr val="accent1"/>
            </a:lnRef>
            <a:fillRef idx="0">
              <a:schemeClr val="accent1"/>
            </a:fillRef>
            <a:effectRef idx="1">
              <a:schemeClr val="accent1"/>
            </a:effectRef>
            <a:fontRef idx="minor">
              <a:schemeClr val="tx1"/>
            </a:fontRef>
          </p:style>
        </p:cxnSp>
        <p:sp>
          <p:nvSpPr>
            <p:cNvPr id="158" name="TextBox 170"/>
            <p:cNvSpPr txBox="1">
              <a:spLocks noChangeArrowheads="1"/>
            </p:cNvSpPr>
            <p:nvPr/>
          </p:nvSpPr>
          <p:spPr bwMode="auto">
            <a:xfrm>
              <a:off x="902055" y="5644090"/>
              <a:ext cx="147753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chemeClr val="tx2"/>
                  </a:solidFill>
                  <a:latin typeface="Courier"/>
                  <a:cs typeface="Courier"/>
                </a:rPr>
                <a:t>handleInternalMessage</a:t>
              </a:r>
            </a:p>
          </p:txBody>
        </p:sp>
      </p:grpSp>
      <p:grpSp>
        <p:nvGrpSpPr>
          <p:cNvPr id="5" name="Group 4"/>
          <p:cNvGrpSpPr/>
          <p:nvPr/>
        </p:nvGrpSpPr>
        <p:grpSpPr>
          <a:xfrm>
            <a:off x="1667487" y="716490"/>
            <a:ext cx="2839938" cy="2619738"/>
            <a:chOff x="1667487" y="716490"/>
            <a:chExt cx="2839938" cy="2619738"/>
          </a:xfrm>
        </p:grpSpPr>
        <p:cxnSp>
          <p:nvCxnSpPr>
            <p:cNvPr id="127" name="Elbow Connector 126"/>
            <p:cNvCxnSpPr>
              <a:stCxn id="10" idx="0"/>
              <a:endCxn id="13" idx="0"/>
            </p:cNvCxnSpPr>
            <p:nvPr/>
          </p:nvCxnSpPr>
          <p:spPr>
            <a:xfrm rot="16200000" flipH="1">
              <a:off x="2017194" y="845998"/>
              <a:ext cx="2140523" cy="2839938"/>
            </a:xfrm>
            <a:prstGeom prst="bentConnector3">
              <a:avLst>
                <a:gd name="adj1" fmla="val -10680"/>
              </a:avLst>
            </a:prstGeom>
            <a:ln w="9525" cmpd="sng">
              <a:solidFill>
                <a:srgbClr val="000090"/>
              </a:solidFill>
              <a:tailEnd type="triangle"/>
            </a:ln>
          </p:spPr>
          <p:style>
            <a:lnRef idx="2">
              <a:schemeClr val="accent1"/>
            </a:lnRef>
            <a:fillRef idx="0">
              <a:schemeClr val="accent1"/>
            </a:fillRef>
            <a:effectRef idx="1">
              <a:schemeClr val="accent1"/>
            </a:effectRef>
            <a:fontRef idx="minor">
              <a:schemeClr val="tx1"/>
            </a:fontRef>
          </p:style>
        </p:cxnSp>
        <p:sp>
          <p:nvSpPr>
            <p:cNvPr id="159" name="TextBox 170"/>
            <p:cNvSpPr txBox="1">
              <a:spLocks noChangeArrowheads="1"/>
            </p:cNvSpPr>
            <p:nvPr/>
          </p:nvSpPr>
          <p:spPr bwMode="auto">
            <a:xfrm>
              <a:off x="2420991" y="716490"/>
              <a:ext cx="11721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chemeClr val="tx2"/>
                  </a:solidFill>
                  <a:latin typeface="Courier"/>
                  <a:cs typeface="Courier"/>
                </a:rPr>
                <a:t>updatePoolStatus</a:t>
              </a:r>
            </a:p>
          </p:txBody>
        </p:sp>
      </p:grpSp>
      <p:grpSp>
        <p:nvGrpSpPr>
          <p:cNvPr id="7" name="Group 6"/>
          <p:cNvGrpSpPr/>
          <p:nvPr/>
        </p:nvGrpSpPr>
        <p:grpSpPr>
          <a:xfrm>
            <a:off x="2581887" y="1087984"/>
            <a:ext cx="4884126" cy="679221"/>
            <a:chOff x="2581887" y="1087984"/>
            <a:chExt cx="4884126" cy="679221"/>
          </a:xfrm>
        </p:grpSpPr>
        <p:cxnSp>
          <p:nvCxnSpPr>
            <p:cNvPr id="129" name="Elbow Connector 128"/>
            <p:cNvCxnSpPr>
              <a:stCxn id="10" idx="3"/>
              <a:endCxn id="9" idx="0"/>
            </p:cNvCxnSpPr>
            <p:nvPr/>
          </p:nvCxnSpPr>
          <p:spPr>
            <a:xfrm>
              <a:off x="2581887" y="1334206"/>
              <a:ext cx="4884126" cy="432999"/>
            </a:xfrm>
            <a:prstGeom prst="bentConnector2">
              <a:avLst/>
            </a:prstGeom>
            <a:ln w="9525" cmpd="sng">
              <a:solidFill>
                <a:srgbClr val="000090"/>
              </a:solidFill>
              <a:tailEnd type="triangle"/>
            </a:ln>
          </p:spPr>
          <p:style>
            <a:lnRef idx="2">
              <a:schemeClr val="accent1"/>
            </a:lnRef>
            <a:fillRef idx="0">
              <a:schemeClr val="accent1"/>
            </a:fillRef>
            <a:effectRef idx="1">
              <a:schemeClr val="accent1"/>
            </a:effectRef>
            <a:fontRef idx="minor">
              <a:schemeClr val="tx1"/>
            </a:fontRef>
          </p:style>
        </p:cxnSp>
        <p:sp>
          <p:nvSpPr>
            <p:cNvPr id="161" name="TextBox 170"/>
            <p:cNvSpPr txBox="1">
              <a:spLocks noChangeArrowheads="1"/>
            </p:cNvSpPr>
            <p:nvPr/>
          </p:nvSpPr>
          <p:spPr bwMode="auto">
            <a:xfrm>
              <a:off x="4780375" y="1087984"/>
              <a:ext cx="153910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chemeClr val="tx2"/>
                  </a:solidFill>
                  <a:latin typeface="Courier"/>
                  <a:cs typeface="Courier"/>
                </a:rPr>
                <a:t>handlePoolStatusChange</a:t>
              </a:r>
            </a:p>
          </p:txBody>
        </p:sp>
      </p:grpSp>
      <p:grpSp>
        <p:nvGrpSpPr>
          <p:cNvPr id="12" name="Group 11"/>
          <p:cNvGrpSpPr/>
          <p:nvPr/>
        </p:nvGrpSpPr>
        <p:grpSpPr>
          <a:xfrm>
            <a:off x="8103384" y="1905705"/>
            <a:ext cx="554058" cy="3750945"/>
            <a:chOff x="8103384" y="1905705"/>
            <a:chExt cx="554058" cy="3750945"/>
          </a:xfrm>
        </p:grpSpPr>
        <p:cxnSp>
          <p:nvCxnSpPr>
            <p:cNvPr id="90" name="Elbow Connector 89"/>
            <p:cNvCxnSpPr>
              <a:stCxn id="9" idx="3"/>
              <a:endCxn id="8" idx="3"/>
            </p:cNvCxnSpPr>
            <p:nvPr/>
          </p:nvCxnSpPr>
          <p:spPr>
            <a:xfrm>
              <a:off x="8380413" y="1905705"/>
              <a:ext cx="6985" cy="3750945"/>
            </a:xfrm>
            <a:prstGeom prst="bentConnector3">
              <a:avLst>
                <a:gd name="adj1" fmla="val 3372727"/>
              </a:avLst>
            </a:prstGeom>
            <a:ln w="6350"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162" name="TextBox 170"/>
            <p:cNvSpPr txBox="1">
              <a:spLocks noChangeArrowheads="1"/>
            </p:cNvSpPr>
            <p:nvPr/>
          </p:nvSpPr>
          <p:spPr bwMode="auto">
            <a:xfrm>
              <a:off x="8103384" y="3469543"/>
              <a:ext cx="55405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chemeClr val="tx2"/>
                  </a:solidFill>
                  <a:latin typeface="Courier"/>
                  <a:cs typeface="Courier"/>
                </a:rPr>
                <a:t>update</a:t>
              </a:r>
            </a:p>
          </p:txBody>
        </p:sp>
      </p:grpSp>
      <p:grpSp>
        <p:nvGrpSpPr>
          <p:cNvPr id="15" name="Group 14"/>
          <p:cNvGrpSpPr/>
          <p:nvPr/>
        </p:nvGrpSpPr>
        <p:grpSpPr>
          <a:xfrm>
            <a:off x="7456749" y="4296312"/>
            <a:ext cx="556563" cy="1221838"/>
            <a:chOff x="7456749" y="4296312"/>
            <a:chExt cx="556563" cy="1221838"/>
          </a:xfrm>
        </p:grpSpPr>
        <p:cxnSp>
          <p:nvCxnSpPr>
            <p:cNvPr id="140" name="Straight Arrow Connector 139"/>
            <p:cNvCxnSpPr>
              <a:stCxn id="8" idx="0"/>
              <a:endCxn id="13337" idx="2"/>
            </p:cNvCxnSpPr>
            <p:nvPr/>
          </p:nvCxnSpPr>
          <p:spPr>
            <a:xfrm flipV="1">
              <a:off x="7472998" y="4296312"/>
              <a:ext cx="3175" cy="1221838"/>
            </a:xfrm>
            <a:prstGeom prst="straightConnector1">
              <a:avLst/>
            </a:prstGeom>
            <a:ln w="6350"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163" name="TextBox 170"/>
            <p:cNvSpPr txBox="1">
              <a:spLocks noChangeArrowheads="1"/>
            </p:cNvSpPr>
            <p:nvPr/>
          </p:nvSpPr>
          <p:spPr bwMode="auto">
            <a:xfrm>
              <a:off x="7456749" y="4766449"/>
              <a:ext cx="55656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chemeClr val="tx2"/>
                  </a:solidFill>
                  <a:latin typeface="Courier"/>
                  <a:cs typeface="Courier"/>
                </a:rPr>
                <a:t>submit</a:t>
              </a:r>
            </a:p>
          </p:txBody>
        </p:sp>
      </p:grpSp>
      <p:grpSp>
        <p:nvGrpSpPr>
          <p:cNvPr id="17" name="Group 16"/>
          <p:cNvGrpSpPr/>
          <p:nvPr/>
        </p:nvGrpSpPr>
        <p:grpSpPr>
          <a:xfrm>
            <a:off x="7456749" y="2044204"/>
            <a:ext cx="800319" cy="1990171"/>
            <a:chOff x="7456749" y="2044204"/>
            <a:chExt cx="800319" cy="1990171"/>
          </a:xfrm>
        </p:grpSpPr>
        <p:cxnSp>
          <p:nvCxnSpPr>
            <p:cNvPr id="144" name="Straight Arrow Connector 143"/>
            <p:cNvCxnSpPr>
              <a:stCxn id="13337" idx="0"/>
              <a:endCxn id="9" idx="2"/>
            </p:cNvCxnSpPr>
            <p:nvPr/>
          </p:nvCxnSpPr>
          <p:spPr>
            <a:xfrm flipH="1" flipV="1">
              <a:off x="7466013" y="2044204"/>
              <a:ext cx="10160" cy="1990171"/>
            </a:xfrm>
            <a:prstGeom prst="straightConnector1">
              <a:avLst/>
            </a:prstGeom>
            <a:ln w="6350"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176" name="TextBox 170"/>
            <p:cNvSpPr txBox="1">
              <a:spLocks noChangeArrowheads="1"/>
            </p:cNvSpPr>
            <p:nvPr/>
          </p:nvSpPr>
          <p:spPr bwMode="auto">
            <a:xfrm>
              <a:off x="7456749" y="2162273"/>
              <a:ext cx="80031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chemeClr val="tx2"/>
                  </a:solidFill>
                  <a:latin typeface="Courier"/>
                  <a:cs typeface="Courier"/>
                </a:rPr>
                <a:t>handleScan</a:t>
              </a:r>
            </a:p>
          </p:txBody>
        </p:sp>
      </p:grpSp>
      <p:grpSp>
        <p:nvGrpSpPr>
          <p:cNvPr id="19" name="Group 18"/>
          <p:cNvGrpSpPr/>
          <p:nvPr/>
        </p:nvGrpSpPr>
        <p:grpSpPr>
          <a:xfrm>
            <a:off x="3028133" y="1838325"/>
            <a:ext cx="2009958" cy="930290"/>
            <a:chOff x="3028133" y="1838325"/>
            <a:chExt cx="2009958" cy="930290"/>
          </a:xfrm>
        </p:grpSpPr>
        <p:cxnSp>
          <p:nvCxnSpPr>
            <p:cNvPr id="173" name="Straight Arrow Connector 172"/>
            <p:cNvCxnSpPr>
              <a:stCxn id="16" idx="1"/>
            </p:cNvCxnSpPr>
            <p:nvPr/>
          </p:nvCxnSpPr>
          <p:spPr>
            <a:xfrm flipH="1" flipV="1">
              <a:off x="3028133" y="1838325"/>
              <a:ext cx="2009958" cy="930290"/>
            </a:xfrm>
            <a:prstGeom prst="straightConnector1">
              <a:avLst/>
            </a:prstGeom>
            <a:ln w="6350" cmpd="sng">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177" name="TextBox 170"/>
            <p:cNvSpPr txBox="1">
              <a:spLocks noChangeArrowheads="1"/>
            </p:cNvSpPr>
            <p:nvPr/>
          </p:nvSpPr>
          <p:spPr bwMode="auto">
            <a:xfrm rot="1483441">
              <a:off x="3166703" y="2284739"/>
              <a:ext cx="147753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800" b="1">
                  <a:solidFill>
                    <a:schemeClr val="tx2"/>
                  </a:solidFill>
                  <a:latin typeface="Courier"/>
                  <a:cs typeface="Courier"/>
                </a:rPr>
                <a:t>handleScannedLocation</a:t>
              </a:r>
            </a:p>
          </p:txBody>
        </p:sp>
      </p:grpSp>
    </p:spTree>
    <p:extLst>
      <p:ext uri="{BB962C8B-B14F-4D97-AF65-F5344CB8AC3E}">
        <p14:creationId xmlns:p14="http://schemas.microsoft.com/office/powerpoint/2010/main" val="10039906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subTnLst>
                                    <p:set>
                                      <p:cBhvr override="childStyle">
                                        <p:cTn dur="1" fill="hold" display="0" masterRel="nextClick" afterEffect="1"/>
                                        <p:tgtEl>
                                          <p:spTgt spid="15"/>
                                        </p:tgtEl>
                                        <p:attrNameLst>
                                          <p:attrName>style.visibility</p:attrName>
                                        </p:attrNameLst>
                                      </p:cBhvr>
                                      <p:to>
                                        <p:strVal val="hidden"/>
                                      </p:to>
                                    </p:set>
                                  </p:subTnLst>
                                </p:cTn>
                              </p:par>
                              <p:par>
                                <p:cTn id="27" presetID="1" presetClass="entr" presetSubtype="0" fill="hold" grpId="0" nodeType="withEffect">
                                  <p:stCondLst>
                                    <p:cond delay="0"/>
                                  </p:stCondLst>
                                  <p:childTnLst>
                                    <p:set>
                                      <p:cBhvr>
                                        <p:cTn id="28" dur="1" fill="hold">
                                          <p:stCondLst>
                                            <p:cond delay="0"/>
                                          </p:stCondLst>
                                        </p:cTn>
                                        <p:tgtEl>
                                          <p:spTgt spid="1333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333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0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childTnLst>
                                  <p:subTnLst>
                                    <p:set>
                                      <p:cBhvr override="childStyle">
                                        <p:cTn dur="1" fill="hold" display="0" masterRel="nextClick" afterEffect="1"/>
                                        <p:tgtEl>
                                          <p:spTgt spid="22"/>
                                        </p:tgtEl>
                                        <p:attrNameLst>
                                          <p:attrName>style.visibility</p:attrName>
                                        </p:attrNameLst>
                                      </p:cBhvr>
                                      <p:to>
                                        <p:strVal val="hidden"/>
                                      </p:to>
                                    </p:set>
                                  </p:sub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3"/>
                                        </p:tgtEl>
                                        <p:attrNameLst>
                                          <p:attrName>style.visibility</p:attrName>
                                        </p:attrNameLst>
                                      </p:cBhvr>
                                      <p:to>
                                        <p:strVal val="visible"/>
                                      </p:to>
                                    </p:set>
                                  </p:childTnLst>
                                  <p:subTnLst>
                                    <p:set>
                                      <p:cBhvr override="childStyle">
                                        <p:cTn dur="1" fill="hold" display="0" masterRel="nextClick" afterEffect="1"/>
                                        <p:tgtEl>
                                          <p:spTgt spid="23"/>
                                        </p:tgtEl>
                                        <p:attrNameLst>
                                          <p:attrName>style.visibility</p:attrName>
                                        </p:attrNameLst>
                                      </p:cBhvr>
                                      <p:to>
                                        <p:strVal val="hidden"/>
                                      </p:to>
                                    </p:set>
                                  </p:sub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4"/>
                                        </p:tgtEl>
                                        <p:attrNameLst>
                                          <p:attrName>style.visibility</p:attrName>
                                        </p:attrNameLst>
                                      </p:cBhvr>
                                      <p:to>
                                        <p:strVal val="visible"/>
                                      </p:to>
                                    </p:set>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par>
                    <p:cTn id="65" fill="hold">
                      <p:stCondLst>
                        <p:cond delay="indefinite"/>
                      </p:stCondLst>
                      <p:childTnLst>
                        <p:par>
                          <p:cTn id="66" fill="hold">
                            <p:stCondLst>
                              <p:cond delay="0"/>
                            </p:stCondLst>
                            <p:childTnLst>
                              <p:par>
                                <p:cTn id="67" presetID="1" presetClass="exit" presetSubtype="0" fill="hold" nodeType="clickEffect">
                                  <p:stCondLst>
                                    <p:cond delay="0"/>
                                  </p:stCondLst>
                                  <p:childTnLst>
                                    <p:set>
                                      <p:cBhvr>
                                        <p:cTn id="68" dur="1" fill="hold">
                                          <p:stCondLst>
                                            <p:cond delay="0"/>
                                          </p:stCondLst>
                                        </p:cTn>
                                        <p:tgtEl>
                                          <p:spTgt spid="30"/>
                                        </p:tgtEl>
                                        <p:attrNameLst>
                                          <p:attrName>style.visibility</p:attrName>
                                        </p:attrNameLst>
                                      </p:cBhvr>
                                      <p:to>
                                        <p:strVal val="hidden"/>
                                      </p:to>
                                    </p:set>
                                  </p:childTnLst>
                                </p:cTn>
                              </p:par>
                              <p:par>
                                <p:cTn id="69" presetID="1" presetClass="exit" presetSubtype="0" fill="hold" nodeType="withEffect">
                                  <p:stCondLst>
                                    <p:cond delay="0"/>
                                  </p:stCondLst>
                                  <p:childTnLst>
                                    <p:set>
                                      <p:cBhvr>
                                        <p:cTn id="70" dur="1" fill="hold">
                                          <p:stCondLst>
                                            <p:cond delay="0"/>
                                          </p:stCondLst>
                                        </p:cTn>
                                        <p:tgtEl>
                                          <p:spTgt spid="30"/>
                                        </p:tgtEl>
                                        <p:attrNameLst>
                                          <p:attrName>style.visibility</p:attrName>
                                        </p:attrNameLst>
                                      </p:cBhvr>
                                      <p:to>
                                        <p:strVal val="hidden"/>
                                      </p:to>
                                    </p:set>
                                  </p:childTnLst>
                                </p:cTn>
                              </p:par>
                              <p:par>
                                <p:cTn id="71" presetID="1" presetClass="exit" presetSubtype="0" fill="hold" nodeType="withEffect">
                                  <p:stCondLst>
                                    <p:cond delay="0"/>
                                  </p:stCondLst>
                                  <p:childTnLst>
                                    <p:set>
                                      <p:cBhvr>
                                        <p:cTn id="72" dur="1" fill="hold">
                                          <p:stCondLst>
                                            <p:cond delay="0"/>
                                          </p:stCondLst>
                                        </p:cTn>
                                        <p:tgtEl>
                                          <p:spTgt spid="100"/>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13338"/>
                                        </p:tgtEl>
                                        <p:attrNameLst>
                                          <p:attrName>style.visibility</p:attrName>
                                        </p:attrNameLst>
                                      </p:cBhvr>
                                      <p:to>
                                        <p:strVal val="hidden"/>
                                      </p:to>
                                    </p:set>
                                  </p:childTnLst>
                                </p:cTn>
                              </p:par>
                              <p:par>
                                <p:cTn id="75" presetID="1" presetClass="exit" presetSubtype="0" fill="hold" nodeType="withEffect">
                                  <p:stCondLst>
                                    <p:cond delay="0"/>
                                  </p:stCondLst>
                                  <p:childTnLst>
                                    <p:set>
                                      <p:cBhvr>
                                        <p:cTn id="76" dur="1" fill="hold">
                                          <p:stCondLst>
                                            <p:cond delay="0"/>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7" grpId="0" animBg="1"/>
      <p:bldP spid="13338" grpId="0" animBg="1"/>
      <p:bldP spid="13338"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0"/>
                </a:solidFill>
              </a:rPr>
              <a:t>Design Remarks: Concurrency</a:t>
            </a:r>
            <a:endParaRPr lang="en-US" dirty="0"/>
          </a:p>
        </p:txBody>
      </p:sp>
      <p:sp>
        <p:nvSpPr>
          <p:cNvPr id="3" name="Content Placeholder 2"/>
          <p:cNvSpPr>
            <a:spLocks noGrp="1"/>
          </p:cNvSpPr>
          <p:nvPr>
            <p:ph idx="1"/>
          </p:nvPr>
        </p:nvSpPr>
        <p:spPr>
          <a:xfrm>
            <a:off x="711200" y="1483911"/>
            <a:ext cx="8229600" cy="5289422"/>
          </a:xfrm>
        </p:spPr>
        <p:txBody>
          <a:bodyPr>
            <a:normAutofit fontScale="92500" lnSpcReduction="20000"/>
          </a:bodyPr>
          <a:lstStyle/>
          <a:p>
            <a:pPr marL="514350" indent="-457200">
              <a:spcBef>
                <a:spcPts val="1080"/>
              </a:spcBef>
              <a:buFont typeface="+mj-lt"/>
              <a:buAutoNum type="arabicParenR"/>
            </a:pPr>
            <a:r>
              <a:rPr lang="en-US" sz="2400" dirty="0">
                <a:solidFill>
                  <a:srgbClr val="000090"/>
                </a:solidFill>
              </a:rPr>
              <a:t>While multiple file operations run concurrently (default is 200), operations are serialized against pnfsid (that is, only one operation for a given file is running at a given time).  Files requiring more than one copy or remove have each done in sequence.</a:t>
            </a:r>
          </a:p>
          <a:p>
            <a:pPr marL="514350" indent="-457200">
              <a:spcBef>
                <a:spcPts val="1080"/>
              </a:spcBef>
              <a:buFont typeface="+mj-lt"/>
              <a:buAutoNum type="arabicParenR"/>
            </a:pPr>
            <a:r>
              <a:rPr lang="en-US" sz="2400" dirty="0">
                <a:solidFill>
                  <a:srgbClr val="000090"/>
                </a:solidFill>
              </a:rPr>
              <a:t>Multiple pool scans can run concurrently, though there are diminishing returns on performance if the number is set too high (default is 5).  When separate pool scans request operations on the same pnfsid, the operation count is simply incremented for that file.  Since attribute information (including location) and pool information is refreshed for each pass of the operation, the operation will only run as many times as is necessary to fulfill the resilience constraints for that file. </a:t>
            </a:r>
          </a:p>
          <a:p>
            <a:pPr marL="514350" indent="-457200">
              <a:spcBef>
                <a:spcPts val="1080"/>
              </a:spcBef>
              <a:buFont typeface="+mj-lt"/>
              <a:buAutoNum type="arabicParenR"/>
            </a:pPr>
            <a:r>
              <a:rPr lang="en-US" sz="2400" dirty="0">
                <a:solidFill>
                  <a:srgbClr val="000090"/>
                </a:solidFill>
              </a:rPr>
              <a:t>An explanation of the various queueing parameters is given in the </a:t>
            </a:r>
            <a:r>
              <a:rPr lang="en-US" sz="1700" dirty="0">
                <a:solidFill>
                  <a:srgbClr val="800000"/>
                </a:solidFill>
                <a:latin typeface="Courier New"/>
                <a:cs typeface="Courier New"/>
              </a:rPr>
              <a:t>resilience.properties</a:t>
            </a:r>
            <a:r>
              <a:rPr lang="en-US" sz="2400" dirty="0">
                <a:solidFill>
                  <a:srgbClr val="000090"/>
                </a:solidFill>
              </a:rPr>
              <a:t> file, should further tuning be necessary.  (The defaults are already set so that workers </a:t>
            </a:r>
            <a:r>
              <a:rPr lang="en-US" sz="2400" dirty="0" smtClean="0">
                <a:solidFill>
                  <a:srgbClr val="000090"/>
                </a:solidFill>
              </a:rPr>
              <a:t>do not </a:t>
            </a:r>
            <a:r>
              <a:rPr lang="en-US" sz="2400" dirty="0">
                <a:solidFill>
                  <a:srgbClr val="000090"/>
                </a:solidFill>
              </a:rPr>
              <a:t>block waiting for a database connection.) </a:t>
            </a:r>
          </a:p>
          <a:p>
            <a:pPr marL="914400" lvl="1" indent="-457200">
              <a:spcBef>
                <a:spcPts val="1080"/>
              </a:spcBef>
              <a:buFont typeface="+mj-lt"/>
              <a:buAutoNum type="arabicParenR"/>
            </a:pPr>
            <a:endParaRPr lang="en-US" sz="2000" dirty="0">
              <a:solidFill>
                <a:srgbClr val="000090"/>
              </a:solidFill>
            </a:endParaRP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348391164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How to Activate Resilience</a:t>
            </a:r>
            <a:endParaRPr lang="en-US" dirty="0"/>
          </a:p>
        </p:txBody>
      </p:sp>
      <p:sp>
        <p:nvSpPr>
          <p:cNvPr id="3" name="Content Placeholder 2"/>
          <p:cNvSpPr>
            <a:spLocks noGrp="1"/>
          </p:cNvSpPr>
          <p:nvPr>
            <p:ph idx="1"/>
          </p:nvPr>
        </p:nvSpPr>
        <p:spPr>
          <a:xfrm>
            <a:off x="711200" y="1483911"/>
            <a:ext cx="8229600" cy="5289422"/>
          </a:xfrm>
        </p:spPr>
        <p:txBody>
          <a:bodyPr>
            <a:normAutofit/>
          </a:bodyPr>
          <a:lstStyle/>
          <a:p>
            <a:r>
              <a:rPr lang="en-US" sz="2800" dirty="0">
                <a:solidFill>
                  <a:srgbClr val="000090"/>
                </a:solidFill>
              </a:rPr>
              <a:t>The resilience service can be run out of the box.  All that is required is to include it in some domain. </a:t>
            </a:r>
          </a:p>
          <a:p>
            <a:r>
              <a:rPr lang="en-US" sz="2800" dirty="0">
                <a:solidFill>
                  <a:srgbClr val="000090"/>
                </a:solidFill>
              </a:rPr>
              <a:t>Resilience communicates directly with chimera, so </a:t>
            </a:r>
            <a:r>
              <a:rPr lang="en-US" sz="2400" b="1" dirty="0" err="1">
                <a:solidFill>
                  <a:srgbClr val="800000"/>
                </a:solidFill>
                <a:latin typeface="Courier New"/>
                <a:cs typeface="Courier New"/>
              </a:rPr>
              <a:t>chimera.db.host</a:t>
            </a:r>
            <a:r>
              <a:rPr lang="en-US" sz="2800" dirty="0">
                <a:solidFill>
                  <a:srgbClr val="000090"/>
                </a:solidFill>
              </a:rPr>
              <a:t> should also be set explicitly if resilience is not running on the same host as the database. </a:t>
            </a:r>
          </a:p>
          <a:p>
            <a:pPr marL="0" indent="0">
              <a:buNone/>
            </a:pPr>
            <a:endParaRPr lang="en-US" sz="2400" dirty="0">
              <a:solidFill>
                <a:srgbClr val="000090"/>
              </a:solidFill>
            </a:endParaRPr>
          </a:p>
          <a:p>
            <a:pPr marL="400050" lvl="1" indent="0">
              <a:buNone/>
            </a:pPr>
            <a:r>
              <a:rPr lang="en-US" sz="1600" b="1" dirty="0">
                <a:solidFill>
                  <a:srgbClr val="800000"/>
                </a:solidFill>
                <a:latin typeface="Courier New"/>
                <a:cs typeface="Courier New"/>
              </a:rPr>
              <a:t>[</a:t>
            </a:r>
            <a:r>
              <a:rPr lang="en-US" sz="1600" b="1" dirty="0" err="1">
                <a:solidFill>
                  <a:srgbClr val="800000"/>
                </a:solidFill>
                <a:latin typeface="Courier New"/>
                <a:cs typeface="Courier New"/>
              </a:rPr>
              <a:t>someDomain</a:t>
            </a:r>
            <a:r>
              <a:rPr lang="en-US" sz="1600" b="1" dirty="0">
                <a:solidFill>
                  <a:srgbClr val="800000"/>
                </a:solidFill>
                <a:latin typeface="Courier New"/>
                <a:cs typeface="Courier New"/>
              </a:rPr>
              <a:t>/resilience] </a:t>
            </a:r>
          </a:p>
          <a:p>
            <a:pPr marL="400050" lvl="1" indent="0">
              <a:buNone/>
            </a:pPr>
            <a:r>
              <a:rPr lang="en-US" sz="1600" b="1" dirty="0" err="1">
                <a:solidFill>
                  <a:srgbClr val="800000"/>
                </a:solidFill>
                <a:latin typeface="Courier New"/>
                <a:cs typeface="Courier New"/>
              </a:rPr>
              <a:t>chimera.db.host</a:t>
            </a:r>
            <a:r>
              <a:rPr lang="en-US" sz="1600" b="1">
                <a:solidFill>
                  <a:srgbClr val="800000"/>
                </a:solidFill>
                <a:latin typeface="Courier New"/>
                <a:cs typeface="Courier New"/>
              </a:rPr>
              <a:t>=host-where-chimera-runs</a:t>
            </a:r>
            <a:endParaRPr lang="en-US" sz="1600" b="1" dirty="0">
              <a:solidFill>
                <a:srgbClr val="800000"/>
              </a:solidFill>
              <a:latin typeface="Courier New"/>
              <a:cs typeface="Courier New"/>
            </a:endParaRP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41506299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Memory Requirements</a:t>
            </a:r>
            <a:endParaRPr lang="en-US" dirty="0"/>
          </a:p>
        </p:txBody>
      </p:sp>
      <p:sp>
        <p:nvSpPr>
          <p:cNvPr id="3" name="Content Placeholder 2"/>
          <p:cNvSpPr>
            <a:spLocks noGrp="1"/>
          </p:cNvSpPr>
          <p:nvPr>
            <p:ph idx="1"/>
          </p:nvPr>
        </p:nvSpPr>
        <p:spPr>
          <a:xfrm>
            <a:off x="711200" y="1483911"/>
            <a:ext cx="8229600" cy="5289422"/>
          </a:xfrm>
        </p:spPr>
        <p:txBody>
          <a:bodyPr>
            <a:normAutofit/>
          </a:bodyPr>
          <a:lstStyle/>
          <a:p>
            <a:r>
              <a:rPr lang="en-US" sz="2800" dirty="0">
                <a:solidFill>
                  <a:srgbClr val="000090"/>
                </a:solidFill>
              </a:rPr>
              <a:t>While it is possible to run resilience in the same domain as other services, memory requirements for resilience handling are fairly substantial. </a:t>
            </a:r>
          </a:p>
          <a:p>
            <a:r>
              <a:rPr lang="en-US" sz="2800" dirty="0">
                <a:solidFill>
                  <a:srgbClr val="000090"/>
                </a:solidFill>
              </a:rPr>
              <a:t>We recommend at least 8GB of JVM heap be allocated, but a safer setting is 16GB.  Be sure to allow enough memory for the entire domain. </a:t>
            </a:r>
          </a:p>
          <a:p>
            <a:r>
              <a:rPr lang="en-US" sz="2800" dirty="0">
                <a:solidFill>
                  <a:srgbClr val="000090"/>
                </a:solidFill>
              </a:rPr>
              <a:t>If feasible, it is recommended to give resilience its own domain. </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16200375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Resilience Semantics</a:t>
            </a:r>
            <a:endParaRPr lang="en-US" dirty="0"/>
          </a:p>
        </p:txBody>
      </p:sp>
      <p:sp>
        <p:nvSpPr>
          <p:cNvPr id="3" name="Content Placeholder 2"/>
          <p:cNvSpPr>
            <a:spLocks noGrp="1"/>
          </p:cNvSpPr>
          <p:nvPr>
            <p:ph idx="1"/>
          </p:nvPr>
        </p:nvSpPr>
        <p:spPr>
          <a:xfrm>
            <a:off x="711200" y="1483911"/>
            <a:ext cx="8229600" cy="4439369"/>
          </a:xfrm>
        </p:spPr>
        <p:txBody>
          <a:bodyPr>
            <a:normAutofit/>
          </a:bodyPr>
          <a:lstStyle/>
          <a:p>
            <a:r>
              <a:rPr lang="en-US" sz="2800" dirty="0">
                <a:solidFill>
                  <a:srgbClr val="000090"/>
                </a:solidFill>
              </a:rPr>
              <a:t>A 'resilient' file is one whose </a:t>
            </a:r>
            <a:r>
              <a:rPr lang="en-US" sz="2400" b="1" dirty="0" err="1">
                <a:solidFill>
                  <a:srgbClr val="800000"/>
                </a:solidFill>
                <a:latin typeface="Courier New"/>
                <a:cs typeface="Courier New"/>
              </a:rPr>
              <a:t>AccessLatency</a:t>
            </a:r>
            <a:r>
              <a:rPr lang="en-US" sz="2800" dirty="0">
                <a:solidFill>
                  <a:srgbClr val="000090"/>
                </a:solidFill>
              </a:rPr>
              <a:t> is </a:t>
            </a:r>
            <a:r>
              <a:rPr lang="en-US" sz="2800" dirty="0">
                <a:solidFill>
                  <a:srgbClr val="800000"/>
                </a:solidFill>
              </a:rPr>
              <a:t>ONLINE</a:t>
            </a:r>
            <a:r>
              <a:rPr lang="en-US" sz="2800" dirty="0">
                <a:solidFill>
                  <a:srgbClr val="000090"/>
                </a:solidFill>
              </a:rPr>
              <a:t> and whose </a:t>
            </a:r>
            <a:r>
              <a:rPr lang="en-US" sz="2800" b="1" dirty="0">
                <a:solidFill>
                  <a:srgbClr val="000090"/>
                </a:solidFill>
              </a:rPr>
              <a:t>storage unit</a:t>
            </a:r>
            <a:r>
              <a:rPr lang="en-US" sz="2800" dirty="0">
                <a:solidFill>
                  <a:srgbClr val="000090"/>
                </a:solidFill>
              </a:rPr>
              <a:t> defines the number of required copies as &gt; 1 (the default). </a:t>
            </a:r>
          </a:p>
          <a:p>
            <a:r>
              <a:rPr lang="en-US" sz="2800" dirty="0">
                <a:solidFill>
                  <a:srgbClr val="000090"/>
                </a:solidFill>
              </a:rPr>
              <a:t>Note that </a:t>
            </a:r>
            <a:r>
              <a:rPr lang="en-US" sz="2400" b="1" dirty="0" err="1">
                <a:solidFill>
                  <a:srgbClr val="800000"/>
                </a:solidFill>
                <a:latin typeface="Courier New"/>
                <a:cs typeface="Courier New"/>
              </a:rPr>
              <a:t>RetentionPolicy</a:t>
            </a:r>
            <a:r>
              <a:rPr lang="en-US" sz="2800" dirty="0">
                <a:solidFill>
                  <a:srgbClr val="000090"/>
                </a:solidFill>
              </a:rPr>
              <a:t> is not limited to </a:t>
            </a:r>
            <a:r>
              <a:rPr lang="en-US" sz="2800" dirty="0">
                <a:solidFill>
                  <a:srgbClr val="800000"/>
                </a:solidFill>
              </a:rPr>
              <a:t>REPLICA</a:t>
            </a:r>
            <a:r>
              <a:rPr lang="en-US" sz="2800" dirty="0">
                <a:solidFill>
                  <a:srgbClr val="000090"/>
                </a:solidFill>
              </a:rPr>
              <a:t> here (that is, one may have </a:t>
            </a:r>
            <a:r>
              <a:rPr lang="en-US" sz="2800" dirty="0">
                <a:solidFill>
                  <a:srgbClr val="800000"/>
                </a:solidFill>
              </a:rPr>
              <a:t>CUSTODIAL</a:t>
            </a:r>
            <a:r>
              <a:rPr lang="en-US" sz="2800" dirty="0">
                <a:solidFill>
                  <a:srgbClr val="000090"/>
                </a:solidFill>
              </a:rPr>
              <a:t> files which are also given permanent on-disk copies). </a:t>
            </a:r>
          </a:p>
          <a:p>
            <a:r>
              <a:rPr lang="en-US" sz="2800" dirty="0">
                <a:solidFill>
                  <a:srgbClr val="000090"/>
                </a:solidFill>
              </a:rPr>
              <a:t>To be resilient, a file must also reside on a pool belonging to a </a:t>
            </a:r>
            <a:r>
              <a:rPr lang="en-US" sz="2800" b="1" dirty="0">
                <a:solidFill>
                  <a:srgbClr val="000090"/>
                </a:solidFill>
              </a:rPr>
              <a:t>resilient pool group</a:t>
            </a:r>
            <a:r>
              <a:rPr lang="en-US" sz="2800" dirty="0">
                <a:solidFill>
                  <a:srgbClr val="000090"/>
                </a:solidFill>
              </a:rPr>
              <a:t>. </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22386217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Setting Up Resilience</a:t>
            </a:r>
            <a:endParaRPr lang="en-US" dirty="0"/>
          </a:p>
        </p:txBody>
      </p:sp>
      <p:sp>
        <p:nvSpPr>
          <p:cNvPr id="3" name="Content Placeholder 2"/>
          <p:cNvSpPr>
            <a:spLocks noGrp="1"/>
          </p:cNvSpPr>
          <p:nvPr>
            <p:ph idx="1"/>
          </p:nvPr>
        </p:nvSpPr>
        <p:spPr>
          <a:xfrm>
            <a:off x="711200" y="1483911"/>
            <a:ext cx="8229600" cy="5289422"/>
          </a:xfrm>
        </p:spPr>
        <p:txBody>
          <a:bodyPr>
            <a:normAutofit/>
          </a:bodyPr>
          <a:lstStyle/>
          <a:p>
            <a:pPr marL="0" indent="0">
              <a:buNone/>
            </a:pPr>
            <a:r>
              <a:rPr lang="en-US" dirty="0">
                <a:solidFill>
                  <a:srgbClr val="000090"/>
                </a:solidFill>
              </a:rPr>
              <a:t>To have a fully functioning resilient system, one must do the following:</a:t>
            </a:r>
          </a:p>
          <a:p>
            <a:pPr marL="0" indent="0">
              <a:buNone/>
            </a:pPr>
            <a:r>
              <a:rPr lang="en-US" dirty="0">
                <a:solidFill>
                  <a:srgbClr val="000090"/>
                </a:solidFill>
              </a:rPr>
              <a:t> </a:t>
            </a:r>
          </a:p>
          <a:p>
            <a:pPr marL="914400" lvl="1" indent="-514350">
              <a:buFont typeface="+mj-lt"/>
              <a:buAutoNum type="arabicPeriod"/>
            </a:pPr>
            <a:r>
              <a:rPr lang="en-US" dirty="0">
                <a:solidFill>
                  <a:srgbClr val="000090"/>
                </a:solidFill>
              </a:rPr>
              <a:t>Define one or more resilient pool </a:t>
            </a:r>
            <a:r>
              <a:rPr lang="en-US" dirty="0" smtClean="0">
                <a:solidFill>
                  <a:srgbClr val="000090"/>
                </a:solidFill>
              </a:rPr>
              <a:t>groups.</a:t>
            </a:r>
            <a:endParaRPr lang="en-US" dirty="0">
              <a:solidFill>
                <a:srgbClr val="000090"/>
              </a:solidFill>
            </a:endParaRPr>
          </a:p>
          <a:p>
            <a:pPr marL="914400" lvl="1" indent="-514350">
              <a:buFont typeface="+mj-lt"/>
              <a:buAutoNum type="arabicPeriod"/>
            </a:pPr>
            <a:r>
              <a:rPr lang="en-US" dirty="0">
                <a:solidFill>
                  <a:srgbClr val="000090"/>
                </a:solidFill>
              </a:rPr>
              <a:t>Define one or more storage units with resilience constraints set (and </a:t>
            </a:r>
            <a:r>
              <a:rPr lang="en-US" dirty="0" smtClean="0">
                <a:solidFill>
                  <a:srgbClr val="000090"/>
                </a:solidFill>
              </a:rPr>
              <a:t>linked to </a:t>
            </a:r>
            <a:r>
              <a:rPr lang="en-US" dirty="0">
                <a:solidFill>
                  <a:srgbClr val="000090"/>
                </a:solidFill>
              </a:rPr>
              <a:t>a resilient group or groups</a:t>
            </a:r>
            <a:r>
              <a:rPr lang="en-US" dirty="0" smtClean="0">
                <a:solidFill>
                  <a:srgbClr val="000090"/>
                </a:solidFill>
              </a:rPr>
              <a:t>).</a:t>
            </a:r>
            <a:endParaRPr lang="en-US" dirty="0">
              <a:solidFill>
                <a:srgbClr val="000090"/>
              </a:solidFill>
            </a:endParaRPr>
          </a:p>
          <a:p>
            <a:pPr marL="914400" lvl="1" indent="-514350">
              <a:buFont typeface="+mj-lt"/>
              <a:buAutoNum type="arabicPeriod"/>
            </a:pPr>
            <a:r>
              <a:rPr lang="en-US" dirty="0">
                <a:solidFill>
                  <a:srgbClr val="000090"/>
                </a:solidFill>
              </a:rPr>
              <a:t>Create the directories with the necessary </a:t>
            </a:r>
            <a:r>
              <a:rPr lang="en-US" dirty="0" smtClean="0">
                <a:solidFill>
                  <a:srgbClr val="000090"/>
                </a:solidFill>
              </a:rPr>
              <a:t>tags. </a:t>
            </a:r>
            <a:endParaRPr lang="en-US" dirty="0">
              <a:solidFill>
                <a:srgbClr val="000090"/>
              </a:solidFill>
            </a:endParaRP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428100109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Defining A Resilient Pool Group</a:t>
            </a:r>
            <a:endParaRPr lang="en-US" dirty="0"/>
          </a:p>
        </p:txBody>
      </p:sp>
      <p:sp>
        <p:nvSpPr>
          <p:cNvPr id="3" name="Content Placeholder 2"/>
          <p:cNvSpPr>
            <a:spLocks noGrp="1"/>
          </p:cNvSpPr>
          <p:nvPr>
            <p:ph idx="1"/>
          </p:nvPr>
        </p:nvSpPr>
        <p:spPr>
          <a:xfrm>
            <a:off x="599440" y="1448669"/>
            <a:ext cx="8229600" cy="5289422"/>
          </a:xfrm>
        </p:spPr>
        <p:txBody>
          <a:bodyPr>
            <a:normAutofit fontScale="47500" lnSpcReduction="20000"/>
          </a:bodyPr>
          <a:lstStyle/>
          <a:p>
            <a:pPr marL="0" indent="0">
              <a:lnSpc>
                <a:spcPts val="2160"/>
              </a:lnSpc>
              <a:spcBef>
                <a:spcPts val="1032"/>
              </a:spcBef>
              <a:buNone/>
            </a:pPr>
            <a:r>
              <a:rPr lang="en-US" sz="4900" dirty="0">
                <a:solidFill>
                  <a:srgbClr val="000090"/>
                </a:solidFill>
              </a:rPr>
              <a:t>To make a pool group resilient, simply add the '-resilient' flag in </a:t>
            </a:r>
            <a:r>
              <a:rPr lang="en-US" sz="3800" b="1" dirty="0">
                <a:solidFill>
                  <a:srgbClr val="000090"/>
                </a:solidFill>
                <a:latin typeface="Courier New"/>
                <a:cs typeface="Courier New"/>
              </a:rPr>
              <a:t>poolmanager.conf</a:t>
            </a:r>
            <a:r>
              <a:rPr lang="en-US" sz="4900" dirty="0">
                <a:solidFill>
                  <a:srgbClr val="000090"/>
                </a:solidFill>
              </a:rPr>
              <a:t>: </a:t>
            </a:r>
          </a:p>
          <a:p>
            <a:pPr marL="400050" lvl="1" indent="0">
              <a:lnSpc>
                <a:spcPts val="2160"/>
              </a:lnSpc>
              <a:spcBef>
                <a:spcPts val="1032"/>
              </a:spcBef>
              <a:buNone/>
            </a:pPr>
            <a:r>
              <a:rPr lang="en-US" sz="3000" b="1" dirty="0">
                <a:solidFill>
                  <a:srgbClr val="800000"/>
                </a:solidFill>
                <a:latin typeface="Courier New"/>
                <a:cs typeface="Courier New"/>
              </a:rPr>
              <a:t>psu create pgroup resilient-group -resilient</a:t>
            </a:r>
          </a:p>
          <a:p>
            <a:pPr marL="0" indent="0">
              <a:lnSpc>
                <a:spcPts val="2160"/>
              </a:lnSpc>
              <a:spcBef>
                <a:spcPts val="1032"/>
              </a:spcBef>
              <a:buNone/>
            </a:pPr>
            <a:r>
              <a:rPr lang="en-US" sz="4900" dirty="0">
                <a:solidFill>
                  <a:srgbClr val="000090"/>
                </a:solidFill>
              </a:rPr>
              <a:t>Once a pool group is defined as resilient, it will become "visible" to the resilience service.</a:t>
            </a:r>
            <a:r>
              <a:rPr lang="en-US" sz="4300" dirty="0">
                <a:solidFill>
                  <a:srgbClr val="000090"/>
                </a:solidFill>
              </a:rPr>
              <a:t> </a:t>
            </a:r>
          </a:p>
          <a:p>
            <a:pPr lvl="1">
              <a:lnSpc>
                <a:spcPts val="2160"/>
              </a:lnSpc>
              <a:spcBef>
                <a:spcPts val="1032"/>
              </a:spcBef>
            </a:pPr>
            <a:r>
              <a:rPr lang="en-US" sz="3700" dirty="0">
                <a:solidFill>
                  <a:srgbClr val="000090"/>
                </a:solidFill>
              </a:rPr>
              <a:t>A pool may belong to </a:t>
            </a:r>
            <a:r>
              <a:rPr lang="en-US" sz="3700" b="1" i="1" dirty="0">
                <a:solidFill>
                  <a:srgbClr val="000090"/>
                </a:solidFill>
              </a:rPr>
              <a:t>only one resilient group </a:t>
            </a:r>
            <a:r>
              <a:rPr lang="en-US" sz="3700" dirty="0">
                <a:solidFill>
                  <a:srgbClr val="000090"/>
                </a:solidFill>
              </a:rPr>
              <a:t>(though it can belong to any number of non-resilient groups as well). </a:t>
            </a:r>
          </a:p>
          <a:p>
            <a:pPr lvl="1">
              <a:lnSpc>
                <a:spcPts val="2160"/>
              </a:lnSpc>
              <a:spcBef>
                <a:spcPts val="1032"/>
              </a:spcBef>
            </a:pPr>
            <a:r>
              <a:rPr lang="en-US" sz="3700" dirty="0">
                <a:solidFill>
                  <a:srgbClr val="000090"/>
                </a:solidFill>
              </a:rPr>
              <a:t>When the resilience service selects a location for an additional copy, it does so from within the resilient pool group of the file's source location. </a:t>
            </a:r>
          </a:p>
          <a:p>
            <a:pPr lvl="1">
              <a:lnSpc>
                <a:spcPts val="2160"/>
              </a:lnSpc>
              <a:spcBef>
                <a:spcPts val="1032"/>
              </a:spcBef>
            </a:pPr>
            <a:r>
              <a:rPr lang="en-US" sz="3700" dirty="0">
                <a:solidFill>
                  <a:srgbClr val="000090"/>
                </a:solidFill>
              </a:rPr>
              <a:t>Be careful when redefining a pool group by removing its resilient flag. (Note that this is not possible through the admin interface; it requires by-hand modification and reloading of the </a:t>
            </a:r>
            <a:r>
              <a:rPr lang="en-US" sz="3700" b="1" dirty="0">
                <a:solidFill>
                  <a:srgbClr val="000090"/>
                </a:solidFill>
                <a:latin typeface="Courier New"/>
                <a:cs typeface="Courier New"/>
              </a:rPr>
              <a:t>poolmanager.conf</a:t>
            </a:r>
            <a:r>
              <a:rPr lang="en-US" sz="3700" dirty="0">
                <a:solidFill>
                  <a:srgbClr val="000090"/>
                </a:solidFill>
              </a:rPr>
              <a:t> file. This is a safety precaution.)  Doing so will make all files on all pools in that group no longer considered resilient replicas (but remember they </a:t>
            </a:r>
            <a:r>
              <a:rPr lang="en-US" sz="3700" dirty="0" smtClean="0">
                <a:solidFill>
                  <a:srgbClr val="000090"/>
                </a:solidFill>
              </a:rPr>
              <a:t>are indefinitely </a:t>
            </a:r>
            <a:r>
              <a:rPr lang="en-US" sz="3700" dirty="0">
                <a:solidFill>
                  <a:srgbClr val="000090"/>
                </a:solidFill>
              </a:rPr>
              <a:t>"pinned" or sticky, and thus not susceptible to garbage collection).</a:t>
            </a:r>
            <a:r>
              <a:rPr lang="en-US" sz="3500" dirty="0">
                <a:solidFill>
                  <a:srgbClr val="000090"/>
                </a:solidFill>
              </a:rPr>
              <a:t> </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321190280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Defining A Resilient Storage Unit</a:t>
            </a:r>
            <a:endParaRPr lang="en-US" dirty="0"/>
          </a:p>
        </p:txBody>
      </p:sp>
      <p:sp>
        <p:nvSpPr>
          <p:cNvPr id="3" name="Content Placeholder 2"/>
          <p:cNvSpPr>
            <a:spLocks noGrp="1"/>
          </p:cNvSpPr>
          <p:nvPr>
            <p:ph idx="1"/>
          </p:nvPr>
        </p:nvSpPr>
        <p:spPr>
          <a:xfrm>
            <a:off x="599440" y="1448669"/>
            <a:ext cx="8229600" cy="5289422"/>
          </a:xfrm>
        </p:spPr>
        <p:txBody>
          <a:bodyPr>
            <a:normAutofit fontScale="70000" lnSpcReduction="20000"/>
          </a:bodyPr>
          <a:lstStyle/>
          <a:p>
            <a:pPr marL="0" indent="0">
              <a:buNone/>
            </a:pPr>
            <a:r>
              <a:rPr lang="en-US" dirty="0">
                <a:solidFill>
                  <a:srgbClr val="000090"/>
                </a:solidFill>
              </a:rPr>
              <a:t>There are two attributes for a storage unit which pertain to resilience.</a:t>
            </a:r>
          </a:p>
          <a:p>
            <a:pPr marL="971550" lvl="1" indent="-514350">
              <a:lnSpc>
                <a:spcPts val="2840"/>
              </a:lnSpc>
              <a:spcBef>
                <a:spcPts val="1128"/>
              </a:spcBef>
              <a:buFont typeface="+mj-lt"/>
              <a:buAutoNum type="arabicPeriod"/>
            </a:pPr>
            <a:r>
              <a:rPr lang="en-US" sz="2200" b="1" dirty="0">
                <a:solidFill>
                  <a:srgbClr val="800000"/>
                </a:solidFill>
                <a:latin typeface="Courier New"/>
                <a:cs typeface="Courier New"/>
              </a:rPr>
              <a:t>required</a:t>
            </a:r>
            <a:r>
              <a:rPr lang="en-US" sz="2200" dirty="0">
                <a:solidFill>
                  <a:srgbClr val="000090"/>
                </a:solidFill>
              </a:rPr>
              <a:t> defines the number of copies files of this unit should receive. </a:t>
            </a:r>
          </a:p>
          <a:p>
            <a:pPr marL="971550" lvl="1" indent="-514350">
              <a:lnSpc>
                <a:spcPts val="2840"/>
              </a:lnSpc>
              <a:spcBef>
                <a:spcPts val="1128"/>
              </a:spcBef>
              <a:buFont typeface="+mj-lt"/>
              <a:buAutoNum type="arabicPeriod"/>
            </a:pPr>
            <a:r>
              <a:rPr lang="en-US" sz="2200" b="1" dirty="0">
                <a:solidFill>
                  <a:srgbClr val="800000"/>
                </a:solidFill>
                <a:latin typeface="Courier New"/>
                <a:cs typeface="Courier New"/>
              </a:rPr>
              <a:t>onlyOneCopyPer</a:t>
            </a:r>
            <a:r>
              <a:rPr lang="en-US" sz="2200" dirty="0">
                <a:solidFill>
                  <a:srgbClr val="000090"/>
                </a:solidFill>
              </a:rPr>
              <a:t> refers to pool tags; a comma-delimited list of tag names indicates that copies must be partitioned among pools such that each replica has a distinct value for each of the tags in question. To make sure the replicas get placed on different hosts, for instance, one would include the 'hostname' tag in the layout configuration for each pool in the group, and set this attribute to 'hostname': </a:t>
            </a:r>
          </a:p>
          <a:p>
            <a:pPr marL="457200" lvl="1" indent="0">
              <a:lnSpc>
                <a:spcPts val="2840"/>
              </a:lnSpc>
              <a:spcBef>
                <a:spcPts val="1128"/>
              </a:spcBef>
              <a:buNone/>
            </a:pPr>
            <a:endParaRPr lang="en-US" sz="2600" dirty="0">
              <a:solidFill>
                <a:srgbClr val="000090"/>
              </a:solidFill>
            </a:endParaRPr>
          </a:p>
          <a:p>
            <a:pPr marL="457200" lvl="1" indent="0">
              <a:lnSpc>
                <a:spcPts val="1740"/>
              </a:lnSpc>
              <a:spcBef>
                <a:spcPts val="1128"/>
              </a:spcBef>
              <a:buNone/>
            </a:pPr>
            <a:r>
              <a:rPr lang="en-US" sz="1700" b="1" dirty="0">
                <a:solidFill>
                  <a:srgbClr val="800000"/>
                </a:solidFill>
                <a:latin typeface="Courier New"/>
                <a:cs typeface="Courier New"/>
              </a:rPr>
              <a:t>psu create unit -store test:resilient1@osm </a:t>
            </a:r>
          </a:p>
          <a:p>
            <a:pPr marL="457200" lvl="1" indent="0">
              <a:lnSpc>
                <a:spcPts val="1740"/>
              </a:lnSpc>
              <a:spcBef>
                <a:spcPts val="1128"/>
              </a:spcBef>
              <a:buNone/>
            </a:pPr>
            <a:r>
              <a:rPr lang="en-US" sz="1700" b="1" dirty="0">
                <a:solidFill>
                  <a:srgbClr val="800000"/>
                </a:solidFill>
                <a:latin typeface="Courier New"/>
                <a:cs typeface="Courier New"/>
              </a:rPr>
              <a:t>... </a:t>
            </a:r>
          </a:p>
          <a:p>
            <a:pPr marL="457200" lvl="1" indent="0">
              <a:lnSpc>
                <a:spcPts val="1740"/>
              </a:lnSpc>
              <a:spcBef>
                <a:spcPts val="1128"/>
              </a:spcBef>
              <a:buNone/>
            </a:pPr>
            <a:r>
              <a:rPr lang="en-US" sz="1700" b="1" dirty="0">
                <a:solidFill>
                  <a:srgbClr val="800000"/>
                </a:solidFill>
                <a:latin typeface="Courier New"/>
                <a:cs typeface="Courier New"/>
              </a:rPr>
              <a:t>psu set storage unit test:resilient1@osm -required=2 -</a:t>
            </a:r>
            <a:r>
              <a:rPr lang="en-US" sz="1700" b="1" dirty="0" err="1">
                <a:solidFill>
                  <a:srgbClr val="800000"/>
                </a:solidFill>
                <a:latin typeface="Courier New"/>
                <a:cs typeface="Courier New"/>
              </a:rPr>
              <a:t>onlyOneCopyPer</a:t>
            </a:r>
            <a:r>
              <a:rPr lang="en-US" sz="1700" b="1" dirty="0">
                <a:solidFill>
                  <a:srgbClr val="800000"/>
                </a:solidFill>
                <a:latin typeface="Courier New"/>
                <a:cs typeface="Courier New"/>
              </a:rPr>
              <a:t>=hostname</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59681919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90"/>
                </a:solidFill>
              </a:rPr>
              <a:t>Current Replica Manager</a:t>
            </a:r>
            <a:r>
              <a:rPr lang="en-US" b="1" dirty="0"/>
              <a:t>	</a:t>
            </a:r>
          </a:p>
        </p:txBody>
      </p:sp>
      <p:sp>
        <p:nvSpPr>
          <p:cNvPr id="3" name="Content Placeholder 2"/>
          <p:cNvSpPr>
            <a:spLocks noGrp="1"/>
          </p:cNvSpPr>
          <p:nvPr>
            <p:ph idx="1"/>
          </p:nvPr>
        </p:nvSpPr>
        <p:spPr>
          <a:xfrm>
            <a:off x="457200" y="1657867"/>
            <a:ext cx="8229600" cy="4324483"/>
          </a:xfrm>
        </p:spPr>
        <p:txBody>
          <a:bodyPr>
            <a:noAutofit/>
          </a:bodyPr>
          <a:lstStyle/>
          <a:p>
            <a:pPr marL="0" indent="0">
              <a:lnSpc>
                <a:spcPct val="80000"/>
              </a:lnSpc>
              <a:buNone/>
            </a:pPr>
            <a:r>
              <a:rPr lang="en-US" sz="2400" b="1" i="1" dirty="0">
                <a:solidFill>
                  <a:srgbClr val="000090"/>
                </a:solidFill>
                <a:sym typeface="Wingdings"/>
              </a:rPr>
              <a:t> d</a:t>
            </a:r>
            <a:r>
              <a:rPr lang="en-US" sz="2400" b="1" i="1" dirty="0">
                <a:solidFill>
                  <a:srgbClr val="000090"/>
                </a:solidFill>
              </a:rPr>
              <a:t>Cache Book,</a:t>
            </a:r>
            <a:r>
              <a:rPr lang="en-US" sz="2400" i="1" dirty="0">
                <a:solidFill>
                  <a:srgbClr val="000090"/>
                </a:solidFill>
              </a:rPr>
              <a:t> </a:t>
            </a:r>
            <a:r>
              <a:rPr lang="en-US" sz="2400" b="1" dirty="0">
                <a:solidFill>
                  <a:srgbClr val="000090"/>
                </a:solidFill>
              </a:rPr>
              <a:t>Chapter II. 6</a:t>
            </a:r>
            <a:r>
              <a:rPr lang="en-US" sz="2400" b="1" i="1" dirty="0">
                <a:solidFill>
                  <a:srgbClr val="000090"/>
                </a:solidFill>
              </a:rPr>
              <a:t>.</a:t>
            </a:r>
          </a:p>
          <a:p>
            <a:pPr lvl="1">
              <a:lnSpc>
                <a:spcPct val="80000"/>
              </a:lnSpc>
            </a:pPr>
            <a:r>
              <a:rPr lang="en-US" sz="2400" dirty="0">
                <a:solidFill>
                  <a:srgbClr val="000090"/>
                </a:solidFill>
                <a:hlinkClick r:id="rId3"/>
              </a:rPr>
              <a:t>https://</a:t>
            </a:r>
            <a:r>
              <a:rPr lang="en-US" sz="2400" dirty="0" smtClean="0">
                <a:solidFill>
                  <a:srgbClr val="000090"/>
                </a:solidFill>
                <a:hlinkClick r:id="rId3"/>
              </a:rPr>
              <a:t>www.dcache.org/manuals/Book-2.15/config/cf-repman-fhs.shtml</a:t>
            </a:r>
            <a:endParaRPr lang="en-US" sz="2400" dirty="0" smtClean="0">
              <a:solidFill>
                <a:srgbClr val="000090"/>
              </a:solidFill>
            </a:endParaRPr>
          </a:p>
          <a:p>
            <a:pPr marL="457200" lvl="1" indent="0">
              <a:lnSpc>
                <a:spcPct val="80000"/>
              </a:lnSpc>
              <a:buNone/>
            </a:pPr>
            <a:endParaRPr lang="en-US" sz="2400" dirty="0"/>
          </a:p>
          <a:p>
            <a:pPr lvl="1">
              <a:lnSpc>
                <a:spcPct val="90000"/>
              </a:lnSpc>
              <a:buFont typeface="Wingdings" charset="2"/>
              <a:buChar char="u"/>
            </a:pPr>
            <a:r>
              <a:rPr lang="en-US" sz="2000" b="1" i="1" dirty="0">
                <a:solidFill>
                  <a:srgbClr val="000090"/>
                </a:solidFill>
              </a:rPr>
              <a:t>replica service </a:t>
            </a:r>
            <a:r>
              <a:rPr lang="en-US" sz="2000" dirty="0">
                <a:solidFill>
                  <a:srgbClr val="000090"/>
                </a:solidFill>
              </a:rPr>
              <a:t>(</a:t>
            </a:r>
            <a:r>
              <a:rPr lang="en-US" sz="2000" b="1" dirty="0">
                <a:solidFill>
                  <a:srgbClr val="000090"/>
                </a:solidFill>
              </a:rPr>
              <a:t>Replica Manager</a:t>
            </a:r>
            <a:r>
              <a:rPr lang="en-US" sz="2000" dirty="0">
                <a:solidFill>
                  <a:srgbClr val="000090"/>
                </a:solidFill>
              </a:rPr>
              <a:t>) controls number of replicas of a file on the pools. </a:t>
            </a:r>
          </a:p>
          <a:p>
            <a:pPr lvl="1">
              <a:lnSpc>
                <a:spcPct val="90000"/>
              </a:lnSpc>
              <a:buFont typeface="Wingdings" charset="2"/>
              <a:buChar char="u"/>
            </a:pPr>
            <a:endParaRPr lang="en-US" sz="2000" dirty="0">
              <a:solidFill>
                <a:srgbClr val="000090"/>
              </a:solidFill>
            </a:endParaRPr>
          </a:p>
          <a:p>
            <a:pPr lvl="1">
              <a:lnSpc>
                <a:spcPct val="90000"/>
              </a:lnSpc>
              <a:buFont typeface="Wingdings" charset="2"/>
              <a:buChar char="u"/>
            </a:pPr>
            <a:r>
              <a:rPr lang="en-US" sz="2000" dirty="0">
                <a:solidFill>
                  <a:srgbClr val="000090"/>
                </a:solidFill>
              </a:rPr>
              <a:t>for durability and availability in absence of tertiary file system:  </a:t>
            </a:r>
          </a:p>
          <a:p>
            <a:pPr lvl="2">
              <a:lnSpc>
                <a:spcPct val="140000"/>
              </a:lnSpc>
            </a:pPr>
            <a:r>
              <a:rPr lang="en-US" sz="1600" dirty="0">
                <a:solidFill>
                  <a:srgbClr val="000090"/>
                </a:solidFill>
              </a:rPr>
              <a:t>Uses p2p to guarantee number of replicas is at least the minimum (2 is default).  </a:t>
            </a:r>
          </a:p>
          <a:p>
            <a:pPr lvl="2">
              <a:lnSpc>
                <a:spcPct val="140000"/>
              </a:lnSpc>
            </a:pPr>
            <a:r>
              <a:rPr lang="en-US" sz="1600" dirty="0">
                <a:solidFill>
                  <a:srgbClr val="000090"/>
                </a:solidFill>
              </a:rPr>
              <a:t>If more than maximum (default is 2) replicas exist, some of them will be deleted.</a:t>
            </a:r>
          </a:p>
          <a:p>
            <a:pPr lvl="1">
              <a:lnSpc>
                <a:spcPct val="80000"/>
              </a:lnSpc>
              <a:buFont typeface="Wingdings" charset="2"/>
              <a:buChar char="u"/>
            </a:pPr>
            <a:endParaRPr lang="en-US" sz="2000" dirty="0">
              <a:solidFill>
                <a:srgbClr val="000090"/>
              </a:solidFill>
            </a:endParaRPr>
          </a:p>
          <a:p>
            <a:pPr lvl="1">
              <a:lnSpc>
                <a:spcPct val="80000"/>
              </a:lnSpc>
              <a:buFont typeface="Wingdings" charset="2"/>
              <a:buChar char="u"/>
            </a:pPr>
            <a:r>
              <a:rPr lang="en-US" sz="2000" dirty="0">
                <a:solidFill>
                  <a:srgbClr val="000090"/>
                </a:solidFill>
              </a:rPr>
              <a:t>hybrid mode (one resilient pool group per manager instance, multiple non-resilient groups)</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212311478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Configuration Example</a:t>
            </a:r>
            <a:endParaRPr lang="en-US" dirty="0"/>
          </a:p>
        </p:txBody>
      </p:sp>
      <p:sp>
        <p:nvSpPr>
          <p:cNvPr id="3" name="Content Placeholder 2"/>
          <p:cNvSpPr>
            <a:spLocks noGrp="1"/>
          </p:cNvSpPr>
          <p:nvPr>
            <p:ph idx="1"/>
          </p:nvPr>
        </p:nvSpPr>
        <p:spPr>
          <a:xfrm>
            <a:off x="294640" y="1483911"/>
            <a:ext cx="8564880" cy="1066249"/>
          </a:xfrm>
        </p:spPr>
        <p:txBody>
          <a:bodyPr>
            <a:noAutofit/>
          </a:bodyPr>
          <a:lstStyle/>
          <a:p>
            <a:pPr marL="0" indent="0">
              <a:buNone/>
            </a:pPr>
            <a:r>
              <a:rPr lang="en-US" sz="2000" dirty="0">
                <a:solidFill>
                  <a:srgbClr val="000090"/>
                </a:solidFill>
              </a:rPr>
              <a:t>The normal process of linking pools, pool groups and units continues to apply. Thus, to demonstrate the setup for a single resilient pool, pool group and storage unit: </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
        <p:nvSpPr>
          <p:cNvPr id="7" name="Content Placeholder 2"/>
          <p:cNvSpPr txBox="1">
            <a:spLocks/>
          </p:cNvSpPr>
          <p:nvPr/>
        </p:nvSpPr>
        <p:spPr>
          <a:xfrm>
            <a:off x="863600" y="2357120"/>
            <a:ext cx="8229600" cy="72080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1800" dirty="0">
              <a:solidFill>
                <a:srgbClr val="000090"/>
              </a:solidFill>
            </a:endParaRPr>
          </a:p>
        </p:txBody>
      </p:sp>
      <p:sp>
        <p:nvSpPr>
          <p:cNvPr id="8" name="Content Placeholder 2"/>
          <p:cNvSpPr txBox="1">
            <a:spLocks/>
          </p:cNvSpPr>
          <p:nvPr/>
        </p:nvSpPr>
        <p:spPr>
          <a:xfrm>
            <a:off x="304800" y="2997200"/>
            <a:ext cx="8564880" cy="3657049"/>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b="1" dirty="0">
                <a:solidFill>
                  <a:srgbClr val="800000"/>
                </a:solidFill>
                <a:latin typeface="Courier New"/>
                <a:cs typeface="Courier New"/>
              </a:rPr>
              <a:t>psu create unit -store test:resilient1@osm </a:t>
            </a:r>
          </a:p>
          <a:p>
            <a:pPr marL="0" indent="0">
              <a:buNone/>
            </a:pPr>
            <a:r>
              <a:rPr lang="en-US" sz="1800" b="1" dirty="0">
                <a:solidFill>
                  <a:srgbClr val="800000"/>
                </a:solidFill>
                <a:latin typeface="Courier New"/>
                <a:cs typeface="Courier New"/>
              </a:rPr>
              <a:t>...</a:t>
            </a:r>
          </a:p>
          <a:p>
            <a:pPr marL="0" indent="0">
              <a:buNone/>
            </a:pPr>
            <a:r>
              <a:rPr lang="en-US" sz="1800" b="1" dirty="0">
                <a:solidFill>
                  <a:srgbClr val="800000"/>
                </a:solidFill>
                <a:latin typeface="Courier New"/>
                <a:cs typeface="Courier New"/>
              </a:rPr>
              <a:t>psu set storage unit test:resilient1@osm -required=2 -onlyOneCopyPer=hostname</a:t>
            </a:r>
          </a:p>
          <a:p>
            <a:pPr marL="0" indent="0">
              <a:buNone/>
            </a:pPr>
            <a:r>
              <a:rPr lang="en-US" sz="1800" b="1" dirty="0">
                <a:solidFill>
                  <a:srgbClr val="800000"/>
                </a:solidFill>
                <a:latin typeface="Courier New"/>
                <a:cs typeface="Courier New"/>
              </a:rPr>
              <a:t>... </a:t>
            </a:r>
          </a:p>
          <a:p>
            <a:pPr marL="0" indent="0">
              <a:buNone/>
            </a:pPr>
            <a:r>
              <a:rPr lang="en-US" sz="1800" b="1" dirty="0">
                <a:solidFill>
                  <a:srgbClr val="800000"/>
                </a:solidFill>
                <a:latin typeface="Courier New"/>
                <a:cs typeface="Courier New"/>
              </a:rPr>
              <a:t>psu create ugroup resilient1-units </a:t>
            </a:r>
          </a:p>
          <a:p>
            <a:pPr marL="0" indent="0">
              <a:buNone/>
            </a:pPr>
            <a:r>
              <a:rPr lang="en-US" sz="1800" b="1" dirty="0">
                <a:solidFill>
                  <a:srgbClr val="800000"/>
                </a:solidFill>
                <a:latin typeface="Courier New"/>
                <a:cs typeface="Courier New"/>
              </a:rPr>
              <a:t>psu addto ugroup resilient1-units test:resilient1@osm </a:t>
            </a:r>
          </a:p>
          <a:p>
            <a:pPr marL="0" indent="0">
              <a:buNone/>
            </a:pPr>
            <a:r>
              <a:rPr lang="en-US" sz="1800" b="1" dirty="0">
                <a:solidFill>
                  <a:srgbClr val="800000"/>
                </a:solidFill>
                <a:latin typeface="Courier New"/>
                <a:cs typeface="Courier New"/>
              </a:rPr>
              <a:t>... </a:t>
            </a:r>
          </a:p>
          <a:p>
            <a:pPr marL="0" indent="0">
              <a:buNone/>
            </a:pPr>
            <a:r>
              <a:rPr lang="en-US" sz="1800" b="1" dirty="0">
                <a:solidFill>
                  <a:srgbClr val="800000"/>
                </a:solidFill>
                <a:latin typeface="Courier New"/>
                <a:cs typeface="Courier New"/>
              </a:rPr>
              <a:t>psu create pool resilient1-pool1</a:t>
            </a:r>
          </a:p>
          <a:p>
            <a:pPr marL="0" indent="0">
              <a:buNone/>
            </a:pPr>
            <a:r>
              <a:rPr lang="en-US" sz="1800" b="1" dirty="0">
                <a:solidFill>
                  <a:srgbClr val="800000"/>
                </a:solidFill>
                <a:latin typeface="Courier New"/>
                <a:cs typeface="Courier New"/>
              </a:rPr>
              <a:t>... </a:t>
            </a:r>
          </a:p>
          <a:p>
            <a:pPr marL="0" indent="0">
              <a:buNone/>
            </a:pPr>
            <a:r>
              <a:rPr lang="en-US" sz="1800" b="1" dirty="0">
                <a:solidFill>
                  <a:srgbClr val="800000"/>
                </a:solidFill>
                <a:latin typeface="Courier New"/>
                <a:cs typeface="Courier New"/>
              </a:rPr>
              <a:t>psu create pgroup resilient1-pools -resilient </a:t>
            </a:r>
          </a:p>
          <a:p>
            <a:pPr marL="0" indent="0">
              <a:buNone/>
            </a:pPr>
            <a:r>
              <a:rPr lang="en-US" sz="1800" b="1" dirty="0">
                <a:solidFill>
                  <a:srgbClr val="800000"/>
                </a:solidFill>
                <a:latin typeface="Courier New"/>
                <a:cs typeface="Courier New"/>
              </a:rPr>
              <a:t>psu addto pgroup resilient1-pools resilient1-pool1 </a:t>
            </a:r>
          </a:p>
          <a:p>
            <a:pPr marL="0" indent="0">
              <a:buNone/>
            </a:pPr>
            <a:r>
              <a:rPr lang="en-US" sz="1800" b="1" dirty="0">
                <a:solidFill>
                  <a:srgbClr val="800000"/>
                </a:solidFill>
                <a:latin typeface="Courier New"/>
                <a:cs typeface="Courier New"/>
              </a:rPr>
              <a:t>... </a:t>
            </a:r>
          </a:p>
          <a:p>
            <a:pPr marL="0" indent="0">
              <a:buNone/>
            </a:pPr>
            <a:r>
              <a:rPr lang="en-US" sz="1800" b="1" dirty="0">
                <a:solidFill>
                  <a:srgbClr val="800000"/>
                </a:solidFill>
                <a:latin typeface="Courier New"/>
                <a:cs typeface="Courier New"/>
              </a:rPr>
              <a:t>psu create link resilient1-link resilient1-units </a:t>
            </a:r>
            <a:r>
              <a:rPr lang="en-US" sz="1800" b="1" dirty="0" smtClean="0">
                <a:solidFill>
                  <a:srgbClr val="800000"/>
                </a:solidFill>
                <a:latin typeface="Courier New"/>
                <a:cs typeface="Courier New"/>
              </a:rPr>
              <a:t>…</a:t>
            </a:r>
          </a:p>
          <a:p>
            <a:pPr marL="0" indent="0">
              <a:buNone/>
            </a:pPr>
            <a:r>
              <a:rPr lang="en-US" sz="1800" b="1" dirty="0">
                <a:solidFill>
                  <a:srgbClr val="800000"/>
                </a:solidFill>
                <a:latin typeface="Courier New"/>
                <a:cs typeface="Courier New"/>
              </a:rPr>
              <a:t>... </a:t>
            </a:r>
            <a:endParaRPr lang="en-US" sz="1800" b="1" dirty="0" smtClean="0">
              <a:solidFill>
                <a:srgbClr val="800000"/>
              </a:solidFill>
              <a:latin typeface="Courier New"/>
              <a:cs typeface="Courier New"/>
            </a:endParaRPr>
          </a:p>
          <a:p>
            <a:pPr marL="0" indent="0">
              <a:buNone/>
            </a:pPr>
            <a:r>
              <a:rPr lang="en-US" sz="1800" b="1" dirty="0" smtClean="0">
                <a:solidFill>
                  <a:srgbClr val="800000"/>
                </a:solidFill>
                <a:latin typeface="Courier New"/>
                <a:cs typeface="Courier New"/>
              </a:rPr>
              <a:t>psu add link </a:t>
            </a:r>
            <a:r>
              <a:rPr lang="en-US" sz="1800" b="1" dirty="0">
                <a:solidFill>
                  <a:srgbClr val="800000"/>
                </a:solidFill>
                <a:latin typeface="Courier New"/>
                <a:cs typeface="Courier New"/>
              </a:rPr>
              <a:t>resilient1-link</a:t>
            </a:r>
            <a:r>
              <a:rPr lang="en-US" sz="1800" b="1" dirty="0" smtClean="0">
                <a:solidFill>
                  <a:srgbClr val="800000"/>
                </a:solidFill>
                <a:latin typeface="Courier New"/>
                <a:cs typeface="Courier New"/>
              </a:rPr>
              <a:t> resilient1-</a:t>
            </a:r>
            <a:r>
              <a:rPr lang="en-US" sz="1800" b="1" dirty="0">
                <a:solidFill>
                  <a:srgbClr val="800000"/>
                </a:solidFill>
                <a:latin typeface="Courier New"/>
                <a:cs typeface="Courier New"/>
              </a:rPr>
              <a:t>pools</a:t>
            </a:r>
            <a:r>
              <a:rPr lang="en-US" sz="1800" b="1" dirty="0" smtClean="0">
                <a:solidFill>
                  <a:srgbClr val="800000"/>
                </a:solidFill>
                <a:latin typeface="Courier New"/>
                <a:cs typeface="Courier New"/>
              </a:rPr>
              <a:t> </a:t>
            </a:r>
          </a:p>
          <a:p>
            <a:pPr marL="0" indent="0">
              <a:buNone/>
            </a:pPr>
            <a:r>
              <a:rPr lang="en-US" sz="1800" b="1" dirty="0" smtClean="0">
                <a:solidFill>
                  <a:srgbClr val="800000"/>
                </a:solidFill>
                <a:latin typeface="Courier New"/>
                <a:cs typeface="Courier New"/>
              </a:rPr>
              <a:t>... </a:t>
            </a:r>
            <a:endParaRPr lang="en-US" sz="1800" b="1" dirty="0">
              <a:solidFill>
                <a:srgbClr val="800000"/>
              </a:solidFill>
              <a:latin typeface="Courier New"/>
              <a:cs typeface="Courier New"/>
            </a:endParaRPr>
          </a:p>
        </p:txBody>
      </p:sp>
    </p:spTree>
    <p:extLst>
      <p:ext uri="{BB962C8B-B14F-4D97-AF65-F5344CB8AC3E}">
        <p14:creationId xmlns:p14="http://schemas.microsoft.com/office/powerpoint/2010/main" val="195164303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Setting the Directory Tags</a:t>
            </a:r>
            <a:endParaRPr lang="en-US" dirty="0"/>
          </a:p>
        </p:txBody>
      </p:sp>
      <p:sp>
        <p:nvSpPr>
          <p:cNvPr id="3" name="Content Placeholder 2"/>
          <p:cNvSpPr>
            <a:spLocks noGrp="1"/>
          </p:cNvSpPr>
          <p:nvPr>
            <p:ph idx="1"/>
          </p:nvPr>
        </p:nvSpPr>
        <p:spPr>
          <a:xfrm>
            <a:off x="1016000" y="1483911"/>
            <a:ext cx="7325360" cy="1259289"/>
          </a:xfrm>
        </p:spPr>
        <p:txBody>
          <a:bodyPr>
            <a:noAutofit/>
          </a:bodyPr>
          <a:lstStyle/>
          <a:p>
            <a:pPr marL="0" indent="0">
              <a:buNone/>
            </a:pPr>
            <a:r>
              <a:rPr lang="en-US" sz="2400" dirty="0">
                <a:solidFill>
                  <a:srgbClr val="000090"/>
                </a:solidFill>
              </a:rPr>
              <a:t>The tags to be set in the directories whose files should be treated as resilient, to follow the above configuration, would minimally be: </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
        <p:nvSpPr>
          <p:cNvPr id="7" name="Content Placeholder 2"/>
          <p:cNvSpPr txBox="1">
            <a:spLocks/>
          </p:cNvSpPr>
          <p:nvPr/>
        </p:nvSpPr>
        <p:spPr>
          <a:xfrm>
            <a:off x="863600" y="2357120"/>
            <a:ext cx="8229600" cy="72080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1800" dirty="0">
              <a:solidFill>
                <a:srgbClr val="000090"/>
              </a:solidFill>
            </a:endParaRPr>
          </a:p>
        </p:txBody>
      </p:sp>
      <p:sp>
        <p:nvSpPr>
          <p:cNvPr id="8" name="Content Placeholder 2"/>
          <p:cNvSpPr txBox="1">
            <a:spLocks/>
          </p:cNvSpPr>
          <p:nvPr/>
        </p:nvSpPr>
        <p:spPr>
          <a:xfrm>
            <a:off x="1524000" y="3443690"/>
            <a:ext cx="7071360" cy="141224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b="1" dirty="0">
                <a:solidFill>
                  <a:srgbClr val="800000"/>
                </a:solidFill>
                <a:latin typeface="Courier New"/>
                <a:cs typeface="Courier New"/>
              </a:rPr>
              <a:t>.(tag)(</a:t>
            </a:r>
            <a:r>
              <a:rPr lang="en-US" sz="1600" b="1" dirty="0" err="1">
                <a:solidFill>
                  <a:srgbClr val="800000"/>
                </a:solidFill>
                <a:latin typeface="Courier New"/>
                <a:cs typeface="Courier New"/>
              </a:rPr>
              <a:t>AccessLatency</a:t>
            </a:r>
            <a:r>
              <a:rPr lang="en-US" sz="1600" b="1" dirty="0">
                <a:solidFill>
                  <a:srgbClr val="800000"/>
                </a:solidFill>
                <a:latin typeface="Courier New"/>
                <a:cs typeface="Courier New"/>
              </a:rPr>
              <a:t>):ONLINE</a:t>
            </a:r>
          </a:p>
          <a:p>
            <a:pPr marL="0" indent="0">
              <a:buNone/>
            </a:pPr>
            <a:r>
              <a:rPr lang="en-US" sz="1600" b="1" dirty="0">
                <a:solidFill>
                  <a:srgbClr val="800000"/>
                </a:solidFill>
                <a:latin typeface="Courier New"/>
                <a:cs typeface="Courier New"/>
              </a:rPr>
              <a:t>... </a:t>
            </a:r>
          </a:p>
          <a:p>
            <a:pPr marL="0" indent="0">
              <a:buNone/>
            </a:pPr>
            <a:r>
              <a:rPr lang="en-US" sz="1600" b="1" dirty="0">
                <a:solidFill>
                  <a:srgbClr val="800000"/>
                </a:solidFill>
                <a:latin typeface="Courier New"/>
                <a:cs typeface="Courier New"/>
              </a:rPr>
              <a:t>.(tag)(</a:t>
            </a:r>
            <a:r>
              <a:rPr lang="en-US" sz="1600" b="1" dirty="0" err="1">
                <a:solidFill>
                  <a:srgbClr val="800000"/>
                </a:solidFill>
                <a:latin typeface="Courier New"/>
                <a:cs typeface="Courier New"/>
              </a:rPr>
              <a:t>sGroup</a:t>
            </a:r>
            <a:r>
              <a:rPr lang="en-US" sz="1600" b="1" dirty="0">
                <a:solidFill>
                  <a:srgbClr val="800000"/>
                </a:solidFill>
                <a:latin typeface="Courier New"/>
                <a:cs typeface="Courier New"/>
              </a:rPr>
              <a:t>):resilient1</a:t>
            </a:r>
            <a:endParaRPr lang="en-US" sz="1800" b="1" dirty="0">
              <a:solidFill>
                <a:srgbClr val="800000"/>
              </a:solidFill>
              <a:latin typeface="Courier New"/>
              <a:cs typeface="Courier New"/>
            </a:endParaRPr>
          </a:p>
        </p:txBody>
      </p:sp>
    </p:spTree>
    <p:extLst>
      <p:ext uri="{BB962C8B-B14F-4D97-AF65-F5344CB8AC3E}">
        <p14:creationId xmlns:p14="http://schemas.microsoft.com/office/powerpoint/2010/main" val="409899253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Pool Sharing</a:t>
            </a:r>
            <a:endParaRPr lang="en-US" dirty="0"/>
          </a:p>
        </p:txBody>
      </p:sp>
      <p:sp>
        <p:nvSpPr>
          <p:cNvPr id="3" name="Content Placeholder 2"/>
          <p:cNvSpPr>
            <a:spLocks noGrp="1"/>
          </p:cNvSpPr>
          <p:nvPr>
            <p:ph idx="1"/>
          </p:nvPr>
        </p:nvSpPr>
        <p:spPr>
          <a:xfrm>
            <a:off x="1016000" y="1366677"/>
            <a:ext cx="7325360" cy="1259289"/>
          </a:xfrm>
        </p:spPr>
        <p:txBody>
          <a:bodyPr>
            <a:noAutofit/>
          </a:bodyPr>
          <a:lstStyle/>
          <a:p>
            <a:pPr marL="0" indent="0">
              <a:buNone/>
            </a:pPr>
            <a:r>
              <a:rPr lang="en-US" sz="2000" dirty="0">
                <a:solidFill>
                  <a:srgbClr val="000090"/>
                </a:solidFill>
              </a:rPr>
              <a:t>It is possible to share pools between a resilient group and a group backed by HSM.   The files can be mixed, and the HSM files will not be replicated.   </a:t>
            </a:r>
            <a:r>
              <a:rPr lang="en-US" sz="2000" dirty="0" smtClean="0">
                <a:solidFill>
                  <a:srgbClr val="000090"/>
                </a:solidFill>
              </a:rPr>
              <a:t>Example</a:t>
            </a:r>
            <a:endParaRPr lang="en-US" sz="2000" dirty="0">
              <a:solidFill>
                <a:srgbClr val="000090"/>
              </a:solidFill>
            </a:endParaRP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
        <p:nvSpPr>
          <p:cNvPr id="7" name="Content Placeholder 2"/>
          <p:cNvSpPr txBox="1">
            <a:spLocks/>
          </p:cNvSpPr>
          <p:nvPr/>
        </p:nvSpPr>
        <p:spPr>
          <a:xfrm>
            <a:off x="863600" y="2357120"/>
            <a:ext cx="8229600" cy="72080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1800" dirty="0">
              <a:solidFill>
                <a:srgbClr val="000090"/>
              </a:solidFill>
            </a:endParaRPr>
          </a:p>
        </p:txBody>
      </p:sp>
      <p:sp>
        <p:nvSpPr>
          <p:cNvPr id="9" name="TextBox 8"/>
          <p:cNvSpPr txBox="1"/>
          <p:nvPr/>
        </p:nvSpPr>
        <p:spPr>
          <a:xfrm>
            <a:off x="1131447" y="3968927"/>
            <a:ext cx="588623" cy="261610"/>
          </a:xfrm>
          <a:prstGeom prst="rect">
            <a:avLst/>
          </a:prstGeom>
          <a:noFill/>
          <a:ln>
            <a:solidFill>
              <a:srgbClr val="660066"/>
            </a:solidFill>
          </a:ln>
        </p:spPr>
        <p:txBody>
          <a:bodyPr wrap="none">
            <a:spAutoFit/>
          </a:bodyPr>
          <a:lstStyle/>
          <a:p>
            <a:pPr fontAlgn="auto">
              <a:spcBef>
                <a:spcPts val="0"/>
              </a:spcBef>
              <a:spcAft>
                <a:spcPts val="0"/>
              </a:spcAft>
              <a:defRPr/>
            </a:pPr>
            <a:r>
              <a:rPr lang="en-US" sz="1100" dirty="0" smtClean="0">
                <a:solidFill>
                  <a:schemeClr val="accent4">
                    <a:lumMod val="75000"/>
                  </a:schemeClr>
                </a:solidFill>
                <a:latin typeface="Arial Narrow"/>
                <a:ea typeface="+mn-ea"/>
                <a:cs typeface="Arial Narrow"/>
              </a:rPr>
              <a:t>Pool 1A</a:t>
            </a:r>
            <a:endParaRPr lang="en-US" sz="1100" dirty="0">
              <a:solidFill>
                <a:schemeClr val="accent4">
                  <a:lumMod val="75000"/>
                </a:schemeClr>
              </a:solidFill>
              <a:latin typeface="Arial Narrow"/>
              <a:ea typeface="+mn-ea"/>
              <a:cs typeface="Arial Narrow"/>
            </a:endParaRPr>
          </a:p>
        </p:txBody>
      </p:sp>
      <p:sp>
        <p:nvSpPr>
          <p:cNvPr id="10" name="TextBox 9"/>
          <p:cNvSpPr txBox="1"/>
          <p:nvPr/>
        </p:nvSpPr>
        <p:spPr>
          <a:xfrm>
            <a:off x="1735185" y="3968927"/>
            <a:ext cx="588623" cy="261610"/>
          </a:xfrm>
          <a:prstGeom prst="rect">
            <a:avLst/>
          </a:prstGeom>
          <a:noFill/>
          <a:ln>
            <a:solidFill>
              <a:srgbClr val="660066"/>
            </a:solidFill>
          </a:ln>
        </p:spPr>
        <p:txBody>
          <a:bodyPr wrap="none">
            <a:spAutoFit/>
          </a:bodyPr>
          <a:lstStyle/>
          <a:p>
            <a:pPr fontAlgn="auto">
              <a:spcBef>
                <a:spcPts val="0"/>
              </a:spcBef>
              <a:spcAft>
                <a:spcPts val="0"/>
              </a:spcAft>
              <a:defRPr/>
            </a:pPr>
            <a:r>
              <a:rPr lang="en-US" sz="1100" smtClean="0">
                <a:solidFill>
                  <a:schemeClr val="accent4">
                    <a:lumMod val="75000"/>
                  </a:schemeClr>
                </a:solidFill>
                <a:latin typeface="Arial Narrow"/>
                <a:ea typeface="+mn-ea"/>
                <a:cs typeface="Arial Narrow"/>
              </a:rPr>
              <a:t>Pool 2A</a:t>
            </a:r>
            <a:endParaRPr lang="en-US" sz="1100" dirty="0">
              <a:solidFill>
                <a:schemeClr val="accent4">
                  <a:lumMod val="75000"/>
                </a:schemeClr>
              </a:solidFill>
              <a:latin typeface="Arial Narrow"/>
              <a:ea typeface="+mn-ea"/>
              <a:cs typeface="Arial Narrow"/>
            </a:endParaRPr>
          </a:p>
        </p:txBody>
      </p:sp>
      <p:sp>
        <p:nvSpPr>
          <p:cNvPr id="11" name="TextBox 10"/>
          <p:cNvSpPr txBox="1"/>
          <p:nvPr/>
        </p:nvSpPr>
        <p:spPr>
          <a:xfrm>
            <a:off x="2338923" y="3968927"/>
            <a:ext cx="588623" cy="261610"/>
          </a:xfrm>
          <a:prstGeom prst="rect">
            <a:avLst/>
          </a:prstGeom>
          <a:noFill/>
          <a:ln>
            <a:solidFill>
              <a:srgbClr val="660066"/>
            </a:solidFill>
          </a:ln>
        </p:spPr>
        <p:txBody>
          <a:bodyPr wrap="none">
            <a:spAutoFit/>
          </a:bodyPr>
          <a:lstStyle/>
          <a:p>
            <a:pPr fontAlgn="auto">
              <a:spcBef>
                <a:spcPts val="0"/>
              </a:spcBef>
              <a:spcAft>
                <a:spcPts val="0"/>
              </a:spcAft>
              <a:defRPr/>
            </a:pPr>
            <a:r>
              <a:rPr lang="en-US" sz="1100" smtClean="0">
                <a:solidFill>
                  <a:schemeClr val="accent4">
                    <a:lumMod val="75000"/>
                  </a:schemeClr>
                </a:solidFill>
                <a:latin typeface="Arial Narrow"/>
                <a:ea typeface="+mn-ea"/>
                <a:cs typeface="Arial Narrow"/>
              </a:rPr>
              <a:t>Pool 3A</a:t>
            </a:r>
            <a:endParaRPr lang="en-US" sz="1100" dirty="0">
              <a:solidFill>
                <a:schemeClr val="accent4">
                  <a:lumMod val="75000"/>
                </a:schemeClr>
              </a:solidFill>
              <a:latin typeface="Arial Narrow"/>
              <a:ea typeface="+mn-ea"/>
              <a:cs typeface="Arial Narrow"/>
            </a:endParaRPr>
          </a:p>
        </p:txBody>
      </p:sp>
      <p:sp>
        <p:nvSpPr>
          <p:cNvPr id="12" name="TextBox 11"/>
          <p:cNvSpPr txBox="1"/>
          <p:nvPr/>
        </p:nvSpPr>
        <p:spPr>
          <a:xfrm>
            <a:off x="1881734" y="4408025"/>
            <a:ext cx="588623" cy="261610"/>
          </a:xfrm>
          <a:prstGeom prst="rect">
            <a:avLst/>
          </a:prstGeom>
          <a:noFill/>
          <a:ln>
            <a:solidFill>
              <a:srgbClr val="660066"/>
            </a:solidFill>
          </a:ln>
        </p:spPr>
        <p:txBody>
          <a:bodyPr wrap="none">
            <a:spAutoFit/>
          </a:bodyPr>
          <a:lstStyle/>
          <a:p>
            <a:pPr fontAlgn="auto">
              <a:spcBef>
                <a:spcPts val="0"/>
              </a:spcBef>
              <a:spcAft>
                <a:spcPts val="0"/>
              </a:spcAft>
              <a:defRPr/>
            </a:pPr>
            <a:r>
              <a:rPr lang="en-US" sz="1100" smtClean="0">
                <a:solidFill>
                  <a:schemeClr val="accent4">
                    <a:lumMod val="75000"/>
                  </a:schemeClr>
                </a:solidFill>
                <a:latin typeface="Arial Narrow"/>
                <a:ea typeface="+mn-ea"/>
                <a:cs typeface="Arial Narrow"/>
              </a:rPr>
              <a:t>Pool 1B</a:t>
            </a:r>
            <a:endParaRPr lang="en-US" sz="1100" dirty="0">
              <a:solidFill>
                <a:schemeClr val="accent4">
                  <a:lumMod val="75000"/>
                </a:schemeClr>
              </a:solidFill>
              <a:latin typeface="Arial Narrow"/>
              <a:ea typeface="+mn-ea"/>
              <a:cs typeface="Arial Narrow"/>
            </a:endParaRPr>
          </a:p>
        </p:txBody>
      </p:sp>
      <p:sp>
        <p:nvSpPr>
          <p:cNvPr id="13" name="TextBox 12"/>
          <p:cNvSpPr txBox="1"/>
          <p:nvPr/>
        </p:nvSpPr>
        <p:spPr>
          <a:xfrm>
            <a:off x="2485472" y="4408025"/>
            <a:ext cx="588623" cy="261610"/>
          </a:xfrm>
          <a:prstGeom prst="rect">
            <a:avLst/>
          </a:prstGeom>
          <a:noFill/>
          <a:ln>
            <a:solidFill>
              <a:srgbClr val="660066"/>
            </a:solidFill>
          </a:ln>
        </p:spPr>
        <p:txBody>
          <a:bodyPr wrap="none">
            <a:spAutoFit/>
          </a:bodyPr>
          <a:lstStyle/>
          <a:p>
            <a:pPr fontAlgn="auto">
              <a:spcBef>
                <a:spcPts val="0"/>
              </a:spcBef>
              <a:spcAft>
                <a:spcPts val="0"/>
              </a:spcAft>
              <a:defRPr/>
            </a:pPr>
            <a:r>
              <a:rPr lang="en-US" sz="1100" smtClean="0">
                <a:solidFill>
                  <a:schemeClr val="accent4">
                    <a:lumMod val="75000"/>
                  </a:schemeClr>
                </a:solidFill>
                <a:latin typeface="Arial Narrow"/>
                <a:ea typeface="+mn-ea"/>
                <a:cs typeface="Arial Narrow"/>
              </a:rPr>
              <a:t>Pool 2B</a:t>
            </a:r>
            <a:endParaRPr lang="en-US" sz="1100" dirty="0">
              <a:solidFill>
                <a:schemeClr val="accent4">
                  <a:lumMod val="75000"/>
                </a:schemeClr>
              </a:solidFill>
              <a:latin typeface="Arial Narrow"/>
              <a:ea typeface="+mn-ea"/>
              <a:cs typeface="Arial Narrow"/>
            </a:endParaRPr>
          </a:p>
        </p:txBody>
      </p:sp>
      <p:sp>
        <p:nvSpPr>
          <p:cNvPr id="14" name="TextBox 13"/>
          <p:cNvSpPr txBox="1"/>
          <p:nvPr/>
        </p:nvSpPr>
        <p:spPr>
          <a:xfrm>
            <a:off x="3089210" y="4408025"/>
            <a:ext cx="588623" cy="261610"/>
          </a:xfrm>
          <a:prstGeom prst="rect">
            <a:avLst/>
          </a:prstGeom>
          <a:noFill/>
          <a:ln>
            <a:solidFill>
              <a:srgbClr val="660066"/>
            </a:solidFill>
          </a:ln>
        </p:spPr>
        <p:txBody>
          <a:bodyPr wrap="none">
            <a:spAutoFit/>
          </a:bodyPr>
          <a:lstStyle/>
          <a:p>
            <a:pPr fontAlgn="auto">
              <a:spcBef>
                <a:spcPts val="0"/>
              </a:spcBef>
              <a:spcAft>
                <a:spcPts val="0"/>
              </a:spcAft>
              <a:defRPr/>
            </a:pPr>
            <a:r>
              <a:rPr lang="en-US" sz="1100" smtClean="0">
                <a:solidFill>
                  <a:schemeClr val="accent4">
                    <a:lumMod val="75000"/>
                  </a:schemeClr>
                </a:solidFill>
                <a:latin typeface="Arial Narrow"/>
                <a:ea typeface="+mn-ea"/>
                <a:cs typeface="Arial Narrow"/>
              </a:rPr>
              <a:t>Pool 3B</a:t>
            </a:r>
            <a:endParaRPr lang="en-US" sz="1100" dirty="0">
              <a:solidFill>
                <a:schemeClr val="accent4">
                  <a:lumMod val="75000"/>
                </a:schemeClr>
              </a:solidFill>
              <a:latin typeface="Arial Narrow"/>
              <a:ea typeface="+mn-ea"/>
              <a:cs typeface="Arial Narrow"/>
            </a:endParaRPr>
          </a:p>
        </p:txBody>
      </p:sp>
      <p:sp>
        <p:nvSpPr>
          <p:cNvPr id="15" name="Rounded Rectangle 14"/>
          <p:cNvSpPr/>
          <p:nvPr/>
        </p:nvSpPr>
        <p:spPr>
          <a:xfrm>
            <a:off x="1016000" y="3861163"/>
            <a:ext cx="2917092" cy="1357620"/>
          </a:xfrm>
          <a:prstGeom prst="roundRect">
            <a:avLst/>
          </a:prstGeom>
          <a:noFill/>
          <a:ln>
            <a:solidFill>
              <a:srgbClr val="00905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noFill/>
            </a:endParaRPr>
          </a:p>
        </p:txBody>
      </p:sp>
      <p:sp>
        <p:nvSpPr>
          <p:cNvPr id="17" name="TextBox 16"/>
          <p:cNvSpPr txBox="1"/>
          <p:nvPr/>
        </p:nvSpPr>
        <p:spPr>
          <a:xfrm>
            <a:off x="2961811" y="4741492"/>
            <a:ext cx="777970" cy="369332"/>
          </a:xfrm>
          <a:prstGeom prst="rect">
            <a:avLst/>
          </a:prstGeom>
          <a:noFill/>
        </p:spPr>
        <p:txBody>
          <a:bodyPr wrap="none" rtlCol="0">
            <a:spAutoFit/>
          </a:bodyPr>
          <a:lstStyle/>
          <a:p>
            <a:r>
              <a:rPr lang="en-US" dirty="0" err="1">
                <a:solidFill>
                  <a:srgbClr val="009051"/>
                </a:solidFill>
              </a:rPr>
              <a:t>resgrp</a:t>
            </a:r>
            <a:endParaRPr lang="en-US" dirty="0">
              <a:solidFill>
                <a:srgbClr val="009051"/>
              </a:solidFill>
            </a:endParaRPr>
          </a:p>
        </p:txBody>
      </p:sp>
      <p:sp>
        <p:nvSpPr>
          <p:cNvPr id="18" name="TextBox 17"/>
          <p:cNvSpPr txBox="1"/>
          <p:nvPr/>
        </p:nvSpPr>
        <p:spPr>
          <a:xfrm>
            <a:off x="2830786" y="3098104"/>
            <a:ext cx="891591" cy="369332"/>
          </a:xfrm>
          <a:prstGeom prst="rect">
            <a:avLst/>
          </a:prstGeom>
          <a:noFill/>
        </p:spPr>
        <p:txBody>
          <a:bodyPr wrap="none" rtlCol="0">
            <a:spAutoFit/>
          </a:bodyPr>
          <a:lstStyle/>
          <a:p>
            <a:r>
              <a:rPr lang="en-US" dirty="0" err="1">
                <a:solidFill>
                  <a:srgbClr val="C00000"/>
                </a:solidFill>
              </a:rPr>
              <a:t>hsmgrp</a:t>
            </a:r>
            <a:endParaRPr lang="en-US" dirty="0">
              <a:solidFill>
                <a:srgbClr val="C00000"/>
              </a:solidFill>
            </a:endParaRPr>
          </a:p>
        </p:txBody>
      </p:sp>
      <p:sp>
        <p:nvSpPr>
          <p:cNvPr id="19" name="TextBox 18"/>
          <p:cNvSpPr txBox="1"/>
          <p:nvPr/>
        </p:nvSpPr>
        <p:spPr>
          <a:xfrm>
            <a:off x="4354001" y="2387177"/>
            <a:ext cx="1016625" cy="369332"/>
          </a:xfrm>
          <a:prstGeom prst="rect">
            <a:avLst/>
          </a:prstGeom>
          <a:noFill/>
        </p:spPr>
        <p:txBody>
          <a:bodyPr wrap="none" rtlCol="0">
            <a:spAutoFit/>
          </a:bodyPr>
          <a:lstStyle/>
          <a:p>
            <a:r>
              <a:rPr lang="en-US">
                <a:solidFill>
                  <a:srgbClr val="C00000"/>
                </a:solidFill>
              </a:rPr>
              <a:t>hsmunit:</a:t>
            </a:r>
          </a:p>
        </p:txBody>
      </p:sp>
      <p:sp>
        <p:nvSpPr>
          <p:cNvPr id="20" name="TextBox 19"/>
          <p:cNvSpPr txBox="1"/>
          <p:nvPr/>
        </p:nvSpPr>
        <p:spPr>
          <a:xfrm>
            <a:off x="4058942" y="4167486"/>
            <a:ext cx="1666225" cy="369332"/>
          </a:xfrm>
          <a:prstGeom prst="rect">
            <a:avLst/>
          </a:prstGeom>
          <a:noFill/>
        </p:spPr>
        <p:txBody>
          <a:bodyPr wrap="none" rtlCol="0">
            <a:spAutoFit/>
          </a:bodyPr>
          <a:lstStyle/>
          <a:p>
            <a:r>
              <a:rPr lang="en-US" dirty="0" err="1">
                <a:solidFill>
                  <a:srgbClr val="009051"/>
                </a:solidFill>
              </a:rPr>
              <a:t>resunit</a:t>
            </a:r>
            <a:r>
              <a:rPr lang="en-US" dirty="0">
                <a:solidFill>
                  <a:srgbClr val="009051"/>
                </a:solidFill>
              </a:rPr>
              <a:t>, </a:t>
            </a:r>
            <a:r>
              <a:rPr lang="en-US" dirty="0" err="1">
                <a:solidFill>
                  <a:srgbClr val="009051"/>
                </a:solidFill>
              </a:rPr>
              <a:t>req</a:t>
            </a:r>
            <a:r>
              <a:rPr lang="en-US" dirty="0">
                <a:solidFill>
                  <a:srgbClr val="009051"/>
                </a:solidFill>
              </a:rPr>
              <a:t> = 2:</a:t>
            </a:r>
          </a:p>
        </p:txBody>
      </p:sp>
      <p:cxnSp>
        <p:nvCxnSpPr>
          <p:cNvPr id="22" name="Straight Arrow Connector 21"/>
          <p:cNvCxnSpPr/>
          <p:nvPr/>
        </p:nvCxnSpPr>
        <p:spPr>
          <a:xfrm flipH="1">
            <a:off x="3677833" y="2756509"/>
            <a:ext cx="761119" cy="745761"/>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20" idx="1"/>
            <a:endCxn id="17" idx="3"/>
          </p:cNvCxnSpPr>
          <p:nvPr/>
        </p:nvCxnSpPr>
        <p:spPr>
          <a:xfrm flipH="1">
            <a:off x="3739781" y="4352152"/>
            <a:ext cx="319161" cy="574006"/>
          </a:xfrm>
          <a:prstGeom prst="straightConnector1">
            <a:avLst/>
          </a:prstGeom>
          <a:ln>
            <a:solidFill>
              <a:srgbClr val="009051"/>
            </a:solidFill>
            <a:tailEnd type="triangle"/>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4354001" y="2806726"/>
            <a:ext cx="3547638" cy="646331"/>
          </a:xfrm>
          <a:prstGeom prst="rect">
            <a:avLst/>
          </a:prstGeom>
          <a:noFill/>
        </p:spPr>
        <p:txBody>
          <a:bodyPr wrap="none" rtlCol="0">
            <a:spAutoFit/>
          </a:bodyPr>
          <a:lstStyle/>
          <a:p>
            <a:r>
              <a:rPr lang="en-US">
                <a:solidFill>
                  <a:srgbClr val="C00000"/>
                </a:solidFill>
              </a:rPr>
              <a:t>file1:  written to directory with</a:t>
            </a:r>
          </a:p>
          <a:p>
            <a:r>
              <a:rPr lang="en-US">
                <a:solidFill>
                  <a:srgbClr val="C00000"/>
                </a:solidFill>
              </a:rPr>
              <a:t>tags CUSTODIAL NEARLINE hsmunit </a:t>
            </a:r>
          </a:p>
        </p:txBody>
      </p:sp>
      <p:sp>
        <p:nvSpPr>
          <p:cNvPr id="30" name="TextBox 29"/>
          <p:cNvSpPr txBox="1"/>
          <p:nvPr/>
        </p:nvSpPr>
        <p:spPr>
          <a:xfrm>
            <a:off x="4167797" y="4536504"/>
            <a:ext cx="3152273" cy="646331"/>
          </a:xfrm>
          <a:prstGeom prst="rect">
            <a:avLst/>
          </a:prstGeom>
          <a:noFill/>
        </p:spPr>
        <p:txBody>
          <a:bodyPr wrap="none" rtlCol="0">
            <a:spAutoFit/>
          </a:bodyPr>
          <a:lstStyle/>
          <a:p>
            <a:r>
              <a:rPr lang="en-US" dirty="0">
                <a:solidFill>
                  <a:srgbClr val="009051"/>
                </a:solidFill>
              </a:rPr>
              <a:t>file2:  written to directory with</a:t>
            </a:r>
          </a:p>
          <a:p>
            <a:r>
              <a:rPr lang="en-US" dirty="0">
                <a:solidFill>
                  <a:srgbClr val="009051"/>
                </a:solidFill>
              </a:rPr>
              <a:t>tags REPLICA ONLINE </a:t>
            </a:r>
            <a:r>
              <a:rPr lang="en-US" dirty="0" err="1">
                <a:solidFill>
                  <a:srgbClr val="009051"/>
                </a:solidFill>
              </a:rPr>
              <a:t>resunit</a:t>
            </a:r>
            <a:r>
              <a:rPr lang="en-US" dirty="0">
                <a:solidFill>
                  <a:srgbClr val="009051"/>
                </a:solidFill>
              </a:rPr>
              <a:t> </a:t>
            </a:r>
          </a:p>
        </p:txBody>
      </p:sp>
      <p:sp>
        <p:nvSpPr>
          <p:cNvPr id="31" name="Content Placeholder 2"/>
          <p:cNvSpPr txBox="1">
            <a:spLocks/>
          </p:cNvSpPr>
          <p:nvPr/>
        </p:nvSpPr>
        <p:spPr>
          <a:xfrm>
            <a:off x="871974" y="5405751"/>
            <a:ext cx="7325360" cy="125928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000" dirty="0">
                <a:solidFill>
                  <a:srgbClr val="000090"/>
                </a:solidFill>
              </a:rPr>
              <a:t>Because the resilience service checks the AccessLatency attribute, if the file is NEARLINE it is ignored.  This pertains to pool scans as well.</a:t>
            </a:r>
          </a:p>
          <a:p>
            <a:pPr marL="0" indent="0">
              <a:buFont typeface="Arial"/>
              <a:buNone/>
            </a:pPr>
            <a:r>
              <a:rPr lang="en-US" sz="2000" dirty="0">
                <a:solidFill>
                  <a:srgbClr val="000090"/>
                </a:solidFill>
              </a:rPr>
              <a:t>Thus 1A, 2A and 3A can have both replicas and cached copies.   </a:t>
            </a:r>
          </a:p>
        </p:txBody>
      </p:sp>
      <p:sp>
        <p:nvSpPr>
          <p:cNvPr id="25" name="Rounded Rectangle 24"/>
          <p:cNvSpPr/>
          <p:nvPr/>
        </p:nvSpPr>
        <p:spPr>
          <a:xfrm>
            <a:off x="950690" y="2961298"/>
            <a:ext cx="2917092" cy="1357620"/>
          </a:xfrm>
          <a:prstGeom prst="roundRect">
            <a:avLst/>
          </a:prstGeom>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noFill/>
            </a:endParaRPr>
          </a:p>
        </p:txBody>
      </p:sp>
    </p:spTree>
    <p:extLst>
      <p:ext uri="{BB962C8B-B14F-4D97-AF65-F5344CB8AC3E}">
        <p14:creationId xmlns:p14="http://schemas.microsoft.com/office/powerpoint/2010/main" val="109147119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Cached Files on Resilient Pools</a:t>
            </a:r>
            <a:endParaRPr lang="en-US" dirty="0"/>
          </a:p>
        </p:txBody>
      </p:sp>
      <p:sp>
        <p:nvSpPr>
          <p:cNvPr id="3" name="Content Placeholder 2"/>
          <p:cNvSpPr>
            <a:spLocks noGrp="1"/>
          </p:cNvSpPr>
          <p:nvPr>
            <p:ph idx="1"/>
          </p:nvPr>
        </p:nvSpPr>
        <p:spPr>
          <a:xfrm>
            <a:off x="644769" y="1372544"/>
            <a:ext cx="8042031" cy="5286164"/>
          </a:xfrm>
        </p:spPr>
        <p:txBody>
          <a:bodyPr>
            <a:noAutofit/>
          </a:bodyPr>
          <a:lstStyle/>
          <a:p>
            <a:pPr marL="0" indent="0">
              <a:buNone/>
            </a:pPr>
            <a:r>
              <a:rPr lang="en-US" sz="2400" dirty="0">
                <a:solidFill>
                  <a:srgbClr val="000090"/>
                </a:solidFill>
              </a:rPr>
              <a:t>On resilient pools, any such cached copies are assumed to be from files with AccessLatency NEARLINE.   Any ONLINE file which is written to a resilient pool will have the sticky bit owned by ‘system’ forced there as well.</a:t>
            </a:r>
          </a:p>
          <a:p>
            <a:pPr marL="0" indent="0">
              <a:buNone/>
            </a:pPr>
            <a:endParaRPr lang="en-US" sz="2000" dirty="0">
              <a:solidFill>
                <a:srgbClr val="000090"/>
              </a:solidFill>
            </a:endParaRPr>
          </a:p>
          <a:p>
            <a:pPr>
              <a:buFont typeface="Wingdings" charset="2"/>
              <a:buChar char="Ø"/>
            </a:pPr>
            <a:r>
              <a:rPr lang="en-US" sz="2000" dirty="0">
                <a:solidFill>
                  <a:srgbClr val="000090"/>
                </a:solidFill>
              </a:rPr>
              <a:t>How could a cached copy of an ONLINE file without a system sticky bit arrive at a resilient pool? </a:t>
            </a:r>
          </a:p>
          <a:p>
            <a:pPr marL="0" indent="0" algn="ctr">
              <a:buNone/>
            </a:pPr>
            <a:r>
              <a:rPr lang="en-US" sz="2800" b="1" dirty="0">
                <a:solidFill>
                  <a:srgbClr val="000090"/>
                </a:solidFill>
              </a:rPr>
              <a:t>p2p  </a:t>
            </a:r>
          </a:p>
          <a:p>
            <a:pPr lvl="1"/>
            <a:endParaRPr lang="en-US" sz="1600" dirty="0">
              <a:solidFill>
                <a:srgbClr val="000090"/>
              </a:solidFill>
            </a:endParaRPr>
          </a:p>
          <a:p>
            <a:pPr lvl="1"/>
            <a:r>
              <a:rPr lang="en-US" sz="1600" dirty="0">
                <a:solidFill>
                  <a:srgbClr val="000090"/>
                </a:solidFill>
              </a:rPr>
              <a:t>either an ad hoc p2p via an admin command (</a:t>
            </a:r>
            <a:r>
              <a:rPr lang="en-US" sz="1600" b="1" i="1" dirty="0">
                <a:solidFill>
                  <a:srgbClr val="000090"/>
                </a:solidFill>
              </a:rPr>
              <a:t>don’t do it</a:t>
            </a:r>
            <a:r>
              <a:rPr lang="en-US" sz="1600" i="1" dirty="0">
                <a:solidFill>
                  <a:srgbClr val="000090"/>
                </a:solidFill>
              </a:rPr>
              <a:t>!</a:t>
            </a:r>
            <a:r>
              <a:rPr lang="en-US" sz="1600" dirty="0">
                <a:solidFill>
                  <a:srgbClr val="000090"/>
                </a:solidFill>
              </a:rPr>
              <a:t>)</a:t>
            </a:r>
          </a:p>
          <a:p>
            <a:pPr lvl="1"/>
            <a:r>
              <a:rPr lang="en-US" sz="1600" dirty="0">
                <a:solidFill>
                  <a:srgbClr val="000090"/>
                </a:solidFill>
              </a:rPr>
              <a:t>or replication across links</a:t>
            </a:r>
          </a:p>
          <a:p>
            <a:pPr marL="0" indent="0">
              <a:buNone/>
            </a:pPr>
            <a:endParaRPr lang="en-US" sz="2000" dirty="0">
              <a:solidFill>
                <a:srgbClr val="000090"/>
              </a:solidFill>
            </a:endParaRPr>
          </a:p>
          <a:p>
            <a:pPr>
              <a:buFont typeface="Wingdings" charset="2"/>
              <a:buChar char="Ø"/>
            </a:pPr>
            <a:r>
              <a:rPr lang="en-US" sz="1800" dirty="0">
                <a:solidFill>
                  <a:srgbClr val="000090"/>
                </a:solidFill>
              </a:rPr>
              <a:t>Resilience guards against leaving this file cached by forcing its sticky bit, because otherwise this would complicate and render less efficient the counting procedure used to determine if a replica needs additional copies or not.</a:t>
            </a:r>
            <a:endParaRPr lang="en-US" sz="2000" dirty="0">
              <a:solidFill>
                <a:srgbClr val="000090"/>
              </a:solidFill>
            </a:endParaRPr>
          </a:p>
          <a:p>
            <a:pPr marL="0" indent="0">
              <a:buNone/>
            </a:pPr>
            <a:endParaRPr lang="en-US" sz="2000" dirty="0">
              <a:solidFill>
                <a:srgbClr val="000090"/>
              </a:solidFill>
            </a:endParaRPr>
          </a:p>
          <a:p>
            <a:pPr marL="0" indent="0">
              <a:buNone/>
            </a:pPr>
            <a:endParaRPr lang="en-US" sz="2000" dirty="0">
              <a:solidFill>
                <a:srgbClr val="000090"/>
              </a:solidFill>
            </a:endParaRPr>
          </a:p>
          <a:p>
            <a:pPr marL="0" indent="0">
              <a:buNone/>
            </a:pPr>
            <a:endParaRPr lang="en-US" sz="2000" dirty="0">
              <a:solidFill>
                <a:srgbClr val="000090"/>
              </a:solidFill>
            </a:endParaRP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55102807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0"/>
                </a:solidFill>
              </a:rPr>
              <a:t>Recommended Best Practice</a:t>
            </a:r>
            <a:endParaRPr lang="en-US" dirty="0"/>
          </a:p>
        </p:txBody>
      </p:sp>
      <p:sp>
        <p:nvSpPr>
          <p:cNvPr id="3" name="Content Placeholder 2"/>
          <p:cNvSpPr>
            <a:spLocks noGrp="1"/>
          </p:cNvSpPr>
          <p:nvPr>
            <p:ph idx="1"/>
          </p:nvPr>
        </p:nvSpPr>
        <p:spPr>
          <a:xfrm>
            <a:off x="1016000" y="1561605"/>
            <a:ext cx="7325360" cy="4725642"/>
          </a:xfrm>
        </p:spPr>
        <p:txBody>
          <a:bodyPr>
            <a:noAutofit/>
          </a:bodyPr>
          <a:lstStyle/>
          <a:p>
            <a:pPr marL="457200" indent="-457200">
              <a:buFont typeface="+mj-lt"/>
              <a:buAutoNum type="arabicPeriod"/>
            </a:pPr>
            <a:r>
              <a:rPr lang="en-US" sz="2400" dirty="0" smtClean="0">
                <a:solidFill>
                  <a:srgbClr val="000090"/>
                </a:solidFill>
              </a:rPr>
              <a:t>Rebalancing should rarely be necessary on resilient pools, but if you should decide to rebalance a resilient pool group, be sure to disable resilience.   One can do this on a pool-by-pool basis, or by globally disabling resilience:</a:t>
            </a:r>
          </a:p>
          <a:p>
            <a:pPr marL="0" indent="0">
              <a:buNone/>
            </a:pPr>
            <a:endParaRPr lang="en-US" sz="2400" dirty="0" smtClean="0">
              <a:solidFill>
                <a:srgbClr val="000090"/>
              </a:solidFill>
            </a:endParaRPr>
          </a:p>
          <a:p>
            <a:pPr marL="400050" lvl="1" indent="0">
              <a:buNone/>
            </a:pPr>
            <a:r>
              <a:rPr lang="en-US" sz="1600" b="1" dirty="0" smtClean="0">
                <a:solidFill>
                  <a:schemeClr val="accent2">
                    <a:lumMod val="75000"/>
                  </a:schemeClr>
                </a:solidFill>
                <a:latin typeface="Courier New" charset="0"/>
                <a:ea typeface="Courier New" charset="0"/>
                <a:cs typeface="Courier New" charset="0"/>
              </a:rPr>
              <a:t>\s poolname[,poolname</a:t>
            </a:r>
            <a:r>
              <a:rPr lang="en-US" sz="1600" b="1" dirty="0">
                <a:solidFill>
                  <a:schemeClr val="accent2">
                    <a:lumMod val="75000"/>
                  </a:schemeClr>
                </a:solidFill>
                <a:latin typeface="Courier New" charset="0"/>
                <a:ea typeface="Courier New" charset="0"/>
                <a:cs typeface="Courier New" charset="0"/>
              </a:rPr>
              <a:t> </a:t>
            </a:r>
            <a:r>
              <a:rPr lang="en-US" sz="1600" b="1" dirty="0" smtClean="0">
                <a:solidFill>
                  <a:schemeClr val="accent2">
                    <a:lumMod val="75000"/>
                  </a:schemeClr>
                </a:solidFill>
                <a:latin typeface="Courier New" charset="0"/>
                <a:ea typeface="Courier New" charset="0"/>
                <a:cs typeface="Courier New" charset="0"/>
              </a:rPr>
              <a:t>…] pool suppress </a:t>
            </a:r>
            <a:r>
              <a:rPr lang="en-US" sz="1600" b="1" smtClean="0">
                <a:solidFill>
                  <a:schemeClr val="accent2">
                    <a:lumMod val="75000"/>
                  </a:schemeClr>
                </a:solidFill>
                <a:latin typeface="Courier New" charset="0"/>
                <a:ea typeface="Courier New" charset="0"/>
                <a:cs typeface="Courier New" charset="0"/>
              </a:rPr>
              <a:t>resilience on</a:t>
            </a:r>
          </a:p>
          <a:p>
            <a:pPr marL="400050" lvl="1" indent="0" algn="ctr">
              <a:buNone/>
            </a:pPr>
            <a:r>
              <a:rPr lang="en-US" sz="1600" b="1" smtClean="0">
                <a:solidFill>
                  <a:schemeClr val="accent2">
                    <a:lumMod val="75000"/>
                  </a:schemeClr>
                </a:solidFill>
                <a:latin typeface="Courier New" charset="0"/>
                <a:ea typeface="Courier New" charset="0"/>
                <a:cs typeface="Courier New" charset="0"/>
              </a:rPr>
              <a:t>- OR -</a:t>
            </a:r>
            <a:endParaRPr lang="en-US" sz="1600" b="1" dirty="0" smtClean="0">
              <a:solidFill>
                <a:schemeClr val="accent2">
                  <a:lumMod val="75000"/>
                </a:schemeClr>
              </a:solidFill>
              <a:latin typeface="Courier New" charset="0"/>
              <a:ea typeface="Courier New" charset="0"/>
              <a:cs typeface="Courier New" charset="0"/>
            </a:endParaRPr>
          </a:p>
          <a:p>
            <a:pPr marL="400050" lvl="1" indent="0">
              <a:buNone/>
            </a:pPr>
            <a:r>
              <a:rPr lang="en-US" sz="1600" b="1" dirty="0" smtClean="0">
                <a:solidFill>
                  <a:schemeClr val="accent2">
                    <a:lumMod val="75000"/>
                  </a:schemeClr>
                </a:solidFill>
                <a:latin typeface="Courier New" charset="0"/>
                <a:ea typeface="Courier New" charset="0"/>
                <a:cs typeface="Courier New" charset="0"/>
              </a:rPr>
              <a:t>\s Resilience disable strict</a:t>
            </a:r>
            <a:endParaRPr lang="en-US" sz="1600" b="1" dirty="0">
              <a:solidFill>
                <a:schemeClr val="accent2">
                  <a:lumMod val="75000"/>
                </a:schemeClr>
              </a:solidFill>
              <a:latin typeface="Courier New" charset="0"/>
              <a:ea typeface="Courier New" charset="0"/>
              <a:cs typeface="Courier New" charset="0"/>
            </a:endParaRPr>
          </a:p>
          <a:p>
            <a:pPr marL="457200" indent="-457200">
              <a:buFont typeface="+mj-lt"/>
              <a:buAutoNum type="arabicPeriod"/>
            </a:pPr>
            <a:endParaRPr lang="en-US" sz="2400" dirty="0" smtClean="0">
              <a:solidFill>
                <a:srgbClr val="000090"/>
              </a:solidFill>
            </a:endParaRPr>
          </a:p>
          <a:p>
            <a:pPr marL="457200" indent="-457200">
              <a:buFont typeface="+mj-lt"/>
              <a:buAutoNum type="arabicPeriod" startAt="2"/>
            </a:pPr>
            <a:r>
              <a:rPr lang="en-US" sz="2400" dirty="0" smtClean="0">
                <a:solidFill>
                  <a:srgbClr val="000090"/>
                </a:solidFill>
              </a:rPr>
              <a:t>Hot replication should be turned off on resilient pools.</a:t>
            </a:r>
            <a:endParaRPr lang="en-US" sz="2400" dirty="0">
              <a:solidFill>
                <a:srgbClr val="000090"/>
              </a:solidFill>
            </a:endParaRP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
        <p:nvSpPr>
          <p:cNvPr id="7" name="Content Placeholder 2"/>
          <p:cNvSpPr txBox="1">
            <a:spLocks/>
          </p:cNvSpPr>
          <p:nvPr/>
        </p:nvSpPr>
        <p:spPr>
          <a:xfrm>
            <a:off x="863600" y="2357120"/>
            <a:ext cx="8229600" cy="72080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1800" dirty="0">
              <a:solidFill>
                <a:srgbClr val="000090"/>
              </a:solidFill>
            </a:endParaRPr>
          </a:p>
        </p:txBody>
      </p:sp>
    </p:spTree>
    <p:extLst>
      <p:ext uri="{BB962C8B-B14F-4D97-AF65-F5344CB8AC3E}">
        <p14:creationId xmlns:p14="http://schemas.microsoft.com/office/powerpoint/2010/main" val="337465842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Resilience Home</a:t>
            </a:r>
            <a:endParaRPr lang="en-US" dirty="0"/>
          </a:p>
        </p:txBody>
      </p:sp>
      <p:sp>
        <p:nvSpPr>
          <p:cNvPr id="3" name="Content Placeholder 2"/>
          <p:cNvSpPr>
            <a:spLocks noGrp="1"/>
          </p:cNvSpPr>
          <p:nvPr>
            <p:ph idx="1"/>
          </p:nvPr>
        </p:nvSpPr>
        <p:spPr>
          <a:xfrm>
            <a:off x="599440" y="1448669"/>
            <a:ext cx="8229600" cy="5289422"/>
          </a:xfrm>
        </p:spPr>
        <p:txBody>
          <a:bodyPr>
            <a:noAutofit/>
          </a:bodyPr>
          <a:lstStyle/>
          <a:p>
            <a:pPr marL="0" indent="0">
              <a:buNone/>
            </a:pPr>
            <a:r>
              <a:rPr lang="en-US" sz="2400" dirty="0">
                <a:solidFill>
                  <a:srgbClr val="000090"/>
                </a:solidFill>
              </a:rPr>
              <a:t>On the host where resilience is running, you will see several files in the resilience home directory (</a:t>
            </a:r>
            <a:r>
              <a:rPr lang="en-US" sz="2400" b="1" dirty="0">
                <a:solidFill>
                  <a:srgbClr val="000090"/>
                </a:solidFill>
              </a:rPr>
              <a:t>/</a:t>
            </a:r>
            <a:r>
              <a:rPr lang="en-US" sz="2400" b="1" dirty="0" err="1">
                <a:solidFill>
                  <a:srgbClr val="000090"/>
                </a:solidFill>
              </a:rPr>
              <a:t>var</a:t>
            </a:r>
            <a:r>
              <a:rPr lang="en-US" sz="2400" b="1" dirty="0">
                <a:solidFill>
                  <a:srgbClr val="000090"/>
                </a:solidFill>
              </a:rPr>
              <a:t>/lib/</a:t>
            </a:r>
            <a:r>
              <a:rPr lang="en-US" sz="2400" b="1" dirty="0" err="1">
                <a:solidFill>
                  <a:srgbClr val="000090"/>
                </a:solidFill>
              </a:rPr>
              <a:t>dcache</a:t>
            </a:r>
            <a:r>
              <a:rPr lang="en-US" sz="2400" b="1" dirty="0">
                <a:solidFill>
                  <a:srgbClr val="000090"/>
                </a:solidFill>
              </a:rPr>
              <a:t>/resilience</a:t>
            </a:r>
            <a:r>
              <a:rPr lang="en-US" sz="2400" dirty="0">
                <a:solidFill>
                  <a:srgbClr val="000090"/>
                </a:solidFill>
              </a:rPr>
              <a:t> by default)</a:t>
            </a:r>
          </a:p>
          <a:p>
            <a:pPr marL="0" indent="0">
              <a:buNone/>
            </a:pPr>
            <a:r>
              <a:rPr lang="en-US" sz="2400" dirty="0">
                <a:solidFill>
                  <a:srgbClr val="000090"/>
                </a:solidFill>
              </a:rPr>
              <a:t> </a:t>
            </a:r>
          </a:p>
          <a:p>
            <a:pPr lvl="1">
              <a:lnSpc>
                <a:spcPct val="150000"/>
              </a:lnSpc>
            </a:pPr>
            <a:r>
              <a:rPr lang="en-US" sz="2000" b="1" dirty="0" err="1">
                <a:solidFill>
                  <a:srgbClr val="800000"/>
                </a:solidFill>
                <a:latin typeface="Courier New"/>
                <a:cs typeface="Courier New"/>
              </a:rPr>
              <a:t>pnfs</a:t>
            </a:r>
            <a:r>
              <a:rPr lang="en-US" sz="2000" b="1">
                <a:solidFill>
                  <a:srgbClr val="800000"/>
                </a:solidFill>
                <a:latin typeface="Courier New"/>
                <a:cs typeface="Courier New"/>
              </a:rPr>
              <a:t>-operation-map </a:t>
            </a:r>
          </a:p>
          <a:p>
            <a:pPr lvl="1">
              <a:lnSpc>
                <a:spcPct val="150000"/>
              </a:lnSpc>
            </a:pPr>
            <a:r>
              <a:rPr lang="en-US" sz="2000" b="1" dirty="0" err="1">
                <a:solidFill>
                  <a:srgbClr val="800000"/>
                </a:solidFill>
                <a:latin typeface="Courier New"/>
                <a:cs typeface="Courier New"/>
              </a:rPr>
              <a:t>pnfs</a:t>
            </a:r>
            <a:r>
              <a:rPr lang="en-US" sz="2000" b="1">
                <a:solidFill>
                  <a:srgbClr val="800000"/>
                </a:solidFill>
                <a:latin typeface="Courier New"/>
                <a:cs typeface="Courier New"/>
              </a:rPr>
              <a:t>-backlogged-messages </a:t>
            </a:r>
          </a:p>
          <a:p>
            <a:pPr lvl="1">
              <a:lnSpc>
                <a:spcPct val="150000"/>
              </a:lnSpc>
            </a:pPr>
            <a:r>
              <a:rPr lang="en-US" sz="2000" b="1" dirty="0" err="1">
                <a:solidFill>
                  <a:srgbClr val="800000"/>
                </a:solidFill>
                <a:latin typeface="Courier New"/>
                <a:cs typeface="Courier New"/>
              </a:rPr>
              <a:t>pnfs</a:t>
            </a:r>
            <a:r>
              <a:rPr lang="en-US" sz="2000" b="1">
                <a:solidFill>
                  <a:srgbClr val="800000"/>
                </a:solidFill>
                <a:latin typeface="Courier New"/>
                <a:cs typeface="Courier New"/>
              </a:rPr>
              <a:t>-operation-statistics </a:t>
            </a:r>
          </a:p>
          <a:p>
            <a:pPr lvl="1">
              <a:lnSpc>
                <a:spcPct val="150000"/>
              </a:lnSpc>
            </a:pPr>
            <a:r>
              <a:rPr lang="en-US" sz="2000" b="1" dirty="0" err="1">
                <a:solidFill>
                  <a:srgbClr val="800000"/>
                </a:solidFill>
                <a:latin typeface="Courier New"/>
                <a:cs typeface="Courier New"/>
              </a:rPr>
              <a:t>pnfs</a:t>
            </a:r>
            <a:r>
              <a:rPr lang="en-US" sz="2000" b="1">
                <a:solidFill>
                  <a:srgbClr val="800000"/>
                </a:solidFill>
                <a:latin typeface="Courier New"/>
                <a:cs typeface="Courier New"/>
              </a:rPr>
              <a:t>-operation-statistics-task-{datetime} </a:t>
            </a:r>
          </a:p>
          <a:p>
            <a:pPr lvl="1">
              <a:lnSpc>
                <a:spcPct val="150000"/>
              </a:lnSpc>
            </a:pPr>
            <a:r>
              <a:rPr lang="en-US" sz="2000" b="1" dirty="0">
                <a:solidFill>
                  <a:srgbClr val="800000"/>
                </a:solidFill>
                <a:latin typeface="Courier New"/>
                <a:cs typeface="Courier New"/>
              </a:rPr>
              <a:t>{poolname}-inaccessible-files</a:t>
            </a:r>
            <a:r>
              <a:rPr lang="en-US" sz="2400" b="1" dirty="0">
                <a:solidFill>
                  <a:srgbClr val="800000"/>
                </a:solidFill>
                <a:latin typeface="Courier New"/>
                <a:cs typeface="Courier New"/>
              </a:rPr>
              <a:t> </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360123803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Checkpointing &amp; Message Backlog</a:t>
            </a:r>
            <a:endParaRPr lang="en-US" dirty="0"/>
          </a:p>
        </p:txBody>
      </p:sp>
      <p:sp>
        <p:nvSpPr>
          <p:cNvPr id="3" name="Content Placeholder 2"/>
          <p:cNvSpPr>
            <a:spLocks noGrp="1"/>
          </p:cNvSpPr>
          <p:nvPr>
            <p:ph idx="1"/>
          </p:nvPr>
        </p:nvSpPr>
        <p:spPr>
          <a:xfrm>
            <a:off x="599440" y="1448669"/>
            <a:ext cx="8229600" cy="5289422"/>
          </a:xfrm>
        </p:spPr>
        <p:txBody>
          <a:bodyPr>
            <a:normAutofit fontScale="77500" lnSpcReduction="20000"/>
          </a:bodyPr>
          <a:lstStyle/>
          <a:p>
            <a:pPr marL="0" lvl="1" indent="0">
              <a:buNone/>
            </a:pPr>
            <a:r>
              <a:rPr lang="en-US" sz="3100" b="1" dirty="0">
                <a:solidFill>
                  <a:srgbClr val="800000"/>
                </a:solidFill>
                <a:latin typeface="Courier New"/>
                <a:cs typeface="Courier New"/>
              </a:rPr>
              <a:t>pnfs-operation-map </a:t>
            </a:r>
          </a:p>
          <a:p>
            <a:pPr marL="0" lvl="1" indent="0">
              <a:buNone/>
            </a:pPr>
            <a:endParaRPr lang="en-US" sz="2000" b="1" dirty="0">
              <a:solidFill>
                <a:srgbClr val="800000"/>
              </a:solidFill>
              <a:latin typeface="Courier New"/>
              <a:cs typeface="Courier New"/>
            </a:endParaRPr>
          </a:p>
          <a:p>
            <a:pPr marL="0" indent="0">
              <a:buNone/>
            </a:pPr>
            <a:r>
              <a:rPr lang="en-US" sz="2900" dirty="0">
                <a:solidFill>
                  <a:srgbClr val="000090"/>
                </a:solidFill>
              </a:rPr>
              <a:t>is a checkpointed image of the main operation table. By default, this snapshot is written (in simple text format) every minute. It is a heuristic for immediately reprocessing incomplete operations in case of a domain crash and restart. Note that it is an approximation, so not all file operations in progress at that time may have actually been saved. The fallback for this is that the periodic pool scan should eventually detect any missing replicas not captured at restart/reload.</a:t>
            </a:r>
          </a:p>
          <a:p>
            <a:pPr marL="0" indent="0">
              <a:buNone/>
            </a:pPr>
            <a:r>
              <a:rPr lang="en-US" dirty="0">
                <a:solidFill>
                  <a:srgbClr val="000090"/>
                </a:solidFill>
              </a:rPr>
              <a:t> </a:t>
            </a:r>
          </a:p>
          <a:p>
            <a:pPr marL="0" lvl="1" indent="0">
              <a:buNone/>
            </a:pPr>
            <a:r>
              <a:rPr lang="en-US" sz="3100" b="1" dirty="0">
                <a:solidFill>
                  <a:srgbClr val="800000"/>
                </a:solidFill>
                <a:latin typeface="Courier New"/>
                <a:cs typeface="Courier New"/>
              </a:rPr>
              <a:t>pnfs-backlogged-messages </a:t>
            </a:r>
          </a:p>
          <a:p>
            <a:endParaRPr lang="en-US" dirty="0">
              <a:solidFill>
                <a:srgbClr val="000090"/>
              </a:solidFill>
            </a:endParaRPr>
          </a:p>
          <a:p>
            <a:pPr marL="0" indent="0">
              <a:buNone/>
            </a:pPr>
            <a:r>
              <a:rPr lang="en-US" sz="2900" dirty="0">
                <a:solidFill>
                  <a:srgbClr val="000090"/>
                </a:solidFill>
              </a:rPr>
              <a:t>It is possible to enable and disable message handling temporarily inside resilience. There is also a short delay at startup which may also accumulate a backlog. Messages which arrive during this period are written out to </a:t>
            </a:r>
            <a:r>
              <a:rPr lang="en-US" sz="2900" dirty="0" smtClean="0">
                <a:solidFill>
                  <a:srgbClr val="000090"/>
                </a:solidFill>
              </a:rPr>
              <a:t>this file</a:t>
            </a:r>
            <a:r>
              <a:rPr lang="en-US" sz="2900" dirty="0">
                <a:solidFill>
                  <a:srgbClr val="000090"/>
                </a:solidFill>
              </a:rPr>
              <a:t>, which is then read back in and deleted during (re)initialization. </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99476778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Inaccessible Files</a:t>
            </a:r>
            <a:endParaRPr lang="en-US" dirty="0"/>
          </a:p>
        </p:txBody>
      </p:sp>
      <p:sp>
        <p:nvSpPr>
          <p:cNvPr id="3" name="Content Placeholder 2"/>
          <p:cNvSpPr>
            <a:spLocks noGrp="1"/>
          </p:cNvSpPr>
          <p:nvPr>
            <p:ph idx="1"/>
          </p:nvPr>
        </p:nvSpPr>
        <p:spPr>
          <a:xfrm>
            <a:off x="599440" y="1834749"/>
            <a:ext cx="8229600" cy="3011571"/>
          </a:xfrm>
        </p:spPr>
        <p:txBody>
          <a:bodyPr>
            <a:normAutofit/>
          </a:bodyPr>
          <a:lstStyle/>
          <a:p>
            <a:pPr marL="0" indent="0">
              <a:buNone/>
            </a:pPr>
            <a:r>
              <a:rPr lang="en-US" sz="2400" b="1" dirty="0">
                <a:solidFill>
                  <a:srgbClr val="800000"/>
                </a:solidFill>
                <a:latin typeface="Courier New"/>
                <a:cs typeface="Courier New"/>
              </a:rPr>
              <a:t>{poolname}-inaccessible-files</a:t>
            </a:r>
            <a:endParaRPr lang="en-US" sz="2400" b="1" dirty="0">
              <a:solidFill>
                <a:srgbClr val="000090"/>
              </a:solidFill>
            </a:endParaRPr>
          </a:p>
          <a:p>
            <a:pPr marL="0" indent="0">
              <a:buNone/>
            </a:pPr>
            <a:endParaRPr lang="en-US" sz="2000" dirty="0">
              <a:solidFill>
                <a:srgbClr val="000090"/>
              </a:solidFill>
            </a:endParaRPr>
          </a:p>
          <a:p>
            <a:pPr marL="0" indent="0">
              <a:buNone/>
            </a:pPr>
            <a:r>
              <a:rPr lang="en-US" sz="2400" dirty="0">
                <a:solidFill>
                  <a:srgbClr val="000090"/>
                </a:solidFill>
              </a:rPr>
              <a:t>When files subject to replication are discovered to have no currently available copies (all its locations are not readable), its pnfsid is written to this file. This </a:t>
            </a:r>
            <a:r>
              <a:rPr lang="en-US" sz="2400" dirty="0" smtClean="0">
                <a:solidFill>
                  <a:srgbClr val="000090"/>
                </a:solidFill>
              </a:rPr>
              <a:t>action is </a:t>
            </a:r>
            <a:r>
              <a:rPr lang="en-US" sz="2400" dirty="0">
                <a:solidFill>
                  <a:srgbClr val="000090"/>
                </a:solidFill>
              </a:rPr>
              <a:t>also associated with an alarm, but </a:t>
            </a:r>
            <a:r>
              <a:rPr lang="en-US" sz="2400" dirty="0" smtClean="0">
                <a:solidFill>
                  <a:srgbClr val="000090"/>
                </a:solidFill>
              </a:rPr>
              <a:t>no attempt </a:t>
            </a:r>
            <a:r>
              <a:rPr lang="en-US" sz="2400" dirty="0">
                <a:solidFill>
                  <a:srgbClr val="000090"/>
                </a:solidFill>
              </a:rPr>
              <a:t>to rectify the </a:t>
            </a:r>
            <a:r>
              <a:rPr lang="en-US" sz="2400" dirty="0" smtClean="0">
                <a:solidFill>
                  <a:srgbClr val="000090"/>
                </a:solidFill>
              </a:rPr>
              <a:t>situation is made </a:t>
            </a:r>
            <a:r>
              <a:rPr lang="en-US" sz="2400" dirty="0">
                <a:solidFill>
                  <a:srgbClr val="000090"/>
                </a:solidFill>
              </a:rPr>
              <a:t>(that is left to the administrator for the moment).</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308685424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Statistics</a:t>
            </a:r>
            <a:endParaRPr lang="en-US" dirty="0"/>
          </a:p>
        </p:txBody>
      </p:sp>
      <p:sp>
        <p:nvSpPr>
          <p:cNvPr id="3" name="Content Placeholder 2"/>
          <p:cNvSpPr>
            <a:spLocks noGrp="1"/>
          </p:cNvSpPr>
          <p:nvPr>
            <p:ph idx="1"/>
          </p:nvPr>
        </p:nvSpPr>
        <p:spPr>
          <a:xfrm>
            <a:off x="599440" y="1855069"/>
            <a:ext cx="8229600" cy="4058051"/>
          </a:xfrm>
        </p:spPr>
        <p:txBody>
          <a:bodyPr>
            <a:normAutofit/>
          </a:bodyPr>
          <a:lstStyle/>
          <a:p>
            <a:pPr lvl="1">
              <a:lnSpc>
                <a:spcPct val="150000"/>
              </a:lnSpc>
            </a:pPr>
            <a:r>
              <a:rPr lang="en-US" sz="2000" b="1" dirty="0">
                <a:solidFill>
                  <a:srgbClr val="800000"/>
                </a:solidFill>
                <a:latin typeface="Courier New"/>
                <a:cs typeface="Courier New"/>
              </a:rPr>
              <a:t>pnfs-operation-statistics </a:t>
            </a:r>
          </a:p>
          <a:p>
            <a:pPr lvl="1">
              <a:lnSpc>
                <a:spcPct val="150000"/>
              </a:lnSpc>
            </a:pPr>
            <a:r>
              <a:rPr lang="en-US" sz="2000" b="1" dirty="0">
                <a:solidFill>
                  <a:srgbClr val="800000"/>
                </a:solidFill>
                <a:latin typeface="Courier New"/>
                <a:cs typeface="Courier New"/>
              </a:rPr>
              <a:t>pnfs-operation-statistics-task-{datetime}</a:t>
            </a:r>
            <a:endParaRPr lang="en-US" dirty="0">
              <a:solidFill>
                <a:srgbClr val="000090"/>
              </a:solidFill>
            </a:endParaRPr>
          </a:p>
          <a:p>
            <a:pPr marL="0" indent="0">
              <a:buNone/>
            </a:pPr>
            <a:endParaRPr lang="en-US" sz="2000" dirty="0">
              <a:solidFill>
                <a:srgbClr val="000090"/>
              </a:solidFill>
            </a:endParaRPr>
          </a:p>
          <a:p>
            <a:pPr marL="0" indent="0">
              <a:buNone/>
            </a:pPr>
            <a:r>
              <a:rPr lang="en-US" sz="2400" dirty="0">
                <a:solidFill>
                  <a:srgbClr val="000090"/>
                </a:solidFill>
              </a:rPr>
              <a:t>One can optionally turn on the recording of statistical data. Two kinds of files are produced. The first is a general overview of performance with respect to pnfs messages and operations. The second are detailed, task-by-task records and timings which are logged </a:t>
            </a:r>
            <a:r>
              <a:rPr lang="en-US" sz="2400" dirty="0" smtClean="0">
                <a:solidFill>
                  <a:srgbClr val="000090"/>
                </a:solidFill>
              </a:rPr>
              <a:t>to a file which rolls over every hour</a:t>
            </a:r>
            <a:r>
              <a:rPr lang="en-US" sz="2400" dirty="0">
                <a:solidFill>
                  <a:srgbClr val="000090"/>
                </a:solidFill>
              </a:rPr>
              <a:t>. </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402686225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826"/>
            <a:ext cx="8229600" cy="619442"/>
          </a:xfrm>
        </p:spPr>
        <p:txBody>
          <a:bodyPr>
            <a:normAutofit/>
          </a:bodyPr>
          <a:lstStyle/>
          <a:p>
            <a:r>
              <a:rPr lang="en-US" sz="2800" b="1" dirty="0">
                <a:solidFill>
                  <a:srgbClr val="000090"/>
                </a:solidFill>
              </a:rPr>
              <a:t>Actions Available via Admin Command</a:t>
            </a:r>
            <a:endParaRPr lang="en-US" sz="2800" dirty="0"/>
          </a:p>
        </p:txBody>
      </p:sp>
      <p:sp>
        <p:nvSpPr>
          <p:cNvPr id="3" name="Content Placeholder 2"/>
          <p:cNvSpPr>
            <a:spLocks noGrp="1"/>
          </p:cNvSpPr>
          <p:nvPr>
            <p:ph idx="1"/>
          </p:nvPr>
        </p:nvSpPr>
        <p:spPr>
          <a:xfrm>
            <a:off x="457200" y="873760"/>
            <a:ext cx="8229600" cy="5681451"/>
          </a:xfrm>
        </p:spPr>
        <p:txBody>
          <a:bodyPr>
            <a:normAutofit fontScale="25000" lnSpcReduction="20000"/>
          </a:bodyPr>
          <a:lstStyle/>
          <a:p>
            <a:pPr marL="514350" indent="-514350">
              <a:lnSpc>
                <a:spcPts val="1800"/>
              </a:lnSpc>
              <a:buFont typeface="+mj-lt"/>
              <a:buAutoNum type="arabicPeriod"/>
            </a:pPr>
            <a:r>
              <a:rPr lang="en-US" sz="5600" b="1" dirty="0">
                <a:solidFill>
                  <a:srgbClr val="000090"/>
                </a:solidFill>
              </a:rPr>
              <a:t>Enable and disable resilience message handling. </a:t>
            </a:r>
          </a:p>
          <a:p>
            <a:pPr marL="514350" indent="-514350">
              <a:lnSpc>
                <a:spcPts val="1800"/>
              </a:lnSpc>
              <a:buFont typeface="+mj-lt"/>
              <a:buAutoNum type="arabicPeriod"/>
            </a:pPr>
            <a:r>
              <a:rPr lang="en-US" sz="5600" b="1" dirty="0">
                <a:solidFill>
                  <a:srgbClr val="000090"/>
                </a:solidFill>
              </a:rPr>
              <a:t>Enable and disable all of resilience without having to stop the domain. </a:t>
            </a:r>
          </a:p>
          <a:p>
            <a:pPr marL="514350" indent="-514350">
              <a:lnSpc>
                <a:spcPts val="1800"/>
              </a:lnSpc>
              <a:buFont typeface="+mj-lt"/>
              <a:buAutoNum type="arabicPeriod"/>
            </a:pPr>
            <a:r>
              <a:rPr lang="en-US" sz="5600" b="1" dirty="0">
                <a:solidFill>
                  <a:srgbClr val="000090"/>
                </a:solidFill>
              </a:rPr>
              <a:t>Print to a file (in /var/lib/dcache/resilience) the pnfsids and their replica counts for a given pool. </a:t>
            </a:r>
          </a:p>
          <a:p>
            <a:pPr marL="514350" indent="-514350">
              <a:lnSpc>
                <a:spcPts val="1800"/>
              </a:lnSpc>
              <a:buFont typeface="+mj-lt"/>
              <a:buAutoNum type="arabicPeriod"/>
            </a:pPr>
            <a:r>
              <a:rPr lang="en-US" sz="5600" b="1" dirty="0">
                <a:solidFill>
                  <a:srgbClr val="000090"/>
                </a:solidFill>
              </a:rPr>
              <a:t>Run a job to adjust a given pnfsid (i.e., make required copies or remove unnecessary ones). </a:t>
            </a:r>
          </a:p>
          <a:p>
            <a:pPr marL="514350" indent="-514350">
              <a:lnSpc>
                <a:spcPts val="1800"/>
              </a:lnSpc>
              <a:buFont typeface="+mj-lt"/>
              <a:buAutoNum type="arabicPeriod"/>
            </a:pPr>
            <a:r>
              <a:rPr lang="en-US" sz="5600" b="1" dirty="0">
                <a:solidFill>
                  <a:srgbClr val="000090"/>
                </a:solidFill>
              </a:rPr>
              <a:t>Reset properties controlling the internal handlers and maps (such as sweep intervals, grace periods, etc.). </a:t>
            </a:r>
          </a:p>
          <a:p>
            <a:pPr marL="514350" indent="-514350">
              <a:lnSpc>
                <a:spcPts val="1800"/>
              </a:lnSpc>
              <a:buFont typeface="+mj-lt"/>
              <a:buAutoNum type="arabicPeriod"/>
            </a:pPr>
            <a:r>
              <a:rPr lang="en-US" sz="5600" b="1" dirty="0">
                <a:solidFill>
                  <a:srgbClr val="000090"/>
                </a:solidFill>
              </a:rPr>
              <a:t>List the current pnfs operations, filtered by attributes or state; or just output the count for the given filter. </a:t>
            </a:r>
          </a:p>
          <a:p>
            <a:pPr marL="514350" indent="-514350">
              <a:lnSpc>
                <a:spcPts val="1800"/>
              </a:lnSpc>
              <a:buFont typeface="+mj-lt"/>
              <a:buAutoNum type="arabicPeriod"/>
            </a:pPr>
            <a:r>
              <a:rPr lang="en-US" sz="5600" b="1" dirty="0">
                <a:solidFill>
                  <a:srgbClr val="000090"/>
                </a:solidFill>
              </a:rPr>
              <a:t>List pool information derived from the pool monitor. </a:t>
            </a:r>
          </a:p>
          <a:p>
            <a:pPr marL="514350" indent="-514350">
              <a:lnSpc>
                <a:spcPts val="1800"/>
              </a:lnSpc>
              <a:buFont typeface="+mj-lt"/>
              <a:buAutoNum type="arabicPeriod"/>
            </a:pPr>
            <a:r>
              <a:rPr lang="en-US" sz="5600" b="1" dirty="0">
                <a:solidFill>
                  <a:srgbClr val="000090"/>
                </a:solidFill>
              </a:rPr>
              <a:t>List pool operations, filtered by attributes or state. </a:t>
            </a:r>
          </a:p>
          <a:p>
            <a:pPr marL="514350" indent="-514350">
              <a:lnSpc>
                <a:spcPts val="1800"/>
              </a:lnSpc>
              <a:buFont typeface="+mj-lt"/>
              <a:buAutoNum type="arabicPeriod"/>
            </a:pPr>
            <a:r>
              <a:rPr lang="en-US" sz="5600" b="1" dirty="0">
                <a:solidFill>
                  <a:srgbClr val="000090"/>
                </a:solidFill>
              </a:rPr>
              <a:t>Cancel pnfs operations using a filter similar to the list filter. </a:t>
            </a:r>
          </a:p>
          <a:p>
            <a:pPr marL="514350" indent="-514350">
              <a:lnSpc>
                <a:spcPts val="1800"/>
              </a:lnSpc>
              <a:buFont typeface="+mj-lt"/>
              <a:buAutoNum type="arabicPeriod"/>
            </a:pPr>
            <a:r>
              <a:rPr lang="en-US" sz="5600" b="1" dirty="0">
                <a:solidFill>
                  <a:srgbClr val="000090"/>
                </a:solidFill>
              </a:rPr>
              <a:t>Cancel pool operations using a filter similar to the list filter. </a:t>
            </a:r>
          </a:p>
          <a:p>
            <a:pPr marL="514350" indent="-514350">
              <a:lnSpc>
                <a:spcPts val="1800"/>
              </a:lnSpc>
              <a:buFont typeface="+mj-lt"/>
              <a:buAutoNum type="arabicPeriod"/>
            </a:pPr>
            <a:r>
              <a:rPr lang="en-US" sz="5600" b="1" dirty="0">
                <a:solidFill>
                  <a:srgbClr val="000090"/>
                </a:solidFill>
              </a:rPr>
              <a:t>Initiate forced scans of one or more pools. </a:t>
            </a:r>
          </a:p>
          <a:p>
            <a:pPr marL="514350" indent="-514350">
              <a:lnSpc>
                <a:spcPts val="1800"/>
              </a:lnSpc>
              <a:buFont typeface="+mj-lt"/>
              <a:buAutoNum type="arabicPeriod"/>
            </a:pPr>
            <a:r>
              <a:rPr lang="en-US" sz="5600" b="1" dirty="0">
                <a:solidFill>
                  <a:srgbClr val="000090"/>
                </a:solidFill>
              </a:rPr>
              <a:t>Set the status of a pool operation to exclude or include it from scanning. </a:t>
            </a:r>
          </a:p>
          <a:p>
            <a:pPr marL="514350" indent="-514350">
              <a:lnSpc>
                <a:spcPts val="1800"/>
              </a:lnSpc>
              <a:buFont typeface="+mj-lt"/>
              <a:buAutoNum type="arabicPeriod"/>
            </a:pPr>
            <a:r>
              <a:rPr lang="en-US" sz="5600" b="1" dirty="0">
                <a:solidFill>
                  <a:srgbClr val="000090"/>
                </a:solidFill>
              </a:rPr>
              <a:t>Display diagnostic information, including number of messages received, number of operations completed or failed, and their rates. </a:t>
            </a:r>
          </a:p>
          <a:p>
            <a:pPr marL="514350" indent="-514350">
              <a:lnSpc>
                <a:spcPts val="1800"/>
              </a:lnSpc>
              <a:buFont typeface="+mj-lt"/>
              <a:buAutoNum type="arabicPeriod"/>
            </a:pPr>
            <a:r>
              <a:rPr lang="en-US" sz="5600" b="1" dirty="0">
                <a:solidFill>
                  <a:srgbClr val="000090"/>
                </a:solidFill>
              </a:rPr>
              <a:t>Display detailed transfer information by pool and type (copy/remove), with the pool as source and target. </a:t>
            </a:r>
          </a:p>
          <a:p>
            <a:pPr marL="514350" indent="-514350">
              <a:lnSpc>
                <a:spcPts val="1800"/>
              </a:lnSpc>
              <a:buFont typeface="+mj-lt"/>
              <a:buAutoNum type="arabicPeriod"/>
            </a:pPr>
            <a:r>
              <a:rPr lang="en-US" sz="5600" b="1" dirty="0">
                <a:solidFill>
                  <a:srgbClr val="000090"/>
                </a:solidFill>
              </a:rPr>
              <a:t>Enable or disable the collection of statistics to files in resilience home. </a:t>
            </a:r>
          </a:p>
          <a:p>
            <a:pPr marL="514350" indent="-514350">
              <a:lnSpc>
                <a:spcPts val="1800"/>
              </a:lnSpc>
              <a:buFont typeface="+mj-lt"/>
              <a:buAutoNum type="arabicPeriod"/>
            </a:pPr>
            <a:r>
              <a:rPr lang="en-US" sz="5600" b="1" dirty="0">
                <a:solidFill>
                  <a:srgbClr val="000090"/>
                </a:solidFill>
              </a:rPr>
              <a:t>Display the contents of the diagnostic history file. </a:t>
            </a:r>
          </a:p>
          <a:p>
            <a:pPr marL="514350" indent="-514350">
              <a:lnSpc>
                <a:spcPts val="1800"/>
              </a:lnSpc>
              <a:buFont typeface="+mj-lt"/>
              <a:buAutoNum type="arabicPeriod"/>
            </a:pPr>
            <a:r>
              <a:rPr lang="en-US" sz="5600" b="1" dirty="0">
                <a:solidFill>
                  <a:srgbClr val="000090"/>
                </a:solidFill>
              </a:rPr>
              <a:t>List the most recent pnfsid operations which have completed and are now no longer active (a 'history' buffer). Do the same for the most recent terminally failed operations</a:t>
            </a:r>
            <a:r>
              <a:rPr lang="en-US" sz="5600" dirty="0">
                <a:solidFill>
                  <a:srgbClr val="000090"/>
                </a:solidFill>
              </a:rPr>
              <a:t>. </a:t>
            </a:r>
          </a:p>
          <a:p>
            <a:pPr marL="0" indent="0">
              <a:buNone/>
            </a:pPr>
            <a:endParaRPr lang="en-US" dirty="0"/>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75333489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0"/>
                </a:solidFill>
              </a:rPr>
              <a:t>Current Replica </a:t>
            </a:r>
            <a:r>
              <a:rPr lang="en-US" b="1" dirty="0" smtClean="0">
                <a:solidFill>
                  <a:srgbClr val="000090"/>
                </a:solidFill>
              </a:rPr>
              <a:t>Manager</a:t>
            </a:r>
            <a:r>
              <a:rPr lang="en-US" dirty="0"/>
              <a:t>	</a:t>
            </a:r>
          </a:p>
        </p:txBody>
      </p:sp>
      <p:sp>
        <p:nvSpPr>
          <p:cNvPr id="3" name="Content Placeholder 2"/>
          <p:cNvSpPr>
            <a:spLocks noGrp="1"/>
          </p:cNvSpPr>
          <p:nvPr>
            <p:ph idx="1"/>
          </p:nvPr>
        </p:nvSpPr>
        <p:spPr>
          <a:xfrm>
            <a:off x="457200" y="1455353"/>
            <a:ext cx="8229600" cy="5113577"/>
          </a:xfrm>
        </p:spPr>
        <p:txBody>
          <a:bodyPr>
            <a:normAutofit fontScale="62500" lnSpcReduction="20000"/>
          </a:bodyPr>
          <a:lstStyle/>
          <a:p>
            <a:pPr>
              <a:lnSpc>
                <a:spcPct val="120000"/>
              </a:lnSpc>
              <a:spcBef>
                <a:spcPts val="1080"/>
              </a:spcBef>
            </a:pPr>
            <a:r>
              <a:rPr lang="en-US" sz="3600" dirty="0">
                <a:solidFill>
                  <a:srgbClr val="000090"/>
                </a:solidFill>
              </a:rPr>
              <a:t>No significant modification since 2007.</a:t>
            </a:r>
          </a:p>
          <a:p>
            <a:pPr lvl="1">
              <a:lnSpc>
                <a:spcPct val="120000"/>
              </a:lnSpc>
              <a:spcBef>
                <a:spcPts val="1080"/>
              </a:spcBef>
            </a:pPr>
            <a:r>
              <a:rPr lang="en-US" dirty="0">
                <a:solidFill>
                  <a:srgbClr val="000090"/>
                </a:solidFill>
              </a:rPr>
              <a:t>Maintains a rather heavyweight set of database tables (written before move </a:t>
            </a:r>
            <a:r>
              <a:rPr lang="en-US" dirty="0" smtClean="0">
                <a:solidFill>
                  <a:srgbClr val="000090"/>
                </a:solidFill>
              </a:rPr>
              <a:t>to </a:t>
            </a:r>
            <a:r>
              <a:rPr lang="en-US" dirty="0">
                <a:solidFill>
                  <a:srgbClr val="000090"/>
                </a:solidFill>
              </a:rPr>
              <a:t>Chimera)</a:t>
            </a:r>
            <a:r>
              <a:rPr lang="en-US" dirty="0" smtClean="0">
                <a:solidFill>
                  <a:srgbClr val="000090"/>
                </a:solidFill>
              </a:rPr>
              <a:t>.</a:t>
            </a:r>
          </a:p>
          <a:p>
            <a:pPr>
              <a:lnSpc>
                <a:spcPct val="120000"/>
              </a:lnSpc>
              <a:spcBef>
                <a:spcPts val="1080"/>
              </a:spcBef>
            </a:pPr>
            <a:r>
              <a:rPr lang="en-US" dirty="0" smtClean="0">
                <a:solidFill>
                  <a:srgbClr val="000090"/>
                </a:solidFill>
              </a:rPr>
              <a:t>Handles only NEARLINE files that are not allowed to be stored to tape by using </a:t>
            </a:r>
            <a:r>
              <a:rPr lang="en-US" dirty="0" err="1" smtClean="0">
                <a:solidFill>
                  <a:srgbClr val="000090"/>
                </a:solidFill>
              </a:rPr>
              <a:t>lfs</a:t>
            </a:r>
            <a:r>
              <a:rPr lang="en-US" dirty="0" smtClean="0">
                <a:solidFill>
                  <a:srgbClr val="000090"/>
                </a:solidFill>
              </a:rPr>
              <a:t>=precious settings on a pool (pre-dates </a:t>
            </a:r>
            <a:r>
              <a:rPr lang="en-US" dirty="0" err="1" smtClean="0">
                <a:solidFill>
                  <a:srgbClr val="000090"/>
                </a:solidFill>
              </a:rPr>
              <a:t>RetentionPolicy</a:t>
            </a:r>
            <a:r>
              <a:rPr lang="en-US" dirty="0" smtClean="0">
                <a:solidFill>
                  <a:srgbClr val="000090"/>
                </a:solidFill>
              </a:rPr>
              <a:t>/</a:t>
            </a:r>
            <a:r>
              <a:rPr lang="en-US" dirty="0" err="1" smtClean="0">
                <a:solidFill>
                  <a:srgbClr val="000090"/>
                </a:solidFill>
              </a:rPr>
              <a:t>AccessLatency</a:t>
            </a:r>
            <a:r>
              <a:rPr lang="en-US" dirty="0" smtClean="0">
                <a:solidFill>
                  <a:srgbClr val="000090"/>
                </a:solidFill>
              </a:rPr>
              <a:t> concepts).</a:t>
            </a:r>
          </a:p>
          <a:p>
            <a:pPr lvl="1">
              <a:lnSpc>
                <a:spcPct val="120000"/>
              </a:lnSpc>
              <a:spcBef>
                <a:spcPts val="1080"/>
              </a:spcBef>
            </a:pPr>
            <a:r>
              <a:rPr lang="en-US" dirty="0" smtClean="0">
                <a:solidFill>
                  <a:srgbClr val="000090"/>
                </a:solidFill>
              </a:rPr>
              <a:t>Intrinsically incorrect</a:t>
            </a:r>
          </a:p>
          <a:p>
            <a:pPr lvl="1">
              <a:lnSpc>
                <a:spcPct val="120000"/>
              </a:lnSpc>
              <a:spcBef>
                <a:spcPts val="1080"/>
              </a:spcBef>
            </a:pPr>
            <a:r>
              <a:rPr lang="en-US" dirty="0" err="1">
                <a:solidFill>
                  <a:srgbClr val="000090"/>
                </a:solidFill>
              </a:rPr>
              <a:t>lfs</a:t>
            </a:r>
            <a:r>
              <a:rPr lang="en-US" dirty="0">
                <a:solidFill>
                  <a:srgbClr val="000090"/>
                </a:solidFill>
              </a:rPr>
              <a:t>=precious </a:t>
            </a:r>
            <a:r>
              <a:rPr lang="en-US" dirty="0" smtClean="0">
                <a:solidFill>
                  <a:srgbClr val="000090"/>
                </a:solidFill>
              </a:rPr>
              <a:t> is a legacy option</a:t>
            </a:r>
            <a:endParaRPr lang="en-US" dirty="0">
              <a:solidFill>
                <a:srgbClr val="000090"/>
              </a:solidFill>
            </a:endParaRPr>
          </a:p>
          <a:p>
            <a:pPr>
              <a:lnSpc>
                <a:spcPct val="120000"/>
              </a:lnSpc>
              <a:spcBef>
                <a:spcPts val="1080"/>
              </a:spcBef>
            </a:pPr>
            <a:r>
              <a:rPr lang="en-US" sz="3600" dirty="0" smtClean="0">
                <a:solidFill>
                  <a:srgbClr val="000090"/>
                </a:solidFill>
              </a:rPr>
              <a:t>Limitations/brittleness</a:t>
            </a:r>
            <a:r>
              <a:rPr lang="en-US" sz="3600" dirty="0">
                <a:solidFill>
                  <a:srgbClr val="000090"/>
                </a:solidFill>
              </a:rPr>
              <a:t>: </a:t>
            </a:r>
            <a:endParaRPr lang="en-US" sz="3600" dirty="0" smtClean="0">
              <a:solidFill>
                <a:srgbClr val="000090"/>
              </a:solidFill>
            </a:endParaRPr>
          </a:p>
          <a:p>
            <a:pPr lvl="1">
              <a:lnSpc>
                <a:spcPct val="120000"/>
              </a:lnSpc>
              <a:spcBef>
                <a:spcPts val="1080"/>
              </a:spcBef>
            </a:pPr>
            <a:r>
              <a:rPr lang="en-US" dirty="0" smtClean="0">
                <a:solidFill>
                  <a:srgbClr val="000090"/>
                </a:solidFill>
              </a:rPr>
              <a:t>   Allows </a:t>
            </a:r>
            <a:r>
              <a:rPr lang="en-US" dirty="0">
                <a:solidFill>
                  <a:srgbClr val="000090"/>
                </a:solidFill>
              </a:rPr>
              <a:t>for only one </a:t>
            </a:r>
            <a:r>
              <a:rPr lang="en-US" dirty="0" smtClean="0">
                <a:solidFill>
                  <a:srgbClr val="000090"/>
                </a:solidFill>
              </a:rPr>
              <a:t>resilient </a:t>
            </a:r>
            <a:r>
              <a:rPr lang="en-US" dirty="0">
                <a:solidFill>
                  <a:srgbClr val="000090"/>
                </a:solidFill>
              </a:rPr>
              <a:t>pool group per instance.</a:t>
            </a:r>
          </a:p>
          <a:p>
            <a:pPr marL="914400" lvl="2" indent="0">
              <a:lnSpc>
                <a:spcPct val="120000"/>
              </a:lnSpc>
              <a:spcBef>
                <a:spcPts val="1080"/>
              </a:spcBef>
              <a:buNone/>
            </a:pPr>
            <a:r>
              <a:rPr lang="en-US" dirty="0">
                <a:solidFill>
                  <a:srgbClr val="000090"/>
                </a:solidFill>
              </a:rPr>
              <a:t>To simulate the existence of different resilient groups, one has to run as many Replica Managers as the pool groups one wants to make resilient. </a:t>
            </a:r>
          </a:p>
          <a:p>
            <a:pPr marL="971550" lvl="1" indent="-457200">
              <a:lnSpc>
                <a:spcPct val="120000"/>
              </a:lnSpc>
              <a:spcBef>
                <a:spcPts val="1080"/>
              </a:spcBef>
            </a:pPr>
            <a:r>
              <a:rPr lang="en-US" dirty="0" smtClean="0">
                <a:solidFill>
                  <a:srgbClr val="000090"/>
                </a:solidFill>
              </a:rPr>
              <a:t>Replica </a:t>
            </a:r>
            <a:r>
              <a:rPr lang="en-US" dirty="0">
                <a:solidFill>
                  <a:srgbClr val="000090"/>
                </a:solidFill>
              </a:rPr>
              <a:t>range is fixed to min &lt;= n &lt;= max for </a:t>
            </a:r>
            <a:r>
              <a:rPr lang="en-US" i="1" dirty="0">
                <a:solidFill>
                  <a:srgbClr val="000090"/>
                </a:solidFill>
              </a:rPr>
              <a:t>all</a:t>
            </a:r>
            <a:r>
              <a:rPr lang="en-US" dirty="0">
                <a:solidFill>
                  <a:srgbClr val="000090"/>
                </a:solidFill>
              </a:rPr>
              <a:t> files in the group.</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286410307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dCache User Workshop</a:t>
            </a:r>
            <a:endParaRPr lang="en-US" dirty="0"/>
          </a:p>
        </p:txBody>
      </p:sp>
      <p:sp>
        <p:nvSpPr>
          <p:cNvPr id="5" name="Footer Placeholder 4"/>
          <p:cNvSpPr>
            <a:spLocks noGrp="1"/>
          </p:cNvSpPr>
          <p:nvPr>
            <p:ph type="ftr" sz="quarter" idx="11"/>
          </p:nvPr>
        </p:nvSpPr>
        <p:spPr/>
        <p:txBody>
          <a:bodyPr/>
          <a:lstStyle/>
          <a:p>
            <a:r>
              <a:rPr lang="en-US" dirty="0" smtClean="0"/>
              <a:t>Barcelona 12/04/2016</a:t>
            </a:r>
            <a:endParaRPr lang="en-US" dirty="0"/>
          </a:p>
        </p:txBody>
      </p:sp>
      <p:sp>
        <p:nvSpPr>
          <p:cNvPr id="6" name="Title 1"/>
          <p:cNvSpPr txBox="1">
            <a:spLocks/>
          </p:cNvSpPr>
          <p:nvPr/>
        </p:nvSpPr>
        <p:spPr>
          <a:xfrm>
            <a:off x="846576" y="1362294"/>
            <a:ext cx="8034459" cy="381126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90000"/>
              </a:lnSpc>
            </a:pPr>
            <a:r>
              <a:rPr lang="en-US" sz="4000" b="1" i="1" dirty="0">
                <a:solidFill>
                  <a:srgbClr val="000090"/>
                </a:solidFill>
              </a:rPr>
              <a:t>The new resilience service will be i</a:t>
            </a:r>
            <a:r>
              <a:rPr lang="en-US" sz="4000" b="1" i="1" dirty="0" smtClean="0">
                <a:solidFill>
                  <a:srgbClr val="000090"/>
                </a:solidFill>
              </a:rPr>
              <a:t>ncluded in golden release 2.16.</a:t>
            </a:r>
          </a:p>
          <a:p>
            <a:pPr algn="l">
              <a:lnSpc>
                <a:spcPct val="90000"/>
              </a:lnSpc>
            </a:pPr>
            <a:endParaRPr lang="en-US" sz="4000" b="1" i="1" dirty="0" smtClean="0">
              <a:solidFill>
                <a:srgbClr val="000090"/>
              </a:solidFill>
            </a:endParaRPr>
          </a:p>
          <a:p>
            <a:pPr algn="l">
              <a:lnSpc>
                <a:spcPct val="90000"/>
              </a:lnSpc>
            </a:pPr>
            <a:r>
              <a:rPr lang="en-US" sz="4000" b="1" i="1" dirty="0">
                <a:solidFill>
                  <a:srgbClr val="000090"/>
                </a:solidFill>
              </a:rPr>
              <a:t>The o</a:t>
            </a:r>
            <a:r>
              <a:rPr lang="en-US" sz="4000" b="1" i="1" dirty="0" smtClean="0">
                <a:solidFill>
                  <a:srgbClr val="000090"/>
                </a:solidFill>
              </a:rPr>
              <a:t>ld Replica Manager will be deprecated, but still available.</a:t>
            </a:r>
          </a:p>
        </p:txBody>
      </p:sp>
    </p:spTree>
    <p:extLst>
      <p:ext uri="{BB962C8B-B14F-4D97-AF65-F5344CB8AC3E}">
        <p14:creationId xmlns:p14="http://schemas.microsoft.com/office/powerpoint/2010/main" val="245672767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dCache User Workshop</a:t>
            </a:r>
            <a:endParaRPr lang="en-US" dirty="0"/>
          </a:p>
        </p:txBody>
      </p:sp>
      <p:sp>
        <p:nvSpPr>
          <p:cNvPr id="5" name="Footer Placeholder 4"/>
          <p:cNvSpPr>
            <a:spLocks noGrp="1"/>
          </p:cNvSpPr>
          <p:nvPr>
            <p:ph type="ftr" sz="quarter" idx="11"/>
          </p:nvPr>
        </p:nvSpPr>
        <p:spPr/>
        <p:txBody>
          <a:bodyPr/>
          <a:lstStyle/>
          <a:p>
            <a:r>
              <a:rPr lang="en-US" dirty="0" smtClean="0"/>
              <a:t>Barcelona 12/04/2016</a:t>
            </a:r>
            <a:endParaRPr lang="en-US" dirty="0"/>
          </a:p>
        </p:txBody>
      </p:sp>
      <p:sp>
        <p:nvSpPr>
          <p:cNvPr id="6" name="Title 1"/>
          <p:cNvSpPr txBox="1">
            <a:spLocks/>
          </p:cNvSpPr>
          <p:nvPr/>
        </p:nvSpPr>
        <p:spPr>
          <a:xfrm>
            <a:off x="1300788" y="1531697"/>
            <a:ext cx="6434668" cy="284787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nSpc>
                <a:spcPct val="90000"/>
              </a:lnSpc>
            </a:pPr>
            <a:r>
              <a:rPr lang="en-US" sz="4000" b="1" i="1" dirty="0">
                <a:solidFill>
                  <a:srgbClr val="000090"/>
                </a:solidFill>
              </a:rPr>
              <a:t>Feedback </a:t>
            </a:r>
            <a:r>
              <a:rPr lang="en-US" sz="4000" b="1" i="1" dirty="0" smtClean="0">
                <a:solidFill>
                  <a:srgbClr val="000090"/>
                </a:solidFill>
              </a:rPr>
              <a:t>is welcome</a:t>
            </a:r>
            <a:r>
              <a:rPr lang="en-US" sz="4000" b="1" i="1" dirty="0">
                <a:solidFill>
                  <a:srgbClr val="000090"/>
                </a:solidFill>
              </a:rPr>
              <a:t>, especially from those of you who make use of this feature in production.</a:t>
            </a:r>
          </a:p>
        </p:txBody>
      </p:sp>
    </p:spTree>
    <p:extLst>
      <p:ext uri="{BB962C8B-B14F-4D97-AF65-F5344CB8AC3E}">
        <p14:creationId xmlns:p14="http://schemas.microsoft.com/office/powerpoint/2010/main" val="209186739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dCache User Workshop</a:t>
            </a:r>
            <a:endParaRPr lang="en-US" dirty="0"/>
          </a:p>
        </p:txBody>
      </p:sp>
      <p:sp>
        <p:nvSpPr>
          <p:cNvPr id="5" name="Footer Placeholder 4"/>
          <p:cNvSpPr>
            <a:spLocks noGrp="1"/>
          </p:cNvSpPr>
          <p:nvPr>
            <p:ph type="ftr" sz="quarter" idx="11"/>
          </p:nvPr>
        </p:nvSpPr>
        <p:spPr/>
        <p:txBody>
          <a:bodyPr/>
          <a:lstStyle/>
          <a:p>
            <a:r>
              <a:rPr lang="en-US" dirty="0" smtClean="0"/>
              <a:t>Barcelona 12/04/2016</a:t>
            </a:r>
            <a:endParaRPr lang="en-US" dirty="0"/>
          </a:p>
        </p:txBody>
      </p:sp>
      <p:sp>
        <p:nvSpPr>
          <p:cNvPr id="7" name="Title 1"/>
          <p:cNvSpPr>
            <a:spLocks noGrp="1"/>
          </p:cNvSpPr>
          <p:nvPr>
            <p:ph type="title"/>
          </p:nvPr>
        </p:nvSpPr>
        <p:spPr>
          <a:xfrm>
            <a:off x="457200" y="91766"/>
            <a:ext cx="8229600" cy="619442"/>
          </a:xfrm>
        </p:spPr>
        <p:txBody>
          <a:bodyPr>
            <a:normAutofit/>
          </a:bodyPr>
          <a:lstStyle/>
          <a:p>
            <a:r>
              <a:rPr lang="en-US" sz="1800" b="1" dirty="0">
                <a:solidFill>
                  <a:srgbClr val="000090"/>
                </a:solidFill>
              </a:rPr>
              <a:t>Script for Demonstrating Admin Commands (1)</a:t>
            </a:r>
            <a:endParaRPr lang="en-US" sz="1800" dirty="0"/>
          </a:p>
        </p:txBody>
      </p:sp>
      <p:graphicFrame>
        <p:nvGraphicFramePr>
          <p:cNvPr id="3" name="Table 2"/>
          <p:cNvGraphicFramePr>
            <a:graphicFrameLocks noGrp="1"/>
          </p:cNvGraphicFramePr>
          <p:nvPr>
            <p:extLst>
              <p:ext uri="{D42A27DB-BD31-4B8C-83A1-F6EECF244321}">
                <p14:modId xmlns:p14="http://schemas.microsoft.com/office/powerpoint/2010/main" val="1973675877"/>
              </p:ext>
            </p:extLst>
          </p:nvPr>
        </p:nvGraphicFramePr>
        <p:xfrm>
          <a:off x="896820" y="686165"/>
          <a:ext cx="7496908" cy="6074189"/>
        </p:xfrm>
        <a:graphic>
          <a:graphicData uri="http://schemas.openxmlformats.org/drawingml/2006/table">
            <a:tbl>
              <a:tblPr/>
              <a:tblGrid>
                <a:gridCol w="3416004"/>
                <a:gridCol w="4080904"/>
              </a:tblGrid>
              <a:tr h="107761">
                <a:tc>
                  <a:txBody>
                    <a:bodyPr/>
                    <a:lstStyle/>
                    <a:p>
                      <a:pPr algn="ctr" fontAlgn="b"/>
                      <a:r>
                        <a:rPr lang="en-US" sz="1200" b="1" i="0" u="none" strike="noStrike">
                          <a:solidFill>
                            <a:schemeClr val="accent6">
                              <a:lumMod val="50000"/>
                            </a:schemeClr>
                          </a:solidFill>
                          <a:effectLst/>
                          <a:latin typeface="Calibri" charset="0"/>
                        </a:rPr>
                        <a:t>ACTION</a:t>
                      </a:r>
                    </a:p>
                    <a:p>
                      <a:pPr algn="ctr" fontAlgn="b"/>
                      <a:endParaRPr lang="en-US" sz="1200" b="1" i="0" u="none" strike="noStrike">
                        <a:solidFill>
                          <a:schemeClr val="accent6">
                            <a:lumMod val="50000"/>
                          </a:schemeClr>
                        </a:solidFill>
                        <a:effectLst/>
                        <a:latin typeface="Calibri" charset="0"/>
                      </a:endParaRPr>
                    </a:p>
                  </a:txBody>
                  <a:tcPr marL="5131" marR="5131" marT="5131" marB="0" anchor="b">
                    <a:lnL>
                      <a:noFill/>
                    </a:lnL>
                    <a:lnR>
                      <a:noFill/>
                    </a:lnR>
                    <a:lnT>
                      <a:noFill/>
                    </a:lnT>
                    <a:lnB>
                      <a:noFill/>
                    </a:lnB>
                  </a:tcPr>
                </a:tc>
                <a:tc>
                  <a:txBody>
                    <a:bodyPr/>
                    <a:lstStyle/>
                    <a:p>
                      <a:pPr algn="ctr" fontAlgn="b"/>
                      <a:r>
                        <a:rPr lang="en-US" sz="1200" b="1" i="0" u="none" strike="noStrike">
                          <a:solidFill>
                            <a:srgbClr val="002060"/>
                          </a:solidFill>
                          <a:effectLst/>
                          <a:latin typeface="Calibri" charset="0"/>
                        </a:rPr>
                        <a:t>TEXT</a:t>
                      </a:r>
                    </a:p>
                    <a:p>
                      <a:pPr algn="ctr" fontAlgn="b"/>
                      <a:endParaRPr lang="en-US" sz="1200" b="1" i="0" u="none" strike="noStrike">
                        <a:solidFill>
                          <a:srgbClr val="002060"/>
                        </a:solidFill>
                        <a:effectLst/>
                        <a:latin typeface="Calibri" charset="0"/>
                      </a:endParaRPr>
                    </a:p>
                  </a:txBody>
                  <a:tcPr marL="5131" marR="5131" marT="5131" marB="0" anchor="b">
                    <a:lnL>
                      <a:noFill/>
                    </a:lnL>
                    <a:lnR>
                      <a:noFill/>
                    </a:lnR>
                    <a:lnT>
                      <a:noFill/>
                    </a:lnT>
                    <a:lnB>
                      <a:noFill/>
                    </a:lnB>
                  </a:tcPr>
                </a:tc>
              </a:tr>
              <a:tr h="107761">
                <a:tc>
                  <a:txBody>
                    <a:bodyPr/>
                    <a:lstStyle/>
                    <a:p>
                      <a:pPr algn="l" fontAlgn="t"/>
                      <a:r>
                        <a:rPr lang="en-US" sz="900" b="1" i="0" u="none" strike="noStrike">
                          <a:solidFill>
                            <a:schemeClr val="accent6">
                              <a:lumMod val="50000"/>
                            </a:schemeClr>
                          </a:solidFill>
                          <a:effectLst/>
                          <a:latin typeface="Courier New" charset="0"/>
                        </a:rPr>
                        <a:t>\c Resilience</a:t>
                      </a: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Connect to the resilience service (using its exported well-known cell name).</a:t>
                      </a:r>
                    </a:p>
                  </a:txBody>
                  <a:tcPr marL="5131" marR="5131" marT="5131" marB="0" anchor="b">
                    <a:lnL>
                      <a:noFill/>
                    </a:lnL>
                    <a:lnR>
                      <a:noFill/>
                    </a:lnR>
                    <a:lnT>
                      <a:noFill/>
                    </a:lnT>
                    <a:lnB>
                      <a:noFill/>
                    </a:lnB>
                  </a:tcPr>
                </a:tc>
              </a:tr>
              <a:tr h="107761">
                <a:tc>
                  <a:txBody>
                    <a:bodyPr/>
                    <a:lstStyle/>
                    <a:p>
                      <a:pPr algn="l" fontAlgn="t"/>
                      <a:endParaRPr lang="en-US" sz="900" b="1" i="0" u="none" strike="noStrike">
                        <a:solidFill>
                          <a:schemeClr val="accent6">
                            <a:lumMod val="50000"/>
                          </a:schemeClr>
                        </a:solidFill>
                        <a:effectLst/>
                        <a:latin typeface="Courier New" charset="0"/>
                      </a:endParaRPr>
                    </a:p>
                  </a:txBody>
                  <a:tcPr marL="5131" marR="5131" marT="5131"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131" marR="5131" marT="5131" marB="0" anchor="b">
                    <a:lnL>
                      <a:noFill/>
                    </a:lnL>
                    <a:lnR>
                      <a:noFill/>
                    </a:lnR>
                    <a:lnT>
                      <a:noFill/>
                    </a:lnT>
                    <a:lnB>
                      <a:noFill/>
                    </a:lnB>
                  </a:tcPr>
                </a:tc>
              </a:tr>
              <a:tr h="215522">
                <a:tc>
                  <a:txBody>
                    <a:bodyPr/>
                    <a:lstStyle/>
                    <a:p>
                      <a:pPr algn="l" fontAlgn="t"/>
                      <a:r>
                        <a:rPr lang="en-US" sz="900" b="1" i="0" u="none" strike="noStrike">
                          <a:solidFill>
                            <a:schemeClr val="accent6">
                              <a:lumMod val="50000"/>
                            </a:schemeClr>
                          </a:solidFill>
                          <a:effectLst/>
                          <a:latin typeface="Courier New" charset="0"/>
                        </a:rPr>
                        <a:t>\h</a:t>
                      </a: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The commands specific to resilience are:  counts, diag, diag history, disable, enable, pnfs cancel</a:t>
                      </a:r>
                      <a:r>
                        <a:rPr lang="en-US" sz="900" b="0" i="0" u="none" strike="noStrike" baseline="0">
                          <a:solidFill>
                            <a:srgbClr val="002060"/>
                          </a:solidFill>
                          <a:effectLst/>
                          <a:latin typeface="Calibri" charset="0"/>
                        </a:rPr>
                        <a:t>, pnfs list</a:t>
                      </a:r>
                      <a:r>
                        <a:rPr lang="en-US" sz="900" b="0" i="0" u="none" strike="noStrike">
                          <a:solidFill>
                            <a:srgbClr val="002060"/>
                          </a:solidFill>
                          <a:effectLst/>
                          <a:latin typeface="Calibri" charset="0"/>
                        </a:rPr>
                        <a:t>, pool group info, pool cancel,</a:t>
                      </a:r>
                      <a:r>
                        <a:rPr lang="en-US" sz="900" b="0" i="0" u="none" strike="noStrike" baseline="0">
                          <a:solidFill>
                            <a:srgbClr val="002060"/>
                          </a:solidFill>
                          <a:effectLst/>
                          <a:latin typeface="Calibri" charset="0"/>
                        </a:rPr>
                        <a:t> pool info, pool list, pool scan</a:t>
                      </a:r>
                      <a:r>
                        <a:rPr lang="en-US" sz="900" b="0" i="0" u="none" strike="noStrike">
                          <a:solidFill>
                            <a:srgbClr val="002060"/>
                          </a:solidFill>
                          <a:effectLst/>
                          <a:latin typeface="Calibri" charset="0"/>
                        </a:rPr>
                        <a:t> </a:t>
                      </a:r>
                    </a:p>
                  </a:txBody>
                  <a:tcPr marL="5131" marR="5131" marT="5131" marB="0" anchor="b">
                    <a:lnL>
                      <a:noFill/>
                    </a:lnL>
                    <a:lnR>
                      <a:noFill/>
                    </a:lnR>
                    <a:lnT>
                      <a:noFill/>
                    </a:lnT>
                    <a:lnB>
                      <a:noFill/>
                    </a:lnB>
                  </a:tcPr>
                </a:tc>
              </a:tr>
              <a:tr h="107761">
                <a:tc>
                  <a:txBody>
                    <a:bodyPr/>
                    <a:lstStyle/>
                    <a:p>
                      <a:pPr algn="l" fontAlgn="t"/>
                      <a:endParaRPr lang="en-US" sz="900" b="1" i="0" u="none" strike="noStrike">
                        <a:solidFill>
                          <a:schemeClr val="accent6">
                            <a:lumMod val="50000"/>
                          </a:schemeClr>
                        </a:solidFill>
                        <a:effectLst/>
                        <a:latin typeface="Courier New" charset="0"/>
                      </a:endParaRPr>
                    </a:p>
                  </a:txBody>
                  <a:tcPr marL="5131" marR="5131" marT="5131"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131" marR="5131" marT="5131" marB="0" anchor="b">
                    <a:lnL>
                      <a:noFill/>
                    </a:lnL>
                    <a:lnR>
                      <a:noFill/>
                    </a:lnR>
                    <a:lnT>
                      <a:noFill/>
                    </a:lnT>
                    <a:lnB>
                      <a:noFill/>
                    </a:lnB>
                  </a:tcPr>
                </a:tc>
              </a:tr>
              <a:tr h="431044">
                <a:tc>
                  <a:txBody>
                    <a:bodyPr/>
                    <a:lstStyle/>
                    <a:p>
                      <a:pPr algn="l" fontAlgn="t"/>
                      <a:r>
                        <a:rPr lang="en-US" sz="900" b="1" i="0" u="none" strike="noStrike">
                          <a:solidFill>
                            <a:schemeClr val="accent6">
                              <a:lumMod val="50000"/>
                            </a:schemeClr>
                          </a:solidFill>
                          <a:effectLst/>
                          <a:latin typeface="Courier New" charset="0"/>
                        </a:rPr>
                        <a:t>diag</a:t>
                      </a: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diag, or diagnostics, prints out information about the system such as uptime, last sweep times of pnfs operations, checkpointing, and cumulative totals for messages and actions.  The rates associated with these are sampled based on the checkpointing interval.</a:t>
                      </a:r>
                    </a:p>
                  </a:txBody>
                  <a:tcPr marL="5131" marR="5131" marT="5131" marB="0" anchor="b">
                    <a:lnL>
                      <a:noFill/>
                    </a:lnL>
                    <a:lnR>
                      <a:noFill/>
                    </a:lnR>
                    <a:lnT>
                      <a:noFill/>
                    </a:lnT>
                    <a:lnB>
                      <a:noFill/>
                    </a:lnB>
                  </a:tcPr>
                </a:tc>
              </a:tr>
              <a:tr h="107761">
                <a:tc>
                  <a:txBody>
                    <a:bodyPr/>
                    <a:lstStyle/>
                    <a:p>
                      <a:pPr algn="l" fontAlgn="t"/>
                      <a:endParaRPr lang="en-US" sz="900" b="1" i="0" u="none" strike="noStrike">
                        <a:solidFill>
                          <a:schemeClr val="accent6">
                            <a:lumMod val="50000"/>
                          </a:schemeClr>
                        </a:solidFill>
                        <a:effectLst/>
                        <a:latin typeface="Courier New" charset="0"/>
                      </a:endParaRPr>
                    </a:p>
                  </a:txBody>
                  <a:tcPr marL="5131" marR="5131" marT="5131"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131" marR="5131" marT="5131" marB="0" anchor="b">
                    <a:lnL>
                      <a:noFill/>
                    </a:lnL>
                    <a:lnR>
                      <a:noFill/>
                    </a:lnR>
                    <a:lnT>
                      <a:noFill/>
                    </a:lnT>
                    <a:lnB>
                      <a:noFill/>
                    </a:lnB>
                  </a:tcPr>
                </a:tc>
              </a:tr>
              <a:tr h="215522">
                <a:tc>
                  <a:txBody>
                    <a:bodyPr/>
                    <a:lstStyle/>
                    <a:p>
                      <a:pPr algn="l" fontAlgn="t"/>
                      <a:r>
                        <a:rPr lang="en-US" sz="900" b="1" i="0" u="none" strike="noStrike">
                          <a:solidFill>
                            <a:schemeClr val="accent6">
                              <a:lumMod val="50000"/>
                            </a:schemeClr>
                          </a:solidFill>
                          <a:effectLst/>
                          <a:latin typeface="Courier New" charset="0"/>
                        </a:rPr>
                        <a:t>diag .*</a:t>
                      </a: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adding a regular expression argument will display a detailed list of transfers by pool.  The sizes represent the total bytes received as target.</a:t>
                      </a:r>
                    </a:p>
                  </a:txBody>
                  <a:tcPr marL="5131" marR="5131" marT="5131" marB="0" anchor="b">
                    <a:lnL>
                      <a:noFill/>
                    </a:lnL>
                    <a:lnR>
                      <a:noFill/>
                    </a:lnR>
                    <a:lnT>
                      <a:noFill/>
                    </a:lnT>
                    <a:lnB>
                      <a:noFill/>
                    </a:lnB>
                  </a:tcPr>
                </a:tc>
              </a:tr>
              <a:tr h="107761">
                <a:tc>
                  <a:txBody>
                    <a:bodyPr/>
                    <a:lstStyle/>
                    <a:p>
                      <a:pPr algn="l" fontAlgn="t"/>
                      <a:r>
                        <a:rPr lang="en-US" sz="900" b="1" i="0" u="none" strike="noStrike">
                          <a:solidFill>
                            <a:schemeClr val="accent6">
                              <a:lumMod val="50000"/>
                            </a:schemeClr>
                          </a:solidFill>
                          <a:effectLst/>
                          <a:latin typeface="Courier New" charset="0"/>
                        </a:rPr>
                        <a:t>diag dmsdca17</a:t>
                      </a: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regex is greedy with no delimiters</a:t>
                      </a:r>
                    </a:p>
                  </a:txBody>
                  <a:tcPr marL="5131" marR="5131" marT="5131" marB="0" anchor="b">
                    <a:lnL>
                      <a:noFill/>
                    </a:lnL>
                    <a:lnR>
                      <a:noFill/>
                    </a:lnR>
                    <a:lnT>
                      <a:noFill/>
                    </a:lnT>
                    <a:lnB>
                      <a:noFill/>
                    </a:lnB>
                  </a:tcPr>
                </a:tc>
              </a:tr>
              <a:tr h="107761">
                <a:tc>
                  <a:txBody>
                    <a:bodyPr/>
                    <a:lstStyle/>
                    <a:p>
                      <a:pPr algn="l" fontAlgn="t"/>
                      <a:r>
                        <a:rPr lang="en-US" sz="900" b="1" i="0" u="none" strike="noStrike">
                          <a:solidFill>
                            <a:schemeClr val="accent6">
                              <a:lumMod val="50000"/>
                            </a:schemeClr>
                          </a:solidFill>
                          <a:effectLst/>
                          <a:latin typeface="Courier New" charset="0"/>
                        </a:rPr>
                        <a:t>diag dmsdca17-1$</a:t>
                      </a: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this applies to all the commands that take regex arguments</a:t>
                      </a:r>
                    </a:p>
                  </a:txBody>
                  <a:tcPr marL="5131" marR="5131" marT="5131" marB="0" anchor="b">
                    <a:lnL>
                      <a:noFill/>
                    </a:lnL>
                    <a:lnR>
                      <a:noFill/>
                    </a:lnR>
                    <a:lnT>
                      <a:noFill/>
                    </a:lnT>
                    <a:lnB>
                      <a:noFill/>
                    </a:lnB>
                  </a:tcPr>
                </a:tc>
              </a:tr>
              <a:tr h="107761">
                <a:tc>
                  <a:txBody>
                    <a:bodyPr/>
                    <a:lstStyle/>
                    <a:p>
                      <a:pPr algn="l" fontAlgn="t"/>
                      <a:endParaRPr lang="en-US" sz="900" b="1" i="0" u="none" strike="noStrike">
                        <a:solidFill>
                          <a:schemeClr val="accent6">
                            <a:lumMod val="50000"/>
                          </a:schemeClr>
                        </a:solidFill>
                        <a:effectLst/>
                        <a:latin typeface="Courier New" charset="0"/>
                      </a:endParaRPr>
                    </a:p>
                  </a:txBody>
                  <a:tcPr marL="5131" marR="5131" marT="5131"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131" marR="5131" marT="5131" marB="0" anchor="b">
                    <a:lnL>
                      <a:noFill/>
                    </a:lnL>
                    <a:lnR>
                      <a:noFill/>
                    </a:lnR>
                    <a:lnT>
                      <a:noFill/>
                    </a:lnT>
                    <a:lnB>
                      <a:noFill/>
                    </a:lnB>
                  </a:tcPr>
                </a:tc>
              </a:tr>
              <a:tr h="215522">
                <a:tc>
                  <a:txBody>
                    <a:bodyPr/>
                    <a:lstStyle/>
                    <a:p>
                      <a:pPr algn="l" fontAlgn="t"/>
                      <a:r>
                        <a:rPr lang="en-US" sz="900" b="1" i="0" u="none" strike="noStrike">
                          <a:solidFill>
                            <a:schemeClr val="accent6">
                              <a:lumMod val="50000"/>
                            </a:schemeClr>
                          </a:solidFill>
                          <a:effectLst/>
                          <a:latin typeface="Courier New" charset="0"/>
                        </a:rPr>
                        <a:t>diag history</a:t>
                      </a: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diag history displays the operations statistics file; statistics collection is disabled by default</a:t>
                      </a:r>
                    </a:p>
                  </a:txBody>
                  <a:tcPr marL="5131" marR="5131" marT="5131" marB="0" anchor="b">
                    <a:lnL>
                      <a:noFill/>
                    </a:lnL>
                    <a:lnR>
                      <a:noFill/>
                    </a:lnR>
                    <a:lnT>
                      <a:noFill/>
                    </a:lnT>
                    <a:lnB>
                      <a:noFill/>
                    </a:lnB>
                  </a:tcPr>
                </a:tc>
              </a:tr>
              <a:tr h="107761">
                <a:tc>
                  <a:txBody>
                    <a:bodyPr/>
                    <a:lstStyle/>
                    <a:p>
                      <a:pPr algn="l" fontAlgn="t"/>
                      <a:r>
                        <a:rPr lang="en-US" sz="900" b="1" i="0" u="none" strike="noStrike">
                          <a:solidFill>
                            <a:schemeClr val="accent6">
                              <a:lumMod val="50000"/>
                            </a:schemeClr>
                          </a:solidFill>
                          <a:effectLst/>
                          <a:latin typeface="Courier New" charset="0"/>
                        </a:rPr>
                        <a:t>diag history -enable</a:t>
                      </a: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We will turn it on to show the output during our small test.</a:t>
                      </a:r>
                    </a:p>
                  </a:txBody>
                  <a:tcPr marL="5131" marR="5131" marT="5131" marB="0" anchor="b">
                    <a:lnL>
                      <a:noFill/>
                    </a:lnL>
                    <a:lnR>
                      <a:noFill/>
                    </a:lnR>
                    <a:lnT>
                      <a:noFill/>
                    </a:lnT>
                    <a:lnB>
                      <a:noFill/>
                    </a:lnB>
                  </a:tcPr>
                </a:tc>
              </a:tr>
              <a:tr h="107761">
                <a:tc>
                  <a:txBody>
                    <a:bodyPr/>
                    <a:lstStyle/>
                    <a:p>
                      <a:pPr algn="l" fontAlgn="t"/>
                      <a:endParaRPr lang="en-US" sz="900" b="1" i="0" u="none" strike="noStrike">
                        <a:solidFill>
                          <a:schemeClr val="accent6">
                            <a:lumMod val="50000"/>
                          </a:schemeClr>
                        </a:solidFill>
                        <a:effectLst/>
                        <a:latin typeface="Courier New" charset="0"/>
                      </a:endParaRPr>
                    </a:p>
                  </a:txBody>
                  <a:tcPr marL="5131" marR="5131" marT="5131"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131" marR="5131" marT="5131" marB="0" anchor="b">
                    <a:lnL>
                      <a:noFill/>
                    </a:lnL>
                    <a:lnR>
                      <a:noFill/>
                    </a:lnR>
                    <a:lnT>
                      <a:noFill/>
                    </a:lnT>
                    <a:lnB>
                      <a:noFill/>
                    </a:lnB>
                  </a:tcPr>
                </a:tc>
              </a:tr>
              <a:tr h="107761">
                <a:tc>
                  <a:txBody>
                    <a:bodyPr/>
                    <a:lstStyle/>
                    <a:p>
                      <a:pPr algn="l" fontAlgn="t"/>
                      <a:r>
                        <a:rPr lang="en-US" sz="900" b="1" i="0" u="none" strike="noStrike">
                          <a:solidFill>
                            <a:schemeClr val="accent6">
                              <a:lumMod val="50000"/>
                            </a:schemeClr>
                          </a:solidFill>
                          <a:effectLst/>
                          <a:latin typeface="Courier New" charset="0"/>
                        </a:rPr>
                        <a:t>pool info</a:t>
                      </a:r>
                    </a:p>
                  </a:txBody>
                  <a:tcPr marL="5131" marR="5131" marT="5131" marB="0" anchor="b">
                    <a:lnL>
                      <a:noFill/>
                    </a:lnL>
                    <a:lnR>
                      <a:noFill/>
                    </a:lnR>
                    <a:lnT>
                      <a:noFill/>
                    </a:lnT>
                    <a:lnB>
                      <a:noFill/>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900" b="0" i="0" u="none" strike="noStrike">
                          <a:solidFill>
                            <a:srgbClr val="002060"/>
                          </a:solidFill>
                          <a:effectLst/>
                          <a:latin typeface="Calibri" charset="0"/>
                        </a:rPr>
                        <a:t>Pool Monitor information is reparsed into structures useful to the resilience service.  Basic pool information can be seen</a:t>
                      </a:r>
                    </a:p>
                    <a:p>
                      <a:pPr algn="l" fontAlgn="b"/>
                      <a:r>
                        <a:rPr lang="en-US" sz="900" b="0" i="0" u="none" strike="noStrike">
                          <a:solidFill>
                            <a:srgbClr val="002060"/>
                          </a:solidFill>
                          <a:effectLst/>
                          <a:latin typeface="Calibri" charset="0"/>
                        </a:rPr>
                        <a:t>using this command</a:t>
                      </a:r>
                    </a:p>
                  </a:txBody>
                  <a:tcPr marL="5131" marR="5131" marT="5131" marB="0" anchor="b">
                    <a:lnL>
                      <a:noFill/>
                    </a:lnL>
                    <a:lnR>
                      <a:noFill/>
                    </a:lnR>
                    <a:lnT>
                      <a:noFill/>
                    </a:lnT>
                    <a:lnB>
                      <a:noFill/>
                    </a:lnB>
                  </a:tcPr>
                </a:tc>
              </a:tr>
              <a:tr h="107761">
                <a:tc>
                  <a:txBody>
                    <a:bodyPr/>
                    <a:lstStyle/>
                    <a:p>
                      <a:pPr algn="l" fontAlgn="t"/>
                      <a:r>
                        <a:rPr lang="en-US" sz="900" b="1" i="0" u="none" strike="noStrike">
                          <a:solidFill>
                            <a:schemeClr val="accent6">
                              <a:lumMod val="50000"/>
                            </a:schemeClr>
                          </a:solidFill>
                          <a:effectLst/>
                          <a:latin typeface="Courier New" charset="0"/>
                        </a:rPr>
                        <a:t>pool info dmsdca17</a:t>
                      </a:r>
                    </a:p>
                  </a:txBody>
                  <a:tcPr marL="5131" marR="5131" marT="5131" marB="0" anchor="b">
                    <a:lnL>
                      <a:noFill/>
                    </a:lnL>
                    <a:lnR>
                      <a:noFill/>
                    </a:lnR>
                    <a:lnT>
                      <a:noFill/>
                    </a:lnT>
                    <a:lnB>
                      <a:noFill/>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900" b="0" i="0" u="none" strike="noStrike">
                          <a:solidFill>
                            <a:srgbClr val="002060"/>
                          </a:solidFill>
                          <a:effectLst/>
                          <a:latin typeface="Calibri" charset="0"/>
                        </a:rPr>
                        <a:t>(which also takes a regular expression argument)</a:t>
                      </a:r>
                    </a:p>
                  </a:txBody>
                  <a:tcPr marL="5131" marR="5131" marT="5131" marB="0" anchor="b">
                    <a:lnL>
                      <a:noFill/>
                    </a:lnL>
                    <a:lnR>
                      <a:noFill/>
                    </a:lnR>
                    <a:lnT>
                      <a:noFill/>
                    </a:lnT>
                    <a:lnB>
                      <a:noFill/>
                    </a:lnB>
                  </a:tcPr>
                </a:tc>
              </a:tr>
              <a:tr h="107761">
                <a:tc>
                  <a:txBody>
                    <a:bodyPr/>
                    <a:lstStyle/>
                    <a:p>
                      <a:pPr algn="l" fontAlgn="t"/>
                      <a:endParaRPr lang="en-US" sz="900" b="1" i="0" u="none" strike="noStrike">
                        <a:solidFill>
                          <a:schemeClr val="accent6">
                            <a:lumMod val="50000"/>
                          </a:schemeClr>
                        </a:solidFill>
                        <a:effectLst/>
                        <a:latin typeface="Courier New" charset="0"/>
                      </a:endParaRPr>
                    </a:p>
                  </a:txBody>
                  <a:tcPr marL="5131" marR="5131" marT="5131"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131" marR="5131" marT="5131" marB="0" anchor="b">
                    <a:lnL>
                      <a:noFill/>
                    </a:lnL>
                    <a:lnR>
                      <a:noFill/>
                    </a:lnR>
                    <a:lnT>
                      <a:noFill/>
                    </a:lnT>
                    <a:lnB>
                      <a:noFill/>
                    </a:lnB>
                  </a:tcPr>
                </a:tc>
              </a:tr>
              <a:tr h="215522">
                <a:tc>
                  <a:txBody>
                    <a:bodyPr/>
                    <a:lstStyle/>
                    <a:p>
                      <a:pPr algn="l" fontAlgn="t"/>
                      <a:r>
                        <a:rPr lang="en-US" sz="900" b="1" i="0" u="none" strike="noStrike">
                          <a:solidFill>
                            <a:schemeClr val="accent6">
                              <a:lumMod val="50000"/>
                            </a:schemeClr>
                          </a:solidFill>
                          <a:effectLst/>
                          <a:latin typeface="Courier New" charset="0"/>
                        </a:rPr>
                        <a:t>pool ls</a:t>
                      </a: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For each resilient pool, resilience stores an operation marker; ls displays these.</a:t>
                      </a:r>
                    </a:p>
                  </a:txBody>
                  <a:tcPr marL="5131" marR="5131" marT="5131" marB="0" anchor="b">
                    <a:lnL>
                      <a:noFill/>
                    </a:lnL>
                    <a:lnR>
                      <a:noFill/>
                    </a:lnR>
                    <a:lnT>
                      <a:noFill/>
                    </a:lnT>
                    <a:lnB>
                      <a:noFill/>
                    </a:lnB>
                  </a:tcPr>
                </a:tc>
              </a:tr>
              <a:tr h="215522">
                <a:tc>
                  <a:txBody>
                    <a:bodyPr/>
                    <a:lstStyle/>
                    <a:p>
                      <a:pPr algn="l" fontAlgn="t"/>
                      <a:r>
                        <a:rPr lang="en-US" sz="900" b="1" i="0" u="none" strike="noStrike">
                          <a:solidFill>
                            <a:schemeClr val="accent6">
                              <a:lumMod val="50000"/>
                            </a:schemeClr>
                          </a:solidFill>
                          <a:effectLst/>
                          <a:latin typeface="Courier New" charset="0"/>
                        </a:rPr>
                        <a:t>\h pool ls</a:t>
                      </a: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This command, along with pool cancel and pool scan, accepts a number of attribute filters</a:t>
                      </a:r>
                    </a:p>
                  </a:txBody>
                  <a:tcPr marL="5131" marR="5131" marT="5131" marB="0" anchor="b">
                    <a:lnL>
                      <a:noFill/>
                    </a:lnL>
                    <a:lnR>
                      <a:noFill/>
                    </a:lnR>
                    <a:lnT>
                      <a:noFill/>
                    </a:lnT>
                    <a:lnB>
                      <a:noFill/>
                    </a:lnB>
                  </a:tcPr>
                </a:tc>
              </a:tr>
              <a:tr h="107761">
                <a:tc>
                  <a:txBody>
                    <a:bodyPr/>
                    <a:lstStyle/>
                    <a:p>
                      <a:pPr algn="l" fontAlgn="b"/>
                      <a:endParaRPr lang="en-US" sz="900" b="1" i="0" u="none" strike="noStrike">
                        <a:solidFill>
                          <a:srgbClr val="000000"/>
                        </a:solidFill>
                        <a:effectLst/>
                        <a:latin typeface="Courier New" charset="0"/>
                      </a:endParaRPr>
                    </a:p>
                  </a:txBody>
                  <a:tcPr marL="5131" marR="5131" marT="5131"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131" marR="5131" marT="5131" marB="0" anchor="b">
                    <a:lnL>
                      <a:noFill/>
                    </a:lnL>
                    <a:lnR>
                      <a:noFill/>
                    </a:lnR>
                    <a:lnT>
                      <a:noFill/>
                    </a:lnT>
                    <a:lnB>
                      <a:noFill/>
                    </a:lnB>
                  </a:tcPr>
                </a:tc>
              </a:tr>
              <a:tr h="215522">
                <a:tc>
                  <a:txBody>
                    <a:bodyPr/>
                    <a:lstStyle/>
                    <a:p>
                      <a:pPr algn="l" fontAlgn="b"/>
                      <a:endParaRPr lang="en-US" sz="600" b="1" i="0" u="none" strike="noStrike">
                        <a:solidFill>
                          <a:srgbClr val="000000"/>
                        </a:solidFill>
                        <a:effectLst/>
                        <a:latin typeface="Courier New" charset="0"/>
                      </a:endParaRP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We are going to use the -state filter (WAITING, RUNNING) to check up on a pool operation momentarily</a:t>
                      </a:r>
                    </a:p>
                  </a:txBody>
                  <a:tcPr marL="5131" marR="5131" marT="5131" marB="0" anchor="b">
                    <a:lnL>
                      <a:noFill/>
                    </a:lnL>
                    <a:lnR>
                      <a:noFill/>
                    </a:lnR>
                    <a:lnT>
                      <a:noFill/>
                    </a:lnT>
                    <a:lnB>
                      <a:noFill/>
                    </a:lnB>
                  </a:tcPr>
                </a:tc>
              </a:tr>
              <a:tr h="107761">
                <a:tc>
                  <a:txBody>
                    <a:bodyPr/>
                    <a:lstStyle/>
                    <a:p>
                      <a:pPr algn="l" fontAlgn="b"/>
                      <a:endParaRPr lang="en-US" sz="600" b="1" i="0" u="none" strike="noStrike">
                        <a:solidFill>
                          <a:srgbClr val="000000"/>
                        </a:solidFill>
                        <a:effectLst/>
                        <a:latin typeface="Courier New" charset="0"/>
                      </a:endParaRPr>
                    </a:p>
                  </a:txBody>
                  <a:tcPr marL="5131" marR="5131" marT="5131"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131" marR="5131" marT="5131" marB="0" anchor="b">
                    <a:lnL>
                      <a:noFill/>
                    </a:lnL>
                    <a:lnR>
                      <a:noFill/>
                    </a:lnR>
                    <a:lnT>
                      <a:noFill/>
                    </a:lnT>
                    <a:lnB>
                      <a:noFill/>
                    </a:lnB>
                  </a:tcPr>
                </a:tc>
              </a:tr>
              <a:tr h="107761">
                <a:tc>
                  <a:txBody>
                    <a:bodyPr/>
                    <a:lstStyle/>
                    <a:p>
                      <a:pPr algn="l" fontAlgn="b"/>
                      <a:endParaRPr lang="en-US" sz="600" b="1" i="0" u="none" strike="noStrike">
                        <a:solidFill>
                          <a:srgbClr val="000000"/>
                        </a:solidFill>
                        <a:effectLst/>
                        <a:latin typeface="Courier New" charset="0"/>
                      </a:endParaRP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By way of demonstration, we will now do the following:  </a:t>
                      </a:r>
                    </a:p>
                  </a:txBody>
                  <a:tcPr marL="5131" marR="5131" marT="5131" marB="0" anchor="b">
                    <a:lnL>
                      <a:noFill/>
                    </a:lnL>
                    <a:lnR>
                      <a:noFill/>
                    </a:lnR>
                    <a:lnT>
                      <a:noFill/>
                    </a:lnT>
                    <a:lnB>
                      <a:noFill/>
                    </a:lnB>
                  </a:tcPr>
                </a:tc>
              </a:tr>
              <a:tr h="107761">
                <a:tc>
                  <a:txBody>
                    <a:bodyPr/>
                    <a:lstStyle/>
                    <a:p>
                      <a:pPr algn="l" fontAlgn="b"/>
                      <a:endParaRPr lang="en-US" sz="600" b="1" i="0" u="none" strike="noStrike">
                        <a:solidFill>
                          <a:srgbClr val="000000"/>
                        </a:solidFill>
                        <a:effectLst/>
                        <a:latin typeface="Courier New" charset="0"/>
                      </a:endParaRP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 disable a pool</a:t>
                      </a:r>
                    </a:p>
                  </a:txBody>
                  <a:tcPr marL="5131" marR="5131" marT="5131" marB="0" anchor="b">
                    <a:lnL>
                      <a:noFill/>
                    </a:lnL>
                    <a:lnR>
                      <a:noFill/>
                    </a:lnR>
                    <a:lnT>
                      <a:noFill/>
                    </a:lnT>
                    <a:lnB>
                      <a:noFill/>
                    </a:lnB>
                  </a:tcPr>
                </a:tc>
              </a:tr>
              <a:tr h="107761">
                <a:tc>
                  <a:txBody>
                    <a:bodyPr/>
                    <a:lstStyle/>
                    <a:p>
                      <a:pPr algn="l" fontAlgn="b"/>
                      <a:endParaRPr lang="en-US" sz="600" b="1" i="0" u="none" strike="noStrike">
                        <a:solidFill>
                          <a:srgbClr val="000000"/>
                        </a:solidFill>
                        <a:effectLst/>
                        <a:latin typeface="Courier New" charset="0"/>
                      </a:endParaRP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 examine the results</a:t>
                      </a:r>
                    </a:p>
                  </a:txBody>
                  <a:tcPr marL="5131" marR="5131" marT="5131" marB="0" anchor="b">
                    <a:lnL>
                      <a:noFill/>
                    </a:lnL>
                    <a:lnR>
                      <a:noFill/>
                    </a:lnR>
                    <a:lnT>
                      <a:noFill/>
                    </a:lnT>
                    <a:lnB>
                      <a:noFill/>
                    </a:lnB>
                  </a:tcPr>
                </a:tc>
              </a:tr>
              <a:tr h="107761">
                <a:tc>
                  <a:txBody>
                    <a:bodyPr/>
                    <a:lstStyle/>
                    <a:p>
                      <a:pPr algn="l" fontAlgn="b"/>
                      <a:endParaRPr lang="en-US" sz="600" b="1" i="0" u="none" strike="noStrike">
                        <a:solidFill>
                          <a:srgbClr val="000000"/>
                        </a:solidFill>
                        <a:effectLst/>
                        <a:latin typeface="Courier New" charset="0"/>
                      </a:endParaRP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 re-enable the pool before its scan completes</a:t>
                      </a:r>
                    </a:p>
                  </a:txBody>
                  <a:tcPr marL="5131" marR="5131" marT="5131" marB="0" anchor="b">
                    <a:lnL>
                      <a:noFill/>
                    </a:lnL>
                    <a:lnR>
                      <a:noFill/>
                    </a:lnR>
                    <a:lnT>
                      <a:noFill/>
                    </a:lnT>
                    <a:lnB>
                      <a:noFill/>
                    </a:lnB>
                  </a:tcPr>
                </a:tc>
              </a:tr>
              <a:tr h="107761">
                <a:tc>
                  <a:txBody>
                    <a:bodyPr/>
                    <a:lstStyle/>
                    <a:p>
                      <a:pPr algn="l" fontAlgn="b"/>
                      <a:endParaRPr lang="en-US" sz="600" b="1" i="0" u="none" strike="noStrike">
                        <a:solidFill>
                          <a:srgbClr val="000000"/>
                        </a:solidFill>
                        <a:effectLst/>
                        <a:latin typeface="Courier New" charset="0"/>
                      </a:endParaRP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 examine the results</a:t>
                      </a:r>
                    </a:p>
                  </a:txBody>
                  <a:tcPr marL="5131" marR="5131" marT="5131" marB="0" anchor="b">
                    <a:lnL>
                      <a:noFill/>
                    </a:lnL>
                    <a:lnR>
                      <a:noFill/>
                    </a:lnR>
                    <a:lnT>
                      <a:noFill/>
                    </a:lnT>
                    <a:lnB>
                      <a:noFill/>
                    </a:lnB>
                  </a:tcPr>
                </a:tc>
              </a:tr>
              <a:tr h="107761">
                <a:tc>
                  <a:txBody>
                    <a:bodyPr/>
                    <a:lstStyle/>
                    <a:p>
                      <a:pPr algn="l" fontAlgn="b"/>
                      <a:endParaRPr lang="en-US" sz="600" b="1" i="0" u="none" strike="noStrike">
                        <a:solidFill>
                          <a:srgbClr val="000000"/>
                        </a:solidFill>
                        <a:effectLst/>
                        <a:latin typeface="Courier New" charset="0"/>
                      </a:endParaRPr>
                    </a:p>
                  </a:txBody>
                  <a:tcPr marL="5131" marR="5131" marT="5131"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131" marR="5131" marT="5131" marB="0" anchor="b">
                    <a:lnL>
                      <a:noFill/>
                    </a:lnL>
                    <a:lnR>
                      <a:noFill/>
                    </a:lnR>
                    <a:lnT>
                      <a:noFill/>
                    </a:lnT>
                    <a:lnB>
                      <a:noFill/>
                    </a:lnB>
                  </a:tcPr>
                </a:tc>
              </a:tr>
              <a:tr h="323283">
                <a:tc>
                  <a:txBody>
                    <a:bodyPr/>
                    <a:lstStyle/>
                    <a:p>
                      <a:pPr algn="l" fontAlgn="b"/>
                      <a:endParaRPr lang="en-US" sz="600" b="1" i="0" u="none" strike="noStrike">
                        <a:solidFill>
                          <a:srgbClr val="000000"/>
                        </a:solidFill>
                        <a:effectLst/>
                        <a:latin typeface="Courier New" charset="0"/>
                      </a:endParaRPr>
                    </a:p>
                  </a:txBody>
                  <a:tcPr marL="5131" marR="5131" marT="5131"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for lack of time, I will not show here the behavior of resilience when the pool down scan completes (to wit: a down pool is scanned only once, and will not be rescanned automatically until it comes back on line)</a:t>
                      </a:r>
                    </a:p>
                  </a:txBody>
                  <a:tcPr marL="5131" marR="5131" marT="5131" marB="0" anchor="b">
                    <a:lnL>
                      <a:noFill/>
                    </a:lnL>
                    <a:lnR>
                      <a:noFill/>
                    </a:lnR>
                    <a:lnT>
                      <a:noFill/>
                    </a:lnT>
                    <a:lnB>
                      <a:noFill/>
                    </a:lnB>
                  </a:tcPr>
                </a:tc>
              </a:tr>
            </a:tbl>
          </a:graphicData>
        </a:graphic>
      </p:graphicFrame>
    </p:spTree>
    <p:extLst>
      <p:ext uri="{BB962C8B-B14F-4D97-AF65-F5344CB8AC3E}">
        <p14:creationId xmlns:p14="http://schemas.microsoft.com/office/powerpoint/2010/main" val="47819372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dCache User Workshop</a:t>
            </a:r>
            <a:endParaRPr lang="en-US" dirty="0"/>
          </a:p>
        </p:txBody>
      </p:sp>
      <p:sp>
        <p:nvSpPr>
          <p:cNvPr id="5" name="Footer Placeholder 4"/>
          <p:cNvSpPr>
            <a:spLocks noGrp="1"/>
          </p:cNvSpPr>
          <p:nvPr>
            <p:ph type="ftr" sz="quarter" idx="11"/>
          </p:nvPr>
        </p:nvSpPr>
        <p:spPr/>
        <p:txBody>
          <a:bodyPr/>
          <a:lstStyle/>
          <a:p>
            <a:r>
              <a:rPr lang="en-US" dirty="0" smtClean="0"/>
              <a:t>Barcelona 12/04/2016</a:t>
            </a:r>
            <a:endParaRPr lang="en-US" dirty="0"/>
          </a:p>
        </p:txBody>
      </p:sp>
      <p:sp>
        <p:nvSpPr>
          <p:cNvPr id="7" name="Title 1"/>
          <p:cNvSpPr>
            <a:spLocks noGrp="1"/>
          </p:cNvSpPr>
          <p:nvPr>
            <p:ph type="title"/>
          </p:nvPr>
        </p:nvSpPr>
        <p:spPr>
          <a:xfrm>
            <a:off x="457200" y="97628"/>
            <a:ext cx="8229600" cy="619442"/>
          </a:xfrm>
        </p:spPr>
        <p:txBody>
          <a:bodyPr>
            <a:normAutofit/>
          </a:bodyPr>
          <a:lstStyle/>
          <a:p>
            <a:r>
              <a:rPr lang="en-US" sz="1800" b="1" dirty="0">
                <a:solidFill>
                  <a:srgbClr val="000090"/>
                </a:solidFill>
              </a:rPr>
              <a:t>Script for Demonstrating Admin Commands (2)</a:t>
            </a:r>
            <a:endParaRPr lang="en-US" sz="1800" dirty="0"/>
          </a:p>
        </p:txBody>
      </p:sp>
      <p:graphicFrame>
        <p:nvGraphicFramePr>
          <p:cNvPr id="2" name="Table 1"/>
          <p:cNvGraphicFramePr>
            <a:graphicFrameLocks noGrp="1"/>
          </p:cNvGraphicFramePr>
          <p:nvPr>
            <p:extLst>
              <p:ext uri="{D42A27DB-BD31-4B8C-83A1-F6EECF244321}">
                <p14:modId xmlns:p14="http://schemas.microsoft.com/office/powerpoint/2010/main" val="1630354340"/>
              </p:ext>
            </p:extLst>
          </p:nvPr>
        </p:nvGraphicFramePr>
        <p:xfrm>
          <a:off x="814753" y="885454"/>
          <a:ext cx="7649308" cy="5323441"/>
        </p:xfrm>
        <a:graphic>
          <a:graphicData uri="http://schemas.openxmlformats.org/drawingml/2006/table">
            <a:tbl>
              <a:tblPr/>
              <a:tblGrid>
                <a:gridCol w="3447157"/>
                <a:gridCol w="4202151"/>
              </a:tblGrid>
              <a:tr h="119104">
                <a:tc>
                  <a:txBody>
                    <a:bodyPr/>
                    <a:lstStyle/>
                    <a:p>
                      <a:pPr algn="l" fontAlgn="t"/>
                      <a:endParaRPr lang="en-US" sz="900" b="1" i="0" u="none" strike="noStrike">
                        <a:solidFill>
                          <a:srgbClr val="000000"/>
                        </a:solidFill>
                        <a:effectLst/>
                        <a:latin typeface="Courier New" charset="0"/>
                      </a:endParaRP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Before we do this, let's have a look at the pool scan settings.</a:t>
                      </a:r>
                    </a:p>
                  </a:txBody>
                  <a:tcPr marL="5672" marR="5672" marT="5672" marB="0" anchor="b">
                    <a:lnL>
                      <a:noFill/>
                    </a:lnL>
                    <a:lnR>
                      <a:noFill/>
                    </a:lnR>
                    <a:lnT>
                      <a:noFill/>
                    </a:lnT>
                    <a:lnB>
                      <a:noFill/>
                    </a:lnB>
                  </a:tcPr>
                </a:tc>
              </a:tr>
              <a:tr h="119104">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672" marR="5672" marT="5672" marB="0" anchor="b">
                    <a:lnL>
                      <a:noFill/>
                    </a:lnL>
                    <a:lnR>
                      <a:noFill/>
                    </a:lnR>
                    <a:lnT>
                      <a:noFill/>
                    </a:lnT>
                    <a:lnB>
                      <a:noFill/>
                    </a:lnB>
                  </a:tcPr>
                </a:tc>
              </a:tr>
              <a:tr h="119104">
                <a:tc>
                  <a:txBody>
                    <a:bodyPr/>
                    <a:lstStyle/>
                    <a:p>
                      <a:pPr algn="l" fontAlgn="t"/>
                      <a:r>
                        <a:rPr lang="en-US" sz="900" b="1" i="0" u="none" strike="noStrike">
                          <a:solidFill>
                            <a:schemeClr val="accent6">
                              <a:lumMod val="50000"/>
                            </a:schemeClr>
                          </a:solidFill>
                          <a:effectLst/>
                          <a:latin typeface="Courier New" charset="0"/>
                        </a:rPr>
                        <a:t>pool ctrl info</a:t>
                      </a: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This command controls various timeout and queueing properties.</a:t>
                      </a:r>
                    </a:p>
                  </a:txBody>
                  <a:tcPr marL="5672" marR="5672" marT="5672" marB="0" anchor="b">
                    <a:lnL>
                      <a:noFill/>
                    </a:lnL>
                    <a:lnR>
                      <a:noFill/>
                    </a:lnR>
                    <a:lnT>
                      <a:noFill/>
                    </a:lnT>
                    <a:lnB>
                      <a:noFill/>
                    </a:lnB>
                  </a:tcPr>
                </a:tc>
              </a:tr>
              <a:tr h="238209">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We won't demonstrate all of these.  What I want to focus on is the grace period.</a:t>
                      </a:r>
                    </a:p>
                  </a:txBody>
                  <a:tcPr marL="5672" marR="5672" marT="5672" marB="0" anchor="b">
                    <a:lnL>
                      <a:noFill/>
                    </a:lnL>
                    <a:lnR>
                      <a:noFill/>
                    </a:lnR>
                    <a:lnT>
                      <a:noFill/>
                    </a:lnT>
                    <a:lnB>
                      <a:noFill/>
                    </a:lnB>
                  </a:tcPr>
                </a:tc>
              </a:tr>
              <a:tr h="238209">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These exist because it may be desirable not to take immediate action when a pool goes down or comes back on line.</a:t>
                      </a:r>
                    </a:p>
                  </a:txBody>
                  <a:tcPr marL="5672" marR="5672" marT="5672" marB="0" anchor="b">
                    <a:lnL>
                      <a:noFill/>
                    </a:lnL>
                    <a:lnR>
                      <a:noFill/>
                    </a:lnR>
                    <a:lnT>
                      <a:noFill/>
                    </a:lnT>
                    <a:lnB>
                      <a:noFill/>
                    </a:lnB>
                  </a:tcPr>
                </a:tc>
              </a:tr>
              <a:tr h="238209">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(There is also a way to disable resilience handling on a pool by using a pool command, which I will show shortly.)</a:t>
                      </a:r>
                    </a:p>
                  </a:txBody>
                  <a:tcPr marL="5672" marR="5672" marT="5672" marB="0" anchor="b">
                    <a:lnL>
                      <a:noFill/>
                    </a:lnL>
                    <a:lnR>
                      <a:noFill/>
                    </a:lnR>
                    <a:lnT>
                      <a:noFill/>
                    </a:lnT>
                    <a:lnB>
                      <a:noFill/>
                    </a:lnB>
                  </a:tcPr>
                </a:tc>
              </a:tr>
              <a:tr h="119104">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672" marR="5672" marT="5672" marB="0" anchor="b">
                    <a:lnL>
                      <a:noFill/>
                    </a:lnL>
                    <a:lnR>
                      <a:noFill/>
                    </a:lnR>
                    <a:lnT>
                      <a:noFill/>
                    </a:lnT>
                    <a:lnB>
                      <a:noFill/>
                    </a:lnB>
                  </a:tcPr>
                </a:tc>
              </a:tr>
              <a:tr h="238209">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As you can see, both down and restart have a large delay (1 DAY).  Let's set these to 10 seconds.</a:t>
                      </a:r>
                    </a:p>
                  </a:txBody>
                  <a:tcPr marL="5672" marR="5672" marT="5672" marB="0" anchor="b">
                    <a:lnL>
                      <a:noFill/>
                    </a:lnL>
                    <a:lnR>
                      <a:noFill/>
                    </a:lnR>
                    <a:lnT>
                      <a:noFill/>
                    </a:lnT>
                    <a:lnB>
                      <a:noFill/>
                    </a:lnB>
                  </a:tcPr>
                </a:tc>
              </a:tr>
              <a:tr h="119104">
                <a:tc>
                  <a:txBody>
                    <a:bodyPr/>
                    <a:lstStyle/>
                    <a:p>
                      <a:pPr algn="l" fontAlgn="t"/>
                      <a:r>
                        <a:rPr lang="en-US" sz="900" b="1" i="0" u="none" strike="noStrike">
                          <a:solidFill>
                            <a:schemeClr val="accent6">
                              <a:lumMod val="50000"/>
                            </a:schemeClr>
                          </a:solidFill>
                          <a:effectLst/>
                          <a:latin typeface="Courier New" charset="0"/>
                        </a:rPr>
                        <a:t>pool ctrl reset -down=10 -unit=SECONDS</a:t>
                      </a:r>
                    </a:p>
                  </a:txBody>
                  <a:tcPr marL="5672" marR="5672" marT="5672"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672" marR="5672" marT="5672" marB="0" anchor="b">
                    <a:lnL>
                      <a:noFill/>
                    </a:lnL>
                    <a:lnR>
                      <a:noFill/>
                    </a:lnR>
                    <a:lnT>
                      <a:noFill/>
                    </a:lnT>
                    <a:lnB>
                      <a:noFill/>
                    </a:lnB>
                  </a:tcPr>
                </a:tc>
              </a:tr>
              <a:tr h="119104">
                <a:tc>
                  <a:txBody>
                    <a:bodyPr/>
                    <a:lstStyle/>
                    <a:p>
                      <a:pPr algn="l" fontAlgn="t"/>
                      <a:r>
                        <a:rPr lang="en-US" sz="900" b="1" i="0" u="none" strike="noStrike">
                          <a:solidFill>
                            <a:schemeClr val="accent6">
                              <a:lumMod val="50000"/>
                            </a:schemeClr>
                          </a:solidFill>
                          <a:effectLst/>
                          <a:latin typeface="Courier New" charset="0"/>
                        </a:rPr>
                        <a:t>pool ctrl reset -restart=10 -unit=SECONDS</a:t>
                      </a:r>
                    </a:p>
                  </a:txBody>
                  <a:tcPr marL="5672" marR="5672" marT="5672"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672" marR="5672" marT="5672" marB="0" anchor="b">
                    <a:lnL>
                      <a:noFill/>
                    </a:lnL>
                    <a:lnR>
                      <a:noFill/>
                    </a:lnR>
                    <a:lnT>
                      <a:noFill/>
                    </a:lnT>
                    <a:lnB>
                      <a:noFill/>
                    </a:lnB>
                  </a:tcPr>
                </a:tc>
              </a:tr>
              <a:tr h="119104">
                <a:tc>
                  <a:txBody>
                    <a:bodyPr/>
                    <a:lstStyle/>
                    <a:p>
                      <a:pPr algn="l" fontAlgn="t"/>
                      <a:r>
                        <a:rPr lang="en-US" sz="900" b="1" i="0" u="none" strike="noStrike">
                          <a:solidFill>
                            <a:schemeClr val="accent6">
                              <a:lumMod val="50000"/>
                            </a:schemeClr>
                          </a:solidFill>
                          <a:effectLst/>
                          <a:latin typeface="Courier New" charset="0"/>
                        </a:rPr>
                        <a:t>pool ctrl info</a:t>
                      </a: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Now we can observe the action taken when a pool goes down.</a:t>
                      </a:r>
                    </a:p>
                  </a:txBody>
                  <a:tcPr marL="5672" marR="5672" marT="5672" marB="0" anchor="b">
                    <a:lnL>
                      <a:noFill/>
                    </a:lnL>
                    <a:lnR>
                      <a:noFill/>
                    </a:lnR>
                    <a:lnT>
                      <a:noFill/>
                    </a:lnT>
                    <a:lnB>
                      <a:noFill/>
                    </a:lnB>
                  </a:tcPr>
                </a:tc>
              </a:tr>
              <a:tr h="119104">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672" marR="5672" marT="5672" marB="0" anchor="b">
                    <a:lnL>
                      <a:noFill/>
                    </a:lnL>
                    <a:lnR>
                      <a:noFill/>
                    </a:lnR>
                    <a:lnT>
                      <a:noFill/>
                    </a:lnT>
                    <a:lnB>
                      <a:noFill/>
                    </a:lnB>
                  </a:tcPr>
                </a:tc>
              </a:tr>
              <a:tr h="119104">
                <a:tc>
                  <a:txBody>
                    <a:bodyPr/>
                    <a:lstStyle/>
                    <a:p>
                      <a:pPr algn="l" fontAlgn="t"/>
                      <a:r>
                        <a:rPr lang="en-US" sz="900" b="1" i="0" u="none" strike="noStrike">
                          <a:solidFill>
                            <a:schemeClr val="accent6">
                              <a:lumMod val="50000"/>
                            </a:schemeClr>
                          </a:solidFill>
                          <a:effectLst/>
                          <a:latin typeface="Courier New" charset="0"/>
                        </a:rPr>
                        <a:t>\s dmsdca17-1.1 pool disable -strict</a:t>
                      </a: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Let us issue a disable command to a pool.</a:t>
                      </a:r>
                    </a:p>
                  </a:txBody>
                  <a:tcPr marL="5672" marR="5672" marT="5672" marB="0" anchor="b">
                    <a:lnL>
                      <a:noFill/>
                    </a:lnL>
                    <a:lnR>
                      <a:noFill/>
                    </a:lnR>
                    <a:lnT>
                      <a:noFill/>
                    </a:lnT>
                    <a:lnB>
                      <a:noFill/>
                    </a:lnB>
                  </a:tcPr>
                </a:tc>
              </a:tr>
              <a:tr h="119104">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672" marR="5672" marT="5672" marB="0" anchor="b">
                    <a:lnL>
                      <a:noFill/>
                    </a:lnL>
                    <a:lnR>
                      <a:noFill/>
                    </a:lnR>
                    <a:lnT>
                      <a:noFill/>
                    </a:lnT>
                    <a:lnB>
                      <a:noFill/>
                    </a:lnB>
                  </a:tcPr>
                </a:tc>
              </a:tr>
              <a:tr h="119104">
                <a:tc>
                  <a:txBody>
                    <a:bodyPr/>
                    <a:lstStyle/>
                    <a:p>
                      <a:pPr algn="l" fontAlgn="t"/>
                      <a:r>
                        <a:rPr lang="en-US" sz="900" b="1" i="0" u="none" strike="noStrike">
                          <a:solidFill>
                            <a:schemeClr val="accent6">
                              <a:lumMod val="50000"/>
                            </a:schemeClr>
                          </a:solidFill>
                          <a:effectLst/>
                          <a:latin typeface="Courier New" charset="0"/>
                        </a:rPr>
                        <a:t>pool ls dmsdca17-1.1</a:t>
                      </a: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note it is in the WAITING state</a:t>
                      </a:r>
                    </a:p>
                  </a:txBody>
                  <a:tcPr marL="5672" marR="5672" marT="5672" marB="0" anchor="b">
                    <a:lnL>
                      <a:noFill/>
                    </a:lnL>
                    <a:lnR>
                      <a:noFill/>
                    </a:lnR>
                    <a:lnT>
                      <a:noFill/>
                    </a:lnT>
                    <a:lnB>
                      <a:noFill/>
                    </a:lnB>
                  </a:tcPr>
                </a:tc>
              </a:tr>
              <a:tr h="238209">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note also that the pool sweep period is set to 3 minutes.   Rather than waiting for the next sweep, let's interrupt the sweeper</a:t>
                      </a:r>
                    </a:p>
                  </a:txBody>
                  <a:tcPr marL="5672" marR="5672" marT="5672" marB="0" anchor="b">
                    <a:lnL>
                      <a:noFill/>
                    </a:lnL>
                    <a:lnR>
                      <a:noFill/>
                    </a:lnR>
                    <a:lnT>
                      <a:noFill/>
                    </a:lnT>
                    <a:lnB>
                      <a:noFill/>
                    </a:lnB>
                  </a:tcPr>
                </a:tc>
              </a:tr>
              <a:tr h="119104">
                <a:tc>
                  <a:txBody>
                    <a:bodyPr/>
                    <a:lstStyle/>
                    <a:p>
                      <a:pPr algn="l" fontAlgn="t"/>
                      <a:r>
                        <a:rPr lang="en-US" sz="900" b="1" i="0" u="none" strike="noStrike">
                          <a:solidFill>
                            <a:schemeClr val="accent6">
                              <a:lumMod val="50000"/>
                            </a:schemeClr>
                          </a:solidFill>
                          <a:effectLst/>
                          <a:latin typeface="Courier New" charset="0"/>
                        </a:rPr>
                        <a:t>pool ctrl run</a:t>
                      </a: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and make it run immediately.</a:t>
                      </a:r>
                    </a:p>
                  </a:txBody>
                  <a:tcPr marL="5672" marR="5672" marT="5672" marB="0" anchor="b">
                    <a:lnL>
                      <a:noFill/>
                    </a:lnL>
                    <a:lnR>
                      <a:noFill/>
                    </a:lnR>
                    <a:lnT>
                      <a:noFill/>
                    </a:lnT>
                    <a:lnB>
                      <a:noFill/>
                    </a:lnB>
                  </a:tcPr>
                </a:tc>
              </a:tr>
              <a:tr h="238209">
                <a:tc>
                  <a:txBody>
                    <a:bodyPr/>
                    <a:lstStyle/>
                    <a:p>
                      <a:pPr algn="l" fontAlgn="t"/>
                      <a:r>
                        <a:rPr lang="en-US" sz="900" b="1" i="0" u="none" strike="noStrike">
                          <a:solidFill>
                            <a:schemeClr val="accent6">
                              <a:lumMod val="50000"/>
                            </a:schemeClr>
                          </a:solidFill>
                          <a:effectLst/>
                          <a:latin typeface="Courier New" charset="0"/>
                        </a:rPr>
                        <a:t>pool ls dmsdca17-1.1</a:t>
                      </a: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now we can  see the operation is running.   We can also see the total number of files it needs to handle and the percentage done.</a:t>
                      </a:r>
                    </a:p>
                  </a:txBody>
                  <a:tcPr marL="5672" marR="5672" marT="5672" marB="0" anchor="b">
                    <a:lnL>
                      <a:noFill/>
                    </a:lnL>
                    <a:lnR>
                      <a:noFill/>
                    </a:lnR>
                    <a:lnT>
                      <a:noFill/>
                    </a:lnT>
                    <a:lnB>
                      <a:noFill/>
                    </a:lnB>
                  </a:tcPr>
                </a:tc>
              </a:tr>
              <a:tr h="119104">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672" marR="5672" marT="5672" marB="0" anchor="b">
                    <a:lnL>
                      <a:noFill/>
                    </a:lnL>
                    <a:lnR>
                      <a:noFill/>
                    </a:lnR>
                    <a:lnT>
                      <a:noFill/>
                    </a:lnT>
                    <a:lnB>
                      <a:noFill/>
                    </a:lnB>
                  </a:tcPr>
                </a:tc>
              </a:tr>
              <a:tr h="238209">
                <a:tc>
                  <a:txBody>
                    <a:bodyPr/>
                    <a:lstStyle/>
                    <a:p>
                      <a:pPr algn="l" fontAlgn="t"/>
                      <a:r>
                        <a:rPr lang="en-US" sz="900" b="1" i="0" u="none" strike="noStrike">
                          <a:solidFill>
                            <a:schemeClr val="accent6">
                              <a:lumMod val="50000"/>
                            </a:schemeClr>
                          </a:solidFill>
                          <a:effectLst/>
                          <a:latin typeface="Courier New" charset="0"/>
                        </a:rPr>
                        <a:t>pnfs ls</a:t>
                      </a: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If you wish to examine (or cancel) individual file operations, use the pnfs version of the pool commands we have seen</a:t>
                      </a:r>
                    </a:p>
                  </a:txBody>
                  <a:tcPr marL="5672" marR="5672" marT="5672" marB="0" anchor="b">
                    <a:lnL>
                      <a:noFill/>
                    </a:lnL>
                    <a:lnR>
                      <a:noFill/>
                    </a:lnR>
                    <a:lnT>
                      <a:noFill/>
                    </a:lnT>
                    <a:lnB>
                      <a:noFill/>
                    </a:lnB>
                  </a:tcPr>
                </a:tc>
              </a:tr>
              <a:tr h="119104">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these also have filtering attributes</a:t>
                      </a:r>
                    </a:p>
                  </a:txBody>
                  <a:tcPr marL="5672" marR="5672" marT="5672" marB="0" anchor="b">
                    <a:lnL>
                      <a:noFill/>
                    </a:lnL>
                    <a:lnR>
                      <a:noFill/>
                    </a:lnR>
                    <a:lnT>
                      <a:noFill/>
                    </a:lnT>
                    <a:lnB>
                      <a:noFill/>
                    </a:lnB>
                  </a:tcPr>
                </a:tc>
              </a:tr>
              <a:tr h="119104">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672" marR="5672" marT="5672" marB="0" anchor="b">
                    <a:lnL>
                      <a:noFill/>
                    </a:lnL>
                    <a:lnR>
                      <a:noFill/>
                    </a:lnR>
                    <a:lnT>
                      <a:noFill/>
                    </a:lnT>
                    <a:lnB>
                      <a:noFill/>
                    </a:lnB>
                  </a:tcPr>
                </a:tc>
              </a:tr>
              <a:tr h="476417">
                <a:tc>
                  <a:txBody>
                    <a:bodyPr/>
                    <a:lstStyle/>
                    <a:p>
                      <a:pPr algn="l" fontAlgn="t"/>
                      <a:r>
                        <a:rPr lang="en-US" sz="900" b="1" i="0" u="none" strike="noStrike">
                          <a:solidFill>
                            <a:schemeClr val="accent6">
                              <a:lumMod val="50000"/>
                            </a:schemeClr>
                          </a:solidFill>
                          <a:effectLst/>
                          <a:latin typeface="Courier New" charset="0"/>
                        </a:rPr>
                        <a:t>pnfs ls $@ -state=RUNNING</a:t>
                      </a: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If you just want to see a count of operations, with or without filter values, append a $ for the number of operations, and an '@' for the counts broken down by pool or origin.   Note that count &gt;= operations, because some pnfsids may require the operation to be repeated.</a:t>
                      </a:r>
                    </a:p>
                  </a:txBody>
                  <a:tcPr marL="5672" marR="5672" marT="5672" marB="0" anchor="b">
                    <a:lnL>
                      <a:noFill/>
                    </a:lnL>
                    <a:lnR>
                      <a:noFill/>
                    </a:lnR>
                    <a:lnT>
                      <a:noFill/>
                    </a:lnT>
                    <a:lnB>
                      <a:noFill/>
                    </a:lnB>
                  </a:tcPr>
                </a:tc>
              </a:tr>
              <a:tr h="119104">
                <a:tc>
                  <a:txBody>
                    <a:bodyPr/>
                    <a:lstStyle/>
                    <a:p>
                      <a:pPr algn="l" fontAlgn="t"/>
                      <a:r>
                        <a:rPr lang="en-US" sz="900" b="1" i="0" u="none" strike="noStrike">
                          <a:solidFill>
                            <a:schemeClr val="accent6">
                              <a:lumMod val="50000"/>
                            </a:schemeClr>
                          </a:solidFill>
                          <a:effectLst/>
                          <a:latin typeface="Courier New" charset="0"/>
                        </a:rPr>
                        <a:t>pnfs ls $@ -state=WAITING</a:t>
                      </a:r>
                    </a:p>
                  </a:txBody>
                  <a:tcPr marL="5672" marR="5672" marT="5672"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672" marR="5672" marT="5672" marB="0" anchor="b">
                    <a:lnL>
                      <a:noFill/>
                    </a:lnL>
                    <a:lnR>
                      <a:noFill/>
                    </a:lnR>
                    <a:lnT>
                      <a:noFill/>
                    </a:lnT>
                    <a:lnB>
                      <a:noFill/>
                    </a:lnB>
                  </a:tcPr>
                </a:tc>
              </a:tr>
              <a:tr h="119104">
                <a:tc>
                  <a:txBody>
                    <a:bodyPr/>
                    <a:lstStyle/>
                    <a:p>
                      <a:pPr algn="l" fontAlgn="t"/>
                      <a:endParaRPr lang="en-US" sz="900" b="1" i="0" u="none" strike="noStrike">
                        <a:solidFill>
                          <a:schemeClr val="accent6">
                            <a:lumMod val="50000"/>
                          </a:schemeClr>
                        </a:solidFill>
                        <a:effectLst/>
                        <a:latin typeface="Courier New" charset="0"/>
                      </a:endParaRPr>
                    </a:p>
                  </a:txBody>
                  <a:tcPr marL="5672" marR="5672" marT="5672" marB="0" anchor="b">
                    <a:lnL>
                      <a:noFill/>
                    </a:lnL>
                    <a:lnR>
                      <a:noFill/>
                    </a:lnR>
                    <a:lnT>
                      <a:noFill/>
                    </a:lnT>
                    <a:lnB>
                      <a:noFill/>
                    </a:lnB>
                  </a:tcPr>
                </a:tc>
                <a:tc>
                  <a:txBody>
                    <a:bodyPr/>
                    <a:lstStyle/>
                    <a:p>
                      <a:pPr algn="l" fontAlgn="b"/>
                      <a:endParaRPr lang="en-US" sz="900" b="0" i="0" u="none" strike="noStrike">
                        <a:solidFill>
                          <a:srgbClr val="002060"/>
                        </a:solidFill>
                        <a:effectLst/>
                        <a:latin typeface="Calibri" charset="0"/>
                      </a:endParaRPr>
                    </a:p>
                  </a:txBody>
                  <a:tcPr marL="5672" marR="5672" marT="5672" marB="0" anchor="b">
                    <a:lnL>
                      <a:noFill/>
                    </a:lnL>
                    <a:lnR>
                      <a:noFill/>
                    </a:lnR>
                    <a:lnT>
                      <a:noFill/>
                    </a:lnT>
                    <a:lnB>
                      <a:noFill/>
                    </a:lnB>
                  </a:tcPr>
                </a:tc>
              </a:tr>
              <a:tr h="238209">
                <a:tc>
                  <a:txBody>
                    <a:bodyPr/>
                    <a:lstStyle/>
                    <a:p>
                      <a:pPr algn="l" fontAlgn="t"/>
                      <a:r>
                        <a:rPr lang="en-US" sz="900" b="1" i="0" u="none" strike="noStrike">
                          <a:solidFill>
                            <a:schemeClr val="accent6">
                              <a:lumMod val="50000"/>
                            </a:schemeClr>
                          </a:solidFill>
                          <a:effectLst/>
                          <a:latin typeface="Courier New" charset="0"/>
                        </a:rPr>
                        <a:t>history</a:t>
                      </a: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We can also see operations which have recently completed.  (The buffer size is 5000 by default)</a:t>
                      </a:r>
                    </a:p>
                  </a:txBody>
                  <a:tcPr marL="5672" marR="5672" marT="5672" marB="0" anchor="b">
                    <a:lnL>
                      <a:noFill/>
                    </a:lnL>
                    <a:lnR>
                      <a:noFill/>
                    </a:lnR>
                    <a:lnT>
                      <a:noFill/>
                    </a:lnT>
                    <a:lnB>
                      <a:noFill/>
                    </a:lnB>
                  </a:tcPr>
                </a:tc>
              </a:tr>
              <a:tr h="119104">
                <a:tc>
                  <a:txBody>
                    <a:bodyPr/>
                    <a:lstStyle/>
                    <a:p>
                      <a:pPr algn="l" fontAlgn="t"/>
                      <a:r>
                        <a:rPr lang="en-US" sz="900" b="1" i="0" u="none" strike="noStrike">
                          <a:solidFill>
                            <a:schemeClr val="accent6">
                              <a:lumMod val="50000"/>
                            </a:schemeClr>
                          </a:solidFill>
                          <a:effectLst/>
                          <a:latin typeface="Courier New" charset="0"/>
                        </a:rPr>
                        <a:t>history errors</a:t>
                      </a:r>
                    </a:p>
                  </a:txBody>
                  <a:tcPr marL="5672" marR="5672" marT="5672" marB="0" anchor="b">
                    <a:lnL>
                      <a:noFill/>
                    </a:lnL>
                    <a:lnR>
                      <a:noFill/>
                    </a:lnR>
                    <a:lnT>
                      <a:noFill/>
                    </a:lnT>
                    <a:lnB>
                      <a:noFill/>
                    </a:lnB>
                  </a:tcPr>
                </a:tc>
                <a:tc>
                  <a:txBody>
                    <a:bodyPr/>
                    <a:lstStyle/>
                    <a:p>
                      <a:pPr algn="l" fontAlgn="b"/>
                      <a:r>
                        <a:rPr lang="en-US" sz="900" b="0" i="0" u="none" strike="noStrike">
                          <a:solidFill>
                            <a:srgbClr val="002060"/>
                          </a:solidFill>
                          <a:effectLst/>
                          <a:latin typeface="Calibri" charset="0"/>
                        </a:rPr>
                        <a:t>If there are errors, these can be viewed apart</a:t>
                      </a:r>
                    </a:p>
                  </a:txBody>
                  <a:tcPr marL="5672" marR="5672" marT="5672" marB="0" anchor="b">
                    <a:lnL>
                      <a:noFill/>
                    </a:lnL>
                    <a:lnR>
                      <a:noFill/>
                    </a:lnR>
                    <a:lnT>
                      <a:noFill/>
                    </a:lnT>
                    <a:lnB>
                      <a:noFill/>
                    </a:lnB>
                  </a:tcPr>
                </a:tc>
              </a:tr>
            </a:tbl>
          </a:graphicData>
        </a:graphic>
      </p:graphicFrame>
    </p:spTree>
    <p:extLst>
      <p:ext uri="{BB962C8B-B14F-4D97-AF65-F5344CB8AC3E}">
        <p14:creationId xmlns:p14="http://schemas.microsoft.com/office/powerpoint/2010/main" val="182373661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dCache User Workshop</a:t>
            </a:r>
            <a:endParaRPr lang="en-US" dirty="0"/>
          </a:p>
        </p:txBody>
      </p:sp>
      <p:sp>
        <p:nvSpPr>
          <p:cNvPr id="5" name="Footer Placeholder 4"/>
          <p:cNvSpPr>
            <a:spLocks noGrp="1"/>
          </p:cNvSpPr>
          <p:nvPr>
            <p:ph type="ftr" sz="quarter" idx="11"/>
          </p:nvPr>
        </p:nvSpPr>
        <p:spPr/>
        <p:txBody>
          <a:bodyPr/>
          <a:lstStyle/>
          <a:p>
            <a:r>
              <a:rPr lang="en-US" dirty="0" smtClean="0"/>
              <a:t>Barcelona 12/04/2016</a:t>
            </a:r>
            <a:endParaRPr lang="en-US" dirty="0"/>
          </a:p>
        </p:txBody>
      </p:sp>
      <p:sp>
        <p:nvSpPr>
          <p:cNvPr id="6" name="Title 1"/>
          <p:cNvSpPr txBox="1">
            <a:spLocks/>
          </p:cNvSpPr>
          <p:nvPr/>
        </p:nvSpPr>
        <p:spPr>
          <a:xfrm>
            <a:off x="828992" y="670626"/>
            <a:ext cx="8034459" cy="381126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90000"/>
              </a:lnSpc>
            </a:pPr>
            <a:endParaRPr lang="en-US" sz="4000" b="1" i="1" dirty="0" smtClean="0">
              <a:solidFill>
                <a:srgbClr val="000090"/>
              </a:solidFill>
            </a:endParaRPr>
          </a:p>
        </p:txBody>
      </p:sp>
      <p:sp>
        <p:nvSpPr>
          <p:cNvPr id="7" name="Title 1"/>
          <p:cNvSpPr>
            <a:spLocks noGrp="1"/>
          </p:cNvSpPr>
          <p:nvPr>
            <p:ph type="title"/>
          </p:nvPr>
        </p:nvSpPr>
        <p:spPr>
          <a:xfrm>
            <a:off x="457200" y="132799"/>
            <a:ext cx="8229600" cy="619442"/>
          </a:xfrm>
        </p:spPr>
        <p:txBody>
          <a:bodyPr>
            <a:normAutofit/>
          </a:bodyPr>
          <a:lstStyle/>
          <a:p>
            <a:r>
              <a:rPr lang="en-US" sz="1800" b="1" dirty="0">
                <a:solidFill>
                  <a:srgbClr val="000090"/>
                </a:solidFill>
              </a:rPr>
              <a:t>Script for Demonstrating Admin Commands (3)</a:t>
            </a:r>
            <a:endParaRPr lang="en-US" sz="1800" dirty="0"/>
          </a:p>
        </p:txBody>
      </p:sp>
      <p:graphicFrame>
        <p:nvGraphicFramePr>
          <p:cNvPr id="8" name="Table 7"/>
          <p:cNvGraphicFramePr>
            <a:graphicFrameLocks noGrp="1"/>
          </p:cNvGraphicFramePr>
          <p:nvPr>
            <p:extLst>
              <p:ext uri="{D42A27DB-BD31-4B8C-83A1-F6EECF244321}">
                <p14:modId xmlns:p14="http://schemas.microsoft.com/office/powerpoint/2010/main" val="357695526"/>
              </p:ext>
            </p:extLst>
          </p:nvPr>
        </p:nvGraphicFramePr>
        <p:xfrm>
          <a:off x="828993" y="1166813"/>
          <a:ext cx="7646792" cy="4669923"/>
        </p:xfrm>
        <a:graphic>
          <a:graphicData uri="http://schemas.openxmlformats.org/drawingml/2006/table">
            <a:tbl>
              <a:tblPr/>
              <a:tblGrid>
                <a:gridCol w="3484299"/>
                <a:gridCol w="4162493"/>
              </a:tblGrid>
              <a:tr h="137150">
                <a:tc>
                  <a:txBody>
                    <a:bodyPr/>
                    <a:lstStyle/>
                    <a:p>
                      <a:pPr algn="l" fontAlgn="t"/>
                      <a:r>
                        <a:rPr lang="en-US" sz="900" b="1" i="0" u="none" strike="noStrike">
                          <a:solidFill>
                            <a:schemeClr val="accent6">
                              <a:lumMod val="50000"/>
                            </a:schemeClr>
                          </a:solidFill>
                          <a:effectLst/>
                          <a:latin typeface="Courier New" charset="0"/>
                        </a:rPr>
                        <a:t>\s dmsdca17-1.1 pool enable</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Now let us re-enable the pool</a:t>
                      </a:r>
                    </a:p>
                  </a:txBody>
                  <a:tcPr marL="6531" marR="6531" marT="6531" marB="0" anchor="b">
                    <a:lnL>
                      <a:noFill/>
                    </a:lnL>
                    <a:lnR>
                      <a:noFill/>
                    </a:lnR>
                    <a:lnT>
                      <a:noFill/>
                    </a:lnT>
                    <a:lnB>
                      <a:noFill/>
                    </a:lnB>
                  </a:tcPr>
                </a:tc>
              </a:tr>
              <a:tr h="137150">
                <a:tc>
                  <a:txBody>
                    <a:bodyPr/>
                    <a:lstStyle/>
                    <a:p>
                      <a:pPr algn="l" fontAlgn="t"/>
                      <a:endParaRPr lang="en-US" sz="900" b="1" i="0" u="none" strike="noStrike">
                        <a:solidFill>
                          <a:schemeClr val="accent6">
                            <a:lumMod val="50000"/>
                          </a:schemeClr>
                        </a:solidFill>
                        <a:effectLst/>
                        <a:latin typeface="Courier New" charset="0"/>
                      </a:endParaRPr>
                    </a:p>
                  </a:txBody>
                  <a:tcPr marL="6531" marR="6531" marT="6531" marB="0" anchor="b">
                    <a:lnL>
                      <a:noFill/>
                    </a:lnL>
                    <a:lnR>
                      <a:noFill/>
                    </a:lnR>
                    <a:lnT>
                      <a:noFill/>
                    </a:lnT>
                    <a:lnB>
                      <a:noFill/>
                    </a:lnB>
                  </a:tcPr>
                </a:tc>
                <a:tc>
                  <a:txBody>
                    <a:bodyPr/>
                    <a:lstStyle/>
                    <a:p>
                      <a:pPr algn="l" fontAlgn="t"/>
                      <a:endParaRPr lang="en-US" sz="900" b="0" i="0" u="none" strike="noStrike">
                        <a:solidFill>
                          <a:srgbClr val="002060"/>
                        </a:solidFill>
                        <a:effectLst/>
                        <a:latin typeface="Calibri" charset="0"/>
                      </a:endParaRPr>
                    </a:p>
                  </a:txBody>
                  <a:tcPr marL="6531" marR="6531" marT="6531" marB="0" anchor="b">
                    <a:lnL>
                      <a:noFill/>
                    </a:lnL>
                    <a:lnR>
                      <a:noFill/>
                    </a:lnR>
                    <a:lnT>
                      <a:noFill/>
                    </a:lnT>
                    <a:lnB>
                      <a:noFill/>
                    </a:lnB>
                  </a:tcPr>
                </a:tc>
              </a:tr>
              <a:tr h="137150">
                <a:tc>
                  <a:txBody>
                    <a:bodyPr/>
                    <a:lstStyle/>
                    <a:p>
                      <a:pPr algn="l" fontAlgn="t"/>
                      <a:r>
                        <a:rPr lang="en-US" sz="900" b="1" i="0" u="none" strike="noStrike">
                          <a:solidFill>
                            <a:schemeClr val="accent6">
                              <a:lumMod val="50000"/>
                            </a:schemeClr>
                          </a:solidFill>
                          <a:effectLst/>
                          <a:latin typeface="Courier New" charset="0"/>
                        </a:rPr>
                        <a:t>pnfs ls</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Notice there are no more operations</a:t>
                      </a:r>
                    </a:p>
                  </a:txBody>
                  <a:tcPr marL="6531" marR="6531" marT="6531" marB="0" anchor="b">
                    <a:lnL>
                      <a:noFill/>
                    </a:lnL>
                    <a:lnR>
                      <a:noFill/>
                    </a:lnR>
                    <a:lnT>
                      <a:noFill/>
                    </a:lnT>
                    <a:lnB>
                      <a:noFill/>
                    </a:lnB>
                  </a:tcPr>
                </a:tc>
              </a:tr>
              <a:tr h="137150">
                <a:tc>
                  <a:txBody>
                    <a:bodyPr/>
                    <a:lstStyle/>
                    <a:p>
                      <a:pPr algn="l" fontAlgn="t"/>
                      <a:r>
                        <a:rPr lang="en-US" sz="900" b="1" i="0" u="none" strike="noStrike">
                          <a:solidFill>
                            <a:schemeClr val="accent6">
                              <a:lumMod val="50000"/>
                            </a:schemeClr>
                          </a:solidFill>
                          <a:effectLst/>
                          <a:latin typeface="Courier New" charset="0"/>
                        </a:rPr>
                        <a:t>history</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History shows they have been canceled.</a:t>
                      </a:r>
                    </a:p>
                  </a:txBody>
                  <a:tcPr marL="6531" marR="6531" marT="6531" marB="0" anchor="b">
                    <a:lnL>
                      <a:noFill/>
                    </a:lnL>
                    <a:lnR>
                      <a:noFill/>
                    </a:lnR>
                    <a:lnT>
                      <a:noFill/>
                    </a:lnT>
                    <a:lnB>
                      <a:noFill/>
                    </a:lnB>
                  </a:tcPr>
                </a:tc>
              </a:tr>
              <a:tr h="137150">
                <a:tc>
                  <a:txBody>
                    <a:bodyPr/>
                    <a:lstStyle/>
                    <a:p>
                      <a:pPr algn="l" fontAlgn="t"/>
                      <a:r>
                        <a:rPr lang="en-US" sz="900" b="1" i="0" u="none" strike="noStrike">
                          <a:solidFill>
                            <a:schemeClr val="accent6">
                              <a:lumMod val="50000"/>
                            </a:schemeClr>
                          </a:solidFill>
                          <a:effectLst/>
                          <a:latin typeface="Courier New" charset="0"/>
                        </a:rPr>
                        <a:t>pool ls dmsdca17-1.1</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The pool operation has been restarted fresh.  Let's force a run</a:t>
                      </a:r>
                    </a:p>
                  </a:txBody>
                  <a:tcPr marL="6531" marR="6531" marT="6531" marB="0" anchor="b">
                    <a:lnL>
                      <a:noFill/>
                    </a:lnL>
                    <a:lnR>
                      <a:noFill/>
                    </a:lnR>
                    <a:lnT>
                      <a:noFill/>
                    </a:lnT>
                    <a:lnB>
                      <a:noFill/>
                    </a:lnB>
                  </a:tcPr>
                </a:tc>
              </a:tr>
              <a:tr h="137150">
                <a:tc>
                  <a:txBody>
                    <a:bodyPr/>
                    <a:lstStyle/>
                    <a:p>
                      <a:pPr algn="l" fontAlgn="t"/>
                      <a:r>
                        <a:rPr lang="en-US" sz="900" b="1" i="0" u="none" strike="noStrike">
                          <a:solidFill>
                            <a:schemeClr val="accent6">
                              <a:lumMod val="50000"/>
                            </a:schemeClr>
                          </a:solidFill>
                          <a:effectLst/>
                          <a:latin typeface="Courier New" charset="0"/>
                        </a:rPr>
                        <a:t>pool ctrl run</a:t>
                      </a:r>
                    </a:p>
                  </a:txBody>
                  <a:tcPr marL="6531" marR="6531" marT="6531" marB="0" anchor="b">
                    <a:lnL>
                      <a:noFill/>
                    </a:lnL>
                    <a:lnR>
                      <a:noFill/>
                    </a:lnR>
                    <a:lnT>
                      <a:noFill/>
                    </a:lnT>
                    <a:lnB>
                      <a:noFill/>
                    </a:lnB>
                  </a:tcPr>
                </a:tc>
                <a:tc>
                  <a:txBody>
                    <a:bodyPr/>
                    <a:lstStyle/>
                    <a:p>
                      <a:pPr algn="l" fontAlgn="t"/>
                      <a:endParaRPr lang="en-US" sz="900" b="0" i="0" u="none" strike="noStrike">
                        <a:solidFill>
                          <a:srgbClr val="002060"/>
                        </a:solidFill>
                        <a:effectLst/>
                        <a:latin typeface="Calibri" charset="0"/>
                      </a:endParaRPr>
                    </a:p>
                  </a:txBody>
                  <a:tcPr marL="6531" marR="6531" marT="6531" marB="0" anchor="b">
                    <a:lnL>
                      <a:noFill/>
                    </a:lnL>
                    <a:lnR>
                      <a:noFill/>
                    </a:lnR>
                    <a:lnT>
                      <a:noFill/>
                    </a:lnT>
                    <a:lnB>
                      <a:noFill/>
                    </a:lnB>
                  </a:tcPr>
                </a:tc>
              </a:tr>
              <a:tr h="137150">
                <a:tc>
                  <a:txBody>
                    <a:bodyPr/>
                    <a:lstStyle/>
                    <a:p>
                      <a:pPr algn="l" fontAlgn="t"/>
                      <a:r>
                        <a:rPr lang="en-US" sz="900" b="1" i="0" u="none" strike="noStrike">
                          <a:solidFill>
                            <a:schemeClr val="accent6">
                              <a:lumMod val="50000"/>
                            </a:schemeClr>
                          </a:solidFill>
                          <a:effectLst/>
                          <a:latin typeface="Courier New" charset="0"/>
                        </a:rPr>
                        <a:t>pool ls dmsdca17-1.1</a:t>
                      </a:r>
                    </a:p>
                  </a:txBody>
                  <a:tcPr marL="6531" marR="6531" marT="6531" marB="0" anchor="b">
                    <a:lnL>
                      <a:noFill/>
                    </a:lnL>
                    <a:lnR>
                      <a:noFill/>
                    </a:lnR>
                    <a:lnT>
                      <a:noFill/>
                    </a:lnT>
                    <a:lnB>
                      <a:noFill/>
                    </a:lnB>
                  </a:tcPr>
                </a:tc>
                <a:tc>
                  <a:txBody>
                    <a:bodyPr/>
                    <a:lstStyle/>
                    <a:p>
                      <a:pPr algn="l" fontAlgn="t"/>
                      <a:endParaRPr lang="en-US" sz="900" b="0" i="0" u="none" strike="noStrike">
                        <a:solidFill>
                          <a:srgbClr val="002060"/>
                        </a:solidFill>
                        <a:effectLst/>
                        <a:latin typeface="Calibri" charset="0"/>
                      </a:endParaRPr>
                    </a:p>
                  </a:txBody>
                  <a:tcPr marL="6531" marR="6531" marT="6531" marB="0" anchor="b">
                    <a:lnL>
                      <a:noFill/>
                    </a:lnL>
                    <a:lnR>
                      <a:noFill/>
                    </a:lnR>
                    <a:lnT>
                      <a:noFill/>
                    </a:lnT>
                    <a:lnB>
                      <a:noFill/>
                    </a:lnB>
                  </a:tcPr>
                </a:tc>
              </a:tr>
              <a:tr h="274301">
                <a:tc>
                  <a:txBody>
                    <a:bodyPr/>
                    <a:lstStyle/>
                    <a:p>
                      <a:pPr algn="l" fontAlgn="t"/>
                      <a:r>
                        <a:rPr lang="en-US" sz="900" b="1" i="0" u="none" strike="noStrike">
                          <a:solidFill>
                            <a:schemeClr val="accent6">
                              <a:lumMod val="50000"/>
                            </a:schemeClr>
                          </a:solidFill>
                          <a:effectLst/>
                          <a:latin typeface="Courier New" charset="0"/>
                        </a:rPr>
                        <a:t>history</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Now we should begin seeing remove operations, since there were extra copies created by the pool down which are no longer necessary</a:t>
                      </a:r>
                    </a:p>
                  </a:txBody>
                  <a:tcPr marL="6531" marR="6531" marT="6531" marB="0" anchor="b">
                    <a:lnL>
                      <a:noFill/>
                    </a:lnL>
                    <a:lnR>
                      <a:noFill/>
                    </a:lnR>
                    <a:lnT>
                      <a:noFill/>
                    </a:lnT>
                    <a:lnB>
                      <a:noFill/>
                    </a:lnB>
                  </a:tcPr>
                </a:tc>
              </a:tr>
              <a:tr h="137150">
                <a:tc>
                  <a:txBody>
                    <a:bodyPr/>
                    <a:lstStyle/>
                    <a:p>
                      <a:pPr algn="l" fontAlgn="t"/>
                      <a:endParaRPr lang="en-US" sz="900" b="1" i="0" u="none" strike="noStrike">
                        <a:solidFill>
                          <a:schemeClr val="accent6">
                            <a:lumMod val="50000"/>
                          </a:schemeClr>
                        </a:solidFill>
                        <a:effectLst/>
                        <a:latin typeface="Courier New" charset="0"/>
                      </a:endParaRPr>
                    </a:p>
                  </a:txBody>
                  <a:tcPr marL="6531" marR="6531" marT="6531" marB="0" anchor="b">
                    <a:lnL>
                      <a:noFill/>
                    </a:lnL>
                    <a:lnR>
                      <a:noFill/>
                    </a:lnR>
                    <a:lnT>
                      <a:noFill/>
                    </a:lnT>
                    <a:lnB>
                      <a:noFill/>
                    </a:lnB>
                  </a:tcPr>
                </a:tc>
                <a:tc>
                  <a:txBody>
                    <a:bodyPr/>
                    <a:lstStyle/>
                    <a:p>
                      <a:pPr algn="l" fontAlgn="t"/>
                      <a:endParaRPr lang="en-US" sz="900" b="0" i="0" u="none" strike="noStrike">
                        <a:solidFill>
                          <a:srgbClr val="002060"/>
                        </a:solidFill>
                        <a:effectLst/>
                        <a:latin typeface="Calibri" charset="0"/>
                      </a:endParaRPr>
                    </a:p>
                  </a:txBody>
                  <a:tcPr marL="6531" marR="6531" marT="6531" marB="0" anchor="b">
                    <a:lnL>
                      <a:noFill/>
                    </a:lnL>
                    <a:lnR>
                      <a:noFill/>
                    </a:lnR>
                    <a:lnT>
                      <a:noFill/>
                    </a:lnT>
                    <a:lnB>
                      <a:noFill/>
                    </a:lnB>
                  </a:tcPr>
                </a:tc>
              </a:tr>
              <a:tr h="274301">
                <a:tc>
                  <a:txBody>
                    <a:bodyPr/>
                    <a:lstStyle/>
                    <a:p>
                      <a:pPr algn="l" fontAlgn="t"/>
                      <a:r>
                        <a:rPr lang="en-US" sz="900" b="1" i="0" u="none" strike="noStrike">
                          <a:solidFill>
                            <a:schemeClr val="accent6">
                              <a:lumMod val="50000"/>
                            </a:schemeClr>
                          </a:solidFill>
                          <a:effectLst/>
                          <a:latin typeface="Courier New" charset="0"/>
                        </a:rPr>
                        <a:t>\s dmsdca16-1.1 pool suppress resilience on</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We can suppress resilience on a pool.   This flag is part of the setup; doing save will make it survive a pool restart.</a:t>
                      </a:r>
                    </a:p>
                  </a:txBody>
                  <a:tcPr marL="6531" marR="6531" marT="6531" marB="0" anchor="b">
                    <a:lnL>
                      <a:noFill/>
                    </a:lnL>
                    <a:lnR>
                      <a:noFill/>
                    </a:lnR>
                    <a:lnT>
                      <a:noFill/>
                    </a:lnT>
                    <a:lnB>
                      <a:noFill/>
                    </a:lnB>
                  </a:tcPr>
                </a:tc>
              </a:tr>
              <a:tr h="137150">
                <a:tc>
                  <a:txBody>
                    <a:bodyPr/>
                    <a:lstStyle/>
                    <a:p>
                      <a:pPr algn="l" fontAlgn="t"/>
                      <a:r>
                        <a:rPr lang="en-US" sz="900" b="1" i="0" u="none" strike="noStrike">
                          <a:solidFill>
                            <a:schemeClr val="accent6">
                              <a:lumMod val="50000"/>
                            </a:schemeClr>
                          </a:solidFill>
                          <a:effectLst/>
                          <a:latin typeface="Courier New" charset="0"/>
                        </a:rPr>
                        <a:t>\s dmsdca16-1.1 pool disable -strict</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If we then disable the pool,</a:t>
                      </a:r>
                    </a:p>
                  </a:txBody>
                  <a:tcPr marL="6531" marR="6531" marT="6531" marB="0" anchor="b">
                    <a:lnL>
                      <a:noFill/>
                    </a:lnL>
                    <a:lnR>
                      <a:noFill/>
                    </a:lnR>
                    <a:lnT>
                      <a:noFill/>
                    </a:lnT>
                    <a:lnB>
                      <a:noFill/>
                    </a:lnB>
                  </a:tcPr>
                </a:tc>
              </a:tr>
              <a:tr h="274301">
                <a:tc>
                  <a:txBody>
                    <a:bodyPr/>
                    <a:lstStyle/>
                    <a:p>
                      <a:pPr algn="l" fontAlgn="t"/>
                      <a:r>
                        <a:rPr lang="en-US" sz="900" b="1" i="0" u="none" strike="noStrike">
                          <a:solidFill>
                            <a:schemeClr val="accent6">
                              <a:lumMod val="50000"/>
                            </a:schemeClr>
                          </a:solidFill>
                          <a:effectLst/>
                          <a:latin typeface="Courier New" charset="0"/>
                        </a:rPr>
                        <a:t>pool ls dmsdca16-1.1</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the status of the pool is inactive, and the job state is IDLE, since no action is taken.</a:t>
                      </a:r>
                    </a:p>
                  </a:txBody>
                  <a:tcPr marL="6531" marR="6531" marT="6531" marB="0" anchor="b">
                    <a:lnL>
                      <a:noFill/>
                    </a:lnL>
                    <a:lnR>
                      <a:noFill/>
                    </a:lnR>
                    <a:lnT>
                      <a:noFill/>
                    </a:lnT>
                    <a:lnB>
                      <a:noFill/>
                    </a:lnB>
                  </a:tcPr>
                </a:tc>
              </a:tr>
              <a:tr h="137150">
                <a:tc>
                  <a:txBody>
                    <a:bodyPr/>
                    <a:lstStyle/>
                    <a:p>
                      <a:pPr algn="l" fontAlgn="t"/>
                      <a:r>
                        <a:rPr lang="en-US" sz="900" b="1" i="0" u="none" strike="noStrike">
                          <a:solidFill>
                            <a:schemeClr val="accent6">
                              <a:lumMod val="50000"/>
                            </a:schemeClr>
                          </a:solidFill>
                          <a:effectLst/>
                          <a:latin typeface="Courier New" charset="0"/>
                        </a:rPr>
                        <a:t>\s dmsdca16-1.1 pool suppress resilience off</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turning off suppression will immediately notify resilience</a:t>
                      </a:r>
                    </a:p>
                  </a:txBody>
                  <a:tcPr marL="6531" marR="6531" marT="6531" marB="0" anchor="b">
                    <a:lnL>
                      <a:noFill/>
                    </a:lnL>
                    <a:lnR>
                      <a:noFill/>
                    </a:lnR>
                    <a:lnT>
                      <a:noFill/>
                    </a:lnT>
                    <a:lnB>
                      <a:noFill/>
                    </a:lnB>
                  </a:tcPr>
                </a:tc>
              </a:tr>
              <a:tr h="274301">
                <a:tc>
                  <a:txBody>
                    <a:bodyPr/>
                    <a:lstStyle/>
                    <a:p>
                      <a:pPr algn="l" fontAlgn="t"/>
                      <a:r>
                        <a:rPr lang="en-US" sz="900" b="1" i="0" u="none" strike="noStrike">
                          <a:solidFill>
                            <a:schemeClr val="accent6">
                              <a:lumMod val="50000"/>
                            </a:schemeClr>
                          </a:solidFill>
                          <a:effectLst/>
                          <a:latin typeface="Courier New" charset="0"/>
                        </a:rPr>
                        <a:t>pool ls dmsdca16-1.1</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and the pool operation will go to waiting, as usual, to process the pool as DOWN</a:t>
                      </a:r>
                    </a:p>
                  </a:txBody>
                  <a:tcPr marL="6531" marR="6531" marT="6531" marB="0" anchor="b">
                    <a:lnL>
                      <a:noFill/>
                    </a:lnL>
                    <a:lnR>
                      <a:noFill/>
                    </a:lnR>
                    <a:lnT>
                      <a:noFill/>
                    </a:lnT>
                    <a:lnB>
                      <a:noFill/>
                    </a:lnB>
                  </a:tcPr>
                </a:tc>
              </a:tr>
              <a:tr h="137150">
                <a:tc>
                  <a:txBody>
                    <a:bodyPr/>
                    <a:lstStyle/>
                    <a:p>
                      <a:pPr algn="l" fontAlgn="t"/>
                      <a:r>
                        <a:rPr lang="en-US" sz="900" b="1" i="0" u="none" strike="noStrike">
                          <a:solidFill>
                            <a:schemeClr val="accent6">
                              <a:lumMod val="50000"/>
                            </a:schemeClr>
                          </a:solidFill>
                          <a:effectLst/>
                          <a:latin typeface="Courier New" charset="0"/>
                        </a:rPr>
                        <a:t>\s dmsdca16-1.1 pool enable</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or as enabled</a:t>
                      </a:r>
                    </a:p>
                  </a:txBody>
                  <a:tcPr marL="6531" marR="6531" marT="6531" marB="0" anchor="b">
                    <a:lnL>
                      <a:noFill/>
                    </a:lnL>
                    <a:lnR>
                      <a:noFill/>
                    </a:lnR>
                    <a:lnT>
                      <a:noFill/>
                    </a:lnT>
                    <a:lnB>
                      <a:noFill/>
                    </a:lnB>
                  </a:tcPr>
                </a:tc>
              </a:tr>
              <a:tr h="137150">
                <a:tc>
                  <a:txBody>
                    <a:bodyPr/>
                    <a:lstStyle/>
                    <a:p>
                      <a:pPr algn="l" fontAlgn="t"/>
                      <a:r>
                        <a:rPr lang="en-US" sz="900" b="1" i="0" u="none" strike="noStrike">
                          <a:solidFill>
                            <a:schemeClr val="accent6">
                              <a:lumMod val="50000"/>
                            </a:schemeClr>
                          </a:solidFill>
                          <a:effectLst/>
                          <a:latin typeface="Courier New" charset="0"/>
                        </a:rPr>
                        <a:t>pool ls dmsdca16-1.1</a:t>
                      </a:r>
                    </a:p>
                  </a:txBody>
                  <a:tcPr marL="6531" marR="6531" marT="6531" marB="0" anchor="b">
                    <a:lnL>
                      <a:noFill/>
                    </a:lnL>
                    <a:lnR>
                      <a:noFill/>
                    </a:lnR>
                    <a:lnT>
                      <a:noFill/>
                    </a:lnT>
                    <a:lnB>
                      <a:noFill/>
                    </a:lnB>
                  </a:tcPr>
                </a:tc>
                <a:tc>
                  <a:txBody>
                    <a:bodyPr/>
                    <a:lstStyle/>
                    <a:p>
                      <a:pPr algn="l" fontAlgn="t"/>
                      <a:endParaRPr lang="en-US" sz="900" b="0" i="0" u="none" strike="noStrike">
                        <a:solidFill>
                          <a:srgbClr val="002060"/>
                        </a:solidFill>
                        <a:effectLst/>
                        <a:latin typeface="Calibri" charset="0"/>
                      </a:endParaRPr>
                    </a:p>
                  </a:txBody>
                  <a:tcPr marL="6531" marR="6531" marT="6531" marB="0" anchor="b">
                    <a:lnL>
                      <a:noFill/>
                    </a:lnL>
                    <a:lnR>
                      <a:noFill/>
                    </a:lnR>
                    <a:lnT>
                      <a:noFill/>
                    </a:lnT>
                    <a:lnB>
                      <a:noFill/>
                    </a:lnB>
                  </a:tcPr>
                </a:tc>
              </a:tr>
              <a:tr h="137150">
                <a:tc>
                  <a:txBody>
                    <a:bodyPr/>
                    <a:lstStyle/>
                    <a:p>
                      <a:pPr algn="l" fontAlgn="t"/>
                      <a:endParaRPr lang="en-US" sz="900" b="1" i="0" u="none" strike="noStrike">
                        <a:solidFill>
                          <a:schemeClr val="accent6">
                            <a:lumMod val="50000"/>
                          </a:schemeClr>
                        </a:solidFill>
                        <a:effectLst/>
                        <a:latin typeface="Courier New" charset="0"/>
                      </a:endParaRPr>
                    </a:p>
                  </a:txBody>
                  <a:tcPr marL="6531" marR="6531" marT="6531" marB="0" anchor="b">
                    <a:lnL>
                      <a:noFill/>
                    </a:lnL>
                    <a:lnR>
                      <a:noFill/>
                    </a:lnR>
                    <a:lnT>
                      <a:noFill/>
                    </a:lnT>
                    <a:lnB>
                      <a:noFill/>
                    </a:lnB>
                  </a:tcPr>
                </a:tc>
                <a:tc>
                  <a:txBody>
                    <a:bodyPr/>
                    <a:lstStyle/>
                    <a:p>
                      <a:pPr algn="l" fontAlgn="t"/>
                      <a:endParaRPr lang="en-US" sz="900" b="0" i="0" u="none" strike="noStrike">
                        <a:solidFill>
                          <a:srgbClr val="002060"/>
                        </a:solidFill>
                        <a:effectLst/>
                        <a:latin typeface="Calibri" charset="0"/>
                      </a:endParaRPr>
                    </a:p>
                  </a:txBody>
                  <a:tcPr marL="6531" marR="6531" marT="6531" marB="0" anchor="b">
                    <a:lnL>
                      <a:noFill/>
                    </a:lnL>
                    <a:lnR>
                      <a:noFill/>
                    </a:lnR>
                    <a:lnT>
                      <a:noFill/>
                    </a:lnT>
                    <a:lnB>
                      <a:noFill/>
                    </a:lnB>
                  </a:tcPr>
                </a:tc>
              </a:tr>
              <a:tr h="411451">
                <a:tc>
                  <a:txBody>
                    <a:bodyPr/>
                    <a:lstStyle/>
                    <a:p>
                      <a:pPr algn="l" fontAlgn="t"/>
                      <a:r>
                        <a:rPr lang="en-US" sz="900" b="1" i="0" u="none" strike="noStrike">
                          <a:solidFill>
                            <a:schemeClr val="accent6">
                              <a:lumMod val="50000"/>
                            </a:schemeClr>
                          </a:solidFill>
                          <a:effectLst/>
                          <a:latin typeface="Courier New" charset="0"/>
                        </a:rPr>
                        <a:t>pool cancel dmsdca16-1.1 -includeChildren</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let's cancel it.  The include children flag here is not strictly necessary, as the operation has not begun to run, but the flag indicates that any unfinished file operations should also be canceled.</a:t>
                      </a:r>
                    </a:p>
                  </a:txBody>
                  <a:tcPr marL="6531" marR="6531" marT="6531" marB="0" anchor="b">
                    <a:lnL>
                      <a:noFill/>
                    </a:lnL>
                    <a:lnR>
                      <a:noFill/>
                    </a:lnR>
                    <a:lnT>
                      <a:noFill/>
                    </a:lnT>
                    <a:lnB>
                      <a:noFill/>
                    </a:lnB>
                  </a:tcPr>
                </a:tc>
              </a:tr>
              <a:tr h="137150">
                <a:tc>
                  <a:txBody>
                    <a:bodyPr/>
                    <a:lstStyle/>
                    <a:p>
                      <a:pPr algn="l" fontAlgn="t"/>
                      <a:endParaRPr lang="en-US" sz="900" b="1" i="0" u="none" strike="noStrike">
                        <a:solidFill>
                          <a:schemeClr val="accent6">
                            <a:lumMod val="50000"/>
                          </a:schemeClr>
                        </a:solidFill>
                        <a:effectLst/>
                        <a:latin typeface="Courier New" charset="0"/>
                      </a:endParaRPr>
                    </a:p>
                  </a:txBody>
                  <a:tcPr marL="6531" marR="6531" marT="6531" marB="0" anchor="b">
                    <a:lnL>
                      <a:noFill/>
                    </a:lnL>
                    <a:lnR>
                      <a:noFill/>
                    </a:lnR>
                    <a:lnT>
                      <a:noFill/>
                    </a:lnT>
                    <a:lnB>
                      <a:noFill/>
                    </a:lnB>
                  </a:tcPr>
                </a:tc>
                <a:tc>
                  <a:txBody>
                    <a:bodyPr/>
                    <a:lstStyle/>
                    <a:p>
                      <a:pPr algn="l" fontAlgn="t"/>
                      <a:endParaRPr lang="en-US" sz="900" b="0" i="0" u="none" strike="noStrike">
                        <a:solidFill>
                          <a:srgbClr val="002060"/>
                        </a:solidFill>
                        <a:effectLst/>
                        <a:latin typeface="Calibri" charset="0"/>
                      </a:endParaRPr>
                    </a:p>
                  </a:txBody>
                  <a:tcPr marL="6531" marR="6531" marT="6531" marB="0" anchor="b">
                    <a:lnL>
                      <a:noFill/>
                    </a:lnL>
                    <a:lnR>
                      <a:noFill/>
                    </a:lnR>
                    <a:lnT>
                      <a:noFill/>
                    </a:lnT>
                    <a:lnB>
                      <a:noFill/>
                    </a:lnB>
                  </a:tcPr>
                </a:tc>
              </a:tr>
              <a:tr h="137150">
                <a:tc>
                  <a:txBody>
                    <a:bodyPr/>
                    <a:lstStyle/>
                    <a:p>
                      <a:pPr algn="l" fontAlgn="t"/>
                      <a:r>
                        <a:rPr lang="en-US" sz="900" b="1" i="0" u="none" strike="noStrike">
                          <a:solidFill>
                            <a:schemeClr val="accent6">
                              <a:lumMod val="50000"/>
                            </a:schemeClr>
                          </a:solidFill>
                          <a:effectLst/>
                          <a:latin typeface="Courier New" charset="0"/>
                        </a:rPr>
                        <a:t>diag history</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here we can see the operation statistics recorded since we enabled this</a:t>
                      </a:r>
                    </a:p>
                  </a:txBody>
                  <a:tcPr marL="6531" marR="6531" marT="6531" marB="0" anchor="b">
                    <a:lnL>
                      <a:noFill/>
                    </a:lnL>
                    <a:lnR>
                      <a:noFill/>
                    </a:lnR>
                    <a:lnT>
                      <a:noFill/>
                    </a:lnT>
                    <a:lnB>
                      <a:noFill/>
                    </a:lnB>
                  </a:tcPr>
                </a:tc>
              </a:tr>
              <a:tr h="274301">
                <a:tc>
                  <a:txBody>
                    <a:bodyPr/>
                    <a:lstStyle/>
                    <a:p>
                      <a:pPr algn="l" fontAlgn="t"/>
                      <a:endParaRPr lang="en-US" sz="900" b="1" i="0" u="none" strike="noStrike">
                        <a:solidFill>
                          <a:schemeClr val="accent6">
                            <a:lumMod val="50000"/>
                          </a:schemeClr>
                        </a:solidFill>
                        <a:effectLst/>
                        <a:latin typeface="Courier New" charset="0"/>
                      </a:endParaRP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(to see the detailed task-by-task statistics, you must log on and examine the file in /var/lib/dcache/resilience)</a:t>
                      </a:r>
                    </a:p>
                  </a:txBody>
                  <a:tcPr marL="6531" marR="6531" marT="6531" marB="0" anchor="b">
                    <a:lnL>
                      <a:noFill/>
                    </a:lnL>
                    <a:lnR>
                      <a:noFill/>
                    </a:lnR>
                    <a:lnT>
                      <a:noFill/>
                    </a:lnT>
                    <a:lnB>
                      <a:noFill/>
                    </a:lnB>
                  </a:tcPr>
                </a:tc>
              </a:tr>
              <a:tr h="137150">
                <a:tc>
                  <a:txBody>
                    <a:bodyPr/>
                    <a:lstStyle/>
                    <a:p>
                      <a:pPr algn="l" fontAlgn="t"/>
                      <a:endParaRPr lang="en-US" sz="900" b="1" i="0" u="none" strike="noStrike">
                        <a:solidFill>
                          <a:schemeClr val="accent6">
                            <a:lumMod val="50000"/>
                          </a:schemeClr>
                        </a:solidFill>
                        <a:effectLst/>
                        <a:latin typeface="Courier New" charset="0"/>
                      </a:endParaRPr>
                    </a:p>
                  </a:txBody>
                  <a:tcPr marL="6531" marR="6531" marT="6531" marB="0" anchor="b">
                    <a:lnL>
                      <a:noFill/>
                    </a:lnL>
                    <a:lnR>
                      <a:noFill/>
                    </a:lnR>
                    <a:lnT>
                      <a:noFill/>
                    </a:lnT>
                    <a:lnB>
                      <a:noFill/>
                    </a:lnB>
                  </a:tcPr>
                </a:tc>
                <a:tc>
                  <a:txBody>
                    <a:bodyPr/>
                    <a:lstStyle/>
                    <a:p>
                      <a:pPr algn="l" fontAlgn="t"/>
                      <a:endParaRPr lang="en-US" sz="900" b="0" i="0" u="none" strike="noStrike">
                        <a:solidFill>
                          <a:srgbClr val="002060"/>
                        </a:solidFill>
                        <a:effectLst/>
                        <a:latin typeface="Calibri" charset="0"/>
                      </a:endParaRPr>
                    </a:p>
                  </a:txBody>
                  <a:tcPr marL="6531" marR="6531" marT="6531" marB="0" anchor="b">
                    <a:lnL>
                      <a:noFill/>
                    </a:lnL>
                    <a:lnR>
                      <a:noFill/>
                    </a:lnR>
                    <a:lnT>
                      <a:noFill/>
                    </a:lnT>
                    <a:lnB>
                      <a:noFill/>
                    </a:lnB>
                  </a:tcPr>
                </a:tc>
              </a:tr>
              <a:tr h="137150">
                <a:tc>
                  <a:txBody>
                    <a:bodyPr/>
                    <a:lstStyle/>
                    <a:p>
                      <a:pPr algn="l" fontAlgn="t"/>
                      <a:r>
                        <a:rPr lang="en-US" sz="900" b="1" i="0" u="none" strike="noStrike">
                          <a:solidFill>
                            <a:schemeClr val="accent6">
                              <a:lumMod val="50000"/>
                            </a:schemeClr>
                          </a:solidFill>
                          <a:effectLst/>
                          <a:latin typeface="Courier New" charset="0"/>
                        </a:rPr>
                        <a:t>pool group info -showUnits -verify</a:t>
                      </a: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One last command I'd like to mention is pool group info</a:t>
                      </a:r>
                    </a:p>
                  </a:txBody>
                  <a:tcPr marL="6531" marR="6531" marT="6531" marB="0" anchor="b">
                    <a:lnL>
                      <a:noFill/>
                    </a:lnL>
                    <a:lnR>
                      <a:noFill/>
                    </a:lnR>
                    <a:lnT>
                      <a:noFill/>
                    </a:lnT>
                    <a:lnB>
                      <a:noFill/>
                    </a:lnB>
                  </a:tcPr>
                </a:tc>
              </a:tr>
              <a:tr h="411451">
                <a:tc>
                  <a:txBody>
                    <a:bodyPr/>
                    <a:lstStyle/>
                    <a:p>
                      <a:pPr algn="l" fontAlgn="b"/>
                      <a:endParaRPr lang="en-US" sz="900" b="0" i="0" u="none" strike="noStrike">
                        <a:solidFill>
                          <a:schemeClr val="accent6">
                            <a:lumMod val="50000"/>
                          </a:schemeClr>
                        </a:solidFill>
                        <a:effectLst/>
                        <a:latin typeface="Calibri" charset="0"/>
                      </a:endParaRPr>
                    </a:p>
                  </a:txBody>
                  <a:tcPr marL="6531" marR="6531" marT="6531" marB="0" anchor="b">
                    <a:lnL>
                      <a:noFill/>
                    </a:lnL>
                    <a:lnR>
                      <a:noFill/>
                    </a:lnR>
                    <a:lnT>
                      <a:noFill/>
                    </a:lnT>
                    <a:lnB>
                      <a:noFill/>
                    </a:lnB>
                  </a:tcPr>
                </a:tc>
                <a:tc>
                  <a:txBody>
                    <a:bodyPr/>
                    <a:lstStyle/>
                    <a:p>
                      <a:pPr algn="l" fontAlgn="t"/>
                      <a:r>
                        <a:rPr lang="en-US" sz="900" b="0" i="0" u="none" strike="noStrike">
                          <a:solidFill>
                            <a:srgbClr val="002060"/>
                          </a:solidFill>
                          <a:effectLst/>
                          <a:latin typeface="Calibri" charset="0"/>
                        </a:rPr>
                        <a:t>This provides a way to see which storage units are linked to a resilient group, and to check that the pools in the group are sufficient to meet the requirements for all those units </a:t>
                      </a:r>
                    </a:p>
                  </a:txBody>
                  <a:tcPr marL="6531" marR="6531" marT="6531" marB="0" anchor="b">
                    <a:lnL>
                      <a:noFill/>
                    </a:lnL>
                    <a:lnR>
                      <a:noFill/>
                    </a:lnR>
                    <a:lnT>
                      <a:noFill/>
                    </a:lnT>
                    <a:lnB>
                      <a:noFill/>
                    </a:lnB>
                  </a:tcPr>
                </a:tc>
              </a:tr>
            </a:tbl>
          </a:graphicData>
        </a:graphic>
      </p:graphicFrame>
    </p:spTree>
    <p:extLst>
      <p:ext uri="{BB962C8B-B14F-4D97-AF65-F5344CB8AC3E}">
        <p14:creationId xmlns:p14="http://schemas.microsoft.com/office/powerpoint/2010/main" val="13487579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0"/>
                </a:solidFill>
              </a:rPr>
              <a:t>Re-evaluation</a:t>
            </a:r>
            <a:r>
              <a:rPr lang="en-US" dirty="0"/>
              <a:t>	</a:t>
            </a:r>
          </a:p>
        </p:txBody>
      </p:sp>
      <p:sp>
        <p:nvSpPr>
          <p:cNvPr id="3" name="Content Placeholder 2"/>
          <p:cNvSpPr>
            <a:spLocks noGrp="1"/>
          </p:cNvSpPr>
          <p:nvPr>
            <p:ph idx="1"/>
          </p:nvPr>
        </p:nvSpPr>
        <p:spPr>
          <a:xfrm>
            <a:off x="457200" y="1439959"/>
            <a:ext cx="8229600" cy="5113577"/>
          </a:xfrm>
        </p:spPr>
        <p:txBody>
          <a:bodyPr>
            <a:normAutofit/>
          </a:bodyPr>
          <a:lstStyle/>
          <a:p>
            <a:pPr>
              <a:lnSpc>
                <a:spcPct val="120000"/>
              </a:lnSpc>
              <a:spcBef>
                <a:spcPts val="1080"/>
              </a:spcBef>
            </a:pPr>
            <a:r>
              <a:rPr lang="en-US" dirty="0">
                <a:solidFill>
                  <a:srgbClr val="000090"/>
                </a:solidFill>
              </a:rPr>
              <a:t>Need to continue to provide replication at the application level, and make use of it within a larger set of QoS requirements.</a:t>
            </a:r>
          </a:p>
          <a:p>
            <a:pPr>
              <a:lnSpc>
                <a:spcPct val="120000"/>
              </a:lnSpc>
              <a:spcBef>
                <a:spcPts val="1080"/>
              </a:spcBef>
            </a:pPr>
            <a:r>
              <a:rPr lang="en-US" dirty="0" smtClean="0">
                <a:solidFill>
                  <a:srgbClr val="000090"/>
                </a:solidFill>
              </a:rPr>
              <a:t>It must be more configurable and flexible than the current manager.</a:t>
            </a:r>
            <a:endParaRPr lang="en-US" dirty="0">
              <a:solidFill>
                <a:srgbClr val="000090"/>
              </a:solidFill>
            </a:endParaRP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184523191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0"/>
                </a:solidFill>
              </a:rPr>
              <a:t>Principal Requirements</a:t>
            </a:r>
            <a:r>
              <a:rPr lang="en-US" dirty="0"/>
              <a:t>	</a:t>
            </a:r>
          </a:p>
        </p:txBody>
      </p:sp>
      <p:sp>
        <p:nvSpPr>
          <p:cNvPr id="3" name="Content Placeholder 2"/>
          <p:cNvSpPr>
            <a:spLocks noGrp="1"/>
          </p:cNvSpPr>
          <p:nvPr>
            <p:ph idx="1"/>
          </p:nvPr>
        </p:nvSpPr>
        <p:spPr>
          <a:xfrm>
            <a:off x="457200" y="1607898"/>
            <a:ext cx="8229600" cy="4382198"/>
          </a:xfrm>
        </p:spPr>
        <p:txBody>
          <a:bodyPr>
            <a:normAutofit lnSpcReduction="10000"/>
          </a:bodyPr>
          <a:lstStyle/>
          <a:p>
            <a:pPr marL="457200" indent="-457200">
              <a:lnSpc>
                <a:spcPct val="120000"/>
              </a:lnSpc>
              <a:spcBef>
                <a:spcPts val="1080"/>
              </a:spcBef>
              <a:buFont typeface="+mj-lt"/>
              <a:buAutoNum type="arabicPeriod"/>
            </a:pPr>
            <a:r>
              <a:rPr lang="en-US" sz="2400" dirty="0" smtClean="0">
                <a:solidFill>
                  <a:srgbClr val="000090"/>
                </a:solidFill>
              </a:rPr>
              <a:t>No database to maintain or synchronize with the namespace.</a:t>
            </a:r>
          </a:p>
          <a:p>
            <a:pPr marL="457200" indent="-457200">
              <a:lnSpc>
                <a:spcPct val="120000"/>
              </a:lnSpc>
              <a:spcBef>
                <a:spcPts val="1080"/>
              </a:spcBef>
              <a:buFont typeface="+mj-lt"/>
              <a:buAutoNum type="arabicPeriod"/>
            </a:pPr>
            <a:r>
              <a:rPr lang="en-US" sz="2400" dirty="0" smtClean="0">
                <a:solidFill>
                  <a:srgbClr val="000090"/>
                </a:solidFill>
              </a:rPr>
              <a:t>A single service instance must be able to handle multiple sets of resilience constraints.</a:t>
            </a:r>
          </a:p>
          <a:p>
            <a:pPr marL="457200" indent="-457200">
              <a:lnSpc>
                <a:spcPct val="120000"/>
              </a:lnSpc>
              <a:spcBef>
                <a:spcPts val="1080"/>
              </a:spcBef>
              <a:buFont typeface="+mj-lt"/>
              <a:buAutoNum type="arabicPeriod"/>
            </a:pPr>
            <a:r>
              <a:rPr lang="en-US" sz="2400" dirty="0" smtClean="0">
                <a:solidFill>
                  <a:srgbClr val="000090"/>
                </a:solidFill>
              </a:rPr>
              <a:t>Other than making them members of a resilient group, pools should not require special configuration (e.g., setting lfs=precious) or be prohibited from being backed by tertiary storage (e.g., by requiring replicas to be written as precious).</a:t>
            </a:r>
            <a:endParaRPr lang="en-US" sz="2400" dirty="0">
              <a:solidFill>
                <a:schemeClr val="tx2">
                  <a:lumMod val="75000"/>
                </a:schemeClr>
              </a:solidFill>
            </a:endParaRPr>
          </a:p>
          <a:p>
            <a:pPr marL="0" indent="0">
              <a:lnSpc>
                <a:spcPct val="120000"/>
              </a:lnSpc>
              <a:spcBef>
                <a:spcPts val="1080"/>
              </a:spcBef>
              <a:buNone/>
            </a:pPr>
            <a:r>
              <a:rPr lang="en-US" sz="2400" b="1" i="1" dirty="0" smtClean="0">
                <a:solidFill>
                  <a:srgbClr val="000090"/>
                </a:solidFill>
              </a:rPr>
              <a:t>These three requirements fundamentally distinguish the new system from the old.</a:t>
            </a:r>
          </a:p>
          <a:p>
            <a:pPr marL="457200" indent="-457200">
              <a:lnSpc>
                <a:spcPct val="120000"/>
              </a:lnSpc>
              <a:spcBef>
                <a:spcPts val="1080"/>
              </a:spcBef>
              <a:buFont typeface="+mj-lt"/>
              <a:buAutoNum type="arabicPeriod"/>
            </a:pPr>
            <a:endParaRPr lang="en-US" sz="2000" dirty="0" smtClean="0">
              <a:solidFill>
                <a:srgbClr val="000090"/>
              </a:solidFill>
            </a:endParaRPr>
          </a:p>
          <a:p>
            <a:pPr>
              <a:lnSpc>
                <a:spcPct val="120000"/>
              </a:lnSpc>
              <a:spcBef>
                <a:spcPts val="1080"/>
              </a:spcBef>
            </a:pPr>
            <a:endParaRPr lang="en-US" dirty="0">
              <a:solidFill>
                <a:srgbClr val="000090"/>
              </a:solidFill>
            </a:endParaRP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19845935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0"/>
                </a:solidFill>
              </a:rPr>
              <a:t>Additional New Requirements</a:t>
            </a:r>
            <a:r>
              <a:rPr lang="en-US" dirty="0"/>
              <a:t>	</a:t>
            </a:r>
          </a:p>
        </p:txBody>
      </p:sp>
      <p:sp>
        <p:nvSpPr>
          <p:cNvPr id="3" name="Content Placeholder 2"/>
          <p:cNvSpPr>
            <a:spLocks noGrp="1"/>
          </p:cNvSpPr>
          <p:nvPr>
            <p:ph idx="1"/>
          </p:nvPr>
        </p:nvSpPr>
        <p:spPr>
          <a:xfrm>
            <a:off x="457200" y="1483911"/>
            <a:ext cx="8229600" cy="4382198"/>
          </a:xfrm>
        </p:spPr>
        <p:txBody>
          <a:bodyPr>
            <a:normAutofit fontScale="85000" lnSpcReduction="10000"/>
          </a:bodyPr>
          <a:lstStyle/>
          <a:p>
            <a:pPr marL="457200" indent="-457200">
              <a:spcBef>
                <a:spcPts val="1080"/>
              </a:spcBef>
              <a:buFont typeface="+mj-lt"/>
              <a:buAutoNum type="arabicPeriod"/>
            </a:pPr>
            <a:r>
              <a:rPr lang="en-US" sz="2000" dirty="0">
                <a:solidFill>
                  <a:srgbClr val="000090"/>
                </a:solidFill>
              </a:rPr>
              <a:t>Allow for the definition of resilience </a:t>
            </a:r>
            <a:r>
              <a:rPr lang="en-US" sz="2000" dirty="0" smtClean="0">
                <a:solidFill>
                  <a:srgbClr val="000090"/>
                </a:solidFill>
              </a:rPr>
              <a:t>constraints on </a:t>
            </a:r>
            <a:r>
              <a:rPr lang="en-US" sz="2000" dirty="0">
                <a:solidFill>
                  <a:srgbClr val="000090"/>
                </a:solidFill>
              </a:rPr>
              <a:t>the basis of </a:t>
            </a:r>
            <a:r>
              <a:rPr lang="en-US" sz="2000" b="1" dirty="0">
                <a:solidFill>
                  <a:srgbClr val="000090"/>
                </a:solidFill>
              </a:rPr>
              <a:t>storage units</a:t>
            </a:r>
            <a:r>
              <a:rPr lang="en-US" sz="2000" dirty="0">
                <a:solidFill>
                  <a:srgbClr val="000090"/>
                </a:solidFill>
              </a:rPr>
              <a:t>.</a:t>
            </a:r>
          </a:p>
          <a:p>
            <a:pPr marL="457200" indent="-457200">
              <a:spcBef>
                <a:spcPts val="1080"/>
              </a:spcBef>
              <a:buFont typeface="+mj-lt"/>
              <a:buAutoNum type="arabicPeriod"/>
            </a:pPr>
            <a:r>
              <a:rPr lang="en-US" sz="2000" dirty="0" smtClean="0">
                <a:solidFill>
                  <a:srgbClr val="000090"/>
                </a:solidFill>
              </a:rPr>
              <a:t>Allow for partitioning of copies among pools based on pool characteristics.</a:t>
            </a:r>
          </a:p>
          <a:p>
            <a:pPr marL="857250" lvl="1" indent="-457200">
              <a:spcBef>
                <a:spcPts val="1080"/>
              </a:spcBef>
            </a:pPr>
            <a:r>
              <a:rPr lang="en-US" sz="1600" dirty="0">
                <a:solidFill>
                  <a:srgbClr val="000090"/>
                </a:solidFill>
              </a:rPr>
              <a:t>This is a generalization of the current feature allowing one to exclude multiple copies of the same file from being placed on the same host. </a:t>
            </a:r>
            <a:endParaRPr lang="en-US" sz="1600" dirty="0" smtClean="0">
              <a:solidFill>
                <a:srgbClr val="000090"/>
              </a:solidFill>
            </a:endParaRPr>
          </a:p>
          <a:p>
            <a:pPr marL="457200" indent="-457200">
              <a:spcBef>
                <a:spcPts val="1080"/>
              </a:spcBef>
              <a:buFont typeface="+mj-lt"/>
              <a:buAutoNum type="arabicPeriod"/>
            </a:pPr>
            <a:r>
              <a:rPr lang="en-US" sz="2000" dirty="0" smtClean="0">
                <a:solidFill>
                  <a:srgbClr val="000090"/>
                </a:solidFill>
              </a:rPr>
              <a:t>Allow for dynamic redefinition of resilience specifications (i.e., without restart of the service).</a:t>
            </a:r>
          </a:p>
          <a:p>
            <a:pPr marL="857250" lvl="1" indent="-457200">
              <a:spcBef>
                <a:spcPts val="1080"/>
              </a:spcBef>
            </a:pPr>
            <a:r>
              <a:rPr lang="en-US" sz="1600" dirty="0">
                <a:solidFill>
                  <a:srgbClr val="000090"/>
                </a:solidFill>
              </a:rPr>
              <a:t>Changes in the composition of pool groups or resilience constraints on a storage unit should, when appropriate, trigger a rescan of the pools implicated in the changes.  If the partitioning (2 above) constraints change, this may trigger a redistribution of the files in the storage unit.</a:t>
            </a:r>
            <a:endParaRPr lang="en-US" sz="1600" dirty="0" smtClean="0">
              <a:solidFill>
                <a:srgbClr val="000090"/>
              </a:solidFill>
            </a:endParaRPr>
          </a:p>
          <a:p>
            <a:pPr marL="457200" indent="-457200">
              <a:spcBef>
                <a:spcPts val="1080"/>
              </a:spcBef>
              <a:buFont typeface="+mj-lt"/>
              <a:buAutoNum type="arabicPeriod"/>
            </a:pPr>
            <a:r>
              <a:rPr lang="en-US" sz="2000" dirty="0" smtClean="0">
                <a:solidFill>
                  <a:srgbClr val="000090"/>
                </a:solidFill>
              </a:rPr>
              <a:t>Handle broken/corrupt replicas by removing and recopying when possible.</a:t>
            </a:r>
          </a:p>
          <a:p>
            <a:pPr marL="457200" indent="-457200">
              <a:spcBef>
                <a:spcPts val="1080"/>
              </a:spcBef>
              <a:buFont typeface="+mj-lt"/>
              <a:buAutoNum type="arabicPeriod"/>
            </a:pPr>
            <a:r>
              <a:rPr lang="en-US" sz="2000" dirty="0" smtClean="0">
                <a:solidFill>
                  <a:srgbClr val="000090"/>
                </a:solidFill>
              </a:rPr>
              <a:t>Raise </a:t>
            </a:r>
            <a:r>
              <a:rPr lang="en-US" sz="2000" dirty="0">
                <a:solidFill>
                  <a:srgbClr val="000090"/>
                </a:solidFill>
              </a:rPr>
              <a:t>an alarm for fatal copy </a:t>
            </a:r>
            <a:r>
              <a:rPr lang="en-US" sz="2000" dirty="0" smtClean="0">
                <a:solidFill>
                  <a:srgbClr val="000090"/>
                </a:solidFill>
              </a:rPr>
              <a:t>failures.</a:t>
            </a:r>
          </a:p>
          <a:p>
            <a:pPr marL="457200" indent="-457200">
              <a:spcBef>
                <a:spcPts val="1080"/>
              </a:spcBef>
              <a:buFont typeface="+mj-lt"/>
              <a:buAutoNum type="arabicPeriod"/>
            </a:pPr>
            <a:r>
              <a:rPr lang="en-US" sz="2000" dirty="0" smtClean="0">
                <a:solidFill>
                  <a:srgbClr val="000090"/>
                </a:solidFill>
              </a:rPr>
              <a:t>Raise </a:t>
            </a:r>
            <a:r>
              <a:rPr lang="en-US" sz="2000" dirty="0">
                <a:solidFill>
                  <a:srgbClr val="000090"/>
                </a:solidFill>
              </a:rPr>
              <a:t>an alarm when files having no currently available replicas are </a:t>
            </a:r>
            <a:r>
              <a:rPr lang="en-US" sz="2000" dirty="0" smtClean="0">
                <a:solidFill>
                  <a:srgbClr val="000090"/>
                </a:solidFill>
              </a:rPr>
              <a:t>discovered.</a:t>
            </a:r>
          </a:p>
          <a:p>
            <a:pPr marL="457200" indent="-457200">
              <a:spcBef>
                <a:spcPts val="1080"/>
              </a:spcBef>
              <a:buFont typeface="+mj-lt"/>
              <a:buAutoNum type="arabicPeriod"/>
            </a:pPr>
            <a:r>
              <a:rPr lang="en-US" sz="2000" dirty="0" smtClean="0">
                <a:solidFill>
                  <a:srgbClr val="000090"/>
                </a:solidFill>
              </a:rPr>
              <a:t>Provide a rich set of admin commands for monitoring and diagnostics, as well as for ad hoc operations to adjust replica state.</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40972130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0"/>
                </a:solidFill>
              </a:rPr>
              <a:t>Retained Requirements</a:t>
            </a:r>
            <a:r>
              <a:rPr lang="en-US" dirty="0"/>
              <a:t>	</a:t>
            </a:r>
          </a:p>
        </p:txBody>
      </p:sp>
      <p:sp>
        <p:nvSpPr>
          <p:cNvPr id="3" name="Content Placeholder 2"/>
          <p:cNvSpPr>
            <a:spLocks noGrp="1"/>
          </p:cNvSpPr>
          <p:nvPr>
            <p:ph idx="1"/>
          </p:nvPr>
        </p:nvSpPr>
        <p:spPr>
          <a:xfrm>
            <a:off x="457200" y="1483911"/>
            <a:ext cx="8229600" cy="4382198"/>
          </a:xfrm>
        </p:spPr>
        <p:txBody>
          <a:bodyPr>
            <a:normAutofit fontScale="92500"/>
          </a:bodyPr>
          <a:lstStyle/>
          <a:p>
            <a:pPr marL="457200" indent="-457200">
              <a:spcBef>
                <a:spcPts val="1080"/>
              </a:spcBef>
              <a:buFont typeface="+mj-lt"/>
              <a:buAutoNum type="arabicPeriod"/>
            </a:pPr>
            <a:r>
              <a:rPr lang="en-US" sz="2000" dirty="0" smtClean="0">
                <a:solidFill>
                  <a:srgbClr val="000090"/>
                </a:solidFill>
              </a:rPr>
              <a:t>Fulfill resilience specifications for a given file by creating the necessary copies or removing redundant ones.  To this end, the following must be implemented:</a:t>
            </a:r>
          </a:p>
          <a:p>
            <a:pPr marL="857250" lvl="1" indent="-457200">
              <a:spcBef>
                <a:spcPts val="1080"/>
              </a:spcBef>
              <a:buFont typeface="+mj-lt"/>
              <a:buAutoNum type="alphaLcPeriod"/>
            </a:pPr>
            <a:r>
              <a:rPr lang="en-US" sz="1600" dirty="0" smtClean="0">
                <a:solidFill>
                  <a:srgbClr val="000090"/>
                </a:solidFill>
              </a:rPr>
              <a:t>Handling of add cache location and clear cache location messages.</a:t>
            </a:r>
          </a:p>
          <a:p>
            <a:pPr marL="857250" lvl="1" indent="-457200">
              <a:spcBef>
                <a:spcPts val="1080"/>
              </a:spcBef>
              <a:buFont typeface="+mj-lt"/>
              <a:buAutoNum type="alphaLcPeriod"/>
            </a:pPr>
            <a:r>
              <a:rPr lang="en-US" sz="1600" dirty="0">
                <a:solidFill>
                  <a:srgbClr val="000090"/>
                </a:solidFill>
              </a:rPr>
              <a:t>Handling of </a:t>
            </a:r>
            <a:r>
              <a:rPr lang="en-US" sz="1600" dirty="0" smtClean="0">
                <a:solidFill>
                  <a:srgbClr val="000090"/>
                </a:solidFill>
              </a:rPr>
              <a:t>changes to pool status (enabled, read-only, offline, dead, etc.).</a:t>
            </a:r>
          </a:p>
          <a:p>
            <a:pPr marL="857250" lvl="1" indent="-457200">
              <a:spcBef>
                <a:spcPts val="1080"/>
              </a:spcBef>
              <a:buFont typeface="+mj-lt"/>
              <a:buAutoNum type="alphaLcPeriod"/>
            </a:pPr>
            <a:r>
              <a:rPr lang="en-US" sz="1600" dirty="0" smtClean="0">
                <a:solidFill>
                  <a:srgbClr val="000090"/>
                </a:solidFill>
              </a:rPr>
              <a:t>Periodic scans of the pools in resilient groups in order to maintain replica consistency.</a:t>
            </a:r>
          </a:p>
          <a:p>
            <a:pPr marL="857250" lvl="1" indent="-457200">
              <a:spcBef>
                <a:spcPts val="1080"/>
              </a:spcBef>
              <a:buFont typeface="+mj-lt"/>
              <a:buAutoNum type="alphaLcPeriod"/>
            </a:pPr>
            <a:r>
              <a:rPr lang="en-US" sz="1600" dirty="0" smtClean="0">
                <a:solidFill>
                  <a:srgbClr val="000090"/>
                </a:solidFill>
              </a:rPr>
              <a:t>Recovery of replica state if the service itself goes offline and then is restarted.</a:t>
            </a:r>
          </a:p>
          <a:p>
            <a:pPr marL="457200" indent="-457200">
              <a:spcBef>
                <a:spcPts val="1080"/>
              </a:spcBef>
              <a:buFont typeface="+mj-lt"/>
              <a:buAutoNum type="arabicPeriod"/>
            </a:pPr>
            <a:r>
              <a:rPr lang="en-US" sz="2000" dirty="0" smtClean="0">
                <a:solidFill>
                  <a:srgbClr val="000090"/>
                </a:solidFill>
              </a:rPr>
              <a:t>With respect to (1.b), this means that missing copies should be generated when a pool goes offline, and extras may be eliminated when it comes back online.</a:t>
            </a:r>
          </a:p>
          <a:p>
            <a:pPr marL="857250" lvl="1" indent="-457200">
              <a:spcBef>
                <a:spcPts val="1080"/>
              </a:spcBef>
            </a:pPr>
            <a:r>
              <a:rPr lang="en-US" sz="1600" dirty="0" smtClean="0">
                <a:solidFill>
                  <a:srgbClr val="000090"/>
                </a:solidFill>
              </a:rPr>
              <a:t>It should be possible, however, to block this behavior temporarily for a given resilient pool.</a:t>
            </a:r>
          </a:p>
          <a:p>
            <a:pPr marL="457200" indent="-457200">
              <a:spcBef>
                <a:spcPts val="1080"/>
              </a:spcBef>
              <a:buFont typeface="+mj-lt"/>
              <a:buAutoNum type="arabicPeriod"/>
            </a:pPr>
            <a:r>
              <a:rPr lang="en-US" sz="2000" dirty="0">
                <a:solidFill>
                  <a:srgbClr val="000090"/>
                </a:solidFill>
              </a:rPr>
              <a:t>Provide for a best-effort retry of failed copies when the failure is not fatal</a:t>
            </a:r>
            <a:r>
              <a:rPr lang="en-US" sz="2000" dirty="0" smtClean="0">
                <a:solidFill>
                  <a:srgbClr val="000090"/>
                </a:solidFill>
              </a:rPr>
              <a:t>.</a:t>
            </a:r>
            <a:endParaRPr lang="en-US" sz="2000" dirty="0">
              <a:solidFill>
                <a:srgbClr val="000090"/>
              </a:solidFill>
            </a:endParaRP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301536158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0"/>
                </a:solidFill>
              </a:rPr>
              <a:t>Implementation Goals</a:t>
            </a:r>
            <a:r>
              <a:rPr lang="en-US" dirty="0"/>
              <a:t>	</a:t>
            </a:r>
          </a:p>
        </p:txBody>
      </p:sp>
      <p:sp>
        <p:nvSpPr>
          <p:cNvPr id="3" name="Content Placeholder 2"/>
          <p:cNvSpPr>
            <a:spLocks noGrp="1"/>
          </p:cNvSpPr>
          <p:nvPr>
            <p:ph idx="1"/>
          </p:nvPr>
        </p:nvSpPr>
        <p:spPr>
          <a:xfrm>
            <a:off x="457200" y="1483911"/>
            <a:ext cx="8229600" cy="5289422"/>
          </a:xfrm>
        </p:spPr>
        <p:txBody>
          <a:bodyPr>
            <a:normAutofit fontScale="92500" lnSpcReduction="20000"/>
          </a:bodyPr>
          <a:lstStyle/>
          <a:p>
            <a:pPr marL="457200" indent="-457200">
              <a:spcBef>
                <a:spcPts val="1080"/>
              </a:spcBef>
              <a:buFont typeface="+mj-lt"/>
              <a:buAutoNum type="arabicPeriod"/>
            </a:pPr>
            <a:r>
              <a:rPr lang="en-US" sz="2000" dirty="0">
                <a:solidFill>
                  <a:srgbClr val="000090"/>
                </a:solidFill>
              </a:rPr>
              <a:t>(Loosely coupled) integration with other dCache services.</a:t>
            </a:r>
          </a:p>
          <a:p>
            <a:pPr marL="857250" lvl="1" indent="-457200">
              <a:spcBef>
                <a:spcPts val="1080"/>
              </a:spcBef>
            </a:pPr>
            <a:r>
              <a:rPr lang="en-US" sz="1600" dirty="0">
                <a:solidFill>
                  <a:srgbClr val="000090"/>
                </a:solidFill>
              </a:rPr>
              <a:t>Use broadcast of the PoolMonitor to track PoolManager state changes.</a:t>
            </a:r>
          </a:p>
          <a:p>
            <a:pPr marL="857250" lvl="1" indent="-457200">
              <a:spcBef>
                <a:spcPts val="1080"/>
              </a:spcBef>
            </a:pPr>
            <a:r>
              <a:rPr lang="en-US" sz="1600" dirty="0">
                <a:solidFill>
                  <a:srgbClr val="000090"/>
                </a:solidFill>
              </a:rPr>
              <a:t>Rely on the full-featured support for p2p provided by the migration module via an independent migration task run in the resilience service itself.</a:t>
            </a:r>
          </a:p>
          <a:p>
            <a:pPr marL="857250" lvl="1" indent="-457200">
              <a:spcBef>
                <a:spcPts val="1080"/>
              </a:spcBef>
            </a:pPr>
            <a:r>
              <a:rPr lang="en-US" sz="1600" dirty="0">
                <a:solidFill>
                  <a:srgbClr val="000090"/>
                </a:solidFill>
              </a:rPr>
              <a:t>Rely on the namespace database (Chimera) via a namespace provider specific to the resilience service.</a:t>
            </a:r>
          </a:p>
          <a:p>
            <a:pPr marL="457200" indent="-457200">
              <a:spcBef>
                <a:spcPts val="1080"/>
              </a:spcBef>
              <a:buFont typeface="+mj-lt"/>
              <a:buAutoNum type="arabicPeriod"/>
            </a:pPr>
            <a:r>
              <a:rPr lang="en-US" sz="2000" dirty="0">
                <a:solidFill>
                  <a:srgbClr val="000090"/>
                </a:solidFill>
              </a:rPr>
              <a:t>Isolation of resilience operations.</a:t>
            </a:r>
          </a:p>
          <a:p>
            <a:pPr marL="857250" lvl="1" indent="-457200">
              <a:spcBef>
                <a:spcPts val="1080"/>
              </a:spcBef>
            </a:pPr>
            <a:r>
              <a:rPr lang="en-US" sz="1600" dirty="0">
                <a:solidFill>
                  <a:srgbClr val="000090"/>
                </a:solidFill>
              </a:rPr>
              <a:t>A self-contained dCache cell/service.</a:t>
            </a:r>
          </a:p>
          <a:p>
            <a:pPr marL="857250" lvl="1" indent="-457200">
              <a:spcBef>
                <a:spcPts val="1080"/>
              </a:spcBef>
            </a:pPr>
            <a:r>
              <a:rPr lang="en-US" sz="1600" dirty="0">
                <a:solidFill>
                  <a:srgbClr val="000090"/>
                </a:solidFill>
              </a:rPr>
              <a:t>May run in the same domain as other services (provided adequate heap allocation), but can be enabled and disabled without stopping and restarting the entire domain.</a:t>
            </a:r>
          </a:p>
          <a:p>
            <a:pPr marL="457200" indent="-457200">
              <a:spcBef>
                <a:spcPts val="1080"/>
              </a:spcBef>
              <a:buFont typeface="+mj-lt"/>
              <a:buAutoNum type="arabicPeriod"/>
            </a:pPr>
            <a:r>
              <a:rPr lang="en-US" sz="2000" dirty="0">
                <a:solidFill>
                  <a:srgbClr val="000090"/>
                </a:solidFill>
              </a:rPr>
              <a:t>Should not affect the performance of other services, particularly PnfsManager and PoolManager.</a:t>
            </a:r>
          </a:p>
          <a:p>
            <a:pPr marL="457200" indent="-457200">
              <a:spcBef>
                <a:spcPts val="1080"/>
              </a:spcBef>
              <a:buFont typeface="+mj-lt"/>
              <a:buAutoNum type="arabicPeriod"/>
            </a:pPr>
            <a:r>
              <a:rPr lang="en-US" sz="2000" dirty="0">
                <a:solidFill>
                  <a:srgbClr val="000090"/>
                </a:solidFill>
              </a:rPr>
              <a:t>Scalability.</a:t>
            </a:r>
          </a:p>
          <a:p>
            <a:pPr marL="857250" lvl="1" indent="-457200">
              <a:spcBef>
                <a:spcPts val="1080"/>
              </a:spcBef>
              <a:buFont typeface="+mj-lt"/>
              <a:buAutoNum type="alphaLcParenR"/>
            </a:pPr>
            <a:r>
              <a:rPr lang="en-US" sz="1600" dirty="0">
                <a:solidFill>
                  <a:srgbClr val="000090"/>
                </a:solidFill>
              </a:rPr>
              <a:t>Should be capable of handling, in memory, millions of operations.</a:t>
            </a:r>
          </a:p>
          <a:p>
            <a:pPr marL="857250" lvl="1" indent="-457200">
              <a:spcBef>
                <a:spcPts val="1080"/>
              </a:spcBef>
              <a:buFont typeface="+mj-lt"/>
              <a:buAutoNum type="alphaLcParenR"/>
            </a:pPr>
            <a:r>
              <a:rPr lang="en-US" sz="1600" dirty="0">
                <a:solidFill>
                  <a:srgbClr val="000090"/>
                </a:solidFill>
              </a:rPr>
              <a:t>As the number of operations increases, performance should not degrade due to internal factors (though it may be affected by such things as size of the database, size of the pools, load and network).</a:t>
            </a:r>
          </a:p>
          <a:p>
            <a:pPr marL="1257300" lvl="2" indent="-457200">
              <a:spcBef>
                <a:spcPts val="1080"/>
              </a:spcBef>
              <a:buFont typeface="Wingdings" charset="2"/>
              <a:buChar char="Ø"/>
            </a:pPr>
            <a:r>
              <a:rPr lang="en-US" sz="1200" dirty="0">
                <a:solidFill>
                  <a:srgbClr val="000090"/>
                </a:solidFill>
              </a:rPr>
              <a:t>Benchmarked against an installation of ~100 pools with ~1M files each.</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1434763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0"/>
                </a:solidFill>
              </a:rPr>
              <a:t>Implementation Goals (cont’d)</a:t>
            </a:r>
            <a:r>
              <a:rPr lang="en-US" dirty="0"/>
              <a:t>	</a:t>
            </a:r>
          </a:p>
        </p:txBody>
      </p:sp>
      <p:sp>
        <p:nvSpPr>
          <p:cNvPr id="3" name="Content Placeholder 2"/>
          <p:cNvSpPr>
            <a:spLocks noGrp="1"/>
          </p:cNvSpPr>
          <p:nvPr>
            <p:ph idx="1"/>
          </p:nvPr>
        </p:nvSpPr>
        <p:spPr>
          <a:xfrm>
            <a:off x="457200" y="1483911"/>
            <a:ext cx="8229600" cy="5289422"/>
          </a:xfrm>
        </p:spPr>
        <p:txBody>
          <a:bodyPr>
            <a:normAutofit/>
          </a:bodyPr>
          <a:lstStyle/>
          <a:p>
            <a:pPr marL="457200" indent="-457200">
              <a:spcBef>
                <a:spcPts val="1080"/>
              </a:spcBef>
              <a:buFont typeface="+mj-lt"/>
              <a:buAutoNum type="arabicPeriod" startAt="5"/>
            </a:pPr>
            <a:r>
              <a:rPr lang="en-US" sz="2000" dirty="0">
                <a:solidFill>
                  <a:srgbClr val="000090"/>
                </a:solidFill>
              </a:rPr>
              <a:t>Fairness and anti-starvation. </a:t>
            </a:r>
          </a:p>
          <a:p>
            <a:pPr marL="857250" lvl="1" indent="-457200">
              <a:spcBef>
                <a:spcPts val="1080"/>
              </a:spcBef>
            </a:pPr>
            <a:r>
              <a:rPr lang="en-US" sz="1600" dirty="0">
                <a:solidFill>
                  <a:srgbClr val="000090"/>
                </a:solidFill>
              </a:rPr>
              <a:t>For a large system with scores of millions of files, a pool scan can queue up quite a number of operations. </a:t>
            </a:r>
          </a:p>
          <a:p>
            <a:pPr marL="1257300" lvl="2" indent="-457200">
              <a:spcBef>
                <a:spcPts val="1080"/>
              </a:spcBef>
              <a:buFont typeface="+mj-lt"/>
              <a:buAutoNum type="romanLcPeriod"/>
            </a:pPr>
            <a:r>
              <a:rPr lang="en-US" sz="1200" dirty="0">
                <a:solidFill>
                  <a:srgbClr val="000090"/>
                </a:solidFill>
              </a:rPr>
              <a:t>Balance work between handling of foreground (newly arriving files) and background (existing files from a pool scan), but never allow the number of running jobs in either to go to 0 if that category is not empty.</a:t>
            </a:r>
          </a:p>
          <a:p>
            <a:pPr marL="1257300" lvl="2" indent="-457200">
              <a:spcBef>
                <a:spcPts val="1080"/>
              </a:spcBef>
              <a:buFont typeface="+mj-lt"/>
              <a:buAutoNum type="romanLcPeriod"/>
            </a:pPr>
            <a:r>
              <a:rPr lang="en-US" sz="1200" dirty="0">
                <a:solidFill>
                  <a:srgbClr val="000090"/>
                </a:solidFill>
              </a:rPr>
              <a:t>Prefer the availability of at least two replicas; that is, promote to the head of the waiting list operations on files with currently only one replica, and requeue the operation for any additional copies requested.</a:t>
            </a:r>
            <a:endParaRPr lang="en-US" sz="2000" dirty="0">
              <a:solidFill>
                <a:srgbClr val="000090"/>
              </a:solidFill>
            </a:endParaRPr>
          </a:p>
          <a:p>
            <a:pPr marL="457200" indent="-457200">
              <a:spcBef>
                <a:spcPts val="1080"/>
              </a:spcBef>
              <a:buFont typeface="+mj-lt"/>
              <a:buAutoNum type="arabicPeriod" startAt="5"/>
            </a:pPr>
            <a:r>
              <a:rPr lang="en-US" sz="2000" dirty="0">
                <a:solidFill>
                  <a:srgbClr val="000090"/>
                </a:solidFill>
              </a:rPr>
              <a:t>Allow for individual tuning.</a:t>
            </a:r>
          </a:p>
          <a:p>
            <a:pPr marL="857250" lvl="1" indent="-457200">
              <a:spcBef>
                <a:spcPts val="1080"/>
              </a:spcBef>
            </a:pPr>
            <a:r>
              <a:rPr lang="en-US" sz="1600" dirty="0">
                <a:solidFill>
                  <a:srgbClr val="000090"/>
                </a:solidFill>
              </a:rPr>
              <a:t>No different from what we do in general.  Defaults have been derived from the benchmark, but properties pertaining to concurrency, timeouts and work limits can be adjusted as needed.</a:t>
            </a:r>
          </a:p>
          <a:p>
            <a:pPr marL="457200" indent="-457200">
              <a:spcBef>
                <a:spcPts val="1080"/>
              </a:spcBef>
              <a:buFont typeface="+mj-lt"/>
              <a:buAutoNum type="arabicPeriod" startAt="7"/>
            </a:pPr>
            <a:r>
              <a:rPr lang="en-US" sz="2000" dirty="0">
                <a:solidFill>
                  <a:srgbClr val="000090"/>
                </a:solidFill>
              </a:rPr>
              <a:t>Find correct balance between reliability and performance.</a:t>
            </a:r>
          </a:p>
          <a:p>
            <a:pPr marL="857250" lvl="1" indent="-457200">
              <a:spcBef>
                <a:spcPts val="1080"/>
              </a:spcBef>
            </a:pPr>
            <a:r>
              <a:rPr lang="en-US" sz="1600" dirty="0">
                <a:solidFill>
                  <a:srgbClr val="000090"/>
                </a:solidFill>
              </a:rPr>
              <a:t>Recovery mechanisms (such as checkpointing) need not guarantee “losslessness” when this means costly locking; this can be compensated by back-up mechanisms (such as periodic verification done on the pools).</a:t>
            </a:r>
          </a:p>
        </p:txBody>
      </p:sp>
      <p:sp>
        <p:nvSpPr>
          <p:cNvPr id="6" name="Date Placeholder 5"/>
          <p:cNvSpPr>
            <a:spLocks noGrp="1"/>
          </p:cNvSpPr>
          <p:nvPr>
            <p:ph type="dt" sz="half" idx="10"/>
          </p:nvPr>
        </p:nvSpPr>
        <p:spPr/>
        <p:txBody>
          <a:bodyPr/>
          <a:lstStyle/>
          <a:p>
            <a:pPr algn="l"/>
            <a:r>
              <a:rPr lang="en-US" dirty="0" smtClean="0"/>
              <a:t>dCache User Workshop</a:t>
            </a:r>
            <a:endParaRPr lang="en-US" dirty="0"/>
          </a:p>
        </p:txBody>
      </p:sp>
      <p:sp>
        <p:nvSpPr>
          <p:cNvPr id="4" name="Footer Placeholder 3"/>
          <p:cNvSpPr>
            <a:spLocks noGrp="1"/>
          </p:cNvSpPr>
          <p:nvPr>
            <p:ph type="ftr" sz="quarter" idx="11"/>
          </p:nvPr>
        </p:nvSpPr>
        <p:spPr/>
        <p:txBody>
          <a:bodyPr/>
          <a:lstStyle/>
          <a:p>
            <a:r>
              <a:rPr lang="en-US" dirty="0" smtClean="0"/>
              <a:t>Barcelona 12/04/2016</a:t>
            </a:r>
            <a:endParaRPr lang="en-US" dirty="0"/>
          </a:p>
        </p:txBody>
      </p:sp>
    </p:spTree>
    <p:extLst>
      <p:ext uri="{BB962C8B-B14F-4D97-AF65-F5344CB8AC3E}">
        <p14:creationId xmlns:p14="http://schemas.microsoft.com/office/powerpoint/2010/main" val="213015450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2120</TotalTime>
  <Words>4920</Words>
  <Application>Microsoft Macintosh PowerPoint</Application>
  <PresentationFormat>On-screen Show (4:3)</PresentationFormat>
  <Paragraphs>513</Paragraphs>
  <Slides>34</Slides>
  <Notes>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Resilience (aka Replica Manager, Next Generation)</vt:lpstr>
      <vt:lpstr>Current Replica Manager </vt:lpstr>
      <vt:lpstr>Current Replica Manager </vt:lpstr>
      <vt:lpstr>Re-evaluation </vt:lpstr>
      <vt:lpstr>Principal Requirements </vt:lpstr>
      <vt:lpstr>Additional New Requirements </vt:lpstr>
      <vt:lpstr>Retained Requirements </vt:lpstr>
      <vt:lpstr>Implementation Goals </vt:lpstr>
      <vt:lpstr>Implementation Goals (cont’d) </vt:lpstr>
      <vt:lpstr>PowerPoint Presentation</vt:lpstr>
      <vt:lpstr>PowerPoint Presentation</vt:lpstr>
      <vt:lpstr>PowerPoint Presentation</vt:lpstr>
      <vt:lpstr>Design Remarks: Concurrency</vt:lpstr>
      <vt:lpstr>How to Activate Resilience</vt:lpstr>
      <vt:lpstr>Memory Requirements</vt:lpstr>
      <vt:lpstr>Resilience Semantics</vt:lpstr>
      <vt:lpstr>Setting Up Resilience</vt:lpstr>
      <vt:lpstr>Defining A Resilient Pool Group</vt:lpstr>
      <vt:lpstr>Defining A Resilient Storage Unit</vt:lpstr>
      <vt:lpstr>Configuration Example</vt:lpstr>
      <vt:lpstr>Setting the Directory Tags</vt:lpstr>
      <vt:lpstr>Pool Sharing</vt:lpstr>
      <vt:lpstr>Cached Files on Resilient Pools</vt:lpstr>
      <vt:lpstr>Recommended Best Practice</vt:lpstr>
      <vt:lpstr>Resilience Home</vt:lpstr>
      <vt:lpstr>Checkpointing &amp; Message Backlog</vt:lpstr>
      <vt:lpstr>Inaccessible Files</vt:lpstr>
      <vt:lpstr>Statistics</vt:lpstr>
      <vt:lpstr>Actions Available via Admin Command</vt:lpstr>
      <vt:lpstr>PowerPoint Presentation</vt:lpstr>
      <vt:lpstr>PowerPoint Presentation</vt:lpstr>
      <vt:lpstr>Script for Demonstrating Admin Commands (1)</vt:lpstr>
      <vt:lpstr>Script for Demonstrating Admin Commands (2)</vt:lpstr>
      <vt:lpstr>Script for Demonstrating Admin Commands (3)</vt:lpstr>
    </vt:vector>
  </TitlesOfParts>
  <Company>NCSA - University of Illinois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Features - Alarms (and Billing Plots)</dc:title>
  <dc:creator>Albert Rossi</dc:creator>
  <cp:lastModifiedBy>Dmitry Litvintsev</cp:lastModifiedBy>
  <cp:revision>565</cp:revision>
  <dcterms:created xsi:type="dcterms:W3CDTF">2013-05-23T20:33:08Z</dcterms:created>
  <dcterms:modified xsi:type="dcterms:W3CDTF">2016-04-12T09:11:08Z</dcterms:modified>
</cp:coreProperties>
</file>