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0" r:id="rId3"/>
    <p:sldId id="283" r:id="rId4"/>
    <p:sldId id="281" r:id="rId5"/>
    <p:sldId id="282" r:id="rId6"/>
    <p:sldId id="259" r:id="rId7"/>
    <p:sldId id="264" r:id="rId8"/>
    <p:sldId id="269" r:id="rId9"/>
    <p:sldId id="270" r:id="rId10"/>
    <p:sldId id="260" r:id="rId11"/>
    <p:sldId id="261" r:id="rId12"/>
    <p:sldId id="263" r:id="rId13"/>
    <p:sldId id="273" r:id="rId14"/>
    <p:sldId id="275" r:id="rId15"/>
    <p:sldId id="274" r:id="rId16"/>
    <p:sldId id="272" r:id="rId17"/>
    <p:sldId id="267" r:id="rId18"/>
    <p:sldId id="262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82006"/>
  </p:normalViewPr>
  <p:slideViewPr>
    <p:cSldViewPr snapToGrid="0" snapToObjects="1">
      <p:cViewPr>
        <p:scale>
          <a:sx n="110" d="100"/>
          <a:sy n="110" d="100"/>
        </p:scale>
        <p:origin x="90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5C077-DDED-274A-B0BF-64E2295AC942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EC741-CC8A-6D42-AE0D-8AC1166D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seen the REST API and you can directly</a:t>
            </a:r>
            <a:r>
              <a:rPr lang="en-US" baseline="0" dirty="0" smtClean="0"/>
              <a:t> use the Bearer token make REST Calls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curl  -f -s -H "Authorization: Bearer ya29..vgKTW6l1Xn8Tbk2X-d7vvtWOU_3JoeCrPFM3LPGevscwTK_zuVU6TfUXFBwEBHc7UtE" -L -T /bin/bash http://localhost:2880/public/test-1455009257-45-webdav-temp</a:t>
            </a:r>
          </a:p>
          <a:p>
            <a:r>
              <a:rPr lang="en-US" dirty="0" smtClean="0"/>
              <a:t>curl  -f -H "Authorization: Bearer ya29..vgKTW6l1Xn8Tbk2X-d7vvtWOU_3JoeCrPFM3LPGevscwTK_zuVU6TfUXFBwEBHc7UtE"   -X DELETE http://localhost:2880/public/test-1455009257-45-webdav-temp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zookeeper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Authentication process saved for sites.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Easy</a:t>
            </a:r>
            <a:r>
              <a:rPr lang="en-US" sz="1200" baseline="0" dirty="0" smtClean="0"/>
              <a:t> to allow access for visiting scientists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Infrastructures usually come with these feature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Connecti</a:t>
            </a:r>
            <a:r>
              <a:rPr lang="en-US" dirty="0" smtClean="0"/>
              <a:t> Identity Management Systems ()</a:t>
            </a:r>
          </a:p>
          <a:p>
            <a:endParaRPr lang="en-US" dirty="0" smtClean="0"/>
          </a:p>
          <a:p>
            <a:r>
              <a:rPr lang="en-US" dirty="0" smtClean="0"/>
              <a:t>Identity Provider </a:t>
            </a:r>
            <a:r>
              <a:rPr lang="en-US" dirty="0" err="1" smtClean="0"/>
              <a:t>authenti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Identity Portability</a:t>
            </a:r>
          </a:p>
          <a:p>
            <a:endParaRPr lang="en-US" dirty="0" smtClean="0"/>
          </a:p>
          <a:p>
            <a:r>
              <a:rPr lang="en-US" dirty="0" smtClean="0"/>
              <a:t>Make the definition relatable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dCache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Portal not necessarily</a:t>
            </a:r>
            <a:r>
              <a:rPr lang="en-US" baseline="0" dirty="0" smtClean="0"/>
              <a:t> a part of </a:t>
            </a:r>
            <a:r>
              <a:rPr lang="en-US" baseline="0" dirty="0" err="1" smtClean="0"/>
              <a:t>dCache</a:t>
            </a:r>
            <a:endParaRPr lang="en-US" dirty="0" smtClean="0"/>
          </a:p>
          <a:p>
            <a:r>
              <a:rPr lang="en-US" dirty="0" smtClean="0"/>
              <a:t>Explain Code definitely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Figure/Flowchart</a:t>
            </a:r>
            <a:r>
              <a:rPr lang="en-US" baseline="0" dirty="0" smtClean="0"/>
              <a:t> what will happen with </a:t>
            </a:r>
            <a:r>
              <a:rPr lang="en-US" baseline="0" dirty="0" err="1" smtClean="0"/>
              <a:t>dCache</a:t>
            </a:r>
            <a:r>
              <a:rPr lang="en-US" baseline="0" dirty="0" smtClean="0"/>
              <a:t> web-portal (</a:t>
            </a:r>
            <a:r>
              <a:rPr lang="en-US" baseline="0" dirty="0" err="1" smtClean="0"/>
              <a:t>femi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what </a:t>
            </a:r>
            <a:r>
              <a:rPr lang="en-US" baseline="0" dirty="0" err="1" smtClean="0"/>
              <a:t>oidc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auth</a:t>
            </a:r>
            <a:r>
              <a:rPr lang="en-US" baseline="0" dirty="0" smtClean="0"/>
              <a:t> plugin does?</a:t>
            </a:r>
          </a:p>
          <a:p>
            <a:r>
              <a:rPr lang="en-US" dirty="0" smtClean="0"/>
              <a:t>Map</a:t>
            </a:r>
            <a:r>
              <a:rPr lang="en-US" baseline="0" dirty="0" smtClean="0"/>
              <a:t> plugin should use existing plugins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C741-CC8A-6D42-AE0D-8AC1166DB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70562" indent="-342900">
              <a:buSzPct val="120000"/>
              <a:buFont typeface="LucidaGrande" charset="0"/>
              <a:buChar char="•"/>
              <a:defRPr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D3EE187-6E25-C741-994C-5903B395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2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87E33-329F-584B-8400-634312C392A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87-6E25-C741-994C-5903B395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70562" indent="-342900">
              <a:buSzPct val="120000"/>
              <a:buFont typeface="LucidaGrande" charset="0"/>
              <a:buChar char="•"/>
              <a:defRPr/>
            </a:lvl1pPr>
            <a:lvl2pPr>
              <a:buSzPct val="30000"/>
              <a:defRPr sz="2200"/>
            </a:lvl2pPr>
            <a:lvl3pPr>
              <a:buSzPct val="30000"/>
              <a:defRPr sz="2000"/>
            </a:lvl3pPr>
            <a:lvl4pPr>
              <a:buSzPct val="30000"/>
              <a:defRPr sz="2000"/>
            </a:lvl4pPr>
            <a:lvl5pPr>
              <a:buSzPct val="30000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87E33-329F-584B-8400-634312C392A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87-6E25-C741-994C-5903B395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3339" y="89328"/>
            <a:ext cx="3979370" cy="839391"/>
          </a:xfrm>
          <a:prstGeom prst="rect">
            <a:avLst/>
          </a:prstGeom>
          <a:ln w="25400"/>
        </p:spPr>
      </p:pic>
      <p:sp>
        <p:nvSpPr>
          <p:cNvPr id="3" name="Shape 3"/>
          <p:cNvSpPr/>
          <p:nvPr/>
        </p:nvSpPr>
        <p:spPr>
          <a:xfrm flipH="1">
            <a:off x="304128" y="6401280"/>
            <a:ext cx="8594842" cy="25934"/>
          </a:xfrm>
          <a:prstGeom prst="line">
            <a:avLst/>
          </a:prstGeom>
          <a:ln w="18360">
            <a:solidFill>
              <a:srgbClr val="8EB259"/>
            </a:solidFill>
          </a:ln>
        </p:spPr>
        <p:txBody>
          <a:bodyPr lIns="0" tIns="0" rIns="0" bIns="0"/>
          <a:lstStyle/>
          <a:p>
            <a:pPr marL="0" marR="0" defTabSz="241093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4" name="Shape 4"/>
          <p:cNvSpPr/>
          <p:nvPr/>
        </p:nvSpPr>
        <p:spPr>
          <a:xfrm>
            <a:off x="7813047" y="6496227"/>
            <a:ext cx="939862" cy="21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092" tIns="20092" rIns="20092" bIns="20092">
            <a:spAutoFit/>
          </a:bodyPr>
          <a:lstStyle>
            <a:lvl1pPr marL="0" marR="0">
              <a:buClr>
                <a:srgbClr val="000000"/>
              </a:buClr>
              <a:buFont typeface="Calibri"/>
              <a:defRPr sz="22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160" dirty="0" smtClean="0"/>
              <a:t>DESY Hamburg</a:t>
            </a:r>
            <a:endParaRPr sz="1160" dirty="0"/>
          </a:p>
        </p:txBody>
      </p:sp>
      <p:sp>
        <p:nvSpPr>
          <p:cNvPr id="5" name="Shape 5"/>
          <p:cNvSpPr/>
          <p:nvPr/>
        </p:nvSpPr>
        <p:spPr>
          <a:xfrm>
            <a:off x="294679" y="6470812"/>
            <a:ext cx="978334" cy="21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092" tIns="20092" rIns="20092" bIns="20092">
            <a:spAutoFit/>
          </a:bodyPr>
          <a:lstStyle>
            <a:lvl1pPr marL="0" marR="0">
              <a:defRPr sz="22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160" dirty="0" err="1" smtClean="0"/>
              <a:t>Anupam</a:t>
            </a:r>
            <a:r>
              <a:rPr lang="en-US" sz="1160" baseline="0" dirty="0" smtClean="0"/>
              <a:t> Ashish</a:t>
            </a:r>
            <a:endParaRPr sz="1160" dirty="0"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5415" y="274638"/>
            <a:ext cx="8233172" cy="6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064419"/>
            <a:ext cx="8229601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901700" indent="-215900">
              <a:spcBef>
                <a:spcPts val="0"/>
              </a:spcBef>
              <a:buClr>
                <a:srgbClr val="005998"/>
              </a:buClr>
              <a:buFont typeface="ヒラギノ角ゴ ProN W3"/>
              <a:buChar char="●"/>
              <a:defRPr sz="2400">
                <a:solidFill>
                  <a:srgbClr val="0073B1"/>
                </a:solidFill>
                <a:uFill>
                  <a:solidFill>
                    <a:srgbClr val="0073B1"/>
                  </a:solidFill>
                </a:uFill>
              </a:defRPr>
            </a:lvl2pPr>
            <a:lvl3pPr marL="1244600" indent="-215900">
              <a:spcBef>
                <a:spcPts val="0"/>
              </a:spcBef>
              <a:buClr>
                <a:srgbClr val="005998"/>
              </a:buClr>
              <a:buFont typeface="ヒラギノ角ゴ ProN W3"/>
              <a:buChar char="●"/>
              <a:defRPr sz="2400">
                <a:solidFill>
                  <a:srgbClr val="0073B1"/>
                </a:solidFill>
                <a:uFill>
                  <a:solidFill>
                    <a:srgbClr val="0073B1"/>
                  </a:solidFill>
                </a:uFill>
              </a:defRPr>
            </a:lvl3pPr>
            <a:lvl4pPr marL="1587500" indent="-215900">
              <a:spcBef>
                <a:spcPts val="0"/>
              </a:spcBef>
              <a:buClr>
                <a:srgbClr val="005998"/>
              </a:buClr>
              <a:buFont typeface="ヒラギノ角ゴ ProN W3"/>
              <a:buChar char="●"/>
              <a:defRPr sz="2400">
                <a:solidFill>
                  <a:srgbClr val="0073B1"/>
                </a:solidFill>
                <a:uFill>
                  <a:solidFill>
                    <a:srgbClr val="0073B1"/>
                  </a:solidFill>
                </a:uFill>
              </a:defRPr>
            </a:lvl4pPr>
            <a:lvl5pPr marL="1930400" indent="-215900">
              <a:spcBef>
                <a:spcPts val="0"/>
              </a:spcBef>
              <a:buClr>
                <a:srgbClr val="005998"/>
              </a:buClr>
              <a:buFont typeface="ヒラギノ角ゴ ProN W3"/>
              <a:buChar char="●"/>
              <a:defRPr sz="2400">
                <a:solidFill>
                  <a:srgbClr val="0073B1"/>
                </a:solidFill>
                <a:uFill>
                  <a:solidFill>
                    <a:srgbClr val="0073B1"/>
                  </a:solidFill>
                </a:u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694716" y="6436550"/>
            <a:ext cx="242054" cy="232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395125">
              <a:defRPr sz="844">
                <a:solidFill>
                  <a:srgbClr val="8EB259"/>
                </a:solidFill>
                <a:uFill>
                  <a:solidFill>
                    <a:srgbClr val="8EB259"/>
                  </a:solidFill>
                </a:uFill>
                <a:latin typeface="+mn-lt"/>
                <a:ea typeface="+mn-ea"/>
                <a:cs typeface="+mn-cs"/>
                <a:sym typeface="LucidaGrande"/>
              </a:defRPr>
            </a:lvl1pPr>
          </a:lstStyle>
          <a:p>
            <a:fld id="{6D3EE187-6E25-C741-994C-5903B3954F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hape 4"/>
          <p:cNvSpPr/>
          <p:nvPr userDrawn="1"/>
        </p:nvSpPr>
        <p:spPr>
          <a:xfrm>
            <a:off x="4117182" y="6494699"/>
            <a:ext cx="851696" cy="21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092" tIns="20092" rIns="20092" bIns="20092">
            <a:spAutoFit/>
          </a:bodyPr>
          <a:lstStyle>
            <a:lvl1pPr marL="0" marR="0">
              <a:buClr>
                <a:srgbClr val="000000"/>
              </a:buClr>
              <a:buFont typeface="Calibri"/>
              <a:defRPr sz="22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160" dirty="0"/>
              <a:t>dCache Team</a:t>
            </a:r>
          </a:p>
        </p:txBody>
      </p:sp>
    </p:spTree>
    <p:extLst>
      <p:ext uri="{BB962C8B-B14F-4D97-AF65-F5344CB8AC3E}">
        <p14:creationId xmlns:p14="http://schemas.microsoft.com/office/powerpoint/2010/main" val="7702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iming>
    <p:tnLst>
      <p:par>
        <p:cTn id="1" dur="indefinite" restart="never" nodeType="tmRoot"/>
      </p:par>
    </p:tnLst>
  </p:timing>
  <p:txStyles>
    <p:titleStyle>
      <a:lvl1pPr marL="27662" marR="27662" indent="0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1pPr>
      <a:lvl2pPr marL="27662" marR="27662" indent="120547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2pPr>
      <a:lvl3pPr marL="27662" marR="27662" indent="241093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3pPr>
      <a:lvl4pPr marL="27662" marR="27662" indent="361640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4pPr>
      <a:lvl5pPr marL="27662" marR="27662" indent="482186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5pPr>
      <a:lvl6pPr marL="27662" marR="27662" indent="602732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6pPr>
      <a:lvl7pPr marL="27662" marR="27662" indent="723279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7pPr>
      <a:lvl8pPr marL="27662" marR="27662" indent="843826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8pPr>
      <a:lvl9pPr marL="27662" marR="27662" indent="964372" algn="l" defTabSz="62282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26" b="0" i="0" u="none" strike="noStrike" cap="none" spc="0" baseline="0">
          <a:ln>
            <a:noFill/>
          </a:ln>
          <a:solidFill>
            <a:srgbClr val="8EB259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9pPr>
    </p:titleStyle>
    <p:bodyStyle>
      <a:lvl1pPr marL="370562" marR="27662" indent="-342900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120000"/>
        <a:buFont typeface="LucidaGrande" charset="0"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1pPr>
      <a:lvl2pPr marL="579050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3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2pPr>
      <a:lvl3pPr marL="759869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3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3pPr>
      <a:lvl4pPr marL="940689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30000"/>
        <a:buFontTx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4pPr>
      <a:lvl5pPr marL="1121509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30000"/>
        <a:buFontTx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5pPr>
      <a:lvl6pPr marL="1302329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44000"/>
        <a:buFontTx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6pPr>
      <a:lvl7pPr marL="1483148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44000"/>
        <a:buFontTx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7pPr>
      <a:lvl8pPr marL="1663968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44000"/>
        <a:buFontTx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8pPr>
      <a:lvl9pPr marL="1844788" marR="27662" indent="-189749" algn="l" defTabSz="622823" rtl="0" eaLnBrk="1" latinLnBrk="0" hangingPunct="1">
        <a:lnSpc>
          <a:spcPct val="100000"/>
        </a:lnSpc>
        <a:spcBef>
          <a:spcPts val="949"/>
        </a:spcBef>
        <a:spcAft>
          <a:spcPts val="0"/>
        </a:spcAft>
        <a:buClrTx/>
        <a:buSzPct val="44000"/>
        <a:buFontTx/>
        <a:buChar char="•"/>
        <a:tabLst/>
        <a:defRPr sz="2109" b="0" i="0" u="none" strike="noStrike" cap="none" spc="0" baseline="0">
          <a:ln>
            <a:noFill/>
          </a:ln>
          <a:solidFill>
            <a:srgbClr val="005998"/>
          </a:solidFill>
          <a:uFill>
            <a:solidFill>
              <a:srgbClr val="005998"/>
            </a:solidFill>
          </a:uFill>
          <a:latin typeface="+mn-lt"/>
          <a:ea typeface="+mn-ea"/>
          <a:cs typeface="+mn-cs"/>
          <a:sym typeface="LucidaGrande"/>
        </a:defRPr>
      </a:lvl9pPr>
    </p:bodyStyle>
    <p:otherStyle>
      <a:lvl1pPr marL="0" marR="0" indent="0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1pPr>
      <a:lvl2pPr marL="0" marR="0" indent="120547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2pPr>
      <a:lvl3pPr marL="0" marR="0" indent="241093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3pPr>
      <a:lvl4pPr marL="0" marR="0" indent="361640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4pPr>
      <a:lvl5pPr marL="0" marR="0" indent="482186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5pPr>
      <a:lvl6pPr marL="0" marR="0" indent="602732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6pPr>
      <a:lvl7pPr marL="0" marR="0" indent="723279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7pPr>
      <a:lvl8pPr marL="0" marR="0" indent="843826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8pPr>
      <a:lvl9pPr marL="0" marR="0" indent="964372" algn="ctr" defTabSz="39512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4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EB259"/>
            </a:solidFill>
          </a:uFill>
          <a:latin typeface="+mn-lt"/>
          <a:ea typeface="+mn-ea"/>
          <a:cs typeface="+mn-cs"/>
          <a:sym typeface="Lucida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google.com/o/oauth2/v2/auth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evelopers.google.com/identity/protocols/OpenIDConnec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79" y="763547"/>
            <a:ext cx="8208085" cy="2387600"/>
          </a:xfrm>
        </p:spPr>
        <p:txBody>
          <a:bodyPr/>
          <a:lstStyle/>
          <a:p>
            <a:r>
              <a:rPr lang="en-US" dirty="0" err="1" smtClean="0"/>
              <a:t>OpenID</a:t>
            </a:r>
            <a:r>
              <a:rPr lang="en-US" dirty="0" smtClean="0"/>
              <a:t> Connect with </a:t>
            </a:r>
            <a:r>
              <a:rPr lang="en-US" dirty="0" err="1" smtClean="0"/>
              <a:t>dCache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009" y="3545787"/>
            <a:ext cx="6858000" cy="1241822"/>
          </a:xfrm>
        </p:spPr>
        <p:txBody>
          <a:bodyPr/>
          <a:lstStyle/>
          <a:p>
            <a:pPr algn="r"/>
            <a:r>
              <a:rPr lang="en-US" sz="2000" dirty="0" err="1"/>
              <a:t>Anupam</a:t>
            </a:r>
            <a:r>
              <a:rPr lang="en-US" sz="2000" dirty="0"/>
              <a:t> </a:t>
            </a:r>
            <a:r>
              <a:rPr lang="en-US" sz="2000" dirty="0" smtClean="0"/>
              <a:t>Ashish</a:t>
            </a:r>
          </a:p>
          <a:p>
            <a:pPr algn="r"/>
            <a:r>
              <a:rPr lang="en-US" sz="1400" dirty="0" smtClean="0"/>
              <a:t>DESY Hamburg</a:t>
            </a:r>
            <a:endParaRPr lang="en-US" sz="1400" dirty="0"/>
          </a:p>
          <a:p>
            <a:pPr algn="r"/>
            <a:endParaRPr lang="en-US" sz="2000" dirty="0"/>
          </a:p>
          <a:p>
            <a:pPr algn="r"/>
            <a:r>
              <a:rPr lang="en-US" sz="1600" dirty="0" smtClean="0"/>
              <a:t>On behalf of the project team</a:t>
            </a:r>
            <a:endParaRPr lang="en-US" sz="1100" dirty="0" smtClean="0"/>
          </a:p>
        </p:txBody>
      </p:sp>
      <p:pic>
        <p:nvPicPr>
          <p:cNvPr id="4" name="Picture 7" descr="Indigo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733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ermi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5791200"/>
            <a:ext cx="520700" cy="520700"/>
          </a:xfrm>
          <a:prstGeom prst="rect">
            <a:avLst/>
          </a:prstGeom>
        </p:spPr>
      </p:pic>
      <p:pic>
        <p:nvPicPr>
          <p:cNvPr id="6" name="Picture 5" descr="logo-ndg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5791200"/>
            <a:ext cx="1200150" cy="583648"/>
          </a:xfrm>
          <a:prstGeom prst="rect">
            <a:avLst/>
          </a:prstGeom>
        </p:spPr>
      </p:pic>
      <p:pic>
        <p:nvPicPr>
          <p:cNvPr id="7" name="Picture 6" descr="logo-des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816600"/>
            <a:ext cx="508000" cy="508000"/>
          </a:xfrm>
          <a:prstGeom prst="rect">
            <a:avLst/>
          </a:prstGeom>
        </p:spPr>
      </p:pic>
      <p:pic>
        <p:nvPicPr>
          <p:cNvPr id="8" name="Picture 7" descr="logo-hg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5839212"/>
            <a:ext cx="1096173" cy="485388"/>
          </a:xfrm>
          <a:prstGeom prst="rect">
            <a:avLst/>
          </a:prstGeom>
        </p:spPr>
      </p:pic>
      <p:pic>
        <p:nvPicPr>
          <p:cNvPr id="9" name="Picture 8" descr="BMBF_Logo_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1717" y="5517073"/>
            <a:ext cx="1560083" cy="844280"/>
          </a:xfrm>
          <a:prstGeom prst="rect">
            <a:avLst/>
          </a:prstGeom>
        </p:spPr>
      </p:pic>
      <p:pic>
        <p:nvPicPr>
          <p:cNvPr id="10" name="Picture 9" descr="LSDMA-LOGO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483" y="5660473"/>
            <a:ext cx="1703409" cy="6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419"/>
            <a:ext cx="8686800" cy="5257801"/>
          </a:xfrm>
        </p:spPr>
        <p:txBody>
          <a:bodyPr/>
          <a:lstStyle/>
          <a:p>
            <a:r>
              <a:rPr lang="en-US" sz="2400" dirty="0" err="1" smtClean="0"/>
              <a:t>Gplazma</a:t>
            </a:r>
            <a:r>
              <a:rPr lang="en-US" sz="2400" dirty="0" smtClean="0"/>
              <a:t> Authentication Plugin (</a:t>
            </a:r>
            <a:r>
              <a:rPr lang="en-US" sz="2400" dirty="0" err="1" smtClean="0"/>
              <a:t>oidc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Authenticated HTTP requests with </a:t>
            </a:r>
            <a:r>
              <a:rPr lang="en-US" sz="2400" dirty="0" err="1" smtClean="0"/>
              <a:t>OpenID</a:t>
            </a:r>
            <a:r>
              <a:rPr lang="en-US" sz="2400" dirty="0" smtClean="0"/>
              <a:t> Connect</a:t>
            </a:r>
          </a:p>
          <a:p>
            <a:pPr lvl="1"/>
            <a:r>
              <a:rPr lang="en-US" sz="2400" dirty="0" smtClean="0"/>
              <a:t>Bearer Token with HTTP Header</a:t>
            </a:r>
          </a:p>
          <a:p>
            <a:pPr lvl="2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curl –H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“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Authorization: Bearer </a:t>
            </a:r>
            <a:r>
              <a:rPr lang="en-US" b="1" dirty="0" smtClean="0">
                <a:latin typeface="Consolas" charset="0"/>
                <a:ea typeface="Consolas" charset="0"/>
                <a:cs typeface="Consolas" charset="0"/>
              </a:rPr>
              <a:t>ya29.rQJKQt2ZzszDrt5F0P..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”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sz="2400" dirty="0" smtClean="0"/>
              <a:t>Bearer Token verified with the </a:t>
            </a:r>
            <a:r>
              <a:rPr lang="en-US" sz="1800" b="1" dirty="0" err="1">
                <a:latin typeface="Consolas" charset="0"/>
                <a:ea typeface="Consolas" charset="0"/>
                <a:cs typeface="Consolas" charset="0"/>
              </a:rPr>
              <a:t>userinfo_endpoint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400" dirty="0">
                <a:latin typeface="Consolas" charset="0"/>
                <a:ea typeface="Consolas" charset="0"/>
                <a:cs typeface="Consolas" charset="0"/>
              </a:rPr>
            </a:b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 err="1" smtClean="0"/>
              <a:t>Gplazma</a:t>
            </a:r>
            <a:r>
              <a:rPr lang="en-US" sz="2400" dirty="0" smtClean="0"/>
              <a:t> Mapping Plugin (</a:t>
            </a:r>
            <a:r>
              <a:rPr lang="en-US" sz="2400" dirty="0" err="1" smtClean="0"/>
              <a:t>ldap</a:t>
            </a:r>
            <a:r>
              <a:rPr lang="en-US" sz="2400" dirty="0" smtClean="0"/>
              <a:t>, </a:t>
            </a:r>
            <a:r>
              <a:rPr lang="en-US" sz="2400" dirty="0" err="1" smtClean="0"/>
              <a:t>localmapper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Map to </a:t>
            </a:r>
            <a:r>
              <a:rPr lang="en-US" sz="2800" dirty="0"/>
              <a:t>“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username</a:t>
            </a:r>
            <a:r>
              <a:rPr lang="en-US" sz="2800" dirty="0"/>
              <a:t>”, </a:t>
            </a:r>
            <a:r>
              <a:rPr lang="en-US" sz="2800" dirty="0" smtClean="0"/>
              <a:t>“</a:t>
            </a:r>
            <a:r>
              <a:rPr lang="en-US" sz="2400" b="1" dirty="0" err="1" smtClean="0">
                <a:latin typeface="Consolas" charset="0"/>
                <a:ea typeface="Consolas" charset="0"/>
                <a:cs typeface="Consolas" charset="0"/>
              </a:rPr>
              <a:t>uid</a:t>
            </a:r>
            <a:r>
              <a:rPr lang="en-US" sz="2800" dirty="0" smtClean="0"/>
              <a:t>”</a:t>
            </a:r>
          </a:p>
          <a:p>
            <a:pPr lvl="2"/>
            <a:r>
              <a:rPr lang="en-US" sz="2400" dirty="0" err="1" smtClean="0"/>
              <a:t>OpenID</a:t>
            </a:r>
            <a:r>
              <a:rPr lang="en-US" sz="2400" dirty="0" smtClean="0"/>
              <a:t> Connect Subject</a:t>
            </a:r>
          </a:p>
          <a:p>
            <a:pPr lvl="2"/>
            <a:r>
              <a:rPr lang="en-US" sz="2400" dirty="0" smtClean="0"/>
              <a:t>Email Address corresponding to </a:t>
            </a:r>
            <a:r>
              <a:rPr lang="en-US" sz="2400" dirty="0" err="1" smtClean="0"/>
              <a:t>OpenID</a:t>
            </a:r>
            <a:r>
              <a:rPr lang="en-US" sz="2400" dirty="0" smtClean="0"/>
              <a:t> credentials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3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419"/>
            <a:ext cx="8478456" cy="5257801"/>
          </a:xfrm>
        </p:spPr>
        <p:txBody>
          <a:bodyPr>
            <a:norm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tc</a:t>
            </a:r>
            <a:r>
              <a:rPr lang="en-US" sz="2800" dirty="0" smtClean="0"/>
              <a:t>/</a:t>
            </a:r>
            <a:r>
              <a:rPr lang="en-US" sz="2800" dirty="0" err="1" smtClean="0"/>
              <a:t>gplazma.conf</a:t>
            </a:r>
            <a:endParaRPr lang="en-US" sz="2800" dirty="0" smtClean="0"/>
          </a:p>
          <a:p>
            <a:pPr lvl="1"/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auth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optional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oidc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map optional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ldap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ap optional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localmapper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600" dirty="0">
                <a:latin typeface="Consolas" charset="0"/>
                <a:ea typeface="Consolas" charset="0"/>
                <a:cs typeface="Consolas" charset="0"/>
              </a:rPr>
            </a:b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800" dirty="0"/>
              <a:t>s</a:t>
            </a:r>
            <a:r>
              <a:rPr lang="en-US" sz="2800" dirty="0" smtClean="0"/>
              <a:t>hare/defaults/</a:t>
            </a:r>
            <a:r>
              <a:rPr lang="en-US" sz="2800" dirty="0" err="1" smtClean="0"/>
              <a:t>gplazma.properties</a:t>
            </a:r>
            <a:endParaRPr lang="en-US" sz="2800" dirty="0" smtClean="0"/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gplazma.oidc.hostnames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accounts.google.com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600" dirty="0">
                <a:latin typeface="Consolas" charset="0"/>
                <a:ea typeface="Consolas" charset="0"/>
                <a:cs typeface="Consolas" charset="0"/>
              </a:rPr>
            </a:b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Already created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client_id</a:t>
            </a:r>
            <a:r>
              <a:rPr lang="en-US" sz="2400" dirty="0" smtClean="0"/>
              <a:t> and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client_secret</a:t>
            </a:r>
            <a:r>
              <a:rPr lang="en-US" sz="2400" dirty="0" smtClean="0"/>
              <a:t> for </a:t>
            </a:r>
            <a:r>
              <a:rPr lang="en-US" sz="2400" dirty="0" err="1" smtClean="0"/>
              <a:t>OpenID</a:t>
            </a:r>
            <a:r>
              <a:rPr lang="en-US" sz="2400" dirty="0" smtClean="0"/>
              <a:t> Connect</a:t>
            </a:r>
          </a:p>
          <a:p>
            <a:pPr lvl="1"/>
            <a:r>
              <a:rPr lang="en-US" sz="2400" dirty="0" smtClean="0"/>
              <a:t>Client is the Portal</a:t>
            </a:r>
          </a:p>
          <a:p>
            <a:pPr lvl="1"/>
            <a:r>
              <a:rPr lang="en-US" sz="2400" dirty="0" smtClean="0"/>
              <a:t>Client Id and Client Secret obtained by registering the portal with Identity Provider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3000149"/>
            <a:ext cx="8347772" cy="31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7264"/>
            <a:ext cx="8229600" cy="2546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5" y="3821691"/>
            <a:ext cx="8257178" cy="25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67002"/>
            <a:ext cx="8229600" cy="4631996"/>
          </a:xfrm>
        </p:spPr>
      </p:pic>
    </p:spTree>
    <p:extLst>
      <p:ext uri="{BB962C8B-B14F-4D97-AF65-F5344CB8AC3E}">
        <p14:creationId xmlns:p14="http://schemas.microsoft.com/office/powerpoint/2010/main" val="12287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Make a HTTP request to 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  <a:hlinkClick r:id="rId3"/>
              </a:rPr>
              <a:t>https://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hlinkClick r:id="rId3"/>
              </a:rPr>
              <a:t>accounts.google.com/o/oauth2/v2/auth</a:t>
            </a:r>
            <a:endParaRPr lang="en-US" sz="1909" dirty="0" smtClean="0">
              <a:latin typeface="Consolas" charset="0"/>
              <a:ea typeface="Consolas" charset="0"/>
              <a:cs typeface="Consolas" charset="0"/>
            </a:endParaRPr>
          </a:p>
          <a:p>
            <a:endParaRPr lang="en-US" sz="1909" dirty="0" smtClean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17" y="1968069"/>
            <a:ext cx="4321664" cy="4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Consolas" charset="0"/>
                <a:cs typeface="Consolas" charset="0"/>
              </a:rPr>
              <a:t>Obtain a short-lived code</a:t>
            </a:r>
          </a:p>
          <a:p>
            <a:endParaRPr lang="en-US" sz="2400" dirty="0" smtClean="0">
              <a:ea typeface="Consolas" charset="0"/>
              <a:cs typeface="Consolas" charset="0"/>
            </a:endParaRPr>
          </a:p>
          <a:p>
            <a:endParaRPr lang="en-US" sz="2400" dirty="0" smtClean="0">
              <a:ea typeface="Consolas" charset="0"/>
              <a:cs typeface="Consolas" charset="0"/>
            </a:endParaRPr>
          </a:p>
          <a:p>
            <a:endParaRPr lang="en-US" sz="2400" dirty="0">
              <a:ea typeface="Consolas" charset="0"/>
              <a:cs typeface="Consolas" charset="0"/>
            </a:endParaRPr>
          </a:p>
          <a:p>
            <a:r>
              <a:rPr lang="en-US" sz="2400" dirty="0" smtClean="0">
                <a:ea typeface="Consolas" charset="0"/>
                <a:cs typeface="Consolas" charset="0"/>
              </a:rPr>
              <a:t>Use the code to obtain </a:t>
            </a:r>
          </a:p>
          <a:p>
            <a:pPr lvl="1"/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ccess_token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efresh_token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xpiry_time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d_token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58" y="1617562"/>
            <a:ext cx="4267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05" y="3497484"/>
            <a:ext cx="4395623" cy="25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the access token to make requests to </a:t>
            </a:r>
            <a:r>
              <a:rPr lang="en-US" sz="2400" dirty="0" err="1" smtClean="0"/>
              <a:t>dCache</a:t>
            </a:r>
            <a:endParaRPr lang="en-US" sz="2400" dirty="0" smtClean="0"/>
          </a:p>
          <a:p>
            <a:pPr lvl="1"/>
            <a:r>
              <a:rPr lang="en-US" sz="2000" dirty="0"/>
              <a:t>HTTP Header</a:t>
            </a:r>
          </a:p>
          <a:p>
            <a:pPr lvl="2"/>
            <a:r>
              <a:rPr lang="en-US" sz="1800" b="1" dirty="0">
                <a:latin typeface="Consolas" charset="0"/>
                <a:ea typeface="Consolas" charset="0"/>
                <a:cs typeface="Consolas" charset="0"/>
              </a:rPr>
              <a:t>Authorization: Bearer &lt;</a:t>
            </a:r>
            <a:r>
              <a:rPr lang="en-US" sz="1800" b="1" dirty="0" err="1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1800" b="1" dirty="0"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800" b="1" dirty="0" smtClean="0"/>
          </a:p>
          <a:p>
            <a:pPr lvl="1"/>
            <a:r>
              <a:rPr lang="en-US" sz="2000" dirty="0" smtClean="0"/>
              <a:t>Add a file to </a:t>
            </a:r>
            <a:r>
              <a:rPr lang="en-US" sz="2000" dirty="0" err="1" smtClean="0"/>
              <a:t>dCache</a:t>
            </a:r>
            <a:r>
              <a:rPr lang="en-US" sz="2000" dirty="0" smtClean="0"/>
              <a:t> via </a:t>
            </a:r>
            <a:r>
              <a:rPr lang="en-US" sz="2000" dirty="0" err="1" smtClean="0"/>
              <a:t>Webdav</a:t>
            </a:r>
            <a:endParaRPr lang="en-US" sz="2000" dirty="0" smtClean="0"/>
          </a:p>
          <a:p>
            <a:pPr lvl="1"/>
            <a:r>
              <a:rPr lang="en-US" sz="2000" dirty="0" smtClean="0"/>
              <a:t>Delete a file from </a:t>
            </a:r>
            <a:r>
              <a:rPr lang="en-US" sz="2000" dirty="0" err="1" smtClean="0"/>
              <a:t>dCache</a:t>
            </a:r>
            <a:r>
              <a:rPr lang="en-US" sz="2000" dirty="0" smtClean="0"/>
              <a:t> via </a:t>
            </a:r>
            <a:r>
              <a:rPr lang="en-US" sz="2000" dirty="0" err="1" smtClean="0"/>
              <a:t>Webdav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0309" y="3528060"/>
            <a:ext cx="7974957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defTabSz="1181100" hangingPunct="0"/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curl 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v -f </a:t>
            </a:r>
            <a:endParaRPr lang="en-US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defTabSz="1181100" hangingPunct="0"/>
            <a:endParaRPr lang="en-US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09656" marR="52456" lvl="1" defTabSz="1181100" hangingPunct="0"/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H "Authorization: Bearer 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&lt;</a:t>
            </a:r>
            <a:r>
              <a:rPr lang="en-US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access_token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&gt;" </a:t>
            </a:r>
            <a:b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</a:br>
            <a:endParaRPr lang="en-US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09656" marR="52456" lvl="1" defTabSz="1181100" hangingPunct="0"/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L -T /bin/bash </a:t>
            </a:r>
            <a:endParaRPr lang="en-US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defTabSz="1181100" hangingPunct="0"/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09656" marR="52456" lvl="1" defTabSz="1181100" hangingPunct="0"/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http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://localhost:2880/private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/&lt;</a:t>
            </a:r>
            <a:r>
              <a:rPr lang="en-US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copyfile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&gt;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46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419"/>
            <a:ext cx="8686800" cy="5257801"/>
          </a:xfrm>
        </p:spPr>
        <p:txBody>
          <a:bodyPr/>
          <a:lstStyle/>
          <a:p>
            <a:r>
              <a:rPr lang="en-US" sz="2400" dirty="0" smtClean="0"/>
              <a:t>REST Calls using Bearer Token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Verifying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access_token</a:t>
            </a:r>
            <a:r>
              <a:rPr lang="en-US" sz="2400" dirty="0" smtClean="0"/>
              <a:t> against</a:t>
            </a:r>
          </a:p>
          <a:p>
            <a:pPr lvl="1"/>
            <a:r>
              <a:rPr lang="en-US" sz="2091" dirty="0" err="1" smtClean="0">
                <a:latin typeface="Consolas" charset="0"/>
                <a:ea typeface="Consolas" charset="0"/>
                <a:cs typeface="Consolas" charset="0"/>
              </a:rPr>
              <a:t>token_introspection_endpoint</a:t>
            </a:r>
            <a:r>
              <a:rPr lang="en-US" sz="2091" dirty="0" smtClean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sz="2400" dirty="0">
                <a:ea typeface="Consolas" charset="0"/>
                <a:cs typeface="Consolas" charset="0"/>
              </a:rPr>
              <a:t>INDIGO-</a:t>
            </a:r>
            <a:r>
              <a:rPr lang="en-US" sz="2400" dirty="0" err="1">
                <a:ea typeface="Consolas" charset="0"/>
                <a:cs typeface="Consolas" charset="0"/>
              </a:rPr>
              <a:t>DataCloud</a:t>
            </a:r>
            <a:r>
              <a:rPr lang="en-US" sz="2091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2400" dirty="0">
                <a:ea typeface="Consolas" charset="0"/>
                <a:cs typeface="Consolas" charset="0"/>
              </a:rPr>
              <a:t/>
            </a:r>
            <a:br>
              <a:rPr lang="en-US" sz="2400" dirty="0">
                <a:ea typeface="Consolas" charset="0"/>
                <a:cs typeface="Consolas" charset="0"/>
              </a:rPr>
            </a:br>
            <a:endParaRPr lang="en-US" sz="2400" dirty="0">
              <a:ea typeface="Consolas" charset="0"/>
              <a:cs typeface="Consolas" charset="0"/>
            </a:endParaRPr>
          </a:p>
          <a:p>
            <a:r>
              <a:rPr lang="en-US" sz="2400" dirty="0" smtClean="0"/>
              <a:t>Integration with INDIGO-</a:t>
            </a:r>
            <a:r>
              <a:rPr lang="en-US" sz="2400" dirty="0" err="1" smtClean="0"/>
              <a:t>DataCloud</a:t>
            </a:r>
            <a:r>
              <a:rPr lang="en-US" sz="2400" dirty="0" smtClean="0"/>
              <a:t> </a:t>
            </a:r>
            <a:r>
              <a:rPr lang="en-US" dirty="0" smtClean="0"/>
              <a:t>Identity Management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/>
              <a:t>Session With Macaroons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7662" indent="0">
              <a:buNone/>
            </a:pPr>
            <a:endParaRPr lang="en-US" sz="4000" dirty="0"/>
          </a:p>
          <a:p>
            <a:pPr marL="27662" indent="0" algn="ctr">
              <a:buNone/>
            </a:pPr>
            <a:r>
              <a:rPr lang="en-US" sz="4000" b="1" dirty="0" smtClean="0"/>
              <a:t>Thank you very much</a:t>
            </a:r>
          </a:p>
          <a:p>
            <a:pPr marL="27662" indent="0" algn="ctr"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  <a:p>
            <a:pPr marL="27662" indent="0">
              <a:buNone/>
            </a:pPr>
            <a:endParaRPr lang="en-US" sz="4000" dirty="0"/>
          </a:p>
          <a:p>
            <a:pPr marL="27662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2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5" y="2019953"/>
            <a:ext cx="1620114" cy="1620114"/>
          </a:xfrm>
        </p:spPr>
      </p:pic>
      <p:sp>
        <p:nvSpPr>
          <p:cNvPr id="4" name="Rectangle 3"/>
          <p:cNvSpPr/>
          <p:nvPr/>
        </p:nvSpPr>
        <p:spPr>
          <a:xfrm>
            <a:off x="5324354" y="1435261"/>
            <a:ext cx="3055717" cy="4537276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X</a:t>
            </a: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2699" y="2563271"/>
            <a:ext cx="2604304" cy="53347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(Registration, Single</a:t>
            </a:r>
            <a:r>
              <a:rPr lang="en-US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SignOn</a:t>
            </a: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62582" y="2563272"/>
            <a:ext cx="3970117" cy="26673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2303362" y="2191937"/>
            <a:ext cx="18982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 Proof (Passport)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82716" y="3096751"/>
            <a:ext cx="3649983" cy="27657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2283875" y="2937731"/>
            <a:ext cx="300575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Electronic Identity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>
            <a:off x="1265472" y="3640067"/>
            <a:ext cx="4348250" cy="102113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11" y="2856754"/>
            <a:ext cx="443499" cy="316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8" y="3799566"/>
            <a:ext cx="443499" cy="3169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749027">
            <a:off x="1758383" y="4120192"/>
            <a:ext cx="300575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Read/Write </a:t>
            </a:r>
            <a:r>
              <a:rPr lang="en-US" sz="14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to 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5627128" y="3373329"/>
            <a:ext cx="2509875" cy="2497580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306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Federated Identity Management: A privacy-based characterization -  Eleanor </a:t>
            </a:r>
            <a:r>
              <a:rPr lang="en-US" dirty="0" err="1" smtClean="0"/>
              <a:t>Birell</a:t>
            </a:r>
            <a:r>
              <a:rPr lang="en-US" dirty="0" smtClean="0"/>
              <a:t>, Fred B. Schneider | Cornell University</a:t>
            </a:r>
          </a:p>
          <a:p>
            <a:r>
              <a:rPr lang="en-US" dirty="0"/>
              <a:t>http://</a:t>
            </a:r>
            <a:r>
              <a:rPr lang="en-US" dirty="0" err="1"/>
              <a:t>openid.net</a:t>
            </a:r>
            <a:r>
              <a:rPr lang="en-US" dirty="0"/>
              <a:t>/specs/openid-connect-core-1_0.html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developers.google.com/identity/protocols/OpenIDConnect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415" y="1446836"/>
            <a:ext cx="2367023" cy="390066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021" y="2069782"/>
            <a:ext cx="2017349" cy="53347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(Registration)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8418" y="1446837"/>
            <a:ext cx="2367023" cy="390066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Y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2343" y="2069782"/>
            <a:ext cx="2017349" cy="53347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(Registration)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19778" y="1446836"/>
            <a:ext cx="2367023" cy="390066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Z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6384" y="2069782"/>
            <a:ext cx="2017349" cy="53347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(Registration)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Can 3"/>
          <p:cNvSpPr/>
          <p:nvPr/>
        </p:nvSpPr>
        <p:spPr>
          <a:xfrm>
            <a:off x="682020" y="2824224"/>
            <a:ext cx="2017349" cy="2314936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Can 15"/>
          <p:cNvSpPr/>
          <p:nvPr/>
        </p:nvSpPr>
        <p:spPr>
          <a:xfrm>
            <a:off x="3563325" y="2858358"/>
            <a:ext cx="2017349" cy="2314936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Can 16"/>
          <p:cNvSpPr/>
          <p:nvPr/>
        </p:nvSpPr>
        <p:spPr>
          <a:xfrm>
            <a:off x="6494614" y="2858358"/>
            <a:ext cx="2017349" cy="2314936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01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15" y="1132871"/>
            <a:ext cx="8229601" cy="5257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0252" y="3066248"/>
            <a:ext cx="1871096" cy="1158511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458" y="3737769"/>
            <a:ext cx="1594684" cy="2718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001" y="1204653"/>
            <a:ext cx="1871096" cy="1158511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Y</a:t>
            </a: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87207" y="1841451"/>
            <a:ext cx="1594684" cy="2718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86727" y="2908759"/>
            <a:ext cx="1871096" cy="3376293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Z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4933" y="3703052"/>
            <a:ext cx="1594684" cy="2718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</a:t>
            </a:r>
          </a:p>
        </p:txBody>
      </p:sp>
      <p:sp>
        <p:nvSpPr>
          <p:cNvPr id="4" name="Left-Right Arrow 3"/>
          <p:cNvSpPr/>
          <p:nvPr/>
        </p:nvSpPr>
        <p:spPr>
          <a:xfrm rot="19595318">
            <a:off x="1276982" y="2199224"/>
            <a:ext cx="2421563" cy="326781"/>
          </a:xfrm>
          <a:prstGeom prst="leftRightArrow">
            <a:avLst>
              <a:gd name="adj1" fmla="val 23908"/>
              <a:gd name="adj2" fmla="val 49977"/>
            </a:avLst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Left-Right Arrow 21"/>
          <p:cNvSpPr/>
          <p:nvPr/>
        </p:nvSpPr>
        <p:spPr>
          <a:xfrm rot="12739194">
            <a:off x="5280755" y="2124006"/>
            <a:ext cx="2128713" cy="326781"/>
          </a:xfrm>
          <a:prstGeom prst="leftRightArrow">
            <a:avLst>
              <a:gd name="adj1" fmla="val 23908"/>
              <a:gd name="adj2" fmla="val 49977"/>
            </a:avLst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2363142" y="3680403"/>
            <a:ext cx="4161791" cy="326781"/>
          </a:xfrm>
          <a:prstGeom prst="leftRightArrow">
            <a:avLst>
              <a:gd name="adj1" fmla="val 23908"/>
              <a:gd name="adj2" fmla="val 49977"/>
            </a:avLst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Can 23"/>
          <p:cNvSpPr/>
          <p:nvPr/>
        </p:nvSpPr>
        <p:spPr>
          <a:xfrm>
            <a:off x="6695916" y="4375230"/>
            <a:ext cx="1252718" cy="1784754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Quad Arrow Callout 5"/>
          <p:cNvSpPr/>
          <p:nvPr/>
        </p:nvSpPr>
        <p:spPr>
          <a:xfrm>
            <a:off x="2894270" y="2533810"/>
            <a:ext cx="3261562" cy="1097516"/>
          </a:xfrm>
          <a:prstGeom prst="quadArrowCallout">
            <a:avLst>
              <a:gd name="adj1" fmla="val 12187"/>
              <a:gd name="adj2" fmla="val 18515"/>
              <a:gd name="adj3" fmla="val 18515"/>
              <a:gd name="adj4" fmla="val 48123"/>
            </a:avLst>
          </a:prstGeom>
          <a:solidFill>
            <a:srgbClr val="FFFFFF"/>
          </a:solidFill>
          <a:ln w="25400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Federated Identity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4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Delegated Identities</a:t>
            </a:r>
            <a:endParaRPr lang="en-US" dirty="0"/>
          </a:p>
        </p:txBody>
      </p:sp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66" y="2137436"/>
            <a:ext cx="741007" cy="555755"/>
          </a:xfrm>
        </p:spPr>
      </p:pic>
      <p:sp>
        <p:nvSpPr>
          <p:cNvPr id="4" name="Rectangle 3"/>
          <p:cNvSpPr/>
          <p:nvPr/>
        </p:nvSpPr>
        <p:spPr>
          <a:xfrm>
            <a:off x="706058" y="3136739"/>
            <a:ext cx="1701478" cy="283579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                   X</a:t>
            </a: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735" y="3492749"/>
            <a:ext cx="1450123" cy="74892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(Registration)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4" y="1041270"/>
            <a:ext cx="945122" cy="94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" y="2180877"/>
            <a:ext cx="452093" cy="32304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111170" y="1940092"/>
            <a:ext cx="10933" cy="155265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1632030" y="1940092"/>
            <a:ext cx="0" cy="1497591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angle 20"/>
          <p:cNvSpPr/>
          <p:nvPr/>
        </p:nvSpPr>
        <p:spPr>
          <a:xfrm>
            <a:off x="5916595" y="3136739"/>
            <a:ext cx="1701478" cy="283579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                   Y</a:t>
            </a: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4260247" y="1530866"/>
            <a:ext cx="12700" cy="5434312"/>
          </a:xfrm>
          <a:prstGeom prst="bentConnector4">
            <a:avLst>
              <a:gd name="adj1" fmla="val 2756961"/>
              <a:gd name="adj2" fmla="val 100000"/>
            </a:avLst>
          </a:prstGeom>
          <a:noFill/>
          <a:ln w="25400" cap="flat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/>
          <p:cNvSpPr txBox="1"/>
          <p:nvPr/>
        </p:nvSpPr>
        <p:spPr>
          <a:xfrm>
            <a:off x="3294052" y="4635708"/>
            <a:ext cx="153943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Trust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2" name="Elbow Connector 31"/>
          <p:cNvCxnSpPr>
            <a:stCxn id="7" idx="3"/>
            <a:endCxn id="22" idx="0"/>
          </p:cNvCxnSpPr>
          <p:nvPr/>
        </p:nvCxnSpPr>
        <p:spPr>
          <a:xfrm>
            <a:off x="1808336" y="1513831"/>
            <a:ext cx="4958998" cy="1978918"/>
          </a:xfrm>
          <a:prstGeom prst="bentConnector2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8" name="Content Placeholder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82" y="1548556"/>
            <a:ext cx="741007" cy="55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488827" y="3426107"/>
            <a:ext cx="98627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isValid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?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268222" y="3750196"/>
            <a:ext cx="3761839" cy="11574"/>
          </a:xfrm>
          <a:prstGeom prst="straightConnector1">
            <a:avLst/>
          </a:prstGeom>
          <a:noFill/>
          <a:ln w="25400" cap="flat">
            <a:solidFill>
              <a:schemeClr val="accent3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9" name="Content Placeholder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74" y="3392031"/>
            <a:ext cx="422319" cy="31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>
            <a:off x="2281858" y="4143737"/>
            <a:ext cx="3760414" cy="0"/>
          </a:xfrm>
          <a:prstGeom prst="straightConnector1">
            <a:avLst/>
          </a:prstGeom>
          <a:noFill/>
          <a:ln w="25400" cap="flat">
            <a:solidFill>
              <a:schemeClr val="accent3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51"/>
          <p:cNvSpPr txBox="1"/>
          <p:nvPr/>
        </p:nvSpPr>
        <p:spPr>
          <a:xfrm>
            <a:off x="2419747" y="3833980"/>
            <a:ext cx="123876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Yes,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of course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2272" y="3492749"/>
            <a:ext cx="1450123" cy="74892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Management 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(Registration)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" name="Straight Arrow Connector 9"/>
          <p:cNvCxnSpPr>
            <a:stCxn id="22" idx="2"/>
          </p:cNvCxnSpPr>
          <p:nvPr/>
        </p:nvCxnSpPr>
        <p:spPr>
          <a:xfrm>
            <a:off x="6767334" y="4241672"/>
            <a:ext cx="8921" cy="768718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Can 28"/>
          <p:cNvSpPr/>
          <p:nvPr/>
        </p:nvSpPr>
        <p:spPr>
          <a:xfrm>
            <a:off x="1180617" y="5004061"/>
            <a:ext cx="902826" cy="860519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Can 29"/>
          <p:cNvSpPr/>
          <p:nvPr/>
        </p:nvSpPr>
        <p:spPr>
          <a:xfrm>
            <a:off x="6315920" y="5026127"/>
            <a:ext cx="902826" cy="860519"/>
          </a:xfrm>
          <a:prstGeom prst="can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Storage System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73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7448"/>
            <a:ext cx="7886700" cy="692511"/>
          </a:xfrm>
        </p:spPr>
        <p:txBody>
          <a:bodyPr/>
          <a:lstStyle/>
          <a:p>
            <a:r>
              <a:rPr lang="en-US" dirty="0" smtClean="0"/>
              <a:t>Setting up the playfield..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23745"/>
            <a:ext cx="8515351" cy="5353906"/>
          </a:xfrm>
        </p:spPr>
        <p:txBody>
          <a:bodyPr>
            <a:normAutofit/>
          </a:bodyPr>
          <a:lstStyle/>
          <a:p>
            <a:pPr>
              <a:buSzPct val="100000"/>
              <a:buFont typeface="LucidaGrande" charset="0"/>
              <a:buChar char="●"/>
            </a:pPr>
            <a:r>
              <a:rPr lang="en-US" sz="2400" dirty="0"/>
              <a:t>Users (</a:t>
            </a:r>
            <a:r>
              <a:rPr lang="en-US" sz="2400" i="1" dirty="0"/>
              <a:t>Subjects</a:t>
            </a:r>
            <a:r>
              <a:rPr lang="en-US" sz="2400" dirty="0"/>
              <a:t>) maintain multiple identities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Many service providers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CERN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EGI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User maintains separate identity for each of them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Simplify identity management for sites</a:t>
            </a:r>
          </a:p>
          <a:p>
            <a:pPr>
              <a:buSzPct val="100000"/>
              <a:buFont typeface="LucidaGrande" charset="0"/>
              <a:buChar char="●"/>
            </a:pPr>
            <a:r>
              <a:rPr lang="en-US" sz="2400" dirty="0" smtClean="0"/>
              <a:t>Variety of solutions</a:t>
            </a:r>
          </a:p>
          <a:p>
            <a:pPr lvl="1"/>
            <a:r>
              <a:rPr lang="en-US" sz="2000" dirty="0" smtClean="0"/>
              <a:t>Single Sign-On</a:t>
            </a:r>
          </a:p>
          <a:p>
            <a:pPr lvl="2"/>
            <a:r>
              <a:rPr lang="en-US" sz="1800" dirty="0" smtClean="0"/>
              <a:t>SAML, </a:t>
            </a:r>
            <a:r>
              <a:rPr lang="en-US" sz="1800" dirty="0" err="1" smtClean="0"/>
              <a:t>OpenID</a:t>
            </a:r>
            <a:r>
              <a:rPr lang="en-US" sz="1800" dirty="0" smtClean="0"/>
              <a:t> Connect</a:t>
            </a:r>
          </a:p>
          <a:p>
            <a:pPr lvl="1"/>
            <a:r>
              <a:rPr lang="en-US" sz="2000" dirty="0" smtClean="0"/>
              <a:t>Federated Identity</a:t>
            </a:r>
          </a:p>
          <a:p>
            <a:pPr lvl="2"/>
            <a:r>
              <a:rPr lang="en-US" sz="1800" dirty="0" smtClean="0"/>
              <a:t>Project Liberty, PRIME</a:t>
            </a:r>
          </a:p>
          <a:p>
            <a:pPr lvl="1"/>
            <a:r>
              <a:rPr lang="en-US" sz="2000" dirty="0" smtClean="0"/>
              <a:t>Anonymous Credentials</a:t>
            </a:r>
          </a:p>
          <a:p>
            <a:pPr>
              <a:buSzPct val="100000"/>
              <a:buFont typeface="LucidaGrande" charset="0"/>
              <a:buChar char="●"/>
            </a:pPr>
            <a:r>
              <a:rPr lang="en-US" sz="2400" dirty="0" smtClean="0"/>
              <a:t>INDIGO-</a:t>
            </a:r>
            <a:r>
              <a:rPr lang="en-US" sz="2400" dirty="0" err="1" smtClean="0"/>
              <a:t>DataCloud</a:t>
            </a:r>
            <a:r>
              <a:rPr lang="en-US" sz="2400" dirty="0" smtClean="0"/>
              <a:t> &amp; EGI will provide Single Sign-On</a:t>
            </a:r>
          </a:p>
          <a:p>
            <a:pPr>
              <a:buSzPct val="100000"/>
              <a:buFont typeface="LucidaGrande" charset="0"/>
              <a:buChar char="●"/>
            </a:pPr>
            <a:r>
              <a:rPr lang="en-US" sz="2400" dirty="0" smtClean="0"/>
              <a:t>Germany building a SAML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347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963"/>
            <a:ext cx="7886700" cy="798497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SignOn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282"/>
            <a:ext cx="7886700" cy="500909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OpenID</a:t>
            </a:r>
            <a:r>
              <a:rPr lang="en-US" sz="2400" dirty="0" smtClean="0"/>
              <a:t> Connect is also a Single </a:t>
            </a:r>
            <a:r>
              <a:rPr lang="en-US" sz="2400" dirty="0" err="1" smtClean="0"/>
              <a:t>SignOn</a:t>
            </a:r>
            <a:endParaRPr lang="en-US" sz="2400" dirty="0" smtClean="0"/>
          </a:p>
          <a:p>
            <a:r>
              <a:rPr lang="en-US" sz="2400" dirty="0" smtClean="0"/>
              <a:t>Electronic Identity maintained by the “Home</a:t>
            </a:r>
            <a:r>
              <a:rPr lang="en-US" sz="2400" dirty="0"/>
              <a:t>“ organization </a:t>
            </a:r>
            <a:r>
              <a:rPr lang="en-US" sz="2400" dirty="0" smtClean="0"/>
              <a:t>(identity </a:t>
            </a:r>
            <a:r>
              <a:rPr lang="en-US" sz="2400" dirty="0"/>
              <a:t>provider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End-User can fetch an authenticated token</a:t>
            </a:r>
          </a:p>
          <a:p>
            <a:pPr lvl="1"/>
            <a:r>
              <a:rPr lang="en-US" sz="2000" dirty="0" smtClean="0"/>
              <a:t>Can be used with other service providers</a:t>
            </a:r>
            <a:endParaRPr lang="en-US" sz="2000" dirty="0"/>
          </a:p>
          <a:p>
            <a:r>
              <a:rPr lang="en-US" sz="2400" dirty="0" smtClean="0"/>
              <a:t>In order for the user to log </a:t>
            </a:r>
            <a:r>
              <a:rPr lang="en-US" sz="2400" dirty="0"/>
              <a:t>into a service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the </a:t>
            </a:r>
            <a:r>
              <a:rPr lang="en-US" sz="1800" dirty="0" smtClean="0"/>
              <a:t>login to </a:t>
            </a:r>
            <a:r>
              <a:rPr lang="en-US" sz="1800" dirty="0"/>
              <a:t>identity provider</a:t>
            </a:r>
          </a:p>
          <a:p>
            <a:pPr lvl="1"/>
            <a:r>
              <a:rPr lang="en-US" sz="1800" dirty="0"/>
              <a:t>Service Provider trusts the identity provider to validate the </a:t>
            </a:r>
            <a:r>
              <a:rPr lang="en-US" sz="1800" dirty="0" smtClean="0"/>
              <a:t>credentials and respond with an authenticated token</a:t>
            </a:r>
          </a:p>
          <a:p>
            <a:r>
              <a:rPr lang="en-US" sz="2400" dirty="0" smtClean="0"/>
              <a:t>Made Possible through the </a:t>
            </a:r>
            <a:r>
              <a:rPr lang="en-US" sz="2400" dirty="0"/>
              <a:t>use of open </a:t>
            </a:r>
            <a:r>
              <a:rPr lang="en-US" sz="2400" dirty="0" smtClean="0"/>
              <a:t>standards and </a:t>
            </a:r>
            <a:r>
              <a:rPr lang="en-US" sz="2400" dirty="0"/>
              <a:t>openly published specifications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9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 err="1" smtClean="0"/>
              <a:t>dCache</a:t>
            </a:r>
            <a:r>
              <a:rPr lang="en-US" dirty="0" smtClean="0"/>
              <a:t> with </a:t>
            </a:r>
            <a:r>
              <a:rPr lang="en-US" dirty="0" err="1" smtClean="0"/>
              <a:t>OpenID</a:t>
            </a:r>
            <a:r>
              <a:rPr lang="en-US" dirty="0" smtClean="0"/>
              <a:t>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0247" y="2712242"/>
            <a:ext cx="2031023" cy="1395254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Web Portal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569" y="6065728"/>
            <a:ext cx="2268416" cy="318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End-User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78934" y="4128628"/>
            <a:ext cx="0" cy="1937100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5987562" y="2550523"/>
            <a:ext cx="2013434" cy="16106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 Provider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0247" y="1080431"/>
            <a:ext cx="2022229" cy="74892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dCache</a:t>
            </a:r>
            <a:endParaRPr lang="en-US" sz="1400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112477" y="3076409"/>
            <a:ext cx="2883878" cy="25025"/>
          </a:xfrm>
          <a:prstGeom prst="straightConnector1">
            <a:avLst/>
          </a:prstGeom>
          <a:noFill/>
          <a:ln w="25400" cap="flat">
            <a:solidFill>
              <a:schemeClr val="accent3">
                <a:lumMod val="5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 flipH="1">
            <a:off x="3112476" y="3693373"/>
            <a:ext cx="2875085" cy="0"/>
          </a:xfrm>
          <a:prstGeom prst="straightConnector1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 rot="16200000">
            <a:off x="188766" y="5046611"/>
            <a:ext cx="166229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1</a:t>
            </a:r>
            <a:r>
              <a:rPr lang="en-US" sz="14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. Browser </a:t>
            </a:r>
            <a:r>
              <a:rPr lang="en-US" sz="140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dCache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8" name="Straight Arrow Connector 37"/>
          <p:cNvCxnSpPr>
            <a:stCxn id="4" idx="0"/>
            <a:endCxn id="21" idx="2"/>
          </p:cNvCxnSpPr>
          <p:nvPr/>
        </p:nvCxnSpPr>
        <p:spPr>
          <a:xfrm flipH="1" flipV="1">
            <a:off x="2101362" y="1829354"/>
            <a:ext cx="4397" cy="882888"/>
          </a:xfrm>
          <a:prstGeom prst="straightConnector1">
            <a:avLst/>
          </a:prstGeom>
          <a:noFill/>
          <a:ln w="25400" cap="flat">
            <a:solidFill>
              <a:srgbClr val="FF2F92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/>
          <p:cNvSpPr txBox="1"/>
          <p:nvPr/>
        </p:nvSpPr>
        <p:spPr>
          <a:xfrm>
            <a:off x="604879" y="2019615"/>
            <a:ext cx="278015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9. HTTP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Requests (Bearer Token)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2F92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744686" y="4128628"/>
            <a:ext cx="0" cy="1937100"/>
          </a:xfrm>
          <a:prstGeom prst="straightConnector1">
            <a:avLst/>
          </a:prstGeom>
          <a:noFill/>
          <a:ln w="25400" cap="flat">
            <a:solidFill>
              <a:srgbClr val="FF9300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/>
          <p:cNvSpPr txBox="1"/>
          <p:nvPr/>
        </p:nvSpPr>
        <p:spPr>
          <a:xfrm rot="16200000">
            <a:off x="591705" y="4959032"/>
            <a:ext cx="205386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93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2. Authenticate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93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 rot="20182435">
            <a:off x="3452131" y="4942054"/>
            <a:ext cx="286629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6. Code (Short Expiry)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 rot="20191958">
            <a:off x="3041755" y="4547388"/>
            <a:ext cx="286629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4. Redirect to </a:t>
            </a:r>
            <a:r>
              <a:rPr lang="en-US" sz="1400" dirty="0" err="1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OpenID</a:t>
            </a:r>
            <a:r>
              <a:rPr lang="en-US" sz="140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Provider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12476" y="2821756"/>
            <a:ext cx="286629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7. Give me Tokens (code)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0064" y="3414979"/>
            <a:ext cx="286629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8. Access Tokens, ID Token (Signed)</a:t>
            </a: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Refresh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Token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036853" y="4900184"/>
            <a:ext cx="20538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40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. Authenticate with </a:t>
            </a:r>
            <a:r>
              <a:rPr lang="en-US" sz="1400" dirty="0" err="1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OpenID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078685" y="4099679"/>
            <a:ext cx="0" cy="193710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2373923" y="4128627"/>
            <a:ext cx="8792" cy="1937101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Freeform 16"/>
          <p:cNvSpPr/>
          <p:nvPr/>
        </p:nvSpPr>
        <p:spPr>
          <a:xfrm>
            <a:off x="2382715" y="4173639"/>
            <a:ext cx="4158762" cy="1884261"/>
          </a:xfrm>
          <a:custGeom>
            <a:avLst/>
            <a:gdLst>
              <a:gd name="connsiteX0" fmla="*/ 0 w 4141177"/>
              <a:gd name="connsiteY0" fmla="*/ 1872762 h 1872762"/>
              <a:gd name="connsiteX1" fmla="*/ 1846385 w 4141177"/>
              <a:gd name="connsiteY1" fmla="*/ 747346 h 1872762"/>
              <a:gd name="connsiteX2" fmla="*/ 4141177 w 4141177"/>
              <a:gd name="connsiteY2" fmla="*/ 0 h 18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1177" h="1872762">
                <a:moveTo>
                  <a:pt x="0" y="1872762"/>
                </a:moveTo>
                <a:cubicBezTo>
                  <a:pt x="578094" y="1466117"/>
                  <a:pt x="1156189" y="1059473"/>
                  <a:pt x="1846385" y="747346"/>
                </a:cubicBezTo>
                <a:cubicBezTo>
                  <a:pt x="2536581" y="435219"/>
                  <a:pt x="3770435" y="98181"/>
                  <a:pt x="4141177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871832" y="4169047"/>
            <a:ext cx="4557668" cy="1896679"/>
          </a:xfrm>
          <a:custGeom>
            <a:avLst/>
            <a:gdLst>
              <a:gd name="connsiteX0" fmla="*/ 0 w 4141177"/>
              <a:gd name="connsiteY0" fmla="*/ 1872762 h 1872762"/>
              <a:gd name="connsiteX1" fmla="*/ 1846385 w 4141177"/>
              <a:gd name="connsiteY1" fmla="*/ 747346 h 1872762"/>
              <a:gd name="connsiteX2" fmla="*/ 4141177 w 4141177"/>
              <a:gd name="connsiteY2" fmla="*/ 0 h 18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1177" h="1872762">
                <a:moveTo>
                  <a:pt x="0" y="1872762"/>
                </a:moveTo>
                <a:cubicBezTo>
                  <a:pt x="578094" y="1466117"/>
                  <a:pt x="1156189" y="1059473"/>
                  <a:pt x="1846385" y="747346"/>
                </a:cubicBezTo>
                <a:cubicBezTo>
                  <a:pt x="2536581" y="435219"/>
                  <a:pt x="3770435" y="98181"/>
                  <a:pt x="4141177" y="0"/>
                </a:cubicBezTo>
              </a:path>
            </a:pathLst>
          </a:custGeom>
          <a:noFill/>
          <a:ln w="25400" cap="flat">
            <a:solidFill>
              <a:srgbClr val="00B050"/>
            </a:solidFill>
            <a:prstDash val="solid"/>
            <a:round/>
            <a:headEnd type="none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863040" y="4108471"/>
            <a:ext cx="8792" cy="1957255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Elbow Connector 21"/>
          <p:cNvCxnSpPr/>
          <p:nvPr/>
        </p:nvCxnSpPr>
        <p:spPr>
          <a:xfrm flipV="1">
            <a:off x="3217985" y="4161221"/>
            <a:ext cx="4510462" cy="2090027"/>
          </a:xfrm>
          <a:prstGeom prst="bentConnector3">
            <a:avLst>
              <a:gd name="adj1" fmla="val 100097"/>
            </a:avLst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/>
          <p:cNvSpPr txBox="1"/>
          <p:nvPr/>
        </p:nvSpPr>
        <p:spPr>
          <a:xfrm>
            <a:off x="4217055" y="5985964"/>
            <a:ext cx="286629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5. Authenticate and Authorize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013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6" grpId="0"/>
      <p:bldP spid="47" grpId="0"/>
      <p:bldP spid="49" grpId="0"/>
      <p:bldP spid="52" grpId="0"/>
      <p:bldP spid="53" grpId="0"/>
      <p:bldP spid="24" grpId="0"/>
      <p:bldP spid="17" grpId="0" animBg="1"/>
      <p:bldP spid="33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Layers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8245" y="1376936"/>
            <a:ext cx="6782764" cy="61281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Validate credentials with Home Organization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8245" y="5660020"/>
            <a:ext cx="6782764" cy="662200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Permissions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to access a file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8245" y="2974695"/>
            <a:ext cx="6782764" cy="1762220"/>
          </a:xfrm>
          <a:prstGeom prst="rect">
            <a:avLst/>
          </a:prstGeom>
          <a:solidFill>
            <a:schemeClr val="accent4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Mapping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the credentials to </a:t>
            </a:r>
            <a:r>
              <a:rPr kumimoji="0" lang="en-US" sz="20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dCache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20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Uid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kumimoji="0" lang="en-US" sz="20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Gid</a:t>
            </a:r>
            <a:endParaRPr kumimoji="0" lang="en-US" sz="20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ctr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Trusted Identity Providers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kumimoji="0" lang="en-US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Validate the Bearer Token</a:t>
            </a:r>
            <a:b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Map </a:t>
            </a:r>
            <a:r>
              <a:rPr kumimoji="0" lang="en-US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OpenID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credentials</a:t>
            </a:r>
          </a:p>
        </p:txBody>
      </p: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>
            <a:off x="5289627" y="1989746"/>
            <a:ext cx="0" cy="984949"/>
          </a:xfrm>
          <a:prstGeom prst="straightConnector1">
            <a:avLst/>
          </a:prstGeom>
          <a:noFill/>
          <a:ln w="47625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>
            <a:stCxn id="6" idx="2"/>
            <a:endCxn id="5" idx="0"/>
          </p:cNvCxnSpPr>
          <p:nvPr/>
        </p:nvCxnSpPr>
        <p:spPr>
          <a:xfrm>
            <a:off x="5289627" y="4736915"/>
            <a:ext cx="0" cy="923105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/>
          <p:cNvSpPr/>
          <p:nvPr/>
        </p:nvSpPr>
        <p:spPr>
          <a:xfrm>
            <a:off x="3865944" y="3689706"/>
            <a:ext cx="2743200" cy="1047214"/>
          </a:xfrm>
          <a:prstGeom prst="rect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289" y="1270663"/>
            <a:ext cx="134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Identity</a:t>
            </a:r>
            <a:endParaRPr lang="en-US" sz="240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Provider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91" y="3195618"/>
            <a:ext cx="13426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FF93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Gplazma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930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88" y="5536023"/>
            <a:ext cx="134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456" marR="52456" indent="0" algn="l" defTabSz="1181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Access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 Control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>
                <a:solidFill>
                  <a:srgbClr val="000000"/>
                </a:solidFill>
              </a:u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581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ache_Slide_Them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Grande"/>
        <a:ea typeface="LucidaGrande"/>
        <a:cs typeface="LucidaGrande"/>
      </a:majorFont>
      <a:minorFont>
        <a:latin typeface="LucidaGrande"/>
        <a:ea typeface="LucidaGrande"/>
        <a:cs typeface="Lucida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2456" marR="52456" indent="0" algn="l" defTabSz="1181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2456" marR="52456" indent="0" algn="l" defTabSz="1181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Cache_Slide_Theme" id="{49A39FB3-F63B-0E4C-B60A-E088AAF3311E}" vid="{BDE3B182-F993-DD43-A930-14ACD22116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dCache_Slide_Theme</Template>
  <TotalTime>1777</TotalTime>
  <Words>652</Words>
  <Application>Microsoft Macintosh PowerPoint</Application>
  <PresentationFormat>On-screen Show (4:3)</PresentationFormat>
  <Paragraphs>295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Consolas</vt:lpstr>
      <vt:lpstr>Gill Sans</vt:lpstr>
      <vt:lpstr>Helvetica</vt:lpstr>
      <vt:lpstr>LucidaGrande</vt:lpstr>
      <vt:lpstr>ヒラギノ角ゴ ProN W3</vt:lpstr>
      <vt:lpstr>dCache_Slide_Theme</vt:lpstr>
      <vt:lpstr>OpenID Connect with dCache</vt:lpstr>
      <vt:lpstr>Identities</vt:lpstr>
      <vt:lpstr>Multiple Organizations</vt:lpstr>
      <vt:lpstr>Federated Storage</vt:lpstr>
      <vt:lpstr>Use Delegated Identities</vt:lpstr>
      <vt:lpstr>Setting up the playfield..</vt:lpstr>
      <vt:lpstr>Single SignOn</vt:lpstr>
      <vt:lpstr>Access dCache with OpenID Connect</vt:lpstr>
      <vt:lpstr>3 Layers of security</vt:lpstr>
      <vt:lpstr>Implementation</vt:lpstr>
      <vt:lpstr>Configuration</vt:lpstr>
      <vt:lpstr>Demo</vt:lpstr>
      <vt:lpstr>Demo</vt:lpstr>
      <vt:lpstr>Demo</vt:lpstr>
      <vt:lpstr>Demo</vt:lpstr>
      <vt:lpstr>Demo</vt:lpstr>
      <vt:lpstr>Demo</vt:lpstr>
      <vt:lpstr>Future Outlook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OpenID Connect with dCache</dc:title>
  <dc:creator>Microsoft Office User</dc:creator>
  <cp:lastModifiedBy>Microsoft Office User</cp:lastModifiedBy>
  <cp:revision>328</cp:revision>
  <cp:lastPrinted>2016-04-01T14:03:15Z</cp:lastPrinted>
  <dcterms:created xsi:type="dcterms:W3CDTF">2016-03-30T14:16:32Z</dcterms:created>
  <dcterms:modified xsi:type="dcterms:W3CDTF">2016-04-12T09:10:35Z</dcterms:modified>
</cp:coreProperties>
</file>