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7.png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457200" y="6534212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534212"/>
            <a:ext cx="2895600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534212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2308949" y="-9226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983599" y="2665203"/>
            <a:ext cx="534899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sz="3200">
                <a:solidFill>
                  <a:srgbClr val="7373D7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792600" y="684004"/>
            <a:ext cx="5348999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b="4131" l="4087" r="0" t="0"/>
          <a:stretch/>
        </p:blipFill>
        <p:spPr>
          <a:xfrm>
            <a:off x="0" y="0"/>
            <a:ext cx="9144000" cy="687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410" y="5508769"/>
            <a:ext cx="7593599" cy="13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15666" r="2137" t="0"/>
          <a:stretch/>
        </p:blipFill>
        <p:spPr>
          <a:xfrm>
            <a:off x="0" y="5268007"/>
            <a:ext cx="9144000" cy="4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ctrTitle"/>
          </p:nvPr>
        </p:nvSpPr>
        <p:spPr>
          <a:xfrm>
            <a:off x="1100666" y="52175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7373D7"/>
              </a:buClr>
              <a:buFont typeface="Trebuchet MS"/>
              <a:buNone/>
              <a:defRPr b="1" i="0" sz="4000" u="none" cap="none" strike="noStrik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302933" y="1992313"/>
            <a:ext cx="6569699" cy="16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3640667" y="3640137"/>
            <a:ext cx="5231999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800">
                <a:solidFill>
                  <a:schemeClr val="lt1"/>
                </a:solidFill>
              </a:defRPr>
            </a:lvl1pPr>
            <a:lvl2pPr indent="0" lvl="1" marL="4572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2pPr>
            <a:lvl3pPr indent="0" lvl="2" marL="9144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400">
                <a:solidFill>
                  <a:schemeClr val="lt1"/>
                </a:solidFill>
              </a:defRPr>
            </a:lvl3pPr>
            <a:lvl4pPr indent="0" lvl="3" marL="13716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200">
                <a:solidFill>
                  <a:schemeClr val="lt1"/>
                </a:solidFill>
              </a:defRPr>
            </a:lvl4pPr>
            <a:lvl5pPr indent="0" lvl="4" marL="18288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534212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534212"/>
            <a:ext cx="2895600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534212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3200" cap="non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842524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48200" y="1842524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777436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b="1" sz="180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57200" y="2417199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4645025" y="1777436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b="1" sz="180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x="4645025" y="2417199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949886"/>
            <a:ext cx="3008399" cy="9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14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575050" y="952558"/>
            <a:ext cx="5111699" cy="538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1921827"/>
            <a:ext cx="3008399" cy="4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05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4131" l="4087" r="0" t="0"/>
          <a:stretch/>
        </p:blipFill>
        <p:spPr>
          <a:xfrm>
            <a:off x="0" y="0"/>
            <a:ext cx="9144000" cy="687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410" y="5508769"/>
            <a:ext cx="7593599" cy="136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 b="0" l="15666" r="2137" t="0"/>
          <a:stretch/>
        </p:blipFill>
        <p:spPr>
          <a:xfrm>
            <a:off x="0" y="5268007"/>
            <a:ext cx="9144000" cy="4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>
            <p:ph type="ctrTitle"/>
          </p:nvPr>
        </p:nvSpPr>
        <p:spPr>
          <a:xfrm>
            <a:off x="1100666" y="52175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7373D7"/>
              </a:buClr>
              <a:buFont typeface="Trebuchet MS"/>
              <a:buNone/>
              <a:defRPr b="1" i="0" sz="4000" u="none" cap="none" strike="noStrik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2302933" y="1992313"/>
            <a:ext cx="6569699" cy="16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defRPr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defRPr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3640667" y="3640137"/>
            <a:ext cx="5231999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800">
                <a:solidFill>
                  <a:schemeClr val="lt1"/>
                </a:solidFill>
              </a:defRPr>
            </a:lvl1pPr>
            <a:lvl2pPr indent="0" lvl="1" marL="4572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600">
                <a:solidFill>
                  <a:schemeClr val="lt1"/>
                </a:solidFill>
              </a:defRPr>
            </a:lvl2pPr>
            <a:lvl3pPr indent="0" lvl="2" marL="9144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400">
                <a:solidFill>
                  <a:schemeClr val="lt1"/>
                </a:solidFill>
              </a:defRPr>
            </a:lvl3pPr>
            <a:lvl4pPr indent="0" lvl="3" marL="13716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200">
                <a:solidFill>
                  <a:schemeClr val="lt1"/>
                </a:solidFill>
              </a:defRPr>
            </a:lvl4pPr>
            <a:lvl5pPr indent="0" lvl="4" marL="182880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792288" y="5439614"/>
            <a:ext cx="5486399" cy="387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14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1792288" y="1147558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b="0" i="0" sz="3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792288" y="5831064"/>
            <a:ext cx="5486399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05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2308949" y="-9226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4983449" y="2665353"/>
            <a:ext cx="5349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sz="3200">
                <a:solidFill>
                  <a:srgbClr val="7373D7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792450" y="684154"/>
            <a:ext cx="53493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3200" cap="non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842524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842524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777436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b="1" sz="180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2417199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777436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b="1" sz="180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2417199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2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b="1" i="0" sz="2400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949886"/>
            <a:ext cx="3008399" cy="9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14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575050" y="952558"/>
            <a:ext cx="5111699" cy="538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0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 sz="1800"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defRPr sz="1600"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defRPr sz="1400"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1921827"/>
            <a:ext cx="3008399" cy="4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05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792288" y="5439614"/>
            <a:ext cx="5486399" cy="387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1400">
                <a:solidFill>
                  <a:srgbClr val="7F7F7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1792288" y="1147558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b="0" i="0" sz="3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792288" y="5831064"/>
            <a:ext cx="5486399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050">
                <a:solidFill>
                  <a:srgbClr val="7F7F7F"/>
                </a:solidFill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509146"/>
            <a:ext cx="2895600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509146"/>
            <a:ext cx="2133599" cy="21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5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457200" y="944209"/>
            <a:ext cx="8229600" cy="76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7373D7"/>
              </a:buClr>
              <a:buFont typeface="Trebuchet MS"/>
              <a:buNone/>
              <a:defRPr b="1" i="0" sz="2400" u="none" cap="none" strike="noStrik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85923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7F7F7F"/>
              </a:buClr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7F7F7F"/>
              </a:buClr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Font typeface="Arial"/>
              <a:buChar char="»"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534214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534214"/>
            <a:ext cx="2895600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534214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457200" y="944209"/>
            <a:ext cx="8229600" cy="76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7373D7"/>
              </a:buClr>
              <a:buFont typeface="Trebuchet MS"/>
              <a:buNone/>
              <a:defRPr b="1" i="0" sz="2400" u="none" cap="none" strike="noStrike">
                <a:solidFill>
                  <a:srgbClr val="7373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85923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8750" lvl="1" marL="742950" marR="0" rtl="0" algn="l">
              <a:spcBef>
                <a:spcPts val="400"/>
              </a:spcBef>
              <a:buClr>
                <a:srgbClr val="7F7F7F"/>
              </a:buClr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4300" lvl="2" marL="1143000" marR="0" rtl="0" algn="l">
              <a:spcBef>
                <a:spcPts val="360"/>
              </a:spcBef>
              <a:buClr>
                <a:srgbClr val="7F7F7F"/>
              </a:buClr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Font typeface="Arial"/>
              <a:buChar char="»"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534214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534214"/>
            <a:ext cx="2895600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534214"/>
            <a:ext cx="2133599" cy="18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1100666" y="521758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Nordic e-Infrastructure Collaboration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2302933" y="1992313"/>
            <a:ext cx="6569699" cy="164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dCache head nodes on top of Ganeti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3640667" y="3640137"/>
            <a:ext cx="5231999" cy="141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Ulf Tigerstedt</a:t>
            </a:r>
          </a:p>
          <a:p>
            <a:pPr lvl="0" algn="ctr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ganeti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lock, one change at a time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Slowness when creating new VMs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nitpicky about DNS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ganeti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Strangeness with CPU usage when migrating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12" y="2577550"/>
            <a:ext cx="87153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ctrTitle"/>
          </p:nvPr>
        </p:nvSpPr>
        <p:spPr>
          <a:xfrm>
            <a:off x="311700" y="939698"/>
            <a:ext cx="8520600" cy="923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38" name="Shape 238"/>
          <p:cNvSpPr txBox="1"/>
          <p:nvPr>
            <p:ph idx="1" type="subTitle"/>
          </p:nvPr>
        </p:nvSpPr>
        <p:spPr>
          <a:xfrm>
            <a:off x="9477675" y="33172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150" y="1862799"/>
            <a:ext cx="6248125" cy="46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setup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2*database blades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* door blades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* headnode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* kvm VM hoster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 got old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Rebooting took a long time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diskspace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102650" y="2241175"/>
            <a:ext cx="51636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 got old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Rebooting took a long time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diskspace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1102650" y="2241175"/>
            <a:ext cx="51636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Ganeti@NDGF-T1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 data is kept on two nodes, in sync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 is transparent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data loss (so far)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split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Ganeti runs on two beefy servers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Baremetal on them is PostgreSQL.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else is on VMs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dCache headnode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doors (with ~10G pools on them for ops data)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for updatesw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Patch+boot noncritical VMs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VMs migrates to main DB machine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Reboot bachup DB machine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Migrate back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an outage downtime, stop dcache, patch headnode+doors, patch+reboot main DB machine and when postgresql is up, reboot the headnode+doors in order.g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for updates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291550" y="2551049"/>
            <a:ext cx="8229600" cy="137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Downtime average: 6 minutes.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944201"/>
            <a:ext cx="8229600" cy="7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Ganeti@NDGF-T1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842524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indent="-419100" lvl="0" marL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IC presentat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IC 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