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tiff" ContentType="image/tiff"/>
  <Default Extension="emf" ContentType="image/x-emf"/>
  <Default Extension="jpe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287" r:id="rId3"/>
    <p:sldId id="325" r:id="rId4"/>
    <p:sldId id="291" r:id="rId5"/>
    <p:sldId id="326" r:id="rId6"/>
    <p:sldId id="327" r:id="rId7"/>
    <p:sldId id="332" r:id="rId8"/>
    <p:sldId id="336" r:id="rId9"/>
    <p:sldId id="338" r:id="rId10"/>
    <p:sldId id="339" r:id="rId11"/>
    <p:sldId id="340" r:id="rId12"/>
    <p:sldId id="335" r:id="rId13"/>
    <p:sldId id="341" r:id="rId14"/>
    <p:sldId id="342" r:id="rId15"/>
    <p:sldId id="344" r:id="rId16"/>
    <p:sldId id="343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5" r:id="rId27"/>
    <p:sldId id="357" r:id="rId28"/>
    <p:sldId id="354" r:id="rId29"/>
    <p:sldId id="334" r:id="rId30"/>
    <p:sldId id="333" r:id="rId31"/>
    <p:sldId id="328" r:id="rId32"/>
    <p:sldId id="329" r:id="rId33"/>
    <p:sldId id="330" r:id="rId34"/>
    <p:sldId id="331" r:id="rId35"/>
    <p:sldId id="356" r:id="rId36"/>
    <p:sldId id="358" r:id="rId37"/>
    <p:sldId id="359" r:id="rId38"/>
    <p:sldId id="360" r:id="rId39"/>
    <p:sldId id="361" r:id="rId40"/>
    <p:sldId id="362" r:id="rId41"/>
    <p:sldId id="363" r:id="rId42"/>
    <p:sldId id="364" r:id="rId43"/>
    <p:sldId id="365" r:id="rId44"/>
    <p:sldId id="367" r:id="rId45"/>
    <p:sldId id="368" r:id="rId46"/>
    <p:sldId id="369" r:id="rId47"/>
    <p:sldId id="371" r:id="rId48"/>
    <p:sldId id="370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75" autoAdjust="0"/>
    <p:restoredTop sz="97306" autoAdjust="0"/>
  </p:normalViewPr>
  <p:slideViewPr>
    <p:cSldViewPr snapToGrid="0" snapToObjects="1">
      <p:cViewPr>
        <p:scale>
          <a:sx n="140" d="100"/>
          <a:sy n="140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-352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Helvetic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320A7-BD15-FC4D-BBA6-438AE22F7DCA}" type="datetime1">
              <a:rPr lang="en-US" smtClean="0">
                <a:latin typeface="Helvetica"/>
              </a:rPr>
              <a:t>4/9/16</a:t>
            </a:fld>
            <a:endParaRPr lang="en-US" dirty="0">
              <a:latin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85866-4663-1D4D-B3AE-E702CB22BD61}" type="slidenum">
              <a:rPr lang="en-US" smtClean="0">
                <a:latin typeface="Helvetica"/>
              </a:rPr>
              <a:t>‹#›</a:t>
            </a:fld>
            <a:endParaRPr lang="en-US" dirty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432247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"/>
              </a:defRPr>
            </a:lvl1pPr>
          </a:lstStyle>
          <a:p>
            <a:fld id="{2E81EE6A-AF91-4244-BF7E-88BA8AB07ED5}" type="datetime1">
              <a:rPr lang="en-US" smtClean="0"/>
              <a:pPr/>
              <a:t>4/9/16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"/>
              </a:defRPr>
            </a:lvl1pPr>
          </a:lstStyle>
          <a:p>
            <a:fld id="{1B51B283-E70B-D94C-9E27-594AD1E558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055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1B283-E70B-D94C-9E27-594AD1E558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50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1B283-E70B-D94C-9E27-594AD1E5583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7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4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8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1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0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4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0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0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3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4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92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</a:defRPr>
            </a:lvl1pPr>
          </a:lstStyle>
          <a:p>
            <a:r>
              <a:rPr lang="en-US" smtClean="0"/>
              <a:t>2016-04-11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</a:defRPr>
            </a:lvl1pPr>
          </a:lstStyle>
          <a:p>
            <a:r>
              <a:rPr lang="en-US" smtClean="0"/>
              <a:t>Enstore team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</a:defRPr>
            </a:lvl1pPr>
          </a:lstStyle>
          <a:p>
            <a:fld id="{ED9C91C9-68C7-1646-B308-B3B3336363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11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-zeuthen.desy.de/CHEP97/pac_sess.htm%23C4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-stken.fnal.gov/enstore/status_enstore_system.html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-ccf.fnal.gov/enstore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8296"/>
            <a:ext cx="7772400" cy="1470025"/>
          </a:xfrm>
        </p:spPr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Enstore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4126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10th international </a:t>
            </a:r>
            <a:r>
              <a:rPr lang="en-US" sz="2400" dirty="0" err="1" smtClean="0"/>
              <a:t>dCache</a:t>
            </a:r>
            <a:r>
              <a:rPr lang="en-US" sz="2400" dirty="0" smtClean="0"/>
              <a:t> users workshop</a:t>
            </a:r>
          </a:p>
          <a:p>
            <a:r>
              <a:rPr lang="en-US" sz="2400" dirty="0" smtClean="0"/>
              <a:t>April 11-12, 2016, Hosted by PIC</a:t>
            </a:r>
          </a:p>
          <a:p>
            <a:r>
              <a:rPr lang="en-US" sz="2400" dirty="0" smtClean="0"/>
              <a:t>Barcelona, </a:t>
            </a:r>
            <a:r>
              <a:rPr lang="en-US" sz="2400" dirty="0" err="1" smtClean="0"/>
              <a:t>Catalunya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85332" y="5017910"/>
            <a:ext cx="6587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Brought to you by </a:t>
            </a:r>
            <a:r>
              <a:rPr lang="en-US" sz="1600" dirty="0" err="1" smtClean="0"/>
              <a:t>Enstore</a:t>
            </a:r>
            <a:r>
              <a:rPr lang="en-US" sz="1600" dirty="0" smtClean="0"/>
              <a:t> team: Dmitry Litvintsev and Alexander </a:t>
            </a:r>
            <a:r>
              <a:rPr lang="en-US" sz="1600" dirty="0" err="1" smtClean="0"/>
              <a:t>Moibenko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7385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Layer 1: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Layer 4:</a:t>
            </a:r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Enstore</a:t>
            </a:r>
            <a:r>
              <a:rPr lang="en-US" dirty="0" smtClean="0"/>
              <a:t> team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5727" y="1891027"/>
            <a:ext cx="812107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o-RO" sz="1200" dirty="0">
                <a:latin typeface="Courier"/>
                <a:cs typeface="Courier"/>
              </a:rPr>
              <a:t>cat ".(use)(1)(ep047d08.0042dila)"</a:t>
            </a:r>
          </a:p>
          <a:p>
            <a:r>
              <a:rPr lang="ro-RO" sz="1200" dirty="0" smtClean="0">
                <a:latin typeface="Courier"/>
                <a:cs typeface="Courier"/>
              </a:rPr>
              <a:t>CDMS139575977795761</a:t>
            </a:r>
          </a:p>
          <a:p>
            <a:endParaRPr lang="ro-RO" sz="1200" dirty="0"/>
          </a:p>
        </p:txBody>
      </p:sp>
      <p:sp>
        <p:nvSpPr>
          <p:cNvPr id="8" name="Rectangle 7"/>
          <p:cNvSpPr/>
          <p:nvPr/>
        </p:nvSpPr>
        <p:spPr>
          <a:xfrm>
            <a:off x="565727" y="3278585"/>
            <a:ext cx="8121073" cy="25237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o-RO" sz="1200" dirty="0" smtClean="0">
                <a:latin typeface="Courier"/>
                <a:cs typeface="Courier"/>
              </a:rPr>
              <a:t>cat </a:t>
            </a:r>
            <a:r>
              <a:rPr lang="ro-RO" sz="1200" dirty="0">
                <a:latin typeface="Courier"/>
                <a:cs typeface="Courier"/>
              </a:rPr>
              <a:t>".(use)(4)(ep047d08.0042dila)"</a:t>
            </a:r>
          </a:p>
          <a:p>
            <a:r>
              <a:rPr lang="ro-RO" sz="1200" dirty="0">
                <a:latin typeface="Courier"/>
                <a:cs typeface="Courier"/>
              </a:rPr>
              <a:t>VOO534</a:t>
            </a:r>
          </a:p>
          <a:p>
            <a:r>
              <a:rPr lang="ro-RO" sz="1200" dirty="0">
                <a:latin typeface="Courier"/>
                <a:cs typeface="Courier"/>
              </a:rPr>
              <a:t>0000_000000000_0002378</a:t>
            </a:r>
          </a:p>
          <a:p>
            <a:r>
              <a:rPr lang="ro-RO" sz="1200" dirty="0">
                <a:latin typeface="Courier"/>
                <a:cs typeface="Courier"/>
              </a:rPr>
              <a:t>1359778439</a:t>
            </a:r>
          </a:p>
          <a:p>
            <a:r>
              <a:rPr lang="ro-RO" sz="1200" dirty="0">
                <a:latin typeface="Courier"/>
                <a:cs typeface="Courier"/>
              </a:rPr>
              <a:t>dcache</a:t>
            </a:r>
          </a:p>
          <a:p>
            <a:r>
              <a:rPr lang="ro-RO" sz="1200" dirty="0">
                <a:latin typeface="Courier"/>
                <a:cs typeface="Courier"/>
              </a:rPr>
              <a:t>/pnfs/fnal.gov/usr/test/litvinse/world_readable/ep047d08.0042dila</a:t>
            </a:r>
          </a:p>
          <a:p>
            <a:endParaRPr lang="ro-RO" sz="1200" dirty="0">
              <a:latin typeface="Courier"/>
              <a:cs typeface="Courier"/>
            </a:endParaRPr>
          </a:p>
          <a:p>
            <a:r>
              <a:rPr lang="ro-RO" sz="1200" dirty="0">
                <a:latin typeface="Courier"/>
                <a:cs typeface="Courier"/>
              </a:rPr>
              <a:t>0000B08FD2359604479283B589689FC8892B</a:t>
            </a:r>
          </a:p>
          <a:p>
            <a:endParaRPr lang="ro-RO" sz="1200" dirty="0">
              <a:latin typeface="Courier"/>
              <a:cs typeface="Courier"/>
            </a:endParaRPr>
          </a:p>
          <a:p>
            <a:r>
              <a:rPr lang="ro-RO" sz="1200" dirty="0">
                <a:latin typeface="Courier"/>
                <a:cs typeface="Courier"/>
              </a:rPr>
              <a:t>CDMS139575977795761</a:t>
            </a:r>
          </a:p>
          <a:p>
            <a:r>
              <a:rPr lang="nl-NL" sz="1200" dirty="0">
                <a:latin typeface="Courier"/>
                <a:cs typeface="Courier"/>
              </a:rPr>
              <a:t>stkenmvr218a:/</a:t>
            </a:r>
            <a:r>
              <a:rPr lang="nl-NL" sz="1200" dirty="0" err="1">
                <a:latin typeface="Courier"/>
                <a:cs typeface="Courier"/>
              </a:rPr>
              <a:t>dev</a:t>
            </a:r>
            <a:r>
              <a:rPr lang="nl-NL" sz="1200" dirty="0">
                <a:latin typeface="Courier"/>
                <a:cs typeface="Courier"/>
              </a:rPr>
              <a:t>/</a:t>
            </a:r>
            <a:r>
              <a:rPr lang="nl-NL" sz="1200" dirty="0" err="1">
                <a:latin typeface="Courier"/>
                <a:cs typeface="Courier"/>
              </a:rPr>
              <a:t>rmt</a:t>
            </a:r>
            <a:r>
              <a:rPr lang="nl-NL" sz="1200" dirty="0">
                <a:latin typeface="Courier"/>
                <a:cs typeface="Courier"/>
              </a:rPr>
              <a:t>/tps6d0n:1310297132</a:t>
            </a:r>
          </a:p>
          <a:p>
            <a:r>
              <a:rPr lang="nl-NL" sz="1200" dirty="0">
                <a:latin typeface="Courier"/>
                <a:cs typeface="Courier"/>
              </a:rPr>
              <a:t>2886985789</a:t>
            </a: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05837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Tags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Enstore</a:t>
            </a:r>
            <a:r>
              <a:rPr lang="en-US" dirty="0" smtClean="0"/>
              <a:t> team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5727" y="2112494"/>
            <a:ext cx="8121073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o-RO" dirty="0">
                <a:latin typeface="Courier"/>
                <a:cs typeface="Courier"/>
              </a:rPr>
              <a:t> grep "" $(cat ".(tags)()"</a:t>
            </a:r>
            <a:r>
              <a:rPr lang="ro-RO" dirty="0" smtClean="0">
                <a:latin typeface="Courier"/>
                <a:cs typeface="Courier"/>
              </a:rPr>
              <a:t>)</a:t>
            </a:r>
          </a:p>
          <a:p>
            <a:endParaRPr lang="ro-RO" dirty="0">
              <a:latin typeface="Courier"/>
              <a:cs typeface="Courier"/>
            </a:endParaRPr>
          </a:p>
          <a:p>
            <a:r>
              <a:rPr lang="ro-RO" dirty="0">
                <a:latin typeface="Courier"/>
                <a:cs typeface="Courier"/>
              </a:rPr>
              <a:t>.(tag)(file_family):nova_production</a:t>
            </a:r>
          </a:p>
          <a:p>
            <a:r>
              <a:rPr lang="ro-RO" dirty="0">
                <a:latin typeface="Courier"/>
                <a:cs typeface="Courier"/>
              </a:rPr>
              <a:t>.(tag)(file_family_width):6</a:t>
            </a:r>
          </a:p>
          <a:p>
            <a:r>
              <a:rPr lang="ro-RO" dirty="0">
                <a:latin typeface="Courier"/>
                <a:cs typeface="Courier"/>
              </a:rPr>
              <a:t>.(tag)(file_family_wrapper):cpio_odc</a:t>
            </a:r>
          </a:p>
          <a:p>
            <a:r>
              <a:rPr lang="ro-RO" dirty="0">
                <a:latin typeface="Courier"/>
                <a:cs typeface="Courier"/>
              </a:rPr>
              <a:t>.(tag)(library):CD-10KCF1</a:t>
            </a:r>
          </a:p>
          <a:p>
            <a:r>
              <a:rPr lang="ro-RO" dirty="0">
                <a:latin typeface="Courier"/>
                <a:cs typeface="Courier"/>
              </a:rPr>
              <a:t>.(tag)(OSMTemplate):StoreName sql</a:t>
            </a:r>
          </a:p>
          <a:p>
            <a:r>
              <a:rPr lang="ro-RO" dirty="0">
                <a:latin typeface="Courier"/>
                <a:cs typeface="Courier"/>
              </a:rPr>
              <a:t>.(tag)(sGroup):chimera</a:t>
            </a:r>
          </a:p>
          <a:p>
            <a:r>
              <a:rPr lang="ro-RO" dirty="0">
                <a:latin typeface="Courier"/>
                <a:cs typeface="Courier"/>
              </a:rPr>
              <a:t>.(tag)(storage_group):nova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99282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Enstore</a:t>
            </a:r>
            <a:r>
              <a:rPr lang="en-US" dirty="0" smtClean="0"/>
              <a:t> client: </a:t>
            </a:r>
            <a:r>
              <a:rPr lang="en-US" dirty="0" err="1" smtClean="0"/>
              <a:t>encp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r>
              <a:rPr lang="en-US" sz="1800" dirty="0" err="1"/>
              <a:t>e</a:t>
            </a:r>
            <a:r>
              <a:rPr lang="en-US" sz="1800" dirty="0" err="1" smtClean="0"/>
              <a:t>ncp</a:t>
            </a:r>
            <a:r>
              <a:rPr lang="en-US" sz="1800" dirty="0" smtClean="0"/>
              <a:t> copies data between media and user disk.</a:t>
            </a:r>
          </a:p>
          <a:p>
            <a:r>
              <a:rPr lang="en-US" sz="1800" dirty="0" smtClean="0"/>
              <a:t>Mimics Unix </a:t>
            </a:r>
            <a:r>
              <a:rPr lang="en-US" sz="1800" dirty="0" err="1" smtClean="0"/>
              <a:t>cp</a:t>
            </a:r>
            <a:r>
              <a:rPr lang="en-US" sz="1800" dirty="0" smtClean="0"/>
              <a:t> command.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Writes: destination file/directory is located in PNFS/Chimera namespace.</a:t>
            </a:r>
          </a:p>
          <a:p>
            <a:r>
              <a:rPr lang="en-US" sz="1800" dirty="0" smtClean="0"/>
              <a:t>Reads: source file is located in </a:t>
            </a:r>
            <a:r>
              <a:rPr lang="en-US" sz="1800" dirty="0"/>
              <a:t>PNFS/Chimera </a:t>
            </a:r>
            <a:r>
              <a:rPr lang="en-US" sz="1800" dirty="0" smtClean="0"/>
              <a:t>namespace.</a:t>
            </a:r>
          </a:p>
          <a:p>
            <a:r>
              <a:rPr lang="en-US" sz="1800" dirty="0" smtClean="0"/>
              <a:t>Distributed as statically linked executable produced with Python freeze </a:t>
            </a:r>
            <a:r>
              <a:rPr lang="en-US" sz="1800" dirty="0" smtClean="0"/>
              <a:t>tool =&gt; </a:t>
            </a:r>
            <a:r>
              <a:rPr lang="en-US" sz="1800" dirty="0" smtClean="0"/>
              <a:t>Requires no dependencies.</a:t>
            </a:r>
          </a:p>
          <a:p>
            <a:r>
              <a:rPr lang="en-US" sz="1800" dirty="0" smtClean="0"/>
              <a:t>Control communication uses UDP =&gt; cannot hang shared </a:t>
            </a:r>
            <a:r>
              <a:rPr lang="en-US" sz="1800" dirty="0" err="1" smtClean="0"/>
              <a:t>Enstore</a:t>
            </a:r>
            <a:r>
              <a:rPr lang="en-US" sz="1800" dirty="0" smtClean="0"/>
              <a:t> servers.</a:t>
            </a:r>
          </a:p>
          <a:p>
            <a:r>
              <a:rPr lang="en-US" sz="1800" dirty="0" smtClean="0"/>
              <a:t>Data transfer to/from Mover use TCP.</a:t>
            </a:r>
          </a:p>
          <a:p>
            <a:r>
              <a:rPr lang="en-US" sz="1800" dirty="0" smtClean="0"/>
              <a:t>Provides end-to-end checksum.</a:t>
            </a:r>
          </a:p>
          <a:p>
            <a:endParaRPr lang="en-US" sz="1800" dirty="0" smtClean="0"/>
          </a:p>
          <a:p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Enstore</a:t>
            </a:r>
            <a:r>
              <a:rPr lang="en-US" dirty="0" smtClean="0"/>
              <a:t> team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5726" y="2168103"/>
            <a:ext cx="8121073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 err="1" smtClean="0"/>
              <a:t>encp</a:t>
            </a:r>
            <a:r>
              <a:rPr lang="en-US" sz="1200" dirty="0" smtClean="0"/>
              <a:t>  </a:t>
            </a:r>
            <a:r>
              <a:rPr lang="en-US" sz="1200" dirty="0"/>
              <a:t>--help</a:t>
            </a:r>
          </a:p>
          <a:p>
            <a:r>
              <a:rPr lang="en-US" sz="1200" dirty="0">
                <a:latin typeface="Courier"/>
                <a:cs typeface="Courier"/>
              </a:rPr>
              <a:t>Usage: </a:t>
            </a:r>
          </a:p>
          <a:p>
            <a:r>
              <a:rPr lang="en-US" sz="1200" dirty="0">
                <a:latin typeface="Courier"/>
                <a:cs typeface="Courier"/>
              </a:rPr>
              <a:t>       </a:t>
            </a:r>
            <a:r>
              <a:rPr lang="en-US" sz="1200" dirty="0" err="1">
                <a:latin typeface="Courier"/>
                <a:cs typeface="Courier"/>
              </a:rPr>
              <a:t>encp</a:t>
            </a:r>
            <a:r>
              <a:rPr lang="en-US" sz="1200" dirty="0">
                <a:latin typeface="Courier"/>
                <a:cs typeface="Courier"/>
              </a:rPr>
              <a:t> [OPTIONS]... &lt;source file&gt; &lt;destination file&gt;</a:t>
            </a:r>
          </a:p>
          <a:p>
            <a:r>
              <a:rPr lang="en-US" sz="1200" dirty="0">
                <a:latin typeface="Courier"/>
                <a:cs typeface="Courier"/>
              </a:rPr>
              <a:t>       </a:t>
            </a:r>
            <a:r>
              <a:rPr lang="en-US" sz="1200" dirty="0" err="1">
                <a:latin typeface="Courier"/>
                <a:cs typeface="Courier"/>
              </a:rPr>
              <a:t>encp</a:t>
            </a:r>
            <a:r>
              <a:rPr lang="en-US" sz="1200" dirty="0">
                <a:latin typeface="Courier"/>
                <a:cs typeface="Courier"/>
              </a:rPr>
              <a:t> [OPTIONS]... &lt;source file&gt; [source file [...]] &lt;destination directory&gt;</a:t>
            </a:r>
          </a:p>
          <a:p>
            <a:r>
              <a:rPr lang="en-US" sz="1200" dirty="0">
                <a:latin typeface="Courier"/>
                <a:cs typeface="Courier"/>
              </a:rPr>
              <a:t>       </a:t>
            </a:r>
            <a:r>
              <a:rPr lang="en-US" sz="1200" dirty="0" err="1">
                <a:latin typeface="Courier"/>
                <a:cs typeface="Courier"/>
              </a:rPr>
              <a:t>encp</a:t>
            </a:r>
            <a:r>
              <a:rPr lang="en-US" sz="1200" dirty="0">
                <a:latin typeface="Courier"/>
                <a:cs typeface="Courier"/>
              </a:rPr>
              <a:t> [OPTIONS]... --get-</a:t>
            </a:r>
            <a:r>
              <a:rPr lang="en-US" sz="1200" dirty="0" err="1">
                <a:latin typeface="Courier"/>
                <a:cs typeface="Courier"/>
              </a:rPr>
              <a:t>bfid</a:t>
            </a:r>
            <a:r>
              <a:rPr lang="en-US" sz="1200" dirty="0">
                <a:latin typeface="Courier"/>
                <a:cs typeface="Courier"/>
              </a:rPr>
              <a:t> &lt;</a:t>
            </a:r>
            <a:r>
              <a:rPr lang="en-US" sz="1200" dirty="0" err="1">
                <a:latin typeface="Courier"/>
                <a:cs typeface="Courier"/>
              </a:rPr>
              <a:t>bfid</a:t>
            </a:r>
            <a:r>
              <a:rPr lang="en-US" sz="1200" dirty="0">
                <a:latin typeface="Courier"/>
                <a:cs typeface="Courier"/>
              </a:rPr>
              <a:t>&gt; &lt;destination file&gt;</a:t>
            </a:r>
          </a:p>
          <a:p>
            <a:r>
              <a:rPr lang="en-US" sz="1200" dirty="0">
                <a:latin typeface="Courier"/>
                <a:cs typeface="Courier"/>
              </a:rPr>
              <a:t>       </a:t>
            </a:r>
            <a:r>
              <a:rPr lang="en-US" sz="1200" dirty="0" err="1">
                <a:latin typeface="Courier"/>
                <a:cs typeface="Courier"/>
              </a:rPr>
              <a:t>encp</a:t>
            </a:r>
            <a:r>
              <a:rPr lang="en-US" sz="1200" dirty="0">
                <a:latin typeface="Courier"/>
                <a:cs typeface="Courier"/>
              </a:rPr>
              <a:t> [OPTIONS]... --get-cache &lt;</a:t>
            </a:r>
            <a:r>
              <a:rPr lang="en-US" sz="1200" dirty="0" err="1">
                <a:latin typeface="Courier"/>
                <a:cs typeface="Courier"/>
              </a:rPr>
              <a:t>pnfs|chimera</a:t>
            </a:r>
            <a:r>
              <a:rPr lang="en-US" sz="1200" dirty="0">
                <a:latin typeface="Courier"/>
                <a:cs typeface="Courier"/>
              </a:rPr>
              <a:t> id&gt; &lt;destination file&gt;</a:t>
            </a:r>
          </a:p>
          <a:p>
            <a:r>
              <a:rPr lang="en-US" sz="1200" dirty="0">
                <a:latin typeface="Courier"/>
                <a:cs typeface="Courier"/>
              </a:rPr>
              <a:t>       </a:t>
            </a:r>
            <a:r>
              <a:rPr lang="en-US" sz="1200" dirty="0" err="1">
                <a:latin typeface="Courier"/>
                <a:cs typeface="Courier"/>
              </a:rPr>
              <a:t>encp</a:t>
            </a:r>
            <a:r>
              <a:rPr lang="en-US" sz="1200" dirty="0">
                <a:latin typeface="Courier"/>
                <a:cs typeface="Courier"/>
              </a:rPr>
              <a:t> [OPTIONS]... --put-cache &lt;</a:t>
            </a:r>
            <a:r>
              <a:rPr lang="en-US" sz="1200" dirty="0" err="1">
                <a:latin typeface="Courier"/>
                <a:cs typeface="Courier"/>
              </a:rPr>
              <a:t>pnfs|chimera</a:t>
            </a:r>
            <a:r>
              <a:rPr lang="en-US" sz="1200" dirty="0">
                <a:latin typeface="Courier"/>
                <a:cs typeface="Courier"/>
              </a:rPr>
              <a:t> id&gt; &lt;source file&gt;</a:t>
            </a:r>
          </a:p>
        </p:txBody>
      </p:sp>
    </p:spTree>
    <p:extLst>
      <p:ext uri="{BB962C8B-B14F-4D97-AF65-F5344CB8AC3E}">
        <p14:creationId xmlns:p14="http://schemas.microsoft.com/office/powerpoint/2010/main" val="258090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Write:</a:t>
            </a:r>
          </a:p>
          <a:p>
            <a:pPr lvl="1"/>
            <a:r>
              <a:rPr lang="en-US" dirty="0" smtClean="0"/>
              <a:t>Extracts steering information from destination directory tags.</a:t>
            </a:r>
          </a:p>
          <a:p>
            <a:pPr lvl="1"/>
            <a:r>
              <a:rPr lang="en-US" dirty="0" smtClean="0"/>
              <a:t>Sends </a:t>
            </a:r>
            <a:r>
              <a:rPr lang="en-US" dirty="0"/>
              <a:t>info to library </a:t>
            </a:r>
            <a:r>
              <a:rPr lang="en-US" dirty="0" smtClean="0"/>
              <a:t>manager.</a:t>
            </a:r>
          </a:p>
          <a:p>
            <a:pPr lvl="1"/>
            <a:r>
              <a:rPr lang="en-US" dirty="0" err="1" smtClean="0"/>
              <a:t>Enstore</a:t>
            </a:r>
            <a:r>
              <a:rPr lang="en-US" dirty="0" smtClean="0"/>
              <a:t> </a:t>
            </a:r>
            <a:r>
              <a:rPr lang="en-US" dirty="0"/>
              <a:t>sets up file </a:t>
            </a:r>
            <a:r>
              <a:rPr lang="en-US" dirty="0" smtClean="0"/>
              <a:t>transfer.</a:t>
            </a:r>
          </a:p>
          <a:p>
            <a:pPr lvl="1"/>
            <a:r>
              <a:rPr lang="en-US" dirty="0" smtClean="0"/>
              <a:t>Reads </a:t>
            </a:r>
            <a:r>
              <a:rPr lang="en-US" dirty="0"/>
              <a:t>data from disk and </a:t>
            </a:r>
            <a:r>
              <a:rPr lang="en-US" dirty="0" smtClean="0"/>
              <a:t>writes </a:t>
            </a:r>
            <a:r>
              <a:rPr lang="en-US" dirty="0"/>
              <a:t>to mover on TCP </a:t>
            </a:r>
            <a:r>
              <a:rPr lang="en-US" dirty="0" smtClean="0"/>
              <a:t>socket.</a:t>
            </a:r>
          </a:p>
          <a:p>
            <a:r>
              <a:rPr lang="en-US" dirty="0" smtClean="0"/>
              <a:t>Read:</a:t>
            </a:r>
          </a:p>
          <a:p>
            <a:pPr lvl="1"/>
            <a:r>
              <a:rPr lang="en-US" dirty="0" smtClean="0"/>
              <a:t>Reads file BFID from namespace</a:t>
            </a:r>
          </a:p>
          <a:p>
            <a:pPr lvl="1"/>
            <a:r>
              <a:rPr lang="en-US" dirty="0" smtClean="0"/>
              <a:t>Sends BFID to </a:t>
            </a:r>
            <a:r>
              <a:rPr lang="en-US" dirty="0"/>
              <a:t>file </a:t>
            </a:r>
            <a:r>
              <a:rPr lang="en-US" dirty="0" smtClean="0"/>
              <a:t>clerk</a:t>
            </a:r>
          </a:p>
          <a:p>
            <a:pPr lvl="1"/>
            <a:r>
              <a:rPr lang="en-US" dirty="0" err="1" smtClean="0"/>
              <a:t>Enstore</a:t>
            </a:r>
            <a:r>
              <a:rPr lang="en-US" dirty="0" smtClean="0"/>
              <a:t> </a:t>
            </a:r>
            <a:r>
              <a:rPr lang="en-US" dirty="0"/>
              <a:t>sets up file transfer</a:t>
            </a:r>
            <a:br>
              <a:rPr lang="en-US" dirty="0"/>
            </a:br>
            <a:r>
              <a:rPr lang="en-US" dirty="0" smtClean="0"/>
              <a:t>Reads </a:t>
            </a:r>
            <a:r>
              <a:rPr lang="en-US" dirty="0"/>
              <a:t>data from mover on TCP socket &amp; write to disk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4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Configuration </a:t>
            </a:r>
            <a:r>
              <a:rPr lang="en-US" sz="2000" dirty="0"/>
              <a:t>Server maintains and distributes all information about system configuration such as  </a:t>
            </a:r>
            <a:r>
              <a:rPr lang="en-US" sz="2000" dirty="0" smtClean="0"/>
              <a:t>host, port and other parameters </a:t>
            </a:r>
            <a:r>
              <a:rPr lang="en-US" sz="2000" dirty="0"/>
              <a:t>of each server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/>
              <a:t>On startup, each </a:t>
            </a:r>
            <a:r>
              <a:rPr lang="en-US" sz="2000" dirty="0" err="1" smtClean="0"/>
              <a:t>Enstore</a:t>
            </a:r>
            <a:r>
              <a:rPr lang="en-US" sz="2000" dirty="0" smtClean="0"/>
              <a:t> server queries the </a:t>
            </a:r>
            <a:r>
              <a:rPr lang="en-US" sz="2000" dirty="0"/>
              <a:t>Configuration Server for 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Information on how to setup </a:t>
            </a:r>
            <a:r>
              <a:rPr lang="en-US" sz="2000" dirty="0" smtClean="0"/>
              <a:t>itself.</a:t>
            </a:r>
            <a:endParaRPr lang="en-US" sz="2000" dirty="0" smtClean="0"/>
          </a:p>
          <a:p>
            <a:pPr lvl="1"/>
            <a:r>
              <a:rPr lang="en-US" sz="2000" dirty="0" smtClean="0"/>
              <a:t>Locations of other servers it needs to </a:t>
            </a:r>
            <a:r>
              <a:rPr lang="en-US" sz="2000" dirty="0" smtClean="0"/>
              <a:t>communicate.</a:t>
            </a:r>
            <a:endParaRPr lang="en-US" sz="2000" dirty="0"/>
          </a:p>
          <a:p>
            <a:r>
              <a:rPr lang="en-US" sz="2000" dirty="0" smtClean="0"/>
              <a:t>A new configuration </a:t>
            </a:r>
            <a:r>
              <a:rPr lang="en-US" sz="2000" dirty="0"/>
              <a:t>can be loaded into the Configuration Server </a:t>
            </a:r>
            <a:r>
              <a:rPr lang="en-US" sz="2000" dirty="0" smtClean="0"/>
              <a:t>from a file without disrupting the running </a:t>
            </a:r>
            <a:r>
              <a:rPr lang="en-US" sz="2000" dirty="0"/>
              <a:t>system. </a:t>
            </a:r>
            <a:endParaRPr lang="en-US" sz="2000" dirty="0" smtClean="0"/>
          </a:p>
          <a:p>
            <a:r>
              <a:rPr lang="en-US" sz="2000" dirty="0" smtClean="0"/>
              <a:t>Configuration is stored in a file in a form of python dictionary</a:t>
            </a:r>
          </a:p>
          <a:p>
            <a:r>
              <a:rPr lang="en-US" sz="2000" dirty="0" smtClean="0"/>
              <a:t>The only well known port in the system.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4583" y="5470792"/>
            <a:ext cx="812107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Courier"/>
                <a:cs typeface="Courier"/>
              </a:rPr>
              <a:t>export ENSTORE_CONFIG_HOST=</a:t>
            </a:r>
            <a:r>
              <a:rPr lang="en-US" sz="1200" dirty="0" err="1" smtClean="0">
                <a:latin typeface="Courier"/>
                <a:cs typeface="Courier"/>
              </a:rPr>
              <a:t>example.com</a:t>
            </a:r>
            <a:endParaRPr lang="en-US" sz="1200" dirty="0" smtClean="0">
              <a:latin typeface="Courier"/>
              <a:cs typeface="Courier"/>
            </a:endParaRPr>
          </a:p>
          <a:p>
            <a:pPr algn="ctr"/>
            <a:r>
              <a:rPr lang="en-US" sz="1200" dirty="0">
                <a:latin typeface="Courier"/>
                <a:cs typeface="Courier"/>
              </a:rPr>
              <a:t>	</a:t>
            </a:r>
            <a:endParaRPr lang="en-US" sz="1200" dirty="0" smtClean="0">
              <a:latin typeface="Courier"/>
              <a:cs typeface="Courier"/>
            </a:endParaRPr>
          </a:p>
          <a:p>
            <a:pPr algn="ctr"/>
            <a:r>
              <a:rPr lang="en-US" sz="1200" dirty="0" smtClean="0">
                <a:latin typeface="Courier"/>
                <a:cs typeface="Courier"/>
              </a:rPr>
              <a:t>export ENSTORE_CONFIG_PORT=7500</a:t>
            </a:r>
            <a:endParaRPr lang="en-US" sz="1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49341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195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smtClean="0"/>
              <a:t>Library </a:t>
            </a:r>
            <a:r>
              <a:rPr lang="en-US" sz="2000" dirty="0"/>
              <a:t>Manager </a:t>
            </a:r>
            <a:r>
              <a:rPr lang="en-US" sz="2000" dirty="0" smtClean="0"/>
              <a:t>(LM) queues </a:t>
            </a:r>
            <a:r>
              <a:rPr lang="en-US" sz="2000" dirty="0"/>
              <a:t>up and dispatches work for a virtual library. There is one </a:t>
            </a:r>
            <a:r>
              <a:rPr lang="en-US" sz="2000" dirty="0" smtClean="0"/>
              <a:t>LM for </a:t>
            </a:r>
            <a:r>
              <a:rPr lang="en-US" sz="2000" dirty="0"/>
              <a:t>each virtual library. </a:t>
            </a:r>
            <a:endParaRPr lang="en-US" sz="2000" dirty="0" smtClean="0"/>
          </a:p>
          <a:p>
            <a:r>
              <a:rPr lang="en-US" sz="2000" dirty="0"/>
              <a:t>V</a:t>
            </a:r>
            <a:r>
              <a:rPr lang="en-US" sz="2000" dirty="0" smtClean="0"/>
              <a:t>irtual </a:t>
            </a:r>
            <a:r>
              <a:rPr lang="en-US" sz="2000" dirty="0"/>
              <a:t>library is </a:t>
            </a:r>
            <a:r>
              <a:rPr lang="en-US" sz="2000" dirty="0" smtClean="0"/>
              <a:t>a </a:t>
            </a:r>
            <a:r>
              <a:rPr lang="en-US" sz="2000" dirty="0"/>
              <a:t>collection of tape volumes of the same media type in a </a:t>
            </a:r>
            <a:r>
              <a:rPr lang="en-US" sz="2000" dirty="0" smtClean="0"/>
              <a:t>physical tape library and </a:t>
            </a:r>
            <a:r>
              <a:rPr lang="en-US" sz="2000" dirty="0"/>
              <a:t>movers that use these tapes. </a:t>
            </a:r>
          </a:p>
          <a:p>
            <a:r>
              <a:rPr lang="en-US" sz="2000" dirty="0"/>
              <a:t>Main job </a:t>
            </a:r>
            <a:r>
              <a:rPr lang="en-US" sz="2000" dirty="0" smtClean="0"/>
              <a:t>of LM is </a:t>
            </a:r>
            <a:r>
              <a:rPr lang="en-US" sz="2000" dirty="0"/>
              <a:t>to submit </a:t>
            </a:r>
            <a:r>
              <a:rPr lang="en-US" sz="2000" dirty="0" smtClean="0"/>
              <a:t>transfer </a:t>
            </a:r>
            <a:r>
              <a:rPr lang="en-US" sz="2000" dirty="0"/>
              <a:t>requests to its </a:t>
            </a:r>
            <a:r>
              <a:rPr lang="en-US" sz="2000" dirty="0" smtClean="0"/>
              <a:t>movers:</a:t>
            </a:r>
          </a:p>
          <a:p>
            <a:pPr lvl="1"/>
            <a:r>
              <a:rPr lang="en-US" sz="1600" dirty="0" smtClean="0"/>
              <a:t>Waits </a:t>
            </a:r>
            <a:r>
              <a:rPr lang="en-US" sz="1600" dirty="0"/>
              <a:t>for mover to contact it and gives it request </a:t>
            </a:r>
            <a:r>
              <a:rPr lang="en-US" sz="1600" dirty="0" smtClean="0"/>
              <a:t>if mover in state IDLE or HAVE_BOUND</a:t>
            </a:r>
          </a:p>
          <a:p>
            <a:pPr lvl="1"/>
            <a:r>
              <a:rPr lang="en-US" sz="1600" dirty="0" smtClean="0"/>
              <a:t>Tells </a:t>
            </a:r>
            <a:r>
              <a:rPr lang="en-US" sz="1600" dirty="0"/>
              <a:t>movers which volume to </a:t>
            </a:r>
            <a:r>
              <a:rPr lang="en-US" sz="1600" dirty="0" smtClean="0"/>
              <a:t>mount (draws volume from family or blank on writes, or volume containing file on reads) </a:t>
            </a:r>
            <a:endParaRPr lang="en-US" sz="1200" dirty="0"/>
          </a:p>
          <a:p>
            <a:r>
              <a:rPr lang="en-US" sz="2000" dirty="0" smtClean="0"/>
              <a:t>Serializes </a:t>
            </a:r>
            <a:r>
              <a:rPr lang="en-US" sz="2000" dirty="0"/>
              <a:t>independent requests on same </a:t>
            </a:r>
            <a:r>
              <a:rPr lang="en-US" sz="2000" dirty="0" smtClean="0"/>
              <a:t>volume and sorts them by file location on tape for efficient </a:t>
            </a:r>
            <a:r>
              <a:rPr lang="en-US" sz="2000" dirty="0" smtClean="0"/>
              <a:t>access.</a:t>
            </a:r>
            <a:endParaRPr lang="en-US" sz="2000" dirty="0" smtClean="0"/>
          </a:p>
          <a:p>
            <a:r>
              <a:rPr lang="en-US" sz="2000" dirty="0" smtClean="0"/>
              <a:t>Transfers can </a:t>
            </a:r>
            <a:r>
              <a:rPr lang="en-US" sz="2000" dirty="0"/>
              <a:t>prioritized based on </a:t>
            </a:r>
            <a:r>
              <a:rPr lang="en-US" sz="2000" dirty="0" smtClean="0"/>
              <a:t>flexible </a:t>
            </a:r>
            <a:r>
              <a:rPr lang="en-US" sz="2000" dirty="0"/>
              <a:t>criteria </a:t>
            </a:r>
            <a:endParaRPr lang="en-US" sz="2000" dirty="0" smtClean="0"/>
          </a:p>
          <a:p>
            <a:r>
              <a:rPr lang="en-US" sz="2000" dirty="0" smtClean="0"/>
              <a:t>Implements fair-share and discipline (controls how many simultaneous transfers can be made to/from the same host)</a:t>
            </a:r>
          </a:p>
          <a:p>
            <a:r>
              <a:rPr lang="en-US" sz="2000" dirty="0" smtClean="0"/>
              <a:t>Checks </a:t>
            </a:r>
            <a:r>
              <a:rPr lang="en-US" sz="2000" dirty="0"/>
              <a:t>if the "width" of volumes already </a:t>
            </a:r>
            <a:r>
              <a:rPr lang="en-US" sz="2000" dirty="0" smtClean="0"/>
              <a:t>active</a:t>
            </a:r>
          </a:p>
          <a:p>
            <a:r>
              <a:rPr lang="en-US" sz="2000" dirty="0" smtClean="0"/>
              <a:t>Maintains two queues:</a:t>
            </a:r>
          </a:p>
          <a:p>
            <a:pPr lvl="1"/>
            <a:r>
              <a:rPr lang="en-US" sz="1600" dirty="0" smtClean="0"/>
              <a:t>Pending requests </a:t>
            </a:r>
          </a:p>
          <a:p>
            <a:pPr lvl="1"/>
            <a:r>
              <a:rPr lang="en-US" sz="1600" dirty="0" smtClean="0"/>
              <a:t>Work at mover requests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52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Clerk and Info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195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File </a:t>
            </a:r>
            <a:r>
              <a:rPr lang="en-US" sz="2000" dirty="0"/>
              <a:t>Clerk tracks </a:t>
            </a:r>
            <a:r>
              <a:rPr lang="en-US" sz="2000" dirty="0" smtClean="0"/>
              <a:t>all files </a:t>
            </a:r>
            <a:r>
              <a:rPr lang="en-US" sz="2000" dirty="0"/>
              <a:t>in the </a:t>
            </a:r>
            <a:r>
              <a:rPr lang="en-US" sz="2000" dirty="0" smtClean="0"/>
              <a:t>system.</a:t>
            </a:r>
          </a:p>
          <a:p>
            <a:r>
              <a:rPr lang="en-US" sz="2000" dirty="0" smtClean="0"/>
              <a:t>There is one record for each file keyed on BFID. </a:t>
            </a:r>
          </a:p>
          <a:p>
            <a:r>
              <a:rPr lang="en-US" sz="2000" dirty="0" smtClean="0"/>
              <a:t>File records are persisted to DB (</a:t>
            </a:r>
            <a:r>
              <a:rPr lang="en-US" sz="2000" dirty="0" err="1" smtClean="0"/>
              <a:t>PosgtreSQL</a:t>
            </a:r>
            <a:r>
              <a:rPr lang="en-US" sz="2000" dirty="0" smtClean="0"/>
              <a:t> is used for DB backend)</a:t>
            </a:r>
          </a:p>
          <a:p>
            <a:r>
              <a:rPr lang="en-US" sz="2000" dirty="0" smtClean="0"/>
              <a:t>File Clerk serves as DB frontend and provides:</a:t>
            </a:r>
          </a:p>
          <a:p>
            <a:pPr lvl="1"/>
            <a:r>
              <a:rPr lang="en-US" sz="1600" dirty="0" smtClean="0"/>
              <a:t>Object to relation mapping of file records</a:t>
            </a:r>
          </a:p>
          <a:p>
            <a:pPr lvl="1"/>
            <a:r>
              <a:rPr lang="en-US" sz="1600" dirty="0" smtClean="0"/>
              <a:t>Unique BFID generation</a:t>
            </a:r>
          </a:p>
          <a:p>
            <a:pPr lvl="1"/>
            <a:r>
              <a:rPr lang="en-US" sz="1600" dirty="0" smtClean="0"/>
              <a:t>DB connection handling</a:t>
            </a:r>
          </a:p>
          <a:p>
            <a:pPr lvl="1"/>
            <a:r>
              <a:rPr lang="en-US" sz="1600" dirty="0" smtClean="0"/>
              <a:t>Request processing thread pool and request queuing</a:t>
            </a:r>
          </a:p>
          <a:p>
            <a:r>
              <a:rPr lang="en-US" sz="2000" dirty="0" smtClean="0"/>
              <a:t>Info server is essentially read-only version of File Clerk and is used to query file </a:t>
            </a:r>
            <a:r>
              <a:rPr lang="en-US" sz="2000" dirty="0" smtClean="0"/>
              <a:t>records</a:t>
            </a:r>
            <a:r>
              <a:rPr lang="en-US" sz="2000" dirty="0"/>
              <a:t> </a:t>
            </a:r>
            <a:r>
              <a:rPr lang="en-US" sz="2000" dirty="0" smtClean="0"/>
              <a:t>by command line tools and by other </a:t>
            </a:r>
            <a:r>
              <a:rPr lang="en-US" sz="2000" dirty="0" err="1" smtClean="0"/>
              <a:t>Enstore</a:t>
            </a:r>
            <a:r>
              <a:rPr lang="en-US" sz="2000" dirty="0" smtClean="0"/>
              <a:t> servers </a:t>
            </a:r>
            <a:endParaRPr lang="en-US" sz="20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pPr lvl="1"/>
            <a:endParaRPr lang="en-US" sz="1600" dirty="0"/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93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Volume Clerk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195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Volume clerk tracks tapes in the system</a:t>
            </a:r>
          </a:p>
          <a:p>
            <a:r>
              <a:rPr lang="en-US" sz="2000" dirty="0" smtClean="0"/>
              <a:t>There is one record for each volume keyed on unique volume label</a:t>
            </a:r>
          </a:p>
          <a:p>
            <a:r>
              <a:rPr lang="en-US" sz="2000" dirty="0" smtClean="0"/>
              <a:t>Volume records are persisted to DB (</a:t>
            </a:r>
            <a:r>
              <a:rPr lang="en-US" sz="2000" dirty="0" err="1" smtClean="0"/>
              <a:t>PosgtreSQL</a:t>
            </a:r>
            <a:r>
              <a:rPr lang="en-US" sz="2000" dirty="0" smtClean="0"/>
              <a:t> is used for DB backend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There is very simple DB structure one to many relation between file and volume table with foreign key in file table on volume id.</a:t>
            </a:r>
            <a:endParaRPr lang="en-US" sz="2000" dirty="0" smtClean="0"/>
          </a:p>
          <a:p>
            <a:r>
              <a:rPr lang="en-US" sz="2000" dirty="0" smtClean="0"/>
              <a:t>Volume Clerk is architected similar to File Clerk</a:t>
            </a:r>
          </a:p>
          <a:p>
            <a:r>
              <a:rPr lang="en-US" sz="2000" dirty="0" smtClean="0"/>
              <a:t>Volume Clerk responsibility is to:</a:t>
            </a:r>
          </a:p>
          <a:p>
            <a:pPr lvl="1"/>
            <a:r>
              <a:rPr lang="en-US" sz="1600" dirty="0" smtClean="0"/>
              <a:t>Assign new volumes</a:t>
            </a:r>
          </a:p>
          <a:p>
            <a:pPr lvl="1"/>
            <a:r>
              <a:rPr lang="en-US" sz="1600" dirty="0" smtClean="0"/>
              <a:t>Draw volumes for write on request from Library Manager </a:t>
            </a:r>
          </a:p>
          <a:p>
            <a:pPr lvl="1"/>
            <a:r>
              <a:rPr lang="en-US" sz="1600" dirty="0" smtClean="0"/>
              <a:t>Provide interface to query and modify volume information</a:t>
            </a:r>
          </a:p>
          <a:p>
            <a:pPr lvl="1"/>
            <a:r>
              <a:rPr lang="en-US" sz="1600" dirty="0" smtClean="0"/>
              <a:t>Maintain tape quotas by </a:t>
            </a:r>
            <a:r>
              <a:rPr lang="en-US" sz="1600" dirty="0" err="1" smtClean="0"/>
              <a:t>storage_group</a:t>
            </a:r>
            <a:r>
              <a:rPr lang="en-US" sz="1600" dirty="0" smtClean="0"/>
              <a:t> and library</a:t>
            </a:r>
          </a:p>
          <a:p>
            <a:pPr lvl="1"/>
            <a:endParaRPr lang="en-US" sz="1600" dirty="0" smtClean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pPr lvl="1"/>
            <a:endParaRPr lang="en-US" sz="1600" dirty="0"/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93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Changer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42" y="126251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Media changer represents </a:t>
            </a:r>
            <a:r>
              <a:rPr lang="en-US" dirty="0"/>
              <a:t>a physical device </a:t>
            </a:r>
            <a:r>
              <a:rPr lang="en-US" dirty="0" smtClean="0"/>
              <a:t>performing </a:t>
            </a:r>
            <a:r>
              <a:rPr lang="en-US" dirty="0"/>
              <a:t>mounts/dismounts of volumes </a:t>
            </a:r>
            <a:r>
              <a:rPr lang="en-US" dirty="0" smtClean="0"/>
              <a:t>per request from Movers on drives by </a:t>
            </a:r>
            <a:r>
              <a:rPr lang="en-US" dirty="0"/>
              <a:t>talking to </a:t>
            </a:r>
            <a:r>
              <a:rPr lang="en-US" dirty="0" smtClean="0"/>
              <a:t>library specific </a:t>
            </a:r>
            <a:r>
              <a:rPr lang="en-US" dirty="0"/>
              <a:t>control micro</a:t>
            </a:r>
          </a:p>
          <a:p>
            <a:r>
              <a:rPr lang="en-US" dirty="0" smtClean="0"/>
              <a:t>May </a:t>
            </a:r>
            <a:r>
              <a:rPr lang="en-US" dirty="0"/>
              <a:t>serve multiple drives and </a:t>
            </a:r>
            <a:r>
              <a:rPr lang="en-US" dirty="0"/>
              <a:t>L</a:t>
            </a:r>
            <a:r>
              <a:rPr lang="en-US" dirty="0" smtClean="0"/>
              <a:t>ibrary Managers </a:t>
            </a:r>
          </a:p>
          <a:p>
            <a:r>
              <a:rPr lang="en-US" dirty="0" smtClean="0"/>
              <a:t>The </a:t>
            </a:r>
            <a:r>
              <a:rPr lang="en-US" dirty="0"/>
              <a:t>Media Changer issues multiple simultaneous commands by forking processes that do the </a:t>
            </a:r>
            <a:r>
              <a:rPr lang="en-US" dirty="0" smtClean="0"/>
              <a:t>work. There is a certain preset limit (MAXWORK) of forked processes.</a:t>
            </a:r>
          </a:p>
          <a:p>
            <a:r>
              <a:rPr lang="en-US" dirty="0" smtClean="0"/>
              <a:t>If Media </a:t>
            </a:r>
            <a:r>
              <a:rPr lang="en-US" dirty="0"/>
              <a:t>Changer receives mount/dismount requests while there are MAXWORK unfinished operations then </a:t>
            </a:r>
            <a:r>
              <a:rPr lang="en-US" dirty="0" smtClean="0"/>
              <a:t>new these requests are discarded, Mover requests  time out and retried.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68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15" y="1228271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R</a:t>
            </a:r>
            <a:r>
              <a:rPr lang="en-US" sz="2400" dirty="0" smtClean="0"/>
              <a:t>eceives </a:t>
            </a:r>
            <a:r>
              <a:rPr lang="en-US" sz="2400" dirty="0"/>
              <a:t>messages from other processes and logs them into formatted log files. </a:t>
            </a:r>
            <a:endParaRPr lang="en-US" sz="2400" dirty="0" smtClean="0"/>
          </a:p>
          <a:p>
            <a:r>
              <a:rPr lang="en-US" sz="2400" dirty="0" smtClean="0"/>
              <a:t>Log files are labeled by dates. </a:t>
            </a:r>
          </a:p>
          <a:p>
            <a:r>
              <a:rPr lang="en-US" sz="2400" dirty="0" smtClean="0"/>
              <a:t>Files are rotated at midnight.</a:t>
            </a:r>
          </a:p>
          <a:p>
            <a:r>
              <a:rPr lang="en-US" sz="2400" dirty="0"/>
              <a:t>Clients do not retry on UDP messages</a:t>
            </a:r>
          </a:p>
          <a:p>
            <a:r>
              <a:rPr lang="en-US" sz="2400" dirty="0"/>
              <a:t>System can not hang because of full </a:t>
            </a:r>
            <a:r>
              <a:rPr lang="en-US" sz="2400" dirty="0" err="1" smtClean="0"/>
              <a:t>logfile</a:t>
            </a:r>
            <a:r>
              <a:rPr lang="en-US" sz="2400" dirty="0" smtClean="0"/>
              <a:t> partition.</a:t>
            </a:r>
          </a:p>
          <a:p>
            <a:r>
              <a:rPr lang="en-US" sz="2400" dirty="0" smtClean="0"/>
              <a:t>Format: timestamp </a:t>
            </a:r>
            <a:r>
              <a:rPr lang="en-US" sz="2400" dirty="0" err="1" smtClean="0"/>
              <a:t>clienthost</a:t>
            </a:r>
            <a:r>
              <a:rPr lang="en-US" sz="2400" dirty="0" smtClean="0"/>
              <a:t> UID Username </a:t>
            </a:r>
            <a:r>
              <a:rPr lang="en-US" sz="2400" dirty="0" err="1" smtClean="0"/>
              <a:t>ClientName</a:t>
            </a:r>
            <a:r>
              <a:rPr lang="en-US" sz="2400" dirty="0" smtClean="0"/>
              <a:t> message: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9487" y="4616282"/>
            <a:ext cx="8668657" cy="17543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/>
              <a:t>16:46:43 enmvr064.fnal.gov 006676 root I 10KC_064MV  Updating stats Thread </a:t>
            </a:r>
            <a:r>
              <a:rPr lang="en-US" sz="1200" dirty="0" err="1"/>
              <a:t>media_thread</a:t>
            </a:r>
            <a:endParaRPr lang="en-US" sz="1200" dirty="0"/>
          </a:p>
          <a:p>
            <a:r>
              <a:rPr lang="en-US" sz="1200" dirty="0"/>
              <a:t>16:46:43 enmvr064.fnal.gov 006676 root I 10KC_064MV  Ejecting tape Thread </a:t>
            </a:r>
            <a:r>
              <a:rPr lang="en-US" sz="1200" dirty="0" err="1"/>
              <a:t>media_thread</a:t>
            </a:r>
            <a:endParaRPr lang="en-US" sz="1200" dirty="0"/>
          </a:p>
          <a:p>
            <a:r>
              <a:rPr lang="en-US" sz="1200" dirty="0"/>
              <a:t>16:46:43 cmsstor271.fnal.gov 001553 root I ENCP  using request cmsstor271.fnal.gov-1460225802-1553-0 instead for error processing</a:t>
            </a:r>
          </a:p>
          <a:p>
            <a:r>
              <a:rPr lang="nl-NL" sz="1200" dirty="0"/>
              <a:t>16:46:43 cmsstor271.fnal.gov 001553 root W ENCP  ('RESUBMITTING', 'cmsstor271.fnal.gov-1460225802-1553-0')</a:t>
            </a:r>
          </a:p>
          <a:p>
            <a:r>
              <a:rPr lang="nl-NL" sz="1200" dirty="0"/>
              <a:t>16:46:43 cmsstor271.fnal.gov 001553 root I ENCP  </a:t>
            </a:r>
            <a:r>
              <a:rPr lang="nl-NL" sz="1200" dirty="0" err="1"/>
              <a:t>Sending</a:t>
            </a:r>
            <a:r>
              <a:rPr lang="nl-NL" sz="1200" dirty="0"/>
              <a:t> /</a:t>
            </a:r>
            <a:r>
              <a:rPr lang="nl-NL" sz="1200" dirty="0" err="1"/>
              <a:t>pnfs</a:t>
            </a:r>
            <a:r>
              <a:rPr lang="nl-NL" sz="1200" dirty="0"/>
              <a:t>/.(access)(000001B0E8F6E19048A9A9CDE95E611FC772) </a:t>
            </a:r>
            <a:r>
              <a:rPr lang="nl-NL" sz="1200" dirty="0" err="1"/>
              <a:t>read</a:t>
            </a:r>
            <a:r>
              <a:rPr lang="nl-NL" sz="1200" dirty="0"/>
              <a:t> </a:t>
            </a:r>
            <a:r>
              <a:rPr lang="nl-NL" sz="1200" dirty="0" err="1"/>
              <a:t>request</a:t>
            </a:r>
            <a:r>
              <a:rPr lang="nl-NL" sz="1200" dirty="0"/>
              <a:t> </a:t>
            </a:r>
            <a:r>
              <a:rPr lang="nl-NL" sz="1200" dirty="0" err="1"/>
              <a:t>to</a:t>
            </a:r>
            <a:r>
              <a:rPr lang="nl-NL" sz="1200" dirty="0"/>
              <a:t> LM: </a:t>
            </a:r>
            <a:r>
              <a:rPr lang="nl-NL" sz="1200" dirty="0" err="1"/>
              <a:t>unique_id</a:t>
            </a:r>
            <a:r>
              <a:rPr lang="nl-NL" sz="1200" dirty="0"/>
              <a:t>: cmsstor271.fnal.gov-1460225802-1553-0 inputfile: /</a:t>
            </a:r>
            <a:r>
              <a:rPr lang="nl-NL" sz="1200" dirty="0" err="1"/>
              <a:t>pnfs</a:t>
            </a:r>
            <a:r>
              <a:rPr lang="nl-NL" sz="1200" dirty="0"/>
              <a:t>/.(access)(00007CFBDE0E9BCB44A9BFEAE8B9D6728FB2)/.(access)(000001B0E8F6E19048A9A9CDE95E611FC772) outputfile: /storage/data2/</a:t>
            </a:r>
            <a:r>
              <a:rPr lang="nl-NL" sz="1200" dirty="0" err="1"/>
              <a:t>write</a:t>
            </a:r>
            <a:r>
              <a:rPr lang="nl-NL" sz="1200" dirty="0"/>
              <a:t>-pool/data/000001B0E8F6E19048A9A9CDE95E611FC772</a:t>
            </a:r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628701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(ancient)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1997</a:t>
            </a:r>
          </a:p>
          <a:p>
            <a:pPr lvl="1"/>
            <a:r>
              <a:rPr lang="en-US" dirty="0" smtClean="0"/>
              <a:t>April, CHEP’97: Patrick </a:t>
            </a:r>
            <a:r>
              <a:rPr lang="en-US" dirty="0" err="1" smtClean="0"/>
              <a:t>Fuhrmann</a:t>
            </a:r>
            <a:r>
              <a:rPr lang="en-US" dirty="0" smtClean="0"/>
              <a:t> presents </a:t>
            </a:r>
            <a:r>
              <a:rPr lang="en-US" dirty="0" smtClean="0">
                <a:hlinkClick r:id="rId2"/>
              </a:rPr>
              <a:t>A Perfectly Normal Namespace for the DESY Open Storage Manager</a:t>
            </a:r>
            <a:r>
              <a:rPr lang="en-US" dirty="0" smtClean="0"/>
              <a:t> (name obviously inspired by THGTTG)</a:t>
            </a:r>
          </a:p>
          <a:p>
            <a:pPr lvl="1"/>
            <a:r>
              <a:rPr lang="en-US" dirty="0" smtClean="0"/>
              <a:t>Fermilab </a:t>
            </a:r>
            <a:r>
              <a:rPr lang="en-US" dirty="0"/>
              <a:t>is looking for alternatives to HPSS for mass storage needs of Run 2 </a:t>
            </a:r>
            <a:r>
              <a:rPr lang="en-US" dirty="0" err="1"/>
              <a:t>Tevatron</a:t>
            </a:r>
            <a:r>
              <a:rPr lang="en-US" dirty="0"/>
              <a:t> experiments (D0 and CDF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Don </a:t>
            </a:r>
            <a:r>
              <a:rPr lang="en-US" dirty="0" err="1" smtClean="0"/>
              <a:t>Petravick</a:t>
            </a:r>
            <a:r>
              <a:rPr lang="en-US" dirty="0" smtClean="0"/>
              <a:t> learns about PNFS and OSM </a:t>
            </a:r>
          </a:p>
          <a:p>
            <a:pPr lvl="1"/>
            <a:r>
              <a:rPr lang="en-US" dirty="0" smtClean="0"/>
              <a:t>December: Don </a:t>
            </a:r>
            <a:r>
              <a:rPr lang="en-US" dirty="0" err="1" smtClean="0"/>
              <a:t>Petravick</a:t>
            </a:r>
            <a:r>
              <a:rPr lang="en-US" dirty="0" smtClean="0"/>
              <a:t> visits DESY and develops </a:t>
            </a:r>
            <a:r>
              <a:rPr lang="en-US" dirty="0" err="1" smtClean="0"/>
              <a:t>Enstore</a:t>
            </a:r>
            <a:r>
              <a:rPr lang="en-US" dirty="0" smtClean="0"/>
              <a:t> prototype in python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1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</a:t>
            </a:r>
            <a:r>
              <a:rPr lang="en-US" dirty="0" smtClean="0"/>
              <a:t>eads </a:t>
            </a:r>
            <a:r>
              <a:rPr lang="en-US" dirty="0"/>
              <a:t>files from tapes and sends data to </a:t>
            </a:r>
            <a:r>
              <a:rPr lang="en-US" dirty="0" smtClean="0"/>
              <a:t>user.</a:t>
            </a:r>
            <a:endParaRPr lang="en-US" dirty="0"/>
          </a:p>
          <a:p>
            <a:r>
              <a:rPr lang="en-US" dirty="0"/>
              <a:t>R</a:t>
            </a:r>
            <a:r>
              <a:rPr lang="en-US" dirty="0" smtClean="0"/>
              <a:t>eads </a:t>
            </a:r>
            <a:r>
              <a:rPr lang="en-US" dirty="0"/>
              <a:t>data from user and writes file to </a:t>
            </a:r>
            <a:r>
              <a:rPr lang="en-US" dirty="0" smtClean="0"/>
              <a:t>tape. </a:t>
            </a:r>
            <a:endParaRPr lang="en-US" dirty="0"/>
          </a:p>
          <a:p>
            <a:r>
              <a:rPr lang="en-US" dirty="0" smtClean="0"/>
              <a:t>TCP for data transfers.</a:t>
            </a:r>
            <a:endParaRPr lang="en-US" dirty="0"/>
          </a:p>
          <a:p>
            <a:r>
              <a:rPr lang="en-US" dirty="0" smtClean="0"/>
              <a:t>Each </a:t>
            </a:r>
            <a:r>
              <a:rPr lang="en-US" dirty="0"/>
              <a:t>tape drive has its own mover process</a:t>
            </a:r>
          </a:p>
          <a:p>
            <a:pPr lvl="1"/>
            <a:r>
              <a:rPr lang="en-US" dirty="0"/>
              <a:t>One computer can run many </a:t>
            </a:r>
            <a:r>
              <a:rPr lang="en-US" dirty="0" smtClean="0"/>
              <a:t>movers</a:t>
            </a:r>
          </a:p>
          <a:p>
            <a:pPr lvl="1"/>
            <a:r>
              <a:rPr lang="en-US" dirty="0" smtClean="0"/>
              <a:t>One mover can belong to many library managers.</a:t>
            </a:r>
            <a:endParaRPr lang="en-US" dirty="0"/>
          </a:p>
          <a:p>
            <a:r>
              <a:rPr lang="en-US" dirty="0"/>
              <a:t>Steps in transfer:</a:t>
            </a:r>
          </a:p>
          <a:p>
            <a:pPr lvl="1"/>
            <a:r>
              <a:rPr lang="en-US" dirty="0"/>
              <a:t>When idle, asks library manager for work</a:t>
            </a:r>
          </a:p>
          <a:p>
            <a:pPr lvl="1"/>
            <a:r>
              <a:rPr lang="en-US" dirty="0"/>
              <a:t>Library manager tells mover to mount volume x</a:t>
            </a:r>
          </a:p>
          <a:p>
            <a:pPr lvl="1"/>
            <a:r>
              <a:rPr lang="en-US" dirty="0"/>
              <a:t>Mover calls media changer to mount volume</a:t>
            </a:r>
          </a:p>
          <a:p>
            <a:pPr lvl="1"/>
            <a:r>
              <a:rPr lang="en-US" dirty="0"/>
              <a:t>Library manager gives mover transfer requests</a:t>
            </a:r>
          </a:p>
          <a:p>
            <a:pPr lvl="1"/>
            <a:r>
              <a:rPr lang="en-US" dirty="0"/>
              <a:t>Mover contacts </a:t>
            </a:r>
            <a:r>
              <a:rPr lang="en-US" dirty="0" err="1" smtClean="0"/>
              <a:t>encp</a:t>
            </a:r>
            <a:endParaRPr lang="en-US" dirty="0"/>
          </a:p>
          <a:p>
            <a:pPr lvl="1"/>
            <a:r>
              <a:rPr lang="en-US" dirty="0"/>
              <a:t>Mover transfers requested data to user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07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Reads:</a:t>
            </a:r>
          </a:p>
          <a:p>
            <a:pPr lvl="1"/>
            <a:r>
              <a:rPr lang="en-US" dirty="0"/>
              <a:t>Using the </a:t>
            </a:r>
            <a:r>
              <a:rPr lang="en-US" dirty="0" smtClean="0"/>
              <a:t>file </a:t>
            </a:r>
            <a:r>
              <a:rPr lang="en-US" dirty="0" err="1" smtClean="0"/>
              <a:t>location_cookie</a:t>
            </a:r>
            <a:r>
              <a:rPr lang="en-US" dirty="0"/>
              <a:t>, </a:t>
            </a:r>
            <a:r>
              <a:rPr lang="en-US" dirty="0" smtClean="0"/>
              <a:t>position tape to the beginning of data.</a:t>
            </a:r>
          </a:p>
          <a:p>
            <a:pPr lvl="1"/>
            <a:r>
              <a:rPr lang="en-US" dirty="0"/>
              <a:t>Read </a:t>
            </a:r>
            <a:r>
              <a:rPr lang="en-US" dirty="0" err="1" smtClean="0"/>
              <a:t>wrappering</a:t>
            </a:r>
            <a:r>
              <a:rPr lang="en-US" dirty="0" smtClean="0"/>
              <a:t> </a:t>
            </a:r>
            <a:r>
              <a:rPr lang="en-US" dirty="0"/>
              <a:t>information that precedes the actual data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Fork a process that reads and </a:t>
            </a:r>
            <a:r>
              <a:rPr lang="en-US" dirty="0" smtClean="0"/>
              <a:t>calculates </a:t>
            </a:r>
            <a:r>
              <a:rPr lang="en-US" dirty="0" err="1" smtClean="0"/>
              <a:t>crc</a:t>
            </a:r>
            <a:r>
              <a:rPr lang="en-US" dirty="0" smtClean="0"/>
              <a:t> on the </a:t>
            </a:r>
            <a:r>
              <a:rPr lang="en-US" dirty="0"/>
              <a:t>data from the volume </a:t>
            </a:r>
            <a:r>
              <a:rPr lang="en-US" dirty="0" smtClean="0"/>
              <a:t>and </a:t>
            </a:r>
            <a:r>
              <a:rPr lang="en-US" dirty="0"/>
              <a:t>placing the data </a:t>
            </a:r>
            <a:r>
              <a:rPr lang="en-US" dirty="0" smtClean="0"/>
              <a:t>into a shared </a:t>
            </a:r>
            <a:r>
              <a:rPr lang="en-US" dirty="0"/>
              <a:t>memory buffer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Write data from the shared memory to the </a:t>
            </a:r>
            <a:r>
              <a:rPr lang="en-US" dirty="0" err="1" smtClean="0"/>
              <a:t>encp</a:t>
            </a:r>
            <a:r>
              <a:rPr lang="en-US" dirty="0" smtClean="0"/>
              <a:t> process over TCP socket.</a:t>
            </a:r>
          </a:p>
          <a:p>
            <a:pPr lvl="1"/>
            <a:r>
              <a:rPr lang="en-US" dirty="0"/>
              <a:t>Read any </a:t>
            </a:r>
            <a:r>
              <a:rPr lang="en-US" dirty="0" err="1"/>
              <a:t>wrappering</a:t>
            </a:r>
            <a:r>
              <a:rPr lang="en-US" dirty="0"/>
              <a:t> information that comes after the </a:t>
            </a:r>
            <a:r>
              <a:rPr lang="en-US" dirty="0" smtClean="0"/>
              <a:t>data.</a:t>
            </a:r>
          </a:p>
          <a:p>
            <a:pPr lvl="1"/>
            <a:r>
              <a:rPr lang="en-US" dirty="0" smtClean="0"/>
              <a:t>Close </a:t>
            </a:r>
            <a:r>
              <a:rPr lang="en-US" dirty="0"/>
              <a:t>the data port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Tell </a:t>
            </a:r>
            <a:r>
              <a:rPr lang="en-US" dirty="0"/>
              <a:t>the user done and </a:t>
            </a:r>
            <a:r>
              <a:rPr lang="en-US" dirty="0" smtClean="0"/>
              <a:t>all is well.</a:t>
            </a:r>
          </a:p>
          <a:p>
            <a:pPr lvl="1"/>
            <a:r>
              <a:rPr lang="en-US" dirty="0"/>
              <a:t>Close the control port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68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Writes:</a:t>
            </a:r>
          </a:p>
          <a:p>
            <a:pPr lvl="1"/>
            <a:r>
              <a:rPr lang="en-US" dirty="0" smtClean="0"/>
              <a:t>Using </a:t>
            </a:r>
            <a:r>
              <a:rPr lang="en-US" dirty="0"/>
              <a:t>the </a:t>
            </a:r>
            <a:r>
              <a:rPr lang="en-US" dirty="0" smtClean="0"/>
              <a:t>volume </a:t>
            </a:r>
            <a:r>
              <a:rPr lang="en-US" dirty="0" err="1" smtClean="0"/>
              <a:t>eod_cookie</a:t>
            </a:r>
            <a:r>
              <a:rPr lang="en-US" dirty="0"/>
              <a:t>, </a:t>
            </a:r>
            <a:r>
              <a:rPr lang="en-US" dirty="0" smtClean="0"/>
              <a:t>fast forward to </a:t>
            </a:r>
            <a:r>
              <a:rPr lang="en-US" dirty="0"/>
              <a:t>end of volume. Try to verify that we are actually at the end of volume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Write any </a:t>
            </a:r>
            <a:r>
              <a:rPr lang="en-US" dirty="0" err="1"/>
              <a:t>wrappering</a:t>
            </a:r>
            <a:r>
              <a:rPr lang="en-US" dirty="0"/>
              <a:t> information that precedes the data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Fork a process that reads and </a:t>
            </a:r>
            <a:r>
              <a:rPr lang="en-US" dirty="0" err="1"/>
              <a:t>crc's</a:t>
            </a:r>
            <a:r>
              <a:rPr lang="en-US" dirty="0"/>
              <a:t> data from the </a:t>
            </a:r>
            <a:r>
              <a:rPr lang="en-US" dirty="0" err="1" smtClean="0"/>
              <a:t>encp</a:t>
            </a:r>
            <a:r>
              <a:rPr lang="en-US" dirty="0" smtClean="0"/>
              <a:t> and </a:t>
            </a:r>
            <a:r>
              <a:rPr lang="en-US" dirty="0"/>
              <a:t>placing the data </a:t>
            </a:r>
            <a:r>
              <a:rPr lang="en-US" dirty="0" smtClean="0"/>
              <a:t>into a shared </a:t>
            </a:r>
            <a:r>
              <a:rPr lang="en-US" dirty="0"/>
              <a:t>memory buffer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Write data from the shared memory to the tape device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Close the data port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Write any </a:t>
            </a:r>
            <a:r>
              <a:rPr lang="en-US" dirty="0" err="1"/>
              <a:t>wrappering</a:t>
            </a:r>
            <a:r>
              <a:rPr lang="en-US" dirty="0"/>
              <a:t> information after the data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Compute new </a:t>
            </a:r>
            <a:r>
              <a:rPr lang="en-US" dirty="0" err="1"/>
              <a:t>eod_cookie</a:t>
            </a:r>
            <a:r>
              <a:rPr lang="en-US" dirty="0"/>
              <a:t> and tell Volume Clerk that the volume is writable. Update remaining bytes as well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Compute the file location cookie, and tell the bit File Clerk about the new file. Get a bit file ID in return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Give the bit file ID to </a:t>
            </a:r>
            <a:r>
              <a:rPr lang="en-US" dirty="0" err="1"/>
              <a:t>encp</a:t>
            </a:r>
            <a:r>
              <a:rPr lang="en-US" dirty="0"/>
              <a:t>. </a:t>
            </a:r>
            <a:r>
              <a:rPr lang="en-US" dirty="0" smtClean="0"/>
              <a:t>Done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45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Fermi Tape Tools (</a:t>
            </a:r>
            <a:r>
              <a:rPr lang="en-US" dirty="0" err="1" smtClean="0"/>
              <a:t>ftt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Table driven </a:t>
            </a:r>
            <a:r>
              <a:rPr lang="en-US" dirty="0"/>
              <a:t>method to add new tape drives</a:t>
            </a:r>
          </a:p>
          <a:p>
            <a:pPr lvl="1"/>
            <a:r>
              <a:rPr lang="en-US" dirty="0"/>
              <a:t>Provides </a:t>
            </a:r>
            <a:r>
              <a:rPr lang="en-US" dirty="0" err="1" smtClean="0"/>
              <a:t>mt</a:t>
            </a:r>
            <a:r>
              <a:rPr lang="en-US" dirty="0" smtClean="0"/>
              <a:t> and </a:t>
            </a:r>
            <a:r>
              <a:rPr lang="en-US" dirty="0"/>
              <a:t>raw </a:t>
            </a:r>
            <a:r>
              <a:rPr lang="en-US" dirty="0" smtClean="0"/>
              <a:t>SCSI access </a:t>
            </a:r>
            <a:r>
              <a:rPr lang="en-US" dirty="0"/>
              <a:t>to tapes</a:t>
            </a:r>
          </a:p>
          <a:p>
            <a:pPr lvl="1"/>
            <a:r>
              <a:rPr lang="en-US" dirty="0"/>
              <a:t>Supports multiple types of serial media</a:t>
            </a:r>
          </a:p>
          <a:p>
            <a:pPr lvl="1"/>
            <a:r>
              <a:rPr lang="en-US" dirty="0"/>
              <a:t>Portable implementation</a:t>
            </a:r>
          </a:p>
          <a:p>
            <a:r>
              <a:rPr lang="en-US" dirty="0"/>
              <a:t>Parts of FTT that </a:t>
            </a:r>
            <a:r>
              <a:rPr lang="en-US" dirty="0" err="1"/>
              <a:t>Enstore</a:t>
            </a:r>
            <a:r>
              <a:rPr lang="en-US" dirty="0"/>
              <a:t> uses:</a:t>
            </a:r>
          </a:p>
          <a:p>
            <a:pPr lvl="1"/>
            <a:r>
              <a:rPr lang="en-US" dirty="0"/>
              <a:t>Position media to correct file</a:t>
            </a:r>
          </a:p>
          <a:p>
            <a:pPr lvl="2"/>
            <a:r>
              <a:rPr lang="en-US" dirty="0"/>
              <a:t>By </a:t>
            </a:r>
            <a:r>
              <a:rPr lang="en-US" dirty="0" err="1"/>
              <a:t>filemarks</a:t>
            </a:r>
            <a:endParaRPr lang="en-US" dirty="0"/>
          </a:p>
          <a:p>
            <a:pPr lvl="2"/>
            <a:r>
              <a:rPr lang="en-US" dirty="0"/>
              <a:t>By partitions</a:t>
            </a:r>
          </a:p>
          <a:p>
            <a:pPr lvl="2"/>
            <a:r>
              <a:rPr lang="en-US" dirty="0"/>
              <a:t>Read/write data</a:t>
            </a:r>
          </a:p>
          <a:p>
            <a:pPr lvl="1"/>
            <a:r>
              <a:rPr lang="en-US" dirty="0"/>
              <a:t>Write </a:t>
            </a:r>
            <a:r>
              <a:rPr lang="en-US" dirty="0" err="1"/>
              <a:t>filemarks</a:t>
            </a:r>
            <a:r>
              <a:rPr lang="en-US" dirty="0"/>
              <a:t>, both buffered and </a:t>
            </a:r>
            <a:r>
              <a:rPr lang="en-US" dirty="0" err="1"/>
              <a:t>unbuffered</a:t>
            </a:r>
            <a:endParaRPr lang="en-US" dirty="0"/>
          </a:p>
          <a:p>
            <a:pPr lvl="1"/>
            <a:r>
              <a:rPr lang="en-US" dirty="0"/>
              <a:t>Get remaining capacity of </a:t>
            </a:r>
            <a:r>
              <a:rPr lang="en-US" dirty="0" smtClean="0"/>
              <a:t>tape</a:t>
            </a:r>
            <a:endParaRPr lang="en-US" dirty="0"/>
          </a:p>
          <a:p>
            <a:pPr lvl="1"/>
            <a:r>
              <a:rPr lang="en-US" dirty="0"/>
              <a:t>Drive statistics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87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Inquisitor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Monitors system status and activity.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24</a:t>
            </a:fld>
            <a:endParaRPr lang="en-US"/>
          </a:p>
        </p:txBody>
      </p:sp>
      <p:sp>
        <p:nvSpPr>
          <p:cNvPr id="7" name="Process 6"/>
          <p:cNvSpPr/>
          <p:nvPr/>
        </p:nvSpPr>
        <p:spPr>
          <a:xfrm>
            <a:off x="752930" y="2766785"/>
            <a:ext cx="1348014" cy="1514929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Inquisitor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08643" y="5025571"/>
            <a:ext cx="868135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rocess 14"/>
          <p:cNvSpPr/>
          <p:nvPr/>
        </p:nvSpPr>
        <p:spPr>
          <a:xfrm>
            <a:off x="429987" y="5424714"/>
            <a:ext cx="985157" cy="80735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Movrer</a:t>
            </a:r>
            <a:endParaRPr lang="en-US" dirty="0"/>
          </a:p>
        </p:txBody>
      </p:sp>
      <p:sp>
        <p:nvSpPr>
          <p:cNvPr id="16" name="Process 15"/>
          <p:cNvSpPr/>
          <p:nvPr/>
        </p:nvSpPr>
        <p:spPr>
          <a:xfrm>
            <a:off x="1614714" y="5424714"/>
            <a:ext cx="985157" cy="80735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Clerk</a:t>
            </a:r>
            <a:endParaRPr lang="en-US" dirty="0"/>
          </a:p>
        </p:txBody>
      </p:sp>
      <p:sp>
        <p:nvSpPr>
          <p:cNvPr id="17" name="Process 16"/>
          <p:cNvSpPr/>
          <p:nvPr/>
        </p:nvSpPr>
        <p:spPr>
          <a:xfrm>
            <a:off x="2743200" y="5424714"/>
            <a:ext cx="985157" cy="80735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Volume Clerk</a:t>
            </a:r>
            <a:endParaRPr lang="en-US" dirty="0"/>
          </a:p>
        </p:txBody>
      </p:sp>
      <p:sp>
        <p:nvSpPr>
          <p:cNvPr id="18" name="Process 17"/>
          <p:cNvSpPr/>
          <p:nvPr/>
        </p:nvSpPr>
        <p:spPr>
          <a:xfrm>
            <a:off x="3966031" y="5424714"/>
            <a:ext cx="985157" cy="80735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179786" y="5796643"/>
            <a:ext cx="463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. . </a:t>
            </a:r>
            <a:endParaRPr lang="en-US" dirty="0"/>
          </a:p>
        </p:txBody>
      </p:sp>
      <p:sp>
        <p:nvSpPr>
          <p:cNvPr id="20" name="Process 19"/>
          <p:cNvSpPr/>
          <p:nvPr/>
        </p:nvSpPr>
        <p:spPr>
          <a:xfrm>
            <a:off x="5760359" y="5451927"/>
            <a:ext cx="985157" cy="80735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5" idx="0"/>
          </p:cNvCxnSpPr>
          <p:nvPr/>
        </p:nvCxnSpPr>
        <p:spPr>
          <a:xfrm flipV="1">
            <a:off x="922566" y="5025571"/>
            <a:ext cx="0" cy="39914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107293" y="5025571"/>
            <a:ext cx="0" cy="39914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257550" y="5025571"/>
            <a:ext cx="0" cy="39914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380593" y="5052783"/>
            <a:ext cx="0" cy="37193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183993" y="5052783"/>
            <a:ext cx="0" cy="39914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436008" y="4281714"/>
            <a:ext cx="0" cy="77106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2367643" y="2766785"/>
            <a:ext cx="889907" cy="38101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367643" y="3556005"/>
            <a:ext cx="889907" cy="4535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367643" y="4100281"/>
            <a:ext cx="889907" cy="31750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Vertical Scroll 47"/>
          <p:cNvSpPr/>
          <p:nvPr/>
        </p:nvSpPr>
        <p:spPr>
          <a:xfrm>
            <a:off x="3383649" y="2322289"/>
            <a:ext cx="869950" cy="680357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49" name="Vertical Scroll 48"/>
          <p:cNvSpPr/>
          <p:nvPr/>
        </p:nvSpPr>
        <p:spPr>
          <a:xfrm>
            <a:off x="3446248" y="3261183"/>
            <a:ext cx="869950" cy="680357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jpg</a:t>
            </a:r>
            <a:endParaRPr lang="en-US" dirty="0"/>
          </a:p>
        </p:txBody>
      </p:sp>
      <p:sp>
        <p:nvSpPr>
          <p:cNvPr id="50" name="Vertical Scroll 49"/>
          <p:cNvSpPr/>
          <p:nvPr/>
        </p:nvSpPr>
        <p:spPr>
          <a:xfrm>
            <a:off x="3446248" y="4127500"/>
            <a:ext cx="869950" cy="680357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ascii</a:t>
            </a:r>
            <a:endParaRPr lang="en-US" dirty="0"/>
          </a:p>
        </p:txBody>
      </p:sp>
      <p:sp>
        <p:nvSpPr>
          <p:cNvPr id="52" name="Process 51"/>
          <p:cNvSpPr/>
          <p:nvPr/>
        </p:nvSpPr>
        <p:spPr>
          <a:xfrm>
            <a:off x="5615195" y="2565410"/>
            <a:ext cx="1805214" cy="187052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Apache </a:t>
            </a:r>
            <a:r>
              <a:rPr lang="en-US" dirty="0" err="1" smtClean="0"/>
              <a:t>httpd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4380593" y="3608624"/>
            <a:ext cx="889907" cy="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53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Alarm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Receives and maintains alarm messages send by </a:t>
            </a:r>
            <a:r>
              <a:rPr lang="en-US" dirty="0" err="1" smtClean="0"/>
              <a:t>Enstore</a:t>
            </a:r>
            <a:r>
              <a:rPr lang="en-US" dirty="0" smtClean="0"/>
              <a:t> components </a:t>
            </a:r>
          </a:p>
          <a:p>
            <a:r>
              <a:rPr lang="en-US" dirty="0" smtClean="0"/>
              <a:t>Interfaces to </a:t>
            </a:r>
            <a:r>
              <a:rPr lang="en-US" dirty="0" err="1" smtClean="0"/>
              <a:t>ServiceNow</a:t>
            </a:r>
            <a:r>
              <a:rPr lang="en-US" dirty="0" smtClean="0"/>
              <a:t> to generate incident tickets and pages so support personnel.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8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Inquisitor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hlinkClick r:id="rId2"/>
            </a:endParaRPr>
          </a:p>
          <a:p>
            <a:pPr marL="0" indent="0">
              <a:buNone/>
            </a:pPr>
            <a:endParaRPr lang="en-US" sz="2000" dirty="0">
              <a:hlinkClick r:id="rId2"/>
            </a:endParaRPr>
          </a:p>
          <a:p>
            <a:pPr marL="0" indent="0">
              <a:buNone/>
            </a:pPr>
            <a:endParaRPr lang="en-US" sz="2000" dirty="0" smtClean="0">
              <a:hlinkClick r:id="rId2"/>
            </a:endParaRPr>
          </a:p>
          <a:p>
            <a:pPr marL="0" indent="0">
              <a:buNone/>
            </a:pPr>
            <a:endParaRPr lang="en-US" sz="2000" dirty="0">
              <a:hlinkClick r:id="rId2"/>
            </a:endParaRPr>
          </a:p>
          <a:p>
            <a:pPr marL="0" indent="0">
              <a:buNone/>
            </a:pPr>
            <a:endParaRPr lang="en-US" sz="2000" dirty="0" smtClean="0">
              <a:hlinkClick r:id="rId2"/>
            </a:endParaRPr>
          </a:p>
          <a:p>
            <a:pPr marL="0" indent="0">
              <a:buNone/>
            </a:pPr>
            <a:r>
              <a:rPr lang="en-US" sz="2000" dirty="0" smtClean="0">
                <a:hlinkClick r:id="rId2"/>
              </a:rPr>
              <a:t>http://www-stken.fnal.gov/enstore/status_enstore_system.html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22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88443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Server States</a:t>
            </a:r>
          </a:p>
          <a:p>
            <a:r>
              <a:rPr lang="en-US" dirty="0" smtClean="0"/>
              <a:t>Resources (tape quota, drive utilization, drive hours)</a:t>
            </a:r>
          </a:p>
          <a:p>
            <a:r>
              <a:rPr lang="en-US" dirty="0" smtClean="0"/>
              <a:t>Data movement rates</a:t>
            </a:r>
          </a:p>
          <a:p>
            <a:r>
              <a:rPr lang="en-US" dirty="0" smtClean="0"/>
              <a:t>Volume usage (fill factor)</a:t>
            </a:r>
          </a:p>
          <a:p>
            <a:r>
              <a:rPr lang="en-US" dirty="0" smtClean="0"/>
              <a:t>Alarms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129" y="1482272"/>
            <a:ext cx="36576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687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Relay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Enstore</a:t>
            </a:r>
            <a:r>
              <a:rPr lang="en-US" dirty="0" smtClean="0"/>
              <a:t> services subscribe to receive notifications (events) via event relay</a:t>
            </a:r>
          </a:p>
          <a:p>
            <a:r>
              <a:rPr lang="en-US" dirty="0" smtClean="0"/>
              <a:t>Typically configuration reloads are relayed to </a:t>
            </a:r>
            <a:r>
              <a:rPr lang="en-US" dirty="0" err="1" smtClean="0"/>
              <a:t>Enstore</a:t>
            </a:r>
            <a:r>
              <a:rPr lang="en-US" dirty="0" smtClean="0"/>
              <a:t> servers and they implement logic of how to react to these changes.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59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29</a:t>
            </a:fld>
            <a:endParaRPr lang="en-US"/>
          </a:p>
        </p:txBody>
      </p:sp>
      <p:pic>
        <p:nvPicPr>
          <p:cNvPr id="7" name="Picture 6" descr="write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2" y="0"/>
            <a:ext cx="8132618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Rectangle 1"/>
          <p:cNvSpPr/>
          <p:nvPr/>
        </p:nvSpPr>
        <p:spPr>
          <a:xfrm>
            <a:off x="4938058" y="1882588"/>
            <a:ext cx="978647" cy="2838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38058" y="5097929"/>
            <a:ext cx="978647" cy="1013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54060" y="5574554"/>
            <a:ext cx="978647" cy="6260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38058" y="3203388"/>
            <a:ext cx="978647" cy="1013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54060" y="3281081"/>
            <a:ext cx="978647" cy="935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3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Christmas prototype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￼</a:t>
            </a:r>
          </a:p>
        </p:txBody>
      </p:sp>
      <p:pic>
        <p:nvPicPr>
          <p:cNvPr id="9" name="Picture 8" descr="enstore_at_fnal2.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14" y="1275966"/>
            <a:ext cx="3625615" cy="4691972"/>
          </a:xfrm>
          <a:prstGeom prst="rect">
            <a:avLst/>
          </a:prstGeom>
        </p:spPr>
      </p:pic>
      <p:sp>
        <p:nvSpPr>
          <p:cNvPr id="10" name="Process 9"/>
          <p:cNvSpPr/>
          <p:nvPr/>
        </p:nvSpPr>
        <p:spPr>
          <a:xfrm>
            <a:off x="4378424" y="2039687"/>
            <a:ext cx="4623528" cy="3170297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nector 10"/>
          <p:cNvSpPr/>
          <p:nvPr/>
        </p:nvSpPr>
        <p:spPr>
          <a:xfrm>
            <a:off x="7060307" y="1274233"/>
            <a:ext cx="1533407" cy="539177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encp</a:t>
            </a:r>
            <a:endParaRPr lang="en-US" dirty="0"/>
          </a:p>
        </p:txBody>
      </p:sp>
      <p:sp>
        <p:nvSpPr>
          <p:cNvPr id="12" name="Process 11"/>
          <p:cNvSpPr/>
          <p:nvPr/>
        </p:nvSpPr>
        <p:spPr>
          <a:xfrm>
            <a:off x="7731180" y="2881071"/>
            <a:ext cx="968963" cy="91251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Mover</a:t>
            </a:r>
            <a:endParaRPr lang="en-US" dirty="0"/>
          </a:p>
        </p:txBody>
      </p:sp>
      <p:sp>
        <p:nvSpPr>
          <p:cNvPr id="13" name="Process 12"/>
          <p:cNvSpPr/>
          <p:nvPr/>
        </p:nvSpPr>
        <p:spPr>
          <a:xfrm>
            <a:off x="6389560" y="3062632"/>
            <a:ext cx="1035756" cy="106303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</a:p>
          <a:p>
            <a:pPr algn="ctr"/>
            <a:r>
              <a:rPr lang="en-US" dirty="0" smtClean="0"/>
              <a:t>Manager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780371"/>
              </p:ext>
            </p:extLst>
          </p:nvPr>
        </p:nvGraphicFramePr>
        <p:xfrm>
          <a:off x="4599497" y="2252874"/>
          <a:ext cx="1427802" cy="895198"/>
        </p:xfrm>
        <a:graphic>
          <a:graphicData uri="http://schemas.openxmlformats.org/drawingml/2006/table">
            <a:tbl>
              <a:tblPr firstRow="1">
                <a:effectLst/>
                <a:tableStyleId>{5C22544A-7EE6-4342-B048-85BDC9FD1C3A}</a:tableStyleId>
              </a:tblPr>
              <a:tblGrid>
                <a:gridCol w="525574"/>
                <a:gridCol w="481773"/>
                <a:gridCol w="420455"/>
              </a:tblGrid>
              <a:tr h="25902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Volume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table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8039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039">
                <a:tc>
                  <a:txBody>
                    <a:bodyPr/>
                    <a:lstStyle/>
                    <a:p>
                      <a:endParaRPr lang="en-US" sz="40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577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45720" marR="45720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5011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029707"/>
              </p:ext>
            </p:extLst>
          </p:nvPr>
        </p:nvGraphicFramePr>
        <p:xfrm>
          <a:off x="4607064" y="4098691"/>
          <a:ext cx="1427802" cy="883920"/>
        </p:xfrm>
        <a:graphic>
          <a:graphicData uri="http://schemas.openxmlformats.org/drawingml/2006/table">
            <a:tbl>
              <a:tblPr firstRow="1">
                <a:effectLst/>
                <a:tableStyleId>{5C22544A-7EE6-4342-B048-85BDC9FD1C3A}</a:tableStyleId>
              </a:tblPr>
              <a:tblGrid>
                <a:gridCol w="525574"/>
                <a:gridCol w="481773"/>
                <a:gridCol w="420455"/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File table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40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45720" marR="45720"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4112" y="4436025"/>
            <a:ext cx="724693" cy="747106"/>
          </a:xfrm>
          <a:prstGeom prst="rect">
            <a:avLst/>
          </a:prstGeom>
        </p:spPr>
      </p:pic>
      <p:cxnSp>
        <p:nvCxnSpPr>
          <p:cNvPr id="24" name="Straight Arrow Connector 23"/>
          <p:cNvCxnSpPr>
            <a:stCxn id="11" idx="3"/>
          </p:cNvCxnSpPr>
          <p:nvPr/>
        </p:nvCxnSpPr>
        <p:spPr>
          <a:xfrm>
            <a:off x="7284869" y="1734449"/>
            <a:ext cx="0" cy="13281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034866" y="3910104"/>
            <a:ext cx="354694" cy="7041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034866" y="2673576"/>
            <a:ext cx="354694" cy="6683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Up Arrow 34"/>
          <p:cNvSpPr/>
          <p:nvPr/>
        </p:nvSpPr>
        <p:spPr>
          <a:xfrm>
            <a:off x="8036485" y="3782450"/>
            <a:ext cx="374992" cy="57559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35"/>
          <p:cNvSpPr/>
          <p:nvPr/>
        </p:nvSpPr>
        <p:spPr>
          <a:xfrm>
            <a:off x="8003240" y="1802270"/>
            <a:ext cx="374992" cy="104538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693067" y="1648703"/>
            <a:ext cx="1942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Bit File Id (BFID)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349250" y="5209985"/>
            <a:ext cx="3517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Concept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s/OSM/</a:t>
            </a:r>
            <a:r>
              <a:rPr lang="en-US" dirty="0" err="1" smtClean="0"/>
              <a:t>Enstore</a:t>
            </a:r>
            <a:r>
              <a:rPr lang="en-US" dirty="0" smtClean="0"/>
              <a:t>/g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Use FTT library (</a:t>
            </a:r>
            <a:r>
              <a:rPr lang="en-US" dirty="0"/>
              <a:t>F</a:t>
            </a:r>
            <a:r>
              <a:rPr lang="en-US" dirty="0" smtClean="0"/>
              <a:t>ermi </a:t>
            </a:r>
            <a:r>
              <a:rPr lang="en-US" dirty="0"/>
              <a:t>T</a:t>
            </a:r>
            <a:r>
              <a:rPr lang="en-US" dirty="0" smtClean="0"/>
              <a:t>ape </a:t>
            </a:r>
            <a:r>
              <a:rPr lang="en-US" dirty="0"/>
              <a:t>T</a:t>
            </a:r>
            <a:r>
              <a:rPr lang="en-US" dirty="0" smtClean="0"/>
              <a:t>ools) for tape I/O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397125" y="5221047"/>
            <a:ext cx="38908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Prototype: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133 MHz Pentium w/ 16MB RAM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Floppy emulating tape drive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Distributed design (multiple movers)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876550" y="2900121"/>
            <a:ext cx="514350" cy="90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13" idx="3"/>
            <a:endCxn id="12" idx="1"/>
          </p:cNvCxnSpPr>
          <p:nvPr/>
        </p:nvCxnSpPr>
        <p:spPr>
          <a:xfrm flipV="1">
            <a:off x="7425316" y="3337331"/>
            <a:ext cx="305864" cy="2568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042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30</a:t>
            </a:fld>
            <a:endParaRPr lang="en-US"/>
          </a:p>
        </p:txBody>
      </p:sp>
      <p:pic>
        <p:nvPicPr>
          <p:cNvPr id="9" name="Picture 8" descr="read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10" y="118483"/>
            <a:ext cx="8589818" cy="697042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88648" y="3282578"/>
            <a:ext cx="1053351" cy="639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88649" y="5097929"/>
            <a:ext cx="1053350" cy="490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71883" y="5008282"/>
            <a:ext cx="1060823" cy="5797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73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End-to-end checksums of data </a:t>
            </a:r>
            <a:r>
              <a:rPr lang="en-US" dirty="0" smtClean="0"/>
              <a:t>transfers.</a:t>
            </a:r>
            <a:endParaRPr lang="en-US" dirty="0" smtClean="0"/>
          </a:p>
          <a:p>
            <a:r>
              <a:rPr lang="en-US" dirty="0" smtClean="0"/>
              <a:t>Periodic checks of random volumes to detect data/media </a:t>
            </a:r>
            <a:r>
              <a:rPr lang="en-US" dirty="0" smtClean="0"/>
              <a:t>corruption.</a:t>
            </a:r>
            <a:endParaRPr lang="en-US" dirty="0" smtClean="0"/>
          </a:p>
          <a:p>
            <a:r>
              <a:rPr lang="en-US" dirty="0" smtClean="0"/>
              <a:t>Optimized access to user data by utilizing steering information stored in PNFS directory tags:</a:t>
            </a:r>
          </a:p>
          <a:p>
            <a:pPr lvl="1"/>
            <a:r>
              <a:rPr lang="en-US" dirty="0" err="1" smtClean="0"/>
              <a:t>Enstore</a:t>
            </a:r>
            <a:r>
              <a:rPr lang="en-US" dirty="0" smtClean="0"/>
              <a:t> puts files </a:t>
            </a:r>
            <a:r>
              <a:rPr lang="en-US" dirty="0"/>
              <a:t>on tape in the order the files were </a:t>
            </a:r>
            <a:r>
              <a:rPr lang="en-US" dirty="0" smtClean="0"/>
              <a:t>submitted. </a:t>
            </a:r>
            <a:endParaRPr lang="en-US" dirty="0" smtClean="0"/>
          </a:p>
          <a:p>
            <a:pPr lvl="1"/>
            <a:r>
              <a:rPr lang="en-US" dirty="0" smtClean="0"/>
              <a:t>Files are grouped on tape using file </a:t>
            </a:r>
            <a:r>
              <a:rPr lang="en-US" dirty="0"/>
              <a:t>family and file family width </a:t>
            </a:r>
            <a:r>
              <a:rPr lang="en-US" dirty="0" smtClean="0"/>
              <a:t>scheme.</a:t>
            </a:r>
            <a:endParaRPr lang="en-US" dirty="0" smtClean="0"/>
          </a:p>
          <a:p>
            <a:r>
              <a:rPr lang="en-US" dirty="0" smtClean="0"/>
              <a:t>Utilities to query tape </a:t>
            </a:r>
            <a:r>
              <a:rPr lang="en-US" dirty="0" smtClean="0"/>
              <a:t>content.</a:t>
            </a:r>
            <a:endParaRPr lang="en-US" dirty="0" smtClean="0"/>
          </a:p>
          <a:p>
            <a:r>
              <a:rPr lang="en-US" dirty="0" err="1"/>
              <a:t>Filesystem</a:t>
            </a:r>
            <a:r>
              <a:rPr lang="en-US" dirty="0"/>
              <a:t>-like view of user stored data (thanks to PNFS/Chimera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smtClean="0"/>
              <a:t>Policy driven small </a:t>
            </a:r>
            <a:r>
              <a:rPr lang="en-US" dirty="0"/>
              <a:t>file </a:t>
            </a:r>
            <a:r>
              <a:rPr lang="en-US" dirty="0" smtClean="0"/>
              <a:t>aggregation.</a:t>
            </a:r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6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Tape </a:t>
            </a:r>
            <a:r>
              <a:rPr lang="en-US" dirty="0" smtClean="0"/>
              <a:t>quotas based on storage group </a:t>
            </a:r>
            <a:r>
              <a:rPr lang="en-US" dirty="0" smtClean="0"/>
              <a:t>tags. </a:t>
            </a:r>
            <a:endParaRPr lang="en-US" dirty="0" smtClean="0"/>
          </a:p>
          <a:p>
            <a:r>
              <a:rPr lang="en-US" dirty="0" smtClean="0"/>
              <a:t>Movers</a:t>
            </a:r>
            <a:r>
              <a:rPr lang="en-US" dirty="0"/>
              <a:t> </a:t>
            </a:r>
            <a:r>
              <a:rPr lang="en-US" dirty="0" smtClean="0"/>
              <a:t>(and </a:t>
            </a:r>
            <a:r>
              <a:rPr lang="en-US" dirty="0"/>
              <a:t>hence </a:t>
            </a:r>
            <a:r>
              <a:rPr lang="en-US" dirty="0" smtClean="0"/>
              <a:t>drives) </a:t>
            </a:r>
            <a:r>
              <a:rPr lang="en-US" dirty="0"/>
              <a:t>can by dynamically assigned to match the conditions and </a:t>
            </a:r>
            <a:r>
              <a:rPr lang="en-US" dirty="0" smtClean="0"/>
              <a:t>priorities.</a:t>
            </a:r>
            <a:endParaRPr lang="en-US" dirty="0" smtClean="0"/>
          </a:p>
          <a:p>
            <a:r>
              <a:rPr lang="en-US" dirty="0" smtClean="0"/>
              <a:t>Mount/dismount minimization: once </a:t>
            </a:r>
            <a:r>
              <a:rPr lang="en-US" dirty="0"/>
              <a:t>tape is mounted, the queue is checked &amp; all requests for volume are done before </a:t>
            </a:r>
            <a:r>
              <a:rPr lang="en-US" dirty="0" smtClean="0"/>
              <a:t>dismounting. </a:t>
            </a:r>
            <a:endParaRPr lang="en-US" dirty="0" smtClean="0"/>
          </a:p>
          <a:p>
            <a:r>
              <a:rPr lang="en-US" dirty="0" smtClean="0"/>
              <a:t>Priority based request </a:t>
            </a:r>
            <a:r>
              <a:rPr lang="en-US" dirty="0" smtClean="0"/>
              <a:t>handling.</a:t>
            </a:r>
            <a:endParaRPr lang="en-US" dirty="0" smtClean="0"/>
          </a:p>
          <a:p>
            <a:r>
              <a:rPr lang="en-US" dirty="0" smtClean="0"/>
              <a:t>Fair-</a:t>
            </a:r>
            <a:r>
              <a:rPr lang="en-US" dirty="0" smtClean="0"/>
              <a:t>share.</a:t>
            </a:r>
            <a:endParaRPr lang="en-US" dirty="0" smtClean="0"/>
          </a:p>
          <a:p>
            <a:r>
              <a:rPr lang="en-US" dirty="0" smtClean="0"/>
              <a:t>Discipline (allow only certain number of clients from the same host to use a movers at the same time because of bandwidth considerations</a:t>
            </a:r>
            <a:r>
              <a:rPr lang="en-US" dirty="0" smtClean="0"/>
              <a:t>).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3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Tape import/export:</a:t>
            </a:r>
          </a:p>
          <a:p>
            <a:pPr lvl="1"/>
            <a:r>
              <a:rPr lang="en-US" dirty="0" smtClean="0"/>
              <a:t>Volumes in </a:t>
            </a:r>
            <a:r>
              <a:rPr lang="en-US" dirty="0" err="1" smtClean="0"/>
              <a:t>Enstore</a:t>
            </a:r>
            <a:r>
              <a:rPr lang="en-US" dirty="0" smtClean="0"/>
              <a:t> are self describing allowing for easy tape export. </a:t>
            </a:r>
          </a:p>
          <a:p>
            <a:pPr lvl="1"/>
            <a:r>
              <a:rPr lang="en-US" dirty="0" smtClean="0"/>
              <a:t>Conversely, provided metadata, it is relatively easy to import tape in </a:t>
            </a:r>
            <a:r>
              <a:rPr lang="en-US" dirty="0" err="1" smtClean="0"/>
              <a:t>Enstore</a:t>
            </a:r>
            <a:endParaRPr lang="en-US" dirty="0"/>
          </a:p>
          <a:p>
            <a:r>
              <a:rPr lang="en-US" dirty="0" smtClean="0"/>
              <a:t>Read-only and other flags</a:t>
            </a:r>
          </a:p>
          <a:p>
            <a:pPr lvl="1"/>
            <a:r>
              <a:rPr lang="en-US" dirty="0" smtClean="0"/>
              <a:t>An CLI exist to set various flags on a tape (read-only, NOACCESS etc.)</a:t>
            </a:r>
          </a:p>
          <a:p>
            <a:r>
              <a:rPr lang="en-US" dirty="0" smtClean="0"/>
              <a:t>Open format</a:t>
            </a:r>
          </a:p>
          <a:p>
            <a:pPr lvl="1"/>
            <a:r>
              <a:rPr lang="en-US" dirty="0" smtClean="0"/>
              <a:t>Tapes are </a:t>
            </a:r>
            <a:r>
              <a:rPr lang="en-US" dirty="0"/>
              <a:t>self−describing with each file </a:t>
            </a:r>
            <a:r>
              <a:rPr lang="en-US" dirty="0" err="1"/>
              <a:t>wrappered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cpio</a:t>
            </a:r>
            <a:r>
              <a:rPr lang="en-US" dirty="0" smtClean="0"/>
              <a:t> or </a:t>
            </a:r>
            <a:r>
              <a:rPr lang="en-US" dirty="0" err="1" smtClean="0"/>
              <a:t>cern</a:t>
            </a:r>
            <a:r>
              <a:rPr lang="en-US" dirty="0" smtClean="0"/>
              <a:t> wrapper)</a:t>
            </a:r>
          </a:p>
          <a:p>
            <a:pPr lvl="1"/>
            <a:r>
              <a:rPr lang="en-US" dirty="0" smtClean="0"/>
              <a:t>Unix utilities exist to read </a:t>
            </a:r>
            <a:r>
              <a:rPr lang="en-US" dirty="0" err="1" smtClean="0"/>
              <a:t>wrappered</a:t>
            </a:r>
            <a:r>
              <a:rPr lang="en-US" dirty="0" smtClean="0"/>
              <a:t> files </a:t>
            </a:r>
          </a:p>
          <a:p>
            <a:r>
              <a:rPr lang="en-US" dirty="0"/>
              <a:t>Data migration:</a:t>
            </a:r>
          </a:p>
          <a:p>
            <a:pPr lvl="1"/>
            <a:r>
              <a:rPr lang="en-US" dirty="0" err="1"/>
              <a:t>Enstore</a:t>
            </a:r>
            <a:r>
              <a:rPr lang="en-US" dirty="0"/>
              <a:t> provides semi-automated procedure to migrate data to new media 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69818" y="773545"/>
            <a:ext cx="914400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265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Unattended operation </a:t>
            </a:r>
          </a:p>
          <a:p>
            <a:r>
              <a:rPr lang="en-US" dirty="0" smtClean="0"/>
              <a:t>Automatic error reporting and alarming on serious errors or when available resources drop below threshold (number of available movers, tape quota approaching etc.)</a:t>
            </a:r>
          </a:p>
          <a:p>
            <a:r>
              <a:rPr lang="en-US" dirty="0"/>
              <a:t>Robust against mover/drive failures because system is distributed. </a:t>
            </a:r>
          </a:p>
          <a:p>
            <a:r>
              <a:rPr lang="en-US" dirty="0"/>
              <a:t>Single point of failure servers are simple and very robust. </a:t>
            </a:r>
          </a:p>
          <a:p>
            <a:r>
              <a:rPr lang="en-US" dirty="0"/>
              <a:t>Extensive end−to−end error control and </a:t>
            </a:r>
            <a:r>
              <a:rPr lang="en-US" dirty="0" smtClean="0"/>
              <a:t>retry.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30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Files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Issues with small files:</a:t>
            </a:r>
            <a:endParaRPr lang="en-US" dirty="0"/>
          </a:p>
          <a:p>
            <a:pPr lvl="1"/>
            <a:r>
              <a:rPr lang="en-US" dirty="0"/>
              <a:t>Per file overhead to write a file mark (on writes)</a:t>
            </a:r>
          </a:p>
          <a:p>
            <a:pPr lvl="1"/>
            <a:r>
              <a:rPr lang="en-US" dirty="0"/>
              <a:t>Tape back-hitching </a:t>
            </a:r>
            <a:r>
              <a:rPr lang="en-US" dirty="0" smtClean="0"/>
              <a:t>: when </a:t>
            </a:r>
            <a:r>
              <a:rPr lang="en-US" dirty="0"/>
              <a:t>data streaming to tape is interrupted (e.g. for the next file in queue) (on writes)</a:t>
            </a:r>
          </a:p>
          <a:p>
            <a:pPr lvl="1"/>
            <a:r>
              <a:rPr lang="en-US" dirty="0"/>
              <a:t>Mount latency (including load time) (on writes and reads)</a:t>
            </a:r>
          </a:p>
          <a:p>
            <a:pPr lvl="1"/>
            <a:r>
              <a:rPr lang="en-US" dirty="0"/>
              <a:t>Unload (rewind time) (on writes and reads)</a:t>
            </a:r>
          </a:p>
          <a:p>
            <a:pPr lvl="1"/>
            <a:r>
              <a:rPr lang="en-US" dirty="0"/>
              <a:t>Seek time  (on writes and reads)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14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SFA: Small File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Enstore</a:t>
            </a:r>
            <a:r>
              <a:rPr lang="en-US" dirty="0" smtClean="0"/>
              <a:t> automatically aggregates small files into larger containers (using tar utility)</a:t>
            </a:r>
          </a:p>
          <a:p>
            <a:pPr lvl="1"/>
            <a:r>
              <a:rPr lang="en-US" dirty="0" smtClean="0"/>
              <a:t>Implemented by utilizing so called disk mover</a:t>
            </a:r>
          </a:p>
          <a:p>
            <a:r>
              <a:rPr lang="en-US" dirty="0" smtClean="0"/>
              <a:t>Transparent to user  - packing and un-packing at server side, users sees only small files</a:t>
            </a:r>
          </a:p>
          <a:p>
            <a:r>
              <a:rPr lang="en-US" dirty="0" smtClean="0"/>
              <a:t>Preserve end-to-end checksums </a:t>
            </a:r>
          </a:p>
          <a:p>
            <a:r>
              <a:rPr lang="en-US" dirty="0" smtClean="0"/>
              <a:t>Assume custodial ownership of files in SFA disk cache</a:t>
            </a:r>
          </a:p>
          <a:p>
            <a:r>
              <a:rPr lang="en-US" dirty="0" smtClean="0"/>
              <a:t>Per customer small files policies (that define what small file is and how many files per package)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718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File Aggregation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37</a:t>
            </a:fld>
            <a:endParaRPr lang="en-US"/>
          </a:p>
        </p:txBody>
      </p:sp>
      <p:sp>
        <p:nvSpPr>
          <p:cNvPr id="7" name="Process 6"/>
          <p:cNvSpPr/>
          <p:nvPr/>
        </p:nvSpPr>
        <p:spPr>
          <a:xfrm>
            <a:off x="780143" y="2032000"/>
            <a:ext cx="1097643" cy="644071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Volume</a:t>
            </a:r>
            <a:endParaRPr lang="en-US" dirty="0"/>
          </a:p>
        </p:txBody>
      </p:sp>
      <p:sp>
        <p:nvSpPr>
          <p:cNvPr id="8" name="Process 7"/>
          <p:cNvSpPr/>
          <p:nvPr/>
        </p:nvSpPr>
        <p:spPr>
          <a:xfrm>
            <a:off x="1877786" y="3200400"/>
            <a:ext cx="1097643" cy="644071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3692071" y="2612571"/>
            <a:ext cx="916215" cy="68035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rocess 12"/>
          <p:cNvSpPr/>
          <p:nvPr/>
        </p:nvSpPr>
        <p:spPr>
          <a:xfrm>
            <a:off x="4922157" y="2032000"/>
            <a:ext cx="1097643" cy="644071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Volume</a:t>
            </a:r>
            <a:endParaRPr lang="en-US" dirty="0"/>
          </a:p>
        </p:txBody>
      </p:sp>
      <p:sp>
        <p:nvSpPr>
          <p:cNvPr id="15" name="Process 14"/>
          <p:cNvSpPr/>
          <p:nvPr/>
        </p:nvSpPr>
        <p:spPr>
          <a:xfrm>
            <a:off x="5829300" y="3069771"/>
            <a:ext cx="1097643" cy="644071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Package</a:t>
            </a:r>
            <a:endParaRPr lang="en-US" dirty="0"/>
          </a:p>
        </p:txBody>
      </p:sp>
      <p:sp>
        <p:nvSpPr>
          <p:cNvPr id="16" name="Process 15"/>
          <p:cNvSpPr/>
          <p:nvPr/>
        </p:nvSpPr>
        <p:spPr>
          <a:xfrm>
            <a:off x="6716487" y="4120243"/>
            <a:ext cx="1097643" cy="644071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342613" y="2610118"/>
            <a:ext cx="11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volume id</a:t>
            </a:r>
            <a:endParaRPr lang="en-US" dirty="0"/>
          </a:p>
        </p:txBody>
      </p:sp>
      <p:cxnSp>
        <p:nvCxnSpPr>
          <p:cNvPr id="19" name="Elbow Connector 18"/>
          <p:cNvCxnSpPr>
            <a:stCxn id="16" idx="0"/>
            <a:endCxn id="15" idx="3"/>
          </p:cNvCxnSpPr>
          <p:nvPr/>
        </p:nvCxnSpPr>
        <p:spPr>
          <a:xfrm rot="16200000" flipV="1">
            <a:off x="6731908" y="3586842"/>
            <a:ext cx="728436" cy="33836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5" idx="0"/>
            <a:endCxn id="13" idx="3"/>
          </p:cNvCxnSpPr>
          <p:nvPr/>
        </p:nvCxnSpPr>
        <p:spPr>
          <a:xfrm rot="16200000" flipV="1">
            <a:off x="5841094" y="2532743"/>
            <a:ext cx="715735" cy="35832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8" idx="0"/>
            <a:endCxn id="7" idx="3"/>
          </p:cNvCxnSpPr>
          <p:nvPr/>
        </p:nvCxnSpPr>
        <p:spPr>
          <a:xfrm rot="16200000" flipV="1">
            <a:off x="1729015" y="2502807"/>
            <a:ext cx="846364" cy="54882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338656" y="3659805"/>
            <a:ext cx="1179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package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561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driven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Enstore</a:t>
            </a:r>
            <a:r>
              <a:rPr lang="en-US" dirty="0" smtClean="0"/>
              <a:t> aggregates files by storage group and file family. </a:t>
            </a:r>
          </a:p>
          <a:p>
            <a:r>
              <a:rPr lang="en-US" dirty="0" smtClean="0"/>
              <a:t>Policy is expressed using:</a:t>
            </a:r>
          </a:p>
          <a:p>
            <a:pPr lvl="1"/>
            <a:r>
              <a:rPr lang="en-US" dirty="0" smtClean="0"/>
              <a:t>Original library </a:t>
            </a:r>
          </a:p>
          <a:p>
            <a:pPr lvl="1"/>
            <a:r>
              <a:rPr lang="en-US" dirty="0" smtClean="0"/>
              <a:t>Resulting disk library</a:t>
            </a:r>
          </a:p>
          <a:p>
            <a:pPr lvl="1"/>
            <a:r>
              <a:rPr lang="en-US" dirty="0" smtClean="0"/>
              <a:t>Storage group</a:t>
            </a:r>
          </a:p>
          <a:p>
            <a:pPr lvl="1"/>
            <a:r>
              <a:rPr lang="en-US" dirty="0" smtClean="0"/>
              <a:t>File family </a:t>
            </a:r>
          </a:p>
          <a:p>
            <a:pPr lvl="1"/>
            <a:r>
              <a:rPr lang="en-US" dirty="0" smtClean="0"/>
              <a:t>File family wrapper </a:t>
            </a:r>
          </a:p>
          <a:p>
            <a:pPr lvl="1"/>
            <a:r>
              <a:rPr lang="en-US" dirty="0" smtClean="0"/>
              <a:t>Minimum file size</a:t>
            </a:r>
          </a:p>
          <a:p>
            <a:pPr lvl="1"/>
            <a:r>
              <a:rPr lang="en-US" dirty="0" smtClean="0"/>
              <a:t>Maximum # of files per package </a:t>
            </a:r>
          </a:p>
          <a:p>
            <a:pPr lvl="1"/>
            <a:r>
              <a:rPr lang="en-US" dirty="0" smtClean="0"/>
              <a:t>Maximum time to wait before files are packaged and written to tape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950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SFA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39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Policy engine: stores and </a:t>
            </a:r>
            <a:r>
              <a:rPr lang="en-US" dirty="0" err="1" smtClean="0"/>
              <a:t>appies</a:t>
            </a:r>
            <a:r>
              <a:rPr lang="en-US" dirty="0" smtClean="0"/>
              <a:t> file aggregation policies:</a:t>
            </a:r>
          </a:p>
          <a:p>
            <a:pPr lvl="1"/>
            <a:r>
              <a:rPr lang="en-US" dirty="0" smtClean="0"/>
              <a:t>receives event from File Clerk that file has arrived to disk cache or needs to be staged into disk cache</a:t>
            </a:r>
          </a:p>
          <a:p>
            <a:pPr lvl="1"/>
            <a:r>
              <a:rPr lang="en-US" dirty="0" smtClean="0"/>
              <a:t>Maintains 3 lists:</a:t>
            </a:r>
          </a:p>
          <a:p>
            <a:pPr lvl="2"/>
            <a:r>
              <a:rPr lang="en-US" dirty="0" smtClean="0"/>
              <a:t>Archive – files to be written to tape.</a:t>
            </a:r>
          </a:p>
          <a:p>
            <a:pPr lvl="2"/>
            <a:r>
              <a:rPr lang="en-US" dirty="0" smtClean="0"/>
              <a:t>Stage – files to be staged from tape</a:t>
            </a:r>
          </a:p>
          <a:p>
            <a:pPr lvl="2"/>
            <a:r>
              <a:rPr lang="en-US" dirty="0" smtClean="0"/>
              <a:t>Purge – files to be purged form disk cache</a:t>
            </a:r>
          </a:p>
          <a:p>
            <a:r>
              <a:rPr lang="en-US" dirty="0" smtClean="0"/>
              <a:t>Migration Dispatcher : receives file lists from Policy Engine and dispatches them migrators.</a:t>
            </a:r>
          </a:p>
          <a:p>
            <a:r>
              <a:rPr lang="en-US" dirty="0" smtClean="0"/>
              <a:t>Migrators: </a:t>
            </a:r>
            <a:r>
              <a:rPr lang="en-US" dirty="0"/>
              <a:t>aggregate data in cache and write container to tape. They stage aggregated data and unpack files for read requests.  All files in a container read from tape get unpackaged and cached, even if not requested. </a:t>
            </a:r>
            <a:endParaRPr lang="en-US" dirty="0" smtClean="0"/>
          </a:p>
          <a:p>
            <a:r>
              <a:rPr lang="en-US" dirty="0" smtClean="0"/>
              <a:t>Library Manager re-Director:</a:t>
            </a:r>
          </a:p>
          <a:p>
            <a:pPr lvl="1"/>
            <a:r>
              <a:rPr lang="en-US" dirty="0" smtClean="0"/>
              <a:t>receives write request from </a:t>
            </a:r>
            <a:r>
              <a:rPr lang="en-US" dirty="0" err="1" smtClean="0"/>
              <a:t>encp</a:t>
            </a:r>
            <a:r>
              <a:rPr lang="en-US" dirty="0" smtClean="0"/>
              <a:t> and determines if data needs to be send to disk mover instead.</a:t>
            </a:r>
          </a:p>
          <a:p>
            <a:r>
              <a:rPr lang="en-US" dirty="0" smtClean="0"/>
              <a:t>Disk movers: transfer files to SFA disk  </a:t>
            </a:r>
          </a:p>
          <a:p>
            <a:r>
              <a:rPr lang="en-US" dirty="0" smtClean="0"/>
              <a:t>Communication layer between </a:t>
            </a:r>
            <a:r>
              <a:rPr lang="en-US" dirty="0"/>
              <a:t>File Clerk, Dispatcher and Migrators are </a:t>
            </a:r>
            <a:r>
              <a:rPr lang="en-US" dirty="0" smtClean="0"/>
              <a:t>implemented </a:t>
            </a:r>
            <a:r>
              <a:rPr lang="en-US" dirty="0"/>
              <a:t>using Apache QPID AMQP messaging system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84" y="270225"/>
            <a:ext cx="8734650" cy="315369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Continued large scale testing back at Fermilab showed that the basic principles were solid:</a:t>
            </a:r>
          </a:p>
          <a:p>
            <a:pPr lvl="1"/>
            <a:r>
              <a:rPr lang="en-US" sz="2000" dirty="0" smtClean="0"/>
              <a:t>Python is usable language for large scale system development</a:t>
            </a:r>
          </a:p>
          <a:p>
            <a:pPr lvl="1"/>
            <a:r>
              <a:rPr lang="en-US" sz="2000" dirty="0" smtClean="0"/>
              <a:t>Actual data transfers in C</a:t>
            </a:r>
          </a:p>
          <a:p>
            <a:pPr lvl="1"/>
            <a:r>
              <a:rPr lang="en-US" sz="2000" dirty="0"/>
              <a:t>N</a:t>
            </a:r>
            <a:r>
              <a:rPr lang="en-US" sz="2000" dirty="0" smtClean="0"/>
              <a:t>etwork attached drives</a:t>
            </a:r>
          </a:p>
          <a:p>
            <a:pPr lvl="1"/>
            <a:r>
              <a:rPr lang="en-US" sz="2000" dirty="0" smtClean="0"/>
              <a:t>Distributed server components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4</a:t>
            </a:fld>
            <a:endParaRPr lang="en-US"/>
          </a:p>
        </p:txBody>
      </p:sp>
      <p:sp>
        <p:nvSpPr>
          <p:cNvPr id="8" name="Process 7"/>
          <p:cNvSpPr/>
          <p:nvPr/>
        </p:nvSpPr>
        <p:spPr>
          <a:xfrm rot="16200000">
            <a:off x="148590" y="3677158"/>
            <a:ext cx="2724404" cy="1137920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Robotic tape library</a:t>
            </a:r>
            <a:endParaRPr lang="en-US" dirty="0"/>
          </a:p>
        </p:txBody>
      </p:sp>
      <p:sp>
        <p:nvSpPr>
          <p:cNvPr id="9" name="Sequential Access Storage 8"/>
          <p:cNvSpPr/>
          <p:nvPr/>
        </p:nvSpPr>
        <p:spPr>
          <a:xfrm>
            <a:off x="1602232" y="3280156"/>
            <a:ext cx="470408" cy="418084"/>
          </a:xfrm>
          <a:prstGeom prst="flowChartMagneticTap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equential Access Storage 9"/>
          <p:cNvSpPr/>
          <p:nvPr/>
        </p:nvSpPr>
        <p:spPr>
          <a:xfrm>
            <a:off x="1602232" y="3971036"/>
            <a:ext cx="470408" cy="418084"/>
          </a:xfrm>
          <a:prstGeom prst="flowChartMagneticTap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1" name="Sequential Access Storage 10"/>
          <p:cNvSpPr/>
          <p:nvPr/>
        </p:nvSpPr>
        <p:spPr>
          <a:xfrm>
            <a:off x="1581912" y="4702556"/>
            <a:ext cx="470408" cy="418084"/>
          </a:xfrm>
          <a:prstGeom prst="flowChartMagneticTap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079752" y="3627120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079752" y="3738880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Process 18"/>
          <p:cNvSpPr/>
          <p:nvPr/>
        </p:nvSpPr>
        <p:spPr>
          <a:xfrm>
            <a:off x="2387600" y="3423920"/>
            <a:ext cx="609600" cy="51663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089912" y="4285996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089912" y="4397756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Process 24"/>
          <p:cNvSpPr/>
          <p:nvPr/>
        </p:nvSpPr>
        <p:spPr>
          <a:xfrm>
            <a:off x="2397760" y="4082796"/>
            <a:ext cx="609600" cy="51663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089912" y="5065522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089912" y="5177282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Process 27"/>
          <p:cNvSpPr/>
          <p:nvPr/>
        </p:nvSpPr>
        <p:spPr>
          <a:xfrm>
            <a:off x="2397760" y="4862322"/>
            <a:ext cx="609600" cy="51663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31" name="Cloud 30"/>
          <p:cNvSpPr/>
          <p:nvPr/>
        </p:nvSpPr>
        <p:spPr>
          <a:xfrm>
            <a:off x="3911600" y="2711196"/>
            <a:ext cx="1442720" cy="3373120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997200" y="3629914"/>
            <a:ext cx="1036320" cy="1600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007360" y="3761994"/>
            <a:ext cx="1036320" cy="1600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007360" y="4268470"/>
            <a:ext cx="90424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007360" y="4400550"/>
            <a:ext cx="90424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007360" y="5065522"/>
            <a:ext cx="90424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007360" y="5213604"/>
            <a:ext cx="90424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Process 39"/>
          <p:cNvSpPr/>
          <p:nvPr/>
        </p:nvSpPr>
        <p:spPr>
          <a:xfrm>
            <a:off x="2509520" y="5770880"/>
            <a:ext cx="1229360" cy="741680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PNFS server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3738880" y="5466080"/>
            <a:ext cx="29464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Process 42"/>
          <p:cNvSpPr/>
          <p:nvPr/>
        </p:nvSpPr>
        <p:spPr>
          <a:xfrm>
            <a:off x="6268720" y="2976880"/>
            <a:ext cx="1158240" cy="653034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44" name="Process 43"/>
          <p:cNvSpPr/>
          <p:nvPr/>
        </p:nvSpPr>
        <p:spPr>
          <a:xfrm>
            <a:off x="6289040" y="3888232"/>
            <a:ext cx="1158240" cy="653034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45" name="Process 44"/>
          <p:cNvSpPr/>
          <p:nvPr/>
        </p:nvSpPr>
        <p:spPr>
          <a:xfrm>
            <a:off x="6339840" y="4820158"/>
            <a:ext cx="1158240" cy="653034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cxnSp>
        <p:nvCxnSpPr>
          <p:cNvPr id="47" name="Straight Connector 46"/>
          <p:cNvCxnSpPr>
            <a:endCxn id="45" idx="1"/>
          </p:cNvCxnSpPr>
          <p:nvPr/>
        </p:nvCxnSpPr>
        <p:spPr>
          <a:xfrm>
            <a:off x="5181600" y="5146675"/>
            <a:ext cx="1158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354320" y="4230751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262880" y="3296031"/>
            <a:ext cx="1005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109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SFA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SFA package is self described container (tar file)</a:t>
            </a:r>
          </a:p>
          <a:p>
            <a:r>
              <a:rPr lang="en-US" dirty="0" smtClean="0"/>
              <a:t>Each SFA package contains a file manifest that includes:</a:t>
            </a:r>
          </a:p>
          <a:p>
            <a:pPr lvl="1"/>
            <a:r>
              <a:rPr lang="en-US" dirty="0" smtClean="0"/>
              <a:t>file path in cache</a:t>
            </a:r>
          </a:p>
          <a:p>
            <a:pPr lvl="1"/>
            <a:r>
              <a:rPr lang="en-US" dirty="0" smtClean="0"/>
              <a:t>file name in namespace </a:t>
            </a:r>
          </a:p>
          <a:p>
            <a:pPr lvl="1"/>
            <a:r>
              <a:rPr lang="en-US" dirty="0" smtClean="0"/>
              <a:t>file checksum </a:t>
            </a:r>
          </a:p>
          <a:p>
            <a:r>
              <a:rPr lang="en-US" dirty="0" smtClean="0"/>
              <a:t>Package files are written into </a:t>
            </a:r>
            <a:r>
              <a:rPr lang="en-US" dirty="0" err="1" smtClean="0"/>
              <a:t>Enstore</a:t>
            </a:r>
            <a:r>
              <a:rPr lang="en-US" dirty="0" smtClean="0"/>
              <a:t> and places into a separate (user invisible) directory.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73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Files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41</a:t>
            </a:fld>
            <a:endParaRPr lang="en-US"/>
          </a:p>
        </p:txBody>
      </p:sp>
      <p:sp>
        <p:nvSpPr>
          <p:cNvPr id="40" name="Rounded Rectangle 39"/>
          <p:cNvSpPr/>
          <p:nvPr/>
        </p:nvSpPr>
        <p:spPr bwMode="auto">
          <a:xfrm>
            <a:off x="1687512" y="2595114"/>
            <a:ext cx="762000" cy="457200"/>
          </a:xfrm>
          <a:prstGeom prst="roundRect">
            <a:avLst/>
          </a:prstGeom>
          <a:solidFill>
            <a:srgbClr val="CCC33A"/>
          </a:solidFill>
          <a:ln w="9525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ＭＳ Ｐゴシック" charset="0"/>
                <a:cs typeface="Arial Unicode MS" charset="0"/>
              </a:rPr>
              <a:t>encp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+mn-lt"/>
              <a:ea typeface="ＭＳ Ｐゴシック" charset="0"/>
              <a:cs typeface="Arial Unicode MS" charset="0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1077912" y="5185914"/>
            <a:ext cx="2209800" cy="1295400"/>
          </a:xfrm>
          <a:prstGeom prst="round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Tape Storage</a:t>
            </a:r>
          </a:p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ea typeface="ＭＳ Ｐゴシック" charset="0"/>
                <a:cs typeface="Arial Unicode MS" charset="0"/>
              </a:rPr>
              <a:t>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  <a:ea typeface="ＭＳ Ｐゴシック" charset="0"/>
                <a:cs typeface="Arial Unicode MS" charset="0"/>
              </a:rPr>
              <a:t>Enstore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ea typeface="ＭＳ Ｐゴシック" charset="0"/>
                <a:cs typeface="Arial Unicode MS" charset="0"/>
              </a:rPr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ea typeface="ＭＳ Ｐゴシック" charset="0"/>
              <a:cs typeface="Arial Unicode MS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3592512" y="2290314"/>
            <a:ext cx="1524000" cy="1066800"/>
          </a:xfrm>
          <a:prstGeom prst="roundRect">
            <a:avLst/>
          </a:prstGeom>
          <a:solidFill>
            <a:srgbClr val="00CC99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Disk Library Manager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 bwMode="auto">
          <a:xfrm>
            <a:off x="6792912" y="1528314"/>
            <a:ext cx="1295400" cy="838200"/>
          </a:xfrm>
          <a:prstGeom prst="roundRect">
            <a:avLst/>
          </a:prstGeom>
          <a:solidFill>
            <a:srgbClr val="00CC99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File Clerk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 bwMode="auto">
          <a:xfrm>
            <a:off x="3744912" y="3890514"/>
            <a:ext cx="1066800" cy="762000"/>
          </a:xfrm>
          <a:prstGeom prst="roundRect">
            <a:avLst/>
          </a:prstGeom>
          <a:solidFill>
            <a:srgbClr val="50A7FF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Disk Mover</a:t>
            </a:r>
            <a:endParaRPr lang="en-US" dirty="0"/>
          </a:p>
        </p:txBody>
      </p:sp>
      <p:sp>
        <p:nvSpPr>
          <p:cNvPr id="45" name="Rounded Rectangle 44"/>
          <p:cNvSpPr/>
          <p:nvPr/>
        </p:nvSpPr>
        <p:spPr bwMode="auto">
          <a:xfrm>
            <a:off x="1458912" y="1147314"/>
            <a:ext cx="1295400" cy="914400"/>
          </a:xfrm>
          <a:prstGeom prst="roundRect">
            <a:avLst/>
          </a:prstGeom>
          <a:solidFill>
            <a:srgbClr val="50A7FF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Library Manager Director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 bwMode="auto">
          <a:xfrm>
            <a:off x="7097712" y="2899914"/>
            <a:ext cx="1828800" cy="1219200"/>
          </a:xfrm>
          <a:prstGeom prst="roundRect">
            <a:avLst/>
          </a:prstGeom>
          <a:solidFill>
            <a:srgbClr val="50A7FF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Policy Engine Server &amp; Migration Dispatcher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 bwMode="auto">
          <a:xfrm>
            <a:off x="7173912" y="5719314"/>
            <a:ext cx="1295400" cy="685800"/>
          </a:xfrm>
          <a:prstGeom prst="roundRect">
            <a:avLst/>
          </a:prstGeom>
          <a:solidFill>
            <a:srgbClr val="50A7FF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Migrator</a:t>
            </a:r>
            <a:endParaRPr lang="en-US" dirty="0"/>
          </a:p>
        </p:txBody>
      </p:sp>
      <p:cxnSp>
        <p:nvCxnSpPr>
          <p:cNvPr id="48" name="Straight Arrow Connector 47" title="1"/>
          <p:cNvCxnSpPr/>
          <p:nvPr/>
        </p:nvCxnSpPr>
        <p:spPr bwMode="auto">
          <a:xfrm flipV="1">
            <a:off x="1992313" y="2061714"/>
            <a:ext cx="0" cy="533400"/>
          </a:xfrm>
          <a:prstGeom prst="straightConnector1">
            <a:avLst/>
          </a:prstGeom>
          <a:ln>
            <a:solidFill>
              <a:schemeClr val="accent3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 bwMode="auto">
          <a:xfrm>
            <a:off x="2220912" y="2061714"/>
            <a:ext cx="1" cy="533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0" idx="2"/>
          </p:cNvCxnSpPr>
          <p:nvPr/>
        </p:nvCxnSpPr>
        <p:spPr bwMode="auto">
          <a:xfrm>
            <a:off x="2068512" y="3052314"/>
            <a:ext cx="0" cy="213360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0" idx="3"/>
          </p:cNvCxnSpPr>
          <p:nvPr/>
        </p:nvCxnSpPr>
        <p:spPr bwMode="auto">
          <a:xfrm>
            <a:off x="2449512" y="2823714"/>
            <a:ext cx="114300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 bwMode="auto">
          <a:xfrm>
            <a:off x="4354511" y="3357114"/>
            <a:ext cx="1" cy="533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 bwMode="auto">
          <a:xfrm>
            <a:off x="2449512" y="2976114"/>
            <a:ext cx="1219200" cy="114300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 bwMode="auto">
          <a:xfrm flipV="1">
            <a:off x="4811712" y="2137914"/>
            <a:ext cx="1905000" cy="1752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 bwMode="auto">
          <a:xfrm>
            <a:off x="7554912" y="2366514"/>
            <a:ext cx="0" cy="533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 bwMode="auto">
          <a:xfrm>
            <a:off x="4811712" y="4347713"/>
            <a:ext cx="762000" cy="571501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 bwMode="auto">
          <a:xfrm>
            <a:off x="7097712" y="4881114"/>
            <a:ext cx="533400" cy="762000"/>
          </a:xfrm>
          <a:prstGeom prst="straightConnector1">
            <a:avLst/>
          </a:prstGeom>
          <a:ln w="50800" cmpd="sng"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 bwMode="auto">
          <a:xfrm>
            <a:off x="6945312" y="5185914"/>
            <a:ext cx="381000" cy="533400"/>
          </a:xfrm>
          <a:prstGeom prst="straightConnector1">
            <a:avLst/>
          </a:prstGeom>
          <a:ln w="50800" cmpd="sng"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 bwMode="auto">
          <a:xfrm>
            <a:off x="6792912" y="5490714"/>
            <a:ext cx="381000" cy="457200"/>
          </a:xfrm>
          <a:prstGeom prst="straightConnector1">
            <a:avLst/>
          </a:prstGeom>
          <a:ln w="50800" cmpd="sng"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 bwMode="auto">
          <a:xfrm flipH="1">
            <a:off x="3363912" y="6024114"/>
            <a:ext cx="3810000" cy="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6" idx="2"/>
          </p:cNvCxnSpPr>
          <p:nvPr/>
        </p:nvCxnSpPr>
        <p:spPr bwMode="auto">
          <a:xfrm>
            <a:off x="8012112" y="4119114"/>
            <a:ext cx="0" cy="1600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 bwMode="auto">
          <a:xfrm>
            <a:off x="5497512" y="4500114"/>
            <a:ext cx="1752600" cy="990600"/>
          </a:xfrm>
          <a:prstGeom prst="ellipse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ＭＳ Ｐゴシック" charset="0"/>
                <a:cs typeface="Arial Unicode MS" charset="0"/>
              </a:rPr>
              <a:t>Cache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+mn-lt"/>
              <a:ea typeface="ＭＳ Ｐゴシック" charset="0"/>
              <a:cs typeface="Arial Unicode MS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687512" y="2118523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1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373312" y="2118523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906712" y="2347123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903332" y="3413923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135312" y="3185323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5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21312" y="2728123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79932" y="2442714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16512" y="4099723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6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599219" y="4633123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326312" y="5109714"/>
            <a:ext cx="412893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10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887912" y="5547523"/>
            <a:ext cx="397665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11</a:t>
            </a: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958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Files.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42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687512" y="2459049"/>
            <a:ext cx="762000" cy="457200"/>
          </a:xfrm>
          <a:prstGeom prst="roundRect">
            <a:avLst/>
          </a:prstGeom>
          <a:solidFill>
            <a:srgbClr val="CCC33A"/>
          </a:solidFill>
          <a:ln w="9525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ＭＳ Ｐゴシック" charset="0"/>
                <a:cs typeface="Arial Unicode MS" charset="0"/>
              </a:rPr>
              <a:t>encp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+mn-lt"/>
              <a:ea typeface="ＭＳ Ｐゴシック" charset="0"/>
              <a:cs typeface="Arial Unicode MS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077912" y="5049849"/>
            <a:ext cx="2209800" cy="1295400"/>
          </a:xfrm>
          <a:prstGeom prst="round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Tape Storage</a:t>
            </a:r>
          </a:p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ea typeface="ＭＳ Ｐゴシック" charset="0"/>
                <a:cs typeface="Arial Unicode MS" charset="0"/>
              </a:rPr>
              <a:t>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  <a:ea typeface="ＭＳ Ｐゴシック" charset="0"/>
                <a:cs typeface="Arial Unicode MS" charset="0"/>
              </a:rPr>
              <a:t>Enstore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ea typeface="ＭＳ Ｐゴシック" charset="0"/>
                <a:cs typeface="Arial Unicode MS" charset="0"/>
              </a:rPr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ea typeface="ＭＳ Ｐゴシック" charset="0"/>
              <a:cs typeface="Arial Unicode MS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592512" y="2154249"/>
            <a:ext cx="1524000" cy="1066800"/>
          </a:xfrm>
          <a:prstGeom prst="roundRect">
            <a:avLst/>
          </a:prstGeom>
          <a:solidFill>
            <a:srgbClr val="00CC99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Disk Library Manager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6792912" y="1392249"/>
            <a:ext cx="1295400" cy="838200"/>
          </a:xfrm>
          <a:prstGeom prst="roundRect">
            <a:avLst/>
          </a:prstGeom>
          <a:solidFill>
            <a:srgbClr val="00CC99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File Clerk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3744912" y="3754449"/>
            <a:ext cx="1066800" cy="762000"/>
          </a:xfrm>
          <a:prstGeom prst="roundRect">
            <a:avLst/>
          </a:prstGeom>
          <a:solidFill>
            <a:srgbClr val="50A7FF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Disk Mover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 bwMode="auto">
          <a:xfrm>
            <a:off x="7097712" y="2763849"/>
            <a:ext cx="1828800" cy="1219200"/>
          </a:xfrm>
          <a:prstGeom prst="roundRect">
            <a:avLst/>
          </a:prstGeom>
          <a:solidFill>
            <a:srgbClr val="50A7FF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Policy Engine Server &amp; Migration Dispatcher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7250112" y="5583249"/>
            <a:ext cx="1295400" cy="685800"/>
          </a:xfrm>
          <a:prstGeom prst="roundRect">
            <a:avLst/>
          </a:prstGeom>
          <a:solidFill>
            <a:srgbClr val="50A7FF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Migrator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7" idx="2"/>
          </p:cNvCxnSpPr>
          <p:nvPr/>
        </p:nvCxnSpPr>
        <p:spPr bwMode="auto">
          <a:xfrm>
            <a:off x="2068512" y="2916249"/>
            <a:ext cx="0" cy="213360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triangle" w="med" len="med"/>
            <a:tailEnd type="non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</p:cNvCxnSpPr>
          <p:nvPr/>
        </p:nvCxnSpPr>
        <p:spPr bwMode="auto">
          <a:xfrm>
            <a:off x="2449512" y="2687649"/>
            <a:ext cx="114300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 bwMode="auto">
          <a:xfrm>
            <a:off x="4354511" y="3221049"/>
            <a:ext cx="1" cy="533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1" idx="1"/>
          </p:cNvCxnSpPr>
          <p:nvPr/>
        </p:nvCxnSpPr>
        <p:spPr bwMode="auto">
          <a:xfrm>
            <a:off x="2449512" y="2840049"/>
            <a:ext cx="1295400" cy="129540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triangle" w="med" len="med"/>
            <a:tailEnd type="non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3"/>
          </p:cNvCxnSpPr>
          <p:nvPr/>
        </p:nvCxnSpPr>
        <p:spPr bwMode="auto">
          <a:xfrm flipV="1">
            <a:off x="5116512" y="2001849"/>
            <a:ext cx="1600200" cy="685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 bwMode="auto">
          <a:xfrm>
            <a:off x="7554912" y="2230449"/>
            <a:ext cx="0" cy="533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 bwMode="auto">
          <a:xfrm>
            <a:off x="4811712" y="4211648"/>
            <a:ext cx="762000" cy="571501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triangle" w="med" len="med"/>
            <a:tailEnd type="non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 bwMode="auto">
          <a:xfrm>
            <a:off x="7250112" y="4783149"/>
            <a:ext cx="609600" cy="800100"/>
          </a:xfrm>
          <a:prstGeom prst="straightConnector1">
            <a:avLst/>
          </a:prstGeom>
          <a:ln w="50800" cmpd="sng">
            <a:solidFill>
              <a:srgbClr val="FF0000"/>
            </a:solidFill>
            <a:headEnd type="triangle" w="med" len="med"/>
            <a:tailEnd type="non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 bwMode="auto">
          <a:xfrm>
            <a:off x="7173912" y="5049849"/>
            <a:ext cx="381000" cy="533400"/>
          </a:xfrm>
          <a:prstGeom prst="straightConnector1">
            <a:avLst/>
          </a:prstGeom>
          <a:ln w="50800" cmpd="sng">
            <a:solidFill>
              <a:srgbClr val="FF0000"/>
            </a:solidFill>
            <a:headEnd type="triangle" w="med" len="med"/>
            <a:tailEnd type="non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 bwMode="auto">
          <a:xfrm>
            <a:off x="6869112" y="5278449"/>
            <a:ext cx="381000" cy="457200"/>
          </a:xfrm>
          <a:prstGeom prst="straightConnector1">
            <a:avLst/>
          </a:prstGeom>
          <a:ln w="50800" cmpd="sng">
            <a:solidFill>
              <a:srgbClr val="FF0000"/>
            </a:solidFill>
            <a:headEnd type="triangle" w="med" len="med"/>
            <a:tailEnd type="non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1"/>
          </p:cNvCxnSpPr>
          <p:nvPr/>
        </p:nvCxnSpPr>
        <p:spPr bwMode="auto">
          <a:xfrm flipH="1" flipV="1">
            <a:off x="3287712" y="5888049"/>
            <a:ext cx="3962400" cy="3810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triangle" w="med" len="med"/>
            <a:tailEnd type="non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2"/>
          </p:cNvCxnSpPr>
          <p:nvPr/>
        </p:nvCxnSpPr>
        <p:spPr bwMode="auto">
          <a:xfrm>
            <a:off x="8012112" y="3983049"/>
            <a:ext cx="0" cy="1600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 bwMode="auto">
          <a:xfrm>
            <a:off x="5497512" y="4364049"/>
            <a:ext cx="1752600" cy="990600"/>
          </a:xfrm>
          <a:prstGeom prst="ellipse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ＭＳ Ｐゴシック" charset="0"/>
                <a:cs typeface="Arial Unicode MS" charset="0"/>
              </a:rPr>
              <a:t>Cache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+mn-lt"/>
              <a:ea typeface="ＭＳ Ｐゴシック" charset="0"/>
              <a:cs typeface="Arial Unicode MS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30512" y="2211058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1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32132" y="1982458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79932" y="2363458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79532" y="3277858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37132" y="4420858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16512" y="5507049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60932" y="4954258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98732" y="4192258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59112" y="3201658"/>
            <a:ext cx="298780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30036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Integrity in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ZFS is used as </a:t>
            </a:r>
            <a:r>
              <a:rPr lang="en-US" dirty="0" err="1" smtClean="0"/>
              <a:t>Enstore</a:t>
            </a:r>
            <a:r>
              <a:rPr lang="en-US" dirty="0" smtClean="0"/>
              <a:t> fata cache for reliability (</a:t>
            </a:r>
            <a:r>
              <a:rPr lang="en-US" dirty="0" err="1"/>
              <a:t>Nexenta</a:t>
            </a:r>
            <a:r>
              <a:rPr lang="en-US" dirty="0"/>
              <a:t> </a:t>
            </a:r>
            <a:r>
              <a:rPr lang="en-US" dirty="0" smtClean="0"/>
              <a:t>Appliance, RAIDZ2).</a:t>
            </a:r>
          </a:p>
          <a:p>
            <a:r>
              <a:rPr lang="en-US" dirty="0" smtClean="0"/>
              <a:t>Selective checksum verification before writing package files to tape.</a:t>
            </a:r>
          </a:p>
          <a:p>
            <a:r>
              <a:rPr lang="en-US" dirty="0" smtClean="0"/>
              <a:t>Track files in transition in database. Alarms if there are stale, left over files.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838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dCache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Enstore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Dmitry Litvintsev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FIFE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335BB-2499-994B-8990-2B9AA3BAF182}" type="slidenum">
              <a:rPr lang="en-US" smtClean="0"/>
              <a:t>44</a:t>
            </a:fld>
            <a:endParaRPr lang="en-US"/>
          </a:p>
        </p:txBody>
      </p:sp>
      <p:pic>
        <p:nvPicPr>
          <p:cNvPr id="8" name="Picture 7" descr="clip-art-computers-07954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836" y="1320683"/>
            <a:ext cx="748861" cy="622014"/>
          </a:xfrm>
          <a:prstGeom prst="rect">
            <a:avLst/>
          </a:prstGeom>
        </p:spPr>
      </p:pic>
      <p:sp>
        <p:nvSpPr>
          <p:cNvPr id="9" name="Cloud 8"/>
          <p:cNvSpPr/>
          <p:nvPr/>
        </p:nvSpPr>
        <p:spPr>
          <a:xfrm>
            <a:off x="969931" y="2774085"/>
            <a:ext cx="7366705" cy="1028443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4" name="Picture 13" descr="graphics-doors-575710-2 (dragged)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756" y="2387242"/>
            <a:ext cx="681934" cy="672593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1497205" y="2218534"/>
            <a:ext cx="6646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783330" y="2134792"/>
            <a:ext cx="0" cy="83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671832" y="2218531"/>
            <a:ext cx="1" cy="62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414906" y="2202656"/>
            <a:ext cx="1" cy="62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011931" y="2218532"/>
            <a:ext cx="1" cy="62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6593081" y="2207180"/>
            <a:ext cx="1" cy="62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loud 28"/>
          <p:cNvSpPr/>
          <p:nvPr/>
        </p:nvSpPr>
        <p:spPr>
          <a:xfrm>
            <a:off x="1072864" y="4327525"/>
            <a:ext cx="7033801" cy="698226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42" name="Picture 41" descr="graphics-doors-575710-2 (dragged)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978" y="2380892"/>
            <a:ext cx="681934" cy="672593"/>
          </a:xfrm>
          <a:prstGeom prst="rect">
            <a:avLst/>
          </a:prstGeom>
        </p:spPr>
      </p:pic>
      <p:pic>
        <p:nvPicPr>
          <p:cNvPr id="43" name="Picture 42" descr="graphics-doors-575710-2 (dragged)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112" y="2380892"/>
            <a:ext cx="681934" cy="672593"/>
          </a:xfrm>
          <a:prstGeom prst="rect">
            <a:avLst/>
          </a:prstGeom>
        </p:spPr>
      </p:pic>
      <p:pic>
        <p:nvPicPr>
          <p:cNvPr id="44" name="Picture 43" descr="graphics-doors-575710-2 (dragged)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087" y="2387242"/>
            <a:ext cx="681934" cy="672593"/>
          </a:xfrm>
          <a:prstGeom prst="rect">
            <a:avLst/>
          </a:prstGeom>
        </p:spPr>
      </p:pic>
      <p:pic>
        <p:nvPicPr>
          <p:cNvPr id="45" name="Picture 44" descr="graphics-doors-575710-2 (dragged)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491" y="2403117"/>
            <a:ext cx="681934" cy="672593"/>
          </a:xfrm>
          <a:prstGeom prst="rect">
            <a:avLst/>
          </a:prstGeom>
        </p:spPr>
      </p:pic>
      <p:cxnSp>
        <p:nvCxnSpPr>
          <p:cNvPr id="46" name="Straight Connector 45"/>
          <p:cNvCxnSpPr/>
          <p:nvPr/>
        </p:nvCxnSpPr>
        <p:spPr>
          <a:xfrm flipH="1">
            <a:off x="7967856" y="2216705"/>
            <a:ext cx="1" cy="62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Picture 48" descr="im07t1-42005-strgtk-sl8500-1-150484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75" y="5174261"/>
            <a:ext cx="1917700" cy="1388464"/>
          </a:xfrm>
          <a:prstGeom prst="rect">
            <a:avLst/>
          </a:prstGeom>
        </p:spPr>
      </p:pic>
      <p:cxnSp>
        <p:nvCxnSpPr>
          <p:cNvPr id="61" name="Straight Connector 60"/>
          <p:cNvCxnSpPr/>
          <p:nvPr/>
        </p:nvCxnSpPr>
        <p:spPr>
          <a:xfrm>
            <a:off x="1459995" y="4101309"/>
            <a:ext cx="66466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783330" y="3921125"/>
            <a:ext cx="0" cy="3344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1671833" y="5158386"/>
            <a:ext cx="60039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1671832" y="5001447"/>
            <a:ext cx="0" cy="1569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7666232" y="5010972"/>
            <a:ext cx="0" cy="1569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4834132" y="5020497"/>
            <a:ext cx="0" cy="1569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7080250" y="4814122"/>
            <a:ext cx="578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SCSI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7429500" y="1737917"/>
            <a:ext cx="806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TCP/IP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7429500" y="3698875"/>
            <a:ext cx="105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TCP, UDP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 rot="16200000">
            <a:off x="92075" y="2952750"/>
            <a:ext cx="873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dCache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 rot="16200000">
            <a:off x="118360" y="4581525"/>
            <a:ext cx="90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Enstore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 rot="16200000">
            <a:off x="-9938" y="57404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Tape robot</a:t>
            </a:r>
            <a:endParaRPr lang="en-US" dirty="0"/>
          </a:p>
        </p:txBody>
      </p:sp>
      <p:sp>
        <p:nvSpPr>
          <p:cNvPr id="93" name="Left Brace 92"/>
          <p:cNvSpPr/>
          <p:nvPr/>
        </p:nvSpPr>
        <p:spPr>
          <a:xfrm>
            <a:off x="761875" y="5429250"/>
            <a:ext cx="165610" cy="9271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Left Brace 93"/>
          <p:cNvSpPr/>
          <p:nvPr/>
        </p:nvSpPr>
        <p:spPr>
          <a:xfrm>
            <a:off x="755525" y="4327525"/>
            <a:ext cx="165610" cy="9271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Left Brace 94"/>
          <p:cNvSpPr/>
          <p:nvPr/>
        </p:nvSpPr>
        <p:spPr>
          <a:xfrm>
            <a:off x="733300" y="2527299"/>
            <a:ext cx="171960" cy="139382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1822300" y="2885210"/>
            <a:ext cx="54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NFS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3563521" y="2805835"/>
            <a:ext cx="80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(G)FTP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5097046" y="2815360"/>
            <a:ext cx="892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XRootD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6630571" y="2809010"/>
            <a:ext cx="103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WebDAV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8059321" y="2824885"/>
            <a:ext cx="660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dCap</a:t>
            </a:r>
            <a:endParaRPr lang="en-US" dirty="0"/>
          </a:p>
        </p:txBody>
      </p:sp>
      <p:sp>
        <p:nvSpPr>
          <p:cNvPr id="3" name="Process 2"/>
          <p:cNvSpPr/>
          <p:nvPr/>
        </p:nvSpPr>
        <p:spPr>
          <a:xfrm>
            <a:off x="4036786" y="3698875"/>
            <a:ext cx="1452789" cy="29255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encp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94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76400" y="147400"/>
            <a:ext cx="8229600" cy="1143000"/>
          </a:xfrm>
        </p:spPr>
        <p:txBody>
          <a:bodyPr/>
          <a:lstStyle/>
          <a:p>
            <a:r>
              <a:rPr lang="en-US" dirty="0" smtClean="0"/>
              <a:t>SFA and </a:t>
            </a:r>
            <a:r>
              <a:rPr lang="en-US" dirty="0" err="1" smtClean="0"/>
              <a:t>dCache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45</a:t>
            </a:fld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359411" y="3909031"/>
            <a:ext cx="4887982" cy="2671909"/>
          </a:xfrm>
          <a:prstGeom prst="cloud">
            <a:avLst/>
          </a:prstGeom>
          <a:noFill/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8" name="Cloud 7"/>
          <p:cNvSpPr/>
          <p:nvPr/>
        </p:nvSpPr>
        <p:spPr>
          <a:xfrm>
            <a:off x="3019046" y="718900"/>
            <a:ext cx="5534921" cy="3306936"/>
          </a:xfrm>
          <a:prstGeom prst="cloud">
            <a:avLst/>
          </a:prstGeom>
          <a:noFill/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Sequential Access Storage 8"/>
          <p:cNvSpPr/>
          <p:nvPr/>
        </p:nvSpPr>
        <p:spPr>
          <a:xfrm>
            <a:off x="1151004" y="1858613"/>
            <a:ext cx="975360" cy="986997"/>
          </a:xfrm>
          <a:prstGeom prst="flowChartMagneticTap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Tape</a:t>
            </a:r>
            <a:endParaRPr lang="en-US" dirty="0"/>
          </a:p>
        </p:txBody>
      </p:sp>
      <p:sp>
        <p:nvSpPr>
          <p:cNvPr id="10" name="Magnetic Disk 9"/>
          <p:cNvSpPr/>
          <p:nvPr/>
        </p:nvSpPr>
        <p:spPr>
          <a:xfrm>
            <a:off x="1388468" y="4664600"/>
            <a:ext cx="549556" cy="36633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agnetic Disk 10"/>
          <p:cNvSpPr/>
          <p:nvPr/>
        </p:nvSpPr>
        <p:spPr>
          <a:xfrm>
            <a:off x="1540868" y="4817000"/>
            <a:ext cx="549556" cy="36633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agnetic Disk 11"/>
          <p:cNvSpPr/>
          <p:nvPr/>
        </p:nvSpPr>
        <p:spPr>
          <a:xfrm>
            <a:off x="1693268" y="4969400"/>
            <a:ext cx="549556" cy="36633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rocess 12"/>
          <p:cNvSpPr/>
          <p:nvPr/>
        </p:nvSpPr>
        <p:spPr>
          <a:xfrm>
            <a:off x="6379326" y="1079405"/>
            <a:ext cx="1042291" cy="863478"/>
          </a:xfrm>
          <a:prstGeom prst="flowChartProcess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Migrator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Magnetic Disk 13"/>
          <p:cNvSpPr/>
          <p:nvPr/>
        </p:nvSpPr>
        <p:spPr>
          <a:xfrm>
            <a:off x="5007786" y="1773768"/>
            <a:ext cx="1257935" cy="893862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Write Cache </a:t>
            </a:r>
          </a:p>
          <a:p>
            <a:pPr algn="ctr"/>
            <a:r>
              <a:rPr lang="en-US" sz="1600" dirty="0" smtClean="0"/>
              <a:t>(ZFS)</a:t>
            </a:r>
            <a:endParaRPr lang="en-US" sz="1600" dirty="0"/>
          </a:p>
        </p:txBody>
      </p:sp>
      <p:sp>
        <p:nvSpPr>
          <p:cNvPr id="15" name="Process 14"/>
          <p:cNvSpPr/>
          <p:nvPr/>
        </p:nvSpPr>
        <p:spPr>
          <a:xfrm>
            <a:off x="3565490" y="1824134"/>
            <a:ext cx="1042291" cy="863478"/>
          </a:xfrm>
          <a:prstGeom prst="flowChartProcess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Tape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Mover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Process 15"/>
          <p:cNvSpPr/>
          <p:nvPr/>
        </p:nvSpPr>
        <p:spPr>
          <a:xfrm>
            <a:off x="4941695" y="3081429"/>
            <a:ext cx="1042291" cy="863478"/>
          </a:xfrm>
          <a:prstGeom prst="flowChartProcess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Disk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Mover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Vertical Scroll 16"/>
          <p:cNvSpPr/>
          <p:nvPr/>
        </p:nvSpPr>
        <p:spPr>
          <a:xfrm>
            <a:off x="7151284" y="352139"/>
            <a:ext cx="1246858" cy="980733"/>
          </a:xfrm>
          <a:prstGeom prst="verticalScroll">
            <a:avLst>
              <a:gd name="adj" fmla="val 18811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Policies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…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…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Curved Down Arrow 17"/>
          <p:cNvSpPr/>
          <p:nvPr/>
        </p:nvSpPr>
        <p:spPr>
          <a:xfrm rot="20100000" flipH="1">
            <a:off x="5444333" y="1212734"/>
            <a:ext cx="776884" cy="353522"/>
          </a:xfrm>
          <a:prstGeom prst="curved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urved Down Arrow 18"/>
          <p:cNvSpPr/>
          <p:nvPr/>
        </p:nvSpPr>
        <p:spPr>
          <a:xfrm rot="20100000" flipV="1">
            <a:off x="6396200" y="2202452"/>
            <a:ext cx="776884" cy="353522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Vertical Scroll 19"/>
          <p:cNvSpPr/>
          <p:nvPr/>
        </p:nvSpPr>
        <p:spPr>
          <a:xfrm>
            <a:off x="4832967" y="170563"/>
            <a:ext cx="1336919" cy="980733"/>
          </a:xfrm>
          <a:prstGeom prst="verticalScroll">
            <a:avLst>
              <a:gd name="adj" fmla="val 18811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Container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</a:t>
            </a:r>
            <a:r>
              <a:rPr lang="en-US" sz="1400" dirty="0" smtClean="0">
                <a:solidFill>
                  <a:schemeClr val="tx1"/>
                </a:solidFill>
              </a:rPr>
              <a:t>ile1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file2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 rot="18780000">
            <a:off x="4131337" y="4422405"/>
            <a:ext cx="1426559" cy="234691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6200000">
            <a:off x="5532173" y="2763804"/>
            <a:ext cx="262891" cy="18829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Magnetic Disk 22"/>
          <p:cNvSpPr/>
          <p:nvPr/>
        </p:nvSpPr>
        <p:spPr>
          <a:xfrm>
            <a:off x="3733208" y="4996730"/>
            <a:ext cx="549556" cy="36633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gnetic Disk 23"/>
          <p:cNvSpPr/>
          <p:nvPr/>
        </p:nvSpPr>
        <p:spPr>
          <a:xfrm>
            <a:off x="3885608" y="5185076"/>
            <a:ext cx="549556" cy="36633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agnetic Disk 24"/>
          <p:cNvSpPr/>
          <p:nvPr/>
        </p:nvSpPr>
        <p:spPr>
          <a:xfrm>
            <a:off x="4049988" y="5409368"/>
            <a:ext cx="549556" cy="36633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0800000">
            <a:off x="4663401" y="2164398"/>
            <a:ext cx="262891" cy="18829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10800000">
            <a:off x="2257173" y="2222653"/>
            <a:ext cx="1181186" cy="18829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rocess 27"/>
          <p:cNvSpPr/>
          <p:nvPr/>
        </p:nvSpPr>
        <p:spPr>
          <a:xfrm>
            <a:off x="5894340" y="4769072"/>
            <a:ext cx="1413671" cy="566658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Write Client</a:t>
            </a:r>
            <a:endParaRPr lang="en-US" sz="1600" dirty="0"/>
          </a:p>
        </p:txBody>
      </p:sp>
      <p:sp>
        <p:nvSpPr>
          <p:cNvPr id="29" name="Right Arrow 28"/>
          <p:cNvSpPr/>
          <p:nvPr/>
        </p:nvSpPr>
        <p:spPr>
          <a:xfrm rot="10800000">
            <a:off x="4584920" y="5006288"/>
            <a:ext cx="1181186" cy="18829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rocess 29"/>
          <p:cNvSpPr/>
          <p:nvPr/>
        </p:nvSpPr>
        <p:spPr>
          <a:xfrm>
            <a:off x="5918091" y="5440581"/>
            <a:ext cx="1395705" cy="582006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Read Client</a:t>
            </a:r>
            <a:endParaRPr lang="en-US" sz="1600" dirty="0"/>
          </a:p>
        </p:txBody>
      </p:sp>
      <p:sp>
        <p:nvSpPr>
          <p:cNvPr id="31" name="Right Arrow 30"/>
          <p:cNvSpPr/>
          <p:nvPr/>
        </p:nvSpPr>
        <p:spPr>
          <a:xfrm>
            <a:off x="4663401" y="5551406"/>
            <a:ext cx="1181186" cy="188290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 rot="5400000">
            <a:off x="1019582" y="3666609"/>
            <a:ext cx="1327041" cy="188290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900000">
            <a:off x="2395123" y="5317848"/>
            <a:ext cx="1388818" cy="194761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Vertical Scroll 33"/>
          <p:cNvSpPr/>
          <p:nvPr/>
        </p:nvSpPr>
        <p:spPr>
          <a:xfrm>
            <a:off x="2865315" y="5693689"/>
            <a:ext cx="1336919" cy="980733"/>
          </a:xfrm>
          <a:prstGeom prst="verticalScroll">
            <a:avLst>
              <a:gd name="adj" fmla="val 18811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HSM script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u</a:t>
            </a:r>
            <a:r>
              <a:rPr lang="en-US" sz="1400" dirty="0" err="1" smtClean="0">
                <a:solidFill>
                  <a:schemeClr val="tx1"/>
                </a:solidFill>
              </a:rPr>
              <a:t>ntar</a:t>
            </a:r>
            <a:r>
              <a:rPr lang="en-US" sz="1400" dirty="0" smtClean="0">
                <a:solidFill>
                  <a:schemeClr val="tx1"/>
                </a:solidFill>
              </a:rPr>
              <a:t> file1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….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Vertical Scroll 34"/>
          <p:cNvSpPr/>
          <p:nvPr/>
        </p:nvSpPr>
        <p:spPr>
          <a:xfrm>
            <a:off x="1842182" y="3772991"/>
            <a:ext cx="1336919" cy="980733"/>
          </a:xfrm>
          <a:prstGeom prst="verticalScroll">
            <a:avLst>
              <a:gd name="adj" fmla="val 18811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HSM script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</a:t>
            </a:r>
            <a:r>
              <a:rPr lang="en-US" sz="1400" dirty="0" smtClean="0">
                <a:solidFill>
                  <a:schemeClr val="tx1"/>
                </a:solidFill>
              </a:rPr>
              <a:t>etch container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….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41859" y="5682385"/>
            <a:ext cx="949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dCache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6477612" y="2845610"/>
            <a:ext cx="983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Enstore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847339" y="5199739"/>
            <a:ext cx="1215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SFA </a:t>
            </a:r>
            <a:r>
              <a:rPr lang="en-US" sz="1600" dirty="0" err="1" smtClean="0"/>
              <a:t>ro</a:t>
            </a:r>
            <a:r>
              <a:rPr lang="en-US" sz="1600" dirty="0" smtClean="0"/>
              <a:t> pools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3244650" y="4645299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r</a:t>
            </a:r>
            <a:r>
              <a:rPr lang="en-US" sz="1600" dirty="0" err="1" smtClean="0"/>
              <a:t>w</a:t>
            </a:r>
            <a:r>
              <a:rPr lang="en-US" sz="1600" dirty="0" smtClean="0"/>
              <a:t> pools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72593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Enstore</a:t>
            </a:r>
            <a:r>
              <a:rPr lang="en-US" dirty="0" smtClean="0"/>
              <a:t> 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Enstore</a:t>
            </a:r>
            <a:r>
              <a:rPr lang="en-US" dirty="0" smtClean="0"/>
              <a:t> is currently used:</a:t>
            </a:r>
          </a:p>
          <a:p>
            <a:pPr lvl="1"/>
            <a:r>
              <a:rPr lang="en-US" dirty="0" smtClean="0"/>
              <a:t>Fermilab (3 instances, total capacity 100 PB)</a:t>
            </a:r>
          </a:p>
          <a:p>
            <a:pPr lvl="1"/>
            <a:r>
              <a:rPr lang="en-US" dirty="0" smtClean="0"/>
              <a:t>PIC </a:t>
            </a:r>
          </a:p>
          <a:p>
            <a:pPr lvl="1"/>
            <a:r>
              <a:rPr lang="en-US" dirty="0" smtClean="0"/>
              <a:t>2 Russian Tier 1 sites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123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performance plot (Fermilab)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47</a:t>
            </a:fld>
            <a:endParaRPr lang="en-US"/>
          </a:p>
        </p:txBody>
      </p:sp>
      <p:pic>
        <p:nvPicPr>
          <p:cNvPr id="8" name="Content Placeholder 7" descr="real_rat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09" b="4109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0832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Enstore</a:t>
            </a:r>
            <a:r>
              <a:rPr lang="en-US" dirty="0" smtClean="0"/>
              <a:t> meets and exceeds data storage requirements of Fermilab hosted (and collaborated) experiments.</a:t>
            </a:r>
          </a:p>
          <a:p>
            <a:r>
              <a:rPr lang="en-US" dirty="0" smtClean="0"/>
              <a:t>Scales easily to higher throughput and capacity </a:t>
            </a:r>
          </a:p>
          <a:p>
            <a:r>
              <a:rPr lang="en-US" dirty="0" smtClean="0"/>
              <a:t>Robust and fault tolerant </a:t>
            </a:r>
          </a:p>
          <a:p>
            <a:r>
              <a:rPr lang="en-US" dirty="0" smtClean="0"/>
              <a:t>Uses commodity hardware and software (besides robotic </a:t>
            </a:r>
            <a:r>
              <a:rPr lang="en-US" dirty="0" err="1" smtClean="0"/>
              <a:t>livbrary</a:t>
            </a:r>
            <a:r>
              <a:rPr lang="en-US" dirty="0" smtClean="0"/>
              <a:t>)</a:t>
            </a:r>
          </a:p>
          <a:p>
            <a:r>
              <a:rPr lang="en-US" dirty="0" smtClean="0"/>
              <a:t>Check current status and details here:</a:t>
            </a:r>
          </a:p>
          <a:p>
            <a:pPr lvl="1"/>
            <a:r>
              <a:rPr lang="en-US" dirty="0" smtClean="0">
                <a:hlinkClick r:id="rId2"/>
              </a:rPr>
              <a:t>http://www-ccf.fnal.gov/enstore/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27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Enstore</a:t>
            </a:r>
            <a:r>
              <a:rPr lang="en-US" dirty="0" smtClean="0"/>
              <a:t> system was designed to meet and exceed requirements of the Run 2 </a:t>
            </a:r>
            <a:r>
              <a:rPr lang="en-US" dirty="0" err="1" smtClean="0"/>
              <a:t>Tevatron</a:t>
            </a:r>
            <a:r>
              <a:rPr lang="en-US" dirty="0" smtClean="0"/>
              <a:t> experiments (~ 20 PB, 0.5GB/s aggregate throughput)</a:t>
            </a:r>
          </a:p>
          <a:p>
            <a:r>
              <a:rPr lang="en-US" dirty="0" smtClean="0"/>
              <a:t>It has evolved into feature rich, primary data storage solution that underpins Fermilab scientific program that includes CMS T1 with total data capacity exceeding 100 PB and aggregate throughput approaching 5GB/s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1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482088"/>
          </a:xfrm>
        </p:spPr>
        <p:txBody>
          <a:bodyPr>
            <a:noAutofit/>
          </a:bodyPr>
          <a:lstStyle/>
          <a:p>
            <a:r>
              <a:rPr lang="en-US" sz="1400" dirty="0"/>
              <a:t>Client/Server </a:t>
            </a:r>
            <a:r>
              <a:rPr lang="en-US" sz="1400" dirty="0" smtClean="0"/>
              <a:t>Architecture</a:t>
            </a:r>
          </a:p>
          <a:p>
            <a:pPr lvl="1"/>
            <a:r>
              <a:rPr lang="en-US" sz="1400" dirty="0" smtClean="0"/>
              <a:t>Reuse python server framework</a:t>
            </a:r>
          </a:p>
          <a:p>
            <a:r>
              <a:rPr lang="en-US" sz="1400" dirty="0" smtClean="0"/>
              <a:t>Networked distributed drive access (crucial for meeting scalability requirements)</a:t>
            </a:r>
          </a:p>
          <a:p>
            <a:r>
              <a:rPr lang="en-US" sz="1400" dirty="0" smtClean="0"/>
              <a:t>Portability</a:t>
            </a:r>
          </a:p>
          <a:p>
            <a:pPr lvl="1"/>
            <a:r>
              <a:rPr lang="en-US" sz="1400" dirty="0" smtClean="0"/>
              <a:t>Python</a:t>
            </a:r>
          </a:p>
          <a:p>
            <a:pPr lvl="1"/>
            <a:r>
              <a:rPr lang="en-US" sz="1400" dirty="0" smtClean="0"/>
              <a:t>Time critical code in C</a:t>
            </a:r>
          </a:p>
          <a:p>
            <a:r>
              <a:rPr lang="en-US" sz="1400" dirty="0" smtClean="0"/>
              <a:t>Communication Protocols</a:t>
            </a:r>
          </a:p>
          <a:p>
            <a:pPr lvl="1"/>
            <a:r>
              <a:rPr lang="en-US" sz="1400" dirty="0" smtClean="0"/>
              <a:t>UDP </a:t>
            </a:r>
            <a:r>
              <a:rPr lang="en-US" sz="1400" dirty="0"/>
              <a:t>for control </a:t>
            </a:r>
            <a:r>
              <a:rPr lang="en-US" sz="1400" dirty="0" smtClean="0"/>
              <a:t>request/response</a:t>
            </a:r>
            <a:endParaRPr lang="en-US" sz="1400" dirty="0"/>
          </a:p>
          <a:p>
            <a:pPr lvl="2"/>
            <a:r>
              <a:rPr lang="en-US" sz="1400" dirty="0" smtClean="0"/>
              <a:t>Messages </a:t>
            </a:r>
            <a:r>
              <a:rPr lang="en-US" sz="1400" dirty="0"/>
              <a:t>fit in </a:t>
            </a:r>
            <a:r>
              <a:rPr lang="en-US" sz="1400" dirty="0" smtClean="0"/>
              <a:t>1 </a:t>
            </a:r>
            <a:r>
              <a:rPr lang="en-US" sz="1400" dirty="0"/>
              <a:t>datagram </a:t>
            </a:r>
          </a:p>
          <a:p>
            <a:pPr lvl="2"/>
            <a:r>
              <a:rPr lang="en-US" sz="1400" dirty="0" smtClean="0"/>
              <a:t>Retries</a:t>
            </a:r>
            <a:r>
              <a:rPr lang="en-US" sz="1400" dirty="0"/>
              <a:t>, unique </a:t>
            </a:r>
            <a:r>
              <a:rPr lang="en-US" sz="1400" dirty="0" smtClean="0"/>
              <a:t>ID</a:t>
            </a:r>
          </a:p>
          <a:p>
            <a:pPr lvl="2"/>
            <a:r>
              <a:rPr lang="en-US" sz="1400" dirty="0" smtClean="0"/>
              <a:t>Clients </a:t>
            </a:r>
            <a:r>
              <a:rPr lang="en-US" sz="1400" dirty="0"/>
              <a:t>can not hang servers </a:t>
            </a:r>
          </a:p>
          <a:p>
            <a:pPr lvl="1"/>
            <a:r>
              <a:rPr lang="en-US" sz="1400" dirty="0"/>
              <a:t>TCP for data </a:t>
            </a:r>
            <a:r>
              <a:rPr lang="en-US" sz="1400" dirty="0" smtClean="0"/>
              <a:t>transfers</a:t>
            </a:r>
          </a:p>
          <a:p>
            <a:r>
              <a:rPr lang="en-US" sz="1400" dirty="0" smtClean="0"/>
              <a:t>Products reuse  </a:t>
            </a:r>
            <a:endParaRPr lang="en-US" sz="1400" dirty="0"/>
          </a:p>
          <a:p>
            <a:pPr lvl="1"/>
            <a:r>
              <a:rPr lang="en-US" sz="1400" dirty="0" smtClean="0"/>
              <a:t>Fermilab </a:t>
            </a:r>
            <a:r>
              <a:rPr lang="en-US" sz="1400" dirty="0"/>
              <a:t>FTT − portable hooks for </a:t>
            </a:r>
            <a:r>
              <a:rPr lang="en-US" sz="1400" dirty="0" smtClean="0"/>
              <a:t>handling tape </a:t>
            </a:r>
            <a:r>
              <a:rPr lang="en-US" sz="1400" dirty="0"/>
              <a:t>drives </a:t>
            </a:r>
            <a:endParaRPr lang="en-US" sz="1400" dirty="0" smtClean="0"/>
          </a:p>
          <a:p>
            <a:pPr lvl="1"/>
            <a:r>
              <a:rPr lang="en-US" sz="1400" dirty="0" smtClean="0"/>
              <a:t>PNFS (later chimera) namespace </a:t>
            </a:r>
          </a:p>
          <a:p>
            <a:pPr lvl="1"/>
            <a:r>
              <a:rPr lang="en-US" sz="1400" dirty="0" smtClean="0"/>
              <a:t>Apache web server for web based monitoring and admin interface </a:t>
            </a:r>
          </a:p>
          <a:p>
            <a:pPr lvl="1"/>
            <a:r>
              <a:rPr lang="en-US" sz="1400" dirty="0" err="1" smtClean="0"/>
              <a:t>PostgreSQL</a:t>
            </a:r>
            <a:r>
              <a:rPr lang="en-US" sz="1400" dirty="0" smtClean="0"/>
              <a:t> DB</a:t>
            </a:r>
          </a:p>
          <a:p>
            <a:pPr lvl="1"/>
            <a:r>
              <a:rPr lang="en-US" sz="1400" dirty="0" err="1" smtClean="0"/>
              <a:t>Gnuplot</a:t>
            </a:r>
            <a:r>
              <a:rPr lang="en-US" sz="1400" dirty="0" smtClean="0"/>
              <a:t> utility for monitoring and performance metrics </a:t>
            </a:r>
          </a:p>
          <a:p>
            <a:pPr lvl="1"/>
            <a:r>
              <a:rPr lang="en-US" sz="1400" dirty="0" err="1"/>
              <a:t>c</a:t>
            </a:r>
            <a:r>
              <a:rPr lang="en-US" sz="1400" dirty="0" err="1" smtClean="0"/>
              <a:t>rond</a:t>
            </a:r>
            <a:r>
              <a:rPr lang="en-US" sz="1400" dirty="0" smtClean="0"/>
              <a:t> for scheduling various ancillary tasks 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23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Enstore</a:t>
            </a:r>
            <a:r>
              <a:rPr lang="en-US" dirty="0" smtClean="0"/>
              <a:t> Zoo: a bird’s eye 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7</a:t>
            </a:fld>
            <a:endParaRPr lang="en-US"/>
          </a:p>
        </p:txBody>
      </p:sp>
      <p:sp>
        <p:nvSpPr>
          <p:cNvPr id="47" name="Process 46"/>
          <p:cNvSpPr/>
          <p:nvPr/>
        </p:nvSpPr>
        <p:spPr>
          <a:xfrm rot="16200000">
            <a:off x="-251403" y="4852266"/>
            <a:ext cx="2246169" cy="761997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600" dirty="0" smtClean="0"/>
              <a:t>Robotic tape library</a:t>
            </a:r>
            <a:endParaRPr lang="en-US" sz="1600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1245756" y="4852652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264230" y="4741134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Process 55"/>
          <p:cNvSpPr/>
          <p:nvPr/>
        </p:nvSpPr>
        <p:spPr>
          <a:xfrm>
            <a:off x="1572078" y="4607118"/>
            <a:ext cx="762416" cy="38683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Mover</a:t>
            </a:r>
            <a:endParaRPr lang="en-US" sz="1600" dirty="0"/>
          </a:p>
        </p:txBody>
      </p:sp>
      <p:sp>
        <p:nvSpPr>
          <p:cNvPr id="99" name="Sequential Access Storage 98"/>
          <p:cNvSpPr/>
          <p:nvPr/>
        </p:nvSpPr>
        <p:spPr>
          <a:xfrm>
            <a:off x="837047" y="4475585"/>
            <a:ext cx="357909" cy="357909"/>
          </a:xfrm>
          <a:prstGeom prst="flowChartMagneticTap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Sequential Access Storage 101"/>
          <p:cNvSpPr/>
          <p:nvPr/>
        </p:nvSpPr>
        <p:spPr>
          <a:xfrm>
            <a:off x="848592" y="5609854"/>
            <a:ext cx="357909" cy="357909"/>
          </a:xfrm>
          <a:prstGeom prst="flowChartMagneticTap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Sequential Access Storage 102"/>
          <p:cNvSpPr/>
          <p:nvPr/>
        </p:nvSpPr>
        <p:spPr>
          <a:xfrm>
            <a:off x="837047" y="5048197"/>
            <a:ext cx="357909" cy="357909"/>
          </a:xfrm>
          <a:prstGeom prst="flowChartMagneticTap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Process 112"/>
          <p:cNvSpPr/>
          <p:nvPr/>
        </p:nvSpPr>
        <p:spPr>
          <a:xfrm>
            <a:off x="4422557" y="5159793"/>
            <a:ext cx="882490" cy="485211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encp</a:t>
            </a:r>
            <a:endParaRPr lang="en-US" dirty="0"/>
          </a:p>
        </p:txBody>
      </p:sp>
      <p:sp>
        <p:nvSpPr>
          <p:cNvPr id="114" name="Cloud 113"/>
          <p:cNvSpPr/>
          <p:nvPr/>
        </p:nvSpPr>
        <p:spPr>
          <a:xfrm>
            <a:off x="1781976" y="3223130"/>
            <a:ext cx="6013192" cy="1113116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Inter-Process Communication</a:t>
            </a:r>
            <a:endParaRPr lang="en-US" sz="1600" dirty="0"/>
          </a:p>
        </p:txBody>
      </p:sp>
      <p:sp>
        <p:nvSpPr>
          <p:cNvPr id="120" name="Connector 119"/>
          <p:cNvSpPr/>
          <p:nvPr/>
        </p:nvSpPr>
        <p:spPr>
          <a:xfrm>
            <a:off x="6153727" y="5815951"/>
            <a:ext cx="1870364" cy="633132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Namespace</a:t>
            </a:r>
            <a:endParaRPr lang="en-US" dirty="0"/>
          </a:p>
        </p:txBody>
      </p:sp>
      <p:sp>
        <p:nvSpPr>
          <p:cNvPr id="121" name="Magnetic Disk 120"/>
          <p:cNvSpPr/>
          <p:nvPr/>
        </p:nvSpPr>
        <p:spPr>
          <a:xfrm>
            <a:off x="2819498" y="1417638"/>
            <a:ext cx="542637" cy="489946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DB</a:t>
            </a:r>
            <a:endParaRPr lang="en-US" sz="1600" dirty="0"/>
          </a:p>
        </p:txBody>
      </p:sp>
      <p:sp>
        <p:nvSpPr>
          <p:cNvPr id="122" name="Magnetic Disk 121"/>
          <p:cNvSpPr/>
          <p:nvPr/>
        </p:nvSpPr>
        <p:spPr>
          <a:xfrm>
            <a:off x="4447308" y="1477465"/>
            <a:ext cx="542637" cy="489946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DB</a:t>
            </a:r>
            <a:endParaRPr lang="en-US" sz="1600" dirty="0"/>
          </a:p>
        </p:txBody>
      </p:sp>
      <p:sp>
        <p:nvSpPr>
          <p:cNvPr id="129" name="Process 128"/>
          <p:cNvSpPr/>
          <p:nvPr/>
        </p:nvSpPr>
        <p:spPr>
          <a:xfrm>
            <a:off x="2078505" y="2158570"/>
            <a:ext cx="951023" cy="42837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File Clerk</a:t>
            </a:r>
            <a:endParaRPr lang="en-US" sz="1600" dirty="0"/>
          </a:p>
        </p:txBody>
      </p:sp>
      <p:sp>
        <p:nvSpPr>
          <p:cNvPr id="133" name="Process 132"/>
          <p:cNvSpPr/>
          <p:nvPr/>
        </p:nvSpPr>
        <p:spPr>
          <a:xfrm>
            <a:off x="453643" y="3273168"/>
            <a:ext cx="1099961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Media Changer</a:t>
            </a:r>
            <a:endParaRPr lang="en-US" sz="1600" dirty="0"/>
          </a:p>
        </p:txBody>
      </p:sp>
      <p:cxnSp>
        <p:nvCxnSpPr>
          <p:cNvPr id="134" name="Straight Connector 133"/>
          <p:cNvCxnSpPr/>
          <p:nvPr/>
        </p:nvCxnSpPr>
        <p:spPr>
          <a:xfrm>
            <a:off x="1245756" y="5458220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1264230" y="5346702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Process 135"/>
          <p:cNvSpPr/>
          <p:nvPr/>
        </p:nvSpPr>
        <p:spPr>
          <a:xfrm>
            <a:off x="1572078" y="5212686"/>
            <a:ext cx="762416" cy="38683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Mover</a:t>
            </a:r>
            <a:endParaRPr lang="en-US" sz="1600" dirty="0"/>
          </a:p>
        </p:txBody>
      </p:sp>
      <p:cxnSp>
        <p:nvCxnSpPr>
          <p:cNvPr id="137" name="Straight Connector 136"/>
          <p:cNvCxnSpPr/>
          <p:nvPr/>
        </p:nvCxnSpPr>
        <p:spPr>
          <a:xfrm>
            <a:off x="1264322" y="5997459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1282796" y="5885941"/>
            <a:ext cx="3078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Process 138"/>
          <p:cNvSpPr/>
          <p:nvPr/>
        </p:nvSpPr>
        <p:spPr>
          <a:xfrm>
            <a:off x="1590644" y="5751925"/>
            <a:ext cx="762416" cy="38683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Mover</a:t>
            </a:r>
            <a:endParaRPr lang="en-US" sz="1600" dirty="0"/>
          </a:p>
        </p:txBody>
      </p:sp>
      <p:sp>
        <p:nvSpPr>
          <p:cNvPr id="140" name="Process 139"/>
          <p:cNvSpPr/>
          <p:nvPr/>
        </p:nvSpPr>
        <p:spPr>
          <a:xfrm>
            <a:off x="490683" y="1815011"/>
            <a:ext cx="1099961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2" name="Process 141"/>
          <p:cNvSpPr/>
          <p:nvPr/>
        </p:nvSpPr>
        <p:spPr>
          <a:xfrm>
            <a:off x="643083" y="1967411"/>
            <a:ext cx="1099961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3" name="Process 142"/>
          <p:cNvSpPr/>
          <p:nvPr/>
        </p:nvSpPr>
        <p:spPr>
          <a:xfrm>
            <a:off x="795483" y="2119811"/>
            <a:ext cx="1099961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Library Manager</a:t>
            </a:r>
            <a:endParaRPr lang="en-US" sz="1600" dirty="0"/>
          </a:p>
        </p:txBody>
      </p:sp>
      <p:sp>
        <p:nvSpPr>
          <p:cNvPr id="147" name="Process 146"/>
          <p:cNvSpPr/>
          <p:nvPr/>
        </p:nvSpPr>
        <p:spPr>
          <a:xfrm>
            <a:off x="3140364" y="2156822"/>
            <a:ext cx="951023" cy="43011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Volume Clerk</a:t>
            </a:r>
            <a:endParaRPr lang="en-US" sz="1600" dirty="0"/>
          </a:p>
        </p:txBody>
      </p:sp>
      <p:sp>
        <p:nvSpPr>
          <p:cNvPr id="154" name="Process 153"/>
          <p:cNvSpPr/>
          <p:nvPr/>
        </p:nvSpPr>
        <p:spPr>
          <a:xfrm>
            <a:off x="4233625" y="2106441"/>
            <a:ext cx="938739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drivestat</a:t>
            </a:r>
            <a:endParaRPr lang="en-US" sz="1600" dirty="0"/>
          </a:p>
        </p:txBody>
      </p:sp>
      <p:sp>
        <p:nvSpPr>
          <p:cNvPr id="155" name="Magnetic Disk 154"/>
          <p:cNvSpPr/>
          <p:nvPr/>
        </p:nvSpPr>
        <p:spPr>
          <a:xfrm>
            <a:off x="5518730" y="1489223"/>
            <a:ext cx="542637" cy="489946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DB</a:t>
            </a:r>
            <a:endParaRPr lang="en-US" sz="1600" dirty="0"/>
          </a:p>
        </p:txBody>
      </p:sp>
      <p:sp>
        <p:nvSpPr>
          <p:cNvPr id="156" name="Process 155"/>
          <p:cNvSpPr/>
          <p:nvPr/>
        </p:nvSpPr>
        <p:spPr>
          <a:xfrm>
            <a:off x="5305047" y="2118199"/>
            <a:ext cx="1114226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accounting</a:t>
            </a:r>
            <a:endParaRPr lang="en-US" sz="1600" dirty="0"/>
          </a:p>
        </p:txBody>
      </p:sp>
      <p:sp>
        <p:nvSpPr>
          <p:cNvPr id="157" name="Process 156"/>
          <p:cNvSpPr/>
          <p:nvPr/>
        </p:nvSpPr>
        <p:spPr>
          <a:xfrm>
            <a:off x="6553199" y="1417638"/>
            <a:ext cx="1049569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Log server</a:t>
            </a:r>
            <a:endParaRPr lang="en-US" sz="1600" dirty="0"/>
          </a:p>
        </p:txBody>
      </p:sp>
      <p:sp>
        <p:nvSpPr>
          <p:cNvPr id="159" name="Process 158"/>
          <p:cNvSpPr/>
          <p:nvPr/>
        </p:nvSpPr>
        <p:spPr>
          <a:xfrm>
            <a:off x="6933995" y="1990714"/>
            <a:ext cx="1049569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Inquisitor</a:t>
            </a:r>
            <a:endParaRPr lang="en-US" sz="1600" dirty="0"/>
          </a:p>
        </p:txBody>
      </p:sp>
      <p:sp>
        <p:nvSpPr>
          <p:cNvPr id="160" name="Process 159"/>
          <p:cNvSpPr/>
          <p:nvPr/>
        </p:nvSpPr>
        <p:spPr>
          <a:xfrm>
            <a:off x="7825506" y="2632705"/>
            <a:ext cx="1049569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Alarm Server</a:t>
            </a:r>
            <a:endParaRPr lang="en-US" sz="1600" dirty="0"/>
          </a:p>
        </p:txBody>
      </p:sp>
      <p:sp>
        <p:nvSpPr>
          <p:cNvPr id="161" name="Process 160"/>
          <p:cNvSpPr/>
          <p:nvPr/>
        </p:nvSpPr>
        <p:spPr>
          <a:xfrm>
            <a:off x="7983564" y="3275051"/>
            <a:ext cx="1049569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Event relay</a:t>
            </a:r>
            <a:endParaRPr lang="en-US" sz="1600" dirty="0"/>
          </a:p>
        </p:txBody>
      </p:sp>
      <p:sp>
        <p:nvSpPr>
          <p:cNvPr id="162" name="Process 161"/>
          <p:cNvSpPr/>
          <p:nvPr/>
        </p:nvSpPr>
        <p:spPr>
          <a:xfrm>
            <a:off x="7602768" y="4203457"/>
            <a:ext cx="1430365" cy="4899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Configuration Server</a:t>
            </a:r>
            <a:endParaRPr lang="en-US" sz="1600" dirty="0"/>
          </a:p>
        </p:txBody>
      </p:sp>
      <p:cxnSp>
        <p:nvCxnSpPr>
          <p:cNvPr id="164" name="Straight Connector 163"/>
          <p:cNvCxnSpPr>
            <a:stCxn id="136" idx="3"/>
            <a:endCxn id="113" idx="1"/>
          </p:cNvCxnSpPr>
          <p:nvPr/>
        </p:nvCxnSpPr>
        <p:spPr>
          <a:xfrm flipV="1">
            <a:off x="2334494" y="5402399"/>
            <a:ext cx="2088063" cy="370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stCxn id="143" idx="2"/>
          </p:cNvCxnSpPr>
          <p:nvPr/>
        </p:nvCxnSpPr>
        <p:spPr>
          <a:xfrm>
            <a:off x="1345464" y="2609757"/>
            <a:ext cx="1333081" cy="77306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stCxn id="129" idx="2"/>
          </p:cNvCxnSpPr>
          <p:nvPr/>
        </p:nvCxnSpPr>
        <p:spPr>
          <a:xfrm>
            <a:off x="2554017" y="2586942"/>
            <a:ext cx="690256" cy="68810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stCxn id="147" idx="2"/>
          </p:cNvCxnSpPr>
          <p:nvPr/>
        </p:nvCxnSpPr>
        <p:spPr>
          <a:xfrm>
            <a:off x="3615876" y="2586941"/>
            <a:ext cx="475511" cy="6881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154" idx="2"/>
            <a:endCxn id="114" idx="3"/>
          </p:cNvCxnSpPr>
          <p:nvPr/>
        </p:nvCxnSpPr>
        <p:spPr>
          <a:xfrm>
            <a:off x="4702995" y="2596387"/>
            <a:ext cx="85577" cy="69038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56" idx="2"/>
          </p:cNvCxnSpPr>
          <p:nvPr/>
        </p:nvCxnSpPr>
        <p:spPr>
          <a:xfrm flipH="1">
            <a:off x="5680364" y="2608145"/>
            <a:ext cx="181796" cy="6555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 flipH="1">
            <a:off x="6553199" y="1907584"/>
            <a:ext cx="120074" cy="13560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stCxn id="159" idx="2"/>
          </p:cNvCxnSpPr>
          <p:nvPr/>
        </p:nvCxnSpPr>
        <p:spPr>
          <a:xfrm flipH="1">
            <a:off x="7054273" y="2480660"/>
            <a:ext cx="404507" cy="8061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60" idx="1"/>
          </p:cNvCxnSpPr>
          <p:nvPr/>
        </p:nvCxnSpPr>
        <p:spPr>
          <a:xfrm flipH="1">
            <a:off x="7458780" y="2877678"/>
            <a:ext cx="366726" cy="5051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61" idx="1"/>
          </p:cNvCxnSpPr>
          <p:nvPr/>
        </p:nvCxnSpPr>
        <p:spPr>
          <a:xfrm flipH="1">
            <a:off x="7795168" y="3520024"/>
            <a:ext cx="188396" cy="15143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>
            <a:stCxn id="162" idx="1"/>
          </p:cNvCxnSpPr>
          <p:nvPr/>
        </p:nvCxnSpPr>
        <p:spPr>
          <a:xfrm flipH="1" flipV="1">
            <a:off x="6553199" y="4203457"/>
            <a:ext cx="1049569" cy="2449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>
            <a:stCxn id="133" idx="3"/>
          </p:cNvCxnSpPr>
          <p:nvPr/>
        </p:nvCxnSpPr>
        <p:spPr>
          <a:xfrm>
            <a:off x="1553604" y="3518141"/>
            <a:ext cx="341840" cy="1533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stCxn id="133" idx="2"/>
            <a:endCxn id="47" idx="3"/>
          </p:cNvCxnSpPr>
          <p:nvPr/>
        </p:nvCxnSpPr>
        <p:spPr>
          <a:xfrm flipH="1">
            <a:off x="871682" y="3763114"/>
            <a:ext cx="131942" cy="34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129" idx="0"/>
          </p:cNvCxnSpPr>
          <p:nvPr/>
        </p:nvCxnSpPr>
        <p:spPr>
          <a:xfrm flipV="1">
            <a:off x="2554017" y="1907584"/>
            <a:ext cx="475511" cy="2509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147" idx="0"/>
          </p:cNvCxnSpPr>
          <p:nvPr/>
        </p:nvCxnSpPr>
        <p:spPr>
          <a:xfrm flipH="1" flipV="1">
            <a:off x="3244273" y="1907584"/>
            <a:ext cx="371603" cy="2492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>
            <a:stCxn id="154" idx="0"/>
            <a:endCxn id="122" idx="3"/>
          </p:cNvCxnSpPr>
          <p:nvPr/>
        </p:nvCxnSpPr>
        <p:spPr>
          <a:xfrm flipV="1">
            <a:off x="4702995" y="1967411"/>
            <a:ext cx="15632" cy="139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156" idx="0"/>
            <a:endCxn id="155" idx="3"/>
          </p:cNvCxnSpPr>
          <p:nvPr/>
        </p:nvCxnSpPr>
        <p:spPr>
          <a:xfrm flipH="1" flipV="1">
            <a:off x="5790049" y="1979169"/>
            <a:ext cx="72111" cy="139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stCxn id="113" idx="3"/>
          </p:cNvCxnSpPr>
          <p:nvPr/>
        </p:nvCxnSpPr>
        <p:spPr>
          <a:xfrm>
            <a:off x="5305047" y="5402399"/>
            <a:ext cx="1628948" cy="41355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" name="Elbow Connector 209"/>
          <p:cNvCxnSpPr>
            <a:stCxn id="56" idx="3"/>
          </p:cNvCxnSpPr>
          <p:nvPr/>
        </p:nvCxnSpPr>
        <p:spPr>
          <a:xfrm flipV="1">
            <a:off x="2334494" y="4203457"/>
            <a:ext cx="485004" cy="597081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/>
          <p:nvPr/>
        </p:nvCxnSpPr>
        <p:spPr>
          <a:xfrm flipV="1">
            <a:off x="3140364" y="4203457"/>
            <a:ext cx="0" cy="10264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H="1">
            <a:off x="2353060" y="5212686"/>
            <a:ext cx="787304" cy="172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/>
          <p:nvPr/>
        </p:nvCxnSpPr>
        <p:spPr>
          <a:xfrm flipH="1">
            <a:off x="2353062" y="5903172"/>
            <a:ext cx="11591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 flipV="1">
            <a:off x="3512226" y="4203457"/>
            <a:ext cx="0" cy="16997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/>
          <p:cNvCxnSpPr>
            <a:stCxn id="113" idx="0"/>
            <a:endCxn id="114" idx="1"/>
          </p:cNvCxnSpPr>
          <p:nvPr/>
        </p:nvCxnSpPr>
        <p:spPr>
          <a:xfrm flipH="1" flipV="1">
            <a:off x="4788572" y="4335061"/>
            <a:ext cx="75230" cy="8247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3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2016-04-11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8</a:t>
            </a:fld>
            <a:endParaRPr lang="en-US"/>
          </a:p>
        </p:txBody>
      </p:sp>
      <p:pic>
        <p:nvPicPr>
          <p:cNvPr id="10" name="Picture 9" descr="enstoreSimple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820" y="125506"/>
            <a:ext cx="5693064" cy="736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390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PNFS/Chimera namespace is used to:</a:t>
            </a:r>
          </a:p>
          <a:p>
            <a:pPr lvl="1"/>
            <a:r>
              <a:rPr lang="en-US" dirty="0" smtClean="0"/>
              <a:t>Present user data as familiar </a:t>
            </a:r>
            <a:r>
              <a:rPr lang="en-US" dirty="0"/>
              <a:t>hierarchical </a:t>
            </a:r>
            <a:r>
              <a:rPr lang="en-US" dirty="0" err="1" smtClean="0"/>
              <a:t>filesystem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Store MSS related information associated with each file in layers. </a:t>
            </a:r>
            <a:r>
              <a:rPr lang="en-US" dirty="0" err="1" smtClean="0"/>
              <a:t>Enstore</a:t>
            </a:r>
            <a:r>
              <a:rPr lang="en-US" dirty="0" smtClean="0"/>
              <a:t> client, </a:t>
            </a:r>
            <a:r>
              <a:rPr lang="en-US" dirty="0" err="1" smtClean="0"/>
              <a:t>encp</a:t>
            </a:r>
            <a:r>
              <a:rPr lang="en-US" dirty="0" smtClean="0"/>
              <a:t>, uses:</a:t>
            </a:r>
          </a:p>
          <a:p>
            <a:pPr lvl="2"/>
            <a:r>
              <a:rPr lang="en-US" dirty="0" smtClean="0"/>
              <a:t>Layer1 to store Bit File ID (BFID)</a:t>
            </a:r>
          </a:p>
          <a:p>
            <a:pPr lvl="2"/>
            <a:r>
              <a:rPr lang="en-US" dirty="0" smtClean="0"/>
              <a:t>Layer4 to store additional (partially redundant) information that potentially would allow to reconstruct the entire MSS data catalog in case of loss</a:t>
            </a:r>
          </a:p>
          <a:p>
            <a:pPr lvl="1"/>
            <a:r>
              <a:rPr lang="en-US" dirty="0" smtClean="0"/>
              <a:t>Store per-directory data steering and resource management information by utilizing PNFS tags. The following tags are used:</a:t>
            </a:r>
          </a:p>
          <a:p>
            <a:pPr lvl="2"/>
            <a:r>
              <a:rPr lang="en-US" dirty="0" err="1" smtClean="0"/>
              <a:t>storage_group</a:t>
            </a:r>
            <a:r>
              <a:rPr lang="en-US" dirty="0" smtClean="0"/>
              <a:t> (usually name of an experiment)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ibrary (name of the virtual tape library)</a:t>
            </a:r>
          </a:p>
          <a:p>
            <a:pPr lvl="2"/>
            <a:r>
              <a:rPr lang="en-US" dirty="0" err="1"/>
              <a:t>f</a:t>
            </a:r>
            <a:r>
              <a:rPr lang="en-US" dirty="0" err="1" smtClean="0"/>
              <a:t>ile_family</a:t>
            </a:r>
            <a:r>
              <a:rPr lang="en-US" dirty="0" smtClean="0"/>
              <a:t> (name of a dataset to be grouped on the same tape/set of tapes)</a:t>
            </a:r>
          </a:p>
          <a:p>
            <a:pPr lvl="2"/>
            <a:r>
              <a:rPr lang="en-US" dirty="0" err="1" smtClean="0"/>
              <a:t>file_family_width</a:t>
            </a:r>
            <a:r>
              <a:rPr lang="en-US" dirty="0" smtClean="0"/>
              <a:t> (how many movers can be used simultaneously)</a:t>
            </a:r>
          </a:p>
          <a:p>
            <a:pPr lvl="2"/>
            <a:r>
              <a:rPr lang="en-US" dirty="0" err="1" smtClean="0"/>
              <a:t>file_family_wrapper</a:t>
            </a:r>
            <a:r>
              <a:rPr lang="en-US" dirty="0" smtClean="0"/>
              <a:t> (file wrapper type)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2016-04-1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Enstore team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91C9-68C7-1646-B308-B3B3336363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97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25945</TotalTime>
  <Words>3641</Words>
  <Application>Microsoft Macintosh PowerPoint</Application>
  <PresentationFormat>On-screen Show (4:3)</PresentationFormat>
  <Paragraphs>662</Paragraphs>
  <Slides>48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Introduction to Enstore</vt:lpstr>
      <vt:lpstr>Some (ancient) History</vt:lpstr>
      <vt:lpstr>Christmas prototype</vt:lpstr>
      <vt:lpstr>PowerPoint Presentation</vt:lpstr>
      <vt:lpstr>Purpose</vt:lpstr>
      <vt:lpstr>Design considerations</vt:lpstr>
      <vt:lpstr>Enstore Zoo: a bird’s eye view</vt:lpstr>
      <vt:lpstr>PowerPoint Presentation</vt:lpstr>
      <vt:lpstr>Namespace</vt:lpstr>
      <vt:lpstr>Layer examples</vt:lpstr>
      <vt:lpstr>Tags examples</vt:lpstr>
      <vt:lpstr>Enstore client: encp</vt:lpstr>
      <vt:lpstr>encp</vt:lpstr>
      <vt:lpstr>Configuration Server</vt:lpstr>
      <vt:lpstr>Library Manager</vt:lpstr>
      <vt:lpstr>File Clerk and Info server</vt:lpstr>
      <vt:lpstr>Volume Clerk</vt:lpstr>
      <vt:lpstr>Media Changer</vt:lpstr>
      <vt:lpstr>Log server</vt:lpstr>
      <vt:lpstr>Mover</vt:lpstr>
      <vt:lpstr>Mover</vt:lpstr>
      <vt:lpstr>Mover </vt:lpstr>
      <vt:lpstr>FTT</vt:lpstr>
      <vt:lpstr>Inquisitor</vt:lpstr>
      <vt:lpstr>Alarm Server</vt:lpstr>
      <vt:lpstr>Inquisitor</vt:lpstr>
      <vt:lpstr>Monitoring</vt:lpstr>
      <vt:lpstr>Event Relay</vt:lpstr>
      <vt:lpstr>PowerPoint Presentation</vt:lpstr>
      <vt:lpstr>PowerPoint Presentation</vt:lpstr>
      <vt:lpstr>General Features</vt:lpstr>
      <vt:lpstr>Resource Management </vt:lpstr>
      <vt:lpstr>Features</vt:lpstr>
      <vt:lpstr>Availability</vt:lpstr>
      <vt:lpstr>Small Files Problem</vt:lpstr>
      <vt:lpstr>SFA: Small File Aggregation</vt:lpstr>
      <vt:lpstr>Small File Aggregation</vt:lpstr>
      <vt:lpstr>Policy driven aggregation</vt:lpstr>
      <vt:lpstr>SFA Components</vt:lpstr>
      <vt:lpstr>SFA package</vt:lpstr>
      <vt:lpstr>Writing Files</vt:lpstr>
      <vt:lpstr>Reading Files.</vt:lpstr>
      <vt:lpstr>Data Integrity in Cache</vt:lpstr>
      <vt:lpstr>dCache and Enstore</vt:lpstr>
      <vt:lpstr>SFA and dCache</vt:lpstr>
      <vt:lpstr>Enstore Deployments</vt:lpstr>
      <vt:lpstr>A performance plot (Fermilab)</vt:lpstr>
      <vt:lpstr>Concluding remarks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dCache workshop</dc:title>
  <dc:creator>Dmitry Litvintsev</dc:creator>
  <cp:lastModifiedBy>Dmitry Litvintsev</cp:lastModifiedBy>
  <cp:revision>258</cp:revision>
  <dcterms:created xsi:type="dcterms:W3CDTF">2014-05-03T20:16:34Z</dcterms:created>
  <dcterms:modified xsi:type="dcterms:W3CDTF">2016-04-11T08:06:06Z</dcterms:modified>
</cp:coreProperties>
</file>