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  <p:sldMasterId id="2147483677" r:id="rId3"/>
    <p:sldMasterId id="2147483689" r:id="rId4"/>
    <p:sldMasterId id="2147483701" r:id="rId5"/>
    <p:sldMasterId id="2147483713" r:id="rId6"/>
  </p:sldMasterIdLst>
  <p:notesMasterIdLst>
    <p:notesMasterId r:id="rId25"/>
  </p:notesMasterIdLst>
  <p:sldIdLst>
    <p:sldId id="256" r:id="rId7"/>
    <p:sldId id="257" r:id="rId8"/>
    <p:sldId id="259" r:id="rId9"/>
    <p:sldId id="260" r:id="rId10"/>
    <p:sldId id="261" r:id="rId11"/>
    <p:sldId id="262" r:id="rId12"/>
    <p:sldId id="265" r:id="rId13"/>
    <p:sldId id="266" r:id="rId14"/>
    <p:sldId id="263" r:id="rId15"/>
    <p:sldId id="267" r:id="rId16"/>
    <p:sldId id="271" r:id="rId17"/>
    <p:sldId id="269" r:id="rId18"/>
    <p:sldId id="270" r:id="rId19"/>
    <p:sldId id="272" r:id="rId20"/>
    <p:sldId id="273" r:id="rId21"/>
    <p:sldId id="275" r:id="rId22"/>
    <p:sldId id="274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305" autoAdjust="0"/>
  </p:normalViewPr>
  <p:slideViewPr>
    <p:cSldViewPr snapToGrid="0" snapToObjects="1">
      <p:cViewPr varScale="1">
        <p:scale>
          <a:sx n="231" d="100"/>
          <a:sy n="231" d="100"/>
        </p:scale>
        <p:origin x="-10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96741-D4EA-7B41-B3BC-D64C6C4E5D93}" type="datetimeFigureOut">
              <a:rPr lang="en-US" smtClean="0"/>
              <a:t>16/12/15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1289-9429-3042-A3AF-A7B56D95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84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could extend this list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Actively support/participate in commissioning</a:t>
            </a:r>
          </a:p>
          <a:p>
            <a:pPr marL="171450" indent="-171450">
              <a:buFontTx/>
              <a:buChar char="-"/>
            </a:pPr>
            <a:r>
              <a:rPr lang="de-DE" dirty="0" err="1" smtClean="0"/>
              <a:t>Enable</a:t>
            </a:r>
            <a:r>
              <a:rPr lang="de-DE" dirty="0" smtClean="0"/>
              <a:t> smooth </a:t>
            </a:r>
            <a:r>
              <a:rPr lang="de-DE" dirty="0" err="1" smtClean="0"/>
              <a:t>operation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de-DE" dirty="0" smtClean="0"/>
              <a:t>Software </a:t>
            </a:r>
            <a:r>
              <a:rPr lang="de-DE" dirty="0" err="1" smtClean="0"/>
              <a:t>infrastructures</a:t>
            </a:r>
            <a:endParaRPr lang="de-DE" dirty="0" smtClean="0"/>
          </a:p>
          <a:p>
            <a:pPr marL="171450" indent="-171450">
              <a:buFontTx/>
              <a:buChar char="-"/>
            </a:pPr>
            <a:r>
              <a:rPr lang="de-DE" dirty="0" smtClean="0"/>
              <a:t>User </a:t>
            </a:r>
            <a:r>
              <a:rPr lang="de-DE" dirty="0" err="1" smtClean="0"/>
              <a:t>interfaces</a:t>
            </a:r>
            <a:endParaRPr lang="de-DE" dirty="0" smtClean="0"/>
          </a:p>
          <a:p>
            <a:pPr marL="171450" indent="-171450">
              <a:buFontTx/>
              <a:buChar char="-"/>
            </a:pPr>
            <a:r>
              <a:rPr lang="de-DE" dirty="0" smtClean="0"/>
              <a:t>Tools (</a:t>
            </a:r>
            <a:r>
              <a:rPr lang="de-DE" dirty="0" err="1" smtClean="0"/>
              <a:t>physics</a:t>
            </a:r>
            <a:r>
              <a:rPr lang="de-DE" dirty="0" smtClean="0"/>
              <a:t>, </a:t>
            </a:r>
            <a:r>
              <a:rPr lang="de-DE" dirty="0" err="1" smtClean="0"/>
              <a:t>controls</a:t>
            </a:r>
            <a:r>
              <a:rPr lang="de-DE" dirty="0" smtClean="0"/>
              <a:t>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B0AE1-176F-9844-9890-8F88B9CCDF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429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 28 – </a:t>
            </a:r>
            <a:endParaRPr lang="en-US" dirty="0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3319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 28 – </a:t>
            </a:r>
            <a:endParaRPr lang="en-US" dirty="0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66657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 28 – </a:t>
            </a:r>
            <a:endParaRPr lang="de-DE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90622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 28 – </a:t>
            </a:r>
            <a:endParaRPr lang="de-DE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27343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 28 – </a:t>
            </a:r>
            <a:endParaRPr lang="de-DE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55890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 28 – </a:t>
            </a:r>
            <a:endParaRPr lang="de-DE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75508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261748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0322" name="Rectangle 82"/>
          <p:cNvSpPr>
            <a:spLocks noChangeArrowheads="1"/>
          </p:cNvSpPr>
          <p:nvPr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261748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charset="0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5" name="Line 85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261748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DESY-Logo-cyan-RGB_Hintergrund weis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elmholtz_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997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WP-28 – </a:t>
            </a:r>
            <a:endParaRPr lang="en-US" dirty="0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30267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 28 – </a:t>
            </a:r>
            <a:endParaRPr lang="en-US" dirty="0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19968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 28 – </a:t>
            </a:r>
            <a:endParaRPr lang="en-US" dirty="0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3622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 28 – </a:t>
            </a:r>
            <a:endParaRPr lang="en-US" dirty="0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19517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 28 – </a:t>
            </a:r>
            <a:endParaRPr lang="en-US" dirty="0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22367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 28 – </a:t>
            </a:r>
            <a:endParaRPr lang="en-US" dirty="0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3960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 28 – </a:t>
            </a:r>
            <a:endParaRPr lang="de-DE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9600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 28 – </a:t>
            </a:r>
            <a:endParaRPr lang="de-DE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39077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 28 – </a:t>
            </a:r>
            <a:endParaRPr lang="de-DE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427851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 28 – </a:t>
            </a:r>
            <a:endParaRPr lang="de-DE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30580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261748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0322" name="Rectangle 82"/>
          <p:cNvSpPr>
            <a:spLocks noChangeArrowheads="1"/>
          </p:cNvSpPr>
          <p:nvPr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261748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charset="0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5" name="Line 85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261748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DESY-Logo-cyan-RGB_Hintergrund weis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elmholtz_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4424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WP-28 – </a:t>
            </a:r>
            <a:endParaRPr lang="en-US" dirty="0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91337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 28 – </a:t>
            </a:r>
            <a:endParaRPr lang="en-US" dirty="0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5123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 28 – </a:t>
            </a:r>
            <a:endParaRPr lang="en-US" dirty="0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94911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 28 – </a:t>
            </a:r>
            <a:endParaRPr lang="en-US" dirty="0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898763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 28 – </a:t>
            </a:r>
            <a:endParaRPr lang="en-US" dirty="0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50353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 28 – </a:t>
            </a:r>
            <a:endParaRPr lang="en-US" dirty="0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19517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 28 – </a:t>
            </a:r>
            <a:endParaRPr lang="de-DE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435727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 28 – </a:t>
            </a:r>
            <a:endParaRPr lang="de-DE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969154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 28 – </a:t>
            </a:r>
            <a:endParaRPr lang="de-DE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124244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 28 – </a:t>
            </a:r>
            <a:endParaRPr lang="de-DE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405852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261748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0322" name="Rectangle 82"/>
          <p:cNvSpPr>
            <a:spLocks noChangeArrowheads="1"/>
          </p:cNvSpPr>
          <p:nvPr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261748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charset="0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5" name="Line 85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261748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DESY-Logo-cyan-RGB_Hintergrund weis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elmholtz_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3599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WP-28 – </a:t>
            </a:r>
            <a:endParaRPr lang="en-US" dirty="0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8408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 28 – </a:t>
            </a:r>
            <a:endParaRPr lang="en-US" dirty="0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67723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 28 – </a:t>
            </a:r>
            <a:endParaRPr lang="en-US" dirty="0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967214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 28 – </a:t>
            </a:r>
            <a:endParaRPr lang="en-US" dirty="0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352141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 28 – </a:t>
            </a:r>
            <a:endParaRPr lang="en-US" dirty="0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725616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 28 – </a:t>
            </a:r>
            <a:endParaRPr lang="en-US" dirty="0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385506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 28 – </a:t>
            </a:r>
            <a:endParaRPr lang="de-DE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362772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 28 – </a:t>
            </a:r>
            <a:endParaRPr lang="de-DE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839552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 28 – </a:t>
            </a:r>
            <a:endParaRPr lang="de-DE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66858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 28 – </a:t>
            </a:r>
            <a:endParaRPr lang="de-DE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343749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261748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0322" name="Rectangle 82"/>
          <p:cNvSpPr>
            <a:spLocks noChangeArrowheads="1"/>
          </p:cNvSpPr>
          <p:nvPr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261748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charset="0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5" name="Line 85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261748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DESY-Logo-cyan-RGB_Hintergrund weis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elmholtz_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87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261748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0322" name="Rectangle 82"/>
          <p:cNvSpPr>
            <a:spLocks noChangeArrowheads="1"/>
          </p:cNvSpPr>
          <p:nvPr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261748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charset="0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5" name="Line 85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261748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DESY-Logo-cyan-RGB_Hintergrund weis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elmholtz_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48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WP-28 – </a:t>
            </a:r>
            <a:endParaRPr lang="en-US" dirty="0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27436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 28 – </a:t>
            </a:r>
            <a:endParaRPr lang="en-US" dirty="0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059114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 28 – </a:t>
            </a:r>
            <a:endParaRPr lang="en-US" dirty="0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571015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 28 – </a:t>
            </a:r>
            <a:endParaRPr lang="en-US" dirty="0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194078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 28 – </a:t>
            </a:r>
            <a:endParaRPr lang="en-US" dirty="0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619083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 28 – </a:t>
            </a:r>
            <a:endParaRPr lang="en-US" dirty="0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751230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 28 – </a:t>
            </a:r>
            <a:endParaRPr lang="de-DE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123203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 28 – </a:t>
            </a:r>
            <a:endParaRPr lang="de-DE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45472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 28 – </a:t>
            </a:r>
            <a:endParaRPr lang="de-DE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983966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 28 – </a:t>
            </a:r>
            <a:endParaRPr lang="de-DE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34233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WP-28 – </a:t>
            </a:r>
            <a:endParaRPr lang="en-US" dirty="0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71192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 28 – </a:t>
            </a:r>
            <a:endParaRPr lang="en-US" dirty="0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2460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 28 – </a:t>
            </a:r>
            <a:endParaRPr lang="en-US" dirty="0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8575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 28 – </a:t>
            </a:r>
            <a:endParaRPr lang="en-US" dirty="0">
              <a:latin typeface="Aria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1508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noProof="0" dirty="0" smtClean="0">
                <a:solidFill>
                  <a:schemeClr val="bg1"/>
                </a:solidFill>
              </a:rPr>
              <a:t>High Level Controls for the XFEL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 format – don’t edit!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‹#›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December 16</a:t>
            </a:r>
            <a:r>
              <a:rPr lang="en-GB" baseline="30000" dirty="0" err="1" smtClean="0"/>
              <a:t>th</a:t>
            </a:r>
            <a:r>
              <a:rPr lang="en-GB" baseline="30000" dirty="0" smtClean="0"/>
              <a:t> </a:t>
            </a:r>
            <a:r>
              <a:rPr lang="en-GB" noProof="0" dirty="0" smtClean="0"/>
              <a:t>2015, </a:t>
            </a:r>
            <a:r>
              <a:rPr lang="en-GB" b="1" noProof="0" dirty="0" smtClean="0"/>
              <a:t>XFEL Commissioning and Operation</a:t>
            </a:r>
            <a:r>
              <a:rPr lang="en-GB" b="1" baseline="0" noProof="0" dirty="0" smtClean="0"/>
              <a:t> Meeting</a:t>
            </a:r>
            <a:endParaRPr lang="en-GB" b="1" noProof="0" dirty="0" smtClean="0"/>
          </a:p>
          <a:p>
            <a:pPr lvl="0"/>
            <a:r>
              <a:rPr lang="en-GB" noProof="0" dirty="0" smtClean="0"/>
              <a:t>Raimund Kammering, DESY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cs typeface="Geneva" charset="0"/>
              </a:defRPr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WP-28 – </a:t>
            </a:r>
            <a:endParaRPr lang="en-US" dirty="0"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261748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GB" sz="2400">
              <a:solidFill>
                <a:srgbClr val="261748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GB" sz="1000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Control Software (HLC)</a:t>
            </a: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text format – don’t edit!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344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cs typeface="Geneva" charset="0"/>
              </a:defRPr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WP-28 – </a:t>
            </a:r>
            <a:endParaRPr lang="en-US" dirty="0"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261748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GB" sz="2400">
              <a:solidFill>
                <a:srgbClr val="261748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GB" sz="1000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Control Software (HLC)</a:t>
            </a: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text format – don’t edit!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22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cs typeface="Geneva" charset="0"/>
              </a:defRPr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WP-28 – </a:t>
            </a:r>
            <a:endParaRPr lang="en-US" dirty="0"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261748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GB" sz="2400">
              <a:solidFill>
                <a:srgbClr val="261748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GB" sz="1000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Control Software (HLC)</a:t>
            </a: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text format – don’t edit!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003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cs typeface="Geneva" charset="0"/>
              </a:defRPr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WP-28 – </a:t>
            </a:r>
            <a:endParaRPr lang="en-US" dirty="0"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261748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GB" sz="2400">
              <a:solidFill>
                <a:srgbClr val="261748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GB" sz="1000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Control Software (HLC)</a:t>
            </a: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text format – don’t edit!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655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cs typeface="Geneva" charset="0"/>
              </a:defRPr>
            </a:lvl1pPr>
          </a:lstStyle>
          <a:p>
            <a:fld id="{9DF7F96C-B143-8C4C-9EAE-4275B4EBC236}" type="slidenum">
              <a:rPr lang="de-DE" smtClean="0">
                <a:solidFill>
                  <a:srgbClr val="FFFFFF"/>
                </a:solidFill>
                <a:latin typeface="Arial"/>
                <a:ea typeface="ＭＳ Ｐゴシック"/>
              </a:rPr>
              <a:pPr/>
              <a:t>‹#›</a:t>
            </a:fld>
            <a:endParaRPr lang="de-DE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 smtClean="0">
                <a:latin typeface="Arial"/>
                <a:ea typeface="ＭＳ Ｐゴシック"/>
                <a:cs typeface="ＭＳ Ｐゴシック"/>
              </a:rPr>
              <a:t>XFEL MAC Meeting, May 2015 - Raimund Kammering, DESY – MCS / WP-28 – </a:t>
            </a:r>
            <a:endParaRPr lang="en-US" dirty="0"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261748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GB" sz="2400">
              <a:solidFill>
                <a:srgbClr val="261748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GB" sz="1000" dirty="0" smtClean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Control Software (HLC)</a:t>
            </a:r>
            <a:endParaRPr lang="en-GB" sz="1000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text format – don’t edit!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373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Raimund Kammering</a:t>
            </a:r>
          </a:p>
          <a:p>
            <a:r>
              <a:rPr lang="en-US" dirty="0" smtClean="0"/>
              <a:t>for the HLC team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High Level Controls</a:t>
            </a:r>
            <a:br>
              <a:rPr lang="en-US" dirty="0" smtClean="0"/>
            </a:br>
            <a:r>
              <a:rPr lang="en-US" dirty="0" smtClean="0"/>
              <a:t>for the XFEL</a:t>
            </a:r>
            <a:endParaRPr lang="en-US" dirty="0"/>
          </a:p>
        </p:txBody>
      </p:sp>
      <p:pic>
        <p:nvPicPr>
          <p:cNvPr id="4" name="Picture 19" descr="DESY-Logo-cyan-RGB_Hintergrund wei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Helmholtz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594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HLC Development and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FLASH is the </a:t>
            </a:r>
            <a:r>
              <a:rPr lang="en-US" b="1" i="1" dirty="0" smtClean="0"/>
              <a:t>little brother </a:t>
            </a:r>
            <a:r>
              <a:rPr lang="en-US" b="1" dirty="0" smtClean="0"/>
              <a:t>of XFEL</a:t>
            </a:r>
          </a:p>
          <a:p>
            <a:pPr marL="300037" lvl="1" indent="0">
              <a:buNone/>
            </a:pPr>
            <a:r>
              <a:rPr lang="en-US" sz="1500" dirty="0"/>
              <a:t>Control System: DOOCS/TINE</a:t>
            </a:r>
          </a:p>
          <a:p>
            <a:pPr marL="300037" lvl="1" indent="0">
              <a:buNone/>
            </a:pPr>
            <a:r>
              <a:rPr lang="en-US" sz="1500" dirty="0"/>
              <a:t>Front-end Hardware: VME, µTCA</a:t>
            </a:r>
          </a:p>
          <a:p>
            <a:pPr marL="300037" lvl="1" indent="0">
              <a:buNone/>
            </a:pPr>
            <a:r>
              <a:rPr lang="en-US" sz="1500" dirty="0"/>
              <a:t>Timing System</a:t>
            </a:r>
          </a:p>
          <a:p>
            <a:pPr marL="300037" lvl="1" indent="0">
              <a:buNone/>
            </a:pPr>
            <a:r>
              <a:rPr lang="en-US" sz="1500" dirty="0"/>
              <a:t>Machine Protection System</a:t>
            </a:r>
          </a:p>
          <a:p>
            <a:pPr marL="300037" lvl="1" indent="0">
              <a:buNone/>
            </a:pPr>
            <a:r>
              <a:rPr lang="en-US" sz="1500" dirty="0"/>
              <a:t>Multi-Beam-Line Operation</a:t>
            </a:r>
          </a:p>
          <a:p>
            <a:pPr marL="300037" lvl="1" indent="0">
              <a:buNone/>
            </a:pPr>
            <a:r>
              <a:rPr lang="en-US" sz="1500" dirty="0"/>
              <a:t>…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 smtClean="0">
                <a:sym typeface="Wingdings"/>
              </a:rPr>
              <a:t> </a:t>
            </a:r>
            <a:r>
              <a:rPr lang="en-US" dirty="0" smtClean="0"/>
              <a:t>FLASH </a:t>
            </a:r>
            <a:r>
              <a:rPr lang="en-US" dirty="0" smtClean="0"/>
              <a:t>is </a:t>
            </a:r>
            <a:r>
              <a:rPr lang="en-US" b="1" dirty="0" smtClean="0">
                <a:solidFill>
                  <a:schemeClr val="accent2"/>
                </a:solidFill>
              </a:rPr>
              <a:t>the test bed </a:t>
            </a:r>
            <a:r>
              <a:rPr lang="en-US" dirty="0" smtClean="0"/>
              <a:t>for software to be used at XFEL</a:t>
            </a:r>
          </a:p>
          <a:p>
            <a:pPr marL="195263" lvl="1" indent="0">
              <a:buNone/>
            </a:pPr>
            <a:r>
              <a:rPr lang="en-US" dirty="0" smtClean="0"/>
              <a:t> but </a:t>
            </a:r>
            <a:r>
              <a:rPr lang="en-US" dirty="0" smtClean="0"/>
              <a:t>…</a:t>
            </a:r>
          </a:p>
          <a:p>
            <a:pPr marL="0" indent="0" algn="ctr">
              <a:buNone/>
            </a:pPr>
            <a:r>
              <a:rPr lang="en-US" sz="2100" b="1" dirty="0">
                <a:solidFill>
                  <a:schemeClr val="accent2"/>
                </a:solidFill>
              </a:rPr>
              <a:t>XFEL is 10 times as big</a:t>
            </a:r>
            <a:r>
              <a:rPr lang="en-US" sz="2100" dirty="0">
                <a:solidFill>
                  <a:schemeClr val="accent2"/>
                </a:solidFill>
              </a:rPr>
              <a:t>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432" y="1157234"/>
            <a:ext cx="2805097" cy="2387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671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HLC Development and Testing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28332" y="2470326"/>
            <a:ext cx="1294130" cy="431999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dirty="0">
                <a:solidFill>
                  <a:srgbClr val="E0E0E0">
                    <a:lumMod val="50000"/>
                  </a:srgbClr>
                </a:solidFill>
                <a:latin typeface="Arial"/>
                <a:ea typeface="Times New Roman"/>
                <a:cs typeface="Times New Roman"/>
              </a:rPr>
              <a:t>Orbit Control</a:t>
            </a:r>
            <a:endParaRPr lang="en-US" sz="1000" dirty="0">
              <a:solidFill>
                <a:srgbClr val="E0E0E0">
                  <a:lumMod val="50000"/>
                </a:srgbClr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33720" y="2470326"/>
            <a:ext cx="1066165" cy="431999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>
                <a:solidFill>
                  <a:srgbClr val="E0E0E0">
                    <a:lumMod val="50000"/>
                  </a:srgbClr>
                </a:solidFill>
                <a:latin typeface="Arial"/>
                <a:ea typeface="Times New Roman"/>
                <a:cs typeface="Times New Roman"/>
              </a:rPr>
              <a:t>Optic </a:t>
            </a:r>
            <a:endParaRPr lang="en-US" sz="1000">
              <a:solidFill>
                <a:srgbClr val="E0E0E0">
                  <a:lumMod val="50000"/>
                </a:srgbClr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6210" y="1128953"/>
            <a:ext cx="647995" cy="287997"/>
          </a:xfrm>
          <a:prstGeom prst="roundRect">
            <a:avLst/>
          </a:prstGeom>
          <a:ln>
            <a:solidFill>
              <a:srgbClr val="ACA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70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Console Programs</a:t>
            </a:r>
            <a:endParaRPr lang="en-US" sz="70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6210" y="1488126"/>
            <a:ext cx="647995" cy="287997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700" dirty="0">
                <a:solidFill>
                  <a:srgbClr val="707070"/>
                </a:solidFill>
                <a:latin typeface="Arial"/>
                <a:ea typeface="Times New Roman"/>
                <a:cs typeface="Times New Roman"/>
              </a:rPr>
              <a:t>High Level Servers</a:t>
            </a:r>
            <a:endParaRPr lang="en-US" sz="700" dirty="0">
              <a:solidFill>
                <a:srgbClr val="707070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58449" y="2470326"/>
            <a:ext cx="1066165" cy="431999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>
                <a:solidFill>
                  <a:srgbClr val="E0E0E0">
                    <a:lumMod val="50000"/>
                  </a:srgbClr>
                </a:solidFill>
                <a:latin typeface="Arial"/>
                <a:ea typeface="Times New Roman"/>
                <a:cs typeface="Times New Roman"/>
              </a:rPr>
              <a:t>Energy Profile</a:t>
            </a:r>
            <a:endParaRPr lang="en-US" sz="1000">
              <a:solidFill>
                <a:srgbClr val="E0E0E0">
                  <a:lumMod val="50000"/>
                </a:srgbClr>
              </a:solidFill>
              <a:latin typeface="Arial"/>
              <a:ea typeface="Times New Roman"/>
              <a:cs typeface="Times New Roman"/>
            </a:endParaRPr>
          </a:p>
          <a:p>
            <a:pPr algn="ctr"/>
            <a:r>
              <a:rPr lang="en-GB" sz="1000">
                <a:solidFill>
                  <a:srgbClr val="E0E0E0">
                    <a:lumMod val="50000"/>
                  </a:srgbClr>
                </a:solidFill>
                <a:latin typeface="Arial"/>
                <a:ea typeface="Times New Roman"/>
                <a:cs typeface="Times New Roman"/>
              </a:rPr>
              <a:t>Rf control </a:t>
            </a:r>
            <a:endParaRPr lang="en-US" sz="1000">
              <a:solidFill>
                <a:srgbClr val="E0E0E0">
                  <a:lumMod val="50000"/>
                </a:srgbClr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59071" y="4295203"/>
            <a:ext cx="828000" cy="374400"/>
          </a:xfrm>
          <a:prstGeom prst="roundRect">
            <a:avLst/>
          </a:prstGeom>
          <a:solidFill>
            <a:srgbClr val="92D050"/>
          </a:solidFill>
          <a:ln>
            <a:solidFill>
              <a:srgbClr val="ACA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dirty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Magnet Server</a:t>
            </a:r>
            <a:endParaRPr lang="en-US" sz="1000" dirty="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355379" y="4295203"/>
            <a:ext cx="828000" cy="374400"/>
          </a:xfrm>
          <a:prstGeom prst="roundRect">
            <a:avLst/>
          </a:prstGeom>
          <a:solidFill>
            <a:srgbClr val="92D050"/>
          </a:solidFill>
          <a:ln>
            <a:solidFill>
              <a:srgbClr val="ACA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dirty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Undulator Control</a:t>
            </a:r>
            <a:endParaRPr lang="en-US" sz="1000" dirty="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83178" y="2470326"/>
            <a:ext cx="1066165" cy="431999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>
                <a:solidFill>
                  <a:srgbClr val="E0E0E0">
                    <a:lumMod val="50000"/>
                  </a:srgbClr>
                </a:solidFill>
                <a:latin typeface="Arial"/>
                <a:ea typeface="Times New Roman"/>
                <a:cs typeface="Times New Roman"/>
              </a:rPr>
              <a:t>Sequencer</a:t>
            </a:r>
            <a:endParaRPr lang="en-US" sz="1000">
              <a:solidFill>
                <a:srgbClr val="E0E0E0">
                  <a:lumMod val="50000"/>
                </a:srgbClr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895730" y="1804614"/>
            <a:ext cx="1686560" cy="431999"/>
          </a:xfrm>
          <a:prstGeom prst="roundRect">
            <a:avLst/>
          </a:prstGeom>
          <a:ln>
            <a:solidFill>
              <a:srgbClr val="ACA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dirty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Optics Measurement and matching</a:t>
            </a:r>
            <a:endParaRPr lang="en-US" sz="1000" dirty="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23090" y="1804614"/>
            <a:ext cx="1910715" cy="431999"/>
          </a:xfrm>
          <a:prstGeom prst="roundRect">
            <a:avLst/>
          </a:prstGeom>
          <a:ln>
            <a:solidFill>
              <a:srgbClr val="ACA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dirty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Energy Management and Bunch compression</a:t>
            </a:r>
            <a:endParaRPr lang="en-US" sz="1000" dirty="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74605" y="1804614"/>
            <a:ext cx="1686560" cy="431999"/>
          </a:xfrm>
          <a:prstGeom prst="roundRect">
            <a:avLst/>
          </a:prstGeom>
          <a:solidFill>
            <a:schemeClr val="accent1"/>
          </a:solidFill>
          <a:ln>
            <a:solidFill>
              <a:srgbClr val="ACA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dirty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Orbit display, bumps</a:t>
            </a:r>
            <a:endParaRPr lang="en-US" sz="1000" dirty="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8083" y="5686797"/>
            <a:ext cx="867600" cy="3744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rgbClr val="ACA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RF </a:t>
            </a:r>
            <a:endParaRPr lang="en-US" sz="1050" dirty="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744215" y="1804614"/>
            <a:ext cx="2265045" cy="431999"/>
          </a:xfrm>
          <a:prstGeom prst="roundRect">
            <a:avLst/>
          </a:prstGeom>
          <a:ln>
            <a:solidFill>
              <a:srgbClr val="ACA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Machine State Control (Sequencing, Bunch Patterns)</a:t>
            </a:r>
            <a:endParaRPr lang="en-US" sz="100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271371" y="1146523"/>
            <a:ext cx="2851785" cy="431999"/>
          </a:xfrm>
          <a:prstGeom prst="roundRect">
            <a:avLst/>
          </a:prstGeom>
          <a:ln>
            <a:solidFill>
              <a:srgbClr val="ACA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SASE Control </a:t>
            </a:r>
            <a:endParaRPr lang="en-US" sz="100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189213" y="5686797"/>
            <a:ext cx="867600" cy="3744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rgbClr val="ACA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BPM </a:t>
            </a:r>
            <a:endParaRPr lang="en-US" sz="1050" dirty="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30343" y="5686797"/>
            <a:ext cx="867600" cy="3744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rgbClr val="ACA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BLM </a:t>
            </a:r>
            <a:endParaRPr lang="en-US" sz="1050" dirty="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271473" y="5686797"/>
            <a:ext cx="867600" cy="3744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rgbClr val="ACA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Toroid </a:t>
            </a:r>
            <a:endParaRPr lang="en-US" sz="1050" dirty="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251687" y="5686797"/>
            <a:ext cx="828000" cy="374400"/>
          </a:xfrm>
          <a:prstGeom prst="roundRect">
            <a:avLst/>
          </a:prstGeom>
          <a:solidFill>
            <a:srgbClr val="92D050"/>
          </a:solidFill>
          <a:ln>
            <a:solidFill>
              <a:srgbClr val="ACA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Wire Scanners</a:t>
            </a:r>
            <a:endParaRPr lang="en-US" sz="105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312602" y="5686797"/>
            <a:ext cx="867600" cy="3744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rgbClr val="ACA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SASE Intensity </a:t>
            </a:r>
            <a:endParaRPr lang="en-US" sz="1050" dirty="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31082" y="3277310"/>
            <a:ext cx="4567659" cy="1848357"/>
          </a:xfrm>
          <a:prstGeom prst="ellipse">
            <a:avLst/>
          </a:prstGeom>
          <a:noFill/>
          <a:ln>
            <a:solidFill>
              <a:schemeClr val="accent5"/>
            </a:solidFill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295647" y="3560763"/>
            <a:ext cx="648000" cy="2736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Orbit</a:t>
            </a:r>
            <a:endParaRPr lang="en-US" sz="120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227317" y="3561398"/>
            <a:ext cx="648000" cy="2736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rf </a:t>
            </a:r>
            <a:endParaRPr lang="en-US" sz="120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80332" y="4136073"/>
            <a:ext cx="648000" cy="2736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BLM</a:t>
            </a:r>
            <a:endParaRPr lang="en-US" sz="1200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184011" y="3372803"/>
            <a:ext cx="648000" cy="2736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Toroid</a:t>
            </a:r>
            <a:endParaRPr lang="en-US" sz="1200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902072" y="4115118"/>
            <a:ext cx="1325880" cy="71628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DAQ</a:t>
            </a:r>
            <a:endParaRPr lang="en-US" sz="120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897877" y="4132263"/>
            <a:ext cx="648000" cy="2736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SASE </a:t>
            </a:r>
            <a:endParaRPr lang="en-US" sz="120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32" name="Text Box 299"/>
          <p:cNvSpPr txBox="1"/>
          <p:nvPr/>
        </p:nvSpPr>
        <p:spPr>
          <a:xfrm>
            <a:off x="463233" y="6152327"/>
            <a:ext cx="3851910" cy="21394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>
                <a:solidFill>
                  <a:srgbClr val="261748"/>
                </a:solidFill>
                <a:latin typeface="Arial"/>
                <a:ea typeface="Times New Roman"/>
                <a:cs typeface="Times New Roman"/>
              </a:rPr>
              <a:t>Device servers which produce data for each bunch in pulse train</a:t>
            </a:r>
            <a:endParaRPr lang="en-US" sz="800" dirty="0">
              <a:solidFill>
                <a:srgbClr val="261748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3" name="Text Box 300"/>
          <p:cNvSpPr txBox="1"/>
          <p:nvPr/>
        </p:nvSpPr>
        <p:spPr>
          <a:xfrm>
            <a:off x="5881053" y="6151693"/>
            <a:ext cx="2750820" cy="216289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>
                <a:solidFill>
                  <a:srgbClr val="261748"/>
                </a:solidFill>
                <a:latin typeface="Arial"/>
                <a:ea typeface="Times New Roman"/>
                <a:cs typeface="Times New Roman"/>
              </a:rPr>
              <a:t>Device servers for ‘slow’ components</a:t>
            </a:r>
            <a:endParaRPr lang="en-US" sz="800">
              <a:solidFill>
                <a:srgbClr val="261748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459071" y="5686797"/>
            <a:ext cx="828000" cy="374400"/>
          </a:xfrm>
          <a:prstGeom prst="roundRect">
            <a:avLst/>
          </a:prstGeom>
          <a:solidFill>
            <a:srgbClr val="92D050"/>
          </a:solidFill>
          <a:ln>
            <a:solidFill>
              <a:srgbClr val="ACA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Magnet Controller</a:t>
            </a:r>
            <a:endParaRPr lang="en-US" sz="1050" dirty="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355379" y="5686797"/>
            <a:ext cx="828000" cy="374400"/>
          </a:xfrm>
          <a:prstGeom prst="roundRect">
            <a:avLst/>
          </a:prstGeom>
          <a:solidFill>
            <a:srgbClr val="92D050"/>
          </a:solidFill>
          <a:ln>
            <a:solidFill>
              <a:srgbClr val="ACA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Screens</a:t>
            </a:r>
            <a:endParaRPr lang="en-US" sz="105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147995" y="5686797"/>
            <a:ext cx="828000" cy="374400"/>
          </a:xfrm>
          <a:prstGeom prst="roundRect">
            <a:avLst/>
          </a:prstGeom>
          <a:solidFill>
            <a:srgbClr val="92D050"/>
          </a:solidFill>
          <a:ln>
            <a:solidFill>
              <a:srgbClr val="ACA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Others</a:t>
            </a:r>
            <a:endParaRPr lang="en-US" sz="105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7" name="Text Box 12"/>
          <p:cNvSpPr txBox="1"/>
          <p:nvPr/>
        </p:nvSpPr>
        <p:spPr>
          <a:xfrm>
            <a:off x="6202999" y="5366068"/>
            <a:ext cx="2149474" cy="214174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>
                <a:solidFill>
                  <a:srgbClr val="261748"/>
                </a:solidFill>
                <a:latin typeface="Arial"/>
                <a:ea typeface="Times New Roman"/>
                <a:cs typeface="Times New Roman"/>
              </a:rPr>
              <a:t>Middle layer servers for ‘slow’ components</a:t>
            </a:r>
            <a:endParaRPr lang="en-US" sz="800">
              <a:solidFill>
                <a:srgbClr val="261748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8149343" y="4295203"/>
            <a:ext cx="828000" cy="374400"/>
          </a:xfrm>
          <a:prstGeom prst="roundRect">
            <a:avLst/>
          </a:prstGeom>
          <a:solidFill>
            <a:srgbClr val="92D050"/>
          </a:solidFill>
          <a:ln>
            <a:solidFill>
              <a:srgbClr val="ACA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dirty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Others </a:t>
            </a:r>
            <a:endParaRPr lang="en-US" sz="1000" dirty="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9" name="Text Box 22"/>
          <p:cNvSpPr txBox="1"/>
          <p:nvPr/>
        </p:nvSpPr>
        <p:spPr>
          <a:xfrm>
            <a:off x="1716089" y="5371783"/>
            <a:ext cx="2149474" cy="214174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>
                <a:solidFill>
                  <a:srgbClr val="261748"/>
                </a:solidFill>
                <a:latin typeface="Arial"/>
                <a:ea typeface="Times New Roman"/>
                <a:cs typeface="Times New Roman"/>
              </a:rPr>
              <a:t>Middle layer servers for ‘fast’ components</a:t>
            </a:r>
            <a:endParaRPr lang="en-US" sz="800" dirty="0">
              <a:solidFill>
                <a:srgbClr val="261748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881026" y="2470326"/>
            <a:ext cx="1294130" cy="431999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dirty="0">
                <a:solidFill>
                  <a:srgbClr val="E0E0E0">
                    <a:lumMod val="50000"/>
                  </a:srgbClr>
                </a:solidFill>
                <a:latin typeface="Arial"/>
                <a:ea typeface="Times New Roman"/>
                <a:cs typeface="Times New Roman"/>
              </a:rPr>
              <a:t>Peak Current Control</a:t>
            </a:r>
            <a:endParaRPr lang="en-US" sz="1000" dirty="0">
              <a:solidFill>
                <a:srgbClr val="E0E0E0">
                  <a:lumMod val="50000"/>
                </a:srgbClr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251687" y="4295203"/>
            <a:ext cx="828000" cy="374400"/>
          </a:xfrm>
          <a:prstGeom prst="roundRect">
            <a:avLst/>
          </a:prstGeom>
          <a:solidFill>
            <a:srgbClr val="92D050"/>
          </a:solidFill>
          <a:ln>
            <a:solidFill>
              <a:srgbClr val="ACA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Beam Profile Monitors </a:t>
            </a:r>
            <a:endParaRPr lang="en-US" sz="800" dirty="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61165" y="338874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94161" y="356076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3938" y="550213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42196" y="550213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15245" y="550213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53503" y="550213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837669" y="228566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967645" y="391592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75317" y="228566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271315" y="228566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80202" y="228085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271315" y="159145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160454" y="159145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1053" y="3497033"/>
            <a:ext cx="2358989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2"/>
                </a:solidFill>
              </a:rPr>
              <a:t>status ~ early 2014</a:t>
            </a:r>
            <a:endParaRPr lang="en-US" sz="2000" dirty="0" smtClean="0">
              <a:solidFill>
                <a:schemeClr val="accent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28701" y="408924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2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>
              <a:lnSpc>
                <a:spcPct val="120000"/>
              </a:lnSpc>
            </a:pPr>
            <a:r>
              <a:rPr lang="en-US" dirty="0"/>
              <a:t>HLC Development and Testing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36210" y="1128953"/>
            <a:ext cx="647995" cy="287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70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Console Programs</a:t>
            </a:r>
            <a:endParaRPr lang="en-US" sz="70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6210" y="1488126"/>
            <a:ext cx="647995" cy="287997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700">
                <a:solidFill>
                  <a:schemeClr val="accent5"/>
                </a:solidFill>
                <a:latin typeface="Arial"/>
                <a:ea typeface="Times New Roman"/>
                <a:cs typeface="Times New Roman"/>
              </a:rPr>
              <a:t>High Level Servers</a:t>
            </a:r>
            <a:endParaRPr lang="en-US" sz="700">
              <a:solidFill>
                <a:schemeClr val="accent5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53515" y="1804614"/>
            <a:ext cx="1686560" cy="431999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Optics Measurement and matching</a:t>
            </a:r>
            <a:endParaRPr lang="en-US" sz="100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38025" y="1804614"/>
            <a:ext cx="1910715" cy="431999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Energy Management and Bunch compression</a:t>
            </a:r>
            <a:endParaRPr lang="en-US" sz="100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74605" y="1804614"/>
            <a:ext cx="1686560" cy="43199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dirty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Orbit display, bumps</a:t>
            </a:r>
            <a:endParaRPr lang="en-US" sz="1000" dirty="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48083" y="5686797"/>
            <a:ext cx="867600" cy="374400"/>
          </a:xfrm>
          <a:prstGeom prst="roundRect">
            <a:avLst/>
          </a:prstGeom>
          <a:solidFill>
            <a:schemeClr val="bg2"/>
          </a:solidFill>
          <a:ln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 smtClean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RF</a:t>
            </a:r>
            <a:r>
              <a:rPr lang="en-GB" sz="1050" dirty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en-US" sz="1050" dirty="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44215" y="1804614"/>
            <a:ext cx="2265045" cy="431999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Machine State Control (Sequencing, Bunch Patterns)</a:t>
            </a:r>
            <a:endParaRPr lang="en-US" sz="100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271371" y="1146523"/>
            <a:ext cx="2851785" cy="431999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SASE Control </a:t>
            </a:r>
            <a:endParaRPr lang="en-US" sz="100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189213" y="5686797"/>
            <a:ext cx="867600" cy="3744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 smtClean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BPM</a:t>
            </a:r>
            <a:r>
              <a:rPr lang="en-GB" sz="1050" dirty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en-US" sz="1050" dirty="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230343" y="5686797"/>
            <a:ext cx="867600" cy="374400"/>
          </a:xfrm>
          <a:prstGeom prst="roundRect">
            <a:avLst/>
          </a:prstGeom>
          <a:solidFill>
            <a:schemeClr val="bg2"/>
          </a:solidFill>
          <a:ln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 smtClean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BLM</a:t>
            </a:r>
            <a:r>
              <a:rPr lang="en-GB" sz="1050" dirty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en-US" sz="1050" dirty="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271473" y="5686797"/>
            <a:ext cx="867600" cy="374400"/>
          </a:xfrm>
          <a:prstGeom prst="roundRect">
            <a:avLst/>
          </a:prstGeom>
          <a:solidFill>
            <a:schemeClr val="bg2"/>
          </a:solidFill>
          <a:ln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 smtClean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Toroid</a:t>
            </a:r>
            <a:r>
              <a:rPr lang="en-GB" sz="1050" dirty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en-US" sz="1050" dirty="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251687" y="5686797"/>
            <a:ext cx="828000" cy="3744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Wire Scanners</a:t>
            </a:r>
            <a:endParaRPr lang="en-US" sz="105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312602" y="5686797"/>
            <a:ext cx="867600" cy="374400"/>
          </a:xfrm>
          <a:prstGeom prst="roundRect">
            <a:avLst/>
          </a:prstGeom>
          <a:solidFill>
            <a:schemeClr val="bg2"/>
          </a:solidFill>
          <a:ln>
            <a:solidFill>
              <a:srgbClr val="E0E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SASE </a:t>
            </a:r>
            <a:r>
              <a:rPr lang="en-GB" sz="1050" dirty="0" smtClean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Intensity</a:t>
            </a:r>
            <a:r>
              <a:rPr lang="en-GB" sz="1050" dirty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en-US" sz="1050" dirty="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31082" y="3277310"/>
            <a:ext cx="4567659" cy="1848357"/>
          </a:xfrm>
          <a:prstGeom prst="ellipse">
            <a:avLst/>
          </a:prstGeom>
          <a:noFill/>
          <a:ln>
            <a:solidFill>
              <a:schemeClr val="accent5"/>
            </a:solidFill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>
              <a:noFill/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295647" y="3560763"/>
            <a:ext cx="648000" cy="2736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Orbit</a:t>
            </a:r>
            <a:endParaRPr lang="en-US" sz="1200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27317" y="3561398"/>
            <a:ext cx="648000" cy="273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rf </a:t>
            </a:r>
            <a:endParaRPr lang="en-US" sz="120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80332" y="4136073"/>
            <a:ext cx="648000" cy="273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 smtClean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BLM</a:t>
            </a:r>
            <a:endParaRPr lang="en-GB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184011" y="3372803"/>
            <a:ext cx="648000" cy="273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Toroid</a:t>
            </a:r>
            <a:endParaRPr lang="en-US" sz="1200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902072" y="4115118"/>
            <a:ext cx="1325880" cy="7162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DAQ</a:t>
            </a:r>
            <a:endParaRPr lang="en-US" sz="120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897877" y="4132263"/>
            <a:ext cx="648000" cy="273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SASE </a:t>
            </a:r>
            <a:endParaRPr lang="en-US" sz="120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38" name="Text Box 299"/>
          <p:cNvSpPr txBox="1"/>
          <p:nvPr/>
        </p:nvSpPr>
        <p:spPr>
          <a:xfrm>
            <a:off x="463233" y="6152327"/>
            <a:ext cx="3851910" cy="213942"/>
          </a:xfrm>
          <a:prstGeom prst="rect">
            <a:avLst/>
          </a:prstGeom>
          <a:solidFill>
            <a:schemeClr val="lt1"/>
          </a:solidFill>
          <a:ln w="6350">
            <a:solidFill>
              <a:schemeClr val="bg2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>
                <a:solidFill>
                  <a:srgbClr val="E0E0E0">
                    <a:lumMod val="90000"/>
                  </a:srgbClr>
                </a:solidFill>
                <a:latin typeface="Arial"/>
                <a:ea typeface="Times New Roman"/>
                <a:cs typeface="Times New Roman"/>
              </a:rPr>
              <a:t>Device servers which produce data for each bunch in pulse </a:t>
            </a:r>
            <a:r>
              <a:rPr lang="en-GB" sz="800" dirty="0" smtClean="0">
                <a:solidFill>
                  <a:srgbClr val="E0E0E0">
                    <a:lumMod val="90000"/>
                  </a:srgbClr>
                </a:solidFill>
                <a:latin typeface="Arial"/>
                <a:ea typeface="Times New Roman"/>
                <a:cs typeface="Times New Roman"/>
              </a:rPr>
              <a:t>train</a:t>
            </a:r>
            <a:endParaRPr lang="en-US" sz="800" dirty="0">
              <a:solidFill>
                <a:srgbClr val="E0E0E0">
                  <a:lumMod val="90000"/>
                </a:srgbClr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9" name="Text Box 300"/>
          <p:cNvSpPr txBox="1"/>
          <p:nvPr/>
        </p:nvSpPr>
        <p:spPr>
          <a:xfrm>
            <a:off x="5881053" y="6151693"/>
            <a:ext cx="2750820" cy="216289"/>
          </a:xfrm>
          <a:prstGeom prst="rect">
            <a:avLst/>
          </a:prstGeom>
          <a:solidFill>
            <a:schemeClr val="lt1"/>
          </a:solidFill>
          <a:ln w="6350">
            <a:solidFill>
              <a:schemeClr val="bg2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>
                <a:solidFill>
                  <a:srgbClr val="E0E0E0">
                    <a:lumMod val="90000"/>
                  </a:srgbClr>
                </a:solidFill>
                <a:latin typeface="Arial"/>
                <a:ea typeface="Times New Roman"/>
                <a:cs typeface="Times New Roman"/>
              </a:rPr>
              <a:t>Device servers for ‘slow’ components</a:t>
            </a:r>
            <a:endParaRPr lang="en-US" sz="800">
              <a:solidFill>
                <a:srgbClr val="E0E0E0">
                  <a:lumMod val="90000"/>
                </a:srgbClr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459071" y="5686797"/>
            <a:ext cx="828000" cy="3744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Magnet </a:t>
            </a:r>
            <a:r>
              <a:rPr lang="en-GB" sz="1050" dirty="0" smtClean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Controller</a:t>
            </a:r>
            <a:endParaRPr lang="en-US" sz="1050" dirty="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355379" y="5686797"/>
            <a:ext cx="828000" cy="3744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Screens</a:t>
            </a:r>
            <a:endParaRPr lang="en-US" sz="105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147995" y="5686797"/>
            <a:ext cx="828000" cy="3744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Others</a:t>
            </a:r>
            <a:endParaRPr lang="en-US" sz="105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43" name="Text Box 12"/>
          <p:cNvSpPr txBox="1"/>
          <p:nvPr/>
        </p:nvSpPr>
        <p:spPr>
          <a:xfrm>
            <a:off x="6202999" y="5366068"/>
            <a:ext cx="2149474" cy="214174"/>
          </a:xfrm>
          <a:prstGeom prst="rect">
            <a:avLst/>
          </a:prstGeom>
          <a:solidFill>
            <a:schemeClr val="lt1"/>
          </a:solidFill>
          <a:ln w="6350">
            <a:solidFill>
              <a:schemeClr val="bg2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>
                <a:solidFill>
                  <a:srgbClr val="E0E0E0">
                    <a:lumMod val="90000"/>
                  </a:srgbClr>
                </a:solidFill>
                <a:latin typeface="Arial"/>
                <a:ea typeface="Times New Roman"/>
                <a:cs typeface="Times New Roman"/>
              </a:rPr>
              <a:t>Middle layer servers for ‘slow’ components</a:t>
            </a:r>
            <a:endParaRPr lang="en-US" sz="800">
              <a:solidFill>
                <a:srgbClr val="E0E0E0">
                  <a:lumMod val="90000"/>
                </a:srgbClr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45" name="Text Box 22"/>
          <p:cNvSpPr txBox="1"/>
          <p:nvPr/>
        </p:nvSpPr>
        <p:spPr>
          <a:xfrm>
            <a:off x="1716089" y="5371783"/>
            <a:ext cx="2149474" cy="214174"/>
          </a:xfrm>
          <a:prstGeom prst="rect">
            <a:avLst/>
          </a:prstGeom>
          <a:solidFill>
            <a:schemeClr val="lt1"/>
          </a:solidFill>
          <a:ln w="6350">
            <a:solidFill>
              <a:schemeClr val="bg2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>
                <a:solidFill>
                  <a:srgbClr val="E0E0E0">
                    <a:lumMod val="90000"/>
                  </a:srgbClr>
                </a:solidFill>
                <a:latin typeface="Arial"/>
                <a:ea typeface="Times New Roman"/>
                <a:cs typeface="Times New Roman"/>
              </a:rPr>
              <a:t>Middle layer servers for ‘fast’ components</a:t>
            </a:r>
            <a:endParaRPr lang="en-US" sz="800" dirty="0">
              <a:solidFill>
                <a:srgbClr val="E0E0E0">
                  <a:lumMod val="90000"/>
                </a:srgbClr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328332" y="2470326"/>
            <a:ext cx="1294130" cy="4319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dirty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Orbit Control</a:t>
            </a:r>
            <a:endParaRPr lang="en-US" sz="1000" dirty="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433720" y="2470326"/>
            <a:ext cx="1066165" cy="431999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>
                <a:solidFill>
                  <a:schemeClr val="accent5"/>
                </a:solidFill>
                <a:latin typeface="Arial"/>
                <a:ea typeface="Times New Roman"/>
                <a:cs typeface="Times New Roman"/>
              </a:rPr>
              <a:t>Optic </a:t>
            </a:r>
            <a:endParaRPr lang="en-US" sz="1000">
              <a:solidFill>
                <a:schemeClr val="accent5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5758449" y="2470326"/>
            <a:ext cx="1066165" cy="4319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Energy Profile</a:t>
            </a:r>
            <a:endParaRPr lang="en-US" sz="100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  <a:p>
            <a:pPr algn="ctr"/>
            <a:r>
              <a:rPr lang="en-GB" sz="100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Rf control </a:t>
            </a:r>
            <a:endParaRPr lang="en-US" sz="100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083178" y="2470326"/>
            <a:ext cx="1066165" cy="4319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Sequencer</a:t>
            </a:r>
            <a:endParaRPr lang="en-US" sz="100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881026" y="2470326"/>
            <a:ext cx="1294130" cy="4319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Peak Current Control</a:t>
            </a:r>
            <a:endParaRPr lang="en-US" sz="1000" dirty="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459071" y="4295203"/>
            <a:ext cx="828000" cy="374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Magnet Server</a:t>
            </a:r>
            <a:endParaRPr lang="en-US" sz="1000" dirty="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355379" y="4295203"/>
            <a:ext cx="828000" cy="3744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dirty="0" smtClean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Undulator Control</a:t>
            </a:r>
            <a:endParaRPr lang="en-US" sz="1000" dirty="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8149343" y="4295203"/>
            <a:ext cx="828000" cy="3744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Others </a:t>
            </a:r>
            <a:endParaRPr lang="en-US" sz="100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7251687" y="4295203"/>
            <a:ext cx="828000" cy="3744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Beam Profile </a:t>
            </a:r>
            <a:r>
              <a:rPr lang="en-GB" sz="800" dirty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Monitors </a:t>
            </a:r>
            <a:endParaRPr lang="en-US" sz="800" dirty="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6501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Curved Connector 36"/>
          <p:cNvCxnSpPr>
            <a:stCxn id="16" idx="3"/>
            <a:endCxn id="11" idx="0"/>
          </p:cNvCxnSpPr>
          <p:nvPr/>
        </p:nvCxnSpPr>
        <p:spPr bwMode="auto">
          <a:xfrm>
            <a:off x="3802427" y="1916418"/>
            <a:ext cx="3398575" cy="2274589"/>
          </a:xfrm>
          <a:prstGeom prst="curvedConnector2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>
              <a:lnSpc>
                <a:spcPct val="120000"/>
              </a:lnSpc>
            </a:pPr>
            <a:r>
              <a:rPr lang="en-US" dirty="0"/>
              <a:t>HLC Development and Testing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675667" y="4191007"/>
            <a:ext cx="1050669" cy="43199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 dirty="0" smtClean="0">
                <a:effectLst/>
                <a:latin typeface="+mj-lt"/>
                <a:ea typeface="Times New Roman"/>
                <a:cs typeface="Times New Roman"/>
              </a:rPr>
              <a:t>Magnet Server</a:t>
            </a:r>
            <a:endParaRPr lang="en-US" sz="100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115867" y="1700418"/>
            <a:ext cx="1686560" cy="43199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 dirty="0">
                <a:ea typeface="Times New Roman"/>
                <a:cs typeface="Times New Roman"/>
              </a:rPr>
              <a:t>Orbit display, bumps</a:t>
            </a:r>
            <a:endParaRPr lang="en-US" sz="1000" dirty="0">
              <a:ea typeface="Times New Roman"/>
              <a:cs typeface="Times New Roman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330475" y="5582601"/>
            <a:ext cx="867600" cy="3744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50" dirty="0" smtClean="0">
                <a:effectLst/>
                <a:latin typeface="+mj-lt"/>
                <a:ea typeface="Times New Roman"/>
                <a:cs typeface="Times New Roman"/>
              </a:rPr>
              <a:t>BPM</a:t>
            </a:r>
            <a:r>
              <a:rPr lang="en-GB" sz="1050" dirty="0">
                <a:effectLst/>
                <a:latin typeface="+mj-lt"/>
                <a:ea typeface="Times New Roman"/>
                <a:cs typeface="Times New Roman"/>
              </a:rPr>
              <a:t> </a:t>
            </a:r>
            <a:endParaRPr lang="en-US" sz="1050" dirty="0"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472344" y="3173114"/>
            <a:ext cx="4567659" cy="1848357"/>
          </a:xfrm>
          <a:prstGeom prst="ellipse">
            <a:avLst/>
          </a:prstGeom>
          <a:noFill/>
          <a:ln>
            <a:solidFill>
              <a:srgbClr val="ACABB1"/>
            </a:solidFill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>
              <a:latin typeface="+mj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436909" y="3456567"/>
            <a:ext cx="648000" cy="2736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 dirty="0"/>
              <a:t>Orbit</a:t>
            </a:r>
            <a:endParaRPr lang="en-US" sz="1200" dirty="0"/>
          </a:p>
        </p:txBody>
      </p:sp>
      <p:sp>
        <p:nvSpPr>
          <p:cNvPr id="26" name="Rounded Rectangle 25"/>
          <p:cNvSpPr/>
          <p:nvPr/>
        </p:nvSpPr>
        <p:spPr>
          <a:xfrm>
            <a:off x="3043334" y="4010922"/>
            <a:ext cx="1325880" cy="7162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/>
              <a:t>DAQ</a:t>
            </a:r>
            <a:endParaRPr lang="en-US" sz="1200"/>
          </a:p>
        </p:txBody>
      </p:sp>
      <p:sp>
        <p:nvSpPr>
          <p:cNvPr id="47" name="Rounded Rectangle 46"/>
          <p:cNvSpPr/>
          <p:nvPr/>
        </p:nvSpPr>
        <p:spPr>
          <a:xfrm>
            <a:off x="5574982" y="2366130"/>
            <a:ext cx="1066165" cy="431999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000">
                <a:solidFill>
                  <a:srgbClr val="ACABB1"/>
                </a:solidFill>
                <a:effectLst/>
                <a:latin typeface="+mj-lt"/>
                <a:ea typeface="Times New Roman"/>
                <a:cs typeface="Times New Roman"/>
              </a:rPr>
              <a:t>Optic </a:t>
            </a:r>
            <a:endParaRPr lang="en-US" sz="1000">
              <a:solidFill>
                <a:srgbClr val="ACABB1"/>
              </a:solidFill>
              <a:effectLst/>
              <a:latin typeface="+mj-lt"/>
              <a:ea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48061" y="2168050"/>
            <a:ext cx="2306040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1</a:t>
            </a:r>
            <a:r>
              <a:rPr lang="en-US" sz="1200" dirty="0" smtClean="0"/>
              <a:t>. calculate orbit for given optic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6769105" y="3154004"/>
            <a:ext cx="1608133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5</a:t>
            </a:r>
            <a:r>
              <a:rPr lang="en-US" sz="1200" dirty="0" smtClean="0"/>
              <a:t>. write new currents</a:t>
            </a:r>
            <a:endParaRPr lang="en-US" sz="1200" dirty="0"/>
          </a:p>
        </p:txBody>
      </p:sp>
      <p:cxnSp>
        <p:nvCxnSpPr>
          <p:cNvPr id="57" name="Curved Connector 56"/>
          <p:cNvCxnSpPr>
            <a:stCxn id="47" idx="2"/>
            <a:endCxn id="27" idx="3"/>
          </p:cNvCxnSpPr>
          <p:nvPr/>
        </p:nvCxnSpPr>
        <p:spPr bwMode="auto">
          <a:xfrm rot="5400000">
            <a:off x="3167234" y="2828970"/>
            <a:ext cx="2971672" cy="2909990"/>
          </a:xfrm>
          <a:prstGeom prst="curvedConnector2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2" name="TextBox 51"/>
          <p:cNvSpPr txBox="1"/>
          <p:nvPr/>
        </p:nvSpPr>
        <p:spPr>
          <a:xfrm>
            <a:off x="4377929" y="5203690"/>
            <a:ext cx="2044149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2</a:t>
            </a:r>
            <a:r>
              <a:rPr lang="en-US" sz="1200" b="1" dirty="0" smtClean="0"/>
              <a:t>.</a:t>
            </a:r>
            <a:r>
              <a:rPr lang="en-US" sz="1200" dirty="0" smtClean="0"/>
              <a:t> write orbit to BPM server</a:t>
            </a:r>
            <a:endParaRPr lang="en-US" sz="1200" dirty="0"/>
          </a:p>
        </p:txBody>
      </p:sp>
      <p:cxnSp>
        <p:nvCxnSpPr>
          <p:cNvPr id="58" name="Curved Connector 57"/>
          <p:cNvCxnSpPr>
            <a:stCxn id="27" idx="0"/>
            <a:endCxn id="26" idx="2"/>
          </p:cNvCxnSpPr>
          <p:nvPr/>
        </p:nvCxnSpPr>
        <p:spPr bwMode="auto">
          <a:xfrm rot="5400000" flipH="1" flipV="1">
            <a:off x="2807575" y="4683903"/>
            <a:ext cx="855399" cy="941999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9" name="Curved Connector 58"/>
          <p:cNvCxnSpPr>
            <a:stCxn id="26" idx="0"/>
            <a:endCxn id="22" idx="2"/>
          </p:cNvCxnSpPr>
          <p:nvPr/>
        </p:nvCxnSpPr>
        <p:spPr bwMode="auto">
          <a:xfrm rot="16200000" flipV="1">
            <a:off x="3093215" y="3397862"/>
            <a:ext cx="280755" cy="945365"/>
          </a:xfrm>
          <a:prstGeom prst="curvedConnector3">
            <a:avLst>
              <a:gd name="adj1" fmla="val 43746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3" name="TextBox 52"/>
          <p:cNvSpPr txBox="1"/>
          <p:nvPr/>
        </p:nvSpPr>
        <p:spPr>
          <a:xfrm>
            <a:off x="1633917" y="4790638"/>
            <a:ext cx="150554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3</a:t>
            </a:r>
            <a:r>
              <a:rPr lang="en-US" sz="1200" dirty="0" smtClean="0"/>
              <a:t>. send orbit data</a:t>
            </a:r>
          </a:p>
          <a:p>
            <a:pPr algn="ctr"/>
            <a:r>
              <a:rPr lang="en-US" sz="1200" dirty="0" smtClean="0"/>
              <a:t>to DAQ/orbit server</a:t>
            </a:r>
            <a:endParaRPr lang="en-US" sz="1200" dirty="0"/>
          </a:p>
        </p:txBody>
      </p:sp>
      <p:cxnSp>
        <p:nvCxnSpPr>
          <p:cNvPr id="60" name="Curved Connector 59"/>
          <p:cNvCxnSpPr>
            <a:stCxn id="22" idx="0"/>
            <a:endCxn id="16" idx="2"/>
          </p:cNvCxnSpPr>
          <p:nvPr/>
        </p:nvCxnSpPr>
        <p:spPr bwMode="auto">
          <a:xfrm rot="5400000" flipH="1" flipV="1">
            <a:off x="2197953" y="2695373"/>
            <a:ext cx="1324150" cy="198238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4" name="TextBox 53"/>
          <p:cNvSpPr txBox="1"/>
          <p:nvPr/>
        </p:nvSpPr>
        <p:spPr>
          <a:xfrm>
            <a:off x="1688880" y="2418976"/>
            <a:ext cx="1890261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4</a:t>
            </a:r>
            <a:r>
              <a:rPr lang="en-US" sz="1200" dirty="0" smtClean="0"/>
              <a:t>. Display orbit</a:t>
            </a:r>
          </a:p>
          <a:p>
            <a:pPr algn="ctr"/>
            <a:r>
              <a:rPr lang="en-US" sz="1200" dirty="0" smtClean="0"/>
              <a:t>+</a:t>
            </a:r>
          </a:p>
          <a:p>
            <a:pPr algn="ctr"/>
            <a:r>
              <a:rPr lang="en-US" sz="1200" dirty="0" smtClean="0"/>
              <a:t>modify by bump program</a:t>
            </a:r>
            <a:endParaRPr lang="en-US" sz="1200" dirty="0"/>
          </a:p>
        </p:txBody>
      </p:sp>
      <p:cxnSp>
        <p:nvCxnSpPr>
          <p:cNvPr id="64" name="Curved Connector 63"/>
          <p:cNvCxnSpPr>
            <a:stCxn id="11" idx="1"/>
            <a:endCxn id="47" idx="2"/>
          </p:cNvCxnSpPr>
          <p:nvPr/>
        </p:nvCxnSpPr>
        <p:spPr bwMode="auto">
          <a:xfrm rot="10800000">
            <a:off x="6108065" y="2798129"/>
            <a:ext cx="567602" cy="1608878"/>
          </a:xfrm>
          <a:prstGeom prst="curvedConnector2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6" name="TextBox 55"/>
          <p:cNvSpPr txBox="1"/>
          <p:nvPr/>
        </p:nvSpPr>
        <p:spPr>
          <a:xfrm>
            <a:off x="5109459" y="3002018"/>
            <a:ext cx="142063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6</a:t>
            </a:r>
            <a:r>
              <a:rPr lang="en-US" sz="1200" dirty="0" smtClean="0"/>
              <a:t>. new currents to</a:t>
            </a:r>
          </a:p>
          <a:p>
            <a:pPr algn="ctr"/>
            <a:r>
              <a:rPr lang="en-US" sz="1200" dirty="0" smtClean="0"/>
              <a:t>optic server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07689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3" grpId="0" animBg="1"/>
      <p:bldP spid="54" grpId="0" animBg="1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HLC Development and Testing</a:t>
            </a:r>
          </a:p>
        </p:txBody>
      </p:sp>
      <p:pic>
        <p:nvPicPr>
          <p:cNvPr id="6" name="Picture 5" descr="Screen Shot 2015-05-18 at 18.09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93" y="1077101"/>
            <a:ext cx="7502232" cy="537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37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Shot 2015-05-18 at 18.09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93" y="1077101"/>
            <a:ext cx="7502232" cy="5375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HLC Development and Testing</a:t>
            </a:r>
          </a:p>
        </p:txBody>
      </p:sp>
      <p:pic>
        <p:nvPicPr>
          <p:cNvPr id="10" name="Picture 9" descr="Screen Shot 2015-05-11 at 09.51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21" y="1141210"/>
            <a:ext cx="3527719" cy="2959632"/>
          </a:xfrm>
          <a:prstGeom prst="rect">
            <a:avLst/>
          </a:prstGeom>
        </p:spPr>
      </p:pic>
      <p:pic>
        <p:nvPicPr>
          <p:cNvPr id="11" name="Picture 10" descr="Screen Shot 2015-05-11 at 09.51.3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636" y="3692062"/>
            <a:ext cx="3441700" cy="2862580"/>
          </a:xfrm>
          <a:prstGeom prst="rect">
            <a:avLst/>
          </a:prstGeom>
        </p:spPr>
      </p:pic>
      <p:pic>
        <p:nvPicPr>
          <p:cNvPr id="7" name="Picture 6" descr="Screen Shot 2015-05-11 at 09.45.4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21" y="1141210"/>
            <a:ext cx="4441461" cy="3501860"/>
          </a:xfrm>
          <a:prstGeom prst="rect">
            <a:avLst/>
          </a:prstGeom>
        </p:spPr>
      </p:pic>
      <p:pic>
        <p:nvPicPr>
          <p:cNvPr id="8" name="Picture 7" descr="Screen Shot 2015-05-11 at 09.45.3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72" y="3908339"/>
            <a:ext cx="3805648" cy="2711705"/>
          </a:xfrm>
          <a:prstGeom prst="rect">
            <a:avLst/>
          </a:prstGeom>
        </p:spPr>
      </p:pic>
      <p:pic>
        <p:nvPicPr>
          <p:cNvPr id="6" name="Picture 5" descr="Screen Shot 2015-05-11 at 09.45.2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579" y="2828485"/>
            <a:ext cx="3127100" cy="1974110"/>
          </a:xfrm>
          <a:prstGeom prst="rect">
            <a:avLst/>
          </a:prstGeom>
        </p:spPr>
      </p:pic>
      <p:pic>
        <p:nvPicPr>
          <p:cNvPr id="12" name="Picture 11" descr="Screen Shot 2015-05-11 at 09.55.2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212" y="1141210"/>
            <a:ext cx="2433091" cy="2133634"/>
          </a:xfrm>
          <a:prstGeom prst="rect">
            <a:avLst/>
          </a:prstGeom>
        </p:spPr>
      </p:pic>
      <p:pic>
        <p:nvPicPr>
          <p:cNvPr id="13" name="Picture 12" descr="Screen Shot 2015-05-11 at 09.57.48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46" y="2379980"/>
            <a:ext cx="2324100" cy="2379980"/>
          </a:xfrm>
          <a:prstGeom prst="rect">
            <a:avLst/>
          </a:prstGeom>
        </p:spPr>
      </p:pic>
      <p:pic>
        <p:nvPicPr>
          <p:cNvPr id="9" name="Picture 8" descr="Screen Shot 2015-05-11 at 09.51.13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465" y="2711908"/>
            <a:ext cx="3697634" cy="3084642"/>
          </a:xfrm>
          <a:prstGeom prst="rect">
            <a:avLst/>
          </a:prstGeom>
        </p:spPr>
      </p:pic>
      <p:pic>
        <p:nvPicPr>
          <p:cNvPr id="16" name="Picture 15" descr="VXFELDAQIO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901" y="1895941"/>
            <a:ext cx="4785033" cy="3260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6529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Concepts</a:t>
            </a:r>
            <a:r>
              <a:rPr lang="en-US" sz="2000" dirty="0" smtClean="0"/>
              <a:t> have proven to be </a:t>
            </a:r>
            <a:r>
              <a:rPr lang="en-US" sz="2000" b="1" dirty="0" smtClean="0"/>
              <a:t>working </a:t>
            </a:r>
          </a:p>
          <a:p>
            <a:pPr lvl="1"/>
            <a:r>
              <a:rPr lang="en-US" sz="1800" dirty="0" smtClean="0"/>
              <a:t>Overall architecture</a:t>
            </a:r>
          </a:p>
          <a:p>
            <a:pPr lvl="1"/>
            <a:r>
              <a:rPr lang="en-US" sz="1800" dirty="0" smtClean="0"/>
              <a:t>Data throughput</a:t>
            </a:r>
          </a:p>
          <a:p>
            <a:pPr lvl="1"/>
            <a:r>
              <a:rPr lang="en-US" sz="1800" dirty="0" smtClean="0"/>
              <a:t>Synchronization</a:t>
            </a:r>
          </a:p>
          <a:p>
            <a:pPr lvl="1"/>
            <a:r>
              <a:rPr lang="en-US" sz="1800" dirty="0" smtClean="0"/>
              <a:t>…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With FLASH and the Virtual XFEL we have </a:t>
            </a:r>
            <a:r>
              <a:rPr lang="en-US" sz="2000" b="1" dirty="0" smtClean="0"/>
              <a:t>realistic test environments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>
                <a:sym typeface="Wingdings"/>
              </a:rPr>
              <a:t>many </a:t>
            </a:r>
            <a:r>
              <a:rPr lang="en-US" sz="2000" dirty="0" smtClean="0">
                <a:sym typeface="Wingdings"/>
              </a:rPr>
              <a:t>parts could be prepare in advance</a:t>
            </a:r>
          </a:p>
          <a:p>
            <a:endParaRPr lang="en-US" sz="2000" dirty="0" smtClean="0">
              <a:sym typeface="Wingdings"/>
            </a:endParaRPr>
          </a:p>
          <a:p>
            <a:r>
              <a:rPr lang="en-US" sz="2000" dirty="0" smtClean="0">
                <a:sym typeface="Wingdings"/>
              </a:rPr>
              <a:t>Also </a:t>
            </a:r>
            <a:r>
              <a:rPr lang="en-US" sz="2000" b="1" dirty="0" smtClean="0">
                <a:sym typeface="Wingdings"/>
              </a:rPr>
              <a:t>GUI</a:t>
            </a:r>
            <a:r>
              <a:rPr lang="en-US" sz="2000" dirty="0" smtClean="0">
                <a:sym typeface="Wingdings"/>
              </a:rPr>
              <a:t> (representation layer) could be worked on and </a:t>
            </a:r>
            <a:r>
              <a:rPr lang="en-US" sz="2000" b="1" dirty="0" smtClean="0">
                <a:sym typeface="Wingdings"/>
              </a:rPr>
              <a:t>tested</a:t>
            </a:r>
            <a:endParaRPr lang="en-US" sz="2000" b="1" dirty="0" smtClean="0"/>
          </a:p>
          <a:p>
            <a:pPr lvl="1"/>
            <a:r>
              <a:rPr lang="en-US" sz="1800" dirty="0" smtClean="0"/>
              <a:t>Nonetheless are display(s) and </a:t>
            </a:r>
            <a:r>
              <a:rPr lang="en-US" sz="1800" dirty="0" smtClean="0"/>
              <a:t>GUIs </a:t>
            </a:r>
            <a:r>
              <a:rPr lang="en-US" sz="1800" dirty="0" smtClean="0"/>
              <a:t>in general a frequent source for discussions (</a:t>
            </a:r>
            <a:r>
              <a:rPr lang="en-US" sz="1800" i="1" dirty="0" smtClean="0"/>
              <a:t>jddd</a:t>
            </a:r>
            <a:r>
              <a:rPr lang="en-US" sz="1800" dirty="0" smtClean="0"/>
              <a:t> vs. Rich-Clients, Python, …)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Some interface(s) – photon diagnostics – still need work …!</a:t>
            </a:r>
          </a:p>
        </p:txBody>
      </p:sp>
    </p:spTree>
    <p:extLst>
      <p:ext uri="{BB962C8B-B14F-4D97-AF65-F5344CB8AC3E}">
        <p14:creationId xmlns:p14="http://schemas.microsoft.com/office/powerpoint/2010/main" val="4048414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1347788"/>
            <a:ext cx="8291138" cy="4932362"/>
          </a:xfrm>
        </p:spPr>
        <p:txBody>
          <a:bodyPr/>
          <a:lstStyle/>
          <a:p>
            <a:r>
              <a:rPr lang="en-US" dirty="0" smtClean="0"/>
              <a:t>Much effort has been put to set up a </a:t>
            </a:r>
            <a:r>
              <a:rPr lang="en-US" b="1" dirty="0" smtClean="0"/>
              <a:t>solid infrastructure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(interfaces, libraries, standards, …)</a:t>
            </a:r>
          </a:p>
          <a:p>
            <a:endParaRPr lang="en-US" dirty="0" smtClean="0"/>
          </a:p>
          <a:p>
            <a:r>
              <a:rPr lang="en-US" b="1" dirty="0" smtClean="0"/>
              <a:t>Prioritized</a:t>
            </a:r>
            <a:r>
              <a:rPr lang="en-US" dirty="0" smtClean="0"/>
              <a:t> needed HLC software to match </a:t>
            </a:r>
            <a:br>
              <a:rPr lang="en-US" dirty="0" smtClean="0"/>
            </a:br>
            <a:r>
              <a:rPr lang="en-US" dirty="0" smtClean="0"/>
              <a:t>schedule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Ready</a:t>
            </a:r>
            <a:r>
              <a:rPr lang="en-US" dirty="0" smtClean="0"/>
              <a:t> for injector commissioning</a:t>
            </a:r>
            <a:br>
              <a:rPr lang="en-US" dirty="0" smtClean="0"/>
            </a:br>
            <a:r>
              <a:rPr lang="en-US" sz="1800" dirty="0" smtClean="0"/>
              <a:t>(monitor, control and stabilize charge, peak current, </a:t>
            </a:r>
            <a:br>
              <a:rPr lang="en-US" sz="1800" dirty="0" smtClean="0"/>
            </a:br>
            <a:r>
              <a:rPr lang="en-US" sz="1800" dirty="0" smtClean="0"/>
              <a:t>energy and trajectory)</a:t>
            </a: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6137332" y="4924126"/>
            <a:ext cx="2179385" cy="1637433"/>
            <a:chOff x="5377477" y="2137675"/>
            <a:chExt cx="3508872" cy="2636315"/>
          </a:xfrm>
        </p:grpSpPr>
        <p:pic>
          <p:nvPicPr>
            <p:cNvPr id="8" name="Picture 7" descr="Screen Shot 2013-04-19 at 13.55.30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7477" y="2137675"/>
              <a:ext cx="3508872" cy="26363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Rectangle 8"/>
            <p:cNvSpPr/>
            <p:nvPr/>
          </p:nvSpPr>
          <p:spPr bwMode="auto">
            <a:xfrm>
              <a:off x="5536262" y="3729750"/>
              <a:ext cx="3228741" cy="482989"/>
            </a:xfrm>
            <a:prstGeom prst="rect">
              <a:avLst/>
            </a:prstGeom>
            <a:noFill/>
            <a:ln w="57150" cap="flat" cmpd="sng" algn="ctr">
              <a:solidFill>
                <a:srgbClr val="FD930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charset="0"/>
                <a:buChar char="n"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19166" y="1880770"/>
            <a:ext cx="3583366" cy="2878207"/>
            <a:chOff x="5419166" y="1880770"/>
            <a:chExt cx="3583366" cy="2878207"/>
          </a:xfrm>
        </p:grpSpPr>
        <p:pic>
          <p:nvPicPr>
            <p:cNvPr id="10" name="Picture 9" descr="Screen Shot 2015-12-14 at 19.21.0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1263" y="1880770"/>
              <a:ext cx="2006417" cy="25528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 descr="Screen Shot 2015-12-14 at 19.28.2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9166" y="2958851"/>
              <a:ext cx="1012497" cy="10008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 descr="Screen Shot 2015-12-15 at 10.31.0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503" y="3367117"/>
              <a:ext cx="1857029" cy="13918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Left Arrow 11"/>
            <p:cNvSpPr/>
            <p:nvPr/>
          </p:nvSpPr>
          <p:spPr bwMode="auto">
            <a:xfrm>
              <a:off x="6197290" y="3179809"/>
              <a:ext cx="1084662" cy="447826"/>
            </a:xfrm>
            <a:prstGeom prst="leftArrow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8694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2-15 at 10.47.52.png"/>
          <p:cNvPicPr>
            <a:picLocks noChangeAspect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786" y="1139704"/>
            <a:ext cx="6767293" cy="51467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chemeClr val="accent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We are prepared and waiting for beam …</a:t>
            </a:r>
            <a:r>
              <a:rPr lang="en-US" b="1" dirty="0" smtClean="0">
                <a:solidFill>
                  <a:schemeClr val="accent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!</a:t>
            </a:r>
          </a:p>
          <a:p>
            <a:pPr marL="0" indent="0" algn="ctr">
              <a:buNone/>
            </a:pPr>
            <a:endParaRPr lang="en-US" b="1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Thank you for your attention!</a:t>
            </a:r>
            <a:endParaRPr lang="en-US" sz="2800" b="1" dirty="0">
              <a:solidFill>
                <a:schemeClr val="tx1">
                  <a:lumMod val="90000"/>
                  <a:lumOff val="1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275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What's </a:t>
            </a:r>
            <a:r>
              <a:rPr lang="en-US" b="1" i="1" dirty="0" smtClean="0"/>
              <a:t>High Level Controls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The need for a High Level View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High Level Control </a:t>
            </a:r>
            <a:r>
              <a:rPr lang="en-US" b="1" dirty="0" smtClean="0"/>
              <a:t>Concepts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Architecture, Development and Testing</a:t>
            </a:r>
            <a:endParaRPr lang="en-US" sz="1800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Summary and </a:t>
            </a:r>
            <a:r>
              <a:rPr lang="en-US" b="1" dirty="0" smtClean="0"/>
              <a:t>Status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1800" dirty="0" smtClean="0"/>
              <a:t>Be ready at the </a:t>
            </a:r>
            <a:r>
              <a:rPr lang="en-US" sz="1800" i="1" dirty="0" smtClean="0"/>
              <a:t>right point of time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364" y="823031"/>
            <a:ext cx="2526433" cy="16232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1450131596_checkli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587" y="4398186"/>
            <a:ext cx="1715652" cy="1715652"/>
          </a:xfrm>
          <a:prstGeom prst="rect">
            <a:avLst/>
          </a:prstGeom>
        </p:spPr>
      </p:pic>
      <p:pic>
        <p:nvPicPr>
          <p:cNvPr id="7" name="Picture 6" descr="Screen Shot 2015-12-14 at 17.42.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285" y="2579758"/>
            <a:ext cx="2418050" cy="1474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37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5-03-18 at 17.04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" y="1146652"/>
            <a:ext cx="4096163" cy="3084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a High Level View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5590185" y="3353858"/>
            <a:ext cx="1800000" cy="1080000"/>
          </a:xfrm>
          <a:custGeom>
            <a:avLst/>
            <a:gdLst>
              <a:gd name="connsiteX0" fmla="*/ 0 w 2318829"/>
              <a:gd name="connsiteY0" fmla="*/ 706663 h 1413326"/>
              <a:gd name="connsiteX1" fmla="*/ 1159415 w 2318829"/>
              <a:gd name="connsiteY1" fmla="*/ 0 h 1413326"/>
              <a:gd name="connsiteX2" fmla="*/ 2318830 w 2318829"/>
              <a:gd name="connsiteY2" fmla="*/ 706663 h 1413326"/>
              <a:gd name="connsiteX3" fmla="*/ 1159415 w 2318829"/>
              <a:gd name="connsiteY3" fmla="*/ 1413326 h 1413326"/>
              <a:gd name="connsiteX4" fmla="*/ 0 w 2318829"/>
              <a:gd name="connsiteY4" fmla="*/ 706663 h 141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8829" h="1413326">
                <a:moveTo>
                  <a:pt x="0" y="706663"/>
                </a:moveTo>
                <a:cubicBezTo>
                  <a:pt x="0" y="316384"/>
                  <a:pt x="519088" y="0"/>
                  <a:pt x="1159415" y="0"/>
                </a:cubicBezTo>
                <a:cubicBezTo>
                  <a:pt x="1799742" y="0"/>
                  <a:pt x="2318830" y="316384"/>
                  <a:pt x="2318830" y="706663"/>
                </a:cubicBezTo>
                <a:cubicBezTo>
                  <a:pt x="2318830" y="1096942"/>
                  <a:pt x="1799742" y="1413326"/>
                  <a:pt x="1159415" y="1413326"/>
                </a:cubicBezTo>
                <a:cubicBezTo>
                  <a:pt x="519088" y="1413326"/>
                  <a:pt x="0" y="1096942"/>
                  <a:pt x="0" y="706663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7557" tIns="190256" rIns="267558" bIns="19080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Machine Layout Coordination</a:t>
            </a:r>
            <a:endParaRPr lang="en-US" sz="1400" kern="1200" dirty="0"/>
          </a:p>
        </p:txBody>
      </p:sp>
      <p:sp>
        <p:nvSpPr>
          <p:cNvPr id="7" name="Freeform 6"/>
          <p:cNvSpPr/>
          <p:nvPr/>
        </p:nvSpPr>
        <p:spPr>
          <a:xfrm>
            <a:off x="6823120" y="4293460"/>
            <a:ext cx="1800000" cy="1080000"/>
          </a:xfrm>
          <a:custGeom>
            <a:avLst/>
            <a:gdLst>
              <a:gd name="connsiteX0" fmla="*/ 0 w 2318829"/>
              <a:gd name="connsiteY0" fmla="*/ 1159415 h 2318829"/>
              <a:gd name="connsiteX1" fmla="*/ 1159415 w 2318829"/>
              <a:gd name="connsiteY1" fmla="*/ 0 h 2318829"/>
              <a:gd name="connsiteX2" fmla="*/ 2318830 w 2318829"/>
              <a:gd name="connsiteY2" fmla="*/ 1159415 h 2318829"/>
              <a:gd name="connsiteX3" fmla="*/ 1159415 w 2318829"/>
              <a:gd name="connsiteY3" fmla="*/ 2318830 h 2318829"/>
              <a:gd name="connsiteX4" fmla="*/ 0 w 2318829"/>
              <a:gd name="connsiteY4" fmla="*/ 1159415 h 231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8829" h="2318829">
                <a:moveTo>
                  <a:pt x="0" y="1159415"/>
                </a:moveTo>
                <a:cubicBezTo>
                  <a:pt x="0" y="519088"/>
                  <a:pt x="519088" y="0"/>
                  <a:pt x="1159415" y="0"/>
                </a:cubicBezTo>
                <a:cubicBezTo>
                  <a:pt x="1799742" y="0"/>
                  <a:pt x="2318830" y="519088"/>
                  <a:pt x="2318830" y="1159415"/>
                </a:cubicBezTo>
                <a:cubicBezTo>
                  <a:pt x="2318830" y="1799742"/>
                  <a:pt x="1799742" y="2318830"/>
                  <a:pt x="1159415" y="2318830"/>
                </a:cubicBezTo>
                <a:cubicBezTo>
                  <a:pt x="519088" y="2318830"/>
                  <a:pt x="0" y="1799742"/>
                  <a:pt x="0" y="1159415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80000" tIns="190800" rIns="180000" bIns="19080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MPY</a:t>
            </a:r>
            <a:endParaRPr lang="en-US" sz="1600" kern="1200" dirty="0"/>
          </a:p>
        </p:txBody>
      </p:sp>
      <p:sp>
        <p:nvSpPr>
          <p:cNvPr id="8" name="Freeform 7"/>
          <p:cNvSpPr/>
          <p:nvPr/>
        </p:nvSpPr>
        <p:spPr>
          <a:xfrm>
            <a:off x="4348281" y="4293460"/>
            <a:ext cx="1800000" cy="1080000"/>
          </a:xfrm>
          <a:custGeom>
            <a:avLst/>
            <a:gdLst>
              <a:gd name="connsiteX0" fmla="*/ 0 w 2318829"/>
              <a:gd name="connsiteY0" fmla="*/ 1159415 h 2318829"/>
              <a:gd name="connsiteX1" fmla="*/ 1159415 w 2318829"/>
              <a:gd name="connsiteY1" fmla="*/ 0 h 2318829"/>
              <a:gd name="connsiteX2" fmla="*/ 2318830 w 2318829"/>
              <a:gd name="connsiteY2" fmla="*/ 1159415 h 2318829"/>
              <a:gd name="connsiteX3" fmla="*/ 1159415 w 2318829"/>
              <a:gd name="connsiteY3" fmla="*/ 2318830 h 2318829"/>
              <a:gd name="connsiteX4" fmla="*/ 0 w 2318829"/>
              <a:gd name="connsiteY4" fmla="*/ 1159415 h 231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8829" h="2318829">
                <a:moveTo>
                  <a:pt x="0" y="1159415"/>
                </a:moveTo>
                <a:cubicBezTo>
                  <a:pt x="0" y="519088"/>
                  <a:pt x="519088" y="0"/>
                  <a:pt x="1159415" y="0"/>
                </a:cubicBezTo>
                <a:cubicBezTo>
                  <a:pt x="1799742" y="0"/>
                  <a:pt x="2318830" y="519088"/>
                  <a:pt x="2318830" y="1159415"/>
                </a:cubicBezTo>
                <a:cubicBezTo>
                  <a:pt x="2318830" y="1799742"/>
                  <a:pt x="1799742" y="2318830"/>
                  <a:pt x="1159415" y="2318830"/>
                </a:cubicBezTo>
                <a:cubicBezTo>
                  <a:pt x="519088" y="2318830"/>
                  <a:pt x="0" y="1799742"/>
                  <a:pt x="0" y="1159415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80000" tIns="190800" rIns="180000" bIns="19080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MCS</a:t>
            </a:r>
            <a:endParaRPr lang="en-US" sz="16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5590185" y="5290828"/>
            <a:ext cx="1800000" cy="1080000"/>
          </a:xfrm>
          <a:custGeom>
            <a:avLst/>
            <a:gdLst>
              <a:gd name="connsiteX0" fmla="*/ 0 w 2318829"/>
              <a:gd name="connsiteY0" fmla="*/ 1159415 h 2318829"/>
              <a:gd name="connsiteX1" fmla="*/ 1159415 w 2318829"/>
              <a:gd name="connsiteY1" fmla="*/ 0 h 2318829"/>
              <a:gd name="connsiteX2" fmla="*/ 2318830 w 2318829"/>
              <a:gd name="connsiteY2" fmla="*/ 1159415 h 2318829"/>
              <a:gd name="connsiteX3" fmla="*/ 1159415 w 2318829"/>
              <a:gd name="connsiteY3" fmla="*/ 2318830 h 2318829"/>
              <a:gd name="connsiteX4" fmla="*/ 0 w 2318829"/>
              <a:gd name="connsiteY4" fmla="*/ 1159415 h 231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8829" h="2318829">
                <a:moveTo>
                  <a:pt x="0" y="1159415"/>
                </a:moveTo>
                <a:cubicBezTo>
                  <a:pt x="0" y="519088"/>
                  <a:pt x="519088" y="0"/>
                  <a:pt x="1159415" y="0"/>
                </a:cubicBezTo>
                <a:cubicBezTo>
                  <a:pt x="1799742" y="0"/>
                  <a:pt x="2318830" y="519088"/>
                  <a:pt x="2318830" y="1159415"/>
                </a:cubicBezTo>
                <a:cubicBezTo>
                  <a:pt x="2318830" y="1799742"/>
                  <a:pt x="1799742" y="2318830"/>
                  <a:pt x="1159415" y="2318830"/>
                </a:cubicBezTo>
                <a:cubicBezTo>
                  <a:pt x="519088" y="2318830"/>
                  <a:pt x="0" y="1799742"/>
                  <a:pt x="0" y="1159415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80000" tIns="190800" rIns="180000" bIns="19080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MSK</a:t>
            </a:r>
            <a:endParaRPr lang="en-US" sz="1600" kern="1200" dirty="0"/>
          </a:p>
        </p:txBody>
      </p:sp>
      <p:sp>
        <p:nvSpPr>
          <p:cNvPr id="9" name="Freeform 8"/>
          <p:cNvSpPr/>
          <p:nvPr/>
        </p:nvSpPr>
        <p:spPr>
          <a:xfrm>
            <a:off x="5513966" y="3988712"/>
            <a:ext cx="1950781" cy="1711629"/>
          </a:xfrm>
          <a:custGeom>
            <a:avLst/>
            <a:gdLst>
              <a:gd name="connsiteX0" fmla="*/ 0 w 2318829"/>
              <a:gd name="connsiteY0" fmla="*/ 1159415 h 2318829"/>
              <a:gd name="connsiteX1" fmla="*/ 1159415 w 2318829"/>
              <a:gd name="connsiteY1" fmla="*/ 0 h 2318829"/>
              <a:gd name="connsiteX2" fmla="*/ 2318830 w 2318829"/>
              <a:gd name="connsiteY2" fmla="*/ 1159415 h 2318829"/>
              <a:gd name="connsiteX3" fmla="*/ 1159415 w 2318829"/>
              <a:gd name="connsiteY3" fmla="*/ 2318830 h 2318829"/>
              <a:gd name="connsiteX4" fmla="*/ 0 w 2318829"/>
              <a:gd name="connsiteY4" fmla="*/ 1159415 h 231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8829" h="2318829">
                <a:moveTo>
                  <a:pt x="0" y="1159415"/>
                </a:moveTo>
                <a:cubicBezTo>
                  <a:pt x="0" y="519088"/>
                  <a:pt x="519088" y="0"/>
                  <a:pt x="1159415" y="0"/>
                </a:cubicBezTo>
                <a:cubicBezTo>
                  <a:pt x="1799742" y="0"/>
                  <a:pt x="2318830" y="519088"/>
                  <a:pt x="2318830" y="1159415"/>
                </a:cubicBezTo>
                <a:cubicBezTo>
                  <a:pt x="2318830" y="1799742"/>
                  <a:pt x="1799742" y="2318830"/>
                  <a:pt x="1159415" y="2318830"/>
                </a:cubicBezTo>
                <a:cubicBezTo>
                  <a:pt x="519088" y="2318830"/>
                  <a:pt x="0" y="1799742"/>
                  <a:pt x="0" y="115941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hueOff val="0"/>
                  <a:satOff val="0"/>
                  <a:lumOff val="0"/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hueOff val="0"/>
                  <a:satOff val="0"/>
                  <a:lumOff val="0"/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effectLst>
            <a:softEdge rad="152400"/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80000" tIns="190800" rIns="180000" bIns="19080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HLC</a:t>
            </a:r>
            <a:endParaRPr lang="en-US" sz="2400" kern="1200" dirty="0"/>
          </a:p>
        </p:txBody>
      </p:sp>
      <p:pic>
        <p:nvPicPr>
          <p:cNvPr id="15" name="Picture 14" descr="Screen Shot 2015-03-18 at 17.04.01.png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" t="40668" r="4373" b="43304"/>
          <a:stretch/>
        </p:blipFill>
        <p:spPr>
          <a:xfrm>
            <a:off x="120984" y="2283679"/>
            <a:ext cx="5949310" cy="768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6963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7321504" y="3126213"/>
            <a:ext cx="1203812" cy="1127633"/>
            <a:chOff x="6045748" y="1401680"/>
            <a:chExt cx="1203812" cy="1127633"/>
          </a:xfrm>
        </p:grpSpPr>
        <p:pic>
          <p:nvPicPr>
            <p:cNvPr id="20" name="Picture 19" descr="monitor-558021_1280.png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5748" y="1401680"/>
              <a:ext cx="1203812" cy="1127633"/>
            </a:xfrm>
            <a:prstGeom prst="rect">
              <a:avLst/>
            </a:prstGeom>
          </p:spPr>
        </p:pic>
        <p:cxnSp>
          <p:nvCxnSpPr>
            <p:cNvPr id="24" name="Straight Arrow Connector 23"/>
            <p:cNvCxnSpPr/>
            <p:nvPr/>
          </p:nvCxnSpPr>
          <p:spPr bwMode="auto">
            <a:xfrm flipV="1">
              <a:off x="6276655" y="2070950"/>
              <a:ext cx="793438" cy="8090"/>
            </a:xfrm>
            <a:prstGeom prst="straightConnector1">
              <a:avLst/>
            </a:prstGeom>
            <a:noFill/>
            <a:ln w="28575" cap="rnd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15" name="Straight Arrow Connector 314"/>
            <p:cNvCxnSpPr/>
            <p:nvPr/>
          </p:nvCxnSpPr>
          <p:spPr bwMode="auto">
            <a:xfrm flipV="1">
              <a:off x="6276655" y="1553214"/>
              <a:ext cx="0" cy="525826"/>
            </a:xfrm>
            <a:prstGeom prst="straightConnector1">
              <a:avLst/>
            </a:prstGeom>
            <a:noFill/>
            <a:ln w="28575" cap="rnd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 flipV="1">
              <a:off x="6322908" y="1860322"/>
              <a:ext cx="0" cy="180000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22" name="Straight Connector 321"/>
            <p:cNvCxnSpPr/>
            <p:nvPr/>
          </p:nvCxnSpPr>
          <p:spPr bwMode="auto">
            <a:xfrm flipV="1">
              <a:off x="6375484" y="1911166"/>
              <a:ext cx="0" cy="129156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23" name="Straight Connector 322"/>
            <p:cNvCxnSpPr/>
            <p:nvPr/>
          </p:nvCxnSpPr>
          <p:spPr bwMode="auto">
            <a:xfrm flipV="1">
              <a:off x="6428060" y="1932322"/>
              <a:ext cx="0" cy="108000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24" name="Straight Connector 323"/>
            <p:cNvCxnSpPr/>
            <p:nvPr/>
          </p:nvCxnSpPr>
          <p:spPr bwMode="auto">
            <a:xfrm flipV="1">
              <a:off x="6480636" y="1824322"/>
              <a:ext cx="0" cy="216000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25" name="Straight Connector 324"/>
            <p:cNvCxnSpPr/>
            <p:nvPr/>
          </p:nvCxnSpPr>
          <p:spPr bwMode="auto">
            <a:xfrm flipV="1">
              <a:off x="6533212" y="1911166"/>
              <a:ext cx="0" cy="129156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26" name="Straight Connector 325"/>
            <p:cNvCxnSpPr/>
            <p:nvPr/>
          </p:nvCxnSpPr>
          <p:spPr bwMode="auto">
            <a:xfrm flipV="1">
              <a:off x="6585788" y="1911166"/>
              <a:ext cx="0" cy="129156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27" name="Straight Connector 326"/>
            <p:cNvCxnSpPr/>
            <p:nvPr/>
          </p:nvCxnSpPr>
          <p:spPr bwMode="auto">
            <a:xfrm flipV="1">
              <a:off x="6638364" y="1932322"/>
              <a:ext cx="0" cy="108000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28" name="Straight Connector 327"/>
            <p:cNvCxnSpPr/>
            <p:nvPr/>
          </p:nvCxnSpPr>
          <p:spPr bwMode="auto">
            <a:xfrm flipV="1">
              <a:off x="6690940" y="1860322"/>
              <a:ext cx="0" cy="180000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29" name="Straight Connector 328"/>
            <p:cNvCxnSpPr/>
            <p:nvPr/>
          </p:nvCxnSpPr>
          <p:spPr bwMode="auto">
            <a:xfrm flipV="1">
              <a:off x="6743516" y="1911166"/>
              <a:ext cx="0" cy="129156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Connector 329"/>
            <p:cNvCxnSpPr/>
            <p:nvPr/>
          </p:nvCxnSpPr>
          <p:spPr bwMode="auto">
            <a:xfrm flipV="1">
              <a:off x="6796092" y="1860322"/>
              <a:ext cx="0" cy="180000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Connector 330"/>
            <p:cNvCxnSpPr/>
            <p:nvPr/>
          </p:nvCxnSpPr>
          <p:spPr bwMode="auto">
            <a:xfrm flipV="1">
              <a:off x="6848668" y="1968322"/>
              <a:ext cx="0" cy="72000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a High</a:t>
            </a:r>
            <a:r>
              <a:rPr lang="en-US" baseline="0" dirty="0" smtClean="0"/>
              <a:t> Level View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Classic</a:t>
            </a:r>
            <a:r>
              <a:rPr lang="en-US" dirty="0" smtClean="0"/>
              <a:t> controls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29422" y="346657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1748"/>
                </a:solidFill>
                <a:latin typeface="Arial"/>
                <a:ea typeface="ＭＳ Ｐゴシック"/>
                <a:cs typeface="ＭＳ Ｐゴシック"/>
              </a:rPr>
              <a:t>+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2321547" y="3419317"/>
            <a:ext cx="1089025" cy="495300"/>
          </a:xfrm>
          <a:prstGeom prst="roundRect">
            <a:avLst/>
          </a:prstGeom>
          <a:noFill/>
          <a:ln w="28575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</a:pPr>
            <a:r>
              <a:rPr lang="en-US" sz="14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Server Code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83884" y="3418295"/>
            <a:ext cx="874088" cy="496322"/>
            <a:chOff x="783884" y="3418295"/>
            <a:chExt cx="874088" cy="496322"/>
          </a:xfrm>
        </p:grpSpPr>
        <p:sp>
          <p:nvSpPr>
            <p:cNvPr id="6" name="Cube 5"/>
            <p:cNvSpPr/>
            <p:nvPr/>
          </p:nvSpPr>
          <p:spPr bwMode="auto">
            <a:xfrm>
              <a:off x="819777" y="3418295"/>
              <a:ext cx="203195" cy="474098"/>
            </a:xfrm>
            <a:prstGeom prst="cube">
              <a:avLst>
                <a:gd name="adj" fmla="val 79696"/>
              </a:avLst>
            </a:prstGeom>
            <a:solidFill>
              <a:srgbClr val="FFFFFF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Cube 6"/>
            <p:cNvSpPr/>
            <p:nvPr/>
          </p:nvSpPr>
          <p:spPr bwMode="auto">
            <a:xfrm>
              <a:off x="895977" y="3418295"/>
              <a:ext cx="203195" cy="474098"/>
            </a:xfrm>
            <a:prstGeom prst="cube">
              <a:avLst>
                <a:gd name="adj" fmla="val 79696"/>
              </a:avLst>
            </a:prstGeom>
            <a:solidFill>
              <a:srgbClr val="FFFFFF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Cube 7"/>
            <p:cNvSpPr/>
            <p:nvPr/>
          </p:nvSpPr>
          <p:spPr bwMode="auto">
            <a:xfrm>
              <a:off x="972177" y="3418295"/>
              <a:ext cx="203195" cy="474098"/>
            </a:xfrm>
            <a:prstGeom prst="cube">
              <a:avLst>
                <a:gd name="adj" fmla="val 79696"/>
              </a:avLst>
            </a:prstGeom>
            <a:solidFill>
              <a:srgbClr val="FFFFFF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Cube 8"/>
            <p:cNvSpPr/>
            <p:nvPr/>
          </p:nvSpPr>
          <p:spPr bwMode="auto">
            <a:xfrm>
              <a:off x="1048377" y="3418295"/>
              <a:ext cx="203195" cy="474098"/>
            </a:xfrm>
            <a:prstGeom prst="cube">
              <a:avLst>
                <a:gd name="adj" fmla="val 79696"/>
              </a:avLst>
            </a:prstGeom>
            <a:solidFill>
              <a:srgbClr val="FFFFFF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Cube 9"/>
            <p:cNvSpPr/>
            <p:nvPr/>
          </p:nvSpPr>
          <p:spPr bwMode="auto">
            <a:xfrm>
              <a:off x="1124577" y="3418295"/>
              <a:ext cx="203195" cy="474098"/>
            </a:xfrm>
            <a:prstGeom prst="cube">
              <a:avLst>
                <a:gd name="adj" fmla="val 79696"/>
              </a:avLst>
            </a:prstGeom>
            <a:solidFill>
              <a:srgbClr val="FFFFFF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Cube 10"/>
            <p:cNvSpPr/>
            <p:nvPr/>
          </p:nvSpPr>
          <p:spPr bwMode="auto">
            <a:xfrm>
              <a:off x="1200777" y="3418295"/>
              <a:ext cx="203195" cy="474098"/>
            </a:xfrm>
            <a:prstGeom prst="cube">
              <a:avLst>
                <a:gd name="adj" fmla="val 79696"/>
              </a:avLst>
            </a:prstGeom>
            <a:solidFill>
              <a:srgbClr val="FFFFFF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Cube 11"/>
            <p:cNvSpPr/>
            <p:nvPr/>
          </p:nvSpPr>
          <p:spPr bwMode="auto">
            <a:xfrm>
              <a:off x="1276977" y="3418295"/>
              <a:ext cx="203195" cy="474098"/>
            </a:xfrm>
            <a:prstGeom prst="cube">
              <a:avLst>
                <a:gd name="adj" fmla="val 79696"/>
              </a:avLst>
            </a:prstGeom>
            <a:solidFill>
              <a:srgbClr val="FFFFFF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Cube 12"/>
            <p:cNvSpPr/>
            <p:nvPr/>
          </p:nvSpPr>
          <p:spPr bwMode="auto">
            <a:xfrm>
              <a:off x="1353177" y="3418295"/>
              <a:ext cx="203195" cy="474098"/>
            </a:xfrm>
            <a:prstGeom prst="cube">
              <a:avLst>
                <a:gd name="adj" fmla="val 79696"/>
              </a:avLst>
            </a:prstGeom>
            <a:solidFill>
              <a:srgbClr val="FFFFFF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Cube 13"/>
            <p:cNvSpPr/>
            <p:nvPr/>
          </p:nvSpPr>
          <p:spPr bwMode="auto">
            <a:xfrm>
              <a:off x="1429377" y="3418295"/>
              <a:ext cx="203195" cy="474098"/>
            </a:xfrm>
            <a:prstGeom prst="cube">
              <a:avLst>
                <a:gd name="adj" fmla="val 79696"/>
              </a:avLst>
            </a:prstGeom>
            <a:solidFill>
              <a:srgbClr val="FFFFFF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" name="Cube 4"/>
            <p:cNvSpPr/>
            <p:nvPr/>
          </p:nvSpPr>
          <p:spPr bwMode="auto">
            <a:xfrm>
              <a:off x="783884" y="3418295"/>
              <a:ext cx="874088" cy="496322"/>
            </a:xfrm>
            <a:prstGeom prst="cub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" name="Parallelogram 16"/>
            <p:cNvSpPr/>
            <p:nvPr/>
          </p:nvSpPr>
          <p:spPr bwMode="auto">
            <a:xfrm>
              <a:off x="789128" y="3419318"/>
              <a:ext cx="843444" cy="114446"/>
            </a:xfrm>
            <a:prstGeom prst="parallelogram">
              <a:avLst>
                <a:gd name="adj" fmla="val 110798"/>
              </a:avLst>
            </a:prstGeom>
            <a:solidFill>
              <a:schemeClr val="accent2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642347" y="346657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1748"/>
                </a:solidFill>
                <a:latin typeface="Arial"/>
                <a:ea typeface="ＭＳ Ｐゴシック"/>
                <a:cs typeface="ＭＳ Ｐゴシック"/>
                <a:sym typeface="Wingdings"/>
              </a:rPr>
              <a:t></a:t>
            </a:r>
            <a:endParaRPr lang="en-US" dirty="0">
              <a:solidFill>
                <a:srgbClr val="261748"/>
              </a:solidFill>
              <a:latin typeface="Arial"/>
              <a:ea typeface="ＭＳ Ｐゴシック"/>
              <a:cs typeface="ＭＳ Ｐゴシック"/>
            </a:endParaRPr>
          </a:p>
        </p:txBody>
      </p:sp>
      <p:graphicFrame>
        <p:nvGraphicFramePr>
          <p:cNvPr id="396" name="Table 3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098217"/>
              </p:ext>
            </p:extLst>
          </p:nvPr>
        </p:nvGraphicFramePr>
        <p:xfrm>
          <a:off x="4184369" y="2978254"/>
          <a:ext cx="499716" cy="13868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9858"/>
                <a:gridCol w="249858"/>
              </a:tblGrid>
              <a:tr h="155563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0.205 mm</a:t>
                      </a:r>
                      <a:endParaRPr lang="en-US" sz="500" dirty="0"/>
                    </a:p>
                  </a:txBody>
                  <a:tcPr marL="45720" marR="45720"/>
                </a:tc>
              </a:tr>
              <a:tr h="155563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1</a:t>
                      </a:r>
                      <a:endParaRPr lang="en-US" sz="5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0.198 mm</a:t>
                      </a:r>
                    </a:p>
                  </a:txBody>
                  <a:tcPr marL="45720" marR="45720"/>
                </a:tc>
              </a:tr>
              <a:tr h="155563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2</a:t>
                      </a:r>
                      <a:endParaRPr lang="en-US" sz="5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0.194 mm</a:t>
                      </a:r>
                      <a:endParaRPr lang="en-US" sz="500" dirty="0"/>
                    </a:p>
                  </a:txBody>
                  <a:tcPr marL="45720" marR="45720"/>
                </a:tc>
              </a:tr>
              <a:tr h="155563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3</a:t>
                      </a:r>
                      <a:endParaRPr lang="en-US" sz="5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0.207 mm</a:t>
                      </a:r>
                      <a:endParaRPr lang="en-US" sz="500" dirty="0"/>
                    </a:p>
                  </a:txBody>
                  <a:tcPr marL="45720" marR="45720"/>
                </a:tc>
              </a:tr>
              <a:tr h="155563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4</a:t>
                      </a:r>
                      <a:endParaRPr lang="en-US" sz="5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0.210 mm</a:t>
                      </a:r>
                      <a:endParaRPr lang="en-US" sz="500" dirty="0"/>
                    </a:p>
                  </a:txBody>
                  <a:tcPr marL="45720" marR="45720"/>
                </a:tc>
              </a:tr>
              <a:tr h="155563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…</a:t>
                      </a:r>
                      <a:endParaRPr lang="en-US" sz="5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…</a:t>
                      </a:r>
                      <a:endParaRPr lang="en-US" sz="500" dirty="0"/>
                    </a:p>
                  </a:txBody>
                  <a:tcPr marL="45720" marR="45720"/>
                </a:tc>
              </a:tr>
            </a:tbl>
          </a:graphicData>
        </a:graphic>
      </p:graphicFrame>
      <p:sp>
        <p:nvSpPr>
          <p:cNvPr id="399" name="TextBox 398"/>
          <p:cNvSpPr txBox="1"/>
          <p:nvPr/>
        </p:nvSpPr>
        <p:spPr>
          <a:xfrm>
            <a:off x="4794748" y="346657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1748"/>
                </a:solidFill>
                <a:latin typeface="Arial"/>
                <a:ea typeface="ＭＳ Ｐゴシック"/>
                <a:cs typeface="ＭＳ Ｐゴシック"/>
                <a:sym typeface="Wingdings"/>
              </a:rPr>
              <a:t></a:t>
            </a:r>
            <a:endParaRPr lang="en-US" dirty="0">
              <a:solidFill>
                <a:srgbClr val="261748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400" name="TextBox 399"/>
          <p:cNvSpPr txBox="1"/>
          <p:nvPr/>
        </p:nvSpPr>
        <p:spPr>
          <a:xfrm>
            <a:off x="6792875" y="3466572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1748"/>
                </a:solidFill>
                <a:latin typeface="Arial"/>
                <a:ea typeface="ＭＳ Ｐゴシック"/>
                <a:cs typeface="ＭＳ Ｐゴシック"/>
                <a:sym typeface="Wingdings"/>
              </a:rPr>
              <a:t></a:t>
            </a:r>
            <a:endParaRPr lang="en-US" dirty="0">
              <a:solidFill>
                <a:srgbClr val="261748"/>
              </a:solidFill>
              <a:latin typeface="Arial"/>
              <a:ea typeface="ＭＳ Ｐゴシック"/>
              <a:cs typeface="ＭＳ Ｐゴシック"/>
            </a:endParaRPr>
          </a:p>
        </p:txBody>
      </p:sp>
      <p:grpSp>
        <p:nvGrpSpPr>
          <p:cNvPr id="431" name="Group 430"/>
          <p:cNvGrpSpPr/>
          <p:nvPr/>
        </p:nvGrpSpPr>
        <p:grpSpPr>
          <a:xfrm>
            <a:off x="5583223" y="3450121"/>
            <a:ext cx="972442" cy="320890"/>
            <a:chOff x="5002728" y="2300281"/>
            <a:chExt cx="1566576" cy="516945"/>
          </a:xfrm>
        </p:grpSpPr>
        <p:cxnSp>
          <p:nvCxnSpPr>
            <p:cNvPr id="407" name="Straight Connector 406"/>
            <p:cNvCxnSpPr/>
            <p:nvPr/>
          </p:nvCxnSpPr>
          <p:spPr bwMode="auto">
            <a:xfrm flipV="1">
              <a:off x="5002728" y="2546566"/>
              <a:ext cx="1566576" cy="1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14" name="Straight Connector 413"/>
            <p:cNvCxnSpPr/>
            <p:nvPr/>
          </p:nvCxnSpPr>
          <p:spPr bwMode="auto">
            <a:xfrm flipV="1">
              <a:off x="6119827" y="2300281"/>
              <a:ext cx="0" cy="246286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22" name="Straight Connector 421"/>
            <p:cNvCxnSpPr/>
            <p:nvPr/>
          </p:nvCxnSpPr>
          <p:spPr bwMode="auto">
            <a:xfrm>
              <a:off x="5110090" y="2563464"/>
              <a:ext cx="0" cy="236864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24" name="Straight Connector 423"/>
            <p:cNvCxnSpPr/>
            <p:nvPr/>
          </p:nvCxnSpPr>
          <p:spPr bwMode="auto">
            <a:xfrm>
              <a:off x="6322381" y="2546566"/>
              <a:ext cx="0" cy="253762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29" name="Straight Connector 428"/>
            <p:cNvCxnSpPr/>
            <p:nvPr/>
          </p:nvCxnSpPr>
          <p:spPr bwMode="auto">
            <a:xfrm flipV="1">
              <a:off x="5521519" y="2300281"/>
              <a:ext cx="0" cy="246285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32" name="Straight Connector 431"/>
            <p:cNvCxnSpPr/>
            <p:nvPr/>
          </p:nvCxnSpPr>
          <p:spPr bwMode="auto">
            <a:xfrm>
              <a:off x="5747842" y="2563464"/>
              <a:ext cx="0" cy="253762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3" name="TextBox 2"/>
          <p:cNvSpPr txBox="1"/>
          <p:nvPr/>
        </p:nvSpPr>
        <p:spPr>
          <a:xfrm>
            <a:off x="527494" y="2672617"/>
            <a:ext cx="1343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261748"/>
                </a:solidFill>
                <a:latin typeface="Arial"/>
                <a:ea typeface="ＭＳ Ｐゴシック"/>
                <a:cs typeface="ＭＳ Ｐゴシック"/>
              </a:rPr>
              <a:t>µTCA crate</a:t>
            </a:r>
            <a:endParaRPr lang="en-US" dirty="0">
              <a:solidFill>
                <a:srgbClr val="261748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312" name="TextBox 311"/>
          <p:cNvSpPr txBox="1"/>
          <p:nvPr/>
        </p:nvSpPr>
        <p:spPr>
          <a:xfrm>
            <a:off x="1978456" y="4179021"/>
            <a:ext cx="2019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261748"/>
                </a:solidFill>
                <a:latin typeface="Arial"/>
                <a:ea typeface="ＭＳ Ｐゴシック"/>
                <a:cs typeface="ＭＳ Ｐゴシック"/>
              </a:rPr>
              <a:t>typically DOOCS</a:t>
            </a:r>
          </a:p>
          <a:p>
            <a:pPr algn="ctr"/>
            <a:r>
              <a:rPr lang="en-US" dirty="0">
                <a:solidFill>
                  <a:srgbClr val="261748"/>
                </a:solidFill>
                <a:latin typeface="Arial"/>
                <a:ea typeface="ＭＳ Ｐゴシック"/>
                <a:cs typeface="ＭＳ Ｐゴシック"/>
              </a:rPr>
              <a:t>C++ based </a:t>
            </a:r>
            <a:r>
              <a:rPr lang="en-US" dirty="0" smtClean="0">
                <a:solidFill>
                  <a:srgbClr val="261748"/>
                </a:solidFill>
                <a:latin typeface="Arial"/>
                <a:ea typeface="ＭＳ Ｐゴシック"/>
                <a:cs typeface="ＭＳ Ｐゴシック"/>
              </a:rPr>
              <a:t>server</a:t>
            </a:r>
            <a:endParaRPr lang="en-US" dirty="0">
              <a:solidFill>
                <a:srgbClr val="261748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313" name="TextBox 312"/>
          <p:cNvSpPr txBox="1"/>
          <p:nvPr/>
        </p:nvSpPr>
        <p:spPr>
          <a:xfrm>
            <a:off x="3507121" y="2149833"/>
            <a:ext cx="1909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261748"/>
                </a:solidFill>
                <a:latin typeface="Arial"/>
                <a:ea typeface="ＭＳ Ｐゴシック"/>
                <a:cs typeface="ＭＳ Ｐゴシック"/>
              </a:rPr>
              <a:t>physically</a:t>
            </a:r>
          </a:p>
          <a:p>
            <a:pPr algn="ctr"/>
            <a:r>
              <a:rPr lang="en-US" i="1" dirty="0">
                <a:solidFill>
                  <a:srgbClr val="261748"/>
                </a:solidFill>
                <a:latin typeface="Arial"/>
                <a:ea typeface="ＭＳ Ｐゴシック"/>
                <a:cs typeface="ＭＳ Ｐゴシック"/>
              </a:rPr>
              <a:t>meaningful</a:t>
            </a:r>
            <a:r>
              <a:rPr lang="en-US" dirty="0">
                <a:solidFill>
                  <a:srgbClr val="261748"/>
                </a:solidFill>
                <a:latin typeface="Arial"/>
                <a:ea typeface="ＭＳ Ｐゴシック"/>
                <a:cs typeface="ＭＳ Ｐゴシック"/>
              </a:rPr>
              <a:t> data</a:t>
            </a:r>
          </a:p>
        </p:txBody>
      </p:sp>
      <p:sp>
        <p:nvSpPr>
          <p:cNvPr id="314" name="TextBox 313"/>
          <p:cNvSpPr txBox="1"/>
          <p:nvPr/>
        </p:nvSpPr>
        <p:spPr>
          <a:xfrm>
            <a:off x="6906564" y="4365094"/>
            <a:ext cx="1983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261748"/>
                </a:solidFill>
                <a:latin typeface="Arial"/>
                <a:ea typeface="ＭＳ Ｐゴシック"/>
                <a:cs typeface="ＭＳ Ｐゴシック"/>
              </a:rPr>
              <a:t>display/work with</a:t>
            </a:r>
          </a:p>
          <a:p>
            <a:pPr algn="ctr"/>
            <a:r>
              <a:rPr lang="en-US" dirty="0">
                <a:solidFill>
                  <a:srgbClr val="261748"/>
                </a:solidFill>
                <a:latin typeface="Arial"/>
                <a:ea typeface="ＭＳ Ｐゴシック"/>
                <a:cs typeface="ＭＳ Ｐゴシック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751692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9" name="Table 4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44633"/>
              </p:ext>
            </p:extLst>
          </p:nvPr>
        </p:nvGraphicFramePr>
        <p:xfrm>
          <a:off x="5606481" y="4022659"/>
          <a:ext cx="499716" cy="13868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9858"/>
                <a:gridCol w="249858"/>
              </a:tblGrid>
              <a:tr h="155563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0.215 mm</a:t>
                      </a:r>
                      <a:endParaRPr lang="en-US" sz="500" dirty="0"/>
                    </a:p>
                  </a:txBody>
                  <a:tcPr marL="45720" marR="45720"/>
                </a:tc>
              </a:tr>
              <a:tr h="155563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1</a:t>
                      </a:r>
                      <a:endParaRPr lang="en-US" sz="5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0.199 mm</a:t>
                      </a:r>
                    </a:p>
                  </a:txBody>
                  <a:tcPr marL="45720" marR="45720"/>
                </a:tc>
              </a:tr>
              <a:tr h="155563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2</a:t>
                      </a:r>
                      <a:endParaRPr lang="en-US" sz="5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0.198 mm</a:t>
                      </a:r>
                      <a:endParaRPr lang="en-US" sz="500" dirty="0"/>
                    </a:p>
                  </a:txBody>
                  <a:tcPr marL="45720" marR="45720"/>
                </a:tc>
              </a:tr>
              <a:tr h="155563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3</a:t>
                      </a:r>
                      <a:endParaRPr lang="en-US" sz="5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0.201 mm</a:t>
                      </a:r>
                      <a:endParaRPr lang="en-US" sz="500" dirty="0"/>
                    </a:p>
                  </a:txBody>
                  <a:tcPr marL="45720" marR="45720"/>
                </a:tc>
              </a:tr>
              <a:tr h="155563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4</a:t>
                      </a:r>
                      <a:endParaRPr lang="en-US" sz="5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0.209 mm</a:t>
                      </a:r>
                      <a:endParaRPr lang="en-US" sz="500" dirty="0"/>
                    </a:p>
                  </a:txBody>
                  <a:tcPr marL="45720" marR="45720"/>
                </a:tc>
              </a:tr>
              <a:tr h="155563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…</a:t>
                      </a:r>
                      <a:endParaRPr lang="en-US" sz="5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…</a:t>
                      </a:r>
                      <a:endParaRPr lang="en-US" sz="500" dirty="0"/>
                    </a:p>
                  </a:txBody>
                  <a:tcPr marL="45720" marR="45720"/>
                </a:tc>
              </a:tr>
            </a:tbl>
          </a:graphicData>
        </a:graphic>
      </p:graphicFrame>
      <p:graphicFrame>
        <p:nvGraphicFramePr>
          <p:cNvPr id="456" name="Table 4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763504"/>
              </p:ext>
            </p:extLst>
          </p:nvPr>
        </p:nvGraphicFramePr>
        <p:xfrm>
          <a:off x="4184369" y="1176524"/>
          <a:ext cx="499716" cy="13868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9858"/>
                <a:gridCol w="249858"/>
              </a:tblGrid>
              <a:tr h="155563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0.205 mm</a:t>
                      </a:r>
                      <a:endParaRPr lang="en-US" sz="500" dirty="0"/>
                    </a:p>
                  </a:txBody>
                  <a:tcPr marL="45720" marR="45720"/>
                </a:tc>
              </a:tr>
              <a:tr h="155563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1</a:t>
                      </a:r>
                      <a:endParaRPr lang="en-US" sz="5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0.198 mm</a:t>
                      </a:r>
                    </a:p>
                  </a:txBody>
                  <a:tcPr marL="45720" marR="45720"/>
                </a:tc>
              </a:tr>
              <a:tr h="155563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2</a:t>
                      </a:r>
                      <a:endParaRPr lang="en-US" sz="5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0.194 mm</a:t>
                      </a:r>
                      <a:endParaRPr lang="en-US" sz="500" dirty="0"/>
                    </a:p>
                  </a:txBody>
                  <a:tcPr marL="45720" marR="45720"/>
                </a:tc>
              </a:tr>
              <a:tr h="155563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3</a:t>
                      </a:r>
                      <a:endParaRPr lang="en-US" sz="5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0.207 mm</a:t>
                      </a:r>
                      <a:endParaRPr lang="en-US" sz="500" dirty="0"/>
                    </a:p>
                  </a:txBody>
                  <a:tcPr marL="45720" marR="45720"/>
                </a:tc>
              </a:tr>
              <a:tr h="155563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4</a:t>
                      </a:r>
                      <a:endParaRPr lang="en-US" sz="5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0.210 mm</a:t>
                      </a:r>
                      <a:endParaRPr lang="en-US" sz="500" dirty="0"/>
                    </a:p>
                  </a:txBody>
                  <a:tcPr marL="45720" marR="45720"/>
                </a:tc>
              </a:tr>
              <a:tr h="155563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…</a:t>
                      </a:r>
                      <a:endParaRPr lang="en-US" sz="5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…</a:t>
                      </a:r>
                      <a:endParaRPr lang="en-US" sz="500" dirty="0"/>
                    </a:p>
                  </a:txBody>
                  <a:tcPr marL="45720" marR="4572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a High</a:t>
            </a:r>
            <a:r>
              <a:rPr lang="en-US" baseline="0" dirty="0" smtClean="0"/>
              <a:t> Level View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29422" y="1565505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1748"/>
                </a:solidFill>
                <a:latin typeface="Arial"/>
                <a:ea typeface="ＭＳ Ｐゴシック"/>
                <a:cs typeface="ＭＳ Ｐゴシック"/>
              </a:rPr>
              <a:t>+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2321547" y="1518250"/>
            <a:ext cx="1089025" cy="495300"/>
          </a:xfrm>
          <a:prstGeom prst="roundRect">
            <a:avLst/>
          </a:prstGeom>
          <a:noFill/>
          <a:ln w="28575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</a:pPr>
            <a:r>
              <a:rPr lang="en-US" sz="14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Server Code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83884" y="1517228"/>
            <a:ext cx="874088" cy="496322"/>
            <a:chOff x="783884" y="1517228"/>
            <a:chExt cx="874088" cy="496322"/>
          </a:xfrm>
        </p:grpSpPr>
        <p:sp>
          <p:nvSpPr>
            <p:cNvPr id="6" name="Cube 5"/>
            <p:cNvSpPr/>
            <p:nvPr/>
          </p:nvSpPr>
          <p:spPr bwMode="auto">
            <a:xfrm>
              <a:off x="819777" y="1517228"/>
              <a:ext cx="203195" cy="474098"/>
            </a:xfrm>
            <a:prstGeom prst="cube">
              <a:avLst>
                <a:gd name="adj" fmla="val 79696"/>
              </a:avLst>
            </a:prstGeom>
            <a:solidFill>
              <a:srgbClr val="FFFFFF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Cube 6"/>
            <p:cNvSpPr/>
            <p:nvPr/>
          </p:nvSpPr>
          <p:spPr bwMode="auto">
            <a:xfrm>
              <a:off x="895977" y="1517228"/>
              <a:ext cx="203195" cy="474098"/>
            </a:xfrm>
            <a:prstGeom prst="cube">
              <a:avLst>
                <a:gd name="adj" fmla="val 79696"/>
              </a:avLst>
            </a:prstGeom>
            <a:solidFill>
              <a:srgbClr val="FFFFFF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Cube 7"/>
            <p:cNvSpPr/>
            <p:nvPr/>
          </p:nvSpPr>
          <p:spPr bwMode="auto">
            <a:xfrm>
              <a:off x="972177" y="1517228"/>
              <a:ext cx="203195" cy="474098"/>
            </a:xfrm>
            <a:prstGeom prst="cube">
              <a:avLst>
                <a:gd name="adj" fmla="val 79696"/>
              </a:avLst>
            </a:prstGeom>
            <a:solidFill>
              <a:srgbClr val="FFFFFF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Cube 8"/>
            <p:cNvSpPr/>
            <p:nvPr/>
          </p:nvSpPr>
          <p:spPr bwMode="auto">
            <a:xfrm>
              <a:off x="1048377" y="1517228"/>
              <a:ext cx="203195" cy="474098"/>
            </a:xfrm>
            <a:prstGeom prst="cube">
              <a:avLst>
                <a:gd name="adj" fmla="val 79696"/>
              </a:avLst>
            </a:prstGeom>
            <a:solidFill>
              <a:srgbClr val="FFFFFF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Cube 9"/>
            <p:cNvSpPr/>
            <p:nvPr/>
          </p:nvSpPr>
          <p:spPr bwMode="auto">
            <a:xfrm>
              <a:off x="1124577" y="1517228"/>
              <a:ext cx="203195" cy="474098"/>
            </a:xfrm>
            <a:prstGeom prst="cube">
              <a:avLst>
                <a:gd name="adj" fmla="val 79696"/>
              </a:avLst>
            </a:prstGeom>
            <a:solidFill>
              <a:srgbClr val="FFFFFF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Cube 10"/>
            <p:cNvSpPr/>
            <p:nvPr/>
          </p:nvSpPr>
          <p:spPr bwMode="auto">
            <a:xfrm>
              <a:off x="1200777" y="1517228"/>
              <a:ext cx="203195" cy="474098"/>
            </a:xfrm>
            <a:prstGeom prst="cube">
              <a:avLst>
                <a:gd name="adj" fmla="val 79696"/>
              </a:avLst>
            </a:prstGeom>
            <a:solidFill>
              <a:srgbClr val="FFFFFF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Cube 11"/>
            <p:cNvSpPr/>
            <p:nvPr/>
          </p:nvSpPr>
          <p:spPr bwMode="auto">
            <a:xfrm>
              <a:off x="1276977" y="1517228"/>
              <a:ext cx="203195" cy="474098"/>
            </a:xfrm>
            <a:prstGeom prst="cube">
              <a:avLst>
                <a:gd name="adj" fmla="val 79696"/>
              </a:avLst>
            </a:prstGeom>
            <a:solidFill>
              <a:srgbClr val="FFFFFF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Cube 12"/>
            <p:cNvSpPr/>
            <p:nvPr/>
          </p:nvSpPr>
          <p:spPr bwMode="auto">
            <a:xfrm>
              <a:off x="1353177" y="1517228"/>
              <a:ext cx="203195" cy="474098"/>
            </a:xfrm>
            <a:prstGeom prst="cube">
              <a:avLst>
                <a:gd name="adj" fmla="val 79696"/>
              </a:avLst>
            </a:prstGeom>
            <a:solidFill>
              <a:srgbClr val="FFFFFF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Cube 13"/>
            <p:cNvSpPr/>
            <p:nvPr/>
          </p:nvSpPr>
          <p:spPr bwMode="auto">
            <a:xfrm>
              <a:off x="1429377" y="1517228"/>
              <a:ext cx="203195" cy="474098"/>
            </a:xfrm>
            <a:prstGeom prst="cube">
              <a:avLst>
                <a:gd name="adj" fmla="val 79696"/>
              </a:avLst>
            </a:prstGeom>
            <a:solidFill>
              <a:srgbClr val="FFFFFF"/>
            </a:soli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" name="Cube 4"/>
            <p:cNvSpPr/>
            <p:nvPr/>
          </p:nvSpPr>
          <p:spPr bwMode="auto">
            <a:xfrm>
              <a:off x="783884" y="1517228"/>
              <a:ext cx="874088" cy="496322"/>
            </a:xfrm>
            <a:prstGeom prst="cube">
              <a:avLst/>
            </a:prstGeom>
            <a:noFill/>
            <a:ln w="28575" cap="flat" cmpd="sng" algn="ctr">
              <a:solidFill>
                <a:srgbClr val="FD930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" name="Parallelogram 16"/>
            <p:cNvSpPr/>
            <p:nvPr/>
          </p:nvSpPr>
          <p:spPr bwMode="auto">
            <a:xfrm>
              <a:off x="789128" y="1518251"/>
              <a:ext cx="843444" cy="114446"/>
            </a:xfrm>
            <a:prstGeom prst="parallelogram">
              <a:avLst>
                <a:gd name="adj" fmla="val 110798"/>
              </a:avLst>
            </a:prstGeom>
            <a:solidFill>
              <a:schemeClr val="accent2"/>
            </a:solidFill>
            <a:ln w="28575" cap="flat" cmpd="sng" algn="ctr">
              <a:solidFill>
                <a:srgbClr val="FD930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charset="0"/>
                <a:buChar char="n"/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642347" y="1565505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1748"/>
                </a:solidFill>
                <a:latin typeface="Arial"/>
                <a:ea typeface="ＭＳ Ｐゴシック"/>
                <a:cs typeface="ＭＳ Ｐゴシック"/>
                <a:sym typeface="Wingdings"/>
              </a:rPr>
              <a:t></a:t>
            </a:r>
            <a:endParaRPr lang="en-US" dirty="0">
              <a:solidFill>
                <a:srgbClr val="261748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36826" y="2705217"/>
            <a:ext cx="80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1748"/>
                </a:solidFill>
                <a:latin typeface="Arial"/>
                <a:ea typeface="ＭＳ Ｐゴシック"/>
                <a:cs typeface="ＭＳ Ｐゴシック"/>
              </a:rPr>
              <a:t>x 200</a:t>
            </a:r>
          </a:p>
        </p:txBody>
      </p:sp>
      <p:sp>
        <p:nvSpPr>
          <p:cNvPr id="309" name="TextBox 308"/>
          <p:cNvSpPr txBox="1"/>
          <p:nvPr/>
        </p:nvSpPr>
        <p:spPr>
          <a:xfrm>
            <a:off x="3241077" y="4535316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1748"/>
                </a:solidFill>
                <a:latin typeface="Arial"/>
                <a:ea typeface="ＭＳ Ｐゴシック"/>
                <a:cs typeface="ＭＳ Ｐゴシック"/>
              </a:rPr>
              <a:t>+</a:t>
            </a:r>
          </a:p>
        </p:txBody>
      </p:sp>
      <p:sp>
        <p:nvSpPr>
          <p:cNvPr id="310" name="Rounded Rectangle 309"/>
          <p:cNvSpPr/>
          <p:nvPr/>
        </p:nvSpPr>
        <p:spPr bwMode="auto">
          <a:xfrm>
            <a:off x="3695724" y="4468429"/>
            <a:ext cx="1089025" cy="495300"/>
          </a:xfrm>
          <a:prstGeom prst="roundRect">
            <a:avLst/>
          </a:prstGeom>
          <a:noFill/>
          <a:ln w="28575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</a:pPr>
            <a:r>
              <a:rPr lang="en-US" sz="14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Server Code</a:t>
            </a:r>
          </a:p>
        </p:txBody>
      </p:sp>
      <p:sp>
        <p:nvSpPr>
          <p:cNvPr id="311" name="TextBox 310"/>
          <p:cNvSpPr txBox="1"/>
          <p:nvPr/>
        </p:nvSpPr>
        <p:spPr>
          <a:xfrm>
            <a:off x="4848535" y="4535316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1748"/>
                </a:solidFill>
                <a:latin typeface="Arial"/>
                <a:ea typeface="ＭＳ Ｐゴシック"/>
                <a:cs typeface="ＭＳ Ｐゴシック"/>
                <a:sym typeface="Wingdings"/>
              </a:rPr>
              <a:t></a:t>
            </a:r>
            <a:endParaRPr lang="en-US" dirty="0">
              <a:solidFill>
                <a:srgbClr val="261748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399" name="TextBox 398"/>
          <p:cNvSpPr txBox="1"/>
          <p:nvPr/>
        </p:nvSpPr>
        <p:spPr>
          <a:xfrm>
            <a:off x="4794748" y="1565505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1748"/>
                </a:solidFill>
                <a:latin typeface="Arial"/>
                <a:ea typeface="ＭＳ Ｐゴシック"/>
                <a:cs typeface="ＭＳ Ｐゴシック"/>
                <a:sym typeface="Wingdings"/>
              </a:rPr>
              <a:t></a:t>
            </a:r>
            <a:endParaRPr lang="en-US" dirty="0">
              <a:solidFill>
                <a:srgbClr val="261748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400" name="TextBox 399"/>
          <p:cNvSpPr txBox="1"/>
          <p:nvPr/>
        </p:nvSpPr>
        <p:spPr>
          <a:xfrm>
            <a:off x="6792875" y="1565505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1748"/>
                </a:solidFill>
                <a:latin typeface="Arial"/>
                <a:ea typeface="ＭＳ Ｐゴシック"/>
                <a:cs typeface="ＭＳ Ｐゴシック"/>
                <a:sym typeface="Wingdings"/>
              </a:rPr>
              <a:t></a:t>
            </a:r>
            <a:endParaRPr lang="en-US" dirty="0">
              <a:solidFill>
                <a:srgbClr val="261748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405" name="TextBox 404"/>
          <p:cNvSpPr txBox="1"/>
          <p:nvPr/>
        </p:nvSpPr>
        <p:spPr>
          <a:xfrm>
            <a:off x="5887015" y="3595905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1748"/>
                </a:solidFill>
                <a:latin typeface="Arial"/>
                <a:ea typeface="ＭＳ Ｐゴシック"/>
                <a:cs typeface="ＭＳ Ｐゴシック"/>
              </a:rPr>
              <a:t>…</a:t>
            </a:r>
          </a:p>
        </p:txBody>
      </p:sp>
      <p:grpSp>
        <p:nvGrpSpPr>
          <p:cNvPr id="431" name="Group 430"/>
          <p:cNvGrpSpPr/>
          <p:nvPr/>
        </p:nvGrpSpPr>
        <p:grpSpPr>
          <a:xfrm>
            <a:off x="5583223" y="1549054"/>
            <a:ext cx="972442" cy="320890"/>
            <a:chOff x="5002728" y="2300281"/>
            <a:chExt cx="1566576" cy="516945"/>
          </a:xfrm>
        </p:grpSpPr>
        <p:cxnSp>
          <p:nvCxnSpPr>
            <p:cNvPr id="407" name="Straight Connector 406"/>
            <p:cNvCxnSpPr/>
            <p:nvPr/>
          </p:nvCxnSpPr>
          <p:spPr bwMode="auto">
            <a:xfrm flipV="1">
              <a:off x="5002728" y="2546566"/>
              <a:ext cx="1566576" cy="1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14" name="Straight Connector 413"/>
            <p:cNvCxnSpPr/>
            <p:nvPr/>
          </p:nvCxnSpPr>
          <p:spPr bwMode="auto">
            <a:xfrm flipV="1">
              <a:off x="6119827" y="2300281"/>
              <a:ext cx="0" cy="246286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22" name="Straight Connector 421"/>
            <p:cNvCxnSpPr/>
            <p:nvPr/>
          </p:nvCxnSpPr>
          <p:spPr bwMode="auto">
            <a:xfrm>
              <a:off x="5110090" y="2563464"/>
              <a:ext cx="0" cy="236864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24" name="Straight Connector 423"/>
            <p:cNvCxnSpPr/>
            <p:nvPr/>
          </p:nvCxnSpPr>
          <p:spPr bwMode="auto">
            <a:xfrm>
              <a:off x="6322381" y="2546566"/>
              <a:ext cx="0" cy="253762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29" name="Straight Connector 428"/>
            <p:cNvCxnSpPr/>
            <p:nvPr/>
          </p:nvCxnSpPr>
          <p:spPr bwMode="auto">
            <a:xfrm flipV="1">
              <a:off x="5521519" y="2300281"/>
              <a:ext cx="0" cy="246285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32" name="Straight Connector 431"/>
            <p:cNvCxnSpPr/>
            <p:nvPr/>
          </p:nvCxnSpPr>
          <p:spPr bwMode="auto">
            <a:xfrm>
              <a:off x="5747842" y="2563464"/>
              <a:ext cx="0" cy="253762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441" name="TextBox 440"/>
          <p:cNvSpPr txBox="1"/>
          <p:nvPr/>
        </p:nvSpPr>
        <p:spPr>
          <a:xfrm>
            <a:off x="6196188" y="4535316"/>
            <a:ext cx="3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1748"/>
                </a:solidFill>
                <a:latin typeface="Arial"/>
                <a:ea typeface="ＭＳ Ｐゴシック"/>
                <a:cs typeface="ＭＳ Ｐゴシック"/>
                <a:sym typeface="Wingdings"/>
              </a:rPr>
              <a:t></a:t>
            </a:r>
            <a:endParaRPr lang="en-US" dirty="0">
              <a:solidFill>
                <a:srgbClr val="261748"/>
              </a:solidFill>
              <a:latin typeface="Arial"/>
              <a:ea typeface="ＭＳ Ｐゴシック"/>
              <a:cs typeface="ＭＳ Ｐゴシック"/>
            </a:endParaRPr>
          </a:p>
        </p:txBody>
      </p:sp>
      <p:grpSp>
        <p:nvGrpSpPr>
          <p:cNvPr id="443" name="Group 442"/>
          <p:cNvGrpSpPr/>
          <p:nvPr/>
        </p:nvGrpSpPr>
        <p:grpSpPr>
          <a:xfrm>
            <a:off x="6760423" y="4567021"/>
            <a:ext cx="972442" cy="320890"/>
            <a:chOff x="5002728" y="2300281"/>
            <a:chExt cx="1566576" cy="516945"/>
          </a:xfrm>
        </p:grpSpPr>
        <p:cxnSp>
          <p:nvCxnSpPr>
            <p:cNvPr id="444" name="Straight Connector 443"/>
            <p:cNvCxnSpPr/>
            <p:nvPr/>
          </p:nvCxnSpPr>
          <p:spPr bwMode="auto">
            <a:xfrm flipV="1">
              <a:off x="5002728" y="2546566"/>
              <a:ext cx="1566576" cy="1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45" name="Straight Connector 444"/>
            <p:cNvCxnSpPr/>
            <p:nvPr/>
          </p:nvCxnSpPr>
          <p:spPr bwMode="auto">
            <a:xfrm flipV="1">
              <a:off x="6119827" y="2300281"/>
              <a:ext cx="0" cy="246286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46" name="Straight Connector 445"/>
            <p:cNvCxnSpPr/>
            <p:nvPr/>
          </p:nvCxnSpPr>
          <p:spPr bwMode="auto">
            <a:xfrm>
              <a:off x="5110090" y="2563464"/>
              <a:ext cx="0" cy="236864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47" name="Straight Connector 446"/>
            <p:cNvCxnSpPr/>
            <p:nvPr/>
          </p:nvCxnSpPr>
          <p:spPr bwMode="auto">
            <a:xfrm>
              <a:off x="6322381" y="2546566"/>
              <a:ext cx="0" cy="253762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48" name="Straight Connector 447"/>
            <p:cNvCxnSpPr/>
            <p:nvPr/>
          </p:nvCxnSpPr>
          <p:spPr bwMode="auto">
            <a:xfrm flipV="1">
              <a:off x="5521519" y="2300281"/>
              <a:ext cx="0" cy="246285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49" name="Straight Connector 448"/>
            <p:cNvCxnSpPr/>
            <p:nvPr/>
          </p:nvCxnSpPr>
          <p:spPr bwMode="auto">
            <a:xfrm>
              <a:off x="5747842" y="2563464"/>
              <a:ext cx="0" cy="253762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453" name="Lightning Bolt 452"/>
          <p:cNvSpPr/>
          <p:nvPr/>
        </p:nvSpPr>
        <p:spPr bwMode="auto">
          <a:xfrm flipH="1">
            <a:off x="7971491" y="4253800"/>
            <a:ext cx="464171" cy="875950"/>
          </a:xfrm>
          <a:prstGeom prst="lightningBolt">
            <a:avLst/>
          </a:prstGeom>
          <a:solidFill>
            <a:schemeClr val="accent6"/>
          </a:solidFill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charset="0"/>
              <a:buChar char="n"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4" name="TextBox 453"/>
          <p:cNvSpPr txBox="1"/>
          <p:nvPr/>
        </p:nvSpPr>
        <p:spPr>
          <a:xfrm>
            <a:off x="4819533" y="2104033"/>
            <a:ext cx="1125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1748"/>
                </a:solidFill>
                <a:latin typeface="Lucida Handwriting"/>
                <a:ea typeface="ＭＳ Ｐゴシック"/>
                <a:cs typeface="Lucida Handwriting"/>
              </a:rPr>
              <a:t>O</a:t>
            </a:r>
            <a:r>
              <a:rPr lang="en-US" dirty="0">
                <a:solidFill>
                  <a:srgbClr val="261748"/>
                </a:solidFill>
                <a:latin typeface="Arial"/>
                <a:ea typeface="ＭＳ Ｐゴシック"/>
                <a:cs typeface="ＭＳ Ｐゴシック"/>
              </a:rPr>
              <a:t>(kB/s)</a:t>
            </a:r>
          </a:p>
        </p:txBody>
      </p:sp>
      <p:sp>
        <p:nvSpPr>
          <p:cNvPr id="455" name="TextBox 454"/>
          <p:cNvSpPr txBox="1"/>
          <p:nvPr/>
        </p:nvSpPr>
        <p:spPr>
          <a:xfrm>
            <a:off x="6224474" y="5189329"/>
            <a:ext cx="136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1748"/>
                </a:solidFill>
                <a:latin typeface="Lucida Handwriting"/>
                <a:ea typeface="ＭＳ Ｐゴシック"/>
                <a:cs typeface="Lucida Handwriting"/>
              </a:rPr>
              <a:t>O</a:t>
            </a:r>
            <a:r>
              <a:rPr lang="en-US" dirty="0">
                <a:solidFill>
                  <a:srgbClr val="261748"/>
                </a:solidFill>
                <a:latin typeface="Arial"/>
                <a:ea typeface="ＭＳ Ｐゴシック"/>
                <a:cs typeface="ＭＳ Ｐゴシック"/>
              </a:rPr>
              <a:t>(GB/s)</a:t>
            </a:r>
          </a:p>
        </p:txBody>
      </p:sp>
      <p:graphicFrame>
        <p:nvGraphicFramePr>
          <p:cNvPr id="458" name="Table 4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649227"/>
              </p:ext>
            </p:extLst>
          </p:nvPr>
        </p:nvGraphicFramePr>
        <p:xfrm>
          <a:off x="5405308" y="4160602"/>
          <a:ext cx="499716" cy="13868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9858"/>
                <a:gridCol w="249858"/>
              </a:tblGrid>
              <a:tr h="155563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0.195 mm</a:t>
                      </a:r>
                      <a:endParaRPr lang="en-US" sz="500" dirty="0"/>
                    </a:p>
                  </a:txBody>
                  <a:tcPr marL="45720" marR="45720"/>
                </a:tc>
              </a:tr>
              <a:tr h="155563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1</a:t>
                      </a:r>
                      <a:endParaRPr lang="en-US" sz="5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0.196 mm</a:t>
                      </a:r>
                    </a:p>
                  </a:txBody>
                  <a:tcPr marL="45720" marR="45720"/>
                </a:tc>
              </a:tr>
              <a:tr h="155563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2</a:t>
                      </a:r>
                      <a:endParaRPr lang="en-US" sz="5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0.184 mm</a:t>
                      </a:r>
                      <a:endParaRPr lang="en-US" sz="500" dirty="0"/>
                    </a:p>
                  </a:txBody>
                  <a:tcPr marL="45720" marR="45720"/>
                </a:tc>
              </a:tr>
              <a:tr h="155563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3</a:t>
                      </a:r>
                      <a:endParaRPr lang="en-US" sz="5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0.187 mm</a:t>
                      </a:r>
                      <a:endParaRPr lang="en-US" sz="500" dirty="0"/>
                    </a:p>
                  </a:txBody>
                  <a:tcPr marL="45720" marR="45720"/>
                </a:tc>
              </a:tr>
              <a:tr h="155563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4</a:t>
                      </a:r>
                      <a:endParaRPr lang="en-US" sz="5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0.201 mm</a:t>
                      </a:r>
                      <a:endParaRPr lang="en-US" sz="500" dirty="0"/>
                    </a:p>
                  </a:txBody>
                  <a:tcPr marL="45720" marR="45720"/>
                </a:tc>
              </a:tr>
              <a:tr h="155563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…</a:t>
                      </a:r>
                      <a:endParaRPr lang="en-US" sz="5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…</a:t>
                      </a:r>
                      <a:endParaRPr lang="en-US" sz="500" dirty="0"/>
                    </a:p>
                  </a:txBody>
                  <a:tcPr marL="45720" marR="45720"/>
                </a:tc>
              </a:tr>
            </a:tbl>
          </a:graphicData>
        </a:graphic>
      </p:graphicFrame>
      <p:graphicFrame>
        <p:nvGraphicFramePr>
          <p:cNvPr id="457" name="Table 4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026286"/>
              </p:ext>
            </p:extLst>
          </p:nvPr>
        </p:nvGraphicFramePr>
        <p:xfrm>
          <a:off x="5204135" y="4298545"/>
          <a:ext cx="499716" cy="13868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9858"/>
                <a:gridCol w="249858"/>
              </a:tblGrid>
              <a:tr h="155563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0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0.205 mm</a:t>
                      </a:r>
                      <a:endParaRPr lang="en-US" sz="500" dirty="0"/>
                    </a:p>
                  </a:txBody>
                  <a:tcPr marL="45720" marR="45720"/>
                </a:tc>
              </a:tr>
              <a:tr h="155563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1</a:t>
                      </a:r>
                      <a:endParaRPr lang="en-US" sz="5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0.198 mm</a:t>
                      </a:r>
                    </a:p>
                  </a:txBody>
                  <a:tcPr marL="45720" marR="45720"/>
                </a:tc>
              </a:tr>
              <a:tr h="155563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2</a:t>
                      </a:r>
                      <a:endParaRPr lang="en-US" sz="5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0.194 mm</a:t>
                      </a:r>
                      <a:endParaRPr lang="en-US" sz="500" dirty="0"/>
                    </a:p>
                  </a:txBody>
                  <a:tcPr marL="45720" marR="45720"/>
                </a:tc>
              </a:tr>
              <a:tr h="155563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3</a:t>
                      </a:r>
                      <a:endParaRPr lang="en-US" sz="5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0.207 mm</a:t>
                      </a:r>
                      <a:endParaRPr lang="en-US" sz="500" dirty="0"/>
                    </a:p>
                  </a:txBody>
                  <a:tcPr marL="45720" marR="45720"/>
                </a:tc>
              </a:tr>
              <a:tr h="155563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4</a:t>
                      </a:r>
                      <a:endParaRPr lang="en-US" sz="5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0.210 mm</a:t>
                      </a:r>
                      <a:endParaRPr lang="en-US" sz="500" dirty="0"/>
                    </a:p>
                  </a:txBody>
                  <a:tcPr marL="45720" marR="45720"/>
                </a:tc>
              </a:tr>
              <a:tr h="155563"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…</a:t>
                      </a:r>
                      <a:endParaRPr lang="en-US" sz="5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dirty="0" smtClean="0"/>
                        <a:t>…</a:t>
                      </a:r>
                      <a:endParaRPr lang="en-US" sz="500" dirty="0"/>
                    </a:p>
                  </a:txBody>
                  <a:tcPr marL="45720" marR="45720"/>
                </a:tc>
              </a:tr>
            </a:tbl>
          </a:graphicData>
        </a:graphic>
      </p:graphicFrame>
      <p:grpSp>
        <p:nvGrpSpPr>
          <p:cNvPr id="460" name="Group 459"/>
          <p:cNvGrpSpPr/>
          <p:nvPr/>
        </p:nvGrpSpPr>
        <p:grpSpPr>
          <a:xfrm>
            <a:off x="7312214" y="1344433"/>
            <a:ext cx="1203812" cy="1127633"/>
            <a:chOff x="6045748" y="1401680"/>
            <a:chExt cx="1203812" cy="1127633"/>
          </a:xfrm>
        </p:grpSpPr>
        <p:pic>
          <p:nvPicPr>
            <p:cNvPr id="461" name="Picture 460" descr="monitor-558021_1280.png"/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5748" y="1401680"/>
              <a:ext cx="1203812" cy="1127633"/>
            </a:xfrm>
            <a:prstGeom prst="rect">
              <a:avLst/>
            </a:prstGeom>
          </p:spPr>
        </p:pic>
        <p:cxnSp>
          <p:nvCxnSpPr>
            <p:cNvPr id="462" name="Straight Arrow Connector 461"/>
            <p:cNvCxnSpPr/>
            <p:nvPr/>
          </p:nvCxnSpPr>
          <p:spPr bwMode="auto">
            <a:xfrm flipV="1">
              <a:off x="6276655" y="2070950"/>
              <a:ext cx="793438" cy="8090"/>
            </a:xfrm>
            <a:prstGeom prst="straightConnector1">
              <a:avLst/>
            </a:prstGeom>
            <a:noFill/>
            <a:ln w="28575" cap="rnd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63" name="Straight Arrow Connector 462"/>
            <p:cNvCxnSpPr/>
            <p:nvPr/>
          </p:nvCxnSpPr>
          <p:spPr bwMode="auto">
            <a:xfrm flipV="1">
              <a:off x="6276655" y="1553214"/>
              <a:ext cx="0" cy="525826"/>
            </a:xfrm>
            <a:prstGeom prst="straightConnector1">
              <a:avLst/>
            </a:prstGeom>
            <a:noFill/>
            <a:ln w="28575" cap="rnd" cmpd="sng" algn="ctr">
              <a:solidFill>
                <a:schemeClr val="folHlink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64" name="Straight Connector 463"/>
            <p:cNvCxnSpPr/>
            <p:nvPr/>
          </p:nvCxnSpPr>
          <p:spPr bwMode="auto">
            <a:xfrm flipV="1">
              <a:off x="6322908" y="1860322"/>
              <a:ext cx="0" cy="180000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65" name="Straight Connector 464"/>
            <p:cNvCxnSpPr/>
            <p:nvPr/>
          </p:nvCxnSpPr>
          <p:spPr bwMode="auto">
            <a:xfrm flipV="1">
              <a:off x="6375484" y="1911166"/>
              <a:ext cx="0" cy="129156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66" name="Straight Connector 465"/>
            <p:cNvCxnSpPr/>
            <p:nvPr/>
          </p:nvCxnSpPr>
          <p:spPr bwMode="auto">
            <a:xfrm flipV="1">
              <a:off x="6428060" y="1932322"/>
              <a:ext cx="0" cy="108000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67" name="Straight Connector 466"/>
            <p:cNvCxnSpPr/>
            <p:nvPr/>
          </p:nvCxnSpPr>
          <p:spPr bwMode="auto">
            <a:xfrm flipV="1">
              <a:off x="6480636" y="1824322"/>
              <a:ext cx="0" cy="216000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68" name="Straight Connector 467"/>
            <p:cNvCxnSpPr/>
            <p:nvPr/>
          </p:nvCxnSpPr>
          <p:spPr bwMode="auto">
            <a:xfrm flipV="1">
              <a:off x="6533212" y="1911166"/>
              <a:ext cx="0" cy="129156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69" name="Straight Connector 468"/>
            <p:cNvCxnSpPr/>
            <p:nvPr/>
          </p:nvCxnSpPr>
          <p:spPr bwMode="auto">
            <a:xfrm flipV="1">
              <a:off x="6585788" y="1911166"/>
              <a:ext cx="0" cy="129156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70" name="Straight Connector 469"/>
            <p:cNvCxnSpPr/>
            <p:nvPr/>
          </p:nvCxnSpPr>
          <p:spPr bwMode="auto">
            <a:xfrm flipV="1">
              <a:off x="6638364" y="1932322"/>
              <a:ext cx="0" cy="108000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71" name="Straight Connector 470"/>
            <p:cNvCxnSpPr/>
            <p:nvPr/>
          </p:nvCxnSpPr>
          <p:spPr bwMode="auto">
            <a:xfrm flipV="1">
              <a:off x="6690940" y="1860322"/>
              <a:ext cx="0" cy="180000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72" name="Straight Connector 471"/>
            <p:cNvCxnSpPr/>
            <p:nvPr/>
          </p:nvCxnSpPr>
          <p:spPr bwMode="auto">
            <a:xfrm flipV="1">
              <a:off x="6743516" y="1911166"/>
              <a:ext cx="0" cy="129156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73" name="Straight Connector 472"/>
            <p:cNvCxnSpPr/>
            <p:nvPr/>
          </p:nvCxnSpPr>
          <p:spPr bwMode="auto">
            <a:xfrm flipV="1">
              <a:off x="6796092" y="1860322"/>
              <a:ext cx="0" cy="180000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74" name="Straight Connector 473"/>
            <p:cNvCxnSpPr/>
            <p:nvPr/>
          </p:nvCxnSpPr>
          <p:spPr bwMode="auto">
            <a:xfrm flipV="1">
              <a:off x="6848668" y="1968322"/>
              <a:ext cx="0" cy="72000"/>
            </a:xfrm>
            <a:prstGeom prst="line">
              <a:avLst/>
            </a:prstGeom>
            <a:noFill/>
            <a:ln w="285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pic>
        <p:nvPicPr>
          <p:cNvPr id="20" name="Picture 19" descr="Screen Shot 2015-05-11 at 09.28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7" y="3641877"/>
            <a:ext cx="2980009" cy="247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80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09" grpId="0"/>
      <p:bldP spid="310" grpId="0" animBg="1"/>
      <p:bldP spid="311" grpId="0"/>
      <p:bldP spid="405" grpId="0"/>
      <p:bldP spid="441" grpId="0"/>
      <p:bldP spid="453" grpId="0" animBg="1"/>
      <p:bldP spid="4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The need for a High</a:t>
            </a:r>
            <a:r>
              <a:rPr lang="en-US" sz="2400" b="1" baseline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Level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905875" cy="4828441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Have </a:t>
            </a:r>
            <a:r>
              <a:rPr lang="en-US" b="1" dirty="0" smtClean="0"/>
              <a:t>automation</a:t>
            </a:r>
            <a:r>
              <a:rPr lang="en-US" dirty="0" smtClean="0"/>
              <a:t> and </a:t>
            </a:r>
            <a:r>
              <a:rPr lang="en-US" b="1" dirty="0" smtClean="0"/>
              <a:t>analysis</a:t>
            </a:r>
            <a:r>
              <a:rPr lang="en-US" dirty="0" smtClean="0"/>
              <a:t> </a:t>
            </a:r>
            <a:r>
              <a:rPr lang="en-US" b="1" dirty="0" smtClean="0"/>
              <a:t>software</a:t>
            </a:r>
            <a:r>
              <a:rPr lang="en-US" dirty="0" smtClean="0"/>
              <a:t> </a:t>
            </a:r>
            <a:r>
              <a:rPr lang="en-US" b="1" dirty="0" smtClean="0"/>
              <a:t>ready</a:t>
            </a:r>
            <a:r>
              <a:rPr lang="en-US" dirty="0" smtClean="0"/>
              <a:t> </a:t>
            </a:r>
            <a:r>
              <a:rPr lang="en-US" b="1" dirty="0" smtClean="0"/>
              <a:t>from</a:t>
            </a:r>
            <a:r>
              <a:rPr lang="en-US" dirty="0" smtClean="0"/>
              <a:t> the </a:t>
            </a:r>
            <a:r>
              <a:rPr lang="en-US" b="1" dirty="0" smtClean="0"/>
              <a:t>beginning</a:t>
            </a:r>
            <a:br>
              <a:rPr lang="en-US" b="1" dirty="0" smtClean="0"/>
            </a:br>
            <a:r>
              <a:rPr lang="en-US" sz="1800" dirty="0" smtClean="0">
                <a:solidFill>
                  <a:schemeClr val="accent4"/>
                </a:solidFill>
              </a:rPr>
              <a:t>… and not only the front-ends interfaced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High amount of data produced by the machine </a:t>
            </a:r>
            <a:r>
              <a:rPr lang="en-US" b="1" dirty="0" smtClean="0"/>
              <a:t>requires</a:t>
            </a:r>
            <a:r>
              <a:rPr lang="en-US" dirty="0" smtClean="0"/>
              <a:t> </a:t>
            </a:r>
            <a:r>
              <a:rPr lang="en-US" b="1" dirty="0" smtClean="0"/>
              <a:t>data reduction</a:t>
            </a:r>
            <a:r>
              <a:rPr lang="en-US" dirty="0" smtClean="0"/>
              <a:t>!</a:t>
            </a:r>
          </a:p>
          <a:p>
            <a:pPr marL="300037" lvl="1" indent="0">
              <a:lnSpc>
                <a:spcPct val="120000"/>
              </a:lnSpc>
              <a:buNone/>
            </a:pPr>
            <a:r>
              <a:rPr lang="en-US" sz="1800" dirty="0" smtClean="0">
                <a:solidFill>
                  <a:srgbClr val="626262"/>
                </a:solidFill>
              </a:rPr>
              <a:t>… BPMs: 4 byte * 2700 bunches * 500 BPMs * 2 planes * 10 Hz </a:t>
            </a:r>
            <a:r>
              <a:rPr lang="en-US" sz="1800" dirty="0" smtClean="0">
                <a:solidFill>
                  <a:srgbClr val="626262"/>
                </a:solidFill>
                <a:sym typeface="Wingdings"/>
              </a:rPr>
              <a:t></a:t>
            </a:r>
            <a:r>
              <a:rPr lang="en-US" sz="1800" dirty="0" smtClean="0">
                <a:solidFill>
                  <a:srgbClr val="626262"/>
                </a:solidFill>
              </a:rPr>
              <a:t> </a:t>
            </a:r>
            <a:r>
              <a:rPr lang="en-US" sz="1800" dirty="0" smtClean="0">
                <a:solidFill>
                  <a:srgbClr val="626262"/>
                </a:solidFill>
              </a:rPr>
              <a:t>&gt;</a:t>
            </a:r>
            <a:r>
              <a:rPr lang="en-US" sz="1800" b="1" dirty="0" smtClean="0">
                <a:solidFill>
                  <a:srgbClr val="626262"/>
                </a:solidFill>
              </a:rPr>
              <a:t>100 MB/s</a:t>
            </a:r>
            <a:endParaRPr lang="en-US" dirty="0" smtClean="0">
              <a:solidFill>
                <a:srgbClr val="626262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 smtClean="0"/>
              <a:t>We need to think more in terms of </a:t>
            </a:r>
            <a:r>
              <a:rPr lang="en-US" b="1" dirty="0" smtClean="0"/>
              <a:t>physics</a:t>
            </a:r>
            <a:r>
              <a:rPr lang="en-US" b="1" i="1" dirty="0" smtClean="0"/>
              <a:t> </a:t>
            </a:r>
            <a:r>
              <a:rPr lang="en-US" b="1" dirty="0" smtClean="0"/>
              <a:t>entities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>
                <a:solidFill>
                  <a:srgbClr val="626262"/>
                </a:solidFill>
              </a:rPr>
              <a:t>… makes little sense to view 1 of 500 BPMs </a:t>
            </a:r>
            <a:r>
              <a:rPr lang="en-US" sz="1800" dirty="0" smtClean="0">
                <a:solidFill>
                  <a:srgbClr val="626262"/>
                </a:solidFill>
                <a:sym typeface="Wingdings"/>
              </a:rPr>
              <a:t> think in terms of </a:t>
            </a:r>
            <a:r>
              <a:rPr lang="en-US" sz="1800" b="1" dirty="0" smtClean="0">
                <a:solidFill>
                  <a:srgbClr val="626262"/>
                </a:solidFill>
              </a:rPr>
              <a:t>orbit</a:t>
            </a:r>
            <a:r>
              <a:rPr lang="en-US" sz="1800" dirty="0" smtClean="0">
                <a:solidFill>
                  <a:srgbClr val="626262"/>
                </a:solidFill>
              </a:rPr>
              <a:t> as</a:t>
            </a:r>
            <a:r>
              <a:rPr lang="en-US" sz="1800" b="1" dirty="0" smtClean="0">
                <a:solidFill>
                  <a:srgbClr val="626262"/>
                </a:solidFill>
              </a:rPr>
              <a:t> object</a:t>
            </a:r>
            <a:endParaRPr lang="en-US" sz="1800" dirty="0" smtClean="0">
              <a:solidFill>
                <a:srgbClr val="626262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 smtClean="0"/>
              <a:t>Provide an common interface to work with </a:t>
            </a:r>
            <a:r>
              <a:rPr lang="en-US" b="1" dirty="0" smtClean="0"/>
              <a:t>shoot synchronized</a:t>
            </a:r>
            <a:r>
              <a:rPr lang="en-US" dirty="0" smtClean="0"/>
              <a:t> </a:t>
            </a:r>
            <a:r>
              <a:rPr lang="en-US" b="1" dirty="0" smtClean="0"/>
              <a:t>data</a:t>
            </a:r>
            <a:br>
              <a:rPr lang="en-US" b="1" dirty="0" smtClean="0"/>
            </a:br>
            <a:r>
              <a:rPr lang="en-US" sz="1800" dirty="0" smtClean="0">
                <a:solidFill>
                  <a:srgbClr val="626262"/>
                </a:solidFill>
              </a:rPr>
              <a:t>… to cope with the complexity of this multi-beam-line facility</a:t>
            </a:r>
            <a:endParaRPr lang="en-US" sz="1800" b="1" dirty="0" smtClean="0">
              <a:solidFill>
                <a:srgbClr val="626262"/>
              </a:solidFill>
            </a:endParaRPr>
          </a:p>
          <a:p>
            <a:pPr>
              <a:lnSpc>
                <a:spcPct val="12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1987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HLC </a:t>
            </a:r>
            <a:r>
              <a:rPr lang="en-US" dirty="0" smtClean="0"/>
              <a:t>Architecture</a:t>
            </a:r>
            <a:endParaRPr lang="en-US" dirty="0"/>
          </a:p>
        </p:txBody>
      </p:sp>
      <p:pic>
        <p:nvPicPr>
          <p:cNvPr id="6" name="Picture 5" descr="Screen Shot 2015-12-14 at 17.42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5" y="1022350"/>
            <a:ext cx="7152895" cy="5372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5508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HLC </a:t>
            </a:r>
            <a:r>
              <a:rPr lang="en-US" dirty="0" smtClean="0"/>
              <a:t>Architecture</a:t>
            </a:r>
            <a:endParaRPr lang="en-US" dirty="0"/>
          </a:p>
        </p:txBody>
      </p:sp>
      <p:pic>
        <p:nvPicPr>
          <p:cNvPr id="4" name="Picture 3" descr="Screen Shot 2015-12-14 at 17.50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09" y="1101754"/>
            <a:ext cx="7024319" cy="5272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7325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HLC Architecture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328332" y="2470326"/>
            <a:ext cx="1294130" cy="431999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dirty="0">
                <a:solidFill>
                  <a:srgbClr val="E0E0E0">
                    <a:lumMod val="50000"/>
                  </a:srgbClr>
                </a:solidFill>
                <a:latin typeface="Arial"/>
                <a:ea typeface="Times New Roman"/>
                <a:cs typeface="Times New Roman"/>
              </a:rPr>
              <a:t>Orbit Control</a:t>
            </a:r>
            <a:endParaRPr lang="en-US" sz="1000" dirty="0">
              <a:solidFill>
                <a:srgbClr val="E0E0E0">
                  <a:lumMod val="50000"/>
                </a:srgbClr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33720" y="2470326"/>
            <a:ext cx="1066165" cy="431999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>
                <a:solidFill>
                  <a:srgbClr val="E0E0E0">
                    <a:lumMod val="50000"/>
                  </a:srgbClr>
                </a:solidFill>
                <a:latin typeface="Arial"/>
                <a:ea typeface="Times New Roman"/>
                <a:cs typeface="Times New Roman"/>
              </a:rPr>
              <a:t>Optic </a:t>
            </a:r>
            <a:endParaRPr lang="en-US" sz="1000">
              <a:solidFill>
                <a:srgbClr val="E0E0E0">
                  <a:lumMod val="50000"/>
                </a:srgbClr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6210" y="1128953"/>
            <a:ext cx="647995" cy="287997"/>
          </a:xfrm>
          <a:prstGeom prst="roundRect">
            <a:avLst/>
          </a:prstGeom>
          <a:ln>
            <a:solidFill>
              <a:srgbClr val="ACA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70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Console Programs</a:t>
            </a:r>
            <a:endParaRPr lang="en-US" sz="70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6210" y="1488126"/>
            <a:ext cx="647995" cy="287997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700" dirty="0">
                <a:solidFill>
                  <a:srgbClr val="707070"/>
                </a:solidFill>
                <a:latin typeface="Arial"/>
                <a:ea typeface="Times New Roman"/>
                <a:cs typeface="Times New Roman"/>
              </a:rPr>
              <a:t>High Level Servers</a:t>
            </a:r>
            <a:endParaRPr lang="en-US" sz="700" dirty="0">
              <a:solidFill>
                <a:srgbClr val="707070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58449" y="2470326"/>
            <a:ext cx="1066165" cy="431999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>
                <a:solidFill>
                  <a:srgbClr val="E0E0E0">
                    <a:lumMod val="50000"/>
                  </a:srgbClr>
                </a:solidFill>
                <a:latin typeface="Arial"/>
                <a:ea typeface="Times New Roman"/>
                <a:cs typeface="Times New Roman"/>
              </a:rPr>
              <a:t>Energy Profile</a:t>
            </a:r>
            <a:endParaRPr lang="en-US" sz="1000">
              <a:solidFill>
                <a:srgbClr val="E0E0E0">
                  <a:lumMod val="50000"/>
                </a:srgbClr>
              </a:solidFill>
              <a:latin typeface="Arial"/>
              <a:ea typeface="Times New Roman"/>
              <a:cs typeface="Times New Roman"/>
            </a:endParaRPr>
          </a:p>
          <a:p>
            <a:pPr algn="ctr"/>
            <a:r>
              <a:rPr lang="en-GB" sz="1000">
                <a:solidFill>
                  <a:srgbClr val="E0E0E0">
                    <a:lumMod val="50000"/>
                  </a:srgbClr>
                </a:solidFill>
                <a:latin typeface="Arial"/>
                <a:ea typeface="Times New Roman"/>
                <a:cs typeface="Times New Roman"/>
              </a:rPr>
              <a:t>Rf control </a:t>
            </a:r>
            <a:endParaRPr lang="en-US" sz="1000">
              <a:solidFill>
                <a:srgbClr val="E0E0E0">
                  <a:lumMod val="50000"/>
                </a:srgbClr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59071" y="4295203"/>
            <a:ext cx="828000" cy="374400"/>
          </a:xfrm>
          <a:prstGeom prst="roundRect">
            <a:avLst/>
          </a:prstGeom>
          <a:solidFill>
            <a:srgbClr val="92D050"/>
          </a:solidFill>
          <a:ln>
            <a:solidFill>
              <a:srgbClr val="ACA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dirty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Magnet Server</a:t>
            </a:r>
            <a:endParaRPr lang="en-US" sz="1000" dirty="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355379" y="4295203"/>
            <a:ext cx="828000" cy="374400"/>
          </a:xfrm>
          <a:prstGeom prst="roundRect">
            <a:avLst/>
          </a:prstGeom>
          <a:solidFill>
            <a:srgbClr val="92D050"/>
          </a:solidFill>
          <a:ln>
            <a:solidFill>
              <a:srgbClr val="ACA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dirty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Undulator Control</a:t>
            </a:r>
            <a:endParaRPr lang="en-US" sz="1000" dirty="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83178" y="2470326"/>
            <a:ext cx="1066165" cy="431999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>
                <a:solidFill>
                  <a:srgbClr val="E0E0E0">
                    <a:lumMod val="50000"/>
                  </a:srgbClr>
                </a:solidFill>
                <a:latin typeface="Arial"/>
                <a:ea typeface="Times New Roman"/>
                <a:cs typeface="Times New Roman"/>
              </a:rPr>
              <a:t>Sequencer</a:t>
            </a:r>
            <a:endParaRPr lang="en-US" sz="1000">
              <a:solidFill>
                <a:srgbClr val="E0E0E0">
                  <a:lumMod val="50000"/>
                </a:srgbClr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895730" y="1804614"/>
            <a:ext cx="1686560" cy="431999"/>
          </a:xfrm>
          <a:prstGeom prst="roundRect">
            <a:avLst/>
          </a:prstGeom>
          <a:ln>
            <a:solidFill>
              <a:srgbClr val="ACA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dirty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Optics Measurement and matching</a:t>
            </a:r>
            <a:endParaRPr lang="en-US" sz="1000" dirty="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23090" y="1804614"/>
            <a:ext cx="1910715" cy="431999"/>
          </a:xfrm>
          <a:prstGeom prst="roundRect">
            <a:avLst/>
          </a:prstGeom>
          <a:ln>
            <a:solidFill>
              <a:srgbClr val="ACA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dirty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Energy Management and Bunch compression</a:t>
            </a:r>
            <a:endParaRPr lang="en-US" sz="1000" dirty="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74605" y="1804614"/>
            <a:ext cx="1686560" cy="431999"/>
          </a:xfrm>
          <a:prstGeom prst="roundRect">
            <a:avLst/>
          </a:prstGeom>
          <a:solidFill>
            <a:schemeClr val="accent1"/>
          </a:solidFill>
          <a:ln>
            <a:solidFill>
              <a:srgbClr val="ACA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dirty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Orbit display, bumps</a:t>
            </a:r>
            <a:endParaRPr lang="en-US" sz="1000" dirty="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8083" y="5686797"/>
            <a:ext cx="867600" cy="3744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rgbClr val="ACA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RF </a:t>
            </a:r>
            <a:endParaRPr lang="en-US" sz="1050" dirty="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744215" y="1804614"/>
            <a:ext cx="2265045" cy="431999"/>
          </a:xfrm>
          <a:prstGeom prst="roundRect">
            <a:avLst/>
          </a:prstGeom>
          <a:ln>
            <a:solidFill>
              <a:srgbClr val="ACA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Machine State Control (Sequencing, Bunch Patterns)</a:t>
            </a:r>
            <a:endParaRPr lang="en-US" sz="100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271371" y="1146523"/>
            <a:ext cx="2851785" cy="431999"/>
          </a:xfrm>
          <a:prstGeom prst="roundRect">
            <a:avLst/>
          </a:prstGeom>
          <a:ln>
            <a:solidFill>
              <a:srgbClr val="ACA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SASE Control </a:t>
            </a:r>
            <a:endParaRPr lang="en-US" sz="100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189213" y="5686797"/>
            <a:ext cx="867600" cy="3744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rgbClr val="ACA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BPM </a:t>
            </a:r>
            <a:endParaRPr lang="en-US" sz="1050" dirty="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30343" y="5686797"/>
            <a:ext cx="867600" cy="3744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rgbClr val="ACA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BLM </a:t>
            </a:r>
            <a:endParaRPr lang="en-US" sz="1050" dirty="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271473" y="5686797"/>
            <a:ext cx="867600" cy="3744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rgbClr val="ACA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Toroid </a:t>
            </a:r>
            <a:endParaRPr lang="en-US" sz="1050" dirty="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251687" y="5686797"/>
            <a:ext cx="828000" cy="374400"/>
          </a:xfrm>
          <a:prstGeom prst="roundRect">
            <a:avLst/>
          </a:prstGeom>
          <a:solidFill>
            <a:srgbClr val="92D050"/>
          </a:solidFill>
          <a:ln>
            <a:solidFill>
              <a:srgbClr val="ACA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Wire Scanners</a:t>
            </a:r>
            <a:endParaRPr lang="en-US" sz="105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312602" y="5686797"/>
            <a:ext cx="867600" cy="3744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rgbClr val="ACA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SASE Intensity </a:t>
            </a:r>
            <a:endParaRPr lang="en-US" sz="1050" dirty="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31082" y="3277310"/>
            <a:ext cx="4567659" cy="1848357"/>
          </a:xfrm>
          <a:prstGeom prst="ellipse">
            <a:avLst/>
          </a:prstGeom>
          <a:noFill/>
          <a:ln>
            <a:solidFill>
              <a:schemeClr val="accent5"/>
            </a:solidFill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295647" y="3560763"/>
            <a:ext cx="648000" cy="2736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Orbit</a:t>
            </a:r>
            <a:endParaRPr lang="en-US" sz="120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227317" y="3561398"/>
            <a:ext cx="648000" cy="2736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rf </a:t>
            </a:r>
            <a:endParaRPr lang="en-US" sz="120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80332" y="4136073"/>
            <a:ext cx="648000" cy="2736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BLM</a:t>
            </a:r>
            <a:endParaRPr lang="en-US" sz="1200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184011" y="3372803"/>
            <a:ext cx="648000" cy="2736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Toroid</a:t>
            </a:r>
            <a:endParaRPr lang="en-US" sz="1200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902072" y="4115118"/>
            <a:ext cx="1325880" cy="71628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DAQ</a:t>
            </a:r>
            <a:endParaRPr lang="en-US" sz="120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897877" y="4132263"/>
            <a:ext cx="648000" cy="2736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>
                <a:solidFill>
                  <a:srgbClr val="FFFFFF"/>
                </a:solidFill>
                <a:latin typeface="Arial"/>
                <a:ea typeface="ＭＳ Ｐゴシック"/>
                <a:cs typeface="ＭＳ Ｐゴシック"/>
              </a:rPr>
              <a:t>SASE </a:t>
            </a:r>
            <a:endParaRPr lang="en-US" sz="120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32" name="Text Box 299"/>
          <p:cNvSpPr txBox="1"/>
          <p:nvPr/>
        </p:nvSpPr>
        <p:spPr>
          <a:xfrm>
            <a:off x="463233" y="6152327"/>
            <a:ext cx="3851910" cy="21394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>
                <a:solidFill>
                  <a:srgbClr val="261748"/>
                </a:solidFill>
                <a:latin typeface="Arial"/>
                <a:ea typeface="Times New Roman"/>
                <a:cs typeface="Times New Roman"/>
              </a:rPr>
              <a:t>Device servers which produce data for each bunch in pulse train</a:t>
            </a:r>
            <a:endParaRPr lang="en-US" sz="800" dirty="0">
              <a:solidFill>
                <a:srgbClr val="261748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3" name="Text Box 300"/>
          <p:cNvSpPr txBox="1"/>
          <p:nvPr/>
        </p:nvSpPr>
        <p:spPr>
          <a:xfrm>
            <a:off x="5881053" y="6151693"/>
            <a:ext cx="2750820" cy="216289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>
                <a:solidFill>
                  <a:srgbClr val="261748"/>
                </a:solidFill>
                <a:latin typeface="Arial"/>
                <a:ea typeface="Times New Roman"/>
                <a:cs typeface="Times New Roman"/>
              </a:rPr>
              <a:t>Device servers for ‘slow’ components</a:t>
            </a:r>
            <a:endParaRPr lang="en-US" sz="800">
              <a:solidFill>
                <a:srgbClr val="261748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459071" y="5686797"/>
            <a:ext cx="828000" cy="374400"/>
          </a:xfrm>
          <a:prstGeom prst="roundRect">
            <a:avLst/>
          </a:prstGeom>
          <a:solidFill>
            <a:srgbClr val="92D050"/>
          </a:solidFill>
          <a:ln>
            <a:solidFill>
              <a:srgbClr val="ACA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 dirty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Magnet Controller</a:t>
            </a:r>
            <a:endParaRPr lang="en-US" sz="1050" dirty="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355379" y="5686797"/>
            <a:ext cx="828000" cy="374400"/>
          </a:xfrm>
          <a:prstGeom prst="roundRect">
            <a:avLst/>
          </a:prstGeom>
          <a:solidFill>
            <a:srgbClr val="92D050"/>
          </a:solidFill>
          <a:ln>
            <a:solidFill>
              <a:srgbClr val="ACA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Screens</a:t>
            </a:r>
            <a:endParaRPr lang="en-US" sz="105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147995" y="5686797"/>
            <a:ext cx="828000" cy="374400"/>
          </a:xfrm>
          <a:prstGeom prst="roundRect">
            <a:avLst/>
          </a:prstGeom>
          <a:solidFill>
            <a:srgbClr val="92D050"/>
          </a:solidFill>
          <a:ln>
            <a:solidFill>
              <a:srgbClr val="ACA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5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Others</a:t>
            </a:r>
            <a:endParaRPr lang="en-US" sz="105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7" name="Text Box 12"/>
          <p:cNvSpPr txBox="1"/>
          <p:nvPr/>
        </p:nvSpPr>
        <p:spPr>
          <a:xfrm>
            <a:off x="6202999" y="5366068"/>
            <a:ext cx="2149474" cy="214174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>
                <a:solidFill>
                  <a:srgbClr val="261748"/>
                </a:solidFill>
                <a:latin typeface="Arial"/>
                <a:ea typeface="Times New Roman"/>
                <a:cs typeface="Times New Roman"/>
              </a:rPr>
              <a:t>Middle layer servers for ‘slow’ components</a:t>
            </a:r>
            <a:endParaRPr lang="en-US" sz="800">
              <a:solidFill>
                <a:srgbClr val="261748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8149343" y="4295203"/>
            <a:ext cx="828000" cy="374400"/>
          </a:xfrm>
          <a:prstGeom prst="roundRect">
            <a:avLst/>
          </a:prstGeom>
          <a:solidFill>
            <a:srgbClr val="92D050"/>
          </a:solidFill>
          <a:ln>
            <a:solidFill>
              <a:srgbClr val="ACA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dirty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Others </a:t>
            </a:r>
            <a:endParaRPr lang="en-US" sz="1000" dirty="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39" name="Text Box 22"/>
          <p:cNvSpPr txBox="1"/>
          <p:nvPr/>
        </p:nvSpPr>
        <p:spPr>
          <a:xfrm>
            <a:off x="1716089" y="5371783"/>
            <a:ext cx="2149474" cy="214174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>
                <a:solidFill>
                  <a:srgbClr val="261748"/>
                </a:solidFill>
                <a:latin typeface="Arial"/>
                <a:ea typeface="Times New Roman"/>
                <a:cs typeface="Times New Roman"/>
              </a:rPr>
              <a:t>Middle layer servers for ‘fast’ components</a:t>
            </a:r>
            <a:endParaRPr lang="en-US" sz="800" dirty="0">
              <a:solidFill>
                <a:srgbClr val="261748"/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881026" y="2470326"/>
            <a:ext cx="1294130" cy="431999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000" dirty="0">
                <a:solidFill>
                  <a:srgbClr val="E0E0E0">
                    <a:lumMod val="50000"/>
                  </a:srgbClr>
                </a:solidFill>
                <a:latin typeface="Arial"/>
                <a:ea typeface="Times New Roman"/>
                <a:cs typeface="Times New Roman"/>
              </a:rPr>
              <a:t>Peak Current Control</a:t>
            </a:r>
            <a:endParaRPr lang="en-US" sz="1000" dirty="0">
              <a:solidFill>
                <a:srgbClr val="E0E0E0">
                  <a:lumMod val="50000"/>
                </a:srgbClr>
              </a:solidFill>
              <a:latin typeface="Arial"/>
              <a:ea typeface="Times New Roman"/>
              <a:cs typeface="Times New Roman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251687" y="4295203"/>
            <a:ext cx="828000" cy="374400"/>
          </a:xfrm>
          <a:prstGeom prst="roundRect">
            <a:avLst/>
          </a:prstGeom>
          <a:solidFill>
            <a:srgbClr val="92D050"/>
          </a:solidFill>
          <a:ln>
            <a:solidFill>
              <a:srgbClr val="ACAB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>
                <a:solidFill>
                  <a:srgbClr val="FFFFFF"/>
                </a:solidFill>
                <a:latin typeface="Arial"/>
                <a:ea typeface="Times New Roman"/>
                <a:cs typeface="Times New Roman"/>
              </a:rPr>
              <a:t>Beam Profile Monitors </a:t>
            </a:r>
            <a:endParaRPr lang="en-US" sz="800" dirty="0">
              <a:solidFill>
                <a:srgbClr val="FFFFFF"/>
              </a:solidFill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936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charset="0"/>
          <a:buChar char="n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charset="0"/>
          <a:buChar char="n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charset="0"/>
          <a:buChar char="n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charset="0"/>
          <a:buChar char="n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charset="0"/>
          <a:buChar char="n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charset="0"/>
          <a:buChar char="n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charset="0"/>
          <a:buChar char="n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charset="0"/>
          <a:buChar char="n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charset="0"/>
          <a:buChar char="n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charset="0"/>
          <a:buChar char="n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template-european-xfel_presentation.pptx</Template>
  <TotalTime>1312</TotalTime>
  <Words>798</Words>
  <Application>Microsoft Macintosh PowerPoint</Application>
  <PresentationFormat>On-screen Show (4:3)</PresentationFormat>
  <Paragraphs>305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template-european-xfel-gmbh_presentation</vt:lpstr>
      <vt:lpstr>DESY European XFEL</vt:lpstr>
      <vt:lpstr>1_DESY European XFEL</vt:lpstr>
      <vt:lpstr>2_DESY European XFEL</vt:lpstr>
      <vt:lpstr>3_DESY European XFEL</vt:lpstr>
      <vt:lpstr>4_DESY European XFEL</vt:lpstr>
      <vt:lpstr>High Level Controls for the XFEL</vt:lpstr>
      <vt:lpstr>Outline</vt:lpstr>
      <vt:lpstr>The need for a High Level View</vt:lpstr>
      <vt:lpstr>The need for a High Level View</vt:lpstr>
      <vt:lpstr>The need for a High Level View</vt:lpstr>
      <vt:lpstr>The need for a High Level View</vt:lpstr>
      <vt:lpstr>HLC Architecture</vt:lpstr>
      <vt:lpstr>HLC Architecture</vt:lpstr>
      <vt:lpstr>HLC Architecture</vt:lpstr>
      <vt:lpstr>HLC Development and Testing</vt:lpstr>
      <vt:lpstr>HLC Development and Testing</vt:lpstr>
      <vt:lpstr>HLC Development and Testing</vt:lpstr>
      <vt:lpstr>HLC Development and Testing</vt:lpstr>
      <vt:lpstr>HLC Development and Testing</vt:lpstr>
      <vt:lpstr>HLC Development and Testing</vt:lpstr>
      <vt:lpstr>Summary and Status</vt:lpstr>
      <vt:lpstr>Summary and Status</vt:lpstr>
      <vt:lpstr>End</vt:lpstr>
    </vt:vector>
  </TitlesOfParts>
  <Company>Deutsches Elektronen-Synchrotron 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Level Controls for the XFEL</dc:title>
  <dc:creator>Raimund Kammering</dc:creator>
  <cp:lastModifiedBy>Raimund Kammering</cp:lastModifiedBy>
  <cp:revision>38</cp:revision>
  <dcterms:created xsi:type="dcterms:W3CDTF">2015-12-10T15:24:42Z</dcterms:created>
  <dcterms:modified xsi:type="dcterms:W3CDTF">2015-12-16T11:27:30Z</dcterms:modified>
</cp:coreProperties>
</file>