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7" r:id="rId5"/>
    <p:sldId id="258" r:id="rId6"/>
    <p:sldId id="261" r:id="rId7"/>
    <p:sldId id="265" r:id="rId8"/>
    <p:sldId id="26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05/01/16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05/01/16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Laser test on CHESS1 chip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Vitaliy</a:t>
            </a:r>
            <a:r>
              <a:rPr lang="tr-TR" dirty="0"/>
              <a:t> </a:t>
            </a:r>
            <a:r>
              <a:rPr lang="tr-TR" dirty="0" err="1"/>
              <a:t>Fadeyev</a:t>
            </a:r>
            <a:r>
              <a:rPr lang="tr-TR" dirty="0"/>
              <a:t>, </a:t>
            </a:r>
            <a:r>
              <a:rPr lang="tr-TR" dirty="0" err="1"/>
              <a:t>Zach</a:t>
            </a:r>
            <a:r>
              <a:rPr lang="tr-TR" dirty="0"/>
              <a:t> </a:t>
            </a:r>
            <a:r>
              <a:rPr lang="tr-TR" dirty="0" err="1"/>
              <a:t>Galloway</a:t>
            </a:r>
            <a:r>
              <a:rPr lang="tr-TR" dirty="0"/>
              <a:t> , </a:t>
            </a:r>
            <a:r>
              <a:rPr lang="tr-TR" dirty="0" err="1"/>
              <a:t>Herve</a:t>
            </a:r>
            <a:r>
              <a:rPr lang="tr-TR" dirty="0"/>
              <a:t> </a:t>
            </a:r>
            <a:r>
              <a:rPr lang="tr-TR" dirty="0" err="1"/>
              <a:t>Grabas</a:t>
            </a:r>
            <a:endParaRPr lang="tr-TR" dirty="0"/>
          </a:p>
          <a:p>
            <a:r>
              <a:rPr lang="nl-NL" dirty="0"/>
              <a:t>Alexander </a:t>
            </a:r>
            <a:r>
              <a:rPr lang="nl-NL" dirty="0" err="1"/>
              <a:t>Grillo</a:t>
            </a:r>
            <a:r>
              <a:rPr lang="nl-NL" dirty="0"/>
              <a:t> , Zhijun Liang , Abe </a:t>
            </a:r>
            <a:r>
              <a:rPr lang="nl-NL" dirty="0" err="1"/>
              <a:t>Seiden</a:t>
            </a:r>
            <a:endParaRPr lang="nl-NL" dirty="0"/>
          </a:p>
          <a:p>
            <a:r>
              <a:rPr lang="nl-NL" dirty="0"/>
              <a:t>Jennifer Volk, </a:t>
            </a:r>
            <a:r>
              <a:rPr lang="nl-NL" dirty="0" err="1"/>
              <a:t>Forest</a:t>
            </a:r>
            <a:r>
              <a:rPr lang="nl-NL" dirty="0"/>
              <a:t> </a:t>
            </a:r>
            <a:r>
              <a:rPr lang="nl-NL" dirty="0" err="1"/>
              <a:t>Martinez-Mckinney</a:t>
            </a:r>
            <a:endParaRPr lang="nl-NL" dirty="0"/>
          </a:p>
          <a:p>
            <a:endParaRPr lang="nl-NL" dirty="0"/>
          </a:p>
          <a:p>
            <a:r>
              <a:rPr lang="en-US" dirty="0"/>
              <a:t>University of California, Santa Cruz</a:t>
            </a:r>
          </a:p>
        </p:txBody>
      </p:sp>
    </p:spTree>
    <p:extLst>
      <p:ext uri="{BB962C8B-B14F-4D97-AF65-F5344CB8AC3E}">
        <p14:creationId xmlns:p14="http://schemas.microsoft.com/office/powerpoint/2010/main" val="65772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Amplifier biases setup for CHESS1active pixel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1" y="1143000"/>
            <a:ext cx="4811426" cy="2724116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959503"/>
              </p:ext>
            </p:extLst>
          </p:nvPr>
        </p:nvGraphicFramePr>
        <p:xfrm>
          <a:off x="157557" y="3902802"/>
          <a:ext cx="877613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377"/>
                <a:gridCol w="2925377"/>
                <a:gridCol w="2925377"/>
              </a:tblGrid>
              <a:tr h="2837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Config</a:t>
                      </a:r>
                      <a:r>
                        <a:rPr lang="en-US" baseline="0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Config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3754">
                <a:tc>
                  <a:txBody>
                    <a:bodyPr/>
                    <a:lstStyle/>
                    <a:p>
                      <a:r>
                        <a:rPr lang="en-US" dirty="0" smtClean="0"/>
                        <a:t>VPFB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2.664V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2.7V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3754">
                <a:tc>
                  <a:txBody>
                    <a:bodyPr/>
                    <a:lstStyle/>
                    <a:p>
                      <a:r>
                        <a:rPr lang="en-US" dirty="0" smtClean="0"/>
                        <a:t>VNSF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375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VCasc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2.6V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375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VPload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2.1V</a:t>
                      </a:r>
                    </a:p>
                  </a:txBody>
                  <a:tcPr/>
                </a:tc>
              </a:tr>
              <a:tr h="283754">
                <a:tc>
                  <a:txBody>
                    <a:bodyPr/>
                    <a:lstStyle/>
                    <a:p>
                      <a:r>
                        <a:rPr lang="en-US" dirty="0" smtClean="0"/>
                        <a:t>VN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375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VNBias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150mV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24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96862"/>
            <a:ext cx="7498080" cy="1143000"/>
          </a:xfrm>
        </p:spPr>
        <p:txBody>
          <a:bodyPr/>
          <a:lstStyle/>
          <a:p>
            <a:r>
              <a:rPr lang="en-US" dirty="0" smtClean="0"/>
              <a:t>Laser focusing and 2D scan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76" y="619964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IR Laser is focused to about 5um beam spot size. </a:t>
            </a:r>
          </a:p>
          <a:p>
            <a:r>
              <a:rPr lang="en-US" sz="2000" dirty="0" smtClean="0"/>
              <a:t>A 2D scan on one pixel in APA07 (45X800um).</a:t>
            </a:r>
          </a:p>
          <a:p>
            <a:pPr lvl="1"/>
            <a:r>
              <a:rPr lang="en-US" sz="2000" dirty="0" smtClean="0"/>
              <a:t>N-well can be clearly seen.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2" y="3069563"/>
            <a:ext cx="4599704" cy="36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136" y="-3749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Laser power VS output amplitude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9" y="900231"/>
            <a:ext cx="8171236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Try to reproduce the charge deposition of MIP using focused laser beam. </a:t>
            </a:r>
          </a:p>
          <a:p>
            <a:r>
              <a:rPr lang="en-US" sz="2000" dirty="0" smtClean="0"/>
              <a:t>But it is not very sure which laser power value corresponding to MIP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Check CHESS1 signal output in different laser power 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5" y="2819968"/>
            <a:ext cx="4653530" cy="32357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993664" y="3788665"/>
            <a:ext cx="737077" cy="567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23796" y="341933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MIP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9925" y="2450636"/>
            <a:ext cx="237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V_bias</a:t>
            </a:r>
            <a:r>
              <a:rPr lang="en-US" dirty="0" smtClean="0">
                <a:solidFill>
                  <a:srgbClr val="0000FF"/>
                </a:solidFill>
              </a:rPr>
              <a:t> =120V , </a:t>
            </a:r>
            <a:r>
              <a:rPr lang="en-US" dirty="0" err="1" smtClean="0">
                <a:solidFill>
                  <a:srgbClr val="0000FF"/>
                </a:solidFill>
              </a:rPr>
              <a:t>config</a:t>
            </a:r>
            <a:r>
              <a:rPr lang="en-US" dirty="0" smtClean="0">
                <a:solidFill>
                  <a:srgbClr val="0000FF"/>
                </a:solidFill>
              </a:rPr>
              <a:t> 8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8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231" y="-29686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Injected charge VS </a:t>
            </a:r>
            <a:r>
              <a:rPr lang="en-US" dirty="0"/>
              <a:t>output amplitude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438" y="688005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Based on the calibration by Zach. </a:t>
            </a:r>
          </a:p>
          <a:p>
            <a:r>
              <a:rPr lang="en-US" sz="2400" dirty="0" smtClean="0"/>
              <a:t>We correlated the laser power with estimated injected charge.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02" y="2459291"/>
            <a:ext cx="6188446" cy="4232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0057" y="323466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MIP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0742" y="3603999"/>
            <a:ext cx="102055" cy="75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5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2472"/>
            <a:ext cx="7498080" cy="1143000"/>
          </a:xfrm>
        </p:spPr>
        <p:txBody>
          <a:bodyPr/>
          <a:lstStyle/>
          <a:p>
            <a:r>
              <a:rPr lang="en-US" dirty="0" smtClean="0"/>
              <a:t>Signal pulse in MIP  (</a:t>
            </a:r>
            <a:r>
              <a:rPr lang="en-US" dirty="0" err="1" smtClean="0"/>
              <a:t>config</a:t>
            </a:r>
            <a:r>
              <a:rPr lang="en-US" dirty="0" smtClean="0"/>
              <a:t> 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1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Signal to noise study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Signal amplitude in charge deposition of MIP is about 180mV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Noise level is about 1.8mV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Signal to noise ratio is about 100 before irradiation using </a:t>
            </a:r>
            <a:r>
              <a:rPr lang="en-US" sz="1600" dirty="0" err="1" smtClean="0">
                <a:solidFill>
                  <a:srgbClr val="0000FF"/>
                </a:solidFill>
              </a:rPr>
              <a:t>config</a:t>
            </a:r>
            <a:r>
              <a:rPr lang="en-US" sz="1600" dirty="0" smtClean="0">
                <a:solidFill>
                  <a:srgbClr val="0000FF"/>
                </a:solidFill>
              </a:rPr>
              <a:t> 8. 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39" y="2788316"/>
            <a:ext cx="4816939" cy="3273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6090" y="6398552"/>
            <a:ext cx="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1728" y="6488668"/>
            <a:ext cx="22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amplitude (V)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72918"/>
            <a:ext cx="4175652" cy="2292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88" y="4765906"/>
            <a:ext cx="2919276" cy="17243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51550" y="4424344"/>
            <a:ext cx="96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2137283"/>
            <a:ext cx="22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 amplitude (V)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0961" y="2418984"/>
            <a:ext cx="210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V_bias</a:t>
            </a:r>
            <a:r>
              <a:rPr lang="en-US" dirty="0" smtClean="0"/>
              <a:t>=120V, APA07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16966" y="2137283"/>
            <a:ext cx="0" cy="4524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1999" y="2074178"/>
            <a:ext cx="323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MIP Signal  (emulated with laser)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088" y="1952617"/>
            <a:ext cx="74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Noise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8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36" y="-152544"/>
            <a:ext cx="7498080" cy="1143000"/>
          </a:xfrm>
        </p:spPr>
        <p:txBody>
          <a:bodyPr/>
          <a:lstStyle/>
          <a:p>
            <a:r>
              <a:rPr lang="en-US" dirty="0" smtClean="0"/>
              <a:t>HV bias 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29711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Output amplitude is about 90mV without HV bias.</a:t>
            </a:r>
          </a:p>
          <a:p>
            <a:r>
              <a:rPr lang="en-US" sz="2400" dirty="0" smtClean="0"/>
              <a:t>After HV bias, output amplitude is 180mV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000" dirty="0">
                <a:solidFill>
                  <a:srgbClr val="0000FF"/>
                </a:solidFill>
              </a:rPr>
              <a:t>Saturated at 20V  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1" y="2748725"/>
            <a:ext cx="5888182" cy="4109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218" y="2395657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MIP Signal  (emulated with laser</a:t>
            </a:r>
            <a:r>
              <a:rPr lang="en-US" dirty="0" smtClean="0">
                <a:solidFill>
                  <a:srgbClr val="FF0000"/>
                </a:solidFill>
              </a:rPr>
              <a:t>), APA07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2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119245"/>
            <a:ext cx="7498080" cy="1143000"/>
          </a:xfrm>
        </p:spPr>
        <p:txBody>
          <a:bodyPr/>
          <a:lstStyle/>
          <a:p>
            <a:r>
              <a:rPr lang="en-US" dirty="0" smtClean="0"/>
              <a:t>Modifying </a:t>
            </a:r>
            <a:r>
              <a:rPr lang="en-US" dirty="0" err="1" smtClean="0"/>
              <a:t>VNBias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4" y="804392"/>
            <a:ext cx="9024048" cy="4800600"/>
          </a:xfrm>
        </p:spPr>
        <p:txBody>
          <a:bodyPr/>
          <a:lstStyle/>
          <a:p>
            <a:r>
              <a:rPr lang="en-US" sz="2000" dirty="0" err="1"/>
              <a:t>VNBias</a:t>
            </a:r>
            <a:r>
              <a:rPr lang="en-US" sz="2000" dirty="0"/>
              <a:t> controls the bias of the Pixel diode. Value shouldn’t be changed 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Simulations and measurements are quite different for </a:t>
            </a:r>
            <a:r>
              <a:rPr lang="en-US" sz="2000" dirty="0" err="1" smtClean="0"/>
              <a:t>VNBias</a:t>
            </a:r>
            <a:r>
              <a:rPr lang="en-US" sz="2000" dirty="0" smtClean="0"/>
              <a:t> dependence. 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21" y="3574447"/>
            <a:ext cx="4313679" cy="2954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9" y="3574447"/>
            <a:ext cx="4209354" cy="295415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30064" y="4063376"/>
            <a:ext cx="1681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 amplitude </a:t>
            </a:r>
          </a:p>
          <a:p>
            <a:r>
              <a:rPr lang="en-US" dirty="0" smtClean="0"/>
              <a:t>Noise level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703" y="1658514"/>
            <a:ext cx="3383985" cy="191593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58590" y="3251542"/>
            <a:ext cx="154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measurements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69562" y="3389781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5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laser to emulate the charge deposition of MIP. </a:t>
            </a:r>
          </a:p>
          <a:p>
            <a:r>
              <a:rPr lang="en-US" sz="2400" dirty="0" smtClean="0"/>
              <a:t>Study signal to noise ratio of active pixel in CHESS1.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Signal amplitude is about 180mV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Noise level is about 1.8mV 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Signal to noise ratio is about 100. </a:t>
            </a:r>
            <a:endParaRPr lang="en-US" sz="2000" dirty="0" smtClean="0"/>
          </a:p>
          <a:p>
            <a:r>
              <a:rPr lang="en-US" sz="2400" dirty="0" err="1" smtClean="0"/>
              <a:t>V_bias</a:t>
            </a:r>
            <a:r>
              <a:rPr lang="en-US" sz="2400" dirty="0" smtClean="0"/>
              <a:t> dependence is also studied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Saturated at 20V  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24470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135</TotalTime>
  <Words>353</Words>
  <Application>Microsoft Macintosh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Laser test on CHESS1 chip</vt:lpstr>
      <vt:lpstr>Amplifier biases setup for CHESS1active pixel testing</vt:lpstr>
      <vt:lpstr>Laser focusing and 2D scan </vt:lpstr>
      <vt:lpstr>Laser power VS output amplitude </vt:lpstr>
      <vt:lpstr>Injected charge VS output amplitude </vt:lpstr>
      <vt:lpstr>Signal pulse in MIP  (config 8)</vt:lpstr>
      <vt:lpstr>HV bias dependence </vt:lpstr>
      <vt:lpstr>Modifying VNBias</vt:lpstr>
      <vt:lpstr>Summary </vt:lpstr>
    </vt:vector>
  </TitlesOfParts>
  <Company>University of Oxford (GB)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test on CHESS1 chip</dc:title>
  <dc:creator>Zhijun Liang</dc:creator>
  <cp:lastModifiedBy>Zhijun Liang</cp:lastModifiedBy>
  <cp:revision>16</cp:revision>
  <dcterms:created xsi:type="dcterms:W3CDTF">2016-01-04T06:07:17Z</dcterms:created>
  <dcterms:modified xsi:type="dcterms:W3CDTF">2016-01-05T11:09:11Z</dcterms:modified>
</cp:coreProperties>
</file>