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73" r:id="rId2"/>
    <p:sldId id="299" r:id="rId3"/>
    <p:sldId id="307" r:id="rId4"/>
    <p:sldId id="308" r:id="rId5"/>
    <p:sldId id="309" r:id="rId6"/>
    <p:sldId id="306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172" y="-8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05/01/2016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05/01/2016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05/01/2016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Status of test kit</a:t>
            </a:r>
            <a:br>
              <a:rPr lang="en-GB" dirty="0" smtClean="0"/>
            </a:br>
            <a:r>
              <a:rPr lang="en-GB" sz="3200" dirty="0" smtClean="0"/>
              <a:t>5 January 2016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r>
              <a:rPr lang="en-GB" dirty="0" smtClean="0"/>
              <a:t>J. J. John</a:t>
            </a:r>
          </a:p>
          <a:p>
            <a:r>
              <a:rPr lang="en-GB" dirty="0" smtClean="0"/>
              <a:t>with help from many colleagues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Overall status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Preparing for testing of TJ-CHESS-1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Diced </a:t>
            </a:r>
            <a:r>
              <a:rPr lang="en-GB" sz="2400" dirty="0" err="1" smtClean="0"/>
              <a:t>PonP</a:t>
            </a:r>
            <a:r>
              <a:rPr lang="en-GB" sz="2400" dirty="0" smtClean="0"/>
              <a:t> chips with decent epi now expected at RAL ~18 Jan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2348880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Recent work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838" y="3032956"/>
            <a:ext cx="8987161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At RAL, laser testing needs to be done from back side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Have prepared new central cut-out for current </a:t>
            </a:r>
            <a:r>
              <a:rPr lang="en-GB" sz="2400" dirty="0" err="1" smtClean="0"/>
              <a:t>PonP</a:t>
            </a:r>
            <a:r>
              <a:rPr lang="en-GB" sz="2400" dirty="0" smtClean="0"/>
              <a:t> daughterboards for this (+ usual E-TCT)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Have updated </a:t>
            </a:r>
            <a:r>
              <a:rPr lang="en-GB" sz="2400" dirty="0" err="1" smtClean="0"/>
              <a:t>PonP</a:t>
            </a:r>
            <a:r>
              <a:rPr lang="en-GB" sz="2400" dirty="0" smtClean="0"/>
              <a:t> design to version 2 with a large central cut-out for back-side illumination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v2 </a:t>
            </a:r>
            <a:r>
              <a:rPr lang="en-GB" sz="2400" dirty="0" err="1" smtClean="0"/>
              <a:t>PonP</a:t>
            </a:r>
            <a:r>
              <a:rPr lang="en-GB" sz="2400" dirty="0" smtClean="0"/>
              <a:t> d/</a:t>
            </a:r>
            <a:r>
              <a:rPr lang="en-GB" sz="2400" dirty="0" err="1" smtClean="0"/>
              <a:t>bs</a:t>
            </a:r>
            <a:r>
              <a:rPr lang="en-GB" sz="2400" dirty="0" smtClean="0"/>
              <a:t> ordered; expected at RAL 21 Jan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6 v1 d/</a:t>
            </a:r>
            <a:r>
              <a:rPr lang="en-GB" sz="2400" dirty="0" err="1" smtClean="0"/>
              <a:t>bs</a:t>
            </a:r>
            <a:r>
              <a:rPr lang="en-GB" sz="2400" dirty="0" smtClean="0"/>
              <a:t> on way to Ljubljana as of today – 3 E-TCT, 3 standard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Capacitors for d/</a:t>
            </a:r>
            <a:r>
              <a:rPr lang="en-GB" sz="2400" dirty="0" err="1" smtClean="0"/>
              <a:t>bs</a:t>
            </a:r>
            <a:r>
              <a:rPr lang="en-GB" sz="2400" dirty="0" smtClean="0"/>
              <a:t> arrived at RAL yesterday, to cover CHESS-1 needs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28627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 smtClean="0">
                <a:solidFill>
                  <a:srgbClr val="0000FF"/>
                </a:solidFill>
              </a:rPr>
              <a:t>PonP</a:t>
            </a:r>
            <a:r>
              <a:rPr lang="en-GB" sz="3600" dirty="0" smtClean="0">
                <a:solidFill>
                  <a:srgbClr val="0000FF"/>
                </a:solidFill>
              </a:rPr>
              <a:t> v1 cut-out details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6" name="Picture 2" descr="H:\_SLHC\CMOS\_CHESS\test boards\photos\TJ-CHESS-1 PonP v1 DB - cut-outs\TJ-CHESS-1 PonPv1 - both cut-out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3278324" cy="169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:\_SLHC\CMOS\_CHESS\test boards\diagrams\TJ-CHESS-1 PonP v1 daughterboard - central cut-out dimension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1" y="1628800"/>
            <a:ext cx="4630914" cy="4862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323528" y="1014330"/>
            <a:ext cx="3672408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smtClean="0">
                <a:solidFill>
                  <a:srgbClr val="0000FF"/>
                </a:solidFill>
              </a:rPr>
              <a:t>E-TCT and new central cut-outs</a:t>
            </a:r>
            <a:endParaRPr lang="en-GB" sz="2000" dirty="0">
              <a:solidFill>
                <a:srgbClr val="0000FF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211960" y="1014330"/>
            <a:ext cx="4104455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smtClean="0">
                <a:solidFill>
                  <a:srgbClr val="0000FF"/>
                </a:solidFill>
              </a:rPr>
              <a:t>Dimensions of central cut-out in um</a:t>
            </a:r>
            <a:endParaRPr lang="en-GB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64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Next steps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6839" y="836712"/>
            <a:ext cx="8795842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Probe remaining cut boards, get to RAL for bonding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err="1" smtClean="0"/>
              <a:t>PonP</a:t>
            </a:r>
            <a:r>
              <a:rPr lang="en-GB" sz="2400" dirty="0" smtClean="0"/>
              <a:t> daughterboard bonding diagrams x 4 to begin with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err="1" smtClean="0"/>
              <a:t>PonN</a:t>
            </a:r>
            <a:r>
              <a:rPr lang="en-GB" sz="2400" dirty="0" smtClean="0"/>
              <a:t> daughterboard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Update schematics for rotated chip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Revise layout so that edge TCT will be done with same mounting as other boards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See next slide for why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Firmware: update to provide reset of TJ-CHESS-1 chips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Laser systems: do reset following laser trigger, variable delay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Source testing: provide a periodic reset pulse, variable frequency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Test remaining motherboards</a:t>
            </a:r>
          </a:p>
        </p:txBody>
      </p:sp>
    </p:spTree>
    <p:extLst>
      <p:ext uri="{BB962C8B-B14F-4D97-AF65-F5344CB8AC3E}">
        <p14:creationId xmlns:p14="http://schemas.microsoft.com/office/powerpoint/2010/main" val="183789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 smtClean="0">
                <a:solidFill>
                  <a:srgbClr val="0000FF"/>
                </a:solidFill>
              </a:rPr>
              <a:t>PonN</a:t>
            </a:r>
            <a:r>
              <a:rPr lang="en-GB" sz="3600" dirty="0" smtClean="0">
                <a:solidFill>
                  <a:srgbClr val="0000FF"/>
                </a:solidFill>
              </a:rPr>
              <a:t> – reason for revising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23528" y="872716"/>
            <a:ext cx="738082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smtClean="0">
                <a:solidFill>
                  <a:srgbClr val="0000FF"/>
                </a:solidFill>
              </a:rPr>
              <a:t>Original proposal for </a:t>
            </a:r>
            <a:r>
              <a:rPr lang="en-GB" sz="2000" dirty="0" err="1" smtClean="0">
                <a:solidFill>
                  <a:srgbClr val="0000FF"/>
                </a:solidFill>
              </a:rPr>
              <a:t>PonN</a:t>
            </a:r>
            <a:r>
              <a:rPr lang="en-GB" sz="2000" dirty="0" smtClean="0">
                <a:solidFill>
                  <a:srgbClr val="0000FF"/>
                </a:solidFill>
              </a:rPr>
              <a:t> orientation of Edge TCT </a:t>
            </a:r>
            <a:r>
              <a:rPr lang="en-GB" sz="2000" dirty="0" smtClean="0">
                <a:solidFill>
                  <a:srgbClr val="0000FF"/>
                </a:solidFill>
              </a:rPr>
              <a:t>cut-out – mock-up</a:t>
            </a:r>
            <a:endParaRPr lang="en-GB" sz="2000" dirty="0">
              <a:solidFill>
                <a:srgbClr val="0000F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444208" y="2060262"/>
            <a:ext cx="2375284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This saved some work on the layout on the </a:t>
            </a:r>
            <a:r>
              <a:rPr lang="en-GB" sz="2000" dirty="0" err="1" smtClean="0"/>
              <a:t>PonN</a:t>
            </a:r>
            <a:r>
              <a:rPr lang="en-GB" sz="2000" dirty="0" smtClean="0"/>
              <a:t> d/b</a:t>
            </a:r>
          </a:p>
          <a:p>
            <a:pPr>
              <a:spcAft>
                <a:spcPts val="600"/>
              </a:spcAft>
            </a:pPr>
            <a:endParaRPr lang="en-GB" sz="1400" dirty="0"/>
          </a:p>
          <a:p>
            <a:pPr>
              <a:spcAft>
                <a:spcPts val="600"/>
              </a:spcAft>
            </a:pPr>
            <a:r>
              <a:rPr lang="en-GB" sz="2000" dirty="0" smtClean="0"/>
              <a:t>but it requires a 3</a:t>
            </a:r>
            <a:r>
              <a:rPr lang="en-GB" sz="2000" baseline="30000" dirty="0" smtClean="0"/>
              <a:t>rd</a:t>
            </a:r>
            <a:r>
              <a:rPr lang="en-GB" sz="2000" dirty="0" smtClean="0"/>
              <a:t> way of mounting in the Particulars laser system</a:t>
            </a:r>
          </a:p>
          <a:p>
            <a:pPr>
              <a:spcAft>
                <a:spcPts val="600"/>
              </a:spcAft>
            </a:pPr>
            <a:endParaRPr lang="en-GB" sz="1400" dirty="0"/>
          </a:p>
          <a:p>
            <a:pPr>
              <a:spcAft>
                <a:spcPts val="600"/>
              </a:spcAft>
            </a:pPr>
            <a:r>
              <a:rPr lang="en-GB" sz="2000" dirty="0" smtClean="0"/>
              <a:t>=&gt; </a:t>
            </a:r>
            <a:r>
              <a:rPr lang="en-GB" sz="2000" dirty="0"/>
              <a:t>f</a:t>
            </a:r>
            <a:r>
              <a:rPr lang="en-GB" sz="2000" dirty="0" smtClean="0"/>
              <a:t>alse savings in the end</a:t>
            </a:r>
            <a:endParaRPr lang="en-GB" sz="2400" dirty="0"/>
          </a:p>
        </p:txBody>
      </p:sp>
      <p:pic>
        <p:nvPicPr>
          <p:cNvPr id="2050" name="Picture 2" descr="H:\_SLHC\CMOS\_CHESS\test boards\photos\CHESS-1-TJ PonN DB mock-up\PonN DB cut-out mock-up, parallel_small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40" y="1448780"/>
            <a:ext cx="5722173" cy="4212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990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Planning questions</a:t>
            </a:r>
            <a:endParaRPr lang="en-GB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156839" y="796642"/>
            <a:ext cx="879584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800" dirty="0" smtClean="0"/>
              <a:t>Please let me know: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 smtClean="0"/>
              <a:t>Which institutes have edge TCT systems?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 smtClean="0"/>
              <a:t>Which institutes are happy to bond their own TJ-CHESS-1 daughterboards?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 smtClean="0"/>
              <a:t>Any institutes happy to mill out their own cut-outs for edge TCT? (co-ordinates will be provided)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800" dirty="0"/>
          </a:p>
          <a:p>
            <a:pPr>
              <a:spcAft>
                <a:spcPts val="600"/>
              </a:spcAft>
            </a:pPr>
            <a:r>
              <a:rPr lang="en-GB" sz="2800" dirty="0" smtClean="0"/>
              <a:t>Thanks.</a:t>
            </a:r>
          </a:p>
        </p:txBody>
      </p:sp>
    </p:spTree>
    <p:extLst>
      <p:ext uri="{BB962C8B-B14F-4D97-AF65-F5344CB8AC3E}">
        <p14:creationId xmlns:p14="http://schemas.microsoft.com/office/powerpoint/2010/main" val="196454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3615</TotalTime>
  <Words>309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Status of test kit 5 January 2016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223</cp:revision>
  <cp:lastPrinted>2015-07-21T15:43:16Z</cp:lastPrinted>
  <dcterms:created xsi:type="dcterms:W3CDTF">2014-09-18T13:48:06Z</dcterms:created>
  <dcterms:modified xsi:type="dcterms:W3CDTF">2016-01-05T16:28:22Z</dcterms:modified>
</cp:coreProperties>
</file>