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4854" r:id="rId1"/>
  </p:sldMasterIdLst>
  <p:notesMasterIdLst>
    <p:notesMasterId r:id="rId32"/>
  </p:notesMasterIdLst>
  <p:handoutMasterIdLst>
    <p:handoutMasterId r:id="rId33"/>
  </p:handoutMasterIdLst>
  <p:sldIdLst>
    <p:sldId id="315" r:id="rId2"/>
    <p:sldId id="355" r:id="rId3"/>
    <p:sldId id="367" r:id="rId4"/>
    <p:sldId id="319" r:id="rId5"/>
    <p:sldId id="328" r:id="rId6"/>
    <p:sldId id="368" r:id="rId7"/>
    <p:sldId id="356" r:id="rId8"/>
    <p:sldId id="357" r:id="rId9"/>
    <p:sldId id="358" r:id="rId10"/>
    <p:sldId id="359" r:id="rId11"/>
    <p:sldId id="360" r:id="rId12"/>
    <p:sldId id="376" r:id="rId13"/>
    <p:sldId id="366" r:id="rId14"/>
    <p:sldId id="372" r:id="rId15"/>
    <p:sldId id="365" r:id="rId16"/>
    <p:sldId id="369" r:id="rId17"/>
    <p:sldId id="343" r:id="rId18"/>
    <p:sldId id="351" r:id="rId19"/>
    <p:sldId id="339" r:id="rId20"/>
    <p:sldId id="371" r:id="rId21"/>
    <p:sldId id="373" r:id="rId22"/>
    <p:sldId id="374" r:id="rId23"/>
    <p:sldId id="370" r:id="rId24"/>
    <p:sldId id="312" r:id="rId25"/>
    <p:sldId id="375" r:id="rId26"/>
    <p:sldId id="354" r:id="rId27"/>
    <p:sldId id="326" r:id="rId28"/>
    <p:sldId id="361" r:id="rId29"/>
    <p:sldId id="362" r:id="rId30"/>
    <p:sldId id="350" r:id="rId31"/>
  </p:sldIdLst>
  <p:sldSz cx="9906000" cy="6858000" type="A4"/>
  <p:notesSz cx="7099300" cy="10234613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ＭＳ Ｐゴシック" panose="020B0600070205080204" pitchFamily="34" charset="-128"/>
      <p:regular r:id="rId38"/>
    </p:embeddedFont>
    <p:embeddedFont>
      <p:font typeface="Verdana" panose="020B0604030504040204" pitchFamily="34" charset="0"/>
      <p:regular r:id="rId39"/>
      <p:bold r:id="rId40"/>
      <p:italic r:id="rId41"/>
      <p:boldItalic r:id="rId42"/>
    </p:embeddedFont>
    <p:embeddedFont>
      <p:font typeface="Cambria Math" panose="02040503050406030204" pitchFamily="18" charset="0"/>
      <p:regular r:id="rId43"/>
    </p:embeddedFont>
  </p:embeddedFont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Calibri" charset="0"/>
        <a:ea typeface="ＭＳ Ｐゴシック" charset="0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Calibri" charset="0"/>
        <a:ea typeface="ＭＳ Ｐゴシック" charset="0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Calibri" charset="0"/>
        <a:ea typeface="ＭＳ Ｐゴシック" charset="0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Calibri" charset="0"/>
        <a:ea typeface="ＭＳ Ｐゴシック" charset="0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EAA11A3-8E1C-BA46-B0FA-31FF2D5470FC}">
          <p14:sldIdLst>
            <p14:sldId id="315"/>
            <p14:sldId id="355"/>
            <p14:sldId id="367"/>
            <p14:sldId id="319"/>
            <p14:sldId id="328"/>
            <p14:sldId id="368"/>
            <p14:sldId id="356"/>
            <p14:sldId id="357"/>
            <p14:sldId id="358"/>
            <p14:sldId id="359"/>
            <p14:sldId id="360"/>
            <p14:sldId id="376"/>
            <p14:sldId id="366"/>
            <p14:sldId id="372"/>
            <p14:sldId id="365"/>
            <p14:sldId id="369"/>
            <p14:sldId id="343"/>
            <p14:sldId id="351"/>
            <p14:sldId id="339"/>
            <p14:sldId id="371"/>
            <p14:sldId id="373"/>
            <p14:sldId id="374"/>
            <p14:sldId id="370"/>
            <p14:sldId id="312"/>
            <p14:sldId id="375"/>
            <p14:sldId id="354"/>
            <p14:sldId id="326"/>
            <p14:sldId id="361"/>
            <p14:sldId id="362"/>
            <p14:sldId id="35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000"/>
    <a:srgbClr val="FFFF66"/>
    <a:srgbClr val="FF9900"/>
    <a:srgbClr val="FF9999"/>
    <a:srgbClr val="990000"/>
    <a:srgbClr val="FF3300"/>
    <a:srgbClr val="FF66FF"/>
    <a:srgbClr val="66FFFF"/>
    <a:srgbClr val="FF0000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49" autoAdjust="0"/>
    <p:restoredTop sz="98098" autoAdjust="0"/>
  </p:normalViewPr>
  <p:slideViewPr>
    <p:cSldViewPr>
      <p:cViewPr varScale="1">
        <p:scale>
          <a:sx n="78" d="100"/>
          <a:sy n="78" d="100"/>
        </p:scale>
        <p:origin x="-1008" y="-84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3B74EC-22FC-4930-9001-73E5F89BEEFB}" type="doc">
      <dgm:prSet loTypeId="urn:microsoft.com/office/officeart/2011/layout/HexagonRadial#1" loCatId="officeonlin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105D3139-9B03-4728-AB3B-F05D65EC32D3}">
      <dgm:prSet phldrT="[Text]" custT="1"/>
      <dgm:spPr>
        <a:solidFill>
          <a:schemeClr val="bg2">
            <a:lumMod val="25000"/>
          </a:schemeClr>
        </a:solidFill>
        <a:ln>
          <a:noFill/>
        </a:ln>
      </dgm:spPr>
      <dgm:t>
        <a:bodyPr/>
        <a:lstStyle/>
        <a:p>
          <a:r>
            <a:rPr lang="en-US" sz="2400" b="1" dirty="0" smtClean="0"/>
            <a:t>RD53</a:t>
          </a:r>
          <a:endParaRPr lang="en-US" sz="2400" b="1" dirty="0"/>
        </a:p>
      </dgm:t>
    </dgm:pt>
    <dgm:pt modelId="{A25FC4EB-13C3-465F-A020-31A3D1BAC10A}" type="parTrans" cxnId="{A70BDFE6-0A0C-4F06-8B91-4676F8B99EA9}">
      <dgm:prSet/>
      <dgm:spPr/>
      <dgm:t>
        <a:bodyPr/>
        <a:lstStyle/>
        <a:p>
          <a:endParaRPr lang="en-US"/>
        </a:p>
      </dgm:t>
    </dgm:pt>
    <dgm:pt modelId="{48CE78C9-5322-43ED-8B73-BCF69EE48A72}" type="sibTrans" cxnId="{A70BDFE6-0A0C-4F06-8B91-4676F8B99EA9}">
      <dgm:prSet/>
      <dgm:spPr/>
      <dgm:t>
        <a:bodyPr/>
        <a:lstStyle/>
        <a:p>
          <a:endParaRPr lang="en-US"/>
        </a:p>
      </dgm:t>
    </dgm:pt>
    <dgm:pt modelId="{1AEDF891-D16F-4D87-B210-12BEF6222AF0}">
      <dgm:prSet phldrT="[Text]"/>
      <dgm:spPr>
        <a:noFill/>
        <a:ln>
          <a:solidFill>
            <a:schemeClr val="bg2">
              <a:lumMod val="25000"/>
            </a:schemeClr>
          </a:solidFill>
        </a:ln>
      </dgm:spPr>
      <dgm:t>
        <a:bodyPr/>
        <a:lstStyle/>
        <a:p>
          <a:r>
            <a:rPr lang="en-US" b="1" dirty="0" smtClean="0">
              <a:solidFill>
                <a:schemeClr val="bg2">
                  <a:lumMod val="25000"/>
                </a:schemeClr>
              </a:solidFill>
            </a:rPr>
            <a:t>Simulation</a:t>
          </a:r>
          <a:endParaRPr lang="en-US" b="1" dirty="0">
            <a:solidFill>
              <a:schemeClr val="bg2">
                <a:lumMod val="25000"/>
              </a:schemeClr>
            </a:solidFill>
          </a:endParaRPr>
        </a:p>
      </dgm:t>
    </dgm:pt>
    <dgm:pt modelId="{FD2D6A66-24FA-4255-B926-6AC2B2D4D8BF}" type="parTrans" cxnId="{606EEC42-B145-450B-83F5-489BE592DA62}">
      <dgm:prSet/>
      <dgm:spPr/>
      <dgm:t>
        <a:bodyPr/>
        <a:lstStyle/>
        <a:p>
          <a:endParaRPr lang="en-US"/>
        </a:p>
      </dgm:t>
    </dgm:pt>
    <dgm:pt modelId="{56418E4A-A8FC-4C93-8503-F25860F8B483}" type="sibTrans" cxnId="{606EEC42-B145-450B-83F5-489BE592DA62}">
      <dgm:prSet/>
      <dgm:spPr/>
      <dgm:t>
        <a:bodyPr/>
        <a:lstStyle/>
        <a:p>
          <a:endParaRPr lang="en-US"/>
        </a:p>
      </dgm:t>
    </dgm:pt>
    <dgm:pt modelId="{40E5B8E2-F0F9-4EBE-A16B-F9A577D1DFC7}">
      <dgm:prSet phldrT="[Text]"/>
      <dgm:spPr>
        <a:noFill/>
        <a:ln>
          <a:solidFill>
            <a:schemeClr val="bg2">
              <a:lumMod val="25000"/>
            </a:schemeClr>
          </a:solidFill>
        </a:ln>
      </dgm:spPr>
      <dgm:t>
        <a:bodyPr/>
        <a:lstStyle/>
        <a:p>
          <a:r>
            <a:rPr lang="en-US" b="1" dirty="0" smtClean="0">
              <a:solidFill>
                <a:schemeClr val="bg2">
                  <a:lumMod val="25000"/>
                </a:schemeClr>
              </a:solidFill>
            </a:rPr>
            <a:t>Radiation</a:t>
          </a:r>
          <a:endParaRPr lang="en-US" b="1" dirty="0">
            <a:solidFill>
              <a:schemeClr val="bg2">
                <a:lumMod val="25000"/>
              </a:schemeClr>
            </a:solidFill>
          </a:endParaRPr>
        </a:p>
      </dgm:t>
    </dgm:pt>
    <dgm:pt modelId="{AA7CAA7E-15A6-428A-B9DB-EF38CC70D5EE}" type="parTrans" cxnId="{B4DA6EAB-4CA9-4C00-B390-B45D309A93EC}">
      <dgm:prSet/>
      <dgm:spPr/>
      <dgm:t>
        <a:bodyPr/>
        <a:lstStyle/>
        <a:p>
          <a:endParaRPr lang="en-US"/>
        </a:p>
      </dgm:t>
    </dgm:pt>
    <dgm:pt modelId="{026F0E23-1523-4822-AD22-068D3116DE97}" type="sibTrans" cxnId="{B4DA6EAB-4CA9-4C00-B390-B45D309A93EC}">
      <dgm:prSet/>
      <dgm:spPr/>
      <dgm:t>
        <a:bodyPr/>
        <a:lstStyle/>
        <a:p>
          <a:endParaRPr lang="en-US"/>
        </a:p>
      </dgm:t>
    </dgm:pt>
    <dgm:pt modelId="{0A51C0A8-EF0F-4B30-888A-4D7BFB390942}">
      <dgm:prSet phldrT="[Text]"/>
      <dgm:spPr>
        <a:noFill/>
        <a:ln>
          <a:solidFill>
            <a:schemeClr val="bg2">
              <a:lumMod val="25000"/>
            </a:schemeClr>
          </a:solidFill>
        </a:ln>
      </dgm:spPr>
      <dgm:t>
        <a:bodyPr/>
        <a:lstStyle/>
        <a:p>
          <a:r>
            <a:rPr lang="en-US" b="1" dirty="0" smtClean="0">
              <a:solidFill>
                <a:schemeClr val="bg2">
                  <a:lumMod val="25000"/>
                </a:schemeClr>
              </a:solidFill>
            </a:rPr>
            <a:t>IP</a:t>
          </a:r>
          <a:endParaRPr lang="en-US" b="1" dirty="0">
            <a:solidFill>
              <a:schemeClr val="bg2">
                <a:lumMod val="25000"/>
              </a:schemeClr>
            </a:solidFill>
          </a:endParaRPr>
        </a:p>
      </dgm:t>
    </dgm:pt>
    <dgm:pt modelId="{56EF263E-862B-48E9-9DEE-F1E67E059CDC}" type="parTrans" cxnId="{C48AA3E8-997A-42C9-BAED-5A917D527BC5}">
      <dgm:prSet/>
      <dgm:spPr/>
      <dgm:t>
        <a:bodyPr/>
        <a:lstStyle/>
        <a:p>
          <a:endParaRPr lang="en-US"/>
        </a:p>
      </dgm:t>
    </dgm:pt>
    <dgm:pt modelId="{8F6E4D1D-1D9B-4BD8-907C-F9228770ED26}" type="sibTrans" cxnId="{C48AA3E8-997A-42C9-BAED-5A917D527BC5}">
      <dgm:prSet/>
      <dgm:spPr/>
      <dgm:t>
        <a:bodyPr/>
        <a:lstStyle/>
        <a:p>
          <a:endParaRPr lang="en-US"/>
        </a:p>
      </dgm:t>
    </dgm:pt>
    <dgm:pt modelId="{7C9319A8-4F23-4947-9373-407301B889C9}">
      <dgm:prSet phldrT="[Text]"/>
      <dgm:spPr>
        <a:noFill/>
        <a:ln>
          <a:solidFill>
            <a:schemeClr val="bg2">
              <a:lumMod val="25000"/>
            </a:schemeClr>
          </a:solidFill>
        </a:ln>
      </dgm:spPr>
      <dgm:t>
        <a:bodyPr/>
        <a:lstStyle/>
        <a:p>
          <a:r>
            <a:rPr lang="en-US" b="1" dirty="0" smtClean="0">
              <a:solidFill>
                <a:schemeClr val="bg2">
                  <a:lumMod val="25000"/>
                </a:schemeClr>
              </a:solidFill>
            </a:rPr>
            <a:t>I/O</a:t>
          </a:r>
          <a:endParaRPr lang="en-US" b="1" dirty="0">
            <a:solidFill>
              <a:schemeClr val="bg2">
                <a:lumMod val="25000"/>
              </a:schemeClr>
            </a:solidFill>
          </a:endParaRPr>
        </a:p>
      </dgm:t>
    </dgm:pt>
    <dgm:pt modelId="{080E7EF5-08A9-4763-91A2-87494262B8F7}" type="parTrans" cxnId="{8864769F-C42E-4A6C-8F05-1CC5AA21FE9E}">
      <dgm:prSet/>
      <dgm:spPr/>
      <dgm:t>
        <a:bodyPr/>
        <a:lstStyle/>
        <a:p>
          <a:endParaRPr lang="en-US"/>
        </a:p>
      </dgm:t>
    </dgm:pt>
    <dgm:pt modelId="{DE4D801B-BBF4-41C7-92A5-BABE34C4AE6D}" type="sibTrans" cxnId="{8864769F-C42E-4A6C-8F05-1CC5AA21FE9E}">
      <dgm:prSet/>
      <dgm:spPr/>
      <dgm:t>
        <a:bodyPr/>
        <a:lstStyle/>
        <a:p>
          <a:endParaRPr lang="en-US"/>
        </a:p>
      </dgm:t>
    </dgm:pt>
    <dgm:pt modelId="{10E4E393-6C04-46BD-BCA3-38C204934A1A}">
      <dgm:prSet phldrT="[Text]"/>
      <dgm:spPr>
        <a:noFill/>
        <a:ln>
          <a:solidFill>
            <a:schemeClr val="bg2">
              <a:lumMod val="25000"/>
            </a:schemeClr>
          </a:solidFill>
        </a:ln>
      </dgm:spPr>
      <dgm:t>
        <a:bodyPr/>
        <a:lstStyle/>
        <a:p>
          <a:r>
            <a:rPr lang="en-US" b="1" dirty="0" smtClean="0">
              <a:solidFill>
                <a:schemeClr val="bg2">
                  <a:lumMod val="25000"/>
                </a:schemeClr>
              </a:solidFill>
            </a:rPr>
            <a:t>Analog design</a:t>
          </a:r>
          <a:endParaRPr lang="en-US" b="1" dirty="0">
            <a:solidFill>
              <a:schemeClr val="bg2">
                <a:lumMod val="25000"/>
              </a:schemeClr>
            </a:solidFill>
          </a:endParaRPr>
        </a:p>
      </dgm:t>
    </dgm:pt>
    <dgm:pt modelId="{7879B720-A077-4A17-8F51-1C8C8ABD8DEA}" type="parTrans" cxnId="{8398B1AD-C7AB-4E79-9998-165D85EEC556}">
      <dgm:prSet/>
      <dgm:spPr/>
      <dgm:t>
        <a:bodyPr/>
        <a:lstStyle/>
        <a:p>
          <a:endParaRPr lang="en-US"/>
        </a:p>
      </dgm:t>
    </dgm:pt>
    <dgm:pt modelId="{AC71FEFA-FA7B-4908-AFAF-AD8B2B00DF0C}" type="sibTrans" cxnId="{8398B1AD-C7AB-4E79-9998-165D85EEC556}">
      <dgm:prSet/>
      <dgm:spPr/>
      <dgm:t>
        <a:bodyPr/>
        <a:lstStyle/>
        <a:p>
          <a:endParaRPr lang="en-US"/>
        </a:p>
      </dgm:t>
    </dgm:pt>
    <dgm:pt modelId="{8A0AF5BA-D20C-40E6-944A-A8070D2CAAF6}">
      <dgm:prSet phldrT="[Text]"/>
      <dgm:spPr>
        <a:noFill/>
        <a:ln>
          <a:solidFill>
            <a:schemeClr val="bg2">
              <a:lumMod val="25000"/>
            </a:schemeClr>
          </a:solidFill>
        </a:ln>
      </dgm:spPr>
      <dgm:t>
        <a:bodyPr/>
        <a:lstStyle/>
        <a:p>
          <a:r>
            <a:rPr lang="en-US" b="1" dirty="0" smtClean="0">
              <a:solidFill>
                <a:schemeClr val="bg2">
                  <a:lumMod val="25000"/>
                </a:schemeClr>
              </a:solidFill>
            </a:rPr>
            <a:t>Top design</a:t>
          </a:r>
          <a:endParaRPr lang="en-US" b="1" dirty="0">
            <a:solidFill>
              <a:schemeClr val="bg2">
                <a:lumMod val="25000"/>
              </a:schemeClr>
            </a:solidFill>
          </a:endParaRPr>
        </a:p>
      </dgm:t>
    </dgm:pt>
    <dgm:pt modelId="{FC55561E-5EAA-4C2F-99CF-BDDC3668EC39}" type="parTrans" cxnId="{5D3AF289-61B7-433E-8271-80F2E3AE282E}">
      <dgm:prSet/>
      <dgm:spPr/>
      <dgm:t>
        <a:bodyPr/>
        <a:lstStyle/>
        <a:p>
          <a:endParaRPr lang="en-US"/>
        </a:p>
      </dgm:t>
    </dgm:pt>
    <dgm:pt modelId="{CD380B5F-A074-4D81-BFCB-BDC0FA4663AE}" type="sibTrans" cxnId="{5D3AF289-61B7-433E-8271-80F2E3AE282E}">
      <dgm:prSet/>
      <dgm:spPr/>
      <dgm:t>
        <a:bodyPr/>
        <a:lstStyle/>
        <a:p>
          <a:endParaRPr lang="en-US"/>
        </a:p>
      </dgm:t>
    </dgm:pt>
    <dgm:pt modelId="{F146DDEC-5C9D-4FAC-9A51-D8085FAE76B2}" type="pres">
      <dgm:prSet presAssocID="{9A3B74EC-22FC-4930-9001-73E5F89BEEFB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CA83681B-43F2-4AC4-8E64-FE77E85EA1FF}" type="pres">
      <dgm:prSet presAssocID="{105D3139-9B03-4728-AB3B-F05D65EC32D3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en-US"/>
        </a:p>
      </dgm:t>
    </dgm:pt>
    <dgm:pt modelId="{34ACD6D5-ABBF-461E-84E6-5BCC2E71E661}" type="pres">
      <dgm:prSet presAssocID="{1AEDF891-D16F-4D87-B210-12BEF6222AF0}" presName="Accent1" presStyleCnt="0"/>
      <dgm:spPr/>
    </dgm:pt>
    <dgm:pt modelId="{70684EEC-F6DE-4391-B2BD-E29A6BD38CB2}" type="pres">
      <dgm:prSet presAssocID="{1AEDF891-D16F-4D87-B210-12BEF6222AF0}" presName="Accent" presStyleLbl="bgShp" presStyleIdx="0" presStyleCnt="6"/>
      <dgm:spPr/>
    </dgm:pt>
    <dgm:pt modelId="{F463685E-47D9-495E-BB6A-9F227EDC3AFF}" type="pres">
      <dgm:prSet presAssocID="{1AEDF891-D16F-4D87-B210-12BEF6222AF0}" presName="Child1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1222D5-7648-4856-981F-5E0441D21783}" type="pres">
      <dgm:prSet presAssocID="{40E5B8E2-F0F9-4EBE-A16B-F9A577D1DFC7}" presName="Accent2" presStyleCnt="0"/>
      <dgm:spPr/>
    </dgm:pt>
    <dgm:pt modelId="{759E09FC-0FB7-4141-B5EF-E1D19F433C34}" type="pres">
      <dgm:prSet presAssocID="{40E5B8E2-F0F9-4EBE-A16B-F9A577D1DFC7}" presName="Accent" presStyleLbl="bgShp" presStyleIdx="1" presStyleCnt="6"/>
      <dgm:spPr>
        <a:noFill/>
      </dgm:spPr>
    </dgm:pt>
    <dgm:pt modelId="{9B20AF48-76D9-4106-9F5A-C51B6921C0D6}" type="pres">
      <dgm:prSet presAssocID="{40E5B8E2-F0F9-4EBE-A16B-F9A577D1DFC7}" presName="Child2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9CF59E-983F-4582-97B4-FDBC74666AB0}" type="pres">
      <dgm:prSet presAssocID="{0A51C0A8-EF0F-4B30-888A-4D7BFB390942}" presName="Accent3" presStyleCnt="0"/>
      <dgm:spPr/>
    </dgm:pt>
    <dgm:pt modelId="{72516960-72B8-47E8-9E8A-FB7C762C9AFC}" type="pres">
      <dgm:prSet presAssocID="{0A51C0A8-EF0F-4B30-888A-4D7BFB390942}" presName="Accent" presStyleLbl="bgShp" presStyleIdx="2" presStyleCnt="6"/>
      <dgm:spPr>
        <a:noFill/>
      </dgm:spPr>
    </dgm:pt>
    <dgm:pt modelId="{ED91D034-551B-4C94-8780-3C513F90E852}" type="pres">
      <dgm:prSet presAssocID="{0A51C0A8-EF0F-4B30-888A-4D7BFB390942}" presName="Child3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799BFE-18E3-457A-9461-A5B01B087628}" type="pres">
      <dgm:prSet presAssocID="{7C9319A8-4F23-4947-9373-407301B889C9}" presName="Accent4" presStyleCnt="0"/>
      <dgm:spPr/>
    </dgm:pt>
    <dgm:pt modelId="{66A959F2-AC67-4D9F-8406-482DEADB868A}" type="pres">
      <dgm:prSet presAssocID="{7C9319A8-4F23-4947-9373-407301B889C9}" presName="Accent" presStyleLbl="bgShp" presStyleIdx="3" presStyleCnt="6"/>
      <dgm:spPr>
        <a:noFill/>
      </dgm:spPr>
    </dgm:pt>
    <dgm:pt modelId="{87228578-C0C2-41EF-B941-AADB95F8CBA9}" type="pres">
      <dgm:prSet presAssocID="{7C9319A8-4F23-4947-9373-407301B889C9}" presName="Child4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EC2F0A-D6C5-4C0B-A617-B9125C90304E}" type="pres">
      <dgm:prSet presAssocID="{10E4E393-6C04-46BD-BCA3-38C204934A1A}" presName="Accent5" presStyleCnt="0"/>
      <dgm:spPr/>
    </dgm:pt>
    <dgm:pt modelId="{D901BA40-0D06-4DBD-AD49-ACA07D6A0F3D}" type="pres">
      <dgm:prSet presAssocID="{10E4E393-6C04-46BD-BCA3-38C204934A1A}" presName="Accent" presStyleLbl="bgShp" presStyleIdx="4" presStyleCnt="6"/>
      <dgm:spPr>
        <a:noFill/>
      </dgm:spPr>
    </dgm:pt>
    <dgm:pt modelId="{14806387-1C40-402C-BD70-F01AADEF1105}" type="pres">
      <dgm:prSet presAssocID="{10E4E393-6C04-46BD-BCA3-38C204934A1A}" presName="Child5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51C352-8E2B-4015-B175-584C9A85AD3A}" type="pres">
      <dgm:prSet presAssocID="{8A0AF5BA-D20C-40E6-944A-A8070D2CAAF6}" presName="Accent6" presStyleCnt="0"/>
      <dgm:spPr/>
    </dgm:pt>
    <dgm:pt modelId="{D39A8360-93F5-4975-9354-B614D50DCBBA}" type="pres">
      <dgm:prSet presAssocID="{8A0AF5BA-D20C-40E6-944A-A8070D2CAAF6}" presName="Accent" presStyleLbl="bgShp" presStyleIdx="5" presStyleCnt="6"/>
      <dgm:spPr>
        <a:noFill/>
      </dgm:spPr>
    </dgm:pt>
    <dgm:pt modelId="{B601F7CC-C061-4DC1-995A-8A1556D6180F}" type="pres">
      <dgm:prSet presAssocID="{8A0AF5BA-D20C-40E6-944A-A8070D2CAAF6}" presName="Child6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E576A8C-5968-4B88-8554-952592C5C04D}" type="presOf" srcId="{9A3B74EC-22FC-4930-9001-73E5F89BEEFB}" destId="{F146DDEC-5C9D-4FAC-9A51-D8085FAE76B2}" srcOrd="0" destOrd="0" presId="urn:microsoft.com/office/officeart/2011/layout/HexagonRadial#1"/>
    <dgm:cxn modelId="{042D0C80-B419-4851-8CD4-A6730DDD2509}" type="presOf" srcId="{8A0AF5BA-D20C-40E6-944A-A8070D2CAAF6}" destId="{B601F7CC-C061-4DC1-995A-8A1556D6180F}" srcOrd="0" destOrd="0" presId="urn:microsoft.com/office/officeart/2011/layout/HexagonRadial#1"/>
    <dgm:cxn modelId="{8864769F-C42E-4A6C-8F05-1CC5AA21FE9E}" srcId="{105D3139-9B03-4728-AB3B-F05D65EC32D3}" destId="{7C9319A8-4F23-4947-9373-407301B889C9}" srcOrd="3" destOrd="0" parTransId="{080E7EF5-08A9-4763-91A2-87494262B8F7}" sibTransId="{DE4D801B-BBF4-41C7-92A5-BABE34C4AE6D}"/>
    <dgm:cxn modelId="{A70BDFE6-0A0C-4F06-8B91-4676F8B99EA9}" srcId="{9A3B74EC-22FC-4930-9001-73E5F89BEEFB}" destId="{105D3139-9B03-4728-AB3B-F05D65EC32D3}" srcOrd="0" destOrd="0" parTransId="{A25FC4EB-13C3-465F-A020-31A3D1BAC10A}" sibTransId="{48CE78C9-5322-43ED-8B73-BCF69EE48A72}"/>
    <dgm:cxn modelId="{D60C3982-825B-4BBA-B21C-FEAB6773389F}" type="presOf" srcId="{7C9319A8-4F23-4947-9373-407301B889C9}" destId="{87228578-C0C2-41EF-B941-AADB95F8CBA9}" srcOrd="0" destOrd="0" presId="urn:microsoft.com/office/officeart/2011/layout/HexagonRadial#1"/>
    <dgm:cxn modelId="{8398B1AD-C7AB-4E79-9998-165D85EEC556}" srcId="{105D3139-9B03-4728-AB3B-F05D65EC32D3}" destId="{10E4E393-6C04-46BD-BCA3-38C204934A1A}" srcOrd="4" destOrd="0" parTransId="{7879B720-A077-4A17-8F51-1C8C8ABD8DEA}" sibTransId="{AC71FEFA-FA7B-4908-AFAF-AD8B2B00DF0C}"/>
    <dgm:cxn modelId="{EC5A4567-E1FB-4E7E-A32B-E39D12FDA13C}" type="presOf" srcId="{1AEDF891-D16F-4D87-B210-12BEF6222AF0}" destId="{F463685E-47D9-495E-BB6A-9F227EDC3AFF}" srcOrd="0" destOrd="0" presId="urn:microsoft.com/office/officeart/2011/layout/HexagonRadial#1"/>
    <dgm:cxn modelId="{C48AA3E8-997A-42C9-BAED-5A917D527BC5}" srcId="{105D3139-9B03-4728-AB3B-F05D65EC32D3}" destId="{0A51C0A8-EF0F-4B30-888A-4D7BFB390942}" srcOrd="2" destOrd="0" parTransId="{56EF263E-862B-48E9-9DEE-F1E67E059CDC}" sibTransId="{8F6E4D1D-1D9B-4BD8-907C-F9228770ED26}"/>
    <dgm:cxn modelId="{E15B757D-F023-43F1-8630-8964D69EC6EC}" type="presOf" srcId="{0A51C0A8-EF0F-4B30-888A-4D7BFB390942}" destId="{ED91D034-551B-4C94-8780-3C513F90E852}" srcOrd="0" destOrd="0" presId="urn:microsoft.com/office/officeart/2011/layout/HexagonRadial#1"/>
    <dgm:cxn modelId="{E7F9C9FC-A4B6-492C-BDA8-CA38926447FF}" type="presOf" srcId="{105D3139-9B03-4728-AB3B-F05D65EC32D3}" destId="{CA83681B-43F2-4AC4-8E64-FE77E85EA1FF}" srcOrd="0" destOrd="0" presId="urn:microsoft.com/office/officeart/2011/layout/HexagonRadial#1"/>
    <dgm:cxn modelId="{606EEC42-B145-450B-83F5-489BE592DA62}" srcId="{105D3139-9B03-4728-AB3B-F05D65EC32D3}" destId="{1AEDF891-D16F-4D87-B210-12BEF6222AF0}" srcOrd="0" destOrd="0" parTransId="{FD2D6A66-24FA-4255-B926-6AC2B2D4D8BF}" sibTransId="{56418E4A-A8FC-4C93-8503-F25860F8B483}"/>
    <dgm:cxn modelId="{B4DA6EAB-4CA9-4C00-B390-B45D309A93EC}" srcId="{105D3139-9B03-4728-AB3B-F05D65EC32D3}" destId="{40E5B8E2-F0F9-4EBE-A16B-F9A577D1DFC7}" srcOrd="1" destOrd="0" parTransId="{AA7CAA7E-15A6-428A-B9DB-EF38CC70D5EE}" sibTransId="{026F0E23-1523-4822-AD22-068D3116DE97}"/>
    <dgm:cxn modelId="{C08870D1-F282-41CA-BCCA-4ECDA3519F2E}" type="presOf" srcId="{10E4E393-6C04-46BD-BCA3-38C204934A1A}" destId="{14806387-1C40-402C-BD70-F01AADEF1105}" srcOrd="0" destOrd="0" presId="urn:microsoft.com/office/officeart/2011/layout/HexagonRadial#1"/>
    <dgm:cxn modelId="{49E3C3DD-2D5E-41B4-B5BC-4EF54711D60E}" type="presOf" srcId="{40E5B8E2-F0F9-4EBE-A16B-F9A577D1DFC7}" destId="{9B20AF48-76D9-4106-9F5A-C51B6921C0D6}" srcOrd="0" destOrd="0" presId="urn:microsoft.com/office/officeart/2011/layout/HexagonRadial#1"/>
    <dgm:cxn modelId="{5D3AF289-61B7-433E-8271-80F2E3AE282E}" srcId="{105D3139-9B03-4728-AB3B-F05D65EC32D3}" destId="{8A0AF5BA-D20C-40E6-944A-A8070D2CAAF6}" srcOrd="5" destOrd="0" parTransId="{FC55561E-5EAA-4C2F-99CF-BDDC3668EC39}" sibTransId="{CD380B5F-A074-4D81-BFCB-BDC0FA4663AE}"/>
    <dgm:cxn modelId="{275AF1EF-F8CB-49C8-BC9F-88B070B12F45}" type="presParOf" srcId="{F146DDEC-5C9D-4FAC-9A51-D8085FAE76B2}" destId="{CA83681B-43F2-4AC4-8E64-FE77E85EA1FF}" srcOrd="0" destOrd="0" presId="urn:microsoft.com/office/officeart/2011/layout/HexagonRadial#1"/>
    <dgm:cxn modelId="{DFCE5177-7FDC-42BD-A15B-CF795BD0D78E}" type="presParOf" srcId="{F146DDEC-5C9D-4FAC-9A51-D8085FAE76B2}" destId="{34ACD6D5-ABBF-461E-84E6-5BCC2E71E661}" srcOrd="1" destOrd="0" presId="urn:microsoft.com/office/officeart/2011/layout/HexagonRadial#1"/>
    <dgm:cxn modelId="{FCE106F4-E73B-48B7-A13B-17393EE69FE3}" type="presParOf" srcId="{34ACD6D5-ABBF-461E-84E6-5BCC2E71E661}" destId="{70684EEC-F6DE-4391-B2BD-E29A6BD38CB2}" srcOrd="0" destOrd="0" presId="urn:microsoft.com/office/officeart/2011/layout/HexagonRadial#1"/>
    <dgm:cxn modelId="{44D3BE6D-0A8F-4908-8887-1441751CAFE5}" type="presParOf" srcId="{F146DDEC-5C9D-4FAC-9A51-D8085FAE76B2}" destId="{F463685E-47D9-495E-BB6A-9F227EDC3AFF}" srcOrd="2" destOrd="0" presId="urn:microsoft.com/office/officeart/2011/layout/HexagonRadial#1"/>
    <dgm:cxn modelId="{720D51E5-EC7F-4550-9292-2F5EE49C6D65}" type="presParOf" srcId="{F146DDEC-5C9D-4FAC-9A51-D8085FAE76B2}" destId="{271222D5-7648-4856-981F-5E0441D21783}" srcOrd="3" destOrd="0" presId="urn:microsoft.com/office/officeart/2011/layout/HexagonRadial#1"/>
    <dgm:cxn modelId="{E649C80A-AC7E-4CAD-BFE4-F0C5739B538F}" type="presParOf" srcId="{271222D5-7648-4856-981F-5E0441D21783}" destId="{759E09FC-0FB7-4141-B5EF-E1D19F433C34}" srcOrd="0" destOrd="0" presId="urn:microsoft.com/office/officeart/2011/layout/HexagonRadial#1"/>
    <dgm:cxn modelId="{AF587EC2-F9F8-444B-9CED-34C026C8FBB1}" type="presParOf" srcId="{F146DDEC-5C9D-4FAC-9A51-D8085FAE76B2}" destId="{9B20AF48-76D9-4106-9F5A-C51B6921C0D6}" srcOrd="4" destOrd="0" presId="urn:microsoft.com/office/officeart/2011/layout/HexagonRadial#1"/>
    <dgm:cxn modelId="{AB80DF79-11D2-4420-BC7F-E474B2B657CC}" type="presParOf" srcId="{F146DDEC-5C9D-4FAC-9A51-D8085FAE76B2}" destId="{809CF59E-983F-4582-97B4-FDBC74666AB0}" srcOrd="5" destOrd="0" presId="urn:microsoft.com/office/officeart/2011/layout/HexagonRadial#1"/>
    <dgm:cxn modelId="{7261E800-5709-4424-9D4A-E7238090C6F6}" type="presParOf" srcId="{809CF59E-983F-4582-97B4-FDBC74666AB0}" destId="{72516960-72B8-47E8-9E8A-FB7C762C9AFC}" srcOrd="0" destOrd="0" presId="urn:microsoft.com/office/officeart/2011/layout/HexagonRadial#1"/>
    <dgm:cxn modelId="{BACD90E8-C602-47DF-A9D5-FD7AA391406E}" type="presParOf" srcId="{F146DDEC-5C9D-4FAC-9A51-D8085FAE76B2}" destId="{ED91D034-551B-4C94-8780-3C513F90E852}" srcOrd="6" destOrd="0" presId="urn:microsoft.com/office/officeart/2011/layout/HexagonRadial#1"/>
    <dgm:cxn modelId="{4212AD5A-802B-4A64-B2A0-EA492DEAF68F}" type="presParOf" srcId="{F146DDEC-5C9D-4FAC-9A51-D8085FAE76B2}" destId="{DD799BFE-18E3-457A-9461-A5B01B087628}" srcOrd="7" destOrd="0" presId="urn:microsoft.com/office/officeart/2011/layout/HexagonRadial#1"/>
    <dgm:cxn modelId="{53175726-E726-4D56-BDF5-66B4AFECB7BE}" type="presParOf" srcId="{DD799BFE-18E3-457A-9461-A5B01B087628}" destId="{66A959F2-AC67-4D9F-8406-482DEADB868A}" srcOrd="0" destOrd="0" presId="urn:microsoft.com/office/officeart/2011/layout/HexagonRadial#1"/>
    <dgm:cxn modelId="{CE868741-8931-4EDE-B2E6-33EFC2EB42C0}" type="presParOf" srcId="{F146DDEC-5C9D-4FAC-9A51-D8085FAE76B2}" destId="{87228578-C0C2-41EF-B941-AADB95F8CBA9}" srcOrd="8" destOrd="0" presId="urn:microsoft.com/office/officeart/2011/layout/HexagonRadial#1"/>
    <dgm:cxn modelId="{A19D8B7E-1DFF-4B9D-AC7F-8F473187B88F}" type="presParOf" srcId="{F146DDEC-5C9D-4FAC-9A51-D8085FAE76B2}" destId="{6AEC2F0A-D6C5-4C0B-A617-B9125C90304E}" srcOrd="9" destOrd="0" presId="urn:microsoft.com/office/officeart/2011/layout/HexagonRadial#1"/>
    <dgm:cxn modelId="{194EAD84-82F5-40EC-BD6D-CAC8CD744529}" type="presParOf" srcId="{6AEC2F0A-D6C5-4C0B-A617-B9125C90304E}" destId="{D901BA40-0D06-4DBD-AD49-ACA07D6A0F3D}" srcOrd="0" destOrd="0" presId="urn:microsoft.com/office/officeart/2011/layout/HexagonRadial#1"/>
    <dgm:cxn modelId="{0C6AD0A5-04AA-402F-9CA5-6E8B9062D1B1}" type="presParOf" srcId="{F146DDEC-5C9D-4FAC-9A51-D8085FAE76B2}" destId="{14806387-1C40-402C-BD70-F01AADEF1105}" srcOrd="10" destOrd="0" presId="urn:microsoft.com/office/officeart/2011/layout/HexagonRadial#1"/>
    <dgm:cxn modelId="{0498DA58-0ACD-43EB-BA28-AC65EF3BAA57}" type="presParOf" srcId="{F146DDEC-5C9D-4FAC-9A51-D8085FAE76B2}" destId="{CA51C352-8E2B-4015-B175-584C9A85AD3A}" srcOrd="11" destOrd="0" presId="urn:microsoft.com/office/officeart/2011/layout/HexagonRadial#1"/>
    <dgm:cxn modelId="{90CEE3DF-CBA3-4D20-93E1-9CD93466D797}" type="presParOf" srcId="{CA51C352-8E2B-4015-B175-584C9A85AD3A}" destId="{D39A8360-93F5-4975-9354-B614D50DCBBA}" srcOrd="0" destOrd="0" presId="urn:microsoft.com/office/officeart/2011/layout/HexagonRadial#1"/>
    <dgm:cxn modelId="{2E74B089-CBA4-44E7-927F-731E2ADBC377}" type="presParOf" srcId="{F146DDEC-5C9D-4FAC-9A51-D8085FAE76B2}" destId="{B601F7CC-C061-4DC1-995A-8A1556D6180F}" srcOrd="12" destOrd="0" presId="urn:microsoft.com/office/officeart/2011/layout/HexagonRadial#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5BBC1B8-4AE1-4100-8E2E-4E9CF78E0FDB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CAF88E8-BDF0-4897-9BC2-764157296AB4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4800" dirty="0" smtClean="0"/>
            <a:t>+</a:t>
          </a:r>
          <a:endParaRPr lang="en-US" sz="4800" dirty="0"/>
        </a:p>
      </dgm:t>
    </dgm:pt>
    <dgm:pt modelId="{3D692762-BE23-4E8A-8D81-5462A849DD51}" type="parTrans" cxnId="{A1320591-012B-4883-A4D4-71F991B1C756}">
      <dgm:prSet/>
      <dgm:spPr/>
      <dgm:t>
        <a:bodyPr/>
        <a:lstStyle/>
        <a:p>
          <a:endParaRPr lang="en-US" sz="2000"/>
        </a:p>
      </dgm:t>
    </dgm:pt>
    <dgm:pt modelId="{35174569-AE40-4861-89A1-B453FB849B99}" type="sibTrans" cxnId="{A1320591-012B-4883-A4D4-71F991B1C756}">
      <dgm:prSet/>
      <dgm:spPr/>
      <dgm:t>
        <a:bodyPr/>
        <a:lstStyle/>
        <a:p>
          <a:endParaRPr lang="en-US" sz="2000"/>
        </a:p>
      </dgm:t>
    </dgm:pt>
    <dgm:pt modelId="{2E169A67-8F9D-4257-A3F0-62EFD529B415}">
      <dgm:prSet phldrT="[Text]" custT="1"/>
      <dgm:spPr>
        <a:solidFill>
          <a:srgbClr val="92D050">
            <a:alpha val="90000"/>
          </a:srgb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pPr algn="ctr"/>
          <a:r>
            <a:rPr lang="en-US" sz="1600" dirty="0" smtClean="0"/>
            <a:t>Increased density</a:t>
          </a:r>
          <a:endParaRPr lang="en-US" sz="1600" dirty="0"/>
        </a:p>
      </dgm:t>
    </dgm:pt>
    <dgm:pt modelId="{25CA925E-D41A-4001-9D80-3665012DCC26}" type="parTrans" cxnId="{FB08DC63-CE51-444F-8CDA-DC364184F379}">
      <dgm:prSet/>
      <dgm:spPr/>
      <dgm:t>
        <a:bodyPr/>
        <a:lstStyle/>
        <a:p>
          <a:endParaRPr lang="en-US" sz="2000"/>
        </a:p>
      </dgm:t>
    </dgm:pt>
    <dgm:pt modelId="{92BE321E-4F12-4E33-B9F8-018BABCB03B7}" type="sibTrans" cxnId="{FB08DC63-CE51-444F-8CDA-DC364184F379}">
      <dgm:prSet/>
      <dgm:spPr/>
      <dgm:t>
        <a:bodyPr/>
        <a:lstStyle/>
        <a:p>
          <a:endParaRPr lang="en-US" sz="2000"/>
        </a:p>
      </dgm:t>
    </dgm:pt>
    <dgm:pt modelId="{B399BC10-E2BB-4FE0-98F7-BF3E867EB25A}">
      <dgm:prSet phldrT="[Text]" custT="1"/>
      <dgm:spPr>
        <a:solidFill>
          <a:srgbClr val="92D050">
            <a:alpha val="90000"/>
          </a:srgb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pPr algn="ctr"/>
          <a:r>
            <a:rPr lang="en-US" sz="1600" dirty="0" smtClean="0"/>
            <a:t>Higher speed</a:t>
          </a:r>
          <a:endParaRPr lang="en-US" sz="1600" dirty="0"/>
        </a:p>
      </dgm:t>
    </dgm:pt>
    <dgm:pt modelId="{234DC0A0-C705-49A6-9AEF-37925CC742FD}" type="parTrans" cxnId="{A9425730-EEBA-408A-8D3A-1C0E06211135}">
      <dgm:prSet/>
      <dgm:spPr/>
      <dgm:t>
        <a:bodyPr/>
        <a:lstStyle/>
        <a:p>
          <a:endParaRPr lang="en-US" sz="2000"/>
        </a:p>
      </dgm:t>
    </dgm:pt>
    <dgm:pt modelId="{CDEF27C7-E0AF-4FD0-9B28-D2985E5FA833}" type="sibTrans" cxnId="{A9425730-EEBA-408A-8D3A-1C0E06211135}">
      <dgm:prSet/>
      <dgm:spPr/>
      <dgm:t>
        <a:bodyPr/>
        <a:lstStyle/>
        <a:p>
          <a:endParaRPr lang="en-US" sz="2000"/>
        </a:p>
      </dgm:t>
    </dgm:pt>
    <dgm:pt modelId="{16D446CB-0DFF-43EA-8665-7D43BF1D9825}">
      <dgm:prSet phldrT="[Text]" custT="1"/>
      <dgm:spPr>
        <a:solidFill>
          <a:srgbClr val="990000"/>
        </a:solidFill>
      </dgm:spPr>
      <dgm:t>
        <a:bodyPr/>
        <a:lstStyle/>
        <a:p>
          <a:r>
            <a:rPr lang="en-US" sz="4800" dirty="0" smtClean="0"/>
            <a:t>-</a:t>
          </a:r>
          <a:endParaRPr lang="en-US" sz="4800" dirty="0"/>
        </a:p>
      </dgm:t>
    </dgm:pt>
    <dgm:pt modelId="{EEC2B366-A5FA-46AF-9096-3D615A11C49C}" type="parTrans" cxnId="{34C056ED-7D02-4459-8547-F28D2CF6E0C6}">
      <dgm:prSet/>
      <dgm:spPr/>
      <dgm:t>
        <a:bodyPr/>
        <a:lstStyle/>
        <a:p>
          <a:endParaRPr lang="en-US" sz="2000"/>
        </a:p>
      </dgm:t>
    </dgm:pt>
    <dgm:pt modelId="{9351418E-FE29-4430-BA7B-81ADFC209081}" type="sibTrans" cxnId="{34C056ED-7D02-4459-8547-F28D2CF6E0C6}">
      <dgm:prSet/>
      <dgm:spPr/>
      <dgm:t>
        <a:bodyPr/>
        <a:lstStyle/>
        <a:p>
          <a:endParaRPr lang="en-US" sz="2000"/>
        </a:p>
      </dgm:t>
    </dgm:pt>
    <dgm:pt modelId="{46A92A44-4970-4F67-90A3-1540814B0BC0}">
      <dgm:prSet phldrT="[Text]" custT="1"/>
      <dgm:spPr>
        <a:solidFill>
          <a:srgbClr val="FF9999">
            <a:alpha val="90000"/>
          </a:srgbClr>
        </a:solidFill>
        <a:ln>
          <a:solidFill>
            <a:schemeClr val="bg1"/>
          </a:solidFill>
        </a:ln>
      </dgm:spPr>
      <dgm:t>
        <a:bodyPr/>
        <a:lstStyle/>
        <a:p>
          <a:pPr algn="ctr"/>
          <a:r>
            <a:rPr lang="en-US" sz="1600" dirty="0" smtClean="0"/>
            <a:t>More complicated design rules</a:t>
          </a:r>
          <a:endParaRPr lang="en-US" sz="1600" dirty="0"/>
        </a:p>
      </dgm:t>
    </dgm:pt>
    <dgm:pt modelId="{E9D587E8-5F64-4903-AA67-FA00427F580F}" type="parTrans" cxnId="{46680764-8A10-424F-BCFF-05B51BBFFB5A}">
      <dgm:prSet/>
      <dgm:spPr/>
      <dgm:t>
        <a:bodyPr/>
        <a:lstStyle/>
        <a:p>
          <a:endParaRPr lang="en-US" sz="2000"/>
        </a:p>
      </dgm:t>
    </dgm:pt>
    <dgm:pt modelId="{C007B52D-B8AA-495A-8A3E-CC80FAED124D}" type="sibTrans" cxnId="{46680764-8A10-424F-BCFF-05B51BBFFB5A}">
      <dgm:prSet/>
      <dgm:spPr/>
      <dgm:t>
        <a:bodyPr/>
        <a:lstStyle/>
        <a:p>
          <a:endParaRPr lang="en-US" sz="2000"/>
        </a:p>
      </dgm:t>
    </dgm:pt>
    <dgm:pt modelId="{D95CB16C-3D16-4013-B459-729D35F68AB8}">
      <dgm:prSet phldrT="[Text]" custT="1"/>
      <dgm:spPr>
        <a:solidFill>
          <a:srgbClr val="FF9999">
            <a:alpha val="90000"/>
          </a:srgbClr>
        </a:solidFill>
        <a:ln>
          <a:solidFill>
            <a:schemeClr val="bg1"/>
          </a:solidFill>
        </a:ln>
      </dgm:spPr>
      <dgm:t>
        <a:bodyPr/>
        <a:lstStyle/>
        <a:p>
          <a:pPr algn="ctr"/>
          <a:r>
            <a:rPr lang="en-US" sz="1600" dirty="0" smtClean="0"/>
            <a:t>More expensive</a:t>
          </a:r>
          <a:endParaRPr lang="en-US" sz="1600" dirty="0"/>
        </a:p>
      </dgm:t>
    </dgm:pt>
    <dgm:pt modelId="{1089A7A2-1350-4A5E-AC66-994D09B57C2B}" type="parTrans" cxnId="{2DA0FEED-7A77-4BA9-98C3-80A2249B260A}">
      <dgm:prSet/>
      <dgm:spPr/>
      <dgm:t>
        <a:bodyPr/>
        <a:lstStyle/>
        <a:p>
          <a:endParaRPr lang="en-US" sz="2000"/>
        </a:p>
      </dgm:t>
    </dgm:pt>
    <dgm:pt modelId="{56544852-82C9-4210-B200-45833483377F}" type="sibTrans" cxnId="{2DA0FEED-7A77-4BA9-98C3-80A2249B260A}">
      <dgm:prSet/>
      <dgm:spPr/>
      <dgm:t>
        <a:bodyPr/>
        <a:lstStyle/>
        <a:p>
          <a:endParaRPr lang="en-US" sz="2000"/>
        </a:p>
      </dgm:t>
    </dgm:pt>
    <dgm:pt modelId="{13A72A71-3421-4E78-8AC9-52062FB08DD0}">
      <dgm:prSet phldrT="[Text]" custT="1"/>
      <dgm:spPr>
        <a:solidFill>
          <a:srgbClr val="92D050">
            <a:alpha val="90000"/>
          </a:srgb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pPr algn="ctr"/>
          <a:r>
            <a:rPr lang="en-US" sz="1600" dirty="0" smtClean="0"/>
            <a:t>More complexity in equivalent area</a:t>
          </a:r>
          <a:endParaRPr lang="en-US" sz="1600" dirty="0"/>
        </a:p>
      </dgm:t>
    </dgm:pt>
    <dgm:pt modelId="{5A617F88-A442-4068-A50E-0BB7D3DA147C}" type="parTrans" cxnId="{D99BEFAD-C208-4280-89D7-7F13EC364218}">
      <dgm:prSet/>
      <dgm:spPr/>
      <dgm:t>
        <a:bodyPr/>
        <a:lstStyle/>
        <a:p>
          <a:endParaRPr lang="en-US" sz="2000"/>
        </a:p>
      </dgm:t>
    </dgm:pt>
    <dgm:pt modelId="{AF5047A3-C30A-4422-A953-3BE807A75733}" type="sibTrans" cxnId="{D99BEFAD-C208-4280-89D7-7F13EC364218}">
      <dgm:prSet/>
      <dgm:spPr/>
      <dgm:t>
        <a:bodyPr/>
        <a:lstStyle/>
        <a:p>
          <a:endParaRPr lang="en-US" sz="2000"/>
        </a:p>
      </dgm:t>
    </dgm:pt>
    <dgm:pt modelId="{E82950E8-0E29-434B-98C7-8B61FE78C45C}">
      <dgm:prSet phldrT="[Text]" custT="1"/>
      <dgm:spPr>
        <a:solidFill>
          <a:srgbClr val="FF9999">
            <a:alpha val="90000"/>
          </a:srgbClr>
        </a:solidFill>
        <a:ln>
          <a:solidFill>
            <a:schemeClr val="bg1"/>
          </a:solidFill>
        </a:ln>
      </dgm:spPr>
      <dgm:t>
        <a:bodyPr/>
        <a:lstStyle/>
        <a:p>
          <a:pPr algn="ctr"/>
          <a:r>
            <a:rPr lang="en-US" sz="1600" dirty="0" smtClean="0"/>
            <a:t>Design process more difficult (higher parasitic influence)</a:t>
          </a:r>
          <a:endParaRPr lang="en-US" sz="1600" dirty="0"/>
        </a:p>
      </dgm:t>
    </dgm:pt>
    <dgm:pt modelId="{16295D9D-075A-48BF-8FC9-ADCB64F35E06}" type="parTrans" cxnId="{D1DB8688-6068-4ACD-B31C-1A9E0B6C8541}">
      <dgm:prSet/>
      <dgm:spPr/>
      <dgm:t>
        <a:bodyPr/>
        <a:lstStyle/>
        <a:p>
          <a:endParaRPr lang="en-US" sz="2000"/>
        </a:p>
      </dgm:t>
    </dgm:pt>
    <dgm:pt modelId="{E86206DB-7192-4664-ACD4-72D38EDAEBE0}" type="sibTrans" cxnId="{D1DB8688-6068-4ACD-B31C-1A9E0B6C8541}">
      <dgm:prSet/>
      <dgm:spPr/>
      <dgm:t>
        <a:bodyPr/>
        <a:lstStyle/>
        <a:p>
          <a:endParaRPr lang="en-US" sz="2000"/>
        </a:p>
      </dgm:t>
    </dgm:pt>
    <dgm:pt modelId="{915ABF79-06FB-469E-A065-3925194F1F77}" type="pres">
      <dgm:prSet presAssocID="{F5BBC1B8-4AE1-4100-8E2E-4E9CF78E0FDB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pl-PL"/>
        </a:p>
      </dgm:t>
    </dgm:pt>
    <dgm:pt modelId="{FD2E641E-D2FB-4870-BEE1-85437AE14D35}" type="pres">
      <dgm:prSet presAssocID="{5CAF88E8-BDF0-4897-9BC2-764157296AB4}" presName="posSpace" presStyleCnt="0"/>
      <dgm:spPr/>
    </dgm:pt>
    <dgm:pt modelId="{A71952EA-50BD-4860-9F75-07688BA04F4A}" type="pres">
      <dgm:prSet presAssocID="{5CAF88E8-BDF0-4897-9BC2-764157296AB4}" presName="vertFlow" presStyleCnt="0"/>
      <dgm:spPr/>
    </dgm:pt>
    <dgm:pt modelId="{05EDE714-89A3-4E21-AF5B-B0C62F148888}" type="pres">
      <dgm:prSet presAssocID="{5CAF88E8-BDF0-4897-9BC2-764157296AB4}" presName="topSpace" presStyleCnt="0"/>
      <dgm:spPr/>
    </dgm:pt>
    <dgm:pt modelId="{4AF42298-D189-482B-ADEE-778168930094}" type="pres">
      <dgm:prSet presAssocID="{5CAF88E8-BDF0-4897-9BC2-764157296AB4}" presName="firstComp" presStyleCnt="0"/>
      <dgm:spPr/>
    </dgm:pt>
    <dgm:pt modelId="{81AA2F58-D0F2-43D3-993C-5B15908E9630}" type="pres">
      <dgm:prSet presAssocID="{5CAF88E8-BDF0-4897-9BC2-764157296AB4}" presName="firstChild" presStyleLbl="bgAccFollowNode1" presStyleIdx="0" presStyleCnt="6" custScaleX="119380" custScaleY="65399" custLinFactNeighborX="10155"/>
      <dgm:spPr/>
      <dgm:t>
        <a:bodyPr/>
        <a:lstStyle/>
        <a:p>
          <a:endParaRPr lang="en-US"/>
        </a:p>
      </dgm:t>
    </dgm:pt>
    <dgm:pt modelId="{53283FE4-4D75-48C3-AC52-DF596E428A26}" type="pres">
      <dgm:prSet presAssocID="{5CAF88E8-BDF0-4897-9BC2-764157296AB4}" presName="firstChildTx" presStyleLbl="bg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06CDB9-0D43-40D3-8283-658D3D31FEDA}" type="pres">
      <dgm:prSet presAssocID="{B399BC10-E2BB-4FE0-98F7-BF3E867EB25A}" presName="comp" presStyleCnt="0"/>
      <dgm:spPr/>
    </dgm:pt>
    <dgm:pt modelId="{C0D71D6F-B1EC-4AF8-8950-F39C8B7DDB57}" type="pres">
      <dgm:prSet presAssocID="{B399BC10-E2BB-4FE0-98F7-BF3E867EB25A}" presName="child" presStyleLbl="bgAccFollowNode1" presStyleIdx="1" presStyleCnt="6" custScaleX="119104" custScaleY="65399" custLinFactNeighborX="10017"/>
      <dgm:spPr/>
      <dgm:t>
        <a:bodyPr/>
        <a:lstStyle/>
        <a:p>
          <a:endParaRPr lang="pl-PL"/>
        </a:p>
      </dgm:t>
    </dgm:pt>
    <dgm:pt modelId="{35FEB8F8-3E8C-4646-9581-9956AA43B3BF}" type="pres">
      <dgm:prSet presAssocID="{B399BC10-E2BB-4FE0-98F7-BF3E867EB25A}" presName="childTx" presStyleLbl="bg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AE83641-FB91-4984-B1CF-03A56BCBB9FD}" type="pres">
      <dgm:prSet presAssocID="{13A72A71-3421-4E78-8AC9-52062FB08DD0}" presName="comp" presStyleCnt="0"/>
      <dgm:spPr/>
    </dgm:pt>
    <dgm:pt modelId="{6E4D6930-1087-4EEA-B2A5-55E1EBABBBC1}" type="pres">
      <dgm:prSet presAssocID="{13A72A71-3421-4E78-8AC9-52062FB08DD0}" presName="child" presStyleLbl="bgAccFollowNode1" presStyleIdx="2" presStyleCnt="6" custScaleX="119104" custScaleY="65399" custLinFactNeighborX="10017"/>
      <dgm:spPr/>
      <dgm:t>
        <a:bodyPr/>
        <a:lstStyle/>
        <a:p>
          <a:endParaRPr lang="en-US"/>
        </a:p>
      </dgm:t>
    </dgm:pt>
    <dgm:pt modelId="{BFE8CFB5-C8F6-414C-AD26-AD071E0A743C}" type="pres">
      <dgm:prSet presAssocID="{13A72A71-3421-4E78-8AC9-52062FB08DD0}" presName="childTx" presStyleLbl="bg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180AB4-8CD7-4B87-9AE0-2BE0C1408748}" type="pres">
      <dgm:prSet presAssocID="{5CAF88E8-BDF0-4897-9BC2-764157296AB4}" presName="negSpace" presStyleCnt="0"/>
      <dgm:spPr/>
    </dgm:pt>
    <dgm:pt modelId="{6E444303-B962-4063-9935-1CD769E893C2}" type="pres">
      <dgm:prSet presAssocID="{5CAF88E8-BDF0-4897-9BC2-764157296AB4}" presName="circle" presStyleLbl="node1" presStyleIdx="0" presStyleCnt="2" custScaleX="86409" custScaleY="86409" custLinFactNeighborX="-16045"/>
      <dgm:spPr/>
      <dgm:t>
        <a:bodyPr/>
        <a:lstStyle/>
        <a:p>
          <a:endParaRPr lang="pl-PL"/>
        </a:p>
      </dgm:t>
    </dgm:pt>
    <dgm:pt modelId="{4BA4203B-303B-4C26-ACCF-DC7FCF727F4F}" type="pres">
      <dgm:prSet presAssocID="{35174569-AE40-4861-89A1-B453FB849B99}" presName="transSpace" presStyleCnt="0"/>
      <dgm:spPr/>
    </dgm:pt>
    <dgm:pt modelId="{F2DA385B-A35A-4AB0-8F8E-44AA5FADC941}" type="pres">
      <dgm:prSet presAssocID="{16D446CB-0DFF-43EA-8665-7D43BF1D9825}" presName="posSpace" presStyleCnt="0"/>
      <dgm:spPr/>
    </dgm:pt>
    <dgm:pt modelId="{B8A0CC1E-EF9A-4E80-AB7B-B737BFA4DDED}" type="pres">
      <dgm:prSet presAssocID="{16D446CB-0DFF-43EA-8665-7D43BF1D9825}" presName="vertFlow" presStyleCnt="0"/>
      <dgm:spPr/>
    </dgm:pt>
    <dgm:pt modelId="{14771E7F-EC3F-415E-9946-0301942AF1D9}" type="pres">
      <dgm:prSet presAssocID="{16D446CB-0DFF-43EA-8665-7D43BF1D9825}" presName="topSpace" presStyleCnt="0"/>
      <dgm:spPr/>
    </dgm:pt>
    <dgm:pt modelId="{D7B51865-26B6-4230-A939-C98038E373E9}" type="pres">
      <dgm:prSet presAssocID="{16D446CB-0DFF-43EA-8665-7D43BF1D9825}" presName="firstComp" presStyleCnt="0"/>
      <dgm:spPr/>
    </dgm:pt>
    <dgm:pt modelId="{32CD5104-1E7B-410E-87A2-F5360D68EBC3}" type="pres">
      <dgm:prSet presAssocID="{16D446CB-0DFF-43EA-8665-7D43BF1D9825}" presName="firstChild" presStyleLbl="bgAccFollowNode1" presStyleIdx="3" presStyleCnt="6" custScaleX="118253" custScaleY="65399"/>
      <dgm:spPr/>
      <dgm:t>
        <a:bodyPr/>
        <a:lstStyle/>
        <a:p>
          <a:endParaRPr lang="pl-PL"/>
        </a:p>
      </dgm:t>
    </dgm:pt>
    <dgm:pt modelId="{C2077FD6-6DEB-421F-9A5D-1A9710CF3AC3}" type="pres">
      <dgm:prSet presAssocID="{16D446CB-0DFF-43EA-8665-7D43BF1D9825}" presName="firstChildTx" presStyleLbl="bg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6FFB8E1-77F6-4C1B-91A6-D7798933A7C0}" type="pres">
      <dgm:prSet presAssocID="{D95CB16C-3D16-4013-B459-729D35F68AB8}" presName="comp" presStyleCnt="0"/>
      <dgm:spPr/>
    </dgm:pt>
    <dgm:pt modelId="{21A18430-E899-45DE-BE75-CF594F343D10}" type="pres">
      <dgm:prSet presAssocID="{D95CB16C-3D16-4013-B459-729D35F68AB8}" presName="child" presStyleLbl="bgAccFollowNode1" presStyleIdx="4" presStyleCnt="6" custScaleX="118253" custScaleY="65399"/>
      <dgm:spPr/>
      <dgm:t>
        <a:bodyPr/>
        <a:lstStyle/>
        <a:p>
          <a:endParaRPr lang="en-US"/>
        </a:p>
      </dgm:t>
    </dgm:pt>
    <dgm:pt modelId="{AA4DD68E-B40A-48B1-A875-06CA84D5C06B}" type="pres">
      <dgm:prSet presAssocID="{D95CB16C-3D16-4013-B459-729D35F68AB8}" presName="childTx" presStyleLbl="bg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0178A1-A75D-4ABE-A9AB-855BF46E26A3}" type="pres">
      <dgm:prSet presAssocID="{E82950E8-0E29-434B-98C7-8B61FE78C45C}" presName="comp" presStyleCnt="0"/>
      <dgm:spPr/>
    </dgm:pt>
    <dgm:pt modelId="{8B6649B7-F509-4D1B-9C25-EC64983C35BA}" type="pres">
      <dgm:prSet presAssocID="{E82950E8-0E29-434B-98C7-8B61FE78C45C}" presName="child" presStyleLbl="bgAccFollowNode1" presStyleIdx="5" presStyleCnt="6" custScaleX="118253" custScaleY="65399"/>
      <dgm:spPr/>
      <dgm:t>
        <a:bodyPr/>
        <a:lstStyle/>
        <a:p>
          <a:endParaRPr lang="en-US"/>
        </a:p>
      </dgm:t>
    </dgm:pt>
    <dgm:pt modelId="{26276D5C-8478-482B-A48B-952F95D30294}" type="pres">
      <dgm:prSet presAssocID="{E82950E8-0E29-434B-98C7-8B61FE78C45C}" presName="childTx" presStyleLbl="bg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9C56DC-B946-4C8D-8246-E3D9BDD6A2DC}" type="pres">
      <dgm:prSet presAssocID="{16D446CB-0DFF-43EA-8665-7D43BF1D9825}" presName="negSpace" presStyleCnt="0"/>
      <dgm:spPr/>
    </dgm:pt>
    <dgm:pt modelId="{88D3DB73-93C7-477D-928C-C0CA9FB8B963}" type="pres">
      <dgm:prSet presAssocID="{16D446CB-0DFF-43EA-8665-7D43BF1D9825}" presName="circle" presStyleLbl="node1" presStyleIdx="1" presStyleCnt="2" custScaleX="77893" custScaleY="77893" custLinFactNeighborX="-11731"/>
      <dgm:spPr/>
      <dgm:t>
        <a:bodyPr/>
        <a:lstStyle/>
        <a:p>
          <a:endParaRPr lang="pl-PL"/>
        </a:p>
      </dgm:t>
    </dgm:pt>
  </dgm:ptLst>
  <dgm:cxnLst>
    <dgm:cxn modelId="{D99BEFAD-C208-4280-89D7-7F13EC364218}" srcId="{5CAF88E8-BDF0-4897-9BC2-764157296AB4}" destId="{13A72A71-3421-4E78-8AC9-52062FB08DD0}" srcOrd="2" destOrd="0" parTransId="{5A617F88-A442-4068-A50E-0BB7D3DA147C}" sibTransId="{AF5047A3-C30A-4422-A953-3BE807A75733}"/>
    <dgm:cxn modelId="{FB08DC63-CE51-444F-8CDA-DC364184F379}" srcId="{5CAF88E8-BDF0-4897-9BC2-764157296AB4}" destId="{2E169A67-8F9D-4257-A3F0-62EFD529B415}" srcOrd="0" destOrd="0" parTransId="{25CA925E-D41A-4001-9D80-3665012DCC26}" sibTransId="{92BE321E-4F12-4E33-B9F8-018BABCB03B7}"/>
    <dgm:cxn modelId="{34C056ED-7D02-4459-8547-F28D2CF6E0C6}" srcId="{F5BBC1B8-4AE1-4100-8E2E-4E9CF78E0FDB}" destId="{16D446CB-0DFF-43EA-8665-7D43BF1D9825}" srcOrd="1" destOrd="0" parTransId="{EEC2B366-A5FA-46AF-9096-3D615A11C49C}" sibTransId="{9351418E-FE29-4430-BA7B-81ADFC209081}"/>
    <dgm:cxn modelId="{D1DB8688-6068-4ACD-B31C-1A9E0B6C8541}" srcId="{16D446CB-0DFF-43EA-8665-7D43BF1D9825}" destId="{E82950E8-0E29-434B-98C7-8B61FE78C45C}" srcOrd="2" destOrd="0" parTransId="{16295D9D-075A-48BF-8FC9-ADCB64F35E06}" sibTransId="{E86206DB-7192-4664-ACD4-72D38EDAEBE0}"/>
    <dgm:cxn modelId="{AAF441FD-F56D-498E-86C5-F413CDD42BB3}" type="presOf" srcId="{D95CB16C-3D16-4013-B459-729D35F68AB8}" destId="{21A18430-E899-45DE-BE75-CF594F343D10}" srcOrd="0" destOrd="0" presId="urn:microsoft.com/office/officeart/2005/8/layout/hList9"/>
    <dgm:cxn modelId="{0AECFAB8-A8C4-4326-B9BF-47D95FA67873}" type="presOf" srcId="{E82950E8-0E29-434B-98C7-8B61FE78C45C}" destId="{8B6649B7-F509-4D1B-9C25-EC64983C35BA}" srcOrd="0" destOrd="0" presId="urn:microsoft.com/office/officeart/2005/8/layout/hList9"/>
    <dgm:cxn modelId="{DB28B77D-4F98-4CDC-96C6-74D9C789008C}" type="presOf" srcId="{46A92A44-4970-4F67-90A3-1540814B0BC0}" destId="{C2077FD6-6DEB-421F-9A5D-1A9710CF3AC3}" srcOrd="1" destOrd="0" presId="urn:microsoft.com/office/officeart/2005/8/layout/hList9"/>
    <dgm:cxn modelId="{932B381B-FF2F-469A-AFE8-57F8462D04F4}" type="presOf" srcId="{13A72A71-3421-4E78-8AC9-52062FB08DD0}" destId="{BFE8CFB5-C8F6-414C-AD26-AD071E0A743C}" srcOrd="1" destOrd="0" presId="urn:microsoft.com/office/officeart/2005/8/layout/hList9"/>
    <dgm:cxn modelId="{A9425730-EEBA-408A-8D3A-1C0E06211135}" srcId="{5CAF88E8-BDF0-4897-9BC2-764157296AB4}" destId="{B399BC10-E2BB-4FE0-98F7-BF3E867EB25A}" srcOrd="1" destOrd="0" parTransId="{234DC0A0-C705-49A6-9AEF-37925CC742FD}" sibTransId="{CDEF27C7-E0AF-4FD0-9B28-D2985E5FA833}"/>
    <dgm:cxn modelId="{46680764-8A10-424F-BCFF-05B51BBFFB5A}" srcId="{16D446CB-0DFF-43EA-8665-7D43BF1D9825}" destId="{46A92A44-4970-4F67-90A3-1540814B0BC0}" srcOrd="0" destOrd="0" parTransId="{E9D587E8-5F64-4903-AA67-FA00427F580F}" sibTransId="{C007B52D-B8AA-495A-8A3E-CC80FAED124D}"/>
    <dgm:cxn modelId="{B5D73B2A-FCD6-4F4F-9A8F-7E2E59201C85}" type="presOf" srcId="{46A92A44-4970-4F67-90A3-1540814B0BC0}" destId="{32CD5104-1E7B-410E-87A2-F5360D68EBC3}" srcOrd="0" destOrd="0" presId="urn:microsoft.com/office/officeart/2005/8/layout/hList9"/>
    <dgm:cxn modelId="{125DA724-8889-45F8-9C8B-6B00362A8804}" type="presOf" srcId="{D95CB16C-3D16-4013-B459-729D35F68AB8}" destId="{AA4DD68E-B40A-48B1-A875-06CA84D5C06B}" srcOrd="1" destOrd="0" presId="urn:microsoft.com/office/officeart/2005/8/layout/hList9"/>
    <dgm:cxn modelId="{3FB2B0C2-D010-4258-9BD1-9C7181CCF4B0}" type="presOf" srcId="{2E169A67-8F9D-4257-A3F0-62EFD529B415}" destId="{81AA2F58-D0F2-43D3-993C-5B15908E9630}" srcOrd="0" destOrd="0" presId="urn:microsoft.com/office/officeart/2005/8/layout/hList9"/>
    <dgm:cxn modelId="{C4B71804-32E5-491E-8FC1-008F2EEA3449}" type="presOf" srcId="{2E169A67-8F9D-4257-A3F0-62EFD529B415}" destId="{53283FE4-4D75-48C3-AC52-DF596E428A26}" srcOrd="1" destOrd="0" presId="urn:microsoft.com/office/officeart/2005/8/layout/hList9"/>
    <dgm:cxn modelId="{0AC876F5-380B-4632-BD87-E183242FB25C}" type="presOf" srcId="{B399BC10-E2BB-4FE0-98F7-BF3E867EB25A}" destId="{35FEB8F8-3E8C-4646-9581-9956AA43B3BF}" srcOrd="1" destOrd="0" presId="urn:microsoft.com/office/officeart/2005/8/layout/hList9"/>
    <dgm:cxn modelId="{CFF3A74C-ADD0-42F1-8DF8-9EE0753ECB0B}" type="presOf" srcId="{13A72A71-3421-4E78-8AC9-52062FB08DD0}" destId="{6E4D6930-1087-4EEA-B2A5-55E1EBABBBC1}" srcOrd="0" destOrd="0" presId="urn:microsoft.com/office/officeart/2005/8/layout/hList9"/>
    <dgm:cxn modelId="{6E49AEA3-3518-4611-9152-63112FE0B00D}" type="presOf" srcId="{5CAF88E8-BDF0-4897-9BC2-764157296AB4}" destId="{6E444303-B962-4063-9935-1CD769E893C2}" srcOrd="0" destOrd="0" presId="urn:microsoft.com/office/officeart/2005/8/layout/hList9"/>
    <dgm:cxn modelId="{8A8A4987-0AE3-405D-8244-A23C56B1FFFC}" type="presOf" srcId="{F5BBC1B8-4AE1-4100-8E2E-4E9CF78E0FDB}" destId="{915ABF79-06FB-469E-A065-3925194F1F77}" srcOrd="0" destOrd="0" presId="urn:microsoft.com/office/officeart/2005/8/layout/hList9"/>
    <dgm:cxn modelId="{2DA0FEED-7A77-4BA9-98C3-80A2249B260A}" srcId="{16D446CB-0DFF-43EA-8665-7D43BF1D9825}" destId="{D95CB16C-3D16-4013-B459-729D35F68AB8}" srcOrd="1" destOrd="0" parTransId="{1089A7A2-1350-4A5E-AC66-994D09B57C2B}" sibTransId="{56544852-82C9-4210-B200-45833483377F}"/>
    <dgm:cxn modelId="{C50241A5-CB4E-4216-A6D0-38C853F0C7CA}" type="presOf" srcId="{E82950E8-0E29-434B-98C7-8B61FE78C45C}" destId="{26276D5C-8478-482B-A48B-952F95D30294}" srcOrd="1" destOrd="0" presId="urn:microsoft.com/office/officeart/2005/8/layout/hList9"/>
    <dgm:cxn modelId="{A1320591-012B-4883-A4D4-71F991B1C756}" srcId="{F5BBC1B8-4AE1-4100-8E2E-4E9CF78E0FDB}" destId="{5CAF88E8-BDF0-4897-9BC2-764157296AB4}" srcOrd="0" destOrd="0" parTransId="{3D692762-BE23-4E8A-8D81-5462A849DD51}" sibTransId="{35174569-AE40-4861-89A1-B453FB849B99}"/>
    <dgm:cxn modelId="{4D5A8DBA-E28F-4D12-8651-CDA3968C9F4E}" type="presOf" srcId="{16D446CB-0DFF-43EA-8665-7D43BF1D9825}" destId="{88D3DB73-93C7-477D-928C-C0CA9FB8B963}" srcOrd="0" destOrd="0" presId="urn:microsoft.com/office/officeart/2005/8/layout/hList9"/>
    <dgm:cxn modelId="{D4236B23-8BB8-43E7-BC4B-14A8C2ABFCAA}" type="presOf" srcId="{B399BC10-E2BB-4FE0-98F7-BF3E867EB25A}" destId="{C0D71D6F-B1EC-4AF8-8950-F39C8B7DDB57}" srcOrd="0" destOrd="0" presId="urn:microsoft.com/office/officeart/2005/8/layout/hList9"/>
    <dgm:cxn modelId="{0BBCDAAD-318C-4930-A858-34B74D3CB68B}" type="presParOf" srcId="{915ABF79-06FB-469E-A065-3925194F1F77}" destId="{FD2E641E-D2FB-4870-BEE1-85437AE14D35}" srcOrd="0" destOrd="0" presId="urn:microsoft.com/office/officeart/2005/8/layout/hList9"/>
    <dgm:cxn modelId="{EEB47ED1-5D11-45DA-8479-B38A39FB4E49}" type="presParOf" srcId="{915ABF79-06FB-469E-A065-3925194F1F77}" destId="{A71952EA-50BD-4860-9F75-07688BA04F4A}" srcOrd="1" destOrd="0" presId="urn:microsoft.com/office/officeart/2005/8/layout/hList9"/>
    <dgm:cxn modelId="{A6BD7DD5-BD41-4454-8026-D402682D6A32}" type="presParOf" srcId="{A71952EA-50BD-4860-9F75-07688BA04F4A}" destId="{05EDE714-89A3-4E21-AF5B-B0C62F148888}" srcOrd="0" destOrd="0" presId="urn:microsoft.com/office/officeart/2005/8/layout/hList9"/>
    <dgm:cxn modelId="{B04D70E4-2A0E-4AA7-B036-DBEF40027BF4}" type="presParOf" srcId="{A71952EA-50BD-4860-9F75-07688BA04F4A}" destId="{4AF42298-D189-482B-ADEE-778168930094}" srcOrd="1" destOrd="0" presId="urn:microsoft.com/office/officeart/2005/8/layout/hList9"/>
    <dgm:cxn modelId="{DAC7A9AD-79DB-49DF-8A32-FFEF5E8259A9}" type="presParOf" srcId="{4AF42298-D189-482B-ADEE-778168930094}" destId="{81AA2F58-D0F2-43D3-993C-5B15908E9630}" srcOrd="0" destOrd="0" presId="urn:microsoft.com/office/officeart/2005/8/layout/hList9"/>
    <dgm:cxn modelId="{56DA4DBF-84F9-41A5-B64E-A52E3D70BC30}" type="presParOf" srcId="{4AF42298-D189-482B-ADEE-778168930094}" destId="{53283FE4-4D75-48C3-AC52-DF596E428A26}" srcOrd="1" destOrd="0" presId="urn:microsoft.com/office/officeart/2005/8/layout/hList9"/>
    <dgm:cxn modelId="{9C9702C5-6F36-4DE6-AE9A-7BA8D5D30048}" type="presParOf" srcId="{A71952EA-50BD-4860-9F75-07688BA04F4A}" destId="{6806CDB9-0D43-40D3-8283-658D3D31FEDA}" srcOrd="2" destOrd="0" presId="urn:microsoft.com/office/officeart/2005/8/layout/hList9"/>
    <dgm:cxn modelId="{579691CD-70E3-4C67-952D-B82A13196F5A}" type="presParOf" srcId="{6806CDB9-0D43-40D3-8283-658D3D31FEDA}" destId="{C0D71D6F-B1EC-4AF8-8950-F39C8B7DDB57}" srcOrd="0" destOrd="0" presId="urn:microsoft.com/office/officeart/2005/8/layout/hList9"/>
    <dgm:cxn modelId="{80F000E6-AF34-4211-A7BD-4E52673F2509}" type="presParOf" srcId="{6806CDB9-0D43-40D3-8283-658D3D31FEDA}" destId="{35FEB8F8-3E8C-4646-9581-9956AA43B3BF}" srcOrd="1" destOrd="0" presId="urn:microsoft.com/office/officeart/2005/8/layout/hList9"/>
    <dgm:cxn modelId="{62AEF7B9-B7F3-412E-8DCC-914758ECA9F0}" type="presParOf" srcId="{A71952EA-50BD-4860-9F75-07688BA04F4A}" destId="{4AE83641-FB91-4984-B1CF-03A56BCBB9FD}" srcOrd="3" destOrd="0" presId="urn:microsoft.com/office/officeart/2005/8/layout/hList9"/>
    <dgm:cxn modelId="{018806AA-815C-44CF-B973-02E960F62BC2}" type="presParOf" srcId="{4AE83641-FB91-4984-B1CF-03A56BCBB9FD}" destId="{6E4D6930-1087-4EEA-B2A5-55E1EBABBBC1}" srcOrd="0" destOrd="0" presId="urn:microsoft.com/office/officeart/2005/8/layout/hList9"/>
    <dgm:cxn modelId="{5853F93A-DE50-41C1-A31D-6F18E7500A90}" type="presParOf" srcId="{4AE83641-FB91-4984-B1CF-03A56BCBB9FD}" destId="{BFE8CFB5-C8F6-414C-AD26-AD071E0A743C}" srcOrd="1" destOrd="0" presId="urn:microsoft.com/office/officeart/2005/8/layout/hList9"/>
    <dgm:cxn modelId="{AFD58AEC-6969-4FDA-B831-EB67D258320C}" type="presParOf" srcId="{915ABF79-06FB-469E-A065-3925194F1F77}" destId="{49180AB4-8CD7-4B87-9AE0-2BE0C1408748}" srcOrd="2" destOrd="0" presId="urn:microsoft.com/office/officeart/2005/8/layout/hList9"/>
    <dgm:cxn modelId="{B7932457-BCA7-4E73-933B-C387A9971C89}" type="presParOf" srcId="{915ABF79-06FB-469E-A065-3925194F1F77}" destId="{6E444303-B962-4063-9935-1CD769E893C2}" srcOrd="3" destOrd="0" presId="urn:microsoft.com/office/officeart/2005/8/layout/hList9"/>
    <dgm:cxn modelId="{4D9DA665-C9DA-4FAB-95DC-EA14507094E9}" type="presParOf" srcId="{915ABF79-06FB-469E-A065-3925194F1F77}" destId="{4BA4203B-303B-4C26-ACCF-DC7FCF727F4F}" srcOrd="4" destOrd="0" presId="urn:microsoft.com/office/officeart/2005/8/layout/hList9"/>
    <dgm:cxn modelId="{70F1975D-7379-4165-80B3-0CC52D070AB2}" type="presParOf" srcId="{915ABF79-06FB-469E-A065-3925194F1F77}" destId="{F2DA385B-A35A-4AB0-8F8E-44AA5FADC941}" srcOrd="5" destOrd="0" presId="urn:microsoft.com/office/officeart/2005/8/layout/hList9"/>
    <dgm:cxn modelId="{3587194B-8BC0-4B0D-B650-3D6EEDD65248}" type="presParOf" srcId="{915ABF79-06FB-469E-A065-3925194F1F77}" destId="{B8A0CC1E-EF9A-4E80-AB7B-B737BFA4DDED}" srcOrd="6" destOrd="0" presId="urn:microsoft.com/office/officeart/2005/8/layout/hList9"/>
    <dgm:cxn modelId="{FF09E7C3-6D3B-4285-A38E-3B351B81C6CA}" type="presParOf" srcId="{B8A0CC1E-EF9A-4E80-AB7B-B737BFA4DDED}" destId="{14771E7F-EC3F-415E-9946-0301942AF1D9}" srcOrd="0" destOrd="0" presId="urn:microsoft.com/office/officeart/2005/8/layout/hList9"/>
    <dgm:cxn modelId="{9B8D4A9D-C121-4A61-9AE7-34A40FD93F66}" type="presParOf" srcId="{B8A0CC1E-EF9A-4E80-AB7B-B737BFA4DDED}" destId="{D7B51865-26B6-4230-A939-C98038E373E9}" srcOrd="1" destOrd="0" presId="urn:microsoft.com/office/officeart/2005/8/layout/hList9"/>
    <dgm:cxn modelId="{6028C873-3B2E-457E-A3A8-AB87B15C4EA3}" type="presParOf" srcId="{D7B51865-26B6-4230-A939-C98038E373E9}" destId="{32CD5104-1E7B-410E-87A2-F5360D68EBC3}" srcOrd="0" destOrd="0" presId="urn:microsoft.com/office/officeart/2005/8/layout/hList9"/>
    <dgm:cxn modelId="{8BE4795A-17A7-4D9B-A588-6515A3CCAF6D}" type="presParOf" srcId="{D7B51865-26B6-4230-A939-C98038E373E9}" destId="{C2077FD6-6DEB-421F-9A5D-1A9710CF3AC3}" srcOrd="1" destOrd="0" presId="urn:microsoft.com/office/officeart/2005/8/layout/hList9"/>
    <dgm:cxn modelId="{3F63CD24-25DD-4CDB-9868-4008991784C3}" type="presParOf" srcId="{B8A0CC1E-EF9A-4E80-AB7B-B737BFA4DDED}" destId="{36FFB8E1-77F6-4C1B-91A6-D7798933A7C0}" srcOrd="2" destOrd="0" presId="urn:microsoft.com/office/officeart/2005/8/layout/hList9"/>
    <dgm:cxn modelId="{36A95AE4-D192-41B2-807D-25535A2D2F92}" type="presParOf" srcId="{36FFB8E1-77F6-4C1B-91A6-D7798933A7C0}" destId="{21A18430-E899-45DE-BE75-CF594F343D10}" srcOrd="0" destOrd="0" presId="urn:microsoft.com/office/officeart/2005/8/layout/hList9"/>
    <dgm:cxn modelId="{EC2BAF1E-8ABD-4198-AC58-838DCFD2CAC7}" type="presParOf" srcId="{36FFB8E1-77F6-4C1B-91A6-D7798933A7C0}" destId="{AA4DD68E-B40A-48B1-A875-06CA84D5C06B}" srcOrd="1" destOrd="0" presId="urn:microsoft.com/office/officeart/2005/8/layout/hList9"/>
    <dgm:cxn modelId="{61232028-C332-41CA-BCFF-C36219C21D95}" type="presParOf" srcId="{B8A0CC1E-EF9A-4E80-AB7B-B737BFA4DDED}" destId="{940178A1-A75D-4ABE-A9AB-855BF46E26A3}" srcOrd="3" destOrd="0" presId="urn:microsoft.com/office/officeart/2005/8/layout/hList9"/>
    <dgm:cxn modelId="{6D471DDD-DFDB-4BEA-B27E-56B25A791519}" type="presParOf" srcId="{940178A1-A75D-4ABE-A9AB-855BF46E26A3}" destId="{8B6649B7-F509-4D1B-9C25-EC64983C35BA}" srcOrd="0" destOrd="0" presId="urn:microsoft.com/office/officeart/2005/8/layout/hList9"/>
    <dgm:cxn modelId="{D98C0920-F997-472D-B5C1-893116E65354}" type="presParOf" srcId="{940178A1-A75D-4ABE-A9AB-855BF46E26A3}" destId="{26276D5C-8478-482B-A48B-952F95D30294}" srcOrd="1" destOrd="0" presId="urn:microsoft.com/office/officeart/2005/8/layout/hList9"/>
    <dgm:cxn modelId="{4D6FE727-9B6E-4099-B226-85BAF833B1F4}" type="presParOf" srcId="{915ABF79-06FB-469E-A065-3925194F1F77}" destId="{599C56DC-B946-4C8D-8246-E3D9BDD6A2DC}" srcOrd="7" destOrd="0" presId="urn:microsoft.com/office/officeart/2005/8/layout/hList9"/>
    <dgm:cxn modelId="{344A05BA-EF5B-405F-95A5-3AD118887E83}" type="presParOf" srcId="{915ABF79-06FB-469E-A065-3925194F1F77}" destId="{88D3DB73-93C7-477D-928C-C0CA9FB8B963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83681B-43F2-4AC4-8E64-FE77E85EA1FF}">
      <dsp:nvSpPr>
        <dsp:cNvPr id="0" name=""/>
        <dsp:cNvSpPr/>
      </dsp:nvSpPr>
      <dsp:spPr>
        <a:xfrm>
          <a:off x="1605874" y="1025705"/>
          <a:ext cx="1303715" cy="1127766"/>
        </a:xfrm>
        <a:prstGeom prst="hexagon">
          <a:avLst>
            <a:gd name="adj" fmla="val 28570"/>
            <a:gd name="vf" fmla="val 115470"/>
          </a:avLst>
        </a:prstGeom>
        <a:solidFill>
          <a:schemeClr val="bg2">
            <a:lumMod val="2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RD53</a:t>
          </a:r>
          <a:endParaRPr lang="en-US" sz="2400" b="1" kern="1200" dirty="0"/>
        </a:p>
      </dsp:txBody>
      <dsp:txXfrm>
        <a:off x="1821918" y="1212592"/>
        <a:ext cx="871627" cy="753992"/>
      </dsp:txXfrm>
    </dsp:sp>
    <dsp:sp modelId="{759E09FC-0FB7-4141-B5EF-E1D19F433C34}">
      <dsp:nvSpPr>
        <dsp:cNvPr id="0" name=""/>
        <dsp:cNvSpPr/>
      </dsp:nvSpPr>
      <dsp:spPr>
        <a:xfrm>
          <a:off x="2422251" y="486144"/>
          <a:ext cx="491888" cy="423826"/>
        </a:xfrm>
        <a:prstGeom prst="hexagon">
          <a:avLst>
            <a:gd name="adj" fmla="val 28900"/>
            <a:gd name="vf" fmla="val 11547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63685E-47D9-495E-BB6A-9F227EDC3AFF}">
      <dsp:nvSpPr>
        <dsp:cNvPr id="0" name=""/>
        <dsp:cNvSpPr/>
      </dsp:nvSpPr>
      <dsp:spPr>
        <a:xfrm>
          <a:off x="1725966" y="0"/>
          <a:ext cx="1068385" cy="924279"/>
        </a:xfrm>
        <a:prstGeom prst="hexagon">
          <a:avLst>
            <a:gd name="adj" fmla="val 28570"/>
            <a:gd name="vf" fmla="val 115470"/>
          </a:avLst>
        </a:prstGeom>
        <a:noFill/>
        <a:ln w="25400" cap="flat" cmpd="sng" algn="ctr">
          <a:solidFill>
            <a:schemeClr val="bg2">
              <a:lumMod val="2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bg2">
                  <a:lumMod val="25000"/>
                </a:schemeClr>
              </a:solidFill>
            </a:rPr>
            <a:t>Simulation</a:t>
          </a:r>
          <a:endParaRPr lang="en-US" sz="1200" b="1" kern="1200" dirty="0">
            <a:solidFill>
              <a:schemeClr val="bg2">
                <a:lumMod val="25000"/>
              </a:schemeClr>
            </a:solidFill>
          </a:endParaRPr>
        </a:p>
      </dsp:txBody>
      <dsp:txXfrm>
        <a:off x="1903020" y="153173"/>
        <a:ext cx="714277" cy="617933"/>
      </dsp:txXfrm>
    </dsp:sp>
    <dsp:sp modelId="{72516960-72B8-47E8-9E8A-FB7C762C9AFC}">
      <dsp:nvSpPr>
        <dsp:cNvPr id="0" name=""/>
        <dsp:cNvSpPr/>
      </dsp:nvSpPr>
      <dsp:spPr>
        <a:xfrm>
          <a:off x="2996323" y="1278474"/>
          <a:ext cx="491888" cy="423826"/>
        </a:xfrm>
        <a:prstGeom prst="hexagon">
          <a:avLst>
            <a:gd name="adj" fmla="val 28900"/>
            <a:gd name="vf" fmla="val 11547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20AF48-76D9-4106-9F5A-C51B6921C0D6}">
      <dsp:nvSpPr>
        <dsp:cNvPr id="0" name=""/>
        <dsp:cNvSpPr/>
      </dsp:nvSpPr>
      <dsp:spPr>
        <a:xfrm>
          <a:off x="2705799" y="568493"/>
          <a:ext cx="1068385" cy="924279"/>
        </a:xfrm>
        <a:prstGeom prst="hexagon">
          <a:avLst>
            <a:gd name="adj" fmla="val 28570"/>
            <a:gd name="vf" fmla="val 115470"/>
          </a:avLst>
        </a:prstGeom>
        <a:noFill/>
        <a:ln w="25400" cap="flat" cmpd="sng" algn="ctr">
          <a:solidFill>
            <a:schemeClr val="bg2">
              <a:lumMod val="2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bg2">
                  <a:lumMod val="25000"/>
                </a:schemeClr>
              </a:solidFill>
            </a:rPr>
            <a:t>Radiation</a:t>
          </a:r>
          <a:endParaRPr lang="en-US" sz="1200" b="1" kern="1200" dirty="0">
            <a:solidFill>
              <a:schemeClr val="bg2">
                <a:lumMod val="25000"/>
              </a:schemeClr>
            </a:solidFill>
          </a:endParaRPr>
        </a:p>
      </dsp:txBody>
      <dsp:txXfrm>
        <a:off x="2882853" y="721666"/>
        <a:ext cx="714277" cy="617933"/>
      </dsp:txXfrm>
    </dsp:sp>
    <dsp:sp modelId="{66A959F2-AC67-4D9F-8406-482DEADB868A}">
      <dsp:nvSpPr>
        <dsp:cNvPr id="0" name=""/>
        <dsp:cNvSpPr/>
      </dsp:nvSpPr>
      <dsp:spPr>
        <a:xfrm>
          <a:off x="2597535" y="2172866"/>
          <a:ext cx="491888" cy="423826"/>
        </a:xfrm>
        <a:prstGeom prst="hexagon">
          <a:avLst>
            <a:gd name="adj" fmla="val 28900"/>
            <a:gd name="vf" fmla="val 11547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91D034-551B-4C94-8780-3C513F90E852}">
      <dsp:nvSpPr>
        <dsp:cNvPr id="0" name=""/>
        <dsp:cNvSpPr/>
      </dsp:nvSpPr>
      <dsp:spPr>
        <a:xfrm>
          <a:off x="2705799" y="1686086"/>
          <a:ext cx="1068385" cy="924279"/>
        </a:xfrm>
        <a:prstGeom prst="hexagon">
          <a:avLst>
            <a:gd name="adj" fmla="val 28570"/>
            <a:gd name="vf" fmla="val 115470"/>
          </a:avLst>
        </a:prstGeom>
        <a:noFill/>
        <a:ln w="25400" cap="flat" cmpd="sng" algn="ctr">
          <a:solidFill>
            <a:schemeClr val="bg2">
              <a:lumMod val="2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bg2">
                  <a:lumMod val="25000"/>
                </a:schemeClr>
              </a:solidFill>
            </a:rPr>
            <a:t>IP</a:t>
          </a:r>
          <a:endParaRPr lang="en-US" sz="1200" b="1" kern="1200" dirty="0">
            <a:solidFill>
              <a:schemeClr val="bg2">
                <a:lumMod val="25000"/>
              </a:schemeClr>
            </a:solidFill>
          </a:endParaRPr>
        </a:p>
      </dsp:txBody>
      <dsp:txXfrm>
        <a:off x="2882853" y="1839259"/>
        <a:ext cx="714277" cy="617933"/>
      </dsp:txXfrm>
    </dsp:sp>
    <dsp:sp modelId="{D901BA40-0D06-4DBD-AD49-ACA07D6A0F3D}">
      <dsp:nvSpPr>
        <dsp:cNvPr id="0" name=""/>
        <dsp:cNvSpPr/>
      </dsp:nvSpPr>
      <dsp:spPr>
        <a:xfrm>
          <a:off x="1608301" y="2265708"/>
          <a:ext cx="491888" cy="423826"/>
        </a:xfrm>
        <a:prstGeom prst="hexagon">
          <a:avLst>
            <a:gd name="adj" fmla="val 28900"/>
            <a:gd name="vf" fmla="val 11547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228578-C0C2-41EF-B941-AADB95F8CBA9}">
      <dsp:nvSpPr>
        <dsp:cNvPr id="0" name=""/>
        <dsp:cNvSpPr/>
      </dsp:nvSpPr>
      <dsp:spPr>
        <a:xfrm>
          <a:off x="1725966" y="2255215"/>
          <a:ext cx="1068385" cy="924279"/>
        </a:xfrm>
        <a:prstGeom prst="hexagon">
          <a:avLst>
            <a:gd name="adj" fmla="val 28570"/>
            <a:gd name="vf" fmla="val 115470"/>
          </a:avLst>
        </a:prstGeom>
        <a:noFill/>
        <a:ln w="25400" cap="flat" cmpd="sng" algn="ctr">
          <a:solidFill>
            <a:schemeClr val="bg2">
              <a:lumMod val="2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bg2">
                  <a:lumMod val="25000"/>
                </a:schemeClr>
              </a:solidFill>
            </a:rPr>
            <a:t>I/O</a:t>
          </a:r>
          <a:endParaRPr lang="en-US" sz="1200" b="1" kern="1200" dirty="0">
            <a:solidFill>
              <a:schemeClr val="bg2">
                <a:lumMod val="25000"/>
              </a:schemeClr>
            </a:solidFill>
          </a:endParaRPr>
        </a:p>
      </dsp:txBody>
      <dsp:txXfrm>
        <a:off x="1903020" y="2408388"/>
        <a:ext cx="714277" cy="617933"/>
      </dsp:txXfrm>
    </dsp:sp>
    <dsp:sp modelId="{D39A8360-93F5-4975-9354-B614D50DCBBA}">
      <dsp:nvSpPr>
        <dsp:cNvPr id="0" name=""/>
        <dsp:cNvSpPr/>
      </dsp:nvSpPr>
      <dsp:spPr>
        <a:xfrm>
          <a:off x="1024828" y="1473695"/>
          <a:ext cx="491888" cy="423826"/>
        </a:xfrm>
        <a:prstGeom prst="hexagon">
          <a:avLst>
            <a:gd name="adj" fmla="val 28900"/>
            <a:gd name="vf" fmla="val 11547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806387-1C40-402C-BD70-F01AADEF1105}">
      <dsp:nvSpPr>
        <dsp:cNvPr id="0" name=""/>
        <dsp:cNvSpPr/>
      </dsp:nvSpPr>
      <dsp:spPr>
        <a:xfrm>
          <a:off x="741583" y="1686722"/>
          <a:ext cx="1068385" cy="924279"/>
        </a:xfrm>
        <a:prstGeom prst="hexagon">
          <a:avLst>
            <a:gd name="adj" fmla="val 28570"/>
            <a:gd name="vf" fmla="val 115470"/>
          </a:avLst>
        </a:prstGeom>
        <a:noFill/>
        <a:ln w="25400" cap="flat" cmpd="sng" algn="ctr">
          <a:solidFill>
            <a:schemeClr val="bg2">
              <a:lumMod val="2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bg2">
                  <a:lumMod val="25000"/>
                </a:schemeClr>
              </a:solidFill>
            </a:rPr>
            <a:t>Analog design</a:t>
          </a:r>
          <a:endParaRPr lang="en-US" sz="1200" b="1" kern="1200" dirty="0">
            <a:solidFill>
              <a:schemeClr val="bg2">
                <a:lumMod val="25000"/>
              </a:schemeClr>
            </a:solidFill>
          </a:endParaRPr>
        </a:p>
      </dsp:txBody>
      <dsp:txXfrm>
        <a:off x="918637" y="1839895"/>
        <a:ext cx="714277" cy="617933"/>
      </dsp:txXfrm>
    </dsp:sp>
    <dsp:sp modelId="{B601F7CC-C061-4DC1-995A-8A1556D6180F}">
      <dsp:nvSpPr>
        <dsp:cNvPr id="0" name=""/>
        <dsp:cNvSpPr/>
      </dsp:nvSpPr>
      <dsp:spPr>
        <a:xfrm>
          <a:off x="741583" y="567221"/>
          <a:ext cx="1068385" cy="924279"/>
        </a:xfrm>
        <a:prstGeom prst="hexagon">
          <a:avLst>
            <a:gd name="adj" fmla="val 28570"/>
            <a:gd name="vf" fmla="val 115470"/>
          </a:avLst>
        </a:prstGeom>
        <a:noFill/>
        <a:ln w="25400" cap="flat" cmpd="sng" algn="ctr">
          <a:solidFill>
            <a:schemeClr val="bg2">
              <a:lumMod val="2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bg2">
                  <a:lumMod val="25000"/>
                </a:schemeClr>
              </a:solidFill>
            </a:rPr>
            <a:t>Top design</a:t>
          </a:r>
          <a:endParaRPr lang="en-US" sz="1200" b="1" kern="1200" dirty="0">
            <a:solidFill>
              <a:schemeClr val="bg2">
                <a:lumMod val="25000"/>
              </a:schemeClr>
            </a:solidFill>
          </a:endParaRPr>
        </a:p>
      </dsp:txBody>
      <dsp:txXfrm>
        <a:off x="918637" y="720394"/>
        <a:ext cx="714277" cy="6179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AA2F58-D0F2-43D3-993C-5B15908E9630}">
      <dsp:nvSpPr>
        <dsp:cNvPr id="0" name=""/>
        <dsp:cNvSpPr/>
      </dsp:nvSpPr>
      <dsp:spPr>
        <a:xfrm>
          <a:off x="745380" y="597963"/>
          <a:ext cx="2460018" cy="752960"/>
        </a:xfrm>
        <a:prstGeom prst="rect">
          <a:avLst/>
        </a:prstGeom>
        <a:solidFill>
          <a:srgbClr val="92D050">
            <a:alpha val="90000"/>
          </a:srgbClr>
        </a:solidFill>
        <a:ln w="25400" cap="flat" cmpd="sng" algn="ctr">
          <a:solidFill>
            <a:schemeClr val="bg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Increased density</a:t>
          </a:r>
          <a:endParaRPr lang="en-US" sz="1600" kern="1200" dirty="0"/>
        </a:p>
      </dsp:txBody>
      <dsp:txXfrm>
        <a:off x="1138983" y="597963"/>
        <a:ext cx="2066415" cy="752960"/>
      </dsp:txXfrm>
    </dsp:sp>
    <dsp:sp modelId="{C0D71D6F-B1EC-4AF8-8950-F39C8B7DDB57}">
      <dsp:nvSpPr>
        <dsp:cNvPr id="0" name=""/>
        <dsp:cNvSpPr/>
      </dsp:nvSpPr>
      <dsp:spPr>
        <a:xfrm>
          <a:off x="745380" y="1350923"/>
          <a:ext cx="2454330" cy="752960"/>
        </a:xfrm>
        <a:prstGeom prst="rect">
          <a:avLst/>
        </a:prstGeom>
        <a:solidFill>
          <a:srgbClr val="92D050">
            <a:alpha val="90000"/>
          </a:srgbClr>
        </a:solidFill>
        <a:ln w="25400" cap="flat" cmpd="sng" algn="ctr">
          <a:solidFill>
            <a:schemeClr val="bg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Higher speed</a:t>
          </a:r>
          <a:endParaRPr lang="en-US" sz="1600" kern="1200" dirty="0"/>
        </a:p>
      </dsp:txBody>
      <dsp:txXfrm>
        <a:off x="1138073" y="1350923"/>
        <a:ext cx="2061637" cy="752960"/>
      </dsp:txXfrm>
    </dsp:sp>
    <dsp:sp modelId="{6E4D6930-1087-4EEA-B2A5-55E1EBABBBC1}">
      <dsp:nvSpPr>
        <dsp:cNvPr id="0" name=""/>
        <dsp:cNvSpPr/>
      </dsp:nvSpPr>
      <dsp:spPr>
        <a:xfrm>
          <a:off x="745380" y="2103884"/>
          <a:ext cx="2454330" cy="752960"/>
        </a:xfrm>
        <a:prstGeom prst="rect">
          <a:avLst/>
        </a:prstGeom>
        <a:solidFill>
          <a:srgbClr val="92D050">
            <a:alpha val="90000"/>
          </a:srgbClr>
        </a:solidFill>
        <a:ln w="25400" cap="flat" cmpd="sng" algn="ctr">
          <a:solidFill>
            <a:schemeClr val="bg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More complexity in equivalent area</a:t>
          </a:r>
          <a:endParaRPr lang="en-US" sz="1600" kern="1200" dirty="0"/>
        </a:p>
      </dsp:txBody>
      <dsp:txXfrm>
        <a:off x="1138073" y="2103884"/>
        <a:ext cx="2061637" cy="752960"/>
      </dsp:txXfrm>
    </dsp:sp>
    <dsp:sp modelId="{6E444303-B962-4063-9935-1CD769E893C2}">
      <dsp:nvSpPr>
        <dsp:cNvPr id="0" name=""/>
        <dsp:cNvSpPr/>
      </dsp:nvSpPr>
      <dsp:spPr>
        <a:xfrm>
          <a:off x="72436" y="137660"/>
          <a:ext cx="994358" cy="994358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 smtClean="0"/>
            <a:t>+</a:t>
          </a:r>
          <a:endParaRPr lang="en-US" sz="4800" kern="1200" dirty="0"/>
        </a:p>
      </dsp:txBody>
      <dsp:txXfrm>
        <a:off x="218056" y="283280"/>
        <a:ext cx="703118" cy="703118"/>
      </dsp:txXfrm>
    </dsp:sp>
    <dsp:sp modelId="{32CD5104-1E7B-410E-87A2-F5360D68EBC3}">
      <dsp:nvSpPr>
        <dsp:cNvPr id="0" name=""/>
        <dsp:cNvSpPr/>
      </dsp:nvSpPr>
      <dsp:spPr>
        <a:xfrm>
          <a:off x="3990496" y="597963"/>
          <a:ext cx="2413789" cy="752960"/>
        </a:xfrm>
        <a:prstGeom prst="rect">
          <a:avLst/>
        </a:prstGeom>
        <a:solidFill>
          <a:srgbClr val="FF9999">
            <a:alpha val="90000"/>
          </a:srgb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More complicated design rules</a:t>
          </a:r>
          <a:endParaRPr lang="en-US" sz="1600" kern="1200" dirty="0"/>
        </a:p>
      </dsp:txBody>
      <dsp:txXfrm>
        <a:off x="4376702" y="597963"/>
        <a:ext cx="2027583" cy="752960"/>
      </dsp:txXfrm>
    </dsp:sp>
    <dsp:sp modelId="{21A18430-E899-45DE-BE75-CF594F343D10}">
      <dsp:nvSpPr>
        <dsp:cNvPr id="0" name=""/>
        <dsp:cNvSpPr/>
      </dsp:nvSpPr>
      <dsp:spPr>
        <a:xfrm>
          <a:off x="3990496" y="1350923"/>
          <a:ext cx="2413789" cy="752960"/>
        </a:xfrm>
        <a:prstGeom prst="rect">
          <a:avLst/>
        </a:prstGeom>
        <a:solidFill>
          <a:srgbClr val="FF9999">
            <a:alpha val="90000"/>
          </a:srgb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More expensive</a:t>
          </a:r>
          <a:endParaRPr lang="en-US" sz="1600" kern="1200" dirty="0"/>
        </a:p>
      </dsp:txBody>
      <dsp:txXfrm>
        <a:off x="4376702" y="1350923"/>
        <a:ext cx="2027583" cy="752960"/>
      </dsp:txXfrm>
    </dsp:sp>
    <dsp:sp modelId="{8B6649B7-F509-4D1B-9C25-EC64983C35BA}">
      <dsp:nvSpPr>
        <dsp:cNvPr id="0" name=""/>
        <dsp:cNvSpPr/>
      </dsp:nvSpPr>
      <dsp:spPr>
        <a:xfrm>
          <a:off x="3990496" y="2103884"/>
          <a:ext cx="2413789" cy="752960"/>
        </a:xfrm>
        <a:prstGeom prst="rect">
          <a:avLst/>
        </a:prstGeom>
        <a:solidFill>
          <a:srgbClr val="FF9999">
            <a:alpha val="90000"/>
          </a:srgb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Design process more difficult (higher parasitic influence)</a:t>
          </a:r>
          <a:endParaRPr lang="en-US" sz="1600" kern="1200" dirty="0"/>
        </a:p>
      </dsp:txBody>
      <dsp:txXfrm>
        <a:off x="4376702" y="2103884"/>
        <a:ext cx="2027583" cy="752960"/>
      </dsp:txXfrm>
    </dsp:sp>
    <dsp:sp modelId="{88D3DB73-93C7-477D-928C-C0CA9FB8B963}">
      <dsp:nvSpPr>
        <dsp:cNvPr id="0" name=""/>
        <dsp:cNvSpPr/>
      </dsp:nvSpPr>
      <dsp:spPr>
        <a:xfrm>
          <a:off x="3447054" y="137660"/>
          <a:ext cx="896359" cy="896359"/>
        </a:xfrm>
        <a:prstGeom prst="ellipse">
          <a:avLst/>
        </a:prstGeom>
        <a:solidFill>
          <a:srgbClr val="99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 smtClean="0"/>
            <a:t>-</a:t>
          </a:r>
          <a:endParaRPr lang="en-US" sz="4800" kern="1200" dirty="0"/>
        </a:p>
      </dsp:txBody>
      <dsp:txXfrm>
        <a:off x="3578323" y="268929"/>
        <a:ext cx="633821" cy="6338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#1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>
                <a:latin typeface="Times New Roman" charset="0"/>
              </a:defRPr>
            </a:lvl1pPr>
          </a:lstStyle>
          <a:p>
            <a:fld id="{9A634F0C-0B52-0C40-879D-97E3704B0495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3318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32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79463" y="768350"/>
            <a:ext cx="554037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die Formate des Vorlagentextes zu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>
                <a:latin typeface="Times New Roman" charset="0"/>
              </a:defRPr>
            </a:lvl1pPr>
          </a:lstStyle>
          <a:p>
            <a:fld id="{9B7E7108-E737-3E42-A3FC-06C1B2A9CD8C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41213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E7108-E737-3E42-A3FC-06C1B2A9CD8C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95806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E7108-E737-3E42-A3FC-06C1B2A9CD8C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75284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E7108-E737-3E42-A3FC-06C1B2A9CD8C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75284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E7108-E737-3E42-A3FC-06C1B2A9CD8C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75284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E7108-E737-3E42-A3FC-06C1B2A9CD8C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75284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E7108-E737-3E42-A3FC-06C1B2A9CD8C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75284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E7108-E737-3E42-A3FC-06C1B2A9CD8C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75284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E7108-E737-3E42-A3FC-06C1B2A9CD8C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25325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E7108-E737-3E42-A3FC-06C1B2A9CD8C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75284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E7108-E737-3E42-A3FC-06C1B2A9CD8C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75284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E7108-E737-3E42-A3FC-06C1B2A9CD8C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7528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E7108-E737-3E42-A3FC-06C1B2A9CD8C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25325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E7108-E737-3E42-A3FC-06C1B2A9CD8C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75284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E7108-E737-3E42-A3FC-06C1B2A9CD8C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75284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E7108-E737-3E42-A3FC-06C1B2A9CD8C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25325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E7108-E737-3E42-A3FC-06C1B2A9CD8C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75284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E7108-E737-3E42-A3FC-06C1B2A9CD8C}" type="slidenum">
              <a:rPr lang="de-DE" smtClean="0"/>
              <a:pPr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95535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E7108-E737-3E42-A3FC-06C1B2A9CD8C}" type="slidenum">
              <a:rPr lang="de-DE" smtClean="0"/>
              <a:pPr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57517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E7108-E737-3E42-A3FC-06C1B2A9CD8C}" type="slidenum">
              <a:rPr lang="de-DE" smtClean="0"/>
              <a:pPr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75284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E7108-E737-3E42-A3FC-06C1B2A9CD8C}" type="slidenum">
              <a:rPr lang="de-DE" smtClean="0"/>
              <a:pPr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75284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E7108-E737-3E42-A3FC-06C1B2A9CD8C}" type="slidenum">
              <a:rPr lang="de-DE" smtClean="0"/>
              <a:pPr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7528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E7108-E737-3E42-A3FC-06C1B2A9CD8C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2532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E7108-E737-3E42-A3FC-06C1B2A9CD8C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8551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E7108-E737-3E42-A3FC-06C1B2A9CD8C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25325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E7108-E737-3E42-A3FC-06C1B2A9CD8C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25325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E7108-E737-3E42-A3FC-06C1B2A9CD8C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75284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E7108-E737-3E42-A3FC-06C1B2A9CD8C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75284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E7108-E737-3E42-A3FC-06C1B2A9CD8C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7528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0" descr="https://silab-redmine.physik.uni-bonn.de/images/silab/SilabLogoM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575" y="758825"/>
            <a:ext cx="220980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http://upload.wikimedia.org/wikipedia/en/thumb/7/72/Universit%C3%A4t_Bonn.svg/2000px-Universit%C3%A4t_Bonn.svg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608013"/>
            <a:ext cx="2674938" cy="94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6192688" cy="1143000"/>
          </a:xfrm>
          <a:prstGeom prst="rect">
            <a:avLst/>
          </a:prstGeom>
        </p:spPr>
        <p:txBody>
          <a:bodyPr vert="horz"/>
          <a:lstStyle>
            <a:lvl1pPr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712912" y="3573463"/>
            <a:ext cx="3744143" cy="9144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2"/>
          </p:nvPr>
        </p:nvSpPr>
        <p:spPr>
          <a:xfrm>
            <a:off x="152400" y="6453336"/>
            <a:ext cx="3151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rgbClr val="000000"/>
                </a:solidFill>
              </a:defRPr>
            </a:lvl1pPr>
          </a:lstStyle>
          <a:p>
            <a:r>
              <a:rPr lang="pl-PL" smtClean="0"/>
              <a:t>9th Terascale Workshop - P. Rymaszewski</a:t>
            </a:r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91346" y="6453336"/>
            <a:ext cx="47368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29.02.2016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358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4 CuadroTexto"/>
          <p:cNvSpPr txBox="1">
            <a:spLocks noChangeArrowheads="1"/>
          </p:cNvSpPr>
          <p:nvPr userDrawn="1"/>
        </p:nvSpPr>
        <p:spPr bwMode="auto">
          <a:xfrm>
            <a:off x="57150" y="2699316"/>
            <a:ext cx="689927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6000" b="1" dirty="0" err="1" smtClean="0">
                <a:solidFill>
                  <a:schemeClr val="tx2"/>
                </a:solidFill>
                <a:latin typeface="+mj-lt"/>
                <a:ea typeface="+mn-ea"/>
              </a:rPr>
              <a:t>Titel</a:t>
            </a:r>
            <a:endParaRPr lang="en-GB" sz="6000" b="1" dirty="0">
              <a:solidFill>
                <a:schemeClr val="tx2"/>
              </a:solidFill>
              <a:latin typeface="+mj-lt"/>
              <a:ea typeface="+mn-ea"/>
            </a:endParaRPr>
          </a:p>
        </p:txBody>
      </p:sp>
      <p:sp>
        <p:nvSpPr>
          <p:cNvPr id="11" name="5 Rectángulo"/>
          <p:cNvSpPr>
            <a:spLocks noChangeArrowheads="1"/>
          </p:cNvSpPr>
          <p:nvPr userDrawn="1"/>
        </p:nvSpPr>
        <p:spPr bwMode="auto">
          <a:xfrm>
            <a:off x="1039813" y="4050629"/>
            <a:ext cx="4953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b="1" dirty="0" smtClean="0">
                <a:solidFill>
                  <a:schemeClr val="bg1">
                    <a:lumMod val="50000"/>
                  </a:schemeClr>
                </a:solidFill>
                <a:ea typeface="+mn-ea"/>
              </a:rPr>
              <a:t>Piotr </a:t>
            </a:r>
            <a:r>
              <a:rPr lang="en-GB" altLang="en-US" b="1" dirty="0" err="1" smtClean="0">
                <a:solidFill>
                  <a:schemeClr val="bg1">
                    <a:lumMod val="50000"/>
                  </a:schemeClr>
                </a:solidFill>
                <a:ea typeface="+mn-ea"/>
              </a:rPr>
              <a:t>Rymaszewski</a:t>
            </a:r>
            <a:endParaRPr lang="en-GB" altLang="en-US" b="1" dirty="0" smtClean="0">
              <a:solidFill>
                <a:schemeClr val="bg1">
                  <a:lumMod val="50000"/>
                </a:schemeClr>
              </a:solidFill>
              <a:ea typeface="+mn-ea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b="1" dirty="0" smtClean="0">
                <a:solidFill>
                  <a:schemeClr val="bg1">
                    <a:lumMod val="50000"/>
                  </a:schemeClr>
                </a:solidFill>
                <a:ea typeface="+mn-ea"/>
              </a:rPr>
              <a:t>University of Bonn</a:t>
            </a:r>
          </a:p>
        </p:txBody>
      </p:sp>
      <p:pic>
        <p:nvPicPr>
          <p:cNvPr id="12" name="Picture 10" descr="https://silab-redmine.physik.uni-bonn.de/images/silab/SilabLogoM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575" y="758825"/>
            <a:ext cx="220980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http://upload.wikimedia.org/wikipedia/en/thumb/7/72/Universit%C3%A4t_Bonn.svg/2000px-Universit%C3%A4t_Bonn.svg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608013"/>
            <a:ext cx="2674938" cy="94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ate Placeholder 2"/>
          <p:cNvSpPr>
            <a:spLocks noGrp="1"/>
          </p:cNvSpPr>
          <p:nvPr>
            <p:ph type="dt" sz="half" idx="2"/>
          </p:nvPr>
        </p:nvSpPr>
        <p:spPr>
          <a:xfrm>
            <a:off x="152400" y="6453336"/>
            <a:ext cx="3151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rgbClr val="000000"/>
                </a:solidFill>
              </a:defRPr>
            </a:lvl1pPr>
          </a:lstStyle>
          <a:p>
            <a:r>
              <a:rPr lang="pl-PL" smtClean="0"/>
              <a:t>9th Terascale Workshop - P. Rymaszewski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91346" y="6453336"/>
            <a:ext cx="47368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29.02.2016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76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>
            <a:spLocks noChangeArrowheads="1"/>
          </p:cNvSpPr>
          <p:nvPr userDrawn="1"/>
        </p:nvSpPr>
        <p:spPr bwMode="auto">
          <a:xfrm>
            <a:off x="57150" y="3284984"/>
            <a:ext cx="689927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6000" b="1" dirty="0" smtClean="0">
                <a:solidFill>
                  <a:srgbClr val="1F497D"/>
                </a:solidFill>
                <a:latin typeface="+mj-lt"/>
                <a:ea typeface="+mn-ea"/>
              </a:rPr>
              <a:t>Thank you</a:t>
            </a:r>
            <a:endParaRPr lang="en-GB" sz="6000" b="1" dirty="0">
              <a:solidFill>
                <a:srgbClr val="1F497D"/>
              </a:solidFill>
              <a:latin typeface="+mj-lt"/>
              <a:ea typeface="+mn-ea"/>
            </a:endParaRPr>
          </a:p>
        </p:txBody>
      </p:sp>
      <p:pic>
        <p:nvPicPr>
          <p:cNvPr id="6" name="Picture 10" descr="https://silab-redmine.physik.uni-bonn.de/images/silab/SilabLogoM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575" y="758825"/>
            <a:ext cx="220980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http://upload.wikimedia.org/wikipedia/en/thumb/7/72/Universit%C3%A4t_Bonn.svg/2000px-Universit%C3%A4t_Bonn.svg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608013"/>
            <a:ext cx="2674938" cy="94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6495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504" y="188640"/>
            <a:ext cx="7488832" cy="576064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980728"/>
            <a:ext cx="9066212" cy="532859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Line 7"/>
          <p:cNvSpPr>
            <a:spLocks noChangeShapeType="1"/>
          </p:cNvSpPr>
          <p:nvPr userDrawn="1"/>
        </p:nvSpPr>
        <p:spPr bwMode="auto">
          <a:xfrm>
            <a:off x="412750" y="836712"/>
            <a:ext cx="9220770" cy="1488"/>
          </a:xfrm>
          <a:prstGeom prst="line">
            <a:avLst/>
          </a:prstGeom>
          <a:noFill/>
          <a:ln w="19050" cmpd="sng">
            <a:solidFill>
              <a:srgbClr val="00429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0" name="Picture 59"/>
          <p:cNvPicPr>
            <a:picLocks noChangeAspect="1" noChangeArrowheads="1"/>
          </p:cNvPicPr>
          <p:nvPr userDrawn="1"/>
        </p:nvPicPr>
        <p:blipFill>
          <a:blip r:embed="rId2" cstate="email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25" y="188913"/>
            <a:ext cx="144145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8"/>
          <p:cNvCxnSpPr/>
          <p:nvPr userDrawn="1"/>
        </p:nvCxnSpPr>
        <p:spPr>
          <a:xfrm flipV="1">
            <a:off x="0" y="6457527"/>
            <a:ext cx="1878013" cy="1"/>
          </a:xfrm>
          <a:prstGeom prst="line">
            <a:avLst/>
          </a:prstGeom>
          <a:noFill/>
          <a:ln w="9525" cap="flat" cmpd="sng" algn="ctr">
            <a:solidFill>
              <a:srgbClr val="003366"/>
            </a:solidFill>
            <a:prstDash val="solid"/>
          </a:ln>
          <a:effectLst/>
        </p:spPr>
      </p:cxnSp>
      <p:sp>
        <p:nvSpPr>
          <p:cNvPr id="12" name="Date Placeholder 2"/>
          <p:cNvSpPr>
            <a:spLocks noGrp="1"/>
          </p:cNvSpPr>
          <p:nvPr>
            <p:ph type="dt" sz="half" idx="2"/>
          </p:nvPr>
        </p:nvSpPr>
        <p:spPr>
          <a:xfrm>
            <a:off x="152400" y="6453336"/>
            <a:ext cx="3151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rgbClr val="000000"/>
                </a:solidFill>
              </a:defRPr>
            </a:lvl1pPr>
          </a:lstStyle>
          <a:p>
            <a:r>
              <a:rPr lang="pl-PL" smtClean="0"/>
              <a:t>9th Terascale Workshop - P. Rymaszewski</a:t>
            </a: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91346" y="6453336"/>
            <a:ext cx="47368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29.02.2016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2164" y="6453336"/>
            <a:ext cx="11453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9528AB73-45B1-EF46-9695-5E2C4287C7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809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Line 7"/>
          <p:cNvSpPr>
            <a:spLocks noChangeShapeType="1"/>
          </p:cNvSpPr>
          <p:nvPr userDrawn="1"/>
        </p:nvSpPr>
        <p:spPr bwMode="auto">
          <a:xfrm>
            <a:off x="412750" y="836712"/>
            <a:ext cx="9220770" cy="1488"/>
          </a:xfrm>
          <a:prstGeom prst="line">
            <a:avLst/>
          </a:prstGeom>
          <a:noFill/>
          <a:ln w="19050" cmpd="sng">
            <a:solidFill>
              <a:srgbClr val="00429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0" name="Picture 59"/>
          <p:cNvPicPr>
            <a:picLocks noChangeAspect="1" noChangeArrowheads="1"/>
          </p:cNvPicPr>
          <p:nvPr userDrawn="1"/>
        </p:nvPicPr>
        <p:blipFill>
          <a:blip r:embed="rId2" cstate="email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25" y="188913"/>
            <a:ext cx="144145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8"/>
          <p:cNvCxnSpPr/>
          <p:nvPr userDrawn="1"/>
        </p:nvCxnSpPr>
        <p:spPr>
          <a:xfrm flipV="1">
            <a:off x="0" y="6457527"/>
            <a:ext cx="1878013" cy="1"/>
          </a:xfrm>
          <a:prstGeom prst="line">
            <a:avLst/>
          </a:prstGeom>
          <a:noFill/>
          <a:ln w="9525" cap="flat" cmpd="sng" algn="ctr">
            <a:solidFill>
              <a:srgbClr val="003366"/>
            </a:solidFill>
            <a:prstDash val="solid"/>
          </a:ln>
          <a:effectLst/>
        </p:spPr>
      </p:cxnSp>
      <p:sp>
        <p:nvSpPr>
          <p:cNvPr id="12" name="Date Placeholder 2"/>
          <p:cNvSpPr>
            <a:spLocks noGrp="1"/>
          </p:cNvSpPr>
          <p:nvPr>
            <p:ph type="dt" sz="half" idx="2"/>
          </p:nvPr>
        </p:nvSpPr>
        <p:spPr>
          <a:xfrm>
            <a:off x="152400" y="6453336"/>
            <a:ext cx="3151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rgbClr val="000000"/>
                </a:solidFill>
              </a:defRPr>
            </a:lvl1pPr>
          </a:lstStyle>
          <a:p>
            <a:r>
              <a:rPr lang="pl-PL" smtClean="0"/>
              <a:t>9th Terascale Workshop - P. Rymaszewski</a:t>
            </a: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91346" y="6453336"/>
            <a:ext cx="47368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29.02.2016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2164" y="6453336"/>
            <a:ext cx="11453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9528AB73-45B1-EF46-9695-5E2C4287C7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745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504" y="188640"/>
            <a:ext cx="7488832" cy="576064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0512" y="980728"/>
            <a:ext cx="4320480" cy="54006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5008" y="980728"/>
            <a:ext cx="4392488" cy="54006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Line 7"/>
          <p:cNvSpPr>
            <a:spLocks noChangeShapeType="1"/>
          </p:cNvSpPr>
          <p:nvPr userDrawn="1"/>
        </p:nvSpPr>
        <p:spPr bwMode="auto">
          <a:xfrm>
            <a:off x="412750" y="836712"/>
            <a:ext cx="9220770" cy="1488"/>
          </a:xfrm>
          <a:prstGeom prst="line">
            <a:avLst/>
          </a:prstGeom>
          <a:noFill/>
          <a:ln w="19050" cmpd="sng">
            <a:solidFill>
              <a:srgbClr val="00429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1" name="Picture 59"/>
          <p:cNvPicPr>
            <a:picLocks noChangeAspect="1" noChangeArrowheads="1"/>
          </p:cNvPicPr>
          <p:nvPr userDrawn="1"/>
        </p:nvPicPr>
        <p:blipFill>
          <a:blip r:embed="rId2" cstate="email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25" y="188913"/>
            <a:ext cx="144145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8"/>
          <p:cNvCxnSpPr/>
          <p:nvPr userDrawn="1"/>
        </p:nvCxnSpPr>
        <p:spPr>
          <a:xfrm flipV="1">
            <a:off x="0" y="6457527"/>
            <a:ext cx="1878013" cy="1"/>
          </a:xfrm>
          <a:prstGeom prst="line">
            <a:avLst/>
          </a:prstGeom>
          <a:noFill/>
          <a:ln w="9525" cap="flat" cmpd="sng" algn="ctr">
            <a:solidFill>
              <a:srgbClr val="003366"/>
            </a:solidFill>
            <a:prstDash val="solid"/>
          </a:ln>
          <a:effectLst/>
        </p:spPr>
      </p:cxnSp>
      <p:sp>
        <p:nvSpPr>
          <p:cNvPr id="13" name="Date Placeholder 2"/>
          <p:cNvSpPr>
            <a:spLocks noGrp="1"/>
          </p:cNvSpPr>
          <p:nvPr>
            <p:ph type="dt" sz="half" idx="10"/>
          </p:nvPr>
        </p:nvSpPr>
        <p:spPr>
          <a:xfrm>
            <a:off x="152400" y="6453336"/>
            <a:ext cx="3151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rgbClr val="000000"/>
                </a:solidFill>
              </a:defRPr>
            </a:lvl1pPr>
          </a:lstStyle>
          <a:p>
            <a:r>
              <a:rPr lang="pl-PL" smtClean="0"/>
              <a:t>9th Terascale Workshop - P. Rymaszewski</a:t>
            </a:r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91346" y="6453336"/>
            <a:ext cx="47368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29.02.2016</a:t>
            </a:r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2164" y="6453336"/>
            <a:ext cx="11453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9528AB73-45B1-EF46-9695-5E2C4287C7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367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504" y="188640"/>
            <a:ext cx="7488832" cy="576064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908720"/>
            <a:ext cx="43767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1556792"/>
            <a:ext cx="4385692" cy="475252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908720"/>
            <a:ext cx="43783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1556792"/>
            <a:ext cx="4457129" cy="475252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Line 7"/>
          <p:cNvSpPr>
            <a:spLocks noChangeShapeType="1"/>
          </p:cNvSpPr>
          <p:nvPr userDrawn="1"/>
        </p:nvSpPr>
        <p:spPr bwMode="auto">
          <a:xfrm>
            <a:off x="412750" y="836712"/>
            <a:ext cx="9220770" cy="1488"/>
          </a:xfrm>
          <a:prstGeom prst="line">
            <a:avLst/>
          </a:prstGeom>
          <a:noFill/>
          <a:ln w="19050" cmpd="sng">
            <a:solidFill>
              <a:srgbClr val="00429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3" name="Picture 59"/>
          <p:cNvPicPr>
            <a:picLocks noChangeAspect="1" noChangeArrowheads="1"/>
          </p:cNvPicPr>
          <p:nvPr userDrawn="1"/>
        </p:nvPicPr>
        <p:blipFill>
          <a:blip r:embed="rId2" cstate="email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25" y="188913"/>
            <a:ext cx="144145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8"/>
          <p:cNvCxnSpPr/>
          <p:nvPr userDrawn="1"/>
        </p:nvCxnSpPr>
        <p:spPr>
          <a:xfrm flipV="1">
            <a:off x="0" y="6457527"/>
            <a:ext cx="1878013" cy="1"/>
          </a:xfrm>
          <a:prstGeom prst="line">
            <a:avLst/>
          </a:prstGeom>
          <a:noFill/>
          <a:ln w="9525" cap="flat" cmpd="sng" algn="ctr">
            <a:solidFill>
              <a:srgbClr val="003366"/>
            </a:solidFill>
            <a:prstDash val="solid"/>
          </a:ln>
          <a:effectLst/>
        </p:spPr>
      </p:cxnSp>
      <p:sp>
        <p:nvSpPr>
          <p:cNvPr id="15" name="Date Placeholder 2"/>
          <p:cNvSpPr>
            <a:spLocks noGrp="1"/>
          </p:cNvSpPr>
          <p:nvPr>
            <p:ph type="dt" sz="half" idx="10"/>
          </p:nvPr>
        </p:nvSpPr>
        <p:spPr>
          <a:xfrm>
            <a:off x="152400" y="6453336"/>
            <a:ext cx="3151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rgbClr val="000000"/>
                </a:solidFill>
              </a:defRPr>
            </a:lvl1pPr>
          </a:lstStyle>
          <a:p>
            <a:r>
              <a:rPr lang="pl-PL" smtClean="0"/>
              <a:t>9th Terascale Workshop - P. Rymaszewski</a:t>
            </a:r>
            <a:endParaRPr 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91346" y="6453336"/>
            <a:ext cx="47368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29.02.2016</a:t>
            </a:r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2164" y="6453336"/>
            <a:ext cx="11453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9528AB73-45B1-EF46-9695-5E2C4287C7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58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7"/>
          <p:cNvSpPr>
            <a:spLocks noChangeShapeType="1"/>
          </p:cNvSpPr>
          <p:nvPr userDrawn="1"/>
        </p:nvSpPr>
        <p:spPr bwMode="auto">
          <a:xfrm>
            <a:off x="412750" y="836712"/>
            <a:ext cx="9220770" cy="1488"/>
          </a:xfrm>
          <a:prstGeom prst="line">
            <a:avLst/>
          </a:prstGeom>
          <a:noFill/>
          <a:ln w="19050" cmpd="sng">
            <a:solidFill>
              <a:srgbClr val="00429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8" name="Picture 59"/>
          <p:cNvPicPr>
            <a:picLocks noChangeAspect="1" noChangeArrowheads="1"/>
          </p:cNvPicPr>
          <p:nvPr userDrawn="1"/>
        </p:nvPicPr>
        <p:blipFill>
          <a:blip r:embed="rId2" cstate="email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25" y="188913"/>
            <a:ext cx="144145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 userDrawn="1"/>
        </p:nvCxnSpPr>
        <p:spPr>
          <a:xfrm flipV="1">
            <a:off x="0" y="6457527"/>
            <a:ext cx="1878013" cy="1"/>
          </a:xfrm>
          <a:prstGeom prst="line">
            <a:avLst/>
          </a:prstGeom>
          <a:noFill/>
          <a:ln w="9525" cap="flat" cmpd="sng" algn="ctr">
            <a:solidFill>
              <a:srgbClr val="003366"/>
            </a:solidFill>
            <a:prstDash val="solid"/>
          </a:ln>
          <a:effectLst/>
        </p:spPr>
      </p:cxn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>
          <a:xfrm>
            <a:off x="152400" y="6453336"/>
            <a:ext cx="3151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rgbClr val="000000"/>
                </a:solidFill>
              </a:defRPr>
            </a:lvl1pPr>
          </a:lstStyle>
          <a:p>
            <a:r>
              <a:rPr lang="pl-PL" smtClean="0"/>
              <a:t>9th Terascale Workshop - P. Rymaszewski</a:t>
            </a: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91346" y="6453336"/>
            <a:ext cx="47368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29.02.2016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2164" y="6453336"/>
            <a:ext cx="11453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9528AB73-45B1-EF46-9695-5E2C4287C7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88504" y="188640"/>
            <a:ext cx="7488832" cy="576064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516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alphaModFix amt="1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2"/>
          <p:cNvSpPr>
            <a:spLocks noGrp="1"/>
          </p:cNvSpPr>
          <p:nvPr>
            <p:ph type="dt" sz="half" idx="2"/>
          </p:nvPr>
        </p:nvSpPr>
        <p:spPr>
          <a:xfrm>
            <a:off x="152400" y="6453336"/>
            <a:ext cx="3151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rgbClr val="000000"/>
                </a:solidFill>
              </a:defRPr>
            </a:lvl1pPr>
          </a:lstStyle>
          <a:p>
            <a:r>
              <a:rPr lang="pl-PL" smtClean="0"/>
              <a:t>9th Terascale Workshop - P. Rymaszewski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91346" y="6453336"/>
            <a:ext cx="47368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29.02.2016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2164" y="6453336"/>
            <a:ext cx="11453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9528AB73-45B1-EF46-9695-5E2C4287C7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120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5" r:id="rId1"/>
    <p:sldLayoutId id="2147484863" r:id="rId2"/>
    <p:sldLayoutId id="2147484864" r:id="rId3"/>
    <p:sldLayoutId id="2147484856" r:id="rId4"/>
    <p:sldLayoutId id="2147484857" r:id="rId5"/>
    <p:sldLayoutId id="2147484858" r:id="rId6"/>
    <p:sldLayoutId id="2147484859" r:id="rId7"/>
    <p:sldLayoutId id="2147484861" r:id="rId8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2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emf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37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4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microsoft.com/office/2007/relationships/hdphoto" Target="../media/hdphoto1.wdp"/><Relationship Id="rId4" Type="http://schemas.openxmlformats.org/officeDocument/2006/relationships/diagramData" Target="../diagrams/data2.xml"/><Relationship Id="rId9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4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51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0.pn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7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1.xml"/><Relationship Id="rId5" Type="http://schemas.openxmlformats.org/officeDocument/2006/relationships/image" Target="../media/image70.png"/><Relationship Id="rId10" Type="http://schemas.microsoft.com/office/2007/relationships/diagramDrawing" Target="../diagrams/drawing1.xml"/><Relationship Id="rId4" Type="http://schemas.openxmlformats.org/officeDocument/2006/relationships/image" Target="../media/image8.gif"/><Relationship Id="rId9" Type="http://schemas.openxmlformats.org/officeDocument/2006/relationships/diagramColors" Target="../diagrams/colors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04800" y="2819400"/>
            <a:ext cx="6192688" cy="1143000"/>
          </a:xfrm>
        </p:spPr>
        <p:txBody>
          <a:bodyPr/>
          <a:lstStyle/>
          <a:p>
            <a:r>
              <a:rPr lang="en-GB" dirty="0" smtClean="0"/>
              <a:t>RD53</a:t>
            </a:r>
            <a:br>
              <a:rPr lang="en-GB" dirty="0" smtClean="0"/>
            </a:br>
            <a:r>
              <a:rPr lang="en-GB" sz="2800" dirty="0" smtClean="0"/>
              <a:t>overview and status</a:t>
            </a:r>
            <a:endParaRPr lang="en-US" sz="28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81000" y="4800600"/>
            <a:ext cx="6172200" cy="533400"/>
          </a:xfrm>
        </p:spPr>
        <p:txBody>
          <a:bodyPr/>
          <a:lstStyle/>
          <a:p>
            <a:r>
              <a:rPr lang="en-GB" dirty="0" smtClean="0"/>
              <a:t>Piotr Rymaszewski on behalf of the RD53 collaboration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18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IP WG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F6860E3-E20E-0448-82B1-1212345CFF51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pl-PL" smtClean="0"/>
              <a:t>9th Terascale Workshop - P. Rymaszewski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28600" y="990600"/>
            <a:ext cx="5562600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About 30 IPs defined and assigned to 16 institutes</a:t>
            </a:r>
          </a:p>
          <a:p>
            <a:pPr marL="742950" lvl="1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Biasing and testing of front-ends</a:t>
            </a:r>
          </a:p>
          <a:p>
            <a:pPr marL="742950" lvl="1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Monitoring</a:t>
            </a:r>
          </a:p>
          <a:p>
            <a:pPr marL="742950" lvl="1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I/O</a:t>
            </a:r>
          </a:p>
          <a:p>
            <a:pPr marL="742950" lvl="1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Power</a:t>
            </a:r>
          </a:p>
          <a:p>
            <a:pPr marL="742950" lvl="1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Digital cells</a:t>
            </a:r>
            <a:endParaRPr lang="en-US" sz="1700" dirty="0"/>
          </a:p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endParaRPr lang="en-US" sz="1700" dirty="0" smtClean="0"/>
          </a:p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All blocks have the same deliverable in order to integrate them into digital flow</a:t>
            </a:r>
          </a:p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endParaRPr lang="en-US" sz="1700" dirty="0"/>
          </a:p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Common IP repository</a:t>
            </a:r>
          </a:p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endParaRPr lang="en-US" sz="1700" dirty="0"/>
          </a:p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All blocks have been prototyped, most of them tested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023"/>
          <a:stretch/>
        </p:blipFill>
        <p:spPr bwMode="auto">
          <a:xfrm>
            <a:off x="6172200" y="1066799"/>
            <a:ext cx="3486149" cy="5280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457200" y="4848365"/>
            <a:ext cx="1119726" cy="1106619"/>
            <a:chOff x="457200" y="4848365"/>
            <a:chExt cx="1119726" cy="1106619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4848365"/>
              <a:ext cx="1119726" cy="1106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990600" y="4897076"/>
              <a:ext cx="5421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>
                  <a:solidFill>
                    <a:schemeClr val="bg1"/>
                  </a:solidFill>
                </a:rPr>
                <a:t>INFN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286000" y="4640941"/>
            <a:ext cx="1846401" cy="1671160"/>
            <a:chOff x="2051154" y="4640941"/>
            <a:chExt cx="1846401" cy="1671160"/>
          </a:xfrm>
        </p:grpSpPr>
        <p:pic>
          <p:nvPicPr>
            <p:cNvPr id="15" name="Image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09" t="4749" r="25908" b="4219"/>
            <a:stretch/>
          </p:blipFill>
          <p:spPr>
            <a:xfrm>
              <a:off x="2051154" y="4640941"/>
              <a:ext cx="1846401" cy="167116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050282" y="5949555"/>
              <a:ext cx="6286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>
                  <a:solidFill>
                    <a:schemeClr val="bg1"/>
                  </a:solidFill>
                </a:rPr>
                <a:t>CPPM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800600" y="4643748"/>
            <a:ext cx="790386" cy="1669145"/>
            <a:chOff x="4648200" y="4643748"/>
            <a:chExt cx="790386" cy="1669145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48200" y="4643748"/>
              <a:ext cx="790386" cy="1669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4767819" y="5638800"/>
              <a:ext cx="5661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>
                  <a:solidFill>
                    <a:schemeClr val="bg1"/>
                  </a:solidFill>
                </a:rPr>
                <a:t>Bonn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048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I/O WG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F6860E3-E20E-0448-82B1-1212345CFF51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pl-PL" smtClean="0"/>
              <a:t>9th Terascale Workshop - P. Rymaszewski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04800" y="990600"/>
            <a:ext cx="4038600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Input</a:t>
            </a:r>
          </a:p>
          <a:p>
            <a:pPr marL="742950" lvl="1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Single line</a:t>
            </a:r>
          </a:p>
          <a:p>
            <a:pPr marL="742950" lvl="1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160Mbps</a:t>
            </a:r>
          </a:p>
          <a:p>
            <a:pPr marL="742950" lvl="1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Clock decoding</a:t>
            </a:r>
          </a:p>
          <a:p>
            <a:pPr marL="742950" lvl="1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DC balanced data</a:t>
            </a:r>
          </a:p>
          <a:p>
            <a:pPr marL="742950" lvl="1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Protocol </a:t>
            </a:r>
            <a:r>
              <a:rPr lang="en-US" sz="1700" dirty="0" err="1" smtClean="0"/>
              <a:t>tbd</a:t>
            </a:r>
            <a:r>
              <a:rPr lang="en-US" sz="1700" dirty="0" smtClean="0"/>
              <a:t>. (e.g. 8b/10b)</a:t>
            </a:r>
          </a:p>
          <a:p>
            <a:pPr marL="742950" lvl="1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Fault tolerant (symbol duplication)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6400" y="3200400"/>
            <a:ext cx="6628638" cy="3093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4953000" y="990600"/>
            <a:ext cx="4419600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Output</a:t>
            </a:r>
          </a:p>
          <a:p>
            <a:pPr marL="742950" lvl="1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High speed link (up to 4 per chip)</a:t>
            </a:r>
          </a:p>
          <a:p>
            <a:pPr marL="742950" lvl="1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Up to 5Gbps bandwidth</a:t>
            </a:r>
          </a:p>
          <a:p>
            <a:pPr marL="742950" lvl="1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DC balanced data</a:t>
            </a:r>
          </a:p>
          <a:p>
            <a:pPr marL="742950" lvl="1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Protocol </a:t>
            </a:r>
            <a:r>
              <a:rPr lang="en-US" sz="1700" dirty="0" err="1" smtClean="0"/>
              <a:t>tbd</a:t>
            </a:r>
            <a:r>
              <a:rPr lang="en-US" sz="1700" dirty="0" smtClean="0"/>
              <a:t>. (simplified Xilinx Aurora?)</a:t>
            </a:r>
          </a:p>
        </p:txBody>
      </p:sp>
    </p:spTree>
    <p:extLst>
      <p:ext uri="{BB962C8B-B14F-4D97-AF65-F5344CB8AC3E}">
        <p14:creationId xmlns:p14="http://schemas.microsoft.com/office/powerpoint/2010/main" val="32352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Analog design WG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F6860E3-E20E-0448-82B1-1212345CFF51}" type="slidenum">
              <a:rPr lang="de-DE" smtClean="0"/>
              <a:pPr/>
              <a:t>12</a:t>
            </a:fld>
            <a:endParaRPr lang="de-DE"/>
          </a:p>
        </p:txBody>
      </p:sp>
      <p:grpSp>
        <p:nvGrpSpPr>
          <p:cNvPr id="16" name="Group 15"/>
          <p:cNvGrpSpPr/>
          <p:nvPr/>
        </p:nvGrpSpPr>
        <p:grpSpPr>
          <a:xfrm>
            <a:off x="1104387" y="2685604"/>
            <a:ext cx="3924813" cy="1757665"/>
            <a:chOff x="486414" y="1447800"/>
            <a:chExt cx="3924813" cy="1757665"/>
          </a:xfrm>
        </p:grpSpPr>
        <p:sp>
          <p:nvSpPr>
            <p:cNvPr id="17" name="Rectangle 16"/>
            <p:cNvSpPr/>
            <p:nvPr/>
          </p:nvSpPr>
          <p:spPr>
            <a:xfrm>
              <a:off x="486414" y="2743800"/>
              <a:ext cx="392481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2" algn="ctr">
                <a:spcAft>
                  <a:spcPts val="400"/>
                </a:spcAft>
              </a:pPr>
              <a:r>
                <a:rPr lang="en-US" sz="1200" i="1" spc="-30" dirty="0">
                  <a:solidFill>
                    <a:srgbClr val="000000"/>
                  </a:solidFill>
                  <a:latin typeface="Verdana"/>
                  <a:cs typeface="Verdana"/>
                </a:rPr>
                <a:t>INFN Torino</a:t>
              </a:r>
              <a:r>
                <a:rPr lang="en-US" sz="1200" spc="-30" dirty="0">
                  <a:solidFill>
                    <a:srgbClr val="000000"/>
                  </a:solidFill>
                  <a:latin typeface="Verdana"/>
                  <a:cs typeface="Verdana"/>
                </a:rPr>
                <a:t> – single stage with SAR-like </a:t>
              </a:r>
              <a:r>
                <a:rPr lang="en-US" sz="1200" spc="-30" dirty="0" err="1">
                  <a:solidFill>
                    <a:srgbClr val="000000"/>
                  </a:solidFill>
                  <a:latin typeface="Verdana"/>
                  <a:cs typeface="Verdana"/>
                </a:rPr>
                <a:t>ToT</a:t>
              </a:r>
              <a:r>
                <a:rPr lang="en-US" sz="1200" spc="-30" dirty="0">
                  <a:solidFill>
                    <a:srgbClr val="000000"/>
                  </a:solidFill>
                  <a:latin typeface="Verdana"/>
                  <a:cs typeface="Verdana"/>
                </a:rPr>
                <a:t> counter using synchronous comparator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600" y="1447800"/>
              <a:ext cx="3632934" cy="1371550"/>
            </a:xfrm>
            <a:prstGeom prst="rect">
              <a:avLst/>
            </a:prstGeom>
          </p:spPr>
        </p:pic>
      </p:grp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pl-PL" smtClean="0"/>
              <a:t>9th Terascale Workshop - P. Rymaszewski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819596"/>
            <a:ext cx="7772400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Analog FE specification</a:t>
            </a:r>
          </a:p>
          <a:p>
            <a:pPr marL="742950" lvl="1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Supply current per pixel: 4</a:t>
            </a:r>
            <a:r>
              <a:rPr lang="el-GR" sz="1700" dirty="0" smtClean="0"/>
              <a:t>μ</a:t>
            </a:r>
            <a:r>
              <a:rPr lang="en-US" sz="1700" dirty="0" smtClean="0"/>
              <a:t>A</a:t>
            </a:r>
          </a:p>
          <a:p>
            <a:pPr marL="742950" lvl="1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Input capacitance &lt; 100fF</a:t>
            </a:r>
          </a:p>
          <a:p>
            <a:pPr marL="742950" lvl="1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Leakage current compensation &lt; 10nA</a:t>
            </a:r>
          </a:p>
          <a:p>
            <a:pPr marL="742950" lvl="1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Min. threshold: 600e</a:t>
            </a:r>
            <a:r>
              <a:rPr lang="en-US" sz="1700" baseline="30000" dirty="0" smtClean="0"/>
              <a:t>-</a:t>
            </a:r>
            <a:r>
              <a:rPr lang="en-US" sz="1700" dirty="0" smtClean="0"/>
              <a:t> (1200e</a:t>
            </a:r>
            <a:r>
              <a:rPr lang="en-US" sz="1700" baseline="30000" dirty="0" smtClean="0"/>
              <a:t>-</a:t>
            </a:r>
            <a:r>
              <a:rPr lang="en-US" sz="1700" dirty="0" smtClean="0"/>
              <a:t> for in-time threshold) for 50fF load</a:t>
            </a:r>
          </a:p>
          <a:p>
            <a:pPr marL="742950" lvl="1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Total noise &lt; 130e</a:t>
            </a:r>
            <a:r>
              <a:rPr lang="en-US" sz="1700" baseline="30000" dirty="0" smtClean="0"/>
              <a:t>-</a:t>
            </a:r>
          </a:p>
          <a:p>
            <a:pPr marL="742950" lvl="1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Average hit rate per pixel: 75kHz (to allow &lt; 1% hit loss</a:t>
            </a:r>
            <a:r>
              <a:rPr lang="en-US" sz="1700" dirty="0" smtClean="0"/>
              <a:t>)</a:t>
            </a:r>
            <a:endParaRPr lang="en-US" sz="1700" dirty="0" smtClean="0"/>
          </a:p>
        </p:txBody>
      </p:sp>
      <p:grpSp>
        <p:nvGrpSpPr>
          <p:cNvPr id="6" name="Group 5"/>
          <p:cNvGrpSpPr/>
          <p:nvPr/>
        </p:nvGrpSpPr>
        <p:grpSpPr>
          <a:xfrm>
            <a:off x="5555752" y="2654677"/>
            <a:ext cx="3357742" cy="1758403"/>
            <a:chOff x="4970586" y="1447800"/>
            <a:chExt cx="3357742" cy="1758403"/>
          </a:xfrm>
        </p:grpSpPr>
        <p:grpSp>
          <p:nvGrpSpPr>
            <p:cNvPr id="7" name="Group 6"/>
            <p:cNvGrpSpPr/>
            <p:nvPr/>
          </p:nvGrpSpPr>
          <p:grpSpPr>
            <a:xfrm>
              <a:off x="5423633" y="1447800"/>
              <a:ext cx="2756446" cy="1559192"/>
              <a:chOff x="595848" y="2793977"/>
              <a:chExt cx="2756446" cy="1559192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5849" y="2793977"/>
                <a:ext cx="2756445" cy="1375722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 bwMode="auto">
              <a:xfrm>
                <a:off x="595848" y="3900242"/>
                <a:ext cx="1686243" cy="45292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82091" y="4002179"/>
                <a:ext cx="109434" cy="215706"/>
              </a:xfrm>
              <a:prstGeom prst="rect">
                <a:avLst/>
              </a:prstGeom>
            </p:spPr>
          </p:pic>
        </p:grpSp>
        <p:sp>
          <p:nvSpPr>
            <p:cNvPr id="8" name="Rectangle 7"/>
            <p:cNvSpPr/>
            <p:nvPr/>
          </p:nvSpPr>
          <p:spPr>
            <a:xfrm>
              <a:off x="4970586" y="2744538"/>
              <a:ext cx="335774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2" algn="ctr">
                <a:spcAft>
                  <a:spcPts val="400"/>
                </a:spcAft>
              </a:pPr>
              <a:r>
                <a:rPr lang="en-US" sz="1200" i="1" spc="-30" dirty="0">
                  <a:solidFill>
                    <a:srgbClr val="000000"/>
                  </a:solidFill>
                  <a:latin typeface="Verdana"/>
                  <a:cs typeface="Verdana"/>
                </a:rPr>
                <a:t>INFN </a:t>
              </a:r>
              <a:r>
                <a:rPr lang="en-GB" sz="1200" i="1" spc="-30" dirty="0">
                  <a:solidFill>
                    <a:srgbClr val="000000"/>
                  </a:solidFill>
                  <a:latin typeface="Verdana"/>
                  <a:cs typeface="Verdana"/>
                </a:rPr>
                <a:t>Bergamo/Pavia</a:t>
              </a:r>
              <a:r>
                <a:rPr lang="en-GB" sz="1200" spc="-30" dirty="0">
                  <a:solidFill>
                    <a:srgbClr val="000000"/>
                  </a:solidFill>
                  <a:latin typeface="Verdana"/>
                  <a:cs typeface="Verdana"/>
                </a:rPr>
                <a:t> – single stage with current comparator and </a:t>
              </a:r>
              <a:r>
                <a:rPr lang="en-GB" sz="1200" spc="-30" dirty="0" err="1">
                  <a:solidFill>
                    <a:srgbClr val="000000"/>
                  </a:solidFill>
                  <a:latin typeface="Verdana"/>
                  <a:cs typeface="Verdana"/>
                </a:rPr>
                <a:t>ToT</a:t>
              </a:r>
              <a:r>
                <a:rPr lang="en-GB" sz="1200" spc="-30" dirty="0">
                  <a:solidFill>
                    <a:srgbClr val="000000"/>
                  </a:solidFill>
                  <a:latin typeface="Verdana"/>
                  <a:cs typeface="Verdana"/>
                </a:rPr>
                <a:t> </a:t>
              </a:r>
              <a:r>
                <a:rPr lang="en-GB" sz="1200" spc="-30" dirty="0" smtClean="0">
                  <a:solidFill>
                    <a:srgbClr val="000000"/>
                  </a:solidFill>
                  <a:latin typeface="Verdana"/>
                  <a:cs typeface="Verdana"/>
                </a:rPr>
                <a:t>counter</a:t>
              </a:r>
              <a:endParaRPr lang="en-GB" sz="1200" spc="-30" dirty="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371587" y="4461557"/>
            <a:ext cx="3924813" cy="1906485"/>
            <a:chOff x="489876" y="3656115"/>
            <a:chExt cx="3924813" cy="190648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1915" y="3656115"/>
              <a:ext cx="2864550" cy="1487213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489876" y="5100935"/>
              <a:ext cx="392481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2" algn="ctr">
                <a:spcAft>
                  <a:spcPts val="400"/>
                </a:spcAft>
              </a:pPr>
              <a:r>
                <a:rPr lang="en-GB" sz="1200" i="1" spc="-30" dirty="0">
                  <a:solidFill>
                    <a:srgbClr val="000000"/>
                  </a:solidFill>
                  <a:latin typeface="Verdana"/>
                  <a:cs typeface="Verdana"/>
                </a:rPr>
                <a:t>LBNL</a:t>
              </a:r>
              <a:r>
                <a:rPr lang="en-GB" sz="1200" spc="-30" dirty="0">
                  <a:solidFill>
                    <a:srgbClr val="000000"/>
                  </a:solidFill>
                  <a:latin typeface="Verdana"/>
                  <a:cs typeface="Verdana"/>
                </a:rPr>
                <a:t> – continuous reset integrator first stage + DC-coupled pre-comparator stage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366658" y="4495800"/>
            <a:ext cx="3662542" cy="1905485"/>
            <a:chOff x="4970585" y="3657115"/>
            <a:chExt cx="3662542" cy="1905485"/>
          </a:xfrm>
        </p:grpSpPr>
        <p:sp>
          <p:nvSpPr>
            <p:cNvPr id="20" name="Rectangle 19"/>
            <p:cNvSpPr/>
            <p:nvPr/>
          </p:nvSpPr>
          <p:spPr>
            <a:xfrm>
              <a:off x="4970585" y="5100935"/>
              <a:ext cx="366254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2" algn="ctr">
                <a:spcAft>
                  <a:spcPts val="400"/>
                </a:spcAft>
              </a:pPr>
              <a:r>
                <a:rPr lang="en-GB" sz="1200" i="1" spc="-30" dirty="0">
                  <a:solidFill>
                    <a:srgbClr val="000000"/>
                  </a:solidFill>
                  <a:latin typeface="Verdana"/>
                  <a:cs typeface="Verdana"/>
                </a:rPr>
                <a:t>FNAL</a:t>
              </a:r>
              <a:r>
                <a:rPr lang="en-GB" sz="1200" spc="-30" dirty="0">
                  <a:solidFill>
                    <a:srgbClr val="000000"/>
                  </a:solidFill>
                  <a:latin typeface="Verdana"/>
                  <a:cs typeface="Verdana"/>
                </a:rPr>
                <a:t> – </a:t>
              </a:r>
              <a:r>
                <a:rPr lang="en-GB" sz="1200" spc="-30" dirty="0" smtClean="0">
                  <a:solidFill>
                    <a:srgbClr val="000000"/>
                  </a:solidFill>
                  <a:latin typeface="Verdana"/>
                  <a:cs typeface="Verdana"/>
                </a:rPr>
                <a:t>synchronous, resets every bunch crossing with flash ADC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9600" y="3657115"/>
              <a:ext cx="2926800" cy="15200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068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Top design WG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F6860E3-E20E-0448-82B1-1212345CFF51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pl-PL" smtClean="0"/>
              <a:t>9th Terascale Workshop - P. Rymaszewski</a:t>
            </a:r>
            <a:endParaRPr lang="en-US"/>
          </a:p>
        </p:txBody>
      </p:sp>
      <p:sp>
        <p:nvSpPr>
          <p:cNvPr id="34" name="Rettangolo 6308"/>
          <p:cNvSpPr/>
          <p:nvPr/>
        </p:nvSpPr>
        <p:spPr>
          <a:xfrm>
            <a:off x="330759" y="1634897"/>
            <a:ext cx="101726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spc="-30" dirty="0">
                <a:solidFill>
                  <a:srgbClr val="000000"/>
                </a:solidFill>
                <a:cs typeface="Verdana"/>
              </a:rPr>
              <a:t>Digital custom</a:t>
            </a:r>
            <a:endParaRPr lang="en-US" sz="1100" dirty="0"/>
          </a:p>
        </p:txBody>
      </p:sp>
      <p:sp>
        <p:nvSpPr>
          <p:cNvPr id="42" name="Rettangolo 4436"/>
          <p:cNvSpPr/>
          <p:nvPr/>
        </p:nvSpPr>
        <p:spPr>
          <a:xfrm>
            <a:off x="1682023" y="1626329"/>
            <a:ext cx="128977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spc="-30" dirty="0">
                <a:solidFill>
                  <a:srgbClr val="000000"/>
                </a:solidFill>
                <a:cs typeface="Verdana"/>
              </a:rPr>
              <a:t>Digital </a:t>
            </a:r>
            <a:r>
              <a:rPr lang="en-US" sz="1100" spc="-30" dirty="0" smtClean="0">
                <a:solidFill>
                  <a:srgbClr val="000000"/>
                </a:solidFill>
                <a:cs typeface="Verdana"/>
              </a:rPr>
              <a:t>synthesized</a:t>
            </a:r>
            <a:endParaRPr lang="en-US" sz="1100" dirty="0"/>
          </a:p>
        </p:txBody>
      </p:sp>
      <p:sp>
        <p:nvSpPr>
          <p:cNvPr id="44" name="Rettangolo 4438"/>
          <p:cNvSpPr/>
          <p:nvPr/>
        </p:nvSpPr>
        <p:spPr>
          <a:xfrm>
            <a:off x="3359991" y="1643390"/>
            <a:ext cx="60240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spc="-30" dirty="0" smtClean="0">
                <a:solidFill>
                  <a:srgbClr val="000000"/>
                </a:solidFill>
                <a:cs typeface="Verdana"/>
              </a:rPr>
              <a:t>Analog</a:t>
            </a:r>
            <a:endParaRPr lang="en-US" sz="1100" dirty="0"/>
          </a:p>
        </p:txBody>
      </p:sp>
      <p:sp>
        <p:nvSpPr>
          <p:cNvPr id="47" name="Rettangolo 6309"/>
          <p:cNvSpPr/>
          <p:nvPr/>
        </p:nvSpPr>
        <p:spPr>
          <a:xfrm>
            <a:off x="2502336" y="1905000"/>
            <a:ext cx="2286395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u="sng" spc="-30" dirty="0" smtClean="0">
                <a:solidFill>
                  <a:srgbClr val="0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Traditional full custom design</a:t>
            </a:r>
          </a:p>
          <a:p>
            <a:pPr marL="274320" lvl="1" indent="-171450"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Make one pixel</a:t>
            </a:r>
          </a:p>
          <a:p>
            <a:pPr marL="274320" lvl="1" indent="-171450"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Step and repeat identical</a:t>
            </a:r>
            <a:r>
              <a:rPr lang="de-CH" sz="1400" dirty="0" smtClean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de-CH" sz="1400" dirty="0" smtClean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dirty="0" smtClean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copies</a:t>
            </a:r>
          </a:p>
          <a:p>
            <a:pPr marL="274320" lvl="1" indent="-171450"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Custom made digital</a:t>
            </a:r>
          </a:p>
          <a:p>
            <a:pPr marL="274320" lvl="1" indent="-171450"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Example</a:t>
            </a:r>
            <a:r>
              <a:rPr lang="de-CH" sz="1400" dirty="0" smtClean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: ATLAS FEI-3</a:t>
            </a:r>
            <a:endParaRPr lang="en-US" sz="14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8" name="Rettangolo 4428"/>
          <p:cNvSpPr/>
          <p:nvPr/>
        </p:nvSpPr>
        <p:spPr>
          <a:xfrm>
            <a:off x="2519768" y="3276600"/>
            <a:ext cx="2286395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u="sng" spc="-30" dirty="0" smtClean="0">
                <a:solidFill>
                  <a:srgbClr val="0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More recently</a:t>
            </a:r>
          </a:p>
          <a:p>
            <a:pPr marL="274320" lvl="1" indent="-171450"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Make few pixel regions</a:t>
            </a:r>
          </a:p>
          <a:p>
            <a:pPr marL="274320" lvl="1" indent="-171450"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Step and repeat identical</a:t>
            </a:r>
            <a:br>
              <a:rPr lang="en-US" sz="1400" dirty="0" smtClean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dirty="0" smtClean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copies</a:t>
            </a:r>
          </a:p>
          <a:p>
            <a:pPr marL="274320" lvl="1" indent="-171450"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Synthesized digital</a:t>
            </a:r>
          </a:p>
          <a:p>
            <a:pPr marL="274320" lvl="1" indent="-171450"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Example</a:t>
            </a:r>
            <a:r>
              <a:rPr lang="de-CH" sz="1400" dirty="0" smtClean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: ATLAS FEI-4</a:t>
            </a:r>
            <a:endParaRPr lang="en-US" sz="14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9" name="Rettangolo 4429"/>
          <p:cNvSpPr/>
          <p:nvPr/>
        </p:nvSpPr>
        <p:spPr>
          <a:xfrm>
            <a:off x="2595991" y="4951950"/>
            <a:ext cx="218945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u="sng" spc="-30" dirty="0" smtClean="0">
                <a:solidFill>
                  <a:srgbClr val="0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New approach (RD53)</a:t>
            </a:r>
          </a:p>
          <a:p>
            <a:pPr marL="274320" lvl="1" indent="-171450"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Synthesized digital sea containing  islands of analog pixels</a:t>
            </a:r>
          </a:p>
          <a:p>
            <a:pPr marL="274320" lvl="1" indent="-171450"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Example</a:t>
            </a:r>
            <a:r>
              <a:rPr lang="de-CH" sz="1400" dirty="0" smtClean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: FE65_P2</a:t>
            </a:r>
            <a:endParaRPr lang="en-US" sz="14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57200" y="1025366"/>
            <a:ext cx="42672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Gradual change in pixel chip architecture</a:t>
            </a:r>
            <a:br>
              <a:rPr lang="en-US" sz="1700" dirty="0" smtClean="0"/>
            </a:br>
            <a:r>
              <a:rPr lang="en-US" sz="1700" dirty="0" smtClean="0"/>
              <a:t>from “analog on top” to “digital on top”</a:t>
            </a:r>
          </a:p>
        </p:txBody>
      </p:sp>
      <p:grpSp>
        <p:nvGrpSpPr>
          <p:cNvPr id="13" name="Grupa 12"/>
          <p:cNvGrpSpPr/>
          <p:nvPr/>
        </p:nvGrpSpPr>
        <p:grpSpPr>
          <a:xfrm>
            <a:off x="330759" y="2057400"/>
            <a:ext cx="1927962" cy="918124"/>
            <a:chOff x="330759" y="2057400"/>
            <a:chExt cx="1927962" cy="918124"/>
          </a:xfrm>
        </p:grpSpPr>
        <p:grpSp>
          <p:nvGrpSpPr>
            <p:cNvPr id="86" name="Grupa 85"/>
            <p:cNvGrpSpPr/>
            <p:nvPr/>
          </p:nvGrpSpPr>
          <p:grpSpPr>
            <a:xfrm>
              <a:off x="330759" y="2057400"/>
              <a:ext cx="963981" cy="461985"/>
              <a:chOff x="330759" y="2057400"/>
              <a:chExt cx="963981" cy="461985"/>
            </a:xfrm>
          </p:grpSpPr>
          <p:sp>
            <p:nvSpPr>
              <p:cNvPr id="87" name="Prostokąt 86"/>
              <p:cNvSpPr/>
              <p:nvPr/>
            </p:nvSpPr>
            <p:spPr>
              <a:xfrm>
                <a:off x="330759" y="2057400"/>
                <a:ext cx="963981" cy="461985"/>
              </a:xfrm>
              <a:prstGeom prst="rect">
                <a:avLst/>
              </a:prstGeom>
              <a:solidFill>
                <a:srgbClr val="008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 87"/>
              <p:cNvSpPr/>
              <p:nvPr/>
            </p:nvSpPr>
            <p:spPr>
              <a:xfrm>
                <a:off x="569791" y="2171955"/>
                <a:ext cx="485916" cy="23287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89" name="Grupa 88"/>
            <p:cNvGrpSpPr/>
            <p:nvPr/>
          </p:nvGrpSpPr>
          <p:grpSpPr>
            <a:xfrm>
              <a:off x="1294740" y="2057400"/>
              <a:ext cx="963981" cy="461985"/>
              <a:chOff x="330759" y="2057400"/>
              <a:chExt cx="963981" cy="461985"/>
            </a:xfrm>
          </p:grpSpPr>
          <p:sp>
            <p:nvSpPr>
              <p:cNvPr id="90" name="Prostokąt 89"/>
              <p:cNvSpPr/>
              <p:nvPr/>
            </p:nvSpPr>
            <p:spPr>
              <a:xfrm>
                <a:off x="330759" y="2057400"/>
                <a:ext cx="963981" cy="461985"/>
              </a:xfrm>
              <a:prstGeom prst="rect">
                <a:avLst/>
              </a:prstGeom>
              <a:solidFill>
                <a:srgbClr val="008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 90"/>
              <p:cNvSpPr/>
              <p:nvPr/>
            </p:nvSpPr>
            <p:spPr>
              <a:xfrm>
                <a:off x="569791" y="2171955"/>
                <a:ext cx="485916" cy="23287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92" name="Grupa 91"/>
            <p:cNvGrpSpPr/>
            <p:nvPr/>
          </p:nvGrpSpPr>
          <p:grpSpPr>
            <a:xfrm>
              <a:off x="330759" y="2513539"/>
              <a:ext cx="963981" cy="461985"/>
              <a:chOff x="330759" y="2057400"/>
              <a:chExt cx="963981" cy="461985"/>
            </a:xfrm>
          </p:grpSpPr>
          <p:sp>
            <p:nvSpPr>
              <p:cNvPr id="93" name="Prostokąt 92"/>
              <p:cNvSpPr/>
              <p:nvPr/>
            </p:nvSpPr>
            <p:spPr>
              <a:xfrm>
                <a:off x="330759" y="2057400"/>
                <a:ext cx="963981" cy="461985"/>
              </a:xfrm>
              <a:prstGeom prst="rect">
                <a:avLst/>
              </a:prstGeom>
              <a:solidFill>
                <a:srgbClr val="008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 93"/>
              <p:cNvSpPr/>
              <p:nvPr/>
            </p:nvSpPr>
            <p:spPr>
              <a:xfrm>
                <a:off x="569791" y="2171955"/>
                <a:ext cx="485916" cy="23287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95" name="Grupa 94"/>
            <p:cNvGrpSpPr/>
            <p:nvPr/>
          </p:nvGrpSpPr>
          <p:grpSpPr>
            <a:xfrm>
              <a:off x="1294740" y="2513539"/>
              <a:ext cx="963981" cy="461985"/>
              <a:chOff x="330759" y="2057400"/>
              <a:chExt cx="963981" cy="461985"/>
            </a:xfrm>
          </p:grpSpPr>
          <p:sp>
            <p:nvSpPr>
              <p:cNvPr id="96" name="Prostokąt 95"/>
              <p:cNvSpPr/>
              <p:nvPr/>
            </p:nvSpPr>
            <p:spPr>
              <a:xfrm>
                <a:off x="330759" y="2057400"/>
                <a:ext cx="963981" cy="461985"/>
              </a:xfrm>
              <a:prstGeom prst="rect">
                <a:avLst/>
              </a:prstGeom>
              <a:solidFill>
                <a:srgbClr val="008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7" name="Prostokąt 96"/>
              <p:cNvSpPr/>
              <p:nvPr/>
            </p:nvSpPr>
            <p:spPr>
              <a:xfrm>
                <a:off x="569791" y="2171955"/>
                <a:ext cx="485916" cy="23287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12" name="Grupa 11"/>
          <p:cNvGrpSpPr/>
          <p:nvPr/>
        </p:nvGrpSpPr>
        <p:grpSpPr>
          <a:xfrm>
            <a:off x="357401" y="3429000"/>
            <a:ext cx="1901648" cy="930814"/>
            <a:chOff x="357401" y="3299564"/>
            <a:chExt cx="1901648" cy="930814"/>
          </a:xfrm>
        </p:grpSpPr>
        <p:grpSp>
          <p:nvGrpSpPr>
            <p:cNvPr id="9" name="Grupa 8"/>
            <p:cNvGrpSpPr/>
            <p:nvPr/>
          </p:nvGrpSpPr>
          <p:grpSpPr>
            <a:xfrm>
              <a:off x="357401" y="3299564"/>
              <a:ext cx="1901319" cy="468829"/>
              <a:chOff x="357401" y="3299564"/>
              <a:chExt cx="1901319" cy="468829"/>
            </a:xfrm>
          </p:grpSpPr>
          <p:grpSp>
            <p:nvGrpSpPr>
              <p:cNvPr id="8" name="Grupa 7"/>
              <p:cNvGrpSpPr/>
              <p:nvPr/>
            </p:nvGrpSpPr>
            <p:grpSpPr>
              <a:xfrm>
                <a:off x="357401" y="3299564"/>
                <a:ext cx="963981" cy="461985"/>
                <a:chOff x="357401" y="3299564"/>
                <a:chExt cx="963981" cy="461985"/>
              </a:xfrm>
            </p:grpSpPr>
            <p:sp>
              <p:nvSpPr>
                <p:cNvPr id="99" name="Prostokąt 98"/>
                <p:cNvSpPr/>
                <p:nvPr/>
              </p:nvSpPr>
              <p:spPr>
                <a:xfrm>
                  <a:off x="357401" y="3299564"/>
                  <a:ext cx="963981" cy="461985"/>
                </a:xfrm>
                <a:prstGeom prst="rect">
                  <a:avLst/>
                </a:prstGeom>
                <a:solidFill>
                  <a:srgbClr val="008000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100" name="Prostokąt 99"/>
                <p:cNvSpPr/>
                <p:nvPr/>
              </p:nvSpPr>
              <p:spPr>
                <a:xfrm>
                  <a:off x="990600" y="3299564"/>
                  <a:ext cx="330781" cy="461985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</p:grpSp>
          <p:grpSp>
            <p:nvGrpSpPr>
              <p:cNvPr id="102" name="Grupa 101"/>
              <p:cNvGrpSpPr/>
              <p:nvPr/>
            </p:nvGrpSpPr>
            <p:grpSpPr>
              <a:xfrm flipH="1">
                <a:off x="1294739" y="3306408"/>
                <a:ext cx="963981" cy="461985"/>
                <a:chOff x="357401" y="3299564"/>
                <a:chExt cx="963981" cy="461985"/>
              </a:xfrm>
            </p:grpSpPr>
            <p:sp>
              <p:nvSpPr>
                <p:cNvPr id="103" name="Prostokąt 102"/>
                <p:cNvSpPr/>
                <p:nvPr/>
              </p:nvSpPr>
              <p:spPr>
                <a:xfrm>
                  <a:off x="357401" y="3299564"/>
                  <a:ext cx="963981" cy="461985"/>
                </a:xfrm>
                <a:prstGeom prst="rect">
                  <a:avLst/>
                </a:prstGeom>
                <a:solidFill>
                  <a:srgbClr val="008000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104" name="Prostokąt 103"/>
                <p:cNvSpPr/>
                <p:nvPr/>
              </p:nvSpPr>
              <p:spPr>
                <a:xfrm>
                  <a:off x="990600" y="3299564"/>
                  <a:ext cx="330781" cy="461985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</p:grpSp>
          <p:sp>
            <p:nvSpPr>
              <p:cNvPr id="101" name="Prostokąt 100"/>
              <p:cNvSpPr/>
              <p:nvPr/>
            </p:nvSpPr>
            <p:spPr>
              <a:xfrm>
                <a:off x="357401" y="3306408"/>
                <a:ext cx="1901319" cy="46198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05" name="Grupa 104"/>
            <p:cNvGrpSpPr/>
            <p:nvPr/>
          </p:nvGrpSpPr>
          <p:grpSpPr>
            <a:xfrm>
              <a:off x="357730" y="3761549"/>
              <a:ext cx="1901319" cy="468829"/>
              <a:chOff x="357401" y="3299564"/>
              <a:chExt cx="1901319" cy="468829"/>
            </a:xfrm>
          </p:grpSpPr>
          <p:grpSp>
            <p:nvGrpSpPr>
              <p:cNvPr id="106" name="Grupa 105"/>
              <p:cNvGrpSpPr/>
              <p:nvPr/>
            </p:nvGrpSpPr>
            <p:grpSpPr>
              <a:xfrm>
                <a:off x="357401" y="3299564"/>
                <a:ext cx="963981" cy="461985"/>
                <a:chOff x="357401" y="3299564"/>
                <a:chExt cx="963981" cy="461985"/>
              </a:xfrm>
            </p:grpSpPr>
            <p:sp>
              <p:nvSpPr>
                <p:cNvPr id="111" name="Prostokąt 110"/>
                <p:cNvSpPr/>
                <p:nvPr/>
              </p:nvSpPr>
              <p:spPr>
                <a:xfrm>
                  <a:off x="357401" y="3299564"/>
                  <a:ext cx="963981" cy="461985"/>
                </a:xfrm>
                <a:prstGeom prst="rect">
                  <a:avLst/>
                </a:prstGeom>
                <a:solidFill>
                  <a:srgbClr val="008000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112" name="Prostokąt 111"/>
                <p:cNvSpPr/>
                <p:nvPr/>
              </p:nvSpPr>
              <p:spPr>
                <a:xfrm>
                  <a:off x="990600" y="3299564"/>
                  <a:ext cx="330781" cy="461985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</p:grpSp>
          <p:grpSp>
            <p:nvGrpSpPr>
              <p:cNvPr id="107" name="Grupa 106"/>
              <p:cNvGrpSpPr/>
              <p:nvPr/>
            </p:nvGrpSpPr>
            <p:grpSpPr>
              <a:xfrm flipH="1">
                <a:off x="1294739" y="3306408"/>
                <a:ext cx="963981" cy="461985"/>
                <a:chOff x="357401" y="3299564"/>
                <a:chExt cx="963981" cy="461985"/>
              </a:xfrm>
            </p:grpSpPr>
            <p:sp>
              <p:nvSpPr>
                <p:cNvPr id="109" name="Prostokąt 108"/>
                <p:cNvSpPr/>
                <p:nvPr/>
              </p:nvSpPr>
              <p:spPr>
                <a:xfrm>
                  <a:off x="357401" y="3299564"/>
                  <a:ext cx="963981" cy="461985"/>
                </a:xfrm>
                <a:prstGeom prst="rect">
                  <a:avLst/>
                </a:prstGeom>
                <a:solidFill>
                  <a:srgbClr val="008000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110" name="Prostokąt 109"/>
                <p:cNvSpPr/>
                <p:nvPr/>
              </p:nvSpPr>
              <p:spPr>
                <a:xfrm>
                  <a:off x="990600" y="3299564"/>
                  <a:ext cx="330781" cy="461985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</p:grpSp>
          <p:sp>
            <p:nvSpPr>
              <p:cNvPr id="108" name="Prostokąt 107"/>
              <p:cNvSpPr/>
              <p:nvPr/>
            </p:nvSpPr>
            <p:spPr>
              <a:xfrm>
                <a:off x="357401" y="3306408"/>
                <a:ext cx="1901319" cy="46198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10" name="Grupa 9"/>
          <p:cNvGrpSpPr/>
          <p:nvPr/>
        </p:nvGrpSpPr>
        <p:grpSpPr>
          <a:xfrm>
            <a:off x="331088" y="5025476"/>
            <a:ext cx="1927962" cy="918124"/>
            <a:chOff x="331088" y="4660202"/>
            <a:chExt cx="1927962" cy="918124"/>
          </a:xfrm>
        </p:grpSpPr>
        <p:sp>
          <p:nvSpPr>
            <p:cNvPr id="114" name="Prostokąt 113"/>
            <p:cNvSpPr/>
            <p:nvPr/>
          </p:nvSpPr>
          <p:spPr>
            <a:xfrm>
              <a:off x="331088" y="4660202"/>
              <a:ext cx="963981" cy="46198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5" name="Prostokąt 114"/>
            <p:cNvSpPr/>
            <p:nvPr/>
          </p:nvSpPr>
          <p:spPr>
            <a:xfrm>
              <a:off x="570120" y="4774757"/>
              <a:ext cx="485916" cy="23287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7" name="Prostokąt 116"/>
            <p:cNvSpPr/>
            <p:nvPr/>
          </p:nvSpPr>
          <p:spPr>
            <a:xfrm>
              <a:off x="1295069" y="4660202"/>
              <a:ext cx="963981" cy="46198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8" name="Prostokąt 117"/>
            <p:cNvSpPr/>
            <p:nvPr/>
          </p:nvSpPr>
          <p:spPr>
            <a:xfrm>
              <a:off x="1534101" y="4774757"/>
              <a:ext cx="485916" cy="23287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0" name="Prostokąt 119"/>
            <p:cNvSpPr/>
            <p:nvPr/>
          </p:nvSpPr>
          <p:spPr>
            <a:xfrm>
              <a:off x="331088" y="5116341"/>
              <a:ext cx="963981" cy="46198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1" name="Prostokąt 120"/>
            <p:cNvSpPr/>
            <p:nvPr/>
          </p:nvSpPr>
          <p:spPr>
            <a:xfrm>
              <a:off x="570120" y="5230896"/>
              <a:ext cx="485916" cy="23287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3" name="Prostokąt 122"/>
            <p:cNvSpPr/>
            <p:nvPr/>
          </p:nvSpPr>
          <p:spPr>
            <a:xfrm>
              <a:off x="1295069" y="5116341"/>
              <a:ext cx="963981" cy="46198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4" name="Prostokąt 123"/>
            <p:cNvSpPr/>
            <p:nvPr/>
          </p:nvSpPr>
          <p:spPr>
            <a:xfrm>
              <a:off x="1534101" y="5230896"/>
              <a:ext cx="485916" cy="23287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4" name="Prostokąt 13"/>
          <p:cNvSpPr/>
          <p:nvPr/>
        </p:nvSpPr>
        <p:spPr>
          <a:xfrm>
            <a:off x="3072474" y="1690727"/>
            <a:ext cx="304800" cy="166935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8" name="Prostokąt 137"/>
          <p:cNvSpPr/>
          <p:nvPr/>
        </p:nvSpPr>
        <p:spPr>
          <a:xfrm>
            <a:off x="1441153" y="1670014"/>
            <a:ext cx="304800" cy="16693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9" name="Prostokąt 138"/>
          <p:cNvSpPr/>
          <p:nvPr/>
        </p:nvSpPr>
        <p:spPr>
          <a:xfrm>
            <a:off x="52930" y="1682234"/>
            <a:ext cx="304800" cy="16693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6710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Top design WG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F6860E3-E20E-0448-82B1-1212345CFF51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pl-PL" smtClean="0"/>
              <a:t>9th Terascale Workshop - P. Rymaszewski</a:t>
            </a:r>
            <a:endParaRPr lang="en-US"/>
          </a:p>
        </p:txBody>
      </p:sp>
      <p:sp>
        <p:nvSpPr>
          <p:cNvPr id="34" name="Rettangolo 6308"/>
          <p:cNvSpPr/>
          <p:nvPr/>
        </p:nvSpPr>
        <p:spPr>
          <a:xfrm>
            <a:off x="330759" y="1634897"/>
            <a:ext cx="101726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spc="-30" dirty="0">
                <a:solidFill>
                  <a:srgbClr val="000000"/>
                </a:solidFill>
                <a:cs typeface="Verdana"/>
              </a:rPr>
              <a:t>Digital custom</a:t>
            </a:r>
            <a:endParaRPr lang="en-US" sz="1100" dirty="0"/>
          </a:p>
        </p:txBody>
      </p:sp>
      <p:sp>
        <p:nvSpPr>
          <p:cNvPr id="42" name="Rettangolo 4436"/>
          <p:cNvSpPr/>
          <p:nvPr/>
        </p:nvSpPr>
        <p:spPr>
          <a:xfrm>
            <a:off x="1682023" y="1626329"/>
            <a:ext cx="128977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spc="-30" dirty="0">
                <a:solidFill>
                  <a:srgbClr val="000000"/>
                </a:solidFill>
                <a:cs typeface="Verdana"/>
              </a:rPr>
              <a:t>Digital </a:t>
            </a:r>
            <a:r>
              <a:rPr lang="en-US" sz="1100" spc="-30" dirty="0" smtClean="0">
                <a:solidFill>
                  <a:srgbClr val="000000"/>
                </a:solidFill>
                <a:cs typeface="Verdana"/>
              </a:rPr>
              <a:t>synthesized</a:t>
            </a:r>
            <a:endParaRPr lang="en-US" sz="1100" dirty="0"/>
          </a:p>
        </p:txBody>
      </p:sp>
      <p:sp>
        <p:nvSpPr>
          <p:cNvPr id="44" name="Rettangolo 4438"/>
          <p:cNvSpPr/>
          <p:nvPr/>
        </p:nvSpPr>
        <p:spPr>
          <a:xfrm>
            <a:off x="3359991" y="1643390"/>
            <a:ext cx="60240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spc="-30" dirty="0" smtClean="0">
                <a:solidFill>
                  <a:srgbClr val="000000"/>
                </a:solidFill>
                <a:cs typeface="Verdana"/>
              </a:rPr>
              <a:t>Analog</a:t>
            </a:r>
            <a:endParaRPr lang="en-US" sz="1100" dirty="0"/>
          </a:p>
        </p:txBody>
      </p:sp>
      <p:sp>
        <p:nvSpPr>
          <p:cNvPr id="47" name="Rettangolo 6309"/>
          <p:cNvSpPr/>
          <p:nvPr/>
        </p:nvSpPr>
        <p:spPr>
          <a:xfrm>
            <a:off x="2502336" y="1905000"/>
            <a:ext cx="2286395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u="sng" spc="-30" dirty="0" smtClean="0">
                <a:solidFill>
                  <a:srgbClr val="0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Traditional full custom design</a:t>
            </a:r>
          </a:p>
          <a:p>
            <a:pPr marL="274320" lvl="1" indent="-171450"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Make one pixel</a:t>
            </a:r>
          </a:p>
          <a:p>
            <a:pPr marL="274320" lvl="1" indent="-171450"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Step and repeat identical</a:t>
            </a:r>
            <a:r>
              <a:rPr lang="de-CH" sz="1400" dirty="0" smtClean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de-CH" sz="1400" dirty="0" smtClean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dirty="0" smtClean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copies</a:t>
            </a:r>
          </a:p>
          <a:p>
            <a:pPr marL="274320" lvl="1" indent="-171450"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Custom made digital</a:t>
            </a:r>
          </a:p>
          <a:p>
            <a:pPr marL="274320" lvl="1" indent="-171450"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Example</a:t>
            </a:r>
            <a:r>
              <a:rPr lang="de-CH" sz="1400" dirty="0" smtClean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: ATLAS FEI-3</a:t>
            </a:r>
            <a:endParaRPr lang="en-US" sz="14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8" name="Rettangolo 4428"/>
          <p:cNvSpPr/>
          <p:nvPr/>
        </p:nvSpPr>
        <p:spPr>
          <a:xfrm>
            <a:off x="2519768" y="3276600"/>
            <a:ext cx="2286395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u="sng" spc="-30" dirty="0" smtClean="0">
                <a:solidFill>
                  <a:srgbClr val="0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More recently</a:t>
            </a:r>
          </a:p>
          <a:p>
            <a:pPr marL="274320" lvl="1" indent="-171450"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Make few pixel regions</a:t>
            </a:r>
          </a:p>
          <a:p>
            <a:pPr marL="274320" lvl="1" indent="-171450"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Step and repeat identical</a:t>
            </a:r>
            <a:br>
              <a:rPr lang="en-US" sz="1400" dirty="0" smtClean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dirty="0" smtClean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copies</a:t>
            </a:r>
          </a:p>
          <a:p>
            <a:pPr marL="274320" lvl="1" indent="-171450"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Synthesized digital</a:t>
            </a:r>
          </a:p>
          <a:p>
            <a:pPr marL="274320" lvl="1" indent="-171450"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Example</a:t>
            </a:r>
            <a:r>
              <a:rPr lang="de-CH" sz="1400" dirty="0" smtClean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: ATLAS FEI-4</a:t>
            </a:r>
            <a:endParaRPr lang="en-US" sz="14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9" name="Rettangolo 4429"/>
          <p:cNvSpPr/>
          <p:nvPr/>
        </p:nvSpPr>
        <p:spPr>
          <a:xfrm>
            <a:off x="2595991" y="4951950"/>
            <a:ext cx="218945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u="sng" spc="-30" dirty="0" smtClean="0">
                <a:solidFill>
                  <a:srgbClr val="0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New approach (RD53)</a:t>
            </a:r>
          </a:p>
          <a:p>
            <a:pPr marL="274320" lvl="1" indent="-171450"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Synthesized digital sea containing  islands of analog pixels</a:t>
            </a:r>
          </a:p>
          <a:p>
            <a:pPr marL="274320" lvl="1" indent="-171450"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Example</a:t>
            </a:r>
            <a:r>
              <a:rPr lang="de-CH" sz="1400" dirty="0" smtClean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: FE65_P2</a:t>
            </a:r>
            <a:endParaRPr lang="en-US" sz="14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57200" y="1025366"/>
            <a:ext cx="42672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Gradual change in pixel chip architecture</a:t>
            </a:r>
            <a:br>
              <a:rPr lang="en-US" sz="1700" dirty="0" smtClean="0"/>
            </a:br>
            <a:r>
              <a:rPr lang="en-US" sz="1700" dirty="0" smtClean="0"/>
              <a:t>from “analog on top” to “digital on top”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867400" y="2695575"/>
            <a:ext cx="3346622" cy="3618845"/>
            <a:chOff x="5867400" y="2695575"/>
            <a:chExt cx="3346622" cy="3618845"/>
          </a:xfrm>
        </p:grpSpPr>
        <p:pic>
          <p:nvPicPr>
            <p:cNvPr id="5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800" y="2695575"/>
              <a:ext cx="3128288" cy="3095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5867400" y="5791200"/>
              <a:ext cx="334662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/>
                <a:t>Example of “digital sea with analog islands”</a:t>
              </a:r>
            </a:p>
            <a:p>
              <a:pPr algn="ctr"/>
              <a:r>
                <a:rPr lang="en-US" sz="1400" dirty="0" smtClean="0"/>
                <a:t>as implemented in FE65_P2 prototype</a:t>
              </a:r>
              <a:endParaRPr lang="en-US" sz="1400" dirty="0"/>
            </a:p>
          </p:txBody>
        </p:sp>
      </p:grpSp>
      <p:sp>
        <p:nvSpPr>
          <p:cNvPr id="55" name="Rectangle 54"/>
          <p:cNvSpPr/>
          <p:nvPr/>
        </p:nvSpPr>
        <p:spPr>
          <a:xfrm>
            <a:off x="5029200" y="1025366"/>
            <a:ext cx="4648200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Architecture and floor-plan concept for RD53</a:t>
            </a:r>
          </a:p>
          <a:p>
            <a:pPr marL="742950" lvl="1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“Digital sea with analog islands“</a:t>
            </a:r>
          </a:p>
          <a:p>
            <a:pPr marL="742950" lvl="1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Pre-routed power</a:t>
            </a:r>
          </a:p>
          <a:p>
            <a:pPr marL="742950" lvl="1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A-D isolation with separate Deep N-wells</a:t>
            </a:r>
          </a:p>
          <a:p>
            <a:pPr marL="742950" lvl="1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Low, constant power</a:t>
            </a:r>
          </a:p>
        </p:txBody>
      </p:sp>
      <p:grpSp>
        <p:nvGrpSpPr>
          <p:cNvPr id="13" name="Grupa 12"/>
          <p:cNvGrpSpPr/>
          <p:nvPr/>
        </p:nvGrpSpPr>
        <p:grpSpPr>
          <a:xfrm>
            <a:off x="330759" y="2057400"/>
            <a:ext cx="1927962" cy="918124"/>
            <a:chOff x="330759" y="2057400"/>
            <a:chExt cx="1927962" cy="918124"/>
          </a:xfrm>
        </p:grpSpPr>
        <p:grpSp>
          <p:nvGrpSpPr>
            <p:cNvPr id="86" name="Grupa 85"/>
            <p:cNvGrpSpPr/>
            <p:nvPr/>
          </p:nvGrpSpPr>
          <p:grpSpPr>
            <a:xfrm>
              <a:off x="330759" y="2057400"/>
              <a:ext cx="963981" cy="461985"/>
              <a:chOff x="330759" y="2057400"/>
              <a:chExt cx="963981" cy="461985"/>
            </a:xfrm>
          </p:grpSpPr>
          <p:sp>
            <p:nvSpPr>
              <p:cNvPr id="87" name="Prostokąt 86"/>
              <p:cNvSpPr/>
              <p:nvPr/>
            </p:nvSpPr>
            <p:spPr>
              <a:xfrm>
                <a:off x="330759" y="2057400"/>
                <a:ext cx="963981" cy="461985"/>
              </a:xfrm>
              <a:prstGeom prst="rect">
                <a:avLst/>
              </a:prstGeom>
              <a:solidFill>
                <a:srgbClr val="008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 87"/>
              <p:cNvSpPr/>
              <p:nvPr/>
            </p:nvSpPr>
            <p:spPr>
              <a:xfrm>
                <a:off x="569791" y="2171955"/>
                <a:ext cx="485916" cy="23287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89" name="Grupa 88"/>
            <p:cNvGrpSpPr/>
            <p:nvPr/>
          </p:nvGrpSpPr>
          <p:grpSpPr>
            <a:xfrm>
              <a:off x="1294740" y="2057400"/>
              <a:ext cx="963981" cy="461985"/>
              <a:chOff x="330759" y="2057400"/>
              <a:chExt cx="963981" cy="461985"/>
            </a:xfrm>
          </p:grpSpPr>
          <p:sp>
            <p:nvSpPr>
              <p:cNvPr id="90" name="Prostokąt 89"/>
              <p:cNvSpPr/>
              <p:nvPr/>
            </p:nvSpPr>
            <p:spPr>
              <a:xfrm>
                <a:off x="330759" y="2057400"/>
                <a:ext cx="963981" cy="461985"/>
              </a:xfrm>
              <a:prstGeom prst="rect">
                <a:avLst/>
              </a:prstGeom>
              <a:solidFill>
                <a:srgbClr val="008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 90"/>
              <p:cNvSpPr/>
              <p:nvPr/>
            </p:nvSpPr>
            <p:spPr>
              <a:xfrm>
                <a:off x="569791" y="2171955"/>
                <a:ext cx="485916" cy="23287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92" name="Grupa 91"/>
            <p:cNvGrpSpPr/>
            <p:nvPr/>
          </p:nvGrpSpPr>
          <p:grpSpPr>
            <a:xfrm>
              <a:off x="330759" y="2513539"/>
              <a:ext cx="963981" cy="461985"/>
              <a:chOff x="330759" y="2057400"/>
              <a:chExt cx="963981" cy="461985"/>
            </a:xfrm>
          </p:grpSpPr>
          <p:sp>
            <p:nvSpPr>
              <p:cNvPr id="93" name="Prostokąt 92"/>
              <p:cNvSpPr/>
              <p:nvPr/>
            </p:nvSpPr>
            <p:spPr>
              <a:xfrm>
                <a:off x="330759" y="2057400"/>
                <a:ext cx="963981" cy="461985"/>
              </a:xfrm>
              <a:prstGeom prst="rect">
                <a:avLst/>
              </a:prstGeom>
              <a:solidFill>
                <a:srgbClr val="008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 93"/>
              <p:cNvSpPr/>
              <p:nvPr/>
            </p:nvSpPr>
            <p:spPr>
              <a:xfrm>
                <a:off x="569791" y="2171955"/>
                <a:ext cx="485916" cy="23287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95" name="Grupa 94"/>
            <p:cNvGrpSpPr/>
            <p:nvPr/>
          </p:nvGrpSpPr>
          <p:grpSpPr>
            <a:xfrm>
              <a:off x="1294740" y="2513539"/>
              <a:ext cx="963981" cy="461985"/>
              <a:chOff x="330759" y="2057400"/>
              <a:chExt cx="963981" cy="461985"/>
            </a:xfrm>
          </p:grpSpPr>
          <p:sp>
            <p:nvSpPr>
              <p:cNvPr id="96" name="Prostokąt 95"/>
              <p:cNvSpPr/>
              <p:nvPr/>
            </p:nvSpPr>
            <p:spPr>
              <a:xfrm>
                <a:off x="330759" y="2057400"/>
                <a:ext cx="963981" cy="461985"/>
              </a:xfrm>
              <a:prstGeom prst="rect">
                <a:avLst/>
              </a:prstGeom>
              <a:solidFill>
                <a:srgbClr val="008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7" name="Prostokąt 96"/>
              <p:cNvSpPr/>
              <p:nvPr/>
            </p:nvSpPr>
            <p:spPr>
              <a:xfrm>
                <a:off x="569791" y="2171955"/>
                <a:ext cx="485916" cy="23287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12" name="Grupa 11"/>
          <p:cNvGrpSpPr/>
          <p:nvPr/>
        </p:nvGrpSpPr>
        <p:grpSpPr>
          <a:xfrm>
            <a:off x="357401" y="3429000"/>
            <a:ext cx="1901648" cy="930814"/>
            <a:chOff x="357401" y="3299564"/>
            <a:chExt cx="1901648" cy="930814"/>
          </a:xfrm>
        </p:grpSpPr>
        <p:grpSp>
          <p:nvGrpSpPr>
            <p:cNvPr id="9" name="Grupa 8"/>
            <p:cNvGrpSpPr/>
            <p:nvPr/>
          </p:nvGrpSpPr>
          <p:grpSpPr>
            <a:xfrm>
              <a:off x="357401" y="3299564"/>
              <a:ext cx="1901319" cy="468829"/>
              <a:chOff x="357401" y="3299564"/>
              <a:chExt cx="1901319" cy="468829"/>
            </a:xfrm>
          </p:grpSpPr>
          <p:grpSp>
            <p:nvGrpSpPr>
              <p:cNvPr id="8" name="Grupa 7"/>
              <p:cNvGrpSpPr/>
              <p:nvPr/>
            </p:nvGrpSpPr>
            <p:grpSpPr>
              <a:xfrm>
                <a:off x="357401" y="3299564"/>
                <a:ext cx="963981" cy="461985"/>
                <a:chOff x="357401" y="3299564"/>
                <a:chExt cx="963981" cy="461985"/>
              </a:xfrm>
            </p:grpSpPr>
            <p:sp>
              <p:nvSpPr>
                <p:cNvPr id="99" name="Prostokąt 98"/>
                <p:cNvSpPr/>
                <p:nvPr/>
              </p:nvSpPr>
              <p:spPr>
                <a:xfrm>
                  <a:off x="357401" y="3299564"/>
                  <a:ext cx="963981" cy="461985"/>
                </a:xfrm>
                <a:prstGeom prst="rect">
                  <a:avLst/>
                </a:prstGeom>
                <a:solidFill>
                  <a:srgbClr val="008000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100" name="Prostokąt 99"/>
                <p:cNvSpPr/>
                <p:nvPr/>
              </p:nvSpPr>
              <p:spPr>
                <a:xfrm>
                  <a:off x="990600" y="3299564"/>
                  <a:ext cx="330781" cy="461985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</p:grpSp>
          <p:grpSp>
            <p:nvGrpSpPr>
              <p:cNvPr id="102" name="Grupa 101"/>
              <p:cNvGrpSpPr/>
              <p:nvPr/>
            </p:nvGrpSpPr>
            <p:grpSpPr>
              <a:xfrm flipH="1">
                <a:off x="1294739" y="3306408"/>
                <a:ext cx="963981" cy="461985"/>
                <a:chOff x="357401" y="3299564"/>
                <a:chExt cx="963981" cy="461985"/>
              </a:xfrm>
            </p:grpSpPr>
            <p:sp>
              <p:nvSpPr>
                <p:cNvPr id="103" name="Prostokąt 102"/>
                <p:cNvSpPr/>
                <p:nvPr/>
              </p:nvSpPr>
              <p:spPr>
                <a:xfrm>
                  <a:off x="357401" y="3299564"/>
                  <a:ext cx="963981" cy="461985"/>
                </a:xfrm>
                <a:prstGeom prst="rect">
                  <a:avLst/>
                </a:prstGeom>
                <a:solidFill>
                  <a:srgbClr val="008000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104" name="Prostokąt 103"/>
                <p:cNvSpPr/>
                <p:nvPr/>
              </p:nvSpPr>
              <p:spPr>
                <a:xfrm>
                  <a:off x="990600" y="3299564"/>
                  <a:ext cx="330781" cy="461985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</p:grpSp>
          <p:sp>
            <p:nvSpPr>
              <p:cNvPr id="101" name="Prostokąt 100"/>
              <p:cNvSpPr/>
              <p:nvPr/>
            </p:nvSpPr>
            <p:spPr>
              <a:xfrm>
                <a:off x="357401" y="3306408"/>
                <a:ext cx="1901319" cy="46198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05" name="Grupa 104"/>
            <p:cNvGrpSpPr/>
            <p:nvPr/>
          </p:nvGrpSpPr>
          <p:grpSpPr>
            <a:xfrm>
              <a:off x="357730" y="3761549"/>
              <a:ext cx="1901319" cy="468829"/>
              <a:chOff x="357401" y="3299564"/>
              <a:chExt cx="1901319" cy="468829"/>
            </a:xfrm>
          </p:grpSpPr>
          <p:grpSp>
            <p:nvGrpSpPr>
              <p:cNvPr id="106" name="Grupa 105"/>
              <p:cNvGrpSpPr/>
              <p:nvPr/>
            </p:nvGrpSpPr>
            <p:grpSpPr>
              <a:xfrm>
                <a:off x="357401" y="3299564"/>
                <a:ext cx="963981" cy="461985"/>
                <a:chOff x="357401" y="3299564"/>
                <a:chExt cx="963981" cy="461985"/>
              </a:xfrm>
            </p:grpSpPr>
            <p:sp>
              <p:nvSpPr>
                <p:cNvPr id="111" name="Prostokąt 110"/>
                <p:cNvSpPr/>
                <p:nvPr/>
              </p:nvSpPr>
              <p:spPr>
                <a:xfrm>
                  <a:off x="357401" y="3299564"/>
                  <a:ext cx="963981" cy="461985"/>
                </a:xfrm>
                <a:prstGeom prst="rect">
                  <a:avLst/>
                </a:prstGeom>
                <a:solidFill>
                  <a:srgbClr val="008000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112" name="Prostokąt 111"/>
                <p:cNvSpPr/>
                <p:nvPr/>
              </p:nvSpPr>
              <p:spPr>
                <a:xfrm>
                  <a:off x="990600" y="3299564"/>
                  <a:ext cx="330781" cy="461985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</p:grpSp>
          <p:grpSp>
            <p:nvGrpSpPr>
              <p:cNvPr id="107" name="Grupa 106"/>
              <p:cNvGrpSpPr/>
              <p:nvPr/>
            </p:nvGrpSpPr>
            <p:grpSpPr>
              <a:xfrm flipH="1">
                <a:off x="1294739" y="3306408"/>
                <a:ext cx="963981" cy="461985"/>
                <a:chOff x="357401" y="3299564"/>
                <a:chExt cx="963981" cy="461985"/>
              </a:xfrm>
            </p:grpSpPr>
            <p:sp>
              <p:nvSpPr>
                <p:cNvPr id="109" name="Prostokąt 108"/>
                <p:cNvSpPr/>
                <p:nvPr/>
              </p:nvSpPr>
              <p:spPr>
                <a:xfrm>
                  <a:off x="357401" y="3299564"/>
                  <a:ext cx="963981" cy="461985"/>
                </a:xfrm>
                <a:prstGeom prst="rect">
                  <a:avLst/>
                </a:prstGeom>
                <a:solidFill>
                  <a:srgbClr val="008000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110" name="Prostokąt 109"/>
                <p:cNvSpPr/>
                <p:nvPr/>
              </p:nvSpPr>
              <p:spPr>
                <a:xfrm>
                  <a:off x="990600" y="3299564"/>
                  <a:ext cx="330781" cy="461985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</p:grpSp>
          <p:sp>
            <p:nvSpPr>
              <p:cNvPr id="108" name="Prostokąt 107"/>
              <p:cNvSpPr/>
              <p:nvPr/>
            </p:nvSpPr>
            <p:spPr>
              <a:xfrm>
                <a:off x="357401" y="3306408"/>
                <a:ext cx="1901319" cy="46198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10" name="Grupa 9"/>
          <p:cNvGrpSpPr/>
          <p:nvPr/>
        </p:nvGrpSpPr>
        <p:grpSpPr>
          <a:xfrm>
            <a:off x="331088" y="5025476"/>
            <a:ext cx="1927962" cy="918124"/>
            <a:chOff x="331088" y="4660202"/>
            <a:chExt cx="1927962" cy="918124"/>
          </a:xfrm>
        </p:grpSpPr>
        <p:sp>
          <p:nvSpPr>
            <p:cNvPr id="114" name="Prostokąt 113"/>
            <p:cNvSpPr/>
            <p:nvPr/>
          </p:nvSpPr>
          <p:spPr>
            <a:xfrm>
              <a:off x="331088" y="4660202"/>
              <a:ext cx="963981" cy="46198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5" name="Prostokąt 114"/>
            <p:cNvSpPr/>
            <p:nvPr/>
          </p:nvSpPr>
          <p:spPr>
            <a:xfrm>
              <a:off x="570120" y="4774757"/>
              <a:ext cx="485916" cy="23287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7" name="Prostokąt 116"/>
            <p:cNvSpPr/>
            <p:nvPr/>
          </p:nvSpPr>
          <p:spPr>
            <a:xfrm>
              <a:off x="1295069" y="4660202"/>
              <a:ext cx="963981" cy="46198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8" name="Prostokąt 117"/>
            <p:cNvSpPr/>
            <p:nvPr/>
          </p:nvSpPr>
          <p:spPr>
            <a:xfrm>
              <a:off x="1534101" y="4774757"/>
              <a:ext cx="485916" cy="23287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0" name="Prostokąt 119"/>
            <p:cNvSpPr/>
            <p:nvPr/>
          </p:nvSpPr>
          <p:spPr>
            <a:xfrm>
              <a:off x="331088" y="5116341"/>
              <a:ext cx="963981" cy="46198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1" name="Prostokąt 120"/>
            <p:cNvSpPr/>
            <p:nvPr/>
          </p:nvSpPr>
          <p:spPr>
            <a:xfrm>
              <a:off x="570120" y="5230896"/>
              <a:ext cx="485916" cy="23287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3" name="Prostokąt 122"/>
            <p:cNvSpPr/>
            <p:nvPr/>
          </p:nvSpPr>
          <p:spPr>
            <a:xfrm>
              <a:off x="1295069" y="5116341"/>
              <a:ext cx="963981" cy="46198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4" name="Prostokąt 123"/>
            <p:cNvSpPr/>
            <p:nvPr/>
          </p:nvSpPr>
          <p:spPr>
            <a:xfrm>
              <a:off x="1534101" y="5230896"/>
              <a:ext cx="485916" cy="23287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4" name="Prostokąt 13"/>
          <p:cNvSpPr/>
          <p:nvPr/>
        </p:nvSpPr>
        <p:spPr>
          <a:xfrm>
            <a:off x="3072474" y="1690727"/>
            <a:ext cx="304800" cy="166935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8" name="Prostokąt 137"/>
          <p:cNvSpPr/>
          <p:nvPr/>
        </p:nvSpPr>
        <p:spPr>
          <a:xfrm>
            <a:off x="1441153" y="1670014"/>
            <a:ext cx="304800" cy="16693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9" name="Prostokąt 138"/>
          <p:cNvSpPr/>
          <p:nvPr/>
        </p:nvSpPr>
        <p:spPr>
          <a:xfrm>
            <a:off x="52930" y="1682234"/>
            <a:ext cx="304800" cy="16693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937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Simulation WG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F6860E3-E20E-0448-82B1-1212345CFF51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pl-PL" smtClean="0"/>
              <a:t>9th Terascale Workshop - P. Rymaszewski</a:t>
            </a:r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0" y="1276796"/>
            <a:ext cx="5715000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VEPIX53 framework</a:t>
            </a:r>
          </a:p>
          <a:p>
            <a:pPr marL="742950" lvl="1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Based on system Verilog and UVM (industry standard)</a:t>
            </a:r>
          </a:p>
          <a:p>
            <a:pPr marL="742950" lvl="1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Benchmarked using FEI4 design</a:t>
            </a:r>
          </a:p>
          <a:p>
            <a:pPr marL="742950" lvl="1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Architecture study with behavioral (non-</a:t>
            </a:r>
            <a:r>
              <a:rPr lang="en-US" sz="1700" dirty="0" err="1" smtClean="0"/>
              <a:t>syntheizable</a:t>
            </a:r>
            <a:r>
              <a:rPr lang="en-US" sz="1700" dirty="0" smtClean="0"/>
              <a:t>) pixel chip model</a:t>
            </a:r>
          </a:p>
          <a:p>
            <a:pPr marL="742950" lvl="1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Different kinds of hit stimuli (internally generated or coming from ATLAS and CMS simulation data)</a:t>
            </a:r>
          </a:p>
        </p:txBody>
      </p:sp>
      <p:grpSp>
        <p:nvGrpSpPr>
          <p:cNvPr id="19" name="Grupa 18"/>
          <p:cNvGrpSpPr/>
          <p:nvPr/>
        </p:nvGrpSpPr>
        <p:grpSpPr>
          <a:xfrm>
            <a:off x="5083477" y="974060"/>
            <a:ext cx="4727788" cy="5076707"/>
            <a:chOff x="4724400" y="974060"/>
            <a:chExt cx="4727788" cy="5076707"/>
          </a:xfrm>
        </p:grpSpPr>
        <p:pic>
          <p:nvPicPr>
            <p:cNvPr id="140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85043" y="974060"/>
              <a:ext cx="4267145" cy="2304494"/>
            </a:xfrm>
            <a:prstGeom prst="rect">
              <a:avLst/>
            </a:prstGeom>
          </p:spPr>
        </p:pic>
        <p:grpSp>
          <p:nvGrpSpPr>
            <p:cNvPr id="142" name="Group 12"/>
            <p:cNvGrpSpPr/>
            <p:nvPr/>
          </p:nvGrpSpPr>
          <p:grpSpPr>
            <a:xfrm>
              <a:off x="4724400" y="3722027"/>
              <a:ext cx="4651118" cy="2328740"/>
              <a:chOff x="885807" y="1439564"/>
              <a:chExt cx="7372386" cy="3691235"/>
            </a:xfrm>
          </p:grpSpPr>
          <p:pic>
            <p:nvPicPr>
              <p:cNvPr id="143" name="Picture 1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5807" y="1439564"/>
                <a:ext cx="7372386" cy="3691235"/>
              </a:xfrm>
              <a:prstGeom prst="rect">
                <a:avLst/>
              </a:prstGeom>
            </p:spPr>
          </p:pic>
          <p:sp>
            <p:nvSpPr>
              <p:cNvPr id="144" name="Rectangle 15"/>
              <p:cNvSpPr/>
              <p:nvPr/>
            </p:nvSpPr>
            <p:spPr bwMode="auto">
              <a:xfrm>
                <a:off x="2006600" y="2235199"/>
                <a:ext cx="2298700" cy="1092201"/>
              </a:xfrm>
              <a:prstGeom prst="rect">
                <a:avLst/>
              </a:prstGeom>
              <a:solidFill>
                <a:srgbClr val="FFF4AB">
                  <a:alpha val="10000"/>
                </a:srgbClr>
              </a:solidFill>
              <a:ln w="25400" cap="flat" cmpd="sng" algn="ctr">
                <a:solidFill>
                  <a:srgbClr val="FF00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5" name="Rectangle 16"/>
              <p:cNvSpPr/>
              <p:nvPr/>
            </p:nvSpPr>
            <p:spPr bwMode="auto">
              <a:xfrm>
                <a:off x="4626706" y="2086709"/>
                <a:ext cx="2520650" cy="1966334"/>
              </a:xfrm>
              <a:prstGeom prst="rect">
                <a:avLst/>
              </a:prstGeom>
              <a:solidFill>
                <a:srgbClr val="FFF4AB">
                  <a:alpha val="10000"/>
                </a:srgbClr>
              </a:solidFill>
              <a:ln w="25400" cap="flat" cmpd="sng" algn="ctr">
                <a:solidFill>
                  <a:srgbClr val="FF00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cxnSp>
          <p:nvCxnSpPr>
            <p:cNvPr id="16" name="Łącznik prosty ze strzałką 15"/>
            <p:cNvCxnSpPr/>
            <p:nvPr/>
          </p:nvCxnSpPr>
          <p:spPr>
            <a:xfrm>
              <a:off x="6745160" y="3124200"/>
              <a:ext cx="0" cy="6858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47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443" y="3522520"/>
            <a:ext cx="4048125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64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Outline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F6860E3-E20E-0448-82B1-1212345CFF51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13" name="Rectangle 12"/>
          <p:cNvSpPr/>
          <p:nvPr/>
        </p:nvSpPr>
        <p:spPr>
          <a:xfrm>
            <a:off x="558704" y="2133600"/>
            <a:ext cx="5461096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>
                <a:solidFill>
                  <a:schemeClr val="bg1">
                    <a:lumMod val="65000"/>
                  </a:schemeClr>
                </a:solidFill>
              </a:rPr>
              <a:t>Introduction</a:t>
            </a:r>
          </a:p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endParaRPr lang="en-US" sz="1700" dirty="0">
              <a:solidFill>
                <a:schemeClr val="bg1">
                  <a:lumMod val="65000"/>
                </a:schemeClr>
              </a:solidFill>
            </a:endParaRPr>
          </a:p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>
                <a:solidFill>
                  <a:schemeClr val="bg1">
                    <a:lumMod val="65000"/>
                  </a:schemeClr>
                </a:solidFill>
              </a:rPr>
              <a:t>Status of working groups</a:t>
            </a:r>
          </a:p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endParaRPr lang="en-US" sz="1700" dirty="0"/>
          </a:p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Related prototypes</a:t>
            </a:r>
          </a:p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endParaRPr lang="en-US" sz="1700" dirty="0"/>
          </a:p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>
                <a:solidFill>
                  <a:schemeClr val="bg1">
                    <a:lumMod val="65000"/>
                  </a:schemeClr>
                </a:solidFill>
              </a:rPr>
              <a:t>Summary</a:t>
            </a:r>
            <a:endParaRPr lang="en-US" sz="17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pl-PL" smtClean="0"/>
              <a:t>9th Terascale Workshop - P. Rymaszewski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19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FE65_P2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F6860E3-E20E-0448-82B1-1212345CFF51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17" name="Content Placeholder 7"/>
          <p:cNvSpPr txBox="1">
            <a:spLocks/>
          </p:cNvSpPr>
          <p:nvPr/>
        </p:nvSpPr>
        <p:spPr>
          <a:xfrm>
            <a:off x="2932072" y="990600"/>
            <a:ext cx="6973928" cy="27503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  <a:buClr>
                <a:srgbClr val="242852">
                  <a:lumMod val="50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Designed by Bonn</a:t>
            </a:r>
            <a:r>
              <a:rPr kumimoji="0" lang="en-US" sz="17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 and LBNL</a:t>
            </a: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  <a:p>
            <a:pPr lvl="0" fontAlgn="auto">
              <a:spcAft>
                <a:spcPts val="0"/>
              </a:spcAft>
              <a:buClr>
                <a:srgbClr val="242852">
                  <a:lumMod val="50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Matrix of 64 × 64 pixels (</a:t>
            </a:r>
            <a:r>
              <a:rPr lang="en-US" sz="1700" dirty="0"/>
              <a:t>50</a:t>
            </a:r>
            <a:r>
              <a:rPr lang="el-GR" sz="1700" dirty="0"/>
              <a:t>μ</a:t>
            </a:r>
            <a:r>
              <a:rPr lang="en-US" sz="1700" dirty="0"/>
              <a:t>m</a:t>
            </a:r>
            <a:r>
              <a:rPr lang="el-GR" sz="1700" dirty="0"/>
              <a:t>×</a:t>
            </a:r>
            <a:r>
              <a:rPr lang="en-US" sz="1700" dirty="0"/>
              <a:t>50</a:t>
            </a:r>
            <a:r>
              <a:rPr lang="el-GR" sz="1700" dirty="0"/>
              <a:t>μ</a:t>
            </a:r>
            <a:r>
              <a:rPr lang="en-US" sz="1700" dirty="0" smtClean="0"/>
              <a:t>m)</a:t>
            </a: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  <a:p>
            <a:pPr fontAlgn="auto">
              <a:spcAft>
                <a:spcPts val="0"/>
              </a:spcAft>
              <a:buClr>
                <a:srgbClr val="242852">
                  <a:lumMod val="50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en-US" sz="1700" dirty="0">
                <a:solidFill>
                  <a:sysClr val="windowText" lastClr="000000"/>
                </a:solidFill>
              </a:rPr>
              <a:t>Digital on top </a:t>
            </a:r>
            <a:r>
              <a:rPr lang="en-US" sz="1700" dirty="0" smtClean="0">
                <a:solidFill>
                  <a:sysClr val="windowText" lastClr="000000"/>
                </a:solidFill>
              </a:rPr>
              <a:t>approach (“digital sea with analog islands”)</a:t>
            </a:r>
            <a:endParaRPr lang="en-US" sz="1700" dirty="0">
              <a:solidFill>
                <a:sysClr val="windowText" lastClr="000000"/>
              </a:solidFill>
            </a:endParaRPr>
          </a:p>
          <a:p>
            <a:pPr lvl="0" fontAlgn="auto">
              <a:spcAft>
                <a:spcPts val="0"/>
              </a:spcAft>
              <a:buClr>
                <a:srgbClr val="242852">
                  <a:lumMod val="50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en-US" sz="1700" dirty="0" smtClean="0">
                <a:solidFill>
                  <a:sysClr val="windowText" lastClr="000000"/>
                </a:solidFill>
                <a:latin typeface="Calibri"/>
              </a:rPr>
              <a:t>Readout based on local hit storage in 2</a:t>
            </a:r>
            <a:r>
              <a:rPr lang="en-US" sz="1700" dirty="0" smtClean="0">
                <a:solidFill>
                  <a:sysClr val="windowText" lastClr="000000"/>
                </a:solidFill>
              </a:rPr>
              <a:t>×2 pixel region</a:t>
            </a:r>
            <a:endParaRPr lang="en-US" sz="1700" dirty="0" smtClean="0">
              <a:solidFill>
                <a:sysClr val="windowText" lastClr="000000"/>
              </a:solidFill>
              <a:latin typeface="Calibri"/>
            </a:endParaRPr>
          </a:p>
          <a:p>
            <a:pPr marL="342900" marR="0" lvl="0" indent="-342900" algn="l" defTabSz="457200" rtl="0" eaLnBrk="1" fontAlgn="auto" latinLnBrk="0" hangingPunct="1">
              <a:spcBef>
                <a:spcPct val="20000"/>
              </a:spcBef>
              <a:spcAft>
                <a:spcPts val="0"/>
              </a:spcAft>
              <a:buClr>
                <a:srgbClr val="242852">
                  <a:lumMod val="50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700" dirty="0" smtClean="0">
                <a:solidFill>
                  <a:sysClr val="windowText" lastClr="000000"/>
                </a:solidFill>
                <a:latin typeface="Calibri"/>
              </a:rPr>
              <a:t>Analog – LBNL’s FE for RD53</a:t>
            </a:r>
          </a:p>
          <a:p>
            <a:pPr marL="342900" marR="0" lvl="0" indent="-342900" algn="l" defTabSz="457200" rtl="0" eaLnBrk="1" fontAlgn="auto" latinLnBrk="0" hangingPunct="1">
              <a:spcBef>
                <a:spcPct val="20000"/>
              </a:spcBef>
              <a:spcAft>
                <a:spcPts val="0"/>
              </a:spcAft>
              <a:buClr>
                <a:srgbClr val="242852">
                  <a:lumMod val="50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700" dirty="0" smtClean="0">
                <a:solidFill>
                  <a:sysClr val="windowText" lastClr="000000"/>
                </a:solidFill>
                <a:latin typeface="Calibri"/>
              </a:rPr>
              <a:t>Digital – modified FEI4, not including all RD53 features </a:t>
            </a:r>
          </a:p>
          <a:p>
            <a:pPr marL="342900" marR="0" lvl="0" indent="-342900" algn="l" defTabSz="457200" rtl="0" eaLnBrk="1" fontAlgn="auto" latinLnBrk="0" hangingPunct="1">
              <a:spcBef>
                <a:spcPct val="20000"/>
              </a:spcBef>
              <a:spcAft>
                <a:spcPts val="0"/>
              </a:spcAft>
              <a:buClr>
                <a:srgbClr val="242852">
                  <a:lumMod val="50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700" dirty="0" smtClean="0">
                <a:solidFill>
                  <a:sysClr val="windowText" lastClr="000000"/>
                </a:solidFill>
                <a:latin typeface="Calibri"/>
              </a:rPr>
              <a:t>Verification – not VEPIX53, but Python-based </a:t>
            </a:r>
            <a:r>
              <a:rPr lang="en-US" sz="1700" dirty="0" smtClean="0">
                <a:solidFill>
                  <a:sysClr val="windowText" lastClr="000000"/>
                </a:solidFill>
                <a:latin typeface="Calibri"/>
              </a:rPr>
              <a:t>framework</a:t>
            </a:r>
            <a:endParaRPr lang="en-US" sz="1700" dirty="0" smtClea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pl-PL" smtClean="0"/>
              <a:t>9th Terascale Workshop - P. Rymaszewski</a:t>
            </a:r>
            <a:endParaRPr lang="en-US"/>
          </a:p>
        </p:txBody>
      </p:sp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16" y="899693"/>
            <a:ext cx="2317278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0" y="3505200"/>
            <a:ext cx="2410600" cy="2972144"/>
            <a:chOff x="1018400" y="2133919"/>
            <a:chExt cx="2639200" cy="3253996"/>
          </a:xfrm>
        </p:grpSpPr>
        <p:cxnSp>
          <p:nvCxnSpPr>
            <p:cNvPr id="8" name="Straight Arrow Connector 6"/>
            <p:cNvCxnSpPr/>
            <p:nvPr/>
          </p:nvCxnSpPr>
          <p:spPr>
            <a:xfrm>
              <a:off x="1260167" y="2133919"/>
              <a:ext cx="0" cy="2898609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9" name="TextBox 7"/>
            <p:cNvSpPr txBox="1"/>
            <p:nvPr/>
          </p:nvSpPr>
          <p:spPr>
            <a:xfrm>
              <a:off x="1828800" y="5110916"/>
              <a:ext cx="12961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3.5 mm</a:t>
              </a:r>
              <a:endParaRPr lang="en-US" sz="1200" dirty="0"/>
            </a:p>
          </p:txBody>
        </p:sp>
        <p:cxnSp>
          <p:nvCxnSpPr>
            <p:cNvPr id="10" name="Straight Arrow Connector 8"/>
            <p:cNvCxnSpPr/>
            <p:nvPr/>
          </p:nvCxnSpPr>
          <p:spPr>
            <a:xfrm>
              <a:off x="1371600" y="5105400"/>
              <a:ext cx="2209800" cy="2758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11" name="TextBox 9"/>
            <p:cNvSpPr txBox="1"/>
            <p:nvPr/>
          </p:nvSpPr>
          <p:spPr>
            <a:xfrm rot="16200000">
              <a:off x="508828" y="3344977"/>
              <a:ext cx="12961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4 mm</a:t>
              </a:r>
              <a:endParaRPr lang="en-US" sz="1200" dirty="0"/>
            </a:p>
          </p:txBody>
        </p:sp>
        <p:pic>
          <p:nvPicPr>
            <p:cNvPr id="5131" name="Picture 46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1200" y="2139302"/>
              <a:ext cx="2336400" cy="2917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740971"/>
            <a:ext cx="2514193" cy="2500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13" t="14683" r="3220" b="25073"/>
          <a:stretch/>
        </p:blipFill>
        <p:spPr bwMode="auto">
          <a:xfrm>
            <a:off x="6477000" y="3740971"/>
            <a:ext cx="3200400" cy="2530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2616" y="2839706"/>
            <a:ext cx="10310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Abstract view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462058" y="3276600"/>
            <a:ext cx="11009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Physical layout</a:t>
            </a:r>
            <a:endParaRPr lang="en-US" dirty="0"/>
          </a:p>
        </p:txBody>
      </p:sp>
      <p:sp>
        <p:nvSpPr>
          <p:cNvPr id="13" name="Down Arrow 12"/>
          <p:cNvSpPr/>
          <p:nvPr/>
        </p:nvSpPr>
        <p:spPr>
          <a:xfrm>
            <a:off x="1296955" y="2884156"/>
            <a:ext cx="228600" cy="626956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790701" y="5140298"/>
            <a:ext cx="182880" cy="182880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>
            <a:stCxn id="14" idx="0"/>
          </p:cNvCxnSpPr>
          <p:nvPr/>
        </p:nvCxnSpPr>
        <p:spPr>
          <a:xfrm flipV="1">
            <a:off x="1882141" y="3740971"/>
            <a:ext cx="1470659" cy="1399327"/>
          </a:xfrm>
          <a:prstGeom prst="line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4" idx="2"/>
          </p:cNvCxnSpPr>
          <p:nvPr/>
        </p:nvCxnSpPr>
        <p:spPr>
          <a:xfrm>
            <a:off x="1882141" y="5323178"/>
            <a:ext cx="1470659" cy="901160"/>
          </a:xfrm>
          <a:prstGeom prst="line">
            <a:avLst/>
          </a:prstGeom>
          <a:ln w="254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485486" y="3962400"/>
            <a:ext cx="7773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/>
              <a:t>Digital </a:t>
            </a:r>
          </a:p>
          <a:p>
            <a:pPr algn="ctr"/>
            <a:r>
              <a:rPr lang="en-US" sz="1600" b="1" dirty="0" smtClean="0"/>
              <a:t>sea</a:t>
            </a:r>
            <a:endParaRPr lang="en-US" sz="16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4766770" y="3886200"/>
            <a:ext cx="10634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/>
              <a:t>4 analog </a:t>
            </a:r>
          </a:p>
          <a:p>
            <a:pPr algn="ctr"/>
            <a:r>
              <a:rPr lang="en-US" sz="1600" b="1" dirty="0" smtClean="0"/>
              <a:t>front ends</a:t>
            </a:r>
          </a:p>
          <a:p>
            <a:pPr algn="ctr"/>
            <a:r>
              <a:rPr lang="en-US" sz="1600" b="1" dirty="0" smtClean="0"/>
              <a:t>island</a:t>
            </a:r>
            <a:endParaRPr lang="en-US" sz="1600" b="1" dirty="0"/>
          </a:p>
        </p:txBody>
      </p:sp>
      <p:sp>
        <p:nvSpPr>
          <p:cNvPr id="21" name="Rectangle 20"/>
          <p:cNvSpPr/>
          <p:nvPr/>
        </p:nvSpPr>
        <p:spPr>
          <a:xfrm>
            <a:off x="3810000" y="4574233"/>
            <a:ext cx="1213463" cy="1199526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935851" y="5486400"/>
            <a:ext cx="986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One pixel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8194" name="Picture 2" descr="C:\Users\Piotrek\Desktop\terascale_april2016\lbln_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072" y="902146"/>
            <a:ext cx="996328" cy="85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16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FE65_P2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F6860E3-E20E-0448-82B1-1212345CFF51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10" name="Content Placeholder 7"/>
          <p:cNvSpPr txBox="1">
            <a:spLocks/>
          </p:cNvSpPr>
          <p:nvPr/>
        </p:nvSpPr>
        <p:spPr>
          <a:xfrm>
            <a:off x="381000" y="1076946"/>
            <a:ext cx="8991600" cy="17424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42852">
                  <a:lumMod val="50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Submitted in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MPW in late 2015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, chips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 came back recently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42852">
                  <a:lumMod val="50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800" noProof="0" dirty="0" smtClean="0">
                <a:solidFill>
                  <a:sysClr val="windowText" lastClr="000000"/>
                </a:solidFill>
                <a:latin typeface="Calibri"/>
              </a:rPr>
              <a:t>Software that was used to simulate circuit during design can be used directly in measurement process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42852">
                  <a:lumMod val="50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800" dirty="0" smtClean="0">
                <a:solidFill>
                  <a:sysClr val="windowText" lastClr="000000"/>
                </a:solidFill>
                <a:latin typeface="Calibri"/>
              </a:rPr>
              <a:t>Test hardware is ready (MIO + GPAC + FE65_P2 adapter)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42852">
                  <a:lumMod val="50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800" noProof="0" dirty="0" smtClean="0">
                <a:solidFill>
                  <a:sysClr val="windowText" lastClr="000000"/>
                </a:solidFill>
                <a:latin typeface="Calibri"/>
              </a:rPr>
              <a:t>Measurements are starting now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pl-PL" smtClean="0"/>
              <a:t>9th Terascale Workshop - P. Rymaszewski</a:t>
            </a:r>
            <a:endParaRPr lang="en-US"/>
          </a:p>
        </p:txBody>
      </p:sp>
      <p:pic>
        <p:nvPicPr>
          <p:cNvPr id="13" name="Content Placeholder 10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828800"/>
            <a:ext cx="3581400" cy="1287042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3276600"/>
            <a:ext cx="2895600" cy="2895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3314700"/>
            <a:ext cx="2857500" cy="2857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19904902">
            <a:off x="2574231" y="4405672"/>
            <a:ext cx="1480939" cy="533400"/>
          </a:xfrm>
          <a:prstGeom prst="rect">
            <a:avLst/>
          </a:prstGeom>
          <a:solidFill>
            <a:srgbClr val="FFFF66">
              <a:alpha val="29000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preliminary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172200" y="4038600"/>
                <a:ext cx="327660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Preliminary measurement results of threshold and noise distribution in one core (4×64 pixels) after tuning</a:t>
                </a:r>
              </a:p>
              <a:p>
                <a:endParaRPr lang="en-US" sz="16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𝑇𝐻</m:t>
                          </m:r>
                        </m:sub>
                      </m:sSub>
                      <m:r>
                        <a:rPr lang="en-US" sz="1600" b="0" i="1" smtClean="0">
                          <a:latin typeface="Cambria Math"/>
                        </a:rPr>
                        <m:t>≈320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𝐸𝑁𝐶</m:t>
                          </m:r>
                        </m:sub>
                      </m:sSub>
                      <m:r>
                        <a:rPr lang="en-US" sz="1600" b="0" i="1" smtClean="0">
                          <a:latin typeface="Cambria Math"/>
                        </a:rPr>
                        <m:t>≈50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2200" y="4038600"/>
                <a:ext cx="3276600" cy="1569660"/>
              </a:xfrm>
              <a:prstGeom prst="rect">
                <a:avLst/>
              </a:prstGeom>
              <a:blipFill rotWithShape="1">
                <a:blip r:embed="rId6"/>
                <a:stretch>
                  <a:fillRect l="-1117" t="-1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662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CHIPIX65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F6860E3-E20E-0448-82B1-1212345CFF51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pl-PL" smtClean="0"/>
              <a:t>9th Terascale Workshop - P. Rymaszewski</a:t>
            </a:r>
            <a:endParaRPr lang="en-US"/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2175512"/>
            <a:ext cx="3220131" cy="4109592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9664" y="4046224"/>
            <a:ext cx="2296074" cy="2238880"/>
          </a:xfrm>
          <a:prstGeom prst="rect">
            <a:avLst/>
          </a:prstGeom>
        </p:spPr>
      </p:pic>
      <p:sp>
        <p:nvSpPr>
          <p:cNvPr id="8" name="Content Placeholder 7"/>
          <p:cNvSpPr txBox="1">
            <a:spLocks/>
          </p:cNvSpPr>
          <p:nvPr/>
        </p:nvSpPr>
        <p:spPr>
          <a:xfrm>
            <a:off x="304800" y="1135828"/>
            <a:ext cx="6973928" cy="27503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  <a:buClr>
                <a:srgbClr val="242852">
                  <a:lumMod val="50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Designed by INFN Collaboration</a:t>
            </a:r>
          </a:p>
          <a:p>
            <a:pPr lvl="0" fontAlgn="auto">
              <a:spcAft>
                <a:spcPts val="0"/>
              </a:spcAft>
              <a:buClr>
                <a:srgbClr val="242852">
                  <a:lumMod val="50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Matrix of 64 × 64 pixels (</a:t>
            </a:r>
            <a:r>
              <a:rPr lang="en-US" sz="1700" dirty="0"/>
              <a:t>50</a:t>
            </a:r>
            <a:r>
              <a:rPr lang="el-GR" sz="1700" dirty="0"/>
              <a:t>μ</a:t>
            </a:r>
            <a:r>
              <a:rPr lang="en-US" sz="1700" dirty="0"/>
              <a:t>m</a:t>
            </a:r>
            <a:r>
              <a:rPr lang="el-GR" sz="1700" dirty="0"/>
              <a:t>×</a:t>
            </a:r>
            <a:r>
              <a:rPr lang="en-US" sz="1700" dirty="0"/>
              <a:t>50</a:t>
            </a:r>
            <a:r>
              <a:rPr lang="el-GR" sz="1700" dirty="0"/>
              <a:t>μ</a:t>
            </a:r>
            <a:r>
              <a:rPr lang="en-US" sz="1700" dirty="0" smtClean="0"/>
              <a:t>m)</a:t>
            </a: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  <a:p>
            <a:pPr fontAlgn="auto">
              <a:spcAft>
                <a:spcPts val="0"/>
              </a:spcAft>
              <a:buClr>
                <a:srgbClr val="242852">
                  <a:lumMod val="50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en-US" sz="1700" dirty="0">
                <a:solidFill>
                  <a:sysClr val="windowText" lastClr="000000"/>
                </a:solidFill>
              </a:rPr>
              <a:t>Digital on top </a:t>
            </a:r>
            <a:r>
              <a:rPr lang="en-US" sz="1700" dirty="0" smtClean="0">
                <a:solidFill>
                  <a:sysClr val="windowText" lastClr="000000"/>
                </a:solidFill>
              </a:rPr>
              <a:t>approach (“digital sea with analog islands”)</a:t>
            </a:r>
            <a:endParaRPr lang="en-US" sz="1700" dirty="0">
              <a:solidFill>
                <a:sysClr val="windowText" lastClr="000000"/>
              </a:solidFill>
            </a:endParaRPr>
          </a:p>
          <a:p>
            <a:pPr lvl="0" fontAlgn="auto">
              <a:spcAft>
                <a:spcPts val="0"/>
              </a:spcAft>
              <a:buClr>
                <a:srgbClr val="242852">
                  <a:lumMod val="50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en-US" sz="1700" dirty="0" smtClean="0">
                <a:solidFill>
                  <a:sysClr val="windowText" lastClr="000000"/>
                </a:solidFill>
                <a:latin typeface="Calibri"/>
              </a:rPr>
              <a:t>Readout based on centralized hit storage with 4</a:t>
            </a:r>
            <a:r>
              <a:rPr lang="en-US" sz="1700" dirty="0" smtClean="0">
                <a:solidFill>
                  <a:sysClr val="windowText" lastClr="000000"/>
                </a:solidFill>
              </a:rPr>
              <a:t>×4 pixel region</a:t>
            </a:r>
            <a:endParaRPr lang="en-US" sz="1700" dirty="0" smtClean="0">
              <a:solidFill>
                <a:sysClr val="windowText" lastClr="000000"/>
              </a:solidFill>
              <a:latin typeface="Calibri"/>
            </a:endParaRPr>
          </a:p>
          <a:p>
            <a:pPr marL="342900" marR="0" lvl="0" indent="-342900" algn="l" defTabSz="457200" rtl="0" eaLnBrk="1" fontAlgn="auto" latinLnBrk="0" hangingPunct="1">
              <a:spcBef>
                <a:spcPct val="20000"/>
              </a:spcBef>
              <a:spcAft>
                <a:spcPts val="0"/>
              </a:spcAft>
              <a:buClr>
                <a:srgbClr val="242852">
                  <a:lumMod val="50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700" dirty="0" smtClean="0">
                <a:solidFill>
                  <a:sysClr val="windowText" lastClr="000000"/>
                </a:solidFill>
                <a:latin typeface="Calibri"/>
              </a:rPr>
              <a:t>Analog – 2 types: Torino’s and Bergamo/Pavia’s FE for RD53</a:t>
            </a:r>
          </a:p>
          <a:p>
            <a:pPr marL="342900" marR="0" lvl="0" indent="-342900" algn="l" defTabSz="457200" rtl="0" eaLnBrk="1" fontAlgn="auto" latinLnBrk="0" hangingPunct="1">
              <a:spcBef>
                <a:spcPct val="20000"/>
              </a:spcBef>
              <a:spcAft>
                <a:spcPts val="0"/>
              </a:spcAft>
              <a:buClr>
                <a:srgbClr val="242852">
                  <a:lumMod val="50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700" dirty="0" smtClean="0">
                <a:solidFill>
                  <a:sysClr val="windowText" lastClr="000000"/>
                </a:solidFill>
                <a:latin typeface="Calibri"/>
              </a:rPr>
              <a:t>Verification – VEPIX53</a:t>
            </a:r>
          </a:p>
          <a:p>
            <a:pPr marL="342900" marR="0" lvl="0" indent="-342900" algn="l" defTabSz="457200" rtl="0" eaLnBrk="1" fontAlgn="auto" latinLnBrk="0" hangingPunct="1">
              <a:spcBef>
                <a:spcPct val="20000"/>
              </a:spcBef>
              <a:spcAft>
                <a:spcPts val="0"/>
              </a:spcAft>
              <a:buClr>
                <a:srgbClr val="242852">
                  <a:lumMod val="50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700" dirty="0" smtClean="0">
                <a:solidFill>
                  <a:sysClr val="windowText" lastClr="000000"/>
                </a:solidFill>
                <a:latin typeface="Calibri"/>
              </a:rPr>
              <a:t>Includes several IPs developed for RD53 (bandgap, DAC, etc.)</a:t>
            </a:r>
          </a:p>
          <a:p>
            <a:pPr marL="342900" marR="0" lvl="0" indent="-342900" algn="l" defTabSz="457200" rtl="0" eaLnBrk="1" fontAlgn="auto" latinLnBrk="0" hangingPunct="1">
              <a:spcBef>
                <a:spcPct val="20000"/>
              </a:spcBef>
              <a:spcAft>
                <a:spcPts val="0"/>
              </a:spcAft>
              <a:buClr>
                <a:srgbClr val="242852">
                  <a:lumMod val="50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700" dirty="0" smtClean="0">
                <a:solidFill>
                  <a:sysClr val="windowText" lastClr="000000"/>
                </a:solidFill>
                <a:latin typeface="Calibri"/>
              </a:rPr>
              <a:t>Submitted in March 2016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265" y="990599"/>
            <a:ext cx="1371600" cy="87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405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Outline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F6860E3-E20E-0448-82B1-1212345CFF51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13" name="Rectangle 12"/>
          <p:cNvSpPr/>
          <p:nvPr/>
        </p:nvSpPr>
        <p:spPr>
          <a:xfrm>
            <a:off x="558704" y="2133600"/>
            <a:ext cx="5461096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Introduction</a:t>
            </a:r>
          </a:p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endParaRPr lang="en-US" sz="1700" dirty="0"/>
          </a:p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Status of working groups</a:t>
            </a:r>
          </a:p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endParaRPr lang="en-US" sz="1700" dirty="0"/>
          </a:p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Related prototypes</a:t>
            </a:r>
          </a:p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endParaRPr lang="en-US" sz="1700" dirty="0"/>
          </a:p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Summary</a:t>
            </a:r>
            <a:endParaRPr lang="en-US" sz="17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pl-PL" smtClean="0"/>
              <a:t>9th Terascale Workshop - P. Rymaszewski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1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DRAD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F6860E3-E20E-0448-82B1-1212345CFF51}" type="slidenum">
              <a:rPr lang="de-DE" smtClean="0"/>
              <a:pPr/>
              <a:t>20</a:t>
            </a:fld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pl-PL" smtClean="0"/>
              <a:t>9th Terascale Workshop - P. Rymaszewski</a:t>
            </a:r>
            <a:endParaRPr lang="en-US"/>
          </a:p>
        </p:txBody>
      </p:sp>
      <p:sp>
        <p:nvSpPr>
          <p:cNvPr id="8" name="Content Placeholder 7"/>
          <p:cNvSpPr txBox="1">
            <a:spLocks/>
          </p:cNvSpPr>
          <p:nvPr/>
        </p:nvSpPr>
        <p:spPr>
          <a:xfrm>
            <a:off x="304800" y="990600"/>
            <a:ext cx="6973928" cy="27503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  <a:buClr>
                <a:srgbClr val="242852">
                  <a:lumMod val="50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Joint effort between 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RD53 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and LP-GBT</a:t>
            </a:r>
          </a:p>
          <a:p>
            <a:pPr lvl="0" fontAlgn="auto">
              <a:spcAft>
                <a:spcPts val="0"/>
              </a:spcAft>
              <a:buClr>
                <a:srgbClr val="242852">
                  <a:lumMod val="50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en-GB" sz="1700" dirty="0" smtClean="0">
                <a:solidFill>
                  <a:sysClr val="windowText" lastClr="000000"/>
                </a:solidFill>
                <a:latin typeface="Calibri"/>
              </a:rPr>
              <a:t>Aim – test influence of radiation on performance of digital standard cells</a:t>
            </a:r>
          </a:p>
          <a:p>
            <a:pPr lvl="1" fontAlgn="auto">
              <a:spcAft>
                <a:spcPts val="0"/>
              </a:spcAft>
              <a:buClr>
                <a:srgbClr val="242852">
                  <a:lumMod val="50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en-GB" sz="1700" dirty="0" smtClean="0">
                <a:solidFill>
                  <a:sysClr val="windowText" lastClr="000000"/>
                </a:solidFill>
                <a:latin typeface="Calibri"/>
              </a:rPr>
              <a:t>Speed degradation</a:t>
            </a:r>
          </a:p>
          <a:p>
            <a:pPr lvl="1" fontAlgn="auto">
              <a:spcAft>
                <a:spcPts val="0"/>
              </a:spcAft>
              <a:buClr>
                <a:srgbClr val="242852">
                  <a:lumMod val="50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en-GB" sz="1700" dirty="0" smtClean="0">
                <a:solidFill>
                  <a:sysClr val="windowText" lastClr="000000"/>
                </a:solidFill>
                <a:latin typeface="Calibri"/>
              </a:rPr>
              <a:t>Power consumption</a:t>
            </a:r>
          </a:p>
          <a:p>
            <a:pPr lvl="1" fontAlgn="auto">
              <a:spcAft>
                <a:spcPts val="0"/>
              </a:spcAft>
              <a:buClr>
                <a:srgbClr val="242852">
                  <a:lumMod val="50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en-GB" sz="1700" dirty="0" smtClean="0">
                <a:solidFill>
                  <a:sysClr val="windowText" lastClr="000000"/>
                </a:solidFill>
                <a:latin typeface="Calibri"/>
              </a:rPr>
              <a:t>SEU rate</a:t>
            </a:r>
          </a:p>
          <a:p>
            <a:pPr fontAlgn="auto">
              <a:spcAft>
                <a:spcPts val="0"/>
              </a:spcAft>
              <a:buClr>
                <a:srgbClr val="242852">
                  <a:lumMod val="50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en-GB" sz="1700" dirty="0" smtClean="0">
                <a:solidFill>
                  <a:sysClr val="windowText" lastClr="000000"/>
                </a:solidFill>
                <a:latin typeface="Calibri"/>
              </a:rPr>
              <a:t>Includes both standard libraries (different V</a:t>
            </a:r>
            <a:r>
              <a:rPr lang="en-GB" sz="1700" baseline="-25000" dirty="0" smtClean="0">
                <a:solidFill>
                  <a:sysClr val="windowText" lastClr="000000"/>
                </a:solidFill>
                <a:latin typeface="Calibri"/>
              </a:rPr>
              <a:t>T</a:t>
            </a:r>
            <a:r>
              <a:rPr lang="en-GB" sz="1700" dirty="0" smtClean="0">
                <a:solidFill>
                  <a:sysClr val="windowText" lastClr="000000"/>
                </a:solidFill>
                <a:latin typeface="Calibri"/>
              </a:rPr>
              <a:t>) and modified cells</a:t>
            </a:r>
          </a:p>
          <a:p>
            <a:pPr fontAlgn="auto">
              <a:spcAft>
                <a:spcPts val="0"/>
              </a:spcAft>
              <a:buClr>
                <a:srgbClr val="242852">
                  <a:lumMod val="50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en-GB" sz="1700" dirty="0" smtClean="0">
                <a:solidFill>
                  <a:sysClr val="windowText" lastClr="000000"/>
                </a:solidFill>
                <a:latin typeface="Calibri"/>
              </a:rPr>
              <a:t>Submitted in March 2016</a:t>
            </a:r>
            <a:endParaRPr lang="en-US" sz="1700" dirty="0" smtClean="0">
              <a:solidFill>
                <a:sysClr val="windowText" lastClr="000000"/>
              </a:solidFill>
              <a:latin typeface="Calibri"/>
            </a:endParaRPr>
          </a:p>
        </p:txBody>
      </p:sp>
      <p:grpSp>
        <p:nvGrpSpPr>
          <p:cNvPr id="30" name="Grupa 29"/>
          <p:cNvGrpSpPr/>
          <p:nvPr/>
        </p:nvGrpSpPr>
        <p:grpSpPr>
          <a:xfrm>
            <a:off x="2223490" y="3273372"/>
            <a:ext cx="4634510" cy="3051228"/>
            <a:chOff x="3290290" y="2270462"/>
            <a:chExt cx="6233072" cy="4103675"/>
          </a:xfrm>
        </p:grpSpPr>
        <p:pic>
          <p:nvPicPr>
            <p:cNvPr id="10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10200" y="2270462"/>
              <a:ext cx="4113162" cy="4103675"/>
            </a:xfrm>
            <a:prstGeom prst="rect">
              <a:avLst/>
            </a:prstGeom>
          </p:spPr>
        </p:pic>
        <p:cxnSp>
          <p:nvCxnSpPr>
            <p:cNvPr id="11" name="Straight Arrow Connector 8"/>
            <p:cNvCxnSpPr/>
            <p:nvPr/>
          </p:nvCxnSpPr>
          <p:spPr>
            <a:xfrm>
              <a:off x="4695312" y="3778536"/>
              <a:ext cx="1209369" cy="531064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9"/>
            <p:cNvCxnSpPr/>
            <p:nvPr/>
          </p:nvCxnSpPr>
          <p:spPr>
            <a:xfrm>
              <a:off x="4713104" y="3778536"/>
              <a:ext cx="1178877" cy="213564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0"/>
            <p:cNvCxnSpPr/>
            <p:nvPr/>
          </p:nvCxnSpPr>
          <p:spPr>
            <a:xfrm flipV="1">
              <a:off x="4695312" y="3649200"/>
              <a:ext cx="1196669" cy="129335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1"/>
            <p:cNvCxnSpPr/>
            <p:nvPr/>
          </p:nvCxnSpPr>
          <p:spPr>
            <a:xfrm flipV="1">
              <a:off x="4695312" y="3319000"/>
              <a:ext cx="1196669" cy="459535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2"/>
            <p:cNvCxnSpPr/>
            <p:nvPr/>
          </p:nvCxnSpPr>
          <p:spPr>
            <a:xfrm flipV="1">
              <a:off x="4695312" y="3001500"/>
              <a:ext cx="1196669" cy="777035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3"/>
            <p:cNvCxnSpPr/>
            <p:nvPr/>
          </p:nvCxnSpPr>
          <p:spPr>
            <a:xfrm>
              <a:off x="4713104" y="3798963"/>
              <a:ext cx="1194839" cy="883858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4"/>
            <p:cNvCxnSpPr/>
            <p:nvPr/>
          </p:nvCxnSpPr>
          <p:spPr>
            <a:xfrm>
              <a:off x="4695312" y="3798963"/>
              <a:ext cx="1220519" cy="1238837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5"/>
            <p:cNvCxnSpPr/>
            <p:nvPr/>
          </p:nvCxnSpPr>
          <p:spPr>
            <a:xfrm>
              <a:off x="4704207" y="3832786"/>
              <a:ext cx="1200474" cy="1518214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6"/>
            <p:cNvCxnSpPr/>
            <p:nvPr/>
          </p:nvCxnSpPr>
          <p:spPr>
            <a:xfrm>
              <a:off x="4695312" y="3866609"/>
              <a:ext cx="1209369" cy="1827291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7"/>
            <p:cNvSpPr txBox="1"/>
            <p:nvPr/>
          </p:nvSpPr>
          <p:spPr>
            <a:xfrm>
              <a:off x="3290290" y="3211937"/>
              <a:ext cx="1472327" cy="1490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b="1" dirty="0" smtClean="0">
                  <a:latin typeface="Verdana"/>
                  <a:cs typeface="Verdana"/>
                </a:rPr>
                <a:t>9 libraries</a:t>
              </a:r>
              <a:r>
                <a:rPr lang="en-GB" sz="1100" dirty="0" smtClean="0">
                  <a:latin typeface="Verdana"/>
                  <a:cs typeface="Verdana"/>
                </a:rPr>
                <a:t>:</a:t>
              </a:r>
            </a:p>
            <a:p>
              <a:pPr algn="ctr"/>
              <a:r>
                <a:rPr lang="en-GB" sz="1100" dirty="0" smtClean="0">
                  <a:latin typeface="Verdana"/>
                  <a:cs typeface="Verdana"/>
                </a:rPr>
                <a:t>Different </a:t>
              </a:r>
              <a:r>
                <a:rPr lang="en-GB" sz="1100" i="1" dirty="0" smtClean="0">
                  <a:latin typeface="Verdana"/>
                  <a:cs typeface="Verdana"/>
                </a:rPr>
                <a:t>V</a:t>
              </a:r>
              <a:r>
                <a:rPr lang="en-GB" sz="1100" baseline="-25000" dirty="0" smtClean="0">
                  <a:latin typeface="Verdana"/>
                  <a:cs typeface="Verdana"/>
                </a:rPr>
                <a:t>T</a:t>
              </a:r>
              <a:r>
                <a:rPr lang="en-GB" sz="1100" dirty="0" smtClean="0">
                  <a:latin typeface="Verdana"/>
                  <a:cs typeface="Verdana"/>
                </a:rPr>
                <a:t> flavours, transistor size and shape</a:t>
              </a:r>
            </a:p>
          </p:txBody>
        </p:sp>
        <p:sp>
          <p:nvSpPr>
            <p:cNvPr id="21" name="Rectangle 19"/>
            <p:cNvSpPr/>
            <p:nvPr/>
          </p:nvSpPr>
          <p:spPr>
            <a:xfrm>
              <a:off x="8104647" y="2791334"/>
              <a:ext cx="873434" cy="3042265"/>
            </a:xfrm>
            <a:prstGeom prst="rect">
              <a:avLst/>
            </a:prstGeom>
            <a:solidFill>
              <a:srgbClr val="F2DCDB"/>
            </a:solidFill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 smtClean="0">
                  <a:solidFill>
                    <a:schemeClr val="tx1"/>
                  </a:solidFill>
                  <a:latin typeface="Verdana"/>
                  <a:cs typeface="Verdana"/>
                </a:rPr>
                <a:t>Shift register</a:t>
              </a:r>
              <a:endParaRPr lang="en-GB" sz="900" dirty="0">
                <a:solidFill>
                  <a:schemeClr val="tx1"/>
                </a:solidFill>
                <a:latin typeface="Verdana"/>
                <a:cs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439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RD53A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F6860E3-E20E-0448-82B1-1212345CFF51}" type="slidenum">
              <a:rPr lang="de-DE" smtClean="0"/>
              <a:pPr/>
              <a:t>21</a:t>
            </a:fld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pl-PL" smtClean="0"/>
              <a:t>9th Terascale Workshop - P. Rymaszewski</a:t>
            </a:r>
            <a:endParaRPr lang="en-US"/>
          </a:p>
        </p:txBody>
      </p:sp>
      <p:sp>
        <p:nvSpPr>
          <p:cNvPr id="8" name="Content Placeholder 7"/>
          <p:cNvSpPr txBox="1">
            <a:spLocks/>
          </p:cNvSpPr>
          <p:nvPr/>
        </p:nvSpPr>
        <p:spPr>
          <a:xfrm>
            <a:off x="304799" y="990600"/>
            <a:ext cx="9407516" cy="5029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  <a:buClr>
                <a:srgbClr val="242852">
                  <a:lumMod val="50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Full scale demonstrator chip</a:t>
            </a:r>
          </a:p>
          <a:p>
            <a:pPr lvl="0" fontAlgn="auto">
              <a:spcAft>
                <a:spcPts val="0"/>
              </a:spcAft>
              <a:buClr>
                <a:srgbClr val="242852">
                  <a:lumMod val="50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en-GB" sz="1700" dirty="0" smtClean="0">
                <a:solidFill>
                  <a:sysClr val="windowText" lastClr="000000"/>
                </a:solidFill>
                <a:latin typeface="Calibri"/>
              </a:rPr>
              <a:t>Goal – demonstrate the feasibility of concept in a large format IC</a:t>
            </a:r>
          </a:p>
          <a:p>
            <a:pPr lvl="1" fontAlgn="auto">
              <a:spcAft>
                <a:spcPts val="0"/>
              </a:spcAft>
              <a:buClr>
                <a:srgbClr val="242852">
                  <a:lumMod val="50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en-GB" sz="1700" dirty="0" smtClean="0">
                <a:solidFill>
                  <a:sysClr val="windowText" lastClr="000000"/>
                </a:solidFill>
                <a:latin typeface="Calibri"/>
              </a:rPr>
              <a:t>Suitability of 65nm technology</a:t>
            </a:r>
          </a:p>
          <a:p>
            <a:pPr lvl="1" fontAlgn="auto">
              <a:spcAft>
                <a:spcPts val="0"/>
              </a:spcAft>
              <a:buClr>
                <a:srgbClr val="242852">
                  <a:lumMod val="50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en-GB" sz="1700" dirty="0" smtClean="0">
                <a:solidFill>
                  <a:sysClr val="windowText" lastClr="000000"/>
                </a:solidFill>
                <a:latin typeface="Calibri"/>
              </a:rPr>
              <a:t>Radiation hardness (500Mrad) and SUE tolerance</a:t>
            </a:r>
          </a:p>
          <a:p>
            <a:pPr lvl="1" fontAlgn="auto">
              <a:spcAft>
                <a:spcPts val="0"/>
              </a:spcAft>
              <a:buClr>
                <a:srgbClr val="242852">
                  <a:lumMod val="50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en-GB" sz="1700" dirty="0" smtClean="0">
                <a:solidFill>
                  <a:sysClr val="windowText" lastClr="000000"/>
                </a:solidFill>
                <a:latin typeface="Calibri"/>
              </a:rPr>
              <a:t>High data and trigger rates with low threshold operation and fast readout</a:t>
            </a:r>
          </a:p>
          <a:p>
            <a:pPr lvl="1" fontAlgn="auto">
              <a:spcAft>
                <a:spcPts val="0"/>
              </a:spcAft>
              <a:buClr>
                <a:srgbClr val="242852">
                  <a:lumMod val="50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en-GB" sz="1700" dirty="0" smtClean="0">
                <a:solidFill>
                  <a:sysClr val="windowText" lastClr="000000"/>
                </a:solidFill>
                <a:latin typeface="Calibri"/>
              </a:rPr>
              <a:t>Power management and serial powering</a:t>
            </a:r>
          </a:p>
          <a:p>
            <a:pPr fontAlgn="auto">
              <a:spcAft>
                <a:spcPts val="0"/>
              </a:spcAft>
              <a:buClr>
                <a:srgbClr val="242852">
                  <a:lumMod val="50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en-US" sz="1700" dirty="0" smtClean="0">
                <a:solidFill>
                  <a:sysClr val="windowText" lastClr="000000"/>
                </a:solidFill>
                <a:latin typeface="Calibri"/>
              </a:rPr>
              <a:t>Not intended as final, production chip</a:t>
            </a:r>
            <a:r>
              <a:rPr lang="en-US" sz="17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1700" dirty="0" smtClean="0">
                <a:solidFill>
                  <a:sysClr val="windowText" lastClr="000000"/>
                </a:solidFill>
                <a:latin typeface="Calibri"/>
              </a:rPr>
              <a:t>(will includes several designs variation and testing features)</a:t>
            </a:r>
          </a:p>
          <a:p>
            <a:pPr fontAlgn="auto">
              <a:spcAft>
                <a:spcPts val="0"/>
              </a:spcAft>
              <a:buClr>
                <a:srgbClr val="242852">
                  <a:lumMod val="50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en-US" sz="1700" dirty="0" smtClean="0">
                <a:solidFill>
                  <a:sysClr val="windowText" lastClr="000000"/>
                </a:solidFill>
                <a:latin typeface="Calibri"/>
              </a:rPr>
              <a:t>Architecture not defined yet (waiting for simulation and prototype measurements results)</a:t>
            </a:r>
          </a:p>
          <a:p>
            <a:pPr fontAlgn="auto">
              <a:spcAft>
                <a:spcPts val="0"/>
              </a:spcAft>
              <a:buClr>
                <a:srgbClr val="242852">
                  <a:lumMod val="50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en-US" sz="1700" dirty="0" smtClean="0">
                <a:solidFill>
                  <a:sysClr val="windowText" lastClr="000000"/>
                </a:solidFill>
                <a:latin typeface="Calibri"/>
              </a:rPr>
              <a:t>Integration of all IPs</a:t>
            </a:r>
          </a:p>
          <a:p>
            <a:pPr fontAlgn="auto">
              <a:spcAft>
                <a:spcPts val="0"/>
              </a:spcAft>
              <a:buClr>
                <a:srgbClr val="242852">
                  <a:lumMod val="50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en-US" sz="1700" dirty="0" smtClean="0">
                <a:solidFill>
                  <a:sysClr val="windowText" lastClr="000000"/>
                </a:solidFill>
                <a:latin typeface="Calibri"/>
              </a:rPr>
              <a:t>Following full design flow with complete verification</a:t>
            </a:r>
          </a:p>
          <a:p>
            <a:pPr fontAlgn="auto">
              <a:spcAft>
                <a:spcPts val="0"/>
              </a:spcAft>
              <a:buClr>
                <a:srgbClr val="242852">
                  <a:lumMod val="50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en-US" sz="1700" dirty="0" smtClean="0">
                <a:solidFill>
                  <a:sysClr val="windowText" lastClr="000000"/>
                </a:solidFill>
                <a:latin typeface="Calibri"/>
              </a:rPr>
              <a:t>Scheduled for end of 2016</a:t>
            </a:r>
            <a:br>
              <a:rPr lang="en-US" sz="1700" dirty="0" smtClean="0">
                <a:solidFill>
                  <a:sysClr val="windowText" lastClr="000000"/>
                </a:solidFill>
                <a:latin typeface="Calibri"/>
              </a:rPr>
            </a:br>
            <a:r>
              <a:rPr lang="en-US" sz="1700" dirty="0" smtClean="0">
                <a:solidFill>
                  <a:sysClr val="windowText" lastClr="000000"/>
                </a:solidFill>
                <a:latin typeface="Calibri"/>
              </a:rPr>
              <a:t>(wafer scale production, sharing run with other project)</a:t>
            </a:r>
          </a:p>
          <a:p>
            <a:pPr fontAlgn="auto">
              <a:spcAft>
                <a:spcPts val="0"/>
              </a:spcAft>
              <a:buClr>
                <a:srgbClr val="242852">
                  <a:lumMod val="50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en-US" sz="1700" dirty="0" smtClean="0">
                <a:solidFill>
                  <a:sysClr val="windowText" lastClr="000000"/>
                </a:solidFill>
                <a:latin typeface="Calibri"/>
              </a:rPr>
              <a:t>Proposed size: 20mm×11.8mm (400</a:t>
            </a:r>
            <a:r>
              <a:rPr lang="en-US" sz="1700" dirty="0" smtClean="0">
                <a:solidFill>
                  <a:sysClr val="windowText" lastClr="000000"/>
                </a:solidFill>
              </a:rPr>
              <a:t>×192 pixels)</a:t>
            </a:r>
            <a:endParaRPr lang="en-US" sz="1700" dirty="0" smtClean="0">
              <a:solidFill>
                <a:sysClr val="windowText" lastClr="000000"/>
              </a:solidFill>
              <a:latin typeface="Calibri"/>
            </a:endParaRPr>
          </a:p>
        </p:txBody>
      </p:sp>
      <p:grpSp>
        <p:nvGrpSpPr>
          <p:cNvPr id="22" name="Group 10"/>
          <p:cNvGrpSpPr/>
          <p:nvPr/>
        </p:nvGrpSpPr>
        <p:grpSpPr>
          <a:xfrm>
            <a:off x="6164226" y="3505200"/>
            <a:ext cx="3278434" cy="2558341"/>
            <a:chOff x="4572000" y="3202964"/>
            <a:chExt cx="4073515" cy="3178786"/>
          </a:xfrm>
        </p:grpSpPr>
        <p:pic>
          <p:nvPicPr>
            <p:cNvPr id="23" name="Picture 6" descr="RD53A_specs_main_V3.pdf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939" t="38889" r="27725" b="36111"/>
            <a:stretch/>
          </p:blipFill>
          <p:spPr>
            <a:xfrm>
              <a:off x="4572000" y="3202964"/>
              <a:ext cx="4073515" cy="3178786"/>
            </a:xfrm>
            <a:prstGeom prst="rect">
              <a:avLst/>
            </a:prstGeom>
          </p:spPr>
        </p:pic>
        <p:sp>
          <p:nvSpPr>
            <p:cNvPr id="24" name="Rectangle 8"/>
            <p:cNvSpPr/>
            <p:nvPr/>
          </p:nvSpPr>
          <p:spPr>
            <a:xfrm>
              <a:off x="4991100" y="3886200"/>
              <a:ext cx="27305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400" spc="-30" dirty="0" smtClean="0">
                  <a:solidFill>
                    <a:srgbClr val="000000"/>
                  </a:solidFill>
                  <a:latin typeface="Verdana"/>
                  <a:cs typeface="Verdana"/>
                </a:rPr>
                <a:t>Project A</a:t>
              </a:r>
              <a:endParaRPr lang="it-IT" sz="1400" dirty="0"/>
            </a:p>
          </p:txBody>
        </p:sp>
        <p:sp>
          <p:nvSpPr>
            <p:cNvPr id="25" name="Rectangle 9"/>
            <p:cNvSpPr/>
            <p:nvPr/>
          </p:nvSpPr>
          <p:spPr>
            <a:xfrm rot="16200000">
              <a:off x="7515225" y="3929162"/>
              <a:ext cx="12827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400" spc="-30" dirty="0" smtClean="0">
                  <a:solidFill>
                    <a:srgbClr val="000000"/>
                  </a:solidFill>
                  <a:latin typeface="Verdana"/>
                  <a:cs typeface="Verdana"/>
                </a:rPr>
                <a:t>Project B</a:t>
              </a:r>
              <a:endParaRPr lang="it-IT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1478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Outline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F6860E3-E20E-0448-82B1-1212345CFF51}" type="slidenum">
              <a:rPr lang="de-DE" smtClean="0"/>
              <a:pPr/>
              <a:t>22</a:t>
            </a:fld>
            <a:endParaRPr lang="de-DE"/>
          </a:p>
        </p:txBody>
      </p:sp>
      <p:sp>
        <p:nvSpPr>
          <p:cNvPr id="13" name="Rectangle 12"/>
          <p:cNvSpPr/>
          <p:nvPr/>
        </p:nvSpPr>
        <p:spPr>
          <a:xfrm>
            <a:off x="558704" y="2133600"/>
            <a:ext cx="5461096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>
                <a:solidFill>
                  <a:schemeClr val="bg1">
                    <a:lumMod val="65000"/>
                  </a:schemeClr>
                </a:solidFill>
              </a:rPr>
              <a:t>Introduction</a:t>
            </a:r>
          </a:p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endParaRPr lang="en-US" sz="1700" dirty="0">
              <a:solidFill>
                <a:schemeClr val="bg1">
                  <a:lumMod val="65000"/>
                </a:schemeClr>
              </a:solidFill>
            </a:endParaRPr>
          </a:p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>
                <a:solidFill>
                  <a:schemeClr val="bg1">
                    <a:lumMod val="65000"/>
                  </a:schemeClr>
                </a:solidFill>
              </a:rPr>
              <a:t>Status of working groups</a:t>
            </a:r>
          </a:p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endParaRPr lang="en-US" sz="1700" dirty="0">
              <a:solidFill>
                <a:schemeClr val="bg1">
                  <a:lumMod val="65000"/>
                </a:schemeClr>
              </a:solidFill>
            </a:endParaRPr>
          </a:p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>
                <a:solidFill>
                  <a:schemeClr val="bg1">
                    <a:lumMod val="65000"/>
                  </a:schemeClr>
                </a:solidFill>
              </a:rPr>
              <a:t>Related prototypes</a:t>
            </a:r>
          </a:p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endParaRPr lang="en-US" sz="1700" dirty="0"/>
          </a:p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Summary</a:t>
            </a:r>
            <a:endParaRPr lang="en-US" sz="17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pl-PL" smtClean="0"/>
              <a:t>9th Terascale Workshop - P. Rymaszewski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57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F6860E3-E20E-0448-82B1-1212345CFF51}" type="slidenum">
              <a:rPr lang="de-DE" smtClean="0"/>
              <a:pPr/>
              <a:t>23</a:t>
            </a:fld>
            <a:endParaRPr lang="de-DE"/>
          </a:p>
        </p:txBody>
      </p:sp>
      <p:sp>
        <p:nvSpPr>
          <p:cNvPr id="13" name="Rectangle 5"/>
          <p:cNvSpPr/>
          <p:nvPr/>
        </p:nvSpPr>
        <p:spPr>
          <a:xfrm>
            <a:off x="454269" y="1068556"/>
            <a:ext cx="88392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bg2">
                  <a:lumMod val="1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Phase II upgrade of LHC will pose challenges that require new generation of integrated circuits for pixel detectors</a:t>
            </a:r>
          </a:p>
          <a:p>
            <a:pPr>
              <a:buClr>
                <a:schemeClr val="bg2">
                  <a:lumMod val="10000"/>
                </a:schemeClr>
              </a:buClr>
            </a:pPr>
            <a:endParaRPr lang="en-US" sz="1700" dirty="0" smtClean="0"/>
          </a:p>
          <a:p>
            <a:pPr marL="342900" indent="-342900">
              <a:buClr>
                <a:schemeClr val="bg2">
                  <a:lumMod val="1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A RD53 collaboration was created by CERN as a common R&amp;D effort for 65nm pixel chip for ATLAS and CMS</a:t>
            </a:r>
          </a:p>
          <a:p>
            <a:pPr marL="342900" indent="-342900">
              <a:buClr>
                <a:schemeClr val="bg2">
                  <a:lumMod val="10000"/>
                </a:schemeClr>
              </a:buClr>
              <a:buFont typeface="Wingdings" panose="05000000000000000000" pitchFamily="2" charset="2"/>
              <a:buChar char="§"/>
            </a:pPr>
            <a:endParaRPr lang="en-US" sz="1700" dirty="0"/>
          </a:p>
          <a:p>
            <a:pPr marL="342900" indent="-342900">
              <a:buClr>
                <a:schemeClr val="bg2">
                  <a:lumMod val="1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Working group progress:</a:t>
            </a:r>
          </a:p>
          <a:p>
            <a:pPr marL="800100" lvl="1" indent="-342900">
              <a:buClr>
                <a:schemeClr val="bg2">
                  <a:lumMod val="1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Radiation characterization of technology lead to design recommendation and changing target radiation harness to 500Mrad</a:t>
            </a:r>
          </a:p>
          <a:p>
            <a:pPr marL="800100" lvl="1" indent="-342900">
              <a:buClr>
                <a:schemeClr val="bg2">
                  <a:lumMod val="1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IPs and FEs are prototyped and partially tested</a:t>
            </a:r>
          </a:p>
          <a:p>
            <a:pPr marL="800100" lvl="1" indent="-342900">
              <a:buClr>
                <a:schemeClr val="bg2">
                  <a:lumMod val="1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I/O interface definition is converging</a:t>
            </a:r>
          </a:p>
          <a:p>
            <a:pPr marL="800100" lvl="1" indent="-342900">
              <a:buClr>
                <a:schemeClr val="bg2">
                  <a:lumMod val="1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Chip design moved to “digital on top” approach</a:t>
            </a:r>
          </a:p>
          <a:p>
            <a:pPr marL="800100" lvl="1" indent="-342900">
              <a:buClr>
                <a:schemeClr val="bg2">
                  <a:lumMod val="1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Dedicated simulation and verification framework was developed</a:t>
            </a:r>
          </a:p>
          <a:p>
            <a:pPr marL="342900" indent="-342900">
              <a:buClr>
                <a:schemeClr val="bg2">
                  <a:lumMod val="10000"/>
                </a:schemeClr>
              </a:buClr>
              <a:buFont typeface="Wingdings" panose="05000000000000000000" pitchFamily="2" charset="2"/>
              <a:buChar char="§"/>
            </a:pPr>
            <a:endParaRPr lang="en-US" sz="1700" dirty="0" smtClean="0"/>
          </a:p>
          <a:p>
            <a:pPr marL="342900" indent="-342900">
              <a:buClr>
                <a:schemeClr val="bg2">
                  <a:lumMod val="1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Several small scale prototypes were made with specific goals to test circuits performance, design flow or radiation hardness</a:t>
            </a:r>
          </a:p>
          <a:p>
            <a:pPr marL="342900" indent="-342900">
              <a:buClr>
                <a:schemeClr val="bg2">
                  <a:lumMod val="10000"/>
                </a:schemeClr>
              </a:buClr>
              <a:buFont typeface="Wingdings" panose="05000000000000000000" pitchFamily="2" charset="2"/>
              <a:buChar char="§"/>
            </a:pPr>
            <a:endParaRPr lang="en-US" sz="1700" dirty="0"/>
          </a:p>
          <a:p>
            <a:pPr marL="342900" indent="-342900">
              <a:buClr>
                <a:schemeClr val="bg2">
                  <a:lumMod val="1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Design of full scale demonstrator has started, submission scheduled for end of 2016</a:t>
            </a:r>
            <a:endParaRPr lang="en-US" sz="17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pl-PL" smtClean="0"/>
              <a:t>9th Terascale Workshop - P. Rymaszewski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85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473950" y="6516688"/>
            <a:ext cx="2063750" cy="252412"/>
          </a:xfrm>
        </p:spPr>
        <p:txBody>
          <a:bodyPr/>
          <a:lstStyle/>
          <a:p>
            <a:fld id="{DF6860E3-E20E-0448-82B1-1212345CFF51}" type="slidenum">
              <a:rPr lang="de-DE" smtClean="0"/>
              <a:pPr/>
              <a:t>24</a:t>
            </a:fld>
            <a:endParaRPr lang="de-DE" dirty="0"/>
          </a:p>
        </p:txBody>
      </p:sp>
      <p:pic>
        <p:nvPicPr>
          <p:cNvPr id="16387" name="2 Imagen" descr="UniBonn_B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"/>
          <a:stretch>
            <a:fillRect/>
          </a:stretch>
        </p:blipFill>
        <p:spPr bwMode="auto">
          <a:xfrm>
            <a:off x="0" y="44450"/>
            <a:ext cx="9885363" cy="681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4 CuadroTexto"/>
          <p:cNvSpPr txBox="1">
            <a:spLocks noChangeArrowheads="1"/>
          </p:cNvSpPr>
          <p:nvPr/>
        </p:nvSpPr>
        <p:spPr bwMode="auto">
          <a:xfrm>
            <a:off x="57150" y="3284984"/>
            <a:ext cx="68992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400" b="1" dirty="0" smtClean="0">
                <a:solidFill>
                  <a:srgbClr val="1F497D"/>
                </a:solidFill>
                <a:latin typeface="+mj-lt"/>
                <a:ea typeface="+mn-ea"/>
              </a:rPr>
              <a:t>Thank you</a:t>
            </a:r>
            <a:endParaRPr lang="en-GB" sz="2400" b="1" dirty="0">
              <a:solidFill>
                <a:srgbClr val="1F497D"/>
              </a:solidFill>
              <a:latin typeface="+mj-lt"/>
              <a:ea typeface="+mn-ea"/>
            </a:endParaRPr>
          </a:p>
        </p:txBody>
      </p:sp>
      <p:pic>
        <p:nvPicPr>
          <p:cNvPr id="7" name="Picture 10" descr="https://silab-redmine.physik.uni-bonn.de/images/silab/SilabLogoM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575" y="758825"/>
            <a:ext cx="220980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http://upload.wikimedia.org/wikipedia/en/thumb/7/72/Universit%C3%A4t_Bonn.svg/2000px-Universit%C3%A4t_Bonn.svg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608013"/>
            <a:ext cx="2674938" cy="94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pl-PL" smtClean="0"/>
              <a:t>9th Terascale Workshop - P. Rymaszewski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87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473950" y="6516688"/>
            <a:ext cx="2063750" cy="252412"/>
          </a:xfrm>
        </p:spPr>
        <p:txBody>
          <a:bodyPr/>
          <a:lstStyle/>
          <a:p>
            <a:fld id="{DF6860E3-E20E-0448-82B1-1212345CFF51}" type="slidenum">
              <a:rPr lang="de-DE" smtClean="0"/>
              <a:pPr/>
              <a:t>25</a:t>
            </a:fld>
            <a:endParaRPr lang="de-DE" dirty="0"/>
          </a:p>
        </p:txBody>
      </p:sp>
      <p:pic>
        <p:nvPicPr>
          <p:cNvPr id="16387" name="2 Imagen" descr="UniBonn_B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"/>
          <a:stretch>
            <a:fillRect/>
          </a:stretch>
        </p:blipFill>
        <p:spPr bwMode="auto">
          <a:xfrm>
            <a:off x="0" y="44450"/>
            <a:ext cx="9885363" cy="681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4 CuadroTexto"/>
          <p:cNvSpPr txBox="1">
            <a:spLocks noChangeArrowheads="1"/>
          </p:cNvSpPr>
          <p:nvPr/>
        </p:nvSpPr>
        <p:spPr bwMode="auto">
          <a:xfrm>
            <a:off x="57150" y="3284984"/>
            <a:ext cx="68992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400" b="1" dirty="0" smtClean="0">
                <a:solidFill>
                  <a:srgbClr val="1F497D"/>
                </a:solidFill>
                <a:latin typeface="+mj-lt"/>
                <a:ea typeface="+mn-ea"/>
              </a:rPr>
              <a:t>Backup</a:t>
            </a:r>
            <a:endParaRPr lang="en-GB" sz="2400" b="1" dirty="0">
              <a:solidFill>
                <a:srgbClr val="1F497D"/>
              </a:solidFill>
              <a:latin typeface="+mj-lt"/>
              <a:ea typeface="+mn-ea"/>
            </a:endParaRPr>
          </a:p>
        </p:txBody>
      </p:sp>
      <p:pic>
        <p:nvPicPr>
          <p:cNvPr id="7" name="Picture 10" descr="https://silab-redmine.physik.uni-bonn.de/images/silab/SilabLogoM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575" y="758825"/>
            <a:ext cx="220980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http://upload.wikimedia.org/wikipedia/en/thumb/7/72/Universit%C3%A4t_Bonn.svg/2000px-Universit%C3%A4t_Bonn.svg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608013"/>
            <a:ext cx="2674938" cy="94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pl-PL" smtClean="0"/>
              <a:t>9th Terascale Workshop - P. Rymaszewski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98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Chosen technology – TSMC 65nm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F6860E3-E20E-0448-82B1-1212345CFF51}" type="slidenum">
              <a:rPr lang="de-DE" smtClean="0"/>
              <a:pPr/>
              <a:t>26</a:t>
            </a:fld>
            <a:endParaRPr lang="de-DE"/>
          </a:p>
        </p:txBody>
      </p:sp>
      <p:sp>
        <p:nvSpPr>
          <p:cNvPr id="7" name="Rectangle 6"/>
          <p:cNvSpPr/>
          <p:nvPr/>
        </p:nvSpPr>
        <p:spPr>
          <a:xfrm>
            <a:off x="2778126" y="1295400"/>
            <a:ext cx="545147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u="sng" dirty="0" smtClean="0"/>
              <a:t>Desirable features of technology to be used in HEP</a:t>
            </a:r>
          </a:p>
          <a:p>
            <a:pPr marL="285750" indent="-285750">
              <a:buClr>
                <a:schemeClr val="bg2">
                  <a:lumMod val="1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800" dirty="0" smtClean="0"/>
              <a:t>Reliable (well understood) manufacturing process</a:t>
            </a:r>
          </a:p>
          <a:p>
            <a:pPr marL="285750" indent="-285750">
              <a:buClr>
                <a:schemeClr val="bg2">
                  <a:lumMod val="1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800" dirty="0" smtClean="0"/>
              <a:t>Reasonable price per mm</a:t>
            </a:r>
            <a:r>
              <a:rPr lang="en-US" sz="1800" baseline="30000" dirty="0" smtClean="0"/>
              <a:t>2</a:t>
            </a:r>
          </a:p>
          <a:p>
            <a:pPr marL="285750" indent="-285750">
              <a:buClr>
                <a:schemeClr val="bg2">
                  <a:lumMod val="1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800" dirty="0" smtClean="0"/>
              <a:t>Radiation hardness</a:t>
            </a:r>
          </a:p>
          <a:p>
            <a:pPr marL="285750" indent="-285750">
              <a:buClr>
                <a:schemeClr val="bg2">
                  <a:lumMod val="1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800" dirty="0" smtClean="0"/>
              <a:t>Future sustainability (in terms of manufacturing)</a:t>
            </a:r>
            <a:endParaRPr lang="en-US" sz="1800" dirty="0"/>
          </a:p>
        </p:txBody>
      </p:sp>
      <p:sp>
        <p:nvSpPr>
          <p:cNvPr id="8" name="Rectangle 7"/>
          <p:cNvSpPr/>
          <p:nvPr/>
        </p:nvSpPr>
        <p:spPr>
          <a:xfrm>
            <a:off x="457200" y="3365718"/>
            <a:ext cx="4495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u="sng" dirty="0" smtClean="0"/>
              <a:t>Overview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 smtClean="0"/>
              <a:t>Feature </a:t>
            </a:r>
            <a:r>
              <a:rPr lang="en-US" sz="1800" dirty="0"/>
              <a:t>size 65 nm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 smtClean="0"/>
              <a:t>Up to 9+1 </a:t>
            </a:r>
            <a:r>
              <a:rPr lang="en-US" sz="1800" dirty="0"/>
              <a:t>metal </a:t>
            </a:r>
            <a:r>
              <a:rPr lang="en-US" sz="1800" dirty="0" smtClean="0"/>
              <a:t>layers</a:t>
            </a:r>
            <a:endParaRPr lang="en-US" sz="1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 smtClean="0"/>
              <a:t>Core </a:t>
            </a:r>
            <a:r>
              <a:rPr lang="en-US" sz="1800" dirty="0"/>
              <a:t>voltage 1.2 V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 smtClean="0"/>
              <a:t>Deep N-well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 smtClean="0"/>
              <a:t>Mature technology – available since 2007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 smtClean="0"/>
              <a:t>Adopted Physical Design Kit (PDK)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 smtClean="0"/>
              <a:t>Access to standard cells</a:t>
            </a:r>
            <a:endParaRPr lang="en-US" sz="1800" dirty="0"/>
          </a:p>
        </p:txBody>
      </p:sp>
      <p:pic>
        <p:nvPicPr>
          <p:cNvPr id="10" name="Picture 2" descr="E:\e-books\marie curie scholarship\65nm_dpg_2014\65nm_crosssecti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286125"/>
            <a:ext cx="4248150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pl-PL" smtClean="0"/>
              <a:t>9th Terascale Workshop - P. Rymaszewski</a:t>
            </a:r>
            <a:endParaRPr lang="en-US"/>
          </a:p>
        </p:txBody>
      </p:sp>
      <p:pic>
        <p:nvPicPr>
          <p:cNvPr id="1026" name="Picture 2" descr="H:\Desktop\docs\bonn_studies\dpg\dpg_2016\TSMC-logo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112" y="3422700"/>
            <a:ext cx="1427333" cy="11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36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Smaller technology node – pros and cons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F6860E3-E20E-0448-82B1-1212345CFF51}" type="slidenum">
              <a:rPr lang="de-DE" smtClean="0"/>
              <a:pPr/>
              <a:t>27</a:t>
            </a:fld>
            <a:endParaRPr lang="de-DE"/>
          </a:p>
        </p:txBody>
      </p:sp>
      <p:pic>
        <p:nvPicPr>
          <p:cNvPr id="19" name="Picture 3" descr="E:\e-books\marie curie scholarship\65nm_dpg_2014\manual_size_comparison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147" y="4191000"/>
            <a:ext cx="4419601" cy="159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pl-PL" smtClean="0"/>
              <a:t>9th Terascale Workshop - P. Rymaszewski</a:t>
            </a:r>
            <a:endParaRPr lang="en-US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94750916"/>
              </p:ext>
            </p:extLst>
          </p:nvPr>
        </p:nvGraphicFramePr>
        <p:xfrm>
          <a:off x="1752600" y="762000"/>
          <a:ext cx="6019800" cy="29945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152400" y="3906420"/>
            <a:ext cx="5628845" cy="2831227"/>
            <a:chOff x="152400" y="3906420"/>
            <a:chExt cx="5628845" cy="2831227"/>
          </a:xfrm>
        </p:grpSpPr>
        <p:sp>
          <p:nvSpPr>
            <p:cNvPr id="13" name="Rectangle 26"/>
            <p:cNvSpPr/>
            <p:nvPr/>
          </p:nvSpPr>
          <p:spPr>
            <a:xfrm>
              <a:off x="152400" y="6014252"/>
              <a:ext cx="5628845" cy="7233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 smtClean="0"/>
                <a:t>J. Christiansen, M. Garcia-</a:t>
              </a:r>
              <a:r>
                <a:rPr lang="en-GB" dirty="0" err="1" smtClean="0"/>
                <a:t>Scriveres</a:t>
              </a:r>
              <a:r>
                <a:rPr lang="en-GB" dirty="0" smtClean="0"/>
                <a:t>,</a:t>
              </a:r>
              <a:r>
                <a:rPr lang="en-GB" i="1" dirty="0" smtClean="0"/>
                <a:t> </a:t>
              </a:r>
              <a:r>
                <a:rPr lang="en-GB" i="1" dirty="0"/>
                <a:t>RD53: Development of pixel readout integrated circuits for extreme rate and </a:t>
              </a:r>
              <a:r>
                <a:rPr lang="en-GB" i="1" dirty="0" smtClean="0"/>
                <a:t>radiation</a:t>
              </a:r>
              <a:r>
                <a:rPr lang="en-GB" dirty="0" smtClean="0"/>
                <a:t>, PH newsletter 16.02.2014</a:t>
              </a:r>
              <a:endParaRPr lang="en-GB" i="1" dirty="0"/>
            </a:p>
            <a:p>
              <a:pPr algn="ctr"/>
              <a:endParaRPr lang="en-GB" dirty="0"/>
            </a:p>
          </p:txBody>
        </p:sp>
        <p:pic>
          <p:nvPicPr>
            <p:cNvPr id="14" name="Picture 2" descr="E:\e-books\marie curie scholarship\65nm_dpg_2014\relativesize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3906420"/>
              <a:ext cx="4114800" cy="2086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4906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I/O WG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F6860E3-E20E-0448-82B1-1212345CFF51}" type="slidenum">
              <a:rPr lang="de-DE" smtClean="0"/>
              <a:pPr/>
              <a:t>28</a:t>
            </a:fld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pl-PL" smtClean="0"/>
              <a:t>9th Terascale Workshop - P. Rymaszewski</a:t>
            </a:r>
            <a:endParaRPr lang="en-US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016" y="944721"/>
            <a:ext cx="3689984" cy="1722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>
            <a:spLocks noGrp="1"/>
          </p:cNvSpPr>
          <p:nvPr/>
        </p:nvSpPr>
        <p:spPr>
          <a:xfrm>
            <a:off x="4267200" y="1143000"/>
            <a:ext cx="5486400" cy="2438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700" dirty="0" smtClean="0">
                <a:sym typeface="Wingdings" panose="05000000000000000000" pitchFamily="2" charset="2"/>
              </a:rPr>
              <a:t>CDR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700" dirty="0" smtClean="0">
                <a:sym typeface="Wingdings" panose="05000000000000000000" pitchFamily="2" charset="2"/>
              </a:rPr>
              <a:t>Recovers CLK from 160Mbps data </a:t>
            </a:r>
            <a:endParaRPr lang="en-US" sz="1700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700" dirty="0" smtClean="0">
                <a:sym typeface="Wingdings" panose="05000000000000000000" pitchFamily="2" charset="2"/>
              </a:rPr>
              <a:t>Produces 1.6GHz and 1.28GHz VCO CLK for SER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700" dirty="0" smtClean="0">
                <a:sym typeface="Wingdings" panose="05000000000000000000" pitchFamily="2" charset="2"/>
              </a:rPr>
              <a:t>Current prototype include few PD and DIV variants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700" dirty="0" smtClean="0">
                <a:sym typeface="Wingdings" panose="05000000000000000000" pitchFamily="2" charset="2"/>
              </a:rPr>
              <a:t>Simulation results (including thermal noise) show jitter of 5ps (peak to peak)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1189" y="3377680"/>
            <a:ext cx="4505536" cy="239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Piotrek\Desktop\ip-fe-meeting_10-02-2016\vco_period_jitter_histogram_training_pattern_full_chip_extrCC.bmp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276600"/>
            <a:ext cx="4343400" cy="279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1676400" y="1371600"/>
            <a:ext cx="609600" cy="2133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909465" y="6123801"/>
            <a:ext cx="2632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Histogram of simulated VCO clock jitter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40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I/O WG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F6860E3-E20E-0448-82B1-1212345CFF51}" type="slidenum">
              <a:rPr lang="de-DE" smtClean="0"/>
              <a:pPr/>
              <a:t>29</a:t>
            </a:fld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pl-PL" smtClean="0"/>
              <a:t>9th Terascale Workshop - P. Rymaszewski</a:t>
            </a:r>
            <a:endParaRPr lang="en-US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016" y="944721"/>
            <a:ext cx="3689984" cy="1722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:\Desktop\docs\bonn_studies\dpg\dpg_2016\cml_simple_schematic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667000"/>
            <a:ext cx="2623184" cy="1385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/>
          <p:cNvSpPr>
            <a:spLocks noGrp="1"/>
          </p:cNvSpPr>
          <p:nvPr/>
        </p:nvSpPr>
        <p:spPr>
          <a:xfrm>
            <a:off x="4724400" y="1066800"/>
            <a:ext cx="4741209" cy="2514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700" dirty="0" smtClean="0">
                <a:sym typeface="Wingdings" panose="05000000000000000000" pitchFamily="2" charset="2"/>
              </a:rPr>
              <a:t>Cable driver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700" dirty="0" smtClean="0">
                <a:sym typeface="Wingdings" panose="05000000000000000000" pitchFamily="2" charset="2"/>
              </a:rPr>
              <a:t>Current Mode Logic (CML) driver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700" dirty="0" smtClean="0">
                <a:sym typeface="Wingdings" panose="05000000000000000000" pitchFamily="2" charset="2"/>
              </a:rPr>
              <a:t>Uses only </a:t>
            </a:r>
            <a:r>
              <a:rPr lang="en-US" sz="1700" dirty="0" err="1" smtClean="0">
                <a:sym typeface="Wingdings" panose="05000000000000000000" pitchFamily="2" charset="2"/>
              </a:rPr>
              <a:t>nMOS</a:t>
            </a:r>
            <a:endParaRPr lang="en-US" sz="1700" dirty="0" smtClean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700" dirty="0" smtClean="0">
                <a:sym typeface="Wingdings" panose="05000000000000000000" pitchFamily="2" charset="2"/>
              </a:rPr>
              <a:t>3 stages of pre-emphasis (to correct for losses due to signal losses in cable)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700" dirty="0" smtClean="0">
                <a:sym typeface="Wingdings" panose="05000000000000000000" pitchFamily="2" charset="2"/>
              </a:rPr>
              <a:t>Designed to cope with data rate up to 6Gbps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700" dirty="0" smtClean="0">
                <a:sym typeface="Wingdings" panose="05000000000000000000" pitchFamily="2" charset="2"/>
              </a:rPr>
              <a:t>Capable of transmission along 2m of ultra low mass cable</a:t>
            </a:r>
          </a:p>
        </p:txBody>
      </p:sp>
      <p:pic>
        <p:nvPicPr>
          <p:cNvPr id="13" name="Picture 3" descr="H:\Desktop\docs\bonn_studies\dpg\dpg_2016\cml_simulated_eye_diagram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505200"/>
            <a:ext cx="3973512" cy="263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762000" y="2209800"/>
            <a:ext cx="1066800" cy="762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191000"/>
            <a:ext cx="3048000" cy="198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987801" y="6123801"/>
            <a:ext cx="33555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Driver output (no cable) for different delay settings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562600" y="6123801"/>
            <a:ext cx="3326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Simulated eye diagram after transmission of signal</a:t>
            </a:r>
          </a:p>
          <a:p>
            <a:pPr algn="ctr"/>
            <a:r>
              <a:rPr lang="en-US" dirty="0" smtClean="0"/>
              <a:t> along 2m of ultra-low mass cable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84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F6860E3-E20E-0448-82B1-1212345CFF51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13" name="Rectangle 12"/>
          <p:cNvSpPr/>
          <p:nvPr/>
        </p:nvSpPr>
        <p:spPr>
          <a:xfrm>
            <a:off x="558704" y="2133600"/>
            <a:ext cx="5461096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Introduction</a:t>
            </a:r>
          </a:p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endParaRPr lang="en-US" sz="1700" dirty="0"/>
          </a:p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>
                <a:solidFill>
                  <a:schemeClr val="bg1">
                    <a:lumMod val="65000"/>
                  </a:schemeClr>
                </a:solidFill>
              </a:rPr>
              <a:t>Status of working groups</a:t>
            </a:r>
          </a:p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endParaRPr lang="en-US" sz="1700" dirty="0">
              <a:solidFill>
                <a:schemeClr val="bg1">
                  <a:lumMod val="65000"/>
                </a:schemeClr>
              </a:solidFill>
            </a:endParaRPr>
          </a:p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>
                <a:solidFill>
                  <a:schemeClr val="bg1">
                    <a:lumMod val="65000"/>
                  </a:schemeClr>
                </a:solidFill>
              </a:rPr>
              <a:t>Related prototypes</a:t>
            </a:r>
          </a:p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endParaRPr lang="en-US" sz="1700" dirty="0">
              <a:solidFill>
                <a:schemeClr val="bg1">
                  <a:lumMod val="65000"/>
                </a:schemeClr>
              </a:solidFill>
            </a:endParaRPr>
          </a:p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>
                <a:solidFill>
                  <a:schemeClr val="bg1">
                    <a:lumMod val="65000"/>
                  </a:schemeClr>
                </a:solidFill>
              </a:rPr>
              <a:t>Summary</a:t>
            </a:r>
            <a:endParaRPr lang="en-US" sz="17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pl-PL" smtClean="0"/>
              <a:t>9th Terascale Workshop - P. Rymaszewski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09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FE65_P2 - overview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F6860E3-E20E-0448-82B1-1212345CFF51}" type="slidenum">
              <a:rPr lang="de-DE" smtClean="0"/>
              <a:pPr/>
              <a:t>30</a:t>
            </a:fld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pl-PL" smtClean="0"/>
              <a:t>9th Terascale Workshop - P. Rymaszewski</a:t>
            </a:r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462765" y="4035372"/>
            <a:ext cx="4290835" cy="2138362"/>
            <a:chOff x="330200" y="2743200"/>
            <a:chExt cx="4290835" cy="2138362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30200" y="2791536"/>
              <a:ext cx="4290835" cy="20900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ounded Rectangle 13"/>
            <p:cNvSpPr/>
            <p:nvPr/>
          </p:nvSpPr>
          <p:spPr>
            <a:xfrm>
              <a:off x="1975018" y="3209067"/>
              <a:ext cx="1562577" cy="1594208"/>
            </a:xfrm>
            <a:prstGeom prst="roundRect">
              <a:avLst>
                <a:gd name="adj" fmla="val 34345"/>
              </a:avLst>
            </a:prstGeom>
            <a:solidFill>
              <a:schemeClr val="accent1"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335251" y="2895600"/>
              <a:ext cx="1066318" cy="26161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 err="1" smtClean="0"/>
                <a:t>PreComparator</a:t>
              </a:r>
              <a:endParaRPr lang="en-US" sz="1100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646055" y="2969059"/>
              <a:ext cx="287843" cy="6414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584376" y="2895601"/>
              <a:ext cx="549224" cy="31346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900" dirty="0" smtClean="0"/>
                <a:t>Replica preamp</a:t>
              </a:r>
              <a:endParaRPr lang="en-US" sz="900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30200" y="2791536"/>
              <a:ext cx="1803400" cy="607318"/>
            </a:xfrm>
            <a:prstGeom prst="rect">
              <a:avLst/>
            </a:prstGeom>
            <a:solidFill>
              <a:srgbClr val="92D050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38200" y="2743200"/>
              <a:ext cx="760144" cy="2616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050" dirty="0" smtClean="0"/>
                <a:t>Chip-wide</a:t>
              </a:r>
              <a:endParaRPr lang="en-US" sz="1400" dirty="0"/>
            </a:p>
          </p:txBody>
        </p:sp>
      </p:grpSp>
      <p:cxnSp>
        <p:nvCxnSpPr>
          <p:cNvPr id="25" name="Straight Connector 24"/>
          <p:cNvCxnSpPr>
            <a:stCxn id="29" idx="3"/>
          </p:cNvCxnSpPr>
          <p:nvPr/>
        </p:nvCxnSpPr>
        <p:spPr>
          <a:xfrm>
            <a:off x="5334000" y="1298344"/>
            <a:ext cx="2286000" cy="0"/>
          </a:xfrm>
          <a:prstGeom prst="line">
            <a:avLst/>
          </a:prstGeom>
          <a:ln w="25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7620000" y="1298344"/>
            <a:ext cx="0" cy="454256"/>
          </a:xfrm>
          <a:prstGeom prst="straightConnector1">
            <a:avLst/>
          </a:prstGeom>
          <a:ln w="25400">
            <a:tailEnd type="triangle" w="med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53" name="Group 52"/>
          <p:cNvGrpSpPr/>
          <p:nvPr/>
        </p:nvGrpSpPr>
        <p:grpSpPr>
          <a:xfrm>
            <a:off x="4143374" y="920288"/>
            <a:ext cx="1190626" cy="1123951"/>
            <a:chOff x="4143374" y="920288"/>
            <a:chExt cx="1190626" cy="1123951"/>
          </a:xfrm>
        </p:grpSpPr>
        <p:pic>
          <p:nvPicPr>
            <p:cNvPr id="24" name="Picture 12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63" t="34757" r="34080" b="20296"/>
            <a:stretch/>
          </p:blipFill>
          <p:spPr bwMode="auto">
            <a:xfrm>
              <a:off x="4143374" y="920288"/>
              <a:ext cx="1190626" cy="11239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sp>
          <p:nvSpPr>
            <p:cNvPr id="29" name="Rectangle 28"/>
            <p:cNvSpPr/>
            <p:nvPr/>
          </p:nvSpPr>
          <p:spPr>
            <a:xfrm>
              <a:off x="4572000" y="920288"/>
              <a:ext cx="762000" cy="756112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/>
            <p:cNvCxnSpPr/>
            <p:nvPr/>
          </p:nvCxnSpPr>
          <p:spPr>
            <a:xfrm flipH="1" flipV="1">
              <a:off x="4143374" y="2028133"/>
              <a:ext cx="1190626" cy="2944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4146318" y="920288"/>
              <a:ext cx="0" cy="1107845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V="1">
              <a:off x="4495800" y="920288"/>
              <a:ext cx="0" cy="832312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4495800" y="1752600"/>
              <a:ext cx="838200" cy="0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5334000" y="1752601"/>
              <a:ext cx="0" cy="278476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H="1">
              <a:off x="4146318" y="935240"/>
              <a:ext cx="349482" cy="0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56" name="Straight Connector 55"/>
          <p:cNvCxnSpPr/>
          <p:nvPr/>
        </p:nvCxnSpPr>
        <p:spPr>
          <a:xfrm flipH="1">
            <a:off x="2057400" y="1298344"/>
            <a:ext cx="2085974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2057400" y="1288998"/>
            <a:ext cx="0" cy="454256"/>
          </a:xfrm>
          <a:prstGeom prst="straightConnector1">
            <a:avLst/>
          </a:prstGeom>
          <a:ln w="25400">
            <a:solidFill>
              <a:srgbClr val="00B050"/>
            </a:solidFill>
            <a:tailEnd type="triangle" w="med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0" name="Content Placeholder 7"/>
          <p:cNvSpPr txBox="1">
            <a:spLocks/>
          </p:cNvSpPr>
          <p:nvPr/>
        </p:nvSpPr>
        <p:spPr>
          <a:xfrm>
            <a:off x="76200" y="1757728"/>
            <a:ext cx="4092458" cy="2814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spcBef>
                <a:spcPct val="20000"/>
              </a:spcBef>
              <a:spcAft>
                <a:spcPts val="0"/>
              </a:spcAft>
              <a:buClr>
                <a:srgbClr val="242852">
                  <a:lumMod val="50000"/>
                </a:srgbClr>
              </a:buClr>
              <a:buSzTx/>
              <a:buNone/>
              <a:tabLst/>
              <a:defRPr/>
            </a:pPr>
            <a:r>
              <a:rPr kumimoji="0" lang="en-US" sz="1800" b="1" i="0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</a:rPr>
              <a:t>Digital</a:t>
            </a:r>
          </a:p>
          <a:p>
            <a:pPr marL="342900" marR="0" lvl="0" indent="-342900" algn="l" defTabSz="457200" rtl="0" eaLnBrk="1" fontAlgn="auto" latinLnBrk="0" hangingPunct="1">
              <a:spcBef>
                <a:spcPct val="20000"/>
              </a:spcBef>
              <a:spcAft>
                <a:spcPts val="0"/>
              </a:spcAft>
              <a:buClr>
                <a:srgbClr val="242852">
                  <a:lumMod val="50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4 pixels per digital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region</a:t>
            </a:r>
          </a:p>
          <a:p>
            <a:pPr marL="342900" marR="0" lvl="0" indent="-342900" algn="l" defTabSz="457200" rtl="0" eaLnBrk="1" fontAlgn="auto" latinLnBrk="0" hangingPunct="1">
              <a:spcBef>
                <a:spcPct val="20000"/>
              </a:spcBef>
              <a:spcAft>
                <a:spcPts val="0"/>
              </a:spcAft>
              <a:buClr>
                <a:srgbClr val="242852">
                  <a:lumMod val="50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800" dirty="0" smtClean="0">
                <a:solidFill>
                  <a:sysClr val="windowText" lastClr="000000"/>
                </a:solidFill>
                <a:latin typeface="Calibri"/>
              </a:rPr>
              <a:t>7 latency memories</a:t>
            </a:r>
          </a:p>
          <a:p>
            <a:pPr marL="342900" marR="0" lvl="0" indent="-342900" algn="l" defTabSz="457200" rtl="0" eaLnBrk="1" fontAlgn="auto" latinLnBrk="0" hangingPunct="1">
              <a:spcBef>
                <a:spcPct val="20000"/>
              </a:spcBef>
              <a:spcAft>
                <a:spcPts val="0"/>
              </a:spcAft>
              <a:buClr>
                <a:srgbClr val="242852">
                  <a:lumMod val="50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800" dirty="0" smtClean="0">
                <a:solidFill>
                  <a:sysClr val="windowText" lastClr="000000"/>
                </a:solidFill>
                <a:latin typeface="Calibri"/>
              </a:rPr>
              <a:t>4-bit </a:t>
            </a:r>
            <a:r>
              <a:rPr lang="en-US" sz="1800" dirty="0" err="1" smtClean="0">
                <a:solidFill>
                  <a:sysClr val="windowText" lastClr="000000"/>
                </a:solidFill>
                <a:latin typeface="Calibri"/>
              </a:rPr>
              <a:t>ToT</a:t>
            </a:r>
            <a:r>
              <a:rPr lang="en-US" sz="1800" dirty="0" smtClean="0">
                <a:solidFill>
                  <a:sysClr val="windowText" lastClr="000000"/>
                </a:solidFill>
                <a:latin typeface="Calibri"/>
              </a:rPr>
              <a:t> per pixel</a:t>
            </a:r>
          </a:p>
          <a:p>
            <a:pPr marL="342900" marR="0" lvl="0" indent="-342900" algn="l" defTabSz="457200" rtl="0" eaLnBrk="1" fontAlgn="auto" latinLnBrk="0" hangingPunct="1">
              <a:spcBef>
                <a:spcPct val="20000"/>
              </a:spcBef>
              <a:spcAft>
                <a:spcPts val="0"/>
              </a:spcAft>
              <a:buClr>
                <a:srgbClr val="242852">
                  <a:lumMod val="50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800" dirty="0" smtClean="0">
                <a:solidFill>
                  <a:sysClr val="windowText" lastClr="000000"/>
                </a:solidFill>
                <a:latin typeface="Calibri"/>
              </a:rPr>
              <a:t>5.5</a:t>
            </a:r>
            <a:r>
              <a:rPr lang="el-GR" sz="1800" dirty="0" smtClean="0">
                <a:solidFill>
                  <a:sysClr val="windowText" lastClr="000000"/>
                </a:solidFill>
                <a:latin typeface="Calibri"/>
              </a:rPr>
              <a:t>μ</a:t>
            </a:r>
            <a:r>
              <a:rPr lang="en-US" sz="1800" dirty="0" smtClean="0">
                <a:solidFill>
                  <a:sysClr val="windowText" lastClr="000000"/>
                </a:solidFill>
                <a:latin typeface="Calibri"/>
              </a:rPr>
              <a:t>W per pixel</a:t>
            </a:r>
          </a:p>
          <a:p>
            <a:pPr marL="342900" marR="0" lvl="0" indent="-342900" algn="l" defTabSz="457200" rtl="0" eaLnBrk="1" fontAlgn="auto" latinLnBrk="0" hangingPunct="1">
              <a:spcBef>
                <a:spcPct val="20000"/>
              </a:spcBef>
              <a:spcAft>
                <a:spcPts val="0"/>
              </a:spcAft>
              <a:buClr>
                <a:srgbClr val="242852">
                  <a:lumMod val="50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1800" noProof="0" dirty="0" smtClean="0">
              <a:solidFill>
                <a:sysClr val="windowText" lastClr="000000"/>
              </a:solidFill>
              <a:latin typeface="Calibri"/>
            </a:endParaRPr>
          </a:p>
        </p:txBody>
      </p:sp>
      <p:graphicFrame>
        <p:nvGraphicFramePr>
          <p:cNvPr id="59" name="Objec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3784021"/>
              </p:ext>
            </p:extLst>
          </p:nvPr>
        </p:nvGraphicFramePr>
        <p:xfrm>
          <a:off x="914400" y="3489126"/>
          <a:ext cx="3124200" cy="29116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7" name="Visio" r:id="rId6" imgW="2267843" imgH="2105708" progId="Visio.Drawing.11">
                  <p:embed/>
                </p:oleObj>
              </mc:Choice>
              <mc:Fallback>
                <p:oleObj name="Visio" r:id="rId6" imgW="2267843" imgH="2105708" progId="Visio.Drawing.1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3489126"/>
                        <a:ext cx="3124200" cy="29116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" name="Content Placeholder 7"/>
          <p:cNvSpPr txBox="1">
            <a:spLocks/>
          </p:cNvSpPr>
          <p:nvPr/>
        </p:nvSpPr>
        <p:spPr>
          <a:xfrm>
            <a:off x="5638800" y="1752600"/>
            <a:ext cx="4092458" cy="2814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spcBef>
                <a:spcPct val="20000"/>
              </a:spcBef>
              <a:spcAft>
                <a:spcPts val="0"/>
              </a:spcAft>
              <a:buClr>
                <a:srgbClr val="242852">
                  <a:lumMod val="50000"/>
                </a:srgbClr>
              </a:buClr>
              <a:buSzTx/>
              <a:buNone/>
              <a:tabLst/>
              <a:defRPr/>
            </a:pPr>
            <a:r>
              <a:rPr kumimoji="0" lang="en-US" sz="1800" b="1" i="0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/>
              </a:rPr>
              <a:t>Analog</a:t>
            </a:r>
          </a:p>
          <a:p>
            <a:pPr marL="342900" marR="0" lvl="0" indent="-342900" algn="l" defTabSz="457200" rtl="0" eaLnBrk="1" fontAlgn="auto" latinLnBrk="0" hangingPunct="1">
              <a:spcBef>
                <a:spcPct val="20000"/>
              </a:spcBef>
              <a:spcAft>
                <a:spcPts val="0"/>
              </a:spcAft>
              <a:buClr>
                <a:srgbClr val="242852">
                  <a:lumMod val="50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CSA + 2-stage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 comparator</a:t>
            </a:r>
          </a:p>
          <a:p>
            <a:pPr marL="342900" marR="0" lvl="0" indent="-342900" algn="l" defTabSz="457200" rtl="0" eaLnBrk="1" fontAlgn="auto" latinLnBrk="0" hangingPunct="1">
              <a:spcBef>
                <a:spcPct val="20000"/>
              </a:spcBef>
              <a:spcAft>
                <a:spcPts val="0"/>
              </a:spcAft>
              <a:buClr>
                <a:srgbClr val="242852">
                  <a:lumMod val="50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800" dirty="0" smtClean="0">
                <a:solidFill>
                  <a:sysClr val="windowText" lastClr="000000"/>
                </a:solidFill>
                <a:latin typeface="Calibri"/>
              </a:rPr>
              <a:t>Tunable CSA gain and comparator threshold</a:t>
            </a:r>
          </a:p>
          <a:p>
            <a:pPr marL="342900" marR="0" lvl="0" indent="-342900" algn="l" defTabSz="457200" rtl="0" eaLnBrk="1" fontAlgn="auto" latinLnBrk="0" hangingPunct="1">
              <a:spcBef>
                <a:spcPct val="20000"/>
              </a:spcBef>
              <a:spcAft>
                <a:spcPts val="0"/>
              </a:spcAft>
              <a:buClr>
                <a:srgbClr val="242852">
                  <a:lumMod val="50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800" dirty="0" smtClean="0">
                <a:solidFill>
                  <a:sysClr val="windowText" lastClr="000000"/>
                </a:solidFill>
                <a:latin typeface="Calibri"/>
              </a:rPr>
              <a:t>Few different flavors included in chip</a:t>
            </a:r>
          </a:p>
          <a:p>
            <a:pPr marL="342900" marR="0" lvl="0" indent="-342900" algn="l" defTabSz="457200" rtl="0" eaLnBrk="1" fontAlgn="auto" latinLnBrk="0" hangingPunct="1">
              <a:spcBef>
                <a:spcPct val="20000"/>
              </a:spcBef>
              <a:spcAft>
                <a:spcPts val="0"/>
              </a:spcAft>
              <a:buClr>
                <a:srgbClr val="242852">
                  <a:lumMod val="50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800" dirty="0" smtClean="0">
                <a:solidFill>
                  <a:sysClr val="windowText" lastClr="000000"/>
                </a:solidFill>
                <a:latin typeface="Calibri"/>
              </a:rPr>
              <a:t>Designed for 5</a:t>
            </a:r>
            <a:r>
              <a:rPr lang="el-GR" sz="1800" dirty="0" smtClean="0">
                <a:solidFill>
                  <a:sysClr val="windowText" lastClr="000000"/>
                </a:solidFill>
                <a:latin typeface="Calibri"/>
              </a:rPr>
              <a:t>μ</a:t>
            </a:r>
            <a:r>
              <a:rPr lang="en-US" sz="1800" dirty="0" smtClean="0">
                <a:solidFill>
                  <a:sysClr val="windowText" lastClr="000000"/>
                </a:solidFill>
                <a:latin typeface="Calibri"/>
              </a:rPr>
              <a:t>A per pixel for C</a:t>
            </a:r>
            <a:r>
              <a:rPr lang="en-US" sz="1800" baseline="-25000" dirty="0" smtClean="0">
                <a:solidFill>
                  <a:sysClr val="windowText" lastClr="000000"/>
                </a:solidFill>
                <a:latin typeface="Calibri"/>
              </a:rPr>
              <a:t>det</a:t>
            </a:r>
            <a:r>
              <a:rPr lang="en-US" sz="1800" dirty="0" smtClean="0">
                <a:solidFill>
                  <a:sysClr val="windowText" lastClr="000000"/>
                </a:solidFill>
                <a:latin typeface="Calibri"/>
              </a:rPr>
              <a:t>=50fF</a:t>
            </a:r>
          </a:p>
          <a:p>
            <a:pPr marL="342900" marR="0" lvl="0" indent="-342900" algn="l" defTabSz="457200" rtl="0" eaLnBrk="1" fontAlgn="auto" latinLnBrk="0" hangingPunct="1">
              <a:spcBef>
                <a:spcPct val="20000"/>
              </a:spcBef>
              <a:spcAft>
                <a:spcPts val="0"/>
              </a:spcAft>
              <a:buClr>
                <a:srgbClr val="242852">
                  <a:lumMod val="50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1800" noProof="0" dirty="0" smtClean="0">
              <a:solidFill>
                <a:sysClr val="windowText" lastClr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886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Characteristics of ATLAS pixel chip generations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F6860E3-E20E-0448-82B1-1212345CFF51}" type="slidenum">
              <a:rPr lang="de-DE" smtClean="0"/>
              <a:pPr/>
              <a:t>4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16145280"/>
                  </p:ext>
                </p:extLst>
              </p:nvPr>
            </p:nvGraphicFramePr>
            <p:xfrm>
              <a:off x="152400" y="1676398"/>
              <a:ext cx="6488225" cy="3657600"/>
            </p:xfrm>
            <a:graphic>
              <a:graphicData uri="http://schemas.openxmlformats.org/drawingml/2006/table">
                <a:tbl>
                  <a:tblPr firstRow="1" firstCol="1" bandRow="1">
                    <a:tableStyleId>{C083E6E3-FA7D-4D7B-A595-EF9225AFEA82}</a:tableStyleId>
                  </a:tblPr>
                  <a:tblGrid>
                    <a:gridCol w="1297645"/>
                    <a:gridCol w="1703159"/>
                    <a:gridCol w="1703159"/>
                    <a:gridCol w="1784262"/>
                  </a:tblGrid>
                  <a:tr h="61606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Generation</a:t>
                          </a:r>
                          <a:endParaRPr lang="en-GB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Current</a:t>
                          </a:r>
                          <a:r>
                            <a:rPr lang="en-GB" sz="1600" baseline="0" dirty="0" smtClean="0"/>
                            <a:t> </a:t>
                          </a:r>
                          <a:r>
                            <a:rPr lang="en-GB" sz="1600" dirty="0" smtClean="0"/>
                            <a:t>(FE-I3)</a:t>
                          </a:r>
                          <a:endParaRPr lang="en-GB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Phase 1</a:t>
                          </a:r>
                          <a:r>
                            <a:rPr lang="en-GB" sz="1600" baseline="0" dirty="0" smtClean="0"/>
                            <a:t> </a:t>
                          </a:r>
                          <a:r>
                            <a:rPr lang="en-GB" sz="1600" dirty="0" smtClean="0"/>
                            <a:t>(FE-I4)</a:t>
                          </a:r>
                          <a:endParaRPr lang="en-GB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Phase 2 (work in progress)</a:t>
                          </a:r>
                        </a:p>
                      </a:txBody>
                      <a:tcPr anchor="ctr"/>
                    </a:tc>
                  </a:tr>
                  <a:tr h="4042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Hit rate</a:t>
                          </a:r>
                          <a:endParaRPr lang="en-GB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100 MHz/cm</a:t>
                          </a:r>
                          <a:r>
                            <a:rPr lang="en-GB" sz="1600" baseline="30000" dirty="0" smtClean="0"/>
                            <a:t>2</a:t>
                          </a:r>
                          <a:endParaRPr lang="en-GB" sz="1600" baseline="30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400 MHz/cm</a:t>
                          </a:r>
                          <a:r>
                            <a:rPr lang="en-GB" sz="1600" baseline="30000" dirty="0" smtClean="0"/>
                            <a:t>2</a:t>
                          </a:r>
                          <a:endParaRPr lang="en-GB" sz="1600" baseline="30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 smtClean="0"/>
                            <a:t>2-3 GHz/cm</a:t>
                          </a:r>
                          <a:r>
                            <a:rPr lang="en-GB" sz="1600" b="0" baseline="30000" dirty="0" smtClean="0"/>
                            <a:t>2</a:t>
                          </a:r>
                          <a:endParaRPr lang="en-GB" sz="1600" b="0" baseline="30000" dirty="0"/>
                        </a:p>
                      </a:txBody>
                      <a:tcPr anchor="ctr"/>
                    </a:tc>
                  </a:tr>
                  <a:tr h="4042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Trigger rate</a:t>
                          </a:r>
                          <a:endParaRPr lang="en-GB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100 kHz</a:t>
                          </a:r>
                          <a:endParaRPr lang="en-GB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100 kHz</a:t>
                          </a:r>
                          <a:endParaRPr lang="en-GB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 smtClean="0"/>
                            <a:t>1</a:t>
                          </a:r>
                          <a:r>
                            <a:rPr lang="en-GB" sz="1600" b="0" baseline="0" dirty="0" smtClean="0"/>
                            <a:t> </a:t>
                          </a:r>
                          <a:r>
                            <a:rPr lang="en-GB" sz="1600" b="0" dirty="0" smtClean="0"/>
                            <a:t>MHz</a:t>
                          </a:r>
                          <a:endParaRPr lang="en-GB" sz="1600" b="0" dirty="0"/>
                        </a:p>
                      </a:txBody>
                      <a:tcPr anchor="ctr"/>
                    </a:tc>
                  </a:tr>
                  <a:tr h="4042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Readout rate</a:t>
                          </a:r>
                          <a:endParaRPr lang="en-GB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40 Mb/s</a:t>
                          </a:r>
                          <a:endParaRPr lang="en-GB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320 Mb/s</a:t>
                          </a:r>
                          <a:endParaRPr lang="en-GB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 smtClean="0"/>
                            <a:t>2-4 Gb/s</a:t>
                          </a:r>
                          <a:endParaRPr lang="en-GB" sz="1600" b="0" dirty="0"/>
                        </a:p>
                      </a:txBody>
                      <a:tcPr anchor="ctr"/>
                    </a:tc>
                  </a:tr>
                  <a:tr h="61606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Radiation tolerance</a:t>
                          </a:r>
                          <a:endParaRPr lang="en-GB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100 </a:t>
                          </a:r>
                          <a:r>
                            <a:rPr lang="en-GB" sz="1600" dirty="0" err="1" smtClean="0"/>
                            <a:t>Mrad</a:t>
                          </a:r>
                          <a:endParaRPr lang="en-GB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200</a:t>
                          </a:r>
                          <a:r>
                            <a:rPr lang="en-GB" sz="1600" baseline="0" dirty="0" smtClean="0"/>
                            <a:t> </a:t>
                          </a:r>
                          <a:r>
                            <a:rPr lang="en-GB" sz="1600" dirty="0" err="1" smtClean="0"/>
                            <a:t>Mrad</a:t>
                          </a:r>
                          <a:endParaRPr lang="en-GB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 smtClean="0"/>
                            <a:t>0.5 - 1 Grad</a:t>
                          </a:r>
                          <a:endParaRPr lang="en-GB" sz="1600" b="0" dirty="0"/>
                        </a:p>
                      </a:txBody>
                      <a:tcPr anchor="ctr"/>
                    </a:tc>
                  </a:tr>
                  <a:tr h="4042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Technology</a:t>
                          </a:r>
                          <a:endParaRPr lang="en-GB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250 nm</a:t>
                          </a:r>
                          <a:endParaRPr lang="en-GB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130 nm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 smtClean="0"/>
                            <a:t>65 nm</a:t>
                          </a:r>
                          <a:endParaRPr lang="en-GB" sz="1600" b="0" dirty="0"/>
                        </a:p>
                      </a:txBody>
                      <a:tcPr anchor="ctr"/>
                    </a:tc>
                  </a:tr>
                  <a:tr h="4042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Pixel size</a:t>
                          </a:r>
                          <a:endParaRPr lang="en-GB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50</a:t>
                          </a:r>
                          <a14:m>
                            <m:oMath xmlns:m="http://schemas.openxmlformats.org/officeDocument/2006/math">
                              <m:r>
                                <a:rPr lang="en-GB" sz="1600" smtClean="0">
                                  <a:latin typeface="Cambria Math"/>
                                </a:rPr>
                                <m:t>×</m:t>
                              </m:r>
                            </m:oMath>
                          </a14:m>
                          <a:r>
                            <a:rPr lang="en-GB" sz="1600" dirty="0" smtClean="0"/>
                            <a:t>400 </a:t>
                          </a:r>
                          <a:r>
                            <a:rPr lang="el-GR" sz="1600" dirty="0" smtClean="0"/>
                            <a:t>μ</a:t>
                          </a:r>
                          <a:r>
                            <a:rPr lang="en-GB" sz="1600" dirty="0" smtClean="0"/>
                            <a:t>m</a:t>
                          </a:r>
                          <a:r>
                            <a:rPr lang="en-GB" sz="1600" baseline="30000" dirty="0" smtClean="0"/>
                            <a:t>2</a:t>
                          </a:r>
                          <a:endParaRPr lang="en-GB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dirty="0" smtClean="0"/>
                            <a:t>50</a:t>
                          </a:r>
                          <a14:m>
                            <m:oMath xmlns:m="http://schemas.openxmlformats.org/officeDocument/2006/math">
                              <m:r>
                                <a:rPr lang="en-GB" sz="1600" smtClean="0">
                                  <a:latin typeface="Cambria Math"/>
                                </a:rPr>
                                <m:t>×</m:t>
                              </m:r>
                            </m:oMath>
                          </a14:m>
                          <a:r>
                            <a:rPr lang="en-GB" sz="1600" dirty="0" smtClean="0"/>
                            <a:t>250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l-GR" sz="1600" dirty="0" smtClean="0">
                                  <a:latin typeface="Cambria Math"/>
                                </a:rPr>
                                <m:t>μ</m:t>
                              </m:r>
                            </m:oMath>
                          </a14:m>
                          <a:r>
                            <a:rPr lang="en-GB" sz="1600" dirty="0" smtClean="0"/>
                            <a:t>m</a:t>
                          </a:r>
                          <a:r>
                            <a:rPr lang="en-GB" sz="1600" baseline="30000" dirty="0" smtClean="0"/>
                            <a:t>2</a:t>
                          </a:r>
                          <a:endParaRPr lang="en-GB" sz="160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 smtClean="0"/>
                            <a:t>50</a:t>
                          </a:r>
                          <a14:m>
                            <m:oMath xmlns:m="http://schemas.openxmlformats.org/officeDocument/2006/math">
                              <m:r>
                                <a:rPr lang="en-GB" sz="1600" b="0" smtClean="0">
                                  <a:latin typeface="Cambria Math"/>
                                </a:rPr>
                                <m:t>×</m:t>
                              </m:r>
                            </m:oMath>
                          </a14:m>
                          <a:r>
                            <a:rPr lang="en-GB" sz="1600" b="0" dirty="0" smtClean="0"/>
                            <a:t>50 </a:t>
                          </a:r>
                          <a:r>
                            <a:rPr lang="el-GR" sz="1600" b="0" dirty="0" smtClean="0"/>
                            <a:t>μ</a:t>
                          </a:r>
                          <a:r>
                            <a:rPr lang="en-GB" sz="1600" b="0" dirty="0" smtClean="0"/>
                            <a:t>m</a:t>
                          </a:r>
                          <a:r>
                            <a:rPr lang="en-GB" sz="1600" b="0" baseline="30000" dirty="0" smtClean="0"/>
                            <a:t>2</a:t>
                          </a:r>
                          <a:endParaRPr lang="en-GB" sz="1600" b="0" dirty="0"/>
                        </a:p>
                      </a:txBody>
                      <a:tcPr anchor="ctr"/>
                    </a:tc>
                  </a:tr>
                  <a:tr h="4042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Transistors</a:t>
                          </a:r>
                          <a:endParaRPr lang="en-GB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aseline="0" dirty="0" smtClean="0"/>
                            <a:t>3.5M</a:t>
                          </a:r>
                          <a:endParaRPr lang="en-GB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dirty="0" smtClean="0"/>
                            <a:t>87M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500M – 1G </a:t>
                          </a:r>
                          <a:endParaRPr lang="en-GB" sz="1600" b="0" dirty="0"/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16145280"/>
                  </p:ext>
                </p:extLst>
              </p:nvPr>
            </p:nvGraphicFramePr>
            <p:xfrm>
              <a:off x="152400" y="1676398"/>
              <a:ext cx="6488225" cy="3657600"/>
            </p:xfrm>
            <a:graphic>
              <a:graphicData uri="http://schemas.openxmlformats.org/drawingml/2006/table">
                <a:tbl>
                  <a:tblPr firstRow="1" firstCol="1" bandRow="1">
                    <a:tableStyleId>{C083E6E3-FA7D-4D7B-A595-EF9225AFEA82}</a:tableStyleId>
                  </a:tblPr>
                  <a:tblGrid>
                    <a:gridCol w="1297645"/>
                    <a:gridCol w="1703159"/>
                    <a:gridCol w="1703159"/>
                    <a:gridCol w="1784262"/>
                  </a:tblGrid>
                  <a:tr h="61606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Generation</a:t>
                          </a:r>
                          <a:endParaRPr lang="en-GB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Current</a:t>
                          </a:r>
                          <a:r>
                            <a:rPr lang="en-GB" sz="1600" baseline="0" dirty="0" smtClean="0"/>
                            <a:t> </a:t>
                          </a:r>
                          <a:r>
                            <a:rPr lang="en-GB" sz="1600" dirty="0" smtClean="0"/>
                            <a:t>(FE-I3)</a:t>
                          </a:r>
                          <a:endParaRPr lang="en-GB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Phase 1</a:t>
                          </a:r>
                          <a:r>
                            <a:rPr lang="en-GB" sz="1600" baseline="0" dirty="0" smtClean="0"/>
                            <a:t> </a:t>
                          </a:r>
                          <a:r>
                            <a:rPr lang="en-GB" sz="1600" dirty="0" smtClean="0"/>
                            <a:t>(FE-I4)</a:t>
                          </a:r>
                          <a:endParaRPr lang="en-GB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Phase 2 (work in progress)</a:t>
                          </a:r>
                        </a:p>
                      </a:txBody>
                      <a:tcPr anchor="ctr"/>
                    </a:tc>
                  </a:tr>
                  <a:tr h="4042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Hit rate</a:t>
                          </a:r>
                          <a:endParaRPr lang="en-GB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100 MHz/cm</a:t>
                          </a:r>
                          <a:r>
                            <a:rPr lang="en-GB" sz="1600" baseline="30000" dirty="0" smtClean="0"/>
                            <a:t>2</a:t>
                          </a:r>
                          <a:endParaRPr lang="en-GB" sz="1600" baseline="30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400 MHz/cm</a:t>
                          </a:r>
                          <a:r>
                            <a:rPr lang="en-GB" sz="1600" baseline="30000" dirty="0" smtClean="0"/>
                            <a:t>2</a:t>
                          </a:r>
                          <a:endParaRPr lang="en-GB" sz="1600" baseline="30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 smtClean="0"/>
                            <a:t>2-3 GHz/cm</a:t>
                          </a:r>
                          <a:r>
                            <a:rPr lang="en-GB" sz="1600" b="0" baseline="30000" dirty="0" smtClean="0"/>
                            <a:t>2</a:t>
                          </a:r>
                          <a:endParaRPr lang="en-GB" sz="1600" b="0" baseline="30000" dirty="0"/>
                        </a:p>
                      </a:txBody>
                      <a:tcPr anchor="ctr"/>
                    </a:tc>
                  </a:tr>
                  <a:tr h="4042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Trigger rate</a:t>
                          </a:r>
                          <a:endParaRPr lang="en-GB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100 kHz</a:t>
                          </a:r>
                          <a:endParaRPr lang="en-GB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100 kHz</a:t>
                          </a:r>
                          <a:endParaRPr lang="en-GB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 smtClean="0"/>
                            <a:t>1</a:t>
                          </a:r>
                          <a:r>
                            <a:rPr lang="en-GB" sz="1600" b="0" baseline="0" dirty="0" smtClean="0"/>
                            <a:t> </a:t>
                          </a:r>
                          <a:r>
                            <a:rPr lang="en-GB" sz="1600" b="0" dirty="0" smtClean="0"/>
                            <a:t>MHz</a:t>
                          </a:r>
                          <a:endParaRPr lang="en-GB" sz="1600" b="0" dirty="0"/>
                        </a:p>
                      </a:txBody>
                      <a:tcPr anchor="ctr"/>
                    </a:tc>
                  </a:tr>
                  <a:tr h="4042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Readout rate</a:t>
                          </a:r>
                          <a:endParaRPr lang="en-GB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40 Mb/s</a:t>
                          </a:r>
                          <a:endParaRPr lang="en-GB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320 Mb/s</a:t>
                          </a:r>
                          <a:endParaRPr lang="en-GB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 smtClean="0"/>
                            <a:t>2-4 Gb/s</a:t>
                          </a:r>
                          <a:endParaRPr lang="en-GB" sz="1600" b="0" dirty="0"/>
                        </a:p>
                      </a:txBody>
                      <a:tcPr anchor="ctr"/>
                    </a:tc>
                  </a:tr>
                  <a:tr h="61606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Radiation tolerance</a:t>
                          </a:r>
                          <a:endParaRPr lang="en-GB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100 </a:t>
                          </a:r>
                          <a:r>
                            <a:rPr lang="en-GB" sz="1600" dirty="0" err="1" smtClean="0"/>
                            <a:t>Mrad</a:t>
                          </a:r>
                          <a:endParaRPr lang="en-GB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200</a:t>
                          </a:r>
                          <a:r>
                            <a:rPr lang="en-GB" sz="1600" baseline="0" dirty="0" smtClean="0"/>
                            <a:t> </a:t>
                          </a:r>
                          <a:r>
                            <a:rPr lang="en-GB" sz="1600" dirty="0" err="1" smtClean="0"/>
                            <a:t>Mrad</a:t>
                          </a:r>
                          <a:endParaRPr lang="en-GB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 smtClean="0"/>
                            <a:t>0.5 - 1 Grad</a:t>
                          </a:r>
                          <a:endParaRPr lang="en-GB" sz="1600" b="0" dirty="0"/>
                        </a:p>
                      </a:txBody>
                      <a:tcPr anchor="ctr"/>
                    </a:tc>
                  </a:tr>
                  <a:tr h="4042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Technology</a:t>
                          </a:r>
                          <a:endParaRPr lang="en-GB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250 nm</a:t>
                          </a:r>
                          <a:endParaRPr lang="en-GB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130 nm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 smtClean="0"/>
                            <a:t>65 nm</a:t>
                          </a:r>
                          <a:endParaRPr lang="en-GB" sz="1600" b="0" dirty="0"/>
                        </a:p>
                      </a:txBody>
                      <a:tcPr anchor="ctr"/>
                    </a:tc>
                  </a:tr>
                  <a:tr h="4042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Pixel size</a:t>
                          </a:r>
                          <a:endParaRPr lang="en-GB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3"/>
                          <a:stretch>
                            <a:fillRect l="-76344" t="-697015" r="-205376" b="-1089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3"/>
                          <a:stretch>
                            <a:fillRect l="-176344" t="-697015" r="-105376" b="-1089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3"/>
                          <a:stretch>
                            <a:fillRect l="-263140" t="-697015" r="-341" b="-108955"/>
                          </a:stretch>
                        </a:blipFill>
                      </a:tcPr>
                    </a:tc>
                  </a:tr>
                  <a:tr h="4042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Transistors</a:t>
                          </a:r>
                          <a:endParaRPr lang="en-GB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aseline="0" dirty="0" smtClean="0"/>
                            <a:t>3.5M</a:t>
                          </a:r>
                          <a:endParaRPr lang="en-GB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dirty="0" smtClean="0"/>
                            <a:t>87M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500M – 1G </a:t>
                          </a:r>
                          <a:endParaRPr lang="en-GB" sz="1600" b="0" dirty="0"/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Fallback>
      </mc:AlternateContent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pl-PL" smtClean="0"/>
              <a:t>9th Terascale Workshop - P. Rymaszewski</a:t>
            </a:r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6640624" y="1170801"/>
            <a:ext cx="3051985" cy="4315599"/>
            <a:chOff x="6640624" y="1170801"/>
            <a:chExt cx="3051985" cy="4315599"/>
          </a:xfrm>
        </p:grpSpPr>
        <p:grpSp>
          <p:nvGrpSpPr>
            <p:cNvPr id="7" name="Group 9"/>
            <p:cNvGrpSpPr/>
            <p:nvPr/>
          </p:nvGrpSpPr>
          <p:grpSpPr>
            <a:xfrm>
              <a:off x="6781800" y="1447800"/>
              <a:ext cx="2910809" cy="4038600"/>
              <a:chOff x="5029200" y="886310"/>
              <a:chExt cx="3932213" cy="5455746"/>
            </a:xfrm>
          </p:grpSpPr>
          <p:pic>
            <p:nvPicPr>
              <p:cNvPr id="8" name="Picture 7" descr="trk_pix_slhc_pileup_5_3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5029200" y="886310"/>
                <a:ext cx="3932213" cy="2690894"/>
              </a:xfrm>
              <a:prstGeom prst="rect">
                <a:avLst/>
              </a:prstGeom>
            </p:spPr>
          </p:pic>
          <p:pic>
            <p:nvPicPr>
              <p:cNvPr id="10" name="Picture 9" descr="trk_pix_slhc_pileup_400_4.jp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5029200" y="3657600"/>
                <a:ext cx="3918508" cy="2684456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6640624" y="1170801"/>
              <a:ext cx="29648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Simulation of typical collision in ATLAS</a:t>
              </a:r>
              <a:endParaRPr lang="en-US" sz="1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781800" y="1399401"/>
              <a:ext cx="10897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Now (phase 0)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781800" y="3456801"/>
              <a:ext cx="6703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Phase 2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788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RD53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F6860E3-E20E-0448-82B1-1212345CFF51}" type="slidenum">
              <a:rPr lang="de-DE" smtClean="0"/>
              <a:pPr/>
              <a:t>5</a:t>
            </a:fld>
            <a:endParaRPr lang="de-DE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5346" y="4267200"/>
            <a:ext cx="2182676" cy="908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H:\Desktop\65nm_dpg_2014\CMS_logo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2520" y="5408672"/>
            <a:ext cx="1068328" cy="106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558704" y="990600"/>
                <a:ext cx="5461096" cy="51884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Clr>
                    <a:schemeClr val="bg2">
                      <a:lumMod val="25000"/>
                    </a:schemeClr>
                  </a:buClr>
                  <a:buFont typeface="Wingdings" panose="05000000000000000000" pitchFamily="2" charset="2"/>
                  <a:buChar char="§"/>
                </a:pPr>
                <a:r>
                  <a:rPr lang="en-US" sz="1700" dirty="0" smtClean="0"/>
                  <a:t>CERN </a:t>
                </a:r>
                <a:r>
                  <a:rPr lang="en-US" sz="1700" dirty="0"/>
                  <a:t>collaborative project on development of pixel readout integrated circuits for extreme rate and </a:t>
                </a:r>
                <a:r>
                  <a:rPr lang="en-US" sz="1700" dirty="0" smtClean="0"/>
                  <a:t>radiation</a:t>
                </a:r>
              </a:p>
              <a:p>
                <a:pPr marL="285750" indent="-285750">
                  <a:buClr>
                    <a:schemeClr val="bg2">
                      <a:lumMod val="25000"/>
                    </a:schemeClr>
                  </a:buClr>
                  <a:buFont typeface="Wingdings" panose="05000000000000000000" pitchFamily="2" charset="2"/>
                  <a:buChar char="§"/>
                </a:pPr>
                <a:endParaRPr lang="en-US" sz="1700" dirty="0"/>
              </a:p>
              <a:p>
                <a:pPr marL="285750" indent="-285750">
                  <a:buClr>
                    <a:schemeClr val="bg2">
                      <a:lumMod val="25000"/>
                    </a:schemeClr>
                  </a:buClr>
                  <a:buFont typeface="Wingdings" panose="05000000000000000000" pitchFamily="2" charset="2"/>
                  <a:buChar char="§"/>
                </a:pPr>
                <a:r>
                  <a:rPr lang="en-US" sz="1700" dirty="0" smtClean="0"/>
                  <a:t>Includes 20 </a:t>
                </a:r>
                <a:r>
                  <a:rPr lang="en-US" sz="1700" dirty="0"/>
                  <a:t>institutes and </a:t>
                </a:r>
                <a14:m>
                  <m:oMath xmlns:m="http://schemas.openxmlformats.org/officeDocument/2006/math">
                    <m:r>
                      <a:rPr lang="en-US" sz="1700" b="0" i="1">
                        <a:latin typeface="Cambria Math"/>
                      </a:rPr>
                      <m:t>~</m:t>
                    </m:r>
                  </m:oMath>
                </a14:m>
                <a:r>
                  <a:rPr lang="en-US" sz="1700" dirty="0"/>
                  <a:t>100 </a:t>
                </a:r>
                <a:r>
                  <a:rPr lang="en-US" sz="1700" dirty="0" smtClean="0"/>
                  <a:t>members organized into six working groups</a:t>
                </a:r>
                <a:endParaRPr lang="en-US" sz="1700" dirty="0"/>
              </a:p>
              <a:p>
                <a:pPr marL="285750" indent="-285750">
                  <a:buClr>
                    <a:schemeClr val="bg2">
                      <a:lumMod val="25000"/>
                    </a:schemeClr>
                  </a:buClr>
                  <a:buFont typeface="Wingdings" panose="05000000000000000000" pitchFamily="2" charset="2"/>
                  <a:buChar char="§"/>
                </a:pPr>
                <a:endParaRPr lang="en-US" sz="1700" dirty="0" smtClean="0"/>
              </a:p>
              <a:p>
                <a:pPr marL="285750" indent="-285750">
                  <a:buClr>
                    <a:schemeClr val="bg2">
                      <a:lumMod val="25000"/>
                    </a:schemeClr>
                  </a:buClr>
                  <a:buFont typeface="Wingdings" panose="05000000000000000000" pitchFamily="2" charset="2"/>
                  <a:buChar char="§"/>
                </a:pPr>
                <a:r>
                  <a:rPr lang="en-US" sz="1700" dirty="0" smtClean="0"/>
                  <a:t>Envisioned work program covers 2013 – 2017</a:t>
                </a:r>
              </a:p>
              <a:p>
                <a:pPr marL="285750" indent="-285750">
                  <a:buClr>
                    <a:schemeClr val="bg2">
                      <a:lumMod val="25000"/>
                    </a:schemeClr>
                  </a:buClr>
                  <a:buFont typeface="Wingdings" panose="05000000000000000000" pitchFamily="2" charset="2"/>
                  <a:buChar char="§"/>
                </a:pPr>
                <a:endParaRPr lang="en-US" sz="1700" dirty="0" smtClean="0"/>
              </a:p>
              <a:p>
                <a:pPr marL="285750" indent="-285750">
                  <a:buClr>
                    <a:schemeClr val="bg2">
                      <a:lumMod val="25000"/>
                    </a:schemeClr>
                  </a:buClr>
                  <a:buFont typeface="Wingdings" panose="05000000000000000000" pitchFamily="2" charset="2"/>
                  <a:buChar char="§"/>
                </a:pPr>
                <a:r>
                  <a:rPr lang="en-US" sz="1700" dirty="0" smtClean="0"/>
                  <a:t>Common </a:t>
                </a:r>
                <a:r>
                  <a:rPr lang="en-US" sz="1700" dirty="0"/>
                  <a:t>effort for ATLAS and CMS </a:t>
                </a:r>
                <a:r>
                  <a:rPr lang="en-US" sz="1700" dirty="0" smtClean="0"/>
                  <a:t>due to same requirements:</a:t>
                </a:r>
              </a:p>
              <a:p>
                <a:pPr marL="742950" lvl="1" indent="-285750">
                  <a:buClr>
                    <a:schemeClr val="bg2">
                      <a:lumMod val="25000"/>
                    </a:schemeClr>
                  </a:buClr>
                  <a:buFont typeface="Wingdings" panose="05000000000000000000" pitchFamily="2" charset="2"/>
                  <a:buChar char="§"/>
                </a:pPr>
                <a:r>
                  <a:rPr lang="en-US" sz="1600" dirty="0" smtClean="0"/>
                  <a:t>Small pixels (50</a:t>
                </a:r>
                <a:r>
                  <a:rPr lang="el-GR" sz="1600" dirty="0" smtClean="0"/>
                  <a:t>μ</a:t>
                </a:r>
                <a:r>
                  <a:rPr lang="en-US" sz="1600" dirty="0" smtClean="0"/>
                  <a:t>m</a:t>
                </a:r>
                <a:r>
                  <a:rPr lang="el-GR" sz="1600" dirty="0" smtClean="0"/>
                  <a:t>×</a:t>
                </a:r>
                <a:r>
                  <a:rPr lang="en-US" sz="1600" dirty="0" smtClean="0"/>
                  <a:t>50</a:t>
                </a:r>
                <a:r>
                  <a:rPr lang="el-GR" sz="1600" dirty="0" smtClean="0"/>
                  <a:t>μ</a:t>
                </a:r>
                <a:r>
                  <a:rPr lang="en-US" sz="1600" dirty="0" smtClean="0"/>
                  <a:t>m)</a:t>
                </a:r>
              </a:p>
              <a:p>
                <a:pPr marL="742950" lvl="1" indent="-285750">
                  <a:buClr>
                    <a:schemeClr val="bg2">
                      <a:lumMod val="25000"/>
                    </a:schemeClr>
                  </a:buClr>
                  <a:buFont typeface="Wingdings" panose="05000000000000000000" pitchFamily="2" charset="2"/>
                  <a:buChar char="§"/>
                </a:pPr>
                <a:r>
                  <a:rPr lang="en-US" sz="1600" dirty="0" smtClean="0"/>
                  <a:t>Large chips (2cm</a:t>
                </a:r>
                <a:r>
                  <a:rPr lang="el-GR" sz="1600" dirty="0"/>
                  <a:t> </a:t>
                </a:r>
                <a:r>
                  <a:rPr lang="el-GR" sz="1600" dirty="0" smtClean="0"/>
                  <a:t>×</a:t>
                </a:r>
                <a:r>
                  <a:rPr lang="en-US" sz="1600" dirty="0" smtClean="0"/>
                  <a:t>2cm)</a:t>
                </a:r>
              </a:p>
              <a:p>
                <a:pPr marL="742950" lvl="1" indent="-285750">
                  <a:buClr>
                    <a:schemeClr val="bg2">
                      <a:lumMod val="25000"/>
                    </a:schemeClr>
                  </a:buClr>
                  <a:buFont typeface="Wingdings" panose="05000000000000000000" pitchFamily="2" charset="2"/>
                  <a:buChar char="§"/>
                </a:pPr>
                <a:r>
                  <a:rPr lang="en-US" sz="1600" dirty="0" smtClean="0"/>
                  <a:t>High hit rates (3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/>
                          </a:rPr>
                          <m:t>𝐺𝐻𝑧</m:t>
                        </m:r>
                      </m:num>
                      <m:den>
                        <m:r>
                          <a:rPr lang="en-US" sz="1600" b="0" i="1" smtClean="0">
                            <a:latin typeface="Cambria Math"/>
                          </a:rPr>
                          <m:t>𝑐</m:t>
                        </m:r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𝑚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1600" dirty="0" smtClean="0"/>
                  <a:t>, pile-up ≈ 200)</a:t>
                </a:r>
              </a:p>
              <a:p>
                <a:pPr marL="742950" lvl="1" indent="-285750">
                  <a:buClr>
                    <a:schemeClr val="bg2">
                      <a:lumMod val="25000"/>
                    </a:schemeClr>
                  </a:buClr>
                  <a:buFont typeface="Wingdings" panose="05000000000000000000" pitchFamily="2" charset="2"/>
                  <a:buChar char="§"/>
                </a:pPr>
                <a:r>
                  <a:rPr lang="en-US" sz="1600" dirty="0" smtClean="0"/>
                  <a:t>Radiation tolerance (1Grad, 2·10</a:t>
                </a:r>
                <a:r>
                  <a:rPr lang="en-US" sz="1600" baseline="30000" dirty="0" smtClean="0"/>
                  <a:t>16</a:t>
                </a:r>
                <a:r>
                  <a:rPr lang="en-US" sz="16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/>
                              </a:rPr>
                              <m:t>𝑒𝑞</m:t>
                            </m:r>
                          </m:sub>
                        </m:sSub>
                      </m:num>
                      <m:den>
                        <m:r>
                          <a:rPr lang="en-US" sz="1600" b="0" i="1" smtClean="0">
                            <a:latin typeface="Cambria Math"/>
                          </a:rPr>
                          <m:t>𝑐</m:t>
                        </m:r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𝑚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1600" dirty="0" smtClean="0"/>
                  <a:t> over 10 years) </a:t>
                </a:r>
              </a:p>
              <a:p>
                <a:pPr marL="742950" lvl="1" indent="-285750">
                  <a:buClr>
                    <a:schemeClr val="bg2">
                      <a:lumMod val="25000"/>
                    </a:schemeClr>
                  </a:buClr>
                  <a:buFont typeface="Wingdings" panose="05000000000000000000" pitchFamily="2" charset="2"/>
                  <a:buChar char="§"/>
                </a:pPr>
                <a:r>
                  <a:rPr lang="en-US" sz="1600" dirty="0" smtClean="0"/>
                  <a:t>Trigger rate (1MHz,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/>
                      </a:rPr>
                      <m:t>~</m:t>
                    </m:r>
                  </m:oMath>
                </a14:m>
                <a:r>
                  <a:rPr lang="en-US" sz="1600" dirty="0" smtClean="0"/>
                  <a:t> 12.5</a:t>
                </a:r>
                <a:r>
                  <a:rPr lang="el-GR" sz="1600" dirty="0"/>
                  <a:t> </a:t>
                </a:r>
                <a:r>
                  <a:rPr lang="el-GR" sz="1600" dirty="0" smtClean="0"/>
                  <a:t>μ</a:t>
                </a:r>
                <a:r>
                  <a:rPr lang="en-US" sz="1600" dirty="0" smtClean="0"/>
                  <a:t>s latency)</a:t>
                </a:r>
              </a:p>
              <a:p>
                <a:pPr marL="285750" indent="-285750">
                  <a:lnSpc>
                    <a:spcPct val="150000"/>
                  </a:lnSpc>
                  <a:buClr>
                    <a:schemeClr val="bg2">
                      <a:lumMod val="25000"/>
                    </a:schemeClr>
                  </a:buClr>
                  <a:buFont typeface="Wingdings" panose="05000000000000000000" pitchFamily="2" charset="2"/>
                  <a:buChar char="§"/>
                </a:pPr>
                <a:endParaRPr lang="en-US" sz="1700" dirty="0" smtClean="0"/>
              </a:p>
              <a:p>
                <a:pPr marL="285750" indent="-285750">
                  <a:lnSpc>
                    <a:spcPct val="150000"/>
                  </a:lnSpc>
                  <a:buClr>
                    <a:schemeClr val="bg2">
                      <a:lumMod val="25000"/>
                    </a:schemeClr>
                  </a:buClr>
                  <a:buFont typeface="Wingdings" panose="05000000000000000000" pitchFamily="2" charset="2"/>
                  <a:buChar char="§"/>
                </a:pPr>
                <a:r>
                  <a:rPr lang="en-US" sz="1700" dirty="0" smtClean="0"/>
                  <a:t>Technology: 65nm CMOS (TSMC)</a:t>
                </a:r>
                <a:endParaRPr lang="en-US" sz="17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704" y="990600"/>
                <a:ext cx="5461096" cy="5188472"/>
              </a:xfrm>
              <a:prstGeom prst="rect">
                <a:avLst/>
              </a:prstGeom>
              <a:blipFill rotWithShape="1">
                <a:blip r:embed="rId5"/>
                <a:stretch>
                  <a:fillRect l="-558" t="-353" r="-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3703964338"/>
              </p:ext>
            </p:extLst>
          </p:nvPr>
        </p:nvGraphicFramePr>
        <p:xfrm>
          <a:off x="5638800" y="935305"/>
          <a:ext cx="4515769" cy="31794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pl-PL" smtClean="0"/>
              <a:t>9th Terascale Workshop - P. Rymaszewski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08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F6860E3-E20E-0448-82B1-1212345CFF51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13" name="Rectangle 12"/>
          <p:cNvSpPr/>
          <p:nvPr/>
        </p:nvSpPr>
        <p:spPr>
          <a:xfrm>
            <a:off x="558704" y="2133600"/>
            <a:ext cx="5461096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>
                <a:solidFill>
                  <a:schemeClr val="bg1">
                    <a:lumMod val="65000"/>
                  </a:schemeClr>
                </a:solidFill>
              </a:rPr>
              <a:t>Introduction</a:t>
            </a:r>
          </a:p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endParaRPr lang="en-US" sz="1700" dirty="0"/>
          </a:p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Status of working groups</a:t>
            </a:r>
          </a:p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endParaRPr lang="en-US" sz="1700" dirty="0"/>
          </a:p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>
                <a:solidFill>
                  <a:schemeClr val="bg1">
                    <a:lumMod val="65000"/>
                  </a:schemeClr>
                </a:solidFill>
              </a:rPr>
              <a:t>Related prototypes</a:t>
            </a:r>
          </a:p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endParaRPr lang="en-US" sz="1700" dirty="0">
              <a:solidFill>
                <a:schemeClr val="bg1">
                  <a:lumMod val="65000"/>
                </a:schemeClr>
              </a:solidFill>
            </a:endParaRPr>
          </a:p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>
                <a:solidFill>
                  <a:schemeClr val="bg1">
                    <a:lumMod val="65000"/>
                  </a:schemeClr>
                </a:solidFill>
              </a:rPr>
              <a:t>Summary</a:t>
            </a:r>
            <a:endParaRPr lang="en-US" sz="17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pl-PL" smtClean="0"/>
              <a:t>9th Terascale Workshop - P. Rymaszewski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38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Radiation WG - </a:t>
            </a:r>
            <a:r>
              <a:rPr lang="en-GB" dirty="0" err="1" smtClean="0"/>
              <a:t>nMOS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F6860E3-E20E-0448-82B1-1212345CFF51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pl-PL" smtClean="0"/>
              <a:t>9th Terascale Workshop - P. Rymaszewski</a:t>
            </a:r>
            <a:endParaRPr lang="en-US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963" y="4019550"/>
            <a:ext cx="2811037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28600" y="1004455"/>
            <a:ext cx="73914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Devices with minimum length (L=60nm) are strongly affected by radiation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676400" y="1576693"/>
            <a:ext cx="2935715" cy="2228572"/>
            <a:chOff x="1676400" y="1407834"/>
            <a:chExt cx="2935715" cy="2228572"/>
          </a:xfrm>
        </p:grpSpPr>
        <p:pic>
          <p:nvPicPr>
            <p:cNvPr id="7173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400" y="1407834"/>
              <a:ext cx="2935715" cy="2228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981200" y="2362200"/>
              <a:ext cx="1905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I</a:t>
              </a:r>
              <a:r>
                <a:rPr lang="en-US" sz="1600" baseline="-25000" dirty="0" smtClean="0"/>
                <a:t>on</a:t>
              </a:r>
              <a:r>
                <a:rPr lang="en-US" sz="1600" dirty="0" smtClean="0"/>
                <a:t> degradation by 9% at 600Mrad</a:t>
              </a:r>
              <a:endParaRPr lang="en-US" sz="1600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43388" y="1571958"/>
            <a:ext cx="3048000" cy="2238042"/>
            <a:chOff x="5443388" y="1403099"/>
            <a:chExt cx="3048000" cy="2238042"/>
          </a:xfrm>
        </p:grpSpPr>
        <p:pic>
          <p:nvPicPr>
            <p:cNvPr id="7172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3388" y="1403099"/>
              <a:ext cx="3048000" cy="2238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5791200" y="2362200"/>
              <a:ext cx="1905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I</a:t>
              </a:r>
              <a:r>
                <a:rPr lang="en-US" sz="1600" baseline="-25000" dirty="0" smtClean="0"/>
                <a:t>on</a:t>
              </a:r>
              <a:r>
                <a:rPr lang="en-US" sz="1600" dirty="0" smtClean="0"/>
                <a:t> degradation by 46% at 600Mrad</a:t>
              </a:r>
              <a:endParaRPr lang="en-US" sz="1600" dirty="0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228600" y="4038600"/>
            <a:ext cx="7391400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Influence of width on radiation damage is small</a:t>
            </a:r>
          </a:p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endParaRPr lang="en-US" sz="1700" dirty="0"/>
          </a:p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Low temperature operation reduces parameter degradation</a:t>
            </a:r>
          </a:p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endParaRPr lang="en-US" sz="1700" dirty="0"/>
          </a:p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Bias condition influence radiation effects</a:t>
            </a:r>
          </a:p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endParaRPr lang="en-US" sz="1700" dirty="0"/>
          </a:p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Moderate effects of annealing</a:t>
            </a:r>
          </a:p>
        </p:txBody>
      </p:sp>
    </p:spTree>
    <p:extLst>
      <p:ext uri="{BB962C8B-B14F-4D97-AF65-F5344CB8AC3E}">
        <p14:creationId xmlns:p14="http://schemas.microsoft.com/office/powerpoint/2010/main" val="366176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Radiation WG - </a:t>
            </a:r>
            <a:r>
              <a:rPr lang="en-GB" dirty="0" err="1" smtClean="0"/>
              <a:t>pMOS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F6860E3-E20E-0448-82B1-1212345CFF51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pl-PL" smtClean="0"/>
              <a:t>9th Terascale Workshop - P. Rymaszewski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28600" y="1004455"/>
            <a:ext cx="73914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Moderate influence of device’s length on I</a:t>
            </a:r>
            <a:r>
              <a:rPr lang="en-US" sz="1700" baseline="-25000" dirty="0" smtClean="0"/>
              <a:t>ON</a:t>
            </a:r>
            <a:r>
              <a:rPr lang="en-US" sz="1700" dirty="0" smtClean="0"/>
              <a:t> degradation</a:t>
            </a:r>
          </a:p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endParaRPr lang="en-US" sz="1700" dirty="0" smtClean="0"/>
          </a:p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Strong dependence of I</a:t>
            </a:r>
            <a:r>
              <a:rPr lang="en-US" sz="1700" baseline="-25000" dirty="0" smtClean="0"/>
              <a:t>ON</a:t>
            </a:r>
            <a:r>
              <a:rPr lang="en-US" sz="1700" dirty="0" smtClean="0"/>
              <a:t> on width </a:t>
            </a:r>
            <a:br>
              <a:rPr lang="en-US" sz="1700" dirty="0" smtClean="0"/>
            </a:br>
            <a:r>
              <a:rPr lang="en-US" sz="1700" dirty="0" smtClean="0"/>
              <a:t>(min. size </a:t>
            </a:r>
            <a:r>
              <a:rPr lang="en-US" sz="1700" dirty="0" err="1" smtClean="0"/>
              <a:t>pMOS</a:t>
            </a:r>
            <a:r>
              <a:rPr lang="en-US" sz="1700" dirty="0" smtClean="0"/>
              <a:t> is off at TID&gt;500Mrad)</a:t>
            </a:r>
          </a:p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endParaRPr lang="en-US" sz="1700" dirty="0"/>
          </a:p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/>
              <a:t>Biasing condition strongly influence sustained radiation </a:t>
            </a:r>
            <a:r>
              <a:rPr lang="en-US" sz="1700" dirty="0" smtClean="0"/>
              <a:t>damage</a:t>
            </a:r>
          </a:p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endParaRPr lang="en-US" sz="1700" dirty="0" smtClean="0"/>
          </a:p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Low temperature significantly reduces I</a:t>
            </a:r>
            <a:r>
              <a:rPr lang="en-US" sz="1700" baseline="-25000" dirty="0" smtClean="0"/>
              <a:t>ON</a:t>
            </a:r>
            <a:r>
              <a:rPr lang="en-US" sz="1700" dirty="0" smtClean="0"/>
              <a:t> degradation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914400"/>
            <a:ext cx="3505200" cy="2189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168356"/>
            <a:ext cx="6019800" cy="3232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704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Radiation WG - summary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F6860E3-E20E-0448-82B1-1212345CFF51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pl-PL" smtClean="0"/>
              <a:t>9th Terascale Workshop - P. Rymaszewski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28600" y="1828800"/>
            <a:ext cx="929640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Extensive investigation at single transistor level (CERN, CPPM, FNAL, </a:t>
            </a:r>
            <a:r>
              <a:rPr lang="en-US" sz="1700" dirty="0" err="1" smtClean="0"/>
              <a:t>Padova</a:t>
            </a:r>
            <a:r>
              <a:rPr lang="en-US" sz="1700" dirty="0" smtClean="0"/>
              <a:t>) of sensitivity to various parameters</a:t>
            </a:r>
          </a:p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endParaRPr lang="en-US" sz="1700" dirty="0"/>
          </a:p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Current recommendations:</a:t>
            </a:r>
          </a:p>
          <a:p>
            <a:pPr marL="742950" lvl="1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Cold operation (T &lt; -15</a:t>
            </a:r>
            <a:r>
              <a:rPr lang="en-US" sz="1700" baseline="30000" dirty="0" smtClean="0"/>
              <a:t>o</a:t>
            </a:r>
            <a:r>
              <a:rPr lang="en-US" sz="1700" dirty="0" smtClean="0"/>
              <a:t>C)</a:t>
            </a:r>
          </a:p>
          <a:p>
            <a:pPr marL="742950" lvl="1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Analog circuits: </a:t>
            </a:r>
            <a:r>
              <a:rPr lang="en-US" sz="1700" dirty="0" err="1" smtClean="0"/>
              <a:t>nMOS</a:t>
            </a:r>
            <a:r>
              <a:rPr lang="en-US" sz="1700" dirty="0"/>
              <a:t> </a:t>
            </a:r>
            <a:r>
              <a:rPr lang="en-US" sz="1700" dirty="0" smtClean="0"/>
              <a:t>– L ≥ 120nm, any W; </a:t>
            </a:r>
            <a:r>
              <a:rPr lang="en-US" sz="1700" dirty="0" err="1" smtClean="0"/>
              <a:t>pMOS</a:t>
            </a:r>
            <a:r>
              <a:rPr lang="en-US" sz="1700" dirty="0" smtClean="0"/>
              <a:t> - </a:t>
            </a:r>
            <a:r>
              <a:rPr lang="en-US" sz="1700" dirty="0"/>
              <a:t>L ≥ 120nm, </a:t>
            </a:r>
            <a:r>
              <a:rPr lang="en-US" sz="1700" dirty="0" smtClean="0"/>
              <a:t>W</a:t>
            </a:r>
            <a:r>
              <a:rPr lang="en-US" sz="1700" dirty="0"/>
              <a:t> </a:t>
            </a:r>
            <a:r>
              <a:rPr lang="en-US" sz="1700" dirty="0" smtClean="0"/>
              <a:t>≥ 300nm</a:t>
            </a:r>
          </a:p>
          <a:p>
            <a:pPr marL="742950" lvl="1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Digital circuits: still to be seen if small transistors can be used</a:t>
            </a:r>
          </a:p>
          <a:p>
            <a:pPr marL="742950" lvl="1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endParaRPr lang="en-US" sz="1700" dirty="0"/>
          </a:p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Initial goal of 1Grad has been reduced to 500Mrad, a replacement strategy will be needed for innermost pixel layers</a:t>
            </a:r>
          </a:p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endParaRPr lang="en-US" sz="1700" dirty="0"/>
          </a:p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A model of transistors after 200Mrad and 500Mrad for use in simulations has been developed</a:t>
            </a:r>
          </a:p>
        </p:txBody>
      </p:sp>
    </p:spTree>
    <p:extLst>
      <p:ext uri="{BB962C8B-B14F-4D97-AF65-F5344CB8AC3E}">
        <p14:creationId xmlns:p14="http://schemas.microsoft.com/office/powerpoint/2010/main" val="363946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Lab_uni_bonn_24pt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SiLab_uni_bonn_24pt</Template>
  <TotalTime>3638</TotalTime>
  <Words>1911</Words>
  <Application>Microsoft Office PowerPoint</Application>
  <PresentationFormat>A4 Paper (210x297 mm)</PresentationFormat>
  <Paragraphs>439</Paragraphs>
  <Slides>30</Slides>
  <Notes>28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</vt:lpstr>
      <vt:lpstr>Calibri</vt:lpstr>
      <vt:lpstr>ＭＳ Ｐゴシック</vt:lpstr>
      <vt:lpstr>Verdana</vt:lpstr>
      <vt:lpstr>Wingdings</vt:lpstr>
      <vt:lpstr>Times New Roman</vt:lpstr>
      <vt:lpstr>Cambria Math</vt:lpstr>
      <vt:lpstr>SiLab_uni_bonn_24pt</vt:lpstr>
      <vt:lpstr>Visio</vt:lpstr>
      <vt:lpstr>RD53 overview and status</vt:lpstr>
      <vt:lpstr>Outline</vt:lpstr>
      <vt:lpstr>PowerPoint Presentation</vt:lpstr>
      <vt:lpstr>Characteristics of ATLAS pixel chip generations</vt:lpstr>
      <vt:lpstr>RD53</vt:lpstr>
      <vt:lpstr>PowerPoint Presentation</vt:lpstr>
      <vt:lpstr>Radiation WG - nMOS</vt:lpstr>
      <vt:lpstr>Radiation WG - pMOS</vt:lpstr>
      <vt:lpstr>Radiation WG - summary</vt:lpstr>
      <vt:lpstr>IP WG</vt:lpstr>
      <vt:lpstr>I/O WG</vt:lpstr>
      <vt:lpstr>Analog design WG</vt:lpstr>
      <vt:lpstr>Top design WG</vt:lpstr>
      <vt:lpstr>Top design WG</vt:lpstr>
      <vt:lpstr>Simulation WG</vt:lpstr>
      <vt:lpstr>Outline</vt:lpstr>
      <vt:lpstr>FE65_P2</vt:lpstr>
      <vt:lpstr>FE65_P2</vt:lpstr>
      <vt:lpstr>CHIPIX65</vt:lpstr>
      <vt:lpstr>DRAD</vt:lpstr>
      <vt:lpstr>RD53A</vt:lpstr>
      <vt:lpstr>Outline</vt:lpstr>
      <vt:lpstr>Summary</vt:lpstr>
      <vt:lpstr>PowerPoint Presentation</vt:lpstr>
      <vt:lpstr>PowerPoint Presentation</vt:lpstr>
      <vt:lpstr>Chosen technology – TSMC 65nm</vt:lpstr>
      <vt:lpstr>Smaller technology node – pros and cons</vt:lpstr>
      <vt:lpstr>I/O WG</vt:lpstr>
      <vt:lpstr>I/O WG</vt:lpstr>
      <vt:lpstr>FE65_P2 - overview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65nm_dpg2015</dc:title>
  <dc:creator>Piotr Rymaszewski</dc:creator>
  <cp:lastModifiedBy>Piotr</cp:lastModifiedBy>
  <cp:revision>168</cp:revision>
  <dcterms:created xsi:type="dcterms:W3CDTF">2014-10-09T08:55:28Z</dcterms:created>
  <dcterms:modified xsi:type="dcterms:W3CDTF">2016-04-04T09:57:45Z</dcterms:modified>
</cp:coreProperties>
</file>