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6"/>
  </p:notesMasterIdLst>
  <p:sldIdLst>
    <p:sldId id="288" r:id="rId2"/>
    <p:sldId id="278" r:id="rId3"/>
    <p:sldId id="279" r:id="rId4"/>
    <p:sldId id="280" r:id="rId5"/>
    <p:sldId id="282" r:id="rId6"/>
    <p:sldId id="290" r:id="rId7"/>
    <p:sldId id="275" r:id="rId8"/>
    <p:sldId id="277" r:id="rId9"/>
    <p:sldId id="265" r:id="rId10"/>
    <p:sldId id="269" r:id="rId11"/>
    <p:sldId id="285" r:id="rId12"/>
    <p:sldId id="287" r:id="rId13"/>
    <p:sldId id="286" r:id="rId14"/>
    <p:sldId id="289" r:id="rId1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1" autoAdjust="0"/>
    <p:restoredTop sz="94660"/>
  </p:normalViewPr>
  <p:slideViewPr>
    <p:cSldViewPr snapToGrid="0">
      <p:cViewPr varScale="1">
        <p:scale>
          <a:sx n="68" d="100"/>
          <a:sy n="68" d="100"/>
        </p:scale>
        <p:origin x="12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A7DFD8-79EC-4708-A75A-730834CB674D}" type="datetimeFigureOut">
              <a:rPr lang="fr-FR" smtClean="0"/>
              <a:t>05/04/2016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72479-29ED-4BAF-B941-0B6ADB5BAE18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586775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C23EB1-C191-4ACE-BD27-AD453D2986BA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3055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759CA6-F662-4A7D-8D50-4101EAE8F5DE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0944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23FB2-CBAF-491B-A7B2-1160EE746AC6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91163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B2D7F-DF34-46AB-8F32-F46E568C956F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10875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0AC93-F876-49EB-B534-5AD68DE7961F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117936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DCDFA2-2F79-446A-8FA5-086F130D5DF7}" type="datetime1">
              <a:rPr lang="fr-FR" smtClean="0"/>
              <a:t>05/04/2016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6024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CC825C-05B8-423E-8192-1F5E79FC766E}" type="datetime1">
              <a:rPr lang="fr-FR" smtClean="0"/>
              <a:t>05/04/2016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707717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B6018-1E16-487A-BB7D-14C383D5AAC0}" type="datetime1">
              <a:rPr lang="fr-FR" smtClean="0"/>
              <a:t>05/04/2016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1246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3B682-E0D6-4F32-8150-C1AA176E777A}" type="datetime1">
              <a:rPr lang="fr-FR" smtClean="0"/>
              <a:t>05/04/2016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63253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4E012A-48D4-4697-8759-92D108094712}" type="datetime1">
              <a:rPr lang="fr-FR" smtClean="0"/>
              <a:t>05/04/2016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329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0F8F2C-AAAF-44BB-B9A5-1754AA092CBB}" type="datetime1">
              <a:rPr lang="fr-FR" smtClean="0"/>
              <a:t>05/04/2016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9686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1EBAC5-8D6B-46D6-AE61-AB97CED58467}" type="datetime1">
              <a:rPr lang="fr-FR" smtClean="0"/>
              <a:t>05/04/2016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2F14E7-923E-45CD-B720-94854E60BA0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0959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1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2392218" y="681304"/>
            <a:ext cx="38186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CALICE as timing detector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587027" y="1393623"/>
            <a:ext cx="160172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Dirk Zerwas</a:t>
            </a:r>
          </a:p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LAL Orsay</a:t>
            </a:r>
          </a:p>
          <a:p>
            <a:pPr algn="ctr"/>
            <a:r>
              <a:rPr lang="fr-FR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April 5, 2016</a:t>
            </a:r>
            <a:endParaRPr lang="fr-FR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579177" y="2975947"/>
            <a:ext cx="373602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fr-FR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l-coul-500.jpg (552×319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659" y="4979165"/>
            <a:ext cx="2545422" cy="147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ogo p2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417" y="5109598"/>
            <a:ext cx="2559492" cy="1444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58403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97169" y="1132774"/>
            <a:ext cx="14195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Preshower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</a:t>
            </a:r>
          </a:p>
          <a:p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53mm</a:t>
            </a:r>
            <a:endParaRPr lang="fr-F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170293" y="4689389"/>
            <a:ext cx="11246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Timing »</a:t>
            </a:r>
          </a:p>
          <a:p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43mm</a:t>
            </a:r>
            <a:endParaRPr lang="fr-F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>
          <a:xfrm>
            <a:off x="6877874" y="5619514"/>
            <a:ext cx="1637476" cy="212616"/>
          </a:xfrm>
        </p:spPr>
        <p:txBody>
          <a:bodyPr/>
          <a:lstStyle/>
          <a:p>
            <a:fld id="{342F14E7-923E-45CD-B720-94854E60BA0E}" type="slidenum">
              <a:rPr lang="fr-FR" smtClean="0"/>
              <a:t>10</a:t>
            </a:fld>
            <a:endParaRPr lang="fr-FR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2027" y="175369"/>
            <a:ext cx="5275250" cy="3077229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9793" y="3843969"/>
            <a:ext cx="5334747" cy="3111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03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2313094" y="153756"/>
            <a:ext cx="36503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HGTD LHC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based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CALICE</a:t>
            </a:r>
            <a:endParaRPr lang="fr-F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560640" y="610136"/>
            <a:ext cx="37117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LHC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easurement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t and 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(z)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ranularity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5.5mm x 5.5mm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ption: mix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granularities</a:t>
            </a:r>
            <a:endParaRPr lang="fr-FR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Same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basic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detector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Preshower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 (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Tungsten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Weaker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6cm ~1.5cm per layer</a:t>
            </a:r>
          </a:p>
          <a:p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Harsher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constraints</a:t>
            </a:r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-20deg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RadHardness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FE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RadHardness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Glue (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done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10^13,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further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foreseen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2016)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50ps)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Shorter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peaking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40MHz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846935" y="724508"/>
            <a:ext cx="3711709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ILC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E (and 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Absorber: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tungsten</a:t>
            </a: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18cm ~0.6cm per layer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Cooling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(passive)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suppression/Power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pulsing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5Hz 1ms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bunchtrain</a:t>
            </a: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397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26" y="1063024"/>
            <a:ext cx="6436974" cy="5632352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2457397" y="266220"/>
            <a:ext cx="422743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Sketch of an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Endcap</a:t>
            </a:r>
            <a:r>
              <a:rPr lang="fr-FR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2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implementation</a:t>
            </a:r>
            <a:endParaRPr lang="fr-FR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12516" y="1678329"/>
            <a:ext cx="2106593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Slabs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CALICE-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like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2ASUs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3ASUs</a:t>
            </a:r>
          </a:p>
          <a:p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Alternative: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Single PCB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Pro: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interconnections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Con: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planarity</a:t>
            </a:r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 out: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Space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constraint</a:t>
            </a:r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70391" y="682906"/>
            <a:ext cx="31475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Preserve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basic CALICE structure</a:t>
            </a:r>
            <a:endParaRPr lang="fr-F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 flipH="1">
            <a:off x="5361710" y="899931"/>
            <a:ext cx="945572" cy="260180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 flipH="1">
            <a:off x="6642835" y="1063024"/>
            <a:ext cx="204357" cy="818033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6328064" y="613190"/>
            <a:ext cx="16817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R=110mm, 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=4.1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6802585" y="838327"/>
            <a:ext cx="17443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R=600mm,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 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=2.4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3999462" y="592106"/>
            <a:ext cx="25523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own to </a:t>
            </a:r>
            <a:r>
              <a:rPr lang="el-G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=5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challenging</a:t>
            </a:r>
            <a:endParaRPr lang="fr-FR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opening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mechanics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75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048150" y="328708"/>
            <a:ext cx="7659751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type: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CALICE: p in n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LHC: n in p (radiation)</a:t>
            </a:r>
          </a:p>
          <a:p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Sensor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CALICE: 330</a:t>
            </a:r>
            <a:r>
              <a:rPr lang="el-G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LHC:  (standard) 130</a:t>
            </a:r>
            <a:r>
              <a:rPr lang="el-G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(radiation, time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Can’t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go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thinner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handling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LHC: LGAD 50</a:t>
            </a:r>
            <a:r>
              <a:rPr lang="el-G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(total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250</a:t>
            </a:r>
            <a:r>
              <a:rPr lang="el-G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Signal: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CALICE large MIP signal (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roughly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10-15,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suppression)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LHC </a:t>
            </a:r>
            <a:r>
              <a:rPr lang="fr-FR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ccupancy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5.5mm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(rough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estimate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): 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¼  (at </a:t>
            </a:r>
            <a:r>
              <a:rPr lang="el-G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TTC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jitter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13ps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jitter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Vin: 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 pad size (the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smaller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PA+PCB: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capa 2/3 in CALICE: 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 performance essential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Time+amplitude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jitter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f(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PAtype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tr, td)</a:t>
            </a:r>
            <a:endParaRPr lang="fr-FR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CALICE TDC: 1ns….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Readout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5.5mm x 5.5mm pads: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38x4x2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304k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(=1.5*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3mm x 3mm pads: 1M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</a:t>
            </a:r>
          </a:p>
          <a:p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Data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throughput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3ASUs=3072channels : 4Tb/s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Zero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suppression: ¼ (not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sufficient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Gb/s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(trigger or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multiply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the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GBTs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….)</a:t>
            </a:r>
          </a:p>
        </p:txBody>
      </p:sp>
    </p:spTree>
    <p:extLst>
      <p:ext uri="{BB962C8B-B14F-4D97-AF65-F5344CB8AC3E}">
        <p14:creationId xmlns:p14="http://schemas.microsoft.com/office/powerpoint/2010/main" val="162408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14</a:t>
            </a:fld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3362889" y="625033"/>
            <a:ext cx="17764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Conclusions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96756" y="1396187"/>
            <a:ext cx="75060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Using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CALICE as timing 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Conceptually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possible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Common point: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SiSensor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glueing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connectivity</a:t>
            </a: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tests in CALICE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precision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interesting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challenge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426" y="2897944"/>
            <a:ext cx="4339921" cy="3797431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36099" y="5669280"/>
            <a:ext cx="17330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fr-FR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Didier Lacour</a:t>
            </a:r>
            <a:endParaRPr lang="fr-FR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532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784920" y="625034"/>
            <a:ext cx="13837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CALICE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613458" y="1226916"/>
            <a:ext cx="77115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CALICE origin: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granularity calorimeter system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optimized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particle flow measurement of multi-jet final states at the ILC running, with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center-of-mass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energy between 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90GeV and </a:t>
            </a:r>
            <a:r>
              <a:rPr lang="en-US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1TeV</a:t>
            </a:r>
          </a:p>
          <a:p>
            <a:endParaRPr lang="en-US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Electromagnetic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hadronic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calorimeters</a:t>
            </a: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flavors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/technologies: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SiW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Scintillator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Semi-digital HCAL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Analog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HCAL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Compact and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granular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thickness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20cm  (R=1.8 to 2m)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to 30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endParaRPr lang="fr-FR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Lateral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RO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size 5.5mm x 5.5mm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High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Granularity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50M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endParaRPr lang="fr-FR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Electronics/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beam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trains: 5Hz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1ms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length</a:t>
            </a:r>
            <a:endParaRPr lang="fr-FR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Power-</a:t>
            </a:r>
            <a:r>
              <a:rPr lang="fr-FR" sz="1600" b="1" dirty="0" err="1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pulsed</a:t>
            </a:r>
            <a:r>
              <a:rPr lang="fr-FR" sz="16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endParaRPr lang="fr-FR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550ns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bunches</a:t>
            </a:r>
            <a:endParaRPr lang="fr-FR" sz="16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Triggerless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running</a:t>
            </a:r>
            <a:endParaRPr lang="fr-FR" sz="16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30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2571" y="891251"/>
            <a:ext cx="4648892" cy="5365885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36607" y="891251"/>
            <a:ext cx="495578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Alveola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trapezoidal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Attached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HCAL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Absorber: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tungsten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(structure) (+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carbon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structure)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569088" y="2282135"/>
            <a:ext cx="478906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Detector modules 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(SLABS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are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placed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drawers</a:t>
            </a: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on-detector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Digital RO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electronics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at the end in 3cm (!)</a:t>
            </a:r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938" y="3222578"/>
            <a:ext cx="4058549" cy="3486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569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845818" y="1156028"/>
            <a:ext cx="447729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SLABs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are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subdivided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into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ASUs</a:t>
            </a:r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ASUs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connected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via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kapton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foils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Up to 10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ASUs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per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Slab</a:t>
            </a:r>
            <a:endParaRPr lang="fr-FR" sz="16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Interconnection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kapton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foils (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soldered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Active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cover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interconnection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minimize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dead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zones (0.5mm+0.5mm on 90mm)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78556" y="4928148"/>
            <a:ext cx="482375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ASU: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18cm x 18cm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Wafers (9cm x 9cm)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glued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PCB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5.5mm x 5.5mm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fr-FR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1024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endParaRPr lang="fr-FR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 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» 16 chips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64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channels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each</a:t>
            </a:r>
            <a:r>
              <a:rPr lang="fr-FR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 a PCB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563" y="872111"/>
            <a:ext cx="2066925" cy="33147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55201" y="2870745"/>
            <a:ext cx="2847109" cy="1579418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7" name="Connecteur droit avec flèche 6"/>
          <p:cNvCxnSpPr/>
          <p:nvPr/>
        </p:nvCxnSpPr>
        <p:spPr>
          <a:xfrm>
            <a:off x="3765629" y="3873657"/>
            <a:ext cx="581891" cy="626308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4572" y="2849109"/>
            <a:ext cx="4409428" cy="3301711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>
            <a:off x="1018309" y="4452088"/>
            <a:ext cx="655284" cy="47606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5694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89" y="288932"/>
            <a:ext cx="9144000" cy="5926844"/>
          </a:xfrm>
          <a:prstGeom prst="rect">
            <a:avLst/>
          </a:prstGeom>
        </p:spPr>
      </p:pic>
      <p:pic>
        <p:nvPicPr>
          <p:cNvPr id="6" name="Espace réservé du contenu 3" descr="IMG_305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89" y="2847844"/>
            <a:ext cx="4280075" cy="321005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4998025" y="5257796"/>
            <a:ext cx="383310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lignment</a:t>
            </a:r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essential: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 = 180.3 mm maximum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Wafer = 90 mm</a:t>
            </a:r>
          </a:p>
          <a:p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well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planarity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height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PCB+Chips</a:t>
            </a:r>
            <a:endParaRPr lang="fr-FR" sz="1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BGA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Wirebonded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chips</a:t>
            </a:r>
          </a:p>
        </p:txBody>
      </p:sp>
    </p:spTree>
    <p:extLst>
      <p:ext uri="{BB962C8B-B14F-4D97-AF65-F5344CB8AC3E}">
        <p14:creationId xmlns:p14="http://schemas.microsoft.com/office/powerpoint/2010/main" val="393083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6</a:t>
            </a:fld>
            <a:endParaRPr lang="fr-FR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849" y="422030"/>
            <a:ext cx="9081275" cy="6051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226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7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5083" y="853162"/>
            <a:ext cx="4175041" cy="3355722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675249" y="5781821"/>
            <a:ext cx="52239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Reference: </a:t>
            </a:r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fr-FR" sz="1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Scoping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document</a:t>
            </a:r>
          </a:p>
          <a:p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fr-F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://cds.cern.ch/record/2055248/files/LHCC-G-166.pdf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385973" y="391497"/>
            <a:ext cx="26557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Calorimeter</a:t>
            </a:r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Noise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701039" y="4189828"/>
            <a:ext cx="485261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Calorimeter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noise: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the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LArInnerWheel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(&gt;2.5): 0.1 x 0.1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samplings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Significant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increase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noise for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eta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&gt;2.5</a:t>
            </a: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3836" y="853162"/>
            <a:ext cx="3951862" cy="3331512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6232866" y="4234379"/>
            <a:ext cx="266611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Rough </a:t>
            </a:r>
            <a:r>
              <a:rPr lang="fr-FR" sz="16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equivalence</a:t>
            </a:r>
            <a:r>
              <a:rPr lang="fr-FR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0.008 at 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=2.5 R=600mm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0.017 at </a:t>
            </a:r>
            <a:r>
              <a:rPr lang="el-GR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=3.2 R=290mm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0.037 at </a:t>
            </a:r>
            <a:r>
              <a:rPr lang="el-GR" sz="1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=4.0 R=130mm</a:t>
            </a:r>
            <a:endParaRPr lang="fr-FR" sz="1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0.096 at </a:t>
            </a:r>
            <a:r>
              <a:rPr lang="el-G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η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=5.0 R=50mm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277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8</a:t>
            </a:fld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157" y="552498"/>
            <a:ext cx="4814888" cy="2818471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8140" y="3777769"/>
            <a:ext cx="4895850" cy="294370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97793" y="1080870"/>
            <a:ext cx="44351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Arrival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time spread for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BX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schemes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Assumption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z position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known</a:t>
            </a:r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Crab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kissing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reduces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the time spread of the hard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today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200ps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to (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greater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fr-FR" sz="1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50ps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9882" y="3793592"/>
            <a:ext cx="443519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Efficiency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hard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scatter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versus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pileup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Reduction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pileup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function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of the timing 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resolution</a:t>
            </a:r>
            <a:endParaRPr lang="fr-FR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pTjets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&gt;20GeV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Alg1: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highest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pT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Alg2: time fraction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Gain of factor 10 possible (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depends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 </a:t>
            </a:r>
            <a:r>
              <a:rPr lang="fr-FR" sz="1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working</a:t>
            </a:r>
            <a:r>
              <a:rPr lang="fr-FR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point)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6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425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385973" y="391497"/>
            <a:ext cx="27817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CALICE in ATLAS</a:t>
            </a:r>
            <a:endParaRPr lang="fr-F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679792" y="2091672"/>
            <a:ext cx="251703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HGTD position: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=3500mm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2.5&lt;η&lt;5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600mm&gt;r&gt;48mm</a:t>
            </a:r>
          </a:p>
        </p:txBody>
      </p:sp>
      <p:grpSp>
        <p:nvGrpSpPr>
          <p:cNvPr id="6" name="Groupe 5"/>
          <p:cNvGrpSpPr>
            <a:grpSpLocks/>
          </p:cNvGrpSpPr>
          <p:nvPr/>
        </p:nvGrpSpPr>
        <p:grpSpPr bwMode="auto">
          <a:xfrm>
            <a:off x="5609180" y="1124465"/>
            <a:ext cx="3335869" cy="4814072"/>
            <a:chOff x="4145127" y="127000"/>
            <a:chExt cx="4645025" cy="6254750"/>
          </a:xfrm>
        </p:grpSpPr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45127" y="127000"/>
              <a:ext cx="4645025" cy="625475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8" name="Rectangle 7"/>
            <p:cNvSpPr/>
            <p:nvPr/>
          </p:nvSpPr>
          <p:spPr bwMode="auto">
            <a:xfrm>
              <a:off x="6551613" y="3491137"/>
              <a:ext cx="287337" cy="935470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fr-FR"/>
            </a:p>
          </p:txBody>
        </p:sp>
        <p:sp>
          <p:nvSpPr>
            <p:cNvPr id="10" name="Rectangle 9"/>
            <p:cNvSpPr/>
            <p:nvPr/>
          </p:nvSpPr>
          <p:spPr bwMode="auto">
            <a:xfrm>
              <a:off x="6551613" y="4437063"/>
              <a:ext cx="215900" cy="1081087"/>
            </a:xfrm>
            <a:prstGeom prst="rect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defPPr>
                <a:defRPr lang="en-US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hangingPunct="1">
                <a:defRPr/>
              </a:pPr>
              <a:endParaRPr lang="fr-FR"/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731984" y="853686"/>
            <a:ext cx="3329758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HGTD: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Replaces MBTS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Reduce</a:t>
            </a: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pileup</a:t>
            </a: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phase-2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timing to </a:t>
            </a: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determine</a:t>
            </a: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vertex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50ps 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44511" y="3308782"/>
            <a:ext cx="469178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HGTD </a:t>
            </a:r>
            <a:r>
              <a:rPr lang="fr-FR" sz="1600" b="1" dirty="0" err="1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envelope</a:t>
            </a:r>
            <a:r>
              <a:rPr lang="fr-FR" sz="16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z=60mm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fr-FR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layers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fr-FR" sz="16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depth</a:t>
            </a:r>
            <a:r>
              <a:rPr lang="fr-FR" sz="16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FR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</a:t>
            </a: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size </a:t>
            </a: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5.5mm x 5.5mm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Order</a:t>
            </a: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300k </a:t>
            </a: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cells</a:t>
            </a:r>
            <a:endParaRPr lang="fr-FR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HGTD timing detector: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 abs</a:t>
            </a:r>
            <a:endParaRPr lang="fr-FR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HGTD </a:t>
            </a: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preshower</a:t>
            </a: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detector:</a:t>
            </a: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absorbers</a:t>
            </a:r>
            <a:endParaRPr lang="fr-FR" sz="1600" b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57300" lvl="2" indent="-342900">
              <a:buFont typeface="Arial" panose="020B0604020202020204" pitchFamily="34" charset="0"/>
              <a:buChar char="•"/>
            </a:pP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Absorbers</a:t>
            </a: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 front of </a:t>
            </a: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</a:t>
            </a: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IW </a:t>
            </a:r>
            <a:r>
              <a:rPr lang="fr-FR" sz="1600" b="1" dirty="0" err="1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fr-FR" sz="16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2.5&lt;η&lt;3.2, 600mm&gt;r&gt;175mm</a:t>
            </a:r>
            <a:endParaRPr lang="fr-FR" sz="16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F14E7-923E-45CD-B720-94854E60BA0E}" type="slidenum">
              <a:rPr lang="fr-FR" smtClean="0"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8309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7561</TotalTime>
  <Words>808</Words>
  <Application>Microsoft Office PowerPoint</Application>
  <PresentationFormat>Affichage à l'écran (4:3)</PresentationFormat>
  <Paragraphs>196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CNRS/LAL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Dirk Zerwas</dc:creator>
  <cp:lastModifiedBy>Dirk Zerwas</cp:lastModifiedBy>
  <cp:revision>929</cp:revision>
  <dcterms:created xsi:type="dcterms:W3CDTF">2015-08-28T09:47:34Z</dcterms:created>
  <dcterms:modified xsi:type="dcterms:W3CDTF">2016-04-05T12:22:52Z</dcterms:modified>
</cp:coreProperties>
</file>