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56" r:id="rId2"/>
    <p:sldId id="262" r:id="rId3"/>
    <p:sldId id="457" r:id="rId4"/>
    <p:sldId id="312" r:id="rId5"/>
    <p:sldId id="357" r:id="rId6"/>
    <p:sldId id="461" r:id="rId7"/>
    <p:sldId id="311" r:id="rId8"/>
    <p:sldId id="459" r:id="rId9"/>
    <p:sldId id="456" r:id="rId10"/>
    <p:sldId id="458" r:id="rId11"/>
    <p:sldId id="371" r:id="rId12"/>
    <p:sldId id="350" r:id="rId13"/>
    <p:sldId id="412" r:id="rId14"/>
    <p:sldId id="377" r:id="rId15"/>
    <p:sldId id="383" r:id="rId16"/>
    <p:sldId id="460" r:id="rId17"/>
    <p:sldId id="258" r:id="rId18"/>
    <p:sldId id="261" r:id="rId19"/>
    <p:sldId id="462" r:id="rId20"/>
    <p:sldId id="463" r:id="rId21"/>
    <p:sldId id="464" r:id="rId22"/>
    <p:sldId id="465" r:id="rId23"/>
    <p:sldId id="374" r:id="rId24"/>
    <p:sldId id="427" r:id="rId25"/>
    <p:sldId id="432" r:id="rId26"/>
    <p:sldId id="430" r:id="rId27"/>
    <p:sldId id="431" r:id="rId28"/>
    <p:sldId id="424" r:id="rId29"/>
    <p:sldId id="417" r:id="rId30"/>
    <p:sldId id="436" r:id="rId31"/>
    <p:sldId id="437" r:id="rId32"/>
    <p:sldId id="438" r:id="rId33"/>
    <p:sldId id="439" r:id="rId34"/>
    <p:sldId id="440" r:id="rId35"/>
    <p:sldId id="447" r:id="rId36"/>
    <p:sldId id="466" r:id="rId37"/>
    <p:sldId id="449" r:id="rId38"/>
    <p:sldId id="369" r:id="rId39"/>
    <p:sldId id="435" r:id="rId40"/>
    <p:sldId id="313" r:id="rId41"/>
    <p:sldId id="361" r:id="rId42"/>
    <p:sldId id="272" r:id="rId43"/>
    <p:sldId id="446" r:id="rId44"/>
    <p:sldId id="420" r:id="rId45"/>
    <p:sldId id="422" r:id="rId46"/>
    <p:sldId id="259" r:id="rId47"/>
    <p:sldId id="267" r:id="rId48"/>
    <p:sldId id="387" r:id="rId49"/>
    <p:sldId id="410" r:id="rId5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1CD0"/>
    <a:srgbClr val="FFD209"/>
    <a:srgbClr val="86BBFF"/>
    <a:srgbClr val="F6B3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6" autoAdjust="0"/>
    <p:restoredTop sz="94660" autoAdjust="0"/>
  </p:normalViewPr>
  <p:slideViewPr>
    <p:cSldViewPr>
      <p:cViewPr varScale="1">
        <p:scale>
          <a:sx n="149" d="100"/>
          <a:sy n="149" d="100"/>
        </p:scale>
        <p:origin x="60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3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2 mm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Tabelle1!$A$2:$A$4</c:f>
              <c:strCache>
                <c:ptCount val="3"/>
                <c:pt idx="0">
                  <c:v>r = 50 mm</c:v>
                </c:pt>
                <c:pt idx="1">
                  <c:v>r = 100 mm</c:v>
                </c:pt>
                <c:pt idx="2">
                  <c:v>r = 150 mm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2.5499999999999998</c:v>
                </c:pt>
                <c:pt idx="1">
                  <c:v>2.8</c:v>
                </c:pt>
                <c:pt idx="2">
                  <c:v>3.7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2.6 mm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Tabelle1!$A$2:$A$4</c:f>
              <c:strCache>
                <c:ptCount val="3"/>
                <c:pt idx="0">
                  <c:v>r = 50 mm</c:v>
                </c:pt>
                <c:pt idx="1">
                  <c:v>r = 100 mm</c:v>
                </c:pt>
                <c:pt idx="2">
                  <c:v>r = 150 mm</c:v>
                </c:pt>
              </c:strCache>
            </c:strRef>
          </c:cat>
          <c:val>
            <c:numRef>
              <c:f>Tabelle1!$C$2:$C$4</c:f>
              <c:numCache>
                <c:formatCode>General</c:formatCode>
                <c:ptCount val="3"/>
                <c:pt idx="0">
                  <c:v>2.6</c:v>
                </c:pt>
                <c:pt idx="1">
                  <c:v>2.8499999999999992</c:v>
                </c:pt>
                <c:pt idx="2">
                  <c:v>3.4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4 mm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Tabelle1!$A$2:$A$4</c:f>
              <c:strCache>
                <c:ptCount val="3"/>
                <c:pt idx="0">
                  <c:v>r = 50 mm</c:v>
                </c:pt>
                <c:pt idx="1">
                  <c:v>r = 100 mm</c:v>
                </c:pt>
                <c:pt idx="2">
                  <c:v>r = 150 mm</c:v>
                </c:pt>
              </c:strCache>
            </c:strRef>
          </c:cat>
          <c:val>
            <c:numRef>
              <c:f>Tabelle1!$D$2:$D$4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6508584"/>
        <c:axId val="316508968"/>
      </c:barChart>
      <c:catAx>
        <c:axId val="316508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16508968"/>
        <c:crosses val="autoZero"/>
        <c:auto val="1"/>
        <c:lblAlgn val="ctr"/>
        <c:lblOffset val="100"/>
        <c:noMultiLvlLbl val="0"/>
      </c:catAx>
      <c:valAx>
        <c:axId val="316508968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NPW-SNR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16508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614384726483399"/>
          <c:y val="6.4690855404438002E-2"/>
          <c:w val="0.15719449975643801"/>
          <c:h val="0.3278928060128860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200 ps</c:v>
                </c:pt>
              </c:strCache>
            </c:strRef>
          </c:tx>
          <c:spPr>
            <a:solidFill>
              <a:schemeClr val="accent2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Tabelle1!$A$2:$A$4</c:f>
              <c:strCache>
                <c:ptCount val="3"/>
                <c:pt idx="0">
                  <c:v>r = 50 mm</c:v>
                </c:pt>
                <c:pt idx="1">
                  <c:v>r = 100 mm</c:v>
                </c:pt>
                <c:pt idx="2">
                  <c:v>r = 150 mm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3.95</c:v>
                </c:pt>
                <c:pt idx="1">
                  <c:v>4.55</c:v>
                </c:pt>
                <c:pt idx="2">
                  <c:v>4.0999999999999996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400 ps</c:v>
                </c:pt>
              </c:strCache>
            </c:strRef>
          </c:tx>
          <c:spPr>
            <a:solidFill>
              <a:schemeClr val="accent2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Tabelle1!$A$2:$A$4</c:f>
              <c:strCache>
                <c:ptCount val="3"/>
                <c:pt idx="0">
                  <c:v>r = 50 mm</c:v>
                </c:pt>
                <c:pt idx="1">
                  <c:v>r = 100 mm</c:v>
                </c:pt>
                <c:pt idx="2">
                  <c:v>r = 150 mm</c:v>
                </c:pt>
              </c:strCache>
            </c:strRef>
          </c:cat>
          <c:val>
            <c:numRef>
              <c:f>Tabelle1!$C$2:$C$4</c:f>
              <c:numCache>
                <c:formatCode>General</c:formatCode>
                <c:ptCount val="3"/>
                <c:pt idx="0">
                  <c:v>2.95</c:v>
                </c:pt>
                <c:pt idx="1">
                  <c:v>3.3</c:v>
                </c:pt>
                <c:pt idx="2">
                  <c:v>3.7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600 ps</c:v>
                </c:pt>
              </c:strCache>
            </c:strRef>
          </c:tx>
          <c:spPr>
            <a:solidFill>
              <a:schemeClr val="accent2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Tabelle1!$A$2:$A$4</c:f>
              <c:strCache>
                <c:ptCount val="3"/>
                <c:pt idx="0">
                  <c:v>r = 50 mm</c:v>
                </c:pt>
                <c:pt idx="1">
                  <c:v>r = 100 mm</c:v>
                </c:pt>
                <c:pt idx="2">
                  <c:v>r = 150 mm</c:v>
                </c:pt>
              </c:strCache>
            </c:strRef>
          </c:cat>
          <c:val>
            <c:numRef>
              <c:f>Tabelle1!$D$2:$D$4</c:f>
              <c:numCache>
                <c:formatCode>General</c:formatCode>
                <c:ptCount val="3"/>
                <c:pt idx="0">
                  <c:v>2.5</c:v>
                </c:pt>
                <c:pt idx="1">
                  <c:v>2.8</c:v>
                </c:pt>
                <c:pt idx="2">
                  <c:v>3.45</c:v>
                </c:pt>
              </c:numCache>
            </c:numRef>
          </c:val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no TOF</c:v>
                </c:pt>
              </c:strCache>
            </c:strRef>
          </c:tx>
          <c:spPr>
            <a:solidFill>
              <a:schemeClr val="accent2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Tabelle1!$A$2:$A$4</c:f>
              <c:strCache>
                <c:ptCount val="3"/>
                <c:pt idx="0">
                  <c:v>r = 50 mm</c:v>
                </c:pt>
                <c:pt idx="1">
                  <c:v>r = 100 mm</c:v>
                </c:pt>
                <c:pt idx="2">
                  <c:v>r = 150 mm</c:v>
                </c:pt>
              </c:strCache>
            </c:strRef>
          </c:cat>
          <c:val>
            <c:numRef>
              <c:f>Tabelle1!$E$2:$E$4</c:f>
              <c:numCache>
                <c:formatCode>General</c:formatCode>
                <c:ptCount val="3"/>
                <c:pt idx="0">
                  <c:v>1.65</c:v>
                </c:pt>
                <c:pt idx="1">
                  <c:v>1.8</c:v>
                </c:pt>
                <c:pt idx="2">
                  <c:v>2.2999999999999998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6968656"/>
        <c:axId val="316971088"/>
      </c:barChart>
      <c:catAx>
        <c:axId val="31696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16971088"/>
        <c:crosses val="autoZero"/>
        <c:auto val="1"/>
        <c:lblAlgn val="ctr"/>
        <c:lblOffset val="100"/>
        <c:noMultiLvlLbl val="0"/>
      </c:catAx>
      <c:valAx>
        <c:axId val="316971088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NPW-SNR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16968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343047353712902"/>
          <c:y val="4.7645400858983597E-2"/>
          <c:w val="0.15899878645962501"/>
          <c:h val="0.4371904080171800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F6037-6FC4-C740-8B8D-3496ACEB4299}" type="datetimeFigureOut">
              <a:rPr lang="de-DE" smtClean="0"/>
              <a:t>05.04.2016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916D2-A936-1547-9B6C-BD47D631D5A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980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7D345-485E-4095-A083-C5AEE94B9EF6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AFE30-C891-4169-8120-4B907B3D140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841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3D8FD0-B3CA-4B20-91BC-16382B6FD194}" type="slidenum">
              <a:rPr lang="de-DE" smtClean="0"/>
              <a:pPr/>
              <a:t>4</a:t>
            </a:fld>
            <a:endParaRPr lang="de-DE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514350"/>
            <a:ext cx="5030788" cy="3771900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296103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DA83E-C8B4-4CD6-8027-890F9EA29D36}" type="slidenum">
              <a:rPr lang="de-DE" smtClean="0"/>
              <a:pPr/>
              <a:t>5</a:t>
            </a:fld>
            <a:endParaRPr lang="de-DE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05690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80D0CB-BF02-4BD9-92DE-49CB68FB3804}" type="slidenum">
              <a:rPr lang="de-DE" smtClean="0"/>
              <a:pPr/>
              <a:t>12</a:t>
            </a:fld>
            <a:endParaRPr lang="de-DE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820125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AD029-B1FE-4B36-A718-1FD4CB653C7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0" y="2636912"/>
            <a:ext cx="9144000" cy="1584176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 algn="ctr">
              <a:defRPr sz="4000" b="0">
                <a:solidFill>
                  <a:srgbClr val="97352F"/>
                </a:solidFill>
              </a:defRPr>
            </a:lvl1pPr>
          </a:lstStyle>
          <a:p>
            <a:r>
              <a:rPr lang="en-GB" noProof="0" smtClean="0"/>
              <a:t>Titelmasterformat durch Klicken bearbeiten</a:t>
            </a:r>
            <a:endParaRPr lang="en-GB" noProof="0"/>
          </a:p>
        </p:txBody>
      </p:sp>
      <p:sp>
        <p:nvSpPr>
          <p:cNvPr id="9" name="Titel 7"/>
          <p:cNvSpPr txBox="1">
            <a:spLocks/>
          </p:cNvSpPr>
          <p:nvPr/>
        </p:nvSpPr>
        <p:spPr bwMode="auto">
          <a:xfrm>
            <a:off x="0" y="0"/>
            <a:ext cx="7668343" cy="692696"/>
          </a:xfrm>
          <a:prstGeom prst="rect">
            <a:avLst/>
          </a:prstGeom>
          <a:solidFill>
            <a:srgbClr val="97352F"/>
          </a:solidFill>
          <a:ln w="9525">
            <a:solidFill>
              <a:srgbClr val="97352F"/>
            </a:solidFill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marL="0" marR="0" lvl="0" indent="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5544616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sz="2000"/>
            </a:lvl1pPr>
            <a:lvl2pPr marL="352425" marR="0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/>
            </a:lvl2pPr>
            <a:lvl3pPr>
              <a:defRPr sz="1600"/>
            </a:lvl3pPr>
            <a:lvl4pPr marL="534988" marR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/>
            </a:lvl4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Grafik 8" descr="Logo_Farbe_Mittel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44624"/>
            <a:ext cx="122413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35238" y="352425"/>
            <a:ext cx="184690" cy="3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algn="l" defTabSz="914414"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68343" cy="692696"/>
          </a:xfrm>
          <a:prstGeom prst="rect">
            <a:avLst/>
          </a:prstGeom>
          <a:solidFill>
            <a:srgbClr val="97352F"/>
          </a:solidFill>
          <a:ln w="9525">
            <a:solidFill>
              <a:srgbClr val="97352F"/>
            </a:solidFill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TITELMASTER-Format durch Klicken bearbeiten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4283968" y="6525344"/>
            <a:ext cx="4860031" cy="332656"/>
          </a:xfrm>
          <a:prstGeom prst="rect">
            <a:avLst/>
          </a:prstGeom>
          <a:solidFill>
            <a:srgbClr val="973539"/>
          </a:solidFill>
          <a:ln>
            <a:solidFill>
              <a:srgbClr val="973539"/>
            </a:solidFill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cs typeface="+mn-cs"/>
              </a:defRPr>
            </a:lvl1pPr>
          </a:lstStyle>
          <a:p>
            <a:r>
              <a:rPr lang="de-DE" dirty="0" smtClean="0"/>
              <a:t>P. Fischer, Heidelberg University   </a:t>
            </a:r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" y="6525344"/>
            <a:ext cx="4355976" cy="332656"/>
          </a:xfrm>
          <a:prstGeom prst="rect">
            <a:avLst/>
          </a:prstGeom>
          <a:solidFill>
            <a:srgbClr val="973539"/>
          </a:solidFill>
          <a:ln>
            <a:solidFill>
              <a:srgbClr val="973539"/>
            </a:solidFill>
          </a:ln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cs typeface="+mn-cs"/>
              </a:defRPr>
            </a:lvl1pPr>
          </a:lstStyle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marL="0" indent="177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cs typeface="Arial" charset="0"/>
        </a:defRPr>
      </a:lvl5pPr>
      <a:lvl6pPr marL="414726" algn="l" defTabSz="914414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cs typeface="Arial" charset="0"/>
        </a:defRPr>
      </a:lvl6pPr>
      <a:lvl7pPr marL="829452" algn="l" defTabSz="914414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cs typeface="Arial" charset="0"/>
        </a:defRPr>
      </a:lvl7pPr>
      <a:lvl8pPr marL="1244178" algn="l" defTabSz="914414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cs typeface="Arial" charset="0"/>
        </a:defRPr>
      </a:lvl8pPr>
      <a:lvl9pPr marL="1658904" algn="l" defTabSz="914414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2563" indent="-18256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00">
          <a:solidFill>
            <a:srgbClr val="A1352F"/>
          </a:solidFill>
          <a:latin typeface="+mn-lt"/>
          <a:ea typeface="+mn-ea"/>
          <a:cs typeface="+mn-cs"/>
        </a:defRPr>
      </a:lvl1pPr>
      <a:lvl2pPr marL="352425" indent="-169863" algn="l" rtl="0" eaLnBrk="1" fontAlgn="base" hangingPunct="1">
        <a:spcBef>
          <a:spcPct val="20000"/>
        </a:spcBef>
        <a:spcAft>
          <a:spcPct val="0"/>
        </a:spcAft>
        <a:buChar char="•"/>
        <a:defRPr sz="1900">
          <a:solidFill>
            <a:schemeClr val="accent1"/>
          </a:solidFill>
          <a:latin typeface="+mn-lt"/>
          <a:cs typeface="+mn-cs"/>
        </a:defRPr>
      </a:lvl2pPr>
      <a:lvl3pPr marL="893763" indent="-160338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cs typeface="+mn-cs"/>
        </a:defRPr>
      </a:lvl3pPr>
      <a:lvl4pPr marL="534988" indent="-182563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15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cs typeface="+mn-cs"/>
        </a:defRPr>
      </a:lvl5pPr>
      <a:lvl6pPr marL="2472517" indent="-228964" algn="l" defTabSz="914414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1"/>
          </a:solidFill>
          <a:latin typeface="+mn-lt"/>
          <a:cs typeface="+mn-cs"/>
        </a:defRPr>
      </a:lvl6pPr>
      <a:lvl7pPr marL="2887243" indent="-228964" algn="l" defTabSz="914414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1"/>
          </a:solidFill>
          <a:latin typeface="+mn-lt"/>
          <a:cs typeface="+mn-cs"/>
        </a:defRPr>
      </a:lvl7pPr>
      <a:lvl8pPr marL="3301969" indent="-228964" algn="l" defTabSz="914414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1"/>
          </a:solidFill>
          <a:latin typeface="+mn-lt"/>
          <a:cs typeface="+mn-cs"/>
        </a:defRPr>
      </a:lvl8pPr>
      <a:lvl9pPr marL="3716695" indent="-228964" algn="l" defTabSz="914414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1772816"/>
            <a:ext cx="6804247" cy="3168352"/>
          </a:xfrm>
        </p:spPr>
        <p:txBody>
          <a:bodyPr/>
          <a:lstStyle/>
          <a:p>
            <a:r>
              <a:rPr lang="en-US" dirty="0" err="1" smtClean="0"/>
              <a:t>ToF</a:t>
            </a:r>
            <a:r>
              <a:rPr lang="en-US" dirty="0" smtClean="0"/>
              <a:t> PET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Peter Fischer, Heidelberg University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  <a:r>
              <a:rPr lang="en-US" sz="2400" dirty="0" err="1" smtClean="0"/>
              <a:t>Terascale</a:t>
            </a:r>
            <a:r>
              <a:rPr lang="en-US" sz="2400" dirty="0" smtClean="0"/>
              <a:t> Detector Workshop</a:t>
            </a:r>
            <a:br>
              <a:rPr lang="en-US" sz="2400" dirty="0" smtClean="0"/>
            </a:br>
            <a:r>
              <a:rPr lang="en-US" sz="2400" dirty="0" smtClean="0"/>
              <a:t>Freiburg, 5.4.2016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1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 smtClean="0"/>
              <a:t>12 × 12 LYSO crystals in 2.5 mm pitch (10 mm height)</a:t>
            </a:r>
          </a:p>
          <a:p>
            <a:r>
              <a:rPr lang="en-AU" dirty="0" smtClean="0"/>
              <a:t>Full readout in 4 ASICs</a:t>
            </a:r>
          </a:p>
          <a:p>
            <a:r>
              <a:rPr lang="en-AU" dirty="0"/>
              <a:t>W</a:t>
            </a:r>
            <a:r>
              <a:rPr lang="en-AU" dirty="0" smtClean="0"/>
              <a:t>ater cooled substrate</a:t>
            </a:r>
            <a:endParaRPr lang="en-AU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(</a:t>
            </a:r>
            <a:r>
              <a:rPr lang="en-AU" dirty="0"/>
              <a:t>O</a:t>
            </a:r>
            <a:r>
              <a:rPr lang="en-AU" dirty="0" smtClean="0"/>
              <a:t>ur) PET Modules</a:t>
            </a:r>
            <a:endParaRPr lang="en-AU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7" name="Bild 6" descr="LTCC_Crystal_to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4248472" cy="3700759"/>
          </a:xfrm>
          <a:prstGeom prst="rect">
            <a:avLst/>
          </a:prstGeom>
        </p:spPr>
      </p:pic>
      <p:pic>
        <p:nvPicPr>
          <p:cNvPr id="8" name="Bild 7" descr="Tile_Gryst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69368"/>
            <a:ext cx="4360374" cy="385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16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0" y="2420888"/>
            <a:ext cx="9144000" cy="1800200"/>
          </a:xfrm>
        </p:spPr>
        <p:txBody>
          <a:bodyPr/>
          <a:lstStyle/>
          <a:p>
            <a:r>
              <a:rPr lang="en-US" dirty="0" smtClean="0"/>
              <a:t>Factors Affecting Time Resolution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869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5328592"/>
          </a:xfrm>
        </p:spPr>
        <p:txBody>
          <a:bodyPr/>
          <a:lstStyle/>
          <a:p>
            <a:r>
              <a:rPr lang="en-US" dirty="0" smtClean="0"/>
              <a:t>Not nice at all!</a:t>
            </a:r>
            <a:br>
              <a:rPr lang="en-US" dirty="0" smtClean="0"/>
            </a:br>
            <a:r>
              <a:rPr lang="en-US" dirty="0" smtClean="0"/>
              <a:t>It’s </a:t>
            </a:r>
            <a:r>
              <a:rPr lang="en-US" b="1" dirty="0" smtClean="0"/>
              <a:t>too slow</a:t>
            </a:r>
            <a:br>
              <a:rPr lang="en-US" b="1" dirty="0" smtClean="0"/>
            </a:br>
            <a:r>
              <a:rPr lang="en-US" dirty="0" smtClean="0"/>
              <a:t>for known</a:t>
            </a:r>
            <a:br>
              <a:rPr lang="en-US" dirty="0" smtClean="0"/>
            </a:br>
            <a:r>
              <a:rPr lang="en-US" dirty="0" smtClean="0"/>
              <a:t>materials !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But why does </a:t>
            </a:r>
            <a:r>
              <a:rPr lang="en-US" b="1" dirty="0" smtClean="0"/>
              <a:t>decay</a:t>
            </a:r>
            <a:r>
              <a:rPr lang="en-US" dirty="0" smtClean="0"/>
              <a:t> time affect time resolution?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 </a:t>
            </a:r>
            <a:r>
              <a:rPr lang="en-US" dirty="0" smtClean="0">
                <a:ea typeface="Wingdings"/>
                <a:cs typeface="Symbol" charset="2"/>
                <a:sym typeface="Wingdings"/>
              </a:rPr>
              <a:t># of photons is fixed</a:t>
            </a:r>
            <a:r>
              <a:rPr lang="en-US" dirty="0">
                <a:ea typeface="Wingdings"/>
                <a:cs typeface="Symbol" charset="2"/>
                <a:sym typeface="Wingdings"/>
              </a:rPr>
              <a:t/>
            </a:r>
            <a:br>
              <a:rPr lang="en-US" dirty="0">
                <a:ea typeface="Wingdings"/>
                <a:cs typeface="Symbol" charset="2"/>
                <a:sym typeface="Wingdings"/>
              </a:rPr>
            </a:br>
            <a:r>
              <a:rPr lang="en-US" dirty="0" smtClean="0">
                <a:ea typeface="Wingdings"/>
                <a:cs typeface="Symbol" charset="2"/>
                <a:sym typeface="Wingdings"/>
              </a:rPr>
              <a:t>- </a:t>
            </a:r>
            <a:r>
              <a:rPr lang="en-US" b="1" dirty="0" smtClean="0">
                <a:ea typeface="Wingdings"/>
                <a:cs typeface="Symbol" charset="2"/>
                <a:sym typeface="Wingdings"/>
              </a:rPr>
              <a:t>peak</a:t>
            </a:r>
            <a:r>
              <a:rPr lang="en-US" dirty="0" smtClean="0">
                <a:ea typeface="Wingdings"/>
                <a:cs typeface="Symbol" charset="2"/>
                <a:sym typeface="Wingdings"/>
              </a:rPr>
              <a:t> amplitude decreases for slower pulses</a:t>
            </a:r>
            <a:endParaRPr lang="en-US" dirty="0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Shape of Light Pulse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graphicFrame>
        <p:nvGraphicFramePr>
          <p:cNvPr id="280841" name="Group 2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472781"/>
              </p:ext>
            </p:extLst>
          </p:nvPr>
        </p:nvGraphicFramePr>
        <p:xfrm>
          <a:off x="2339752" y="908720"/>
          <a:ext cx="6552728" cy="3541839"/>
        </p:xfrm>
        <a:graphic>
          <a:graphicData uri="http://schemas.openxmlformats.org/drawingml/2006/table">
            <a:tbl>
              <a:tblPr/>
              <a:tblGrid>
                <a:gridCol w="1855560"/>
                <a:gridCol w="895717"/>
                <a:gridCol w="894073"/>
                <a:gridCol w="969674"/>
                <a:gridCol w="969674"/>
                <a:gridCol w="968030"/>
              </a:tblGrid>
              <a:tr h="301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NaI(Tl)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BGO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LSO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LYSO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LaBr</a:t>
                      </a:r>
                      <a:r>
                        <a:rPr kumimoji="0" lang="de-DE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:Ce</a:t>
                      </a:r>
                      <a:endParaRPr kumimoji="0" lang="de-DE" sz="1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Att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length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@511keV [mm]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10.4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11.4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11.4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21.3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384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Photofraction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17-20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30-35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5416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Light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Yield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[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photons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/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MeV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]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41000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9000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26000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≈ 25000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70000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573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Decay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time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[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ns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]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60/300 (1/10)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40-44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3830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Refractive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Index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1.77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2.15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1.82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1.82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2.25-2.4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0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Center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Wavelength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410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480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358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384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Hygroscopic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pic>
        <p:nvPicPr>
          <p:cNvPr id="7" name="Bild 6" descr="Plot_TwoDecay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12" y="4571427"/>
            <a:ext cx="2958976" cy="188190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6077520" y="5301208"/>
            <a:ext cx="288032" cy="864096"/>
          </a:xfrm>
          <a:prstGeom prst="ellipse">
            <a:avLst/>
          </a:prstGeom>
          <a:noFill/>
          <a:ln w="57150" cap="flat" cmpd="sng" algn="ctr">
            <a:solidFill>
              <a:srgbClr val="F6B30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12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432048"/>
          </a:xfrm>
        </p:spPr>
        <p:txBody>
          <a:bodyPr/>
          <a:lstStyle/>
          <a:p>
            <a:r>
              <a:rPr lang="en-AU" dirty="0" smtClean="0"/>
              <a:t>When zooming into the first few 100 </a:t>
            </a:r>
            <a:r>
              <a:rPr lang="en-AU" dirty="0" err="1" smtClean="0"/>
              <a:t>ps</a:t>
            </a:r>
            <a:r>
              <a:rPr lang="en-AU" dirty="0" smtClean="0"/>
              <a:t>, photons arrive 'one after the other'</a:t>
            </a:r>
          </a:p>
          <a:p>
            <a:pPr lvl="1"/>
            <a:r>
              <a:rPr lang="en-AU" dirty="0" smtClean="0"/>
              <a:t>4 Monte Carlo Events, 511keV in LYSO, </a:t>
            </a:r>
            <a:r>
              <a:rPr lang="en-AU" dirty="0" err="1" smtClean="0">
                <a:latin typeface="Symbol" charset="2"/>
                <a:cs typeface="Symbol" charset="2"/>
              </a:rPr>
              <a:t>t</a:t>
            </a:r>
            <a:r>
              <a:rPr lang="en-AU" baseline="-25000" dirty="0" err="1" smtClean="0"/>
              <a:t>decay</a:t>
            </a:r>
            <a:r>
              <a:rPr lang="en-AU" dirty="0" smtClean="0"/>
              <a:t> = 42 ns, 40% overall PDE</a:t>
            </a:r>
            <a:endParaRPr lang="en-AU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Photons Arrive One-by-One</a:t>
            </a:r>
            <a:endParaRPr lang="en-AU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12" name="Bild 11" descr="Pmulti_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808"/>
            <a:ext cx="6264696" cy="4806434"/>
          </a:xfrm>
          <a:prstGeom prst="rect">
            <a:avLst/>
          </a:prstGeom>
        </p:spPr>
      </p:pic>
      <p:sp>
        <p:nvSpPr>
          <p:cNvPr id="13" name="Rechteckige Legende 12"/>
          <p:cNvSpPr/>
          <p:nvPr/>
        </p:nvSpPr>
        <p:spPr bwMode="auto">
          <a:xfrm>
            <a:off x="539552" y="1988840"/>
            <a:ext cx="1080120" cy="576064"/>
          </a:xfrm>
          <a:prstGeom prst="wedgeRectCallout">
            <a:avLst>
              <a:gd name="adj1" fmla="val 109298"/>
              <a:gd name="adj2" fmla="val -10593"/>
            </a:avLst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# detected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photons</a:t>
            </a:r>
            <a:endParaRPr kumimoji="0" lang="en-A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hteckige Legende 13"/>
          <p:cNvSpPr/>
          <p:nvPr/>
        </p:nvSpPr>
        <p:spPr bwMode="auto">
          <a:xfrm>
            <a:off x="6804248" y="6021288"/>
            <a:ext cx="792088" cy="360040"/>
          </a:xfrm>
          <a:prstGeom prst="wedgeRectCallout">
            <a:avLst>
              <a:gd name="adj1" fmla="val -97730"/>
              <a:gd name="adj2" fmla="val 27542"/>
            </a:avLst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ns</a:t>
            </a:r>
            <a:endParaRPr kumimoji="0" lang="en-A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20" name="Gruppierung 19"/>
          <p:cNvGrpSpPr/>
          <p:nvPr/>
        </p:nvGrpSpPr>
        <p:grpSpPr>
          <a:xfrm>
            <a:off x="5076056" y="3501008"/>
            <a:ext cx="3816424" cy="792088"/>
            <a:chOff x="5076056" y="3501008"/>
            <a:chExt cx="3816424" cy="792088"/>
          </a:xfrm>
        </p:grpSpPr>
        <p:sp>
          <p:nvSpPr>
            <p:cNvPr id="15" name="Pfeil nach links und rechts 14"/>
            <p:cNvSpPr/>
            <p:nvPr/>
          </p:nvSpPr>
          <p:spPr bwMode="auto">
            <a:xfrm>
              <a:off x="5076056" y="3789040"/>
              <a:ext cx="1296144" cy="504056"/>
            </a:xfrm>
            <a:prstGeom prst="leftRightArrow">
              <a:avLst/>
            </a:prstGeom>
            <a:solidFill>
              <a:srgbClr val="FF66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A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Rechteckige Legende 15"/>
            <p:cNvSpPr/>
            <p:nvPr/>
          </p:nvSpPr>
          <p:spPr bwMode="auto">
            <a:xfrm>
              <a:off x="7020272" y="3501008"/>
              <a:ext cx="1872208" cy="648072"/>
            </a:xfrm>
            <a:prstGeom prst="wedgeRectCallout">
              <a:avLst>
                <a:gd name="adj1" fmla="val -97730"/>
                <a:gd name="adj2" fmla="val 27542"/>
              </a:avLst>
            </a:prstGeom>
            <a:solidFill>
              <a:schemeClr val="bg1">
                <a:lumMod val="8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A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Symbol" charset="2"/>
                  <a:cs typeface="Symbol" charset="2"/>
                </a:rPr>
                <a:t>s</a:t>
              </a:r>
              <a:r>
                <a:rPr kumimoji="0" lang="en-A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= 33ps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1600" dirty="0" smtClean="0">
                  <a:latin typeface="Arial" charset="0"/>
                  <a:cs typeface="Arial" charset="0"/>
                </a:rPr>
                <a:t>(⟺ CRT = 100ps)</a:t>
              </a:r>
              <a:endParaRPr kumimoji="0" lang="en-A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9" name="Gruppierung 18"/>
          <p:cNvGrpSpPr/>
          <p:nvPr/>
        </p:nvGrpSpPr>
        <p:grpSpPr>
          <a:xfrm>
            <a:off x="683568" y="1124744"/>
            <a:ext cx="6120680" cy="2952328"/>
            <a:chOff x="683568" y="1124744"/>
            <a:chExt cx="6120680" cy="2952328"/>
          </a:xfrm>
        </p:grpSpPr>
        <p:sp>
          <p:nvSpPr>
            <p:cNvPr id="17" name="Oval 16"/>
            <p:cNvSpPr/>
            <p:nvPr/>
          </p:nvSpPr>
          <p:spPr bwMode="auto">
            <a:xfrm>
              <a:off x="6084168" y="1124744"/>
              <a:ext cx="720080" cy="576064"/>
            </a:xfrm>
            <a:prstGeom prst="ellips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A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Rechteckige Legende 17"/>
            <p:cNvSpPr/>
            <p:nvPr/>
          </p:nvSpPr>
          <p:spPr bwMode="auto">
            <a:xfrm>
              <a:off x="683568" y="2996952"/>
              <a:ext cx="3456384" cy="1080120"/>
            </a:xfrm>
            <a:prstGeom prst="wedgeRectCallout">
              <a:avLst>
                <a:gd name="adj1" fmla="val 109298"/>
                <a:gd name="adj2" fmla="val -176906"/>
              </a:avLst>
            </a:prstGeom>
            <a:solidFill>
              <a:srgbClr val="0080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A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Must maximize number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A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of (detected) photons!</a:t>
              </a:r>
              <a:endParaRPr kumimoji="0" lang="en-A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1" name="Rechteck 20"/>
          <p:cNvSpPr/>
          <p:nvPr/>
        </p:nvSpPr>
        <p:spPr bwMode="auto">
          <a:xfrm>
            <a:off x="683568" y="4437112"/>
            <a:ext cx="3456384" cy="1440160"/>
          </a:xfrm>
          <a:prstGeom prst="rect">
            <a:avLst/>
          </a:prstGeom>
          <a:solidFill>
            <a:srgbClr val="008000"/>
          </a:solidFill>
          <a:ln w="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Can improve </a:t>
            </a:r>
            <a:r>
              <a:rPr lang="en-AU" sz="2000" dirty="0">
                <a:latin typeface="Arial" charset="0"/>
                <a:cs typeface="Arial" charset="0"/>
              </a:rPr>
              <a:t>r</a:t>
            </a:r>
            <a:r>
              <a:rPr kumimoji="0" lang="en-A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esolution</a:t>
            </a:r>
            <a:r>
              <a:rPr kumimoji="0" lang="en-A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if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arrival times of multiple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photons are known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(see S. Brunner's talk)</a:t>
            </a:r>
            <a:endParaRPr kumimoji="0" lang="en-A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8486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2" y="836712"/>
            <a:ext cx="8964487" cy="1152128"/>
          </a:xfrm>
        </p:spPr>
        <p:txBody>
          <a:bodyPr/>
          <a:lstStyle/>
          <a:p>
            <a:r>
              <a:rPr lang="en-US" dirty="0" smtClean="0"/>
              <a:t>Intuitive Answer: The lowest possible, i.e. trigger on ‘first photon’</a:t>
            </a:r>
          </a:p>
          <a:p>
            <a:r>
              <a:rPr lang="en-US" dirty="0" smtClean="0"/>
              <a:t>But: The first photon has a statistical jitter. Higher Thresholds are BETTER!</a:t>
            </a:r>
          </a:p>
          <a:p>
            <a:pPr lvl="1"/>
            <a:r>
              <a:rPr lang="en-US" dirty="0" smtClean="0"/>
              <a:t>Also, low thresholds are sensitive to dark counts -&gt; lots of fake triggers, </a:t>
            </a:r>
            <a:r>
              <a:rPr lang="en-US" dirty="0" err="1" smtClean="0"/>
              <a:t>deadtime</a:t>
            </a:r>
            <a:endParaRPr lang="en-US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Best Threshold ?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79512" y="5949280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S. Seifert, H.T. van </a:t>
            </a:r>
            <a:r>
              <a:rPr lang="en-US" sz="1400" dirty="0" smtClean="0"/>
              <a:t>Dam and </a:t>
            </a:r>
            <a:r>
              <a:rPr lang="en-US" sz="1400" dirty="0"/>
              <a:t>D</a:t>
            </a:r>
            <a:r>
              <a:rPr lang="en-US" sz="1400" dirty="0" smtClean="0"/>
              <a:t>. R. </a:t>
            </a:r>
            <a:r>
              <a:rPr lang="en-US" sz="1400" dirty="0" err="1" smtClean="0"/>
              <a:t>Schaart</a:t>
            </a:r>
            <a:r>
              <a:rPr lang="en-US" sz="1400" dirty="0"/>
              <a:t>: The Lower Bound on the Timing Resolution of Scintillation Detectors, Phys. Med. </a:t>
            </a:r>
            <a:r>
              <a:rPr lang="en-US" sz="1400" dirty="0" err="1"/>
              <a:t>Biol</a:t>
            </a:r>
            <a:r>
              <a:rPr lang="en-US" sz="1400" dirty="0"/>
              <a:t> 57, 1797-1814, 2012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2060848"/>
            <a:ext cx="8758791" cy="3744416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9398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3960439" cy="5544616"/>
          </a:xfrm>
        </p:spPr>
        <p:txBody>
          <a:bodyPr/>
          <a:lstStyle/>
          <a:p>
            <a:r>
              <a:rPr lang="en-GB" dirty="0" smtClean="0"/>
              <a:t>A lot of light is </a:t>
            </a:r>
            <a:r>
              <a:rPr lang="en-GB" b="1" dirty="0" smtClean="0"/>
              <a:t>trapped</a:t>
            </a:r>
            <a:r>
              <a:rPr lang="en-GB" dirty="0" smtClean="0"/>
              <a:t> in crystal by </a:t>
            </a:r>
            <a:r>
              <a:rPr lang="en-GB" b="1" dirty="0" smtClean="0"/>
              <a:t>total reflection</a:t>
            </a:r>
          </a:p>
          <a:p>
            <a:pPr lvl="1"/>
            <a:r>
              <a:rPr lang="en-GB" dirty="0" err="1" smtClean="0"/>
              <a:t>n</a:t>
            </a:r>
            <a:r>
              <a:rPr lang="en-GB" baseline="-25000" dirty="0" err="1" smtClean="0"/>
              <a:t>LYSO</a:t>
            </a:r>
            <a:r>
              <a:rPr lang="en-GB" dirty="0" smtClean="0"/>
              <a:t> = 1.82 , </a:t>
            </a:r>
            <a:r>
              <a:rPr lang="en-GB" dirty="0" err="1" smtClean="0"/>
              <a:t>n</a:t>
            </a:r>
            <a:r>
              <a:rPr lang="en-GB" baseline="-25000" dirty="0" err="1" smtClean="0"/>
              <a:t>Si</a:t>
            </a:r>
            <a:r>
              <a:rPr lang="en-GB" dirty="0" smtClean="0"/>
              <a:t> = 3.5</a:t>
            </a:r>
            <a:endParaRPr lang="en-GB" dirty="0"/>
          </a:p>
          <a:p>
            <a:pPr lvl="1"/>
            <a:r>
              <a:rPr lang="en-GB" dirty="0" smtClean="0"/>
              <a:t>Long / old discussion:</a:t>
            </a:r>
            <a:br>
              <a:rPr lang="en-GB" dirty="0" smtClean="0"/>
            </a:br>
            <a:r>
              <a:rPr lang="en-GB" dirty="0" smtClean="0"/>
              <a:t>specular or diffuse reflection ?</a:t>
            </a:r>
          </a:p>
          <a:p>
            <a:pPr lvl="1"/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Photons are not absorbed in SiPM (geometric fill factor)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Photon Losses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573016"/>
            <a:ext cx="3692545" cy="277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5436096" y="3645024"/>
            <a:ext cx="2256380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/>
              <a:t>FBK, cells 67 x </a:t>
            </a:r>
            <a:r>
              <a:rPr lang="en-US" sz="1600" dirty="0" smtClean="0"/>
              <a:t>67 um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 rot="5400000">
            <a:off x="3347863" y="1700809"/>
            <a:ext cx="1872209" cy="43204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defRPr/>
            </a:pPr>
            <a:endParaRPr lang="de-DE"/>
          </a:p>
        </p:txBody>
      </p:sp>
      <p:sp>
        <p:nvSpPr>
          <p:cNvPr id="11" name="Line 41"/>
          <p:cNvSpPr>
            <a:spLocks noChangeShapeType="1"/>
          </p:cNvSpPr>
          <p:nvPr/>
        </p:nvSpPr>
        <p:spPr bwMode="auto">
          <a:xfrm rot="5400000">
            <a:off x="4067944" y="1772816"/>
            <a:ext cx="432048" cy="43204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2" name="Line 41"/>
          <p:cNvSpPr>
            <a:spLocks noChangeShapeType="1"/>
          </p:cNvSpPr>
          <p:nvPr/>
        </p:nvSpPr>
        <p:spPr bwMode="auto">
          <a:xfrm rot="5400000" flipV="1">
            <a:off x="4067944" y="2204864"/>
            <a:ext cx="432048" cy="43204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3" name="Line 41"/>
          <p:cNvSpPr>
            <a:spLocks noChangeShapeType="1"/>
          </p:cNvSpPr>
          <p:nvPr/>
        </p:nvSpPr>
        <p:spPr bwMode="auto">
          <a:xfrm rot="5400000" flipH="1" flipV="1">
            <a:off x="4247964" y="2600908"/>
            <a:ext cx="216024" cy="28803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4067944" y="2852936"/>
            <a:ext cx="432048" cy="144016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Stern mit 5 Zacken 3"/>
          <p:cNvSpPr/>
          <p:nvPr/>
        </p:nvSpPr>
        <p:spPr bwMode="auto">
          <a:xfrm>
            <a:off x="4139952" y="1340768"/>
            <a:ext cx="216024" cy="288032"/>
          </a:xfrm>
          <a:prstGeom prst="star5">
            <a:avLst/>
          </a:prstGeom>
          <a:solidFill>
            <a:srgbClr val="FF66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A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Line 41"/>
          <p:cNvSpPr>
            <a:spLocks noChangeShapeType="1"/>
          </p:cNvSpPr>
          <p:nvPr/>
        </p:nvSpPr>
        <p:spPr bwMode="auto">
          <a:xfrm rot="5400000" flipH="1">
            <a:off x="4067944" y="2708920"/>
            <a:ext cx="144016" cy="144016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6" name="Line 41"/>
          <p:cNvSpPr>
            <a:spLocks noChangeShapeType="1"/>
          </p:cNvSpPr>
          <p:nvPr/>
        </p:nvSpPr>
        <p:spPr bwMode="auto">
          <a:xfrm rot="5400000" flipV="1">
            <a:off x="4283968" y="1556792"/>
            <a:ext cx="216024" cy="216024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7" name="Line 41"/>
          <p:cNvSpPr>
            <a:spLocks noChangeShapeType="1"/>
          </p:cNvSpPr>
          <p:nvPr/>
        </p:nvSpPr>
        <p:spPr bwMode="auto">
          <a:xfrm rot="5400000" flipH="1" flipV="1">
            <a:off x="4103948" y="2312876"/>
            <a:ext cx="360040" cy="43204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5562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424935" cy="864096"/>
          </a:xfrm>
        </p:spPr>
        <p:txBody>
          <a:bodyPr/>
          <a:lstStyle/>
          <a:p>
            <a:r>
              <a:rPr lang="en-GB" i="1" dirty="0" smtClean="0"/>
              <a:t>Spectral response </a:t>
            </a:r>
            <a:r>
              <a:rPr lang="en-GB" dirty="0" smtClean="0"/>
              <a:t>of SiPM must match </a:t>
            </a:r>
            <a:r>
              <a:rPr lang="en-GB" i="1" dirty="0" smtClean="0"/>
              <a:t>emission spectrum </a:t>
            </a:r>
            <a:r>
              <a:rPr lang="en-GB" dirty="0" smtClean="0"/>
              <a:t>of crystal</a:t>
            </a:r>
          </a:p>
          <a:p>
            <a:r>
              <a:rPr lang="en-GB" dirty="0" smtClean="0"/>
              <a:t>Need UV-sensitivity!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Photon Losses: Spectral Matching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16</a:t>
            </a:fld>
            <a:endParaRPr lang="de-DE" dirty="0"/>
          </a:p>
        </p:txBody>
      </p:sp>
      <p:grpSp>
        <p:nvGrpSpPr>
          <p:cNvPr id="18" name="Gruppierung 17"/>
          <p:cNvGrpSpPr/>
          <p:nvPr/>
        </p:nvGrpSpPr>
        <p:grpSpPr>
          <a:xfrm>
            <a:off x="467544" y="1916832"/>
            <a:ext cx="6695013" cy="4228429"/>
            <a:chOff x="1405379" y="2224907"/>
            <a:chExt cx="6695013" cy="4228429"/>
          </a:xfrm>
        </p:grpSpPr>
        <p:pic>
          <p:nvPicPr>
            <p:cNvPr id="19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5379" y="2224907"/>
              <a:ext cx="6695013" cy="42284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4"/>
            <p:cNvSpPr txBox="1"/>
            <p:nvPr/>
          </p:nvSpPr>
          <p:spPr>
            <a:xfrm>
              <a:off x="6226745" y="4990439"/>
              <a:ext cx="1562672" cy="523220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NUV-HD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16"/>
            <p:cNvSpPr txBox="1"/>
            <p:nvPr/>
          </p:nvSpPr>
          <p:spPr>
            <a:xfrm>
              <a:off x="6196801" y="3486505"/>
              <a:ext cx="1622560" cy="523220"/>
            </a:xfrm>
            <a:prstGeom prst="rect">
              <a:avLst/>
            </a:prstGeom>
            <a:solidFill>
              <a:srgbClr val="00B050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RGB-HD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2"/>
            <p:cNvSpPr/>
            <p:nvPr/>
          </p:nvSpPr>
          <p:spPr>
            <a:xfrm>
              <a:off x="2988769" y="2348879"/>
              <a:ext cx="325032" cy="3449779"/>
            </a:xfrm>
            <a:prstGeom prst="rect">
              <a:avLst/>
            </a:prstGeom>
            <a:solidFill>
              <a:srgbClr val="C4BD9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3"/>
            <p:cNvSpPr/>
            <p:nvPr/>
          </p:nvSpPr>
          <p:spPr>
            <a:xfrm>
              <a:off x="3544829" y="2348879"/>
              <a:ext cx="421349" cy="3437079"/>
            </a:xfrm>
            <a:prstGeom prst="rect">
              <a:avLst/>
            </a:prstGeom>
            <a:solidFill>
              <a:srgbClr val="C4BD9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4"/>
            <p:cNvSpPr/>
            <p:nvPr/>
          </p:nvSpPr>
          <p:spPr>
            <a:xfrm>
              <a:off x="4814829" y="2397087"/>
              <a:ext cx="582601" cy="3388872"/>
            </a:xfrm>
            <a:prstGeom prst="rect">
              <a:avLst/>
            </a:prstGeom>
            <a:solidFill>
              <a:srgbClr val="C4BD9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14"/>
            <p:cNvSpPr txBox="1"/>
            <p:nvPr/>
          </p:nvSpPr>
          <p:spPr>
            <a:xfrm>
              <a:off x="4716016" y="2276872"/>
              <a:ext cx="800019" cy="576064"/>
            </a:xfrm>
            <a:prstGeom prst="rect">
              <a:avLst/>
            </a:prstGeom>
            <a:solidFill>
              <a:srgbClr val="BFBFBF"/>
            </a:solidFill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it-IT" sz="1600" dirty="0" err="1" smtClean="0"/>
                <a:t>CsI</a:t>
              </a:r>
              <a:r>
                <a:rPr lang="it-IT" sz="1600" dirty="0" smtClean="0"/>
                <a:t>(</a:t>
              </a:r>
              <a:r>
                <a:rPr lang="it-IT" sz="1600" dirty="0" err="1" smtClean="0"/>
                <a:t>Tl</a:t>
              </a:r>
              <a:r>
                <a:rPr lang="it-IT" sz="1600" dirty="0" smtClean="0"/>
                <a:t>)</a:t>
              </a:r>
              <a:endParaRPr lang="en-US" sz="1600" dirty="0"/>
            </a:p>
          </p:txBody>
        </p:sp>
        <p:sp>
          <p:nvSpPr>
            <p:cNvPr id="26" name="TextBox 20"/>
            <p:cNvSpPr txBox="1"/>
            <p:nvPr/>
          </p:nvSpPr>
          <p:spPr>
            <a:xfrm>
              <a:off x="3491880" y="2276872"/>
              <a:ext cx="652242" cy="584776"/>
            </a:xfrm>
            <a:prstGeom prst="rect">
              <a:avLst/>
            </a:prstGeom>
            <a:solidFill>
              <a:srgbClr val="BFBFBF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LSO,</a:t>
              </a:r>
            </a:p>
            <a:p>
              <a:r>
                <a:rPr lang="it-IT" sz="1600" dirty="0" err="1" smtClean="0"/>
                <a:t>NaI</a:t>
              </a:r>
              <a:endParaRPr lang="en-US" sz="1600" dirty="0"/>
            </a:p>
          </p:txBody>
        </p:sp>
        <p:sp>
          <p:nvSpPr>
            <p:cNvPr id="27" name="TextBox 21"/>
            <p:cNvSpPr txBox="1"/>
            <p:nvPr/>
          </p:nvSpPr>
          <p:spPr>
            <a:xfrm>
              <a:off x="2699792" y="2276872"/>
              <a:ext cx="663763" cy="584776"/>
            </a:xfrm>
            <a:prstGeom prst="rect">
              <a:avLst/>
            </a:prstGeom>
            <a:solidFill>
              <a:srgbClr val="BFBFBF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dirty="0" err="1" smtClean="0"/>
                <a:t>LaBr</a:t>
              </a:r>
              <a:r>
                <a:rPr lang="it-IT" sz="1600" dirty="0" smtClean="0"/>
                <a:t>,</a:t>
              </a:r>
            </a:p>
            <a:p>
              <a:r>
                <a:rPr lang="it-IT" sz="1600" dirty="0" err="1" smtClean="0"/>
                <a:t>CeBr</a:t>
              </a:r>
              <a:endParaRPr lang="en-US" sz="1600" dirty="0"/>
            </a:p>
          </p:txBody>
        </p:sp>
        <p:sp>
          <p:nvSpPr>
            <p:cNvPr id="28" name="TextBox 15"/>
            <p:cNvSpPr txBox="1"/>
            <p:nvPr/>
          </p:nvSpPr>
          <p:spPr>
            <a:xfrm>
              <a:off x="2269475" y="5168523"/>
              <a:ext cx="1903085" cy="584776"/>
            </a:xfrm>
            <a:prstGeom prst="rect">
              <a:avLst/>
            </a:prstGeom>
            <a:solidFill>
              <a:srgbClr val="BFBFBF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</a:t>
              </a:r>
              <a:r>
                <a:rPr lang="it-IT" sz="1600" dirty="0" smtClean="0">
                  <a:latin typeface="Symbol" panose="05050102010706020507" pitchFamily="18" charset="2"/>
                </a:rPr>
                <a:t>m</a:t>
              </a:r>
              <a:r>
                <a:rPr lang="it-IT" sz="1600" dirty="0" smtClean="0"/>
                <a:t>m </a:t>
              </a:r>
              <a:r>
                <a:rPr lang="it-IT" sz="1600" dirty="0" err="1" smtClean="0"/>
                <a:t>cell</a:t>
              </a:r>
              <a:r>
                <a:rPr lang="it-IT" sz="1600" dirty="0" smtClean="0"/>
                <a:t> </a:t>
              </a:r>
              <a:r>
                <a:rPr lang="it-IT" sz="1600" dirty="0" err="1" smtClean="0"/>
                <a:t>pitch</a:t>
              </a:r>
              <a:endParaRPr lang="it-IT" sz="1600" dirty="0" smtClean="0"/>
            </a:p>
            <a:p>
              <a:r>
                <a:rPr lang="it-IT" sz="1600" dirty="0"/>
                <a:t>Over-</a:t>
              </a:r>
              <a:r>
                <a:rPr lang="it-IT" sz="1600" dirty="0" err="1"/>
                <a:t>voltage</a:t>
              </a:r>
              <a:r>
                <a:rPr lang="it-IT" sz="1600" dirty="0"/>
                <a:t> = 9 </a:t>
              </a:r>
              <a:r>
                <a:rPr lang="it-IT" sz="1600" dirty="0" smtClean="0"/>
                <a:t>V</a:t>
              </a:r>
              <a:endParaRPr lang="it-IT" sz="1600" dirty="0"/>
            </a:p>
          </p:txBody>
        </p:sp>
      </p:grpSp>
      <p:sp>
        <p:nvSpPr>
          <p:cNvPr id="30" name="Rechteck 29"/>
          <p:cNvSpPr/>
          <p:nvPr/>
        </p:nvSpPr>
        <p:spPr>
          <a:xfrm>
            <a:off x="7380312" y="2564904"/>
            <a:ext cx="1440160" cy="338554"/>
          </a:xfrm>
          <a:prstGeom prst="rect">
            <a:avLst/>
          </a:prstGeom>
          <a:solidFill>
            <a:srgbClr val="F6B30A"/>
          </a:solidFill>
        </p:spPr>
        <p:txBody>
          <a:bodyPr wrap="square">
            <a:spAutoFit/>
          </a:bodyPr>
          <a:lstStyle/>
          <a:p>
            <a:r>
              <a:rPr lang="en-US" sz="1600" dirty="0" smtClean="0"/>
              <a:t>FBK devices:</a:t>
            </a:r>
            <a:endParaRPr lang="en-US" sz="1600" baseline="30000" dirty="0"/>
          </a:p>
        </p:txBody>
      </p:sp>
      <p:sp>
        <p:nvSpPr>
          <p:cNvPr id="31" name="Rechteckige Legende 30"/>
          <p:cNvSpPr/>
          <p:nvPr/>
        </p:nvSpPr>
        <p:spPr bwMode="auto">
          <a:xfrm>
            <a:off x="7380312" y="4581128"/>
            <a:ext cx="1440160" cy="648072"/>
          </a:xfrm>
          <a:prstGeom prst="wedgeRectCallout">
            <a:avLst>
              <a:gd name="adj1" fmla="val -89683"/>
              <a:gd name="adj2" fmla="val 14370"/>
            </a:avLst>
          </a:prstGeom>
          <a:solidFill>
            <a:srgbClr val="F6B30A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generation</a:t>
            </a:r>
            <a:endParaRPr kumimoji="0" lang="en-A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Rechteckige Legende 31"/>
          <p:cNvSpPr/>
          <p:nvPr/>
        </p:nvSpPr>
        <p:spPr bwMode="auto">
          <a:xfrm>
            <a:off x="7380312" y="3140968"/>
            <a:ext cx="1440160" cy="648072"/>
          </a:xfrm>
          <a:prstGeom prst="wedgeRectCallout">
            <a:avLst>
              <a:gd name="adj1" fmla="val -89683"/>
              <a:gd name="adj2" fmla="val 14370"/>
            </a:avLst>
          </a:prstGeom>
          <a:solidFill>
            <a:srgbClr val="F6B30A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'OLD'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generation</a:t>
            </a:r>
            <a:endParaRPr kumimoji="0" lang="en-A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618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6264695" cy="504056"/>
          </a:xfrm>
        </p:spPr>
        <p:txBody>
          <a:bodyPr/>
          <a:lstStyle/>
          <a:p>
            <a:r>
              <a:rPr lang="en-GB" dirty="0" smtClean="0"/>
              <a:t>Consider a ‘long’ crystal (today: 4 x 4 x 20 mm</a:t>
            </a:r>
            <a:r>
              <a:rPr lang="en-GB" baseline="30000" dirty="0" smtClean="0"/>
              <a:t>3</a:t>
            </a:r>
            <a:r>
              <a:rPr lang="en-GB" dirty="0" smtClean="0"/>
              <a:t>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Long Crystal Effect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 bwMode="auto">
          <a:xfrm>
            <a:off x="1619672" y="1916832"/>
            <a:ext cx="792088" cy="3600400"/>
          </a:xfrm>
          <a:prstGeom prst="rect">
            <a:avLst/>
          </a:prstGeom>
          <a:solidFill>
            <a:srgbClr val="3366F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>
            <a:off x="1763688" y="1484784"/>
            <a:ext cx="216024" cy="792088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Gerade Verbindung mit Pfeil 10"/>
          <p:cNvCxnSpPr/>
          <p:nvPr/>
        </p:nvCxnSpPr>
        <p:spPr bwMode="auto">
          <a:xfrm flipH="1">
            <a:off x="1835696" y="2276872"/>
            <a:ext cx="144016" cy="3240360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glow rad="88900">
              <a:srgbClr val="FF6600">
                <a:alpha val="75000"/>
              </a:srgbClr>
            </a:glow>
          </a:effectLst>
        </p:spPr>
      </p:cxnSp>
      <p:sp>
        <p:nvSpPr>
          <p:cNvPr id="13" name="Rechteck 12"/>
          <p:cNvSpPr/>
          <p:nvPr/>
        </p:nvSpPr>
        <p:spPr bwMode="auto">
          <a:xfrm>
            <a:off x="1475656" y="5517232"/>
            <a:ext cx="1071736" cy="224408"/>
          </a:xfrm>
          <a:prstGeom prst="rect">
            <a:avLst/>
          </a:prstGeom>
          <a:solidFill>
            <a:srgbClr val="FF66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Legende mit Linie (1) 13"/>
          <p:cNvSpPr/>
          <p:nvPr/>
        </p:nvSpPr>
        <p:spPr bwMode="auto">
          <a:xfrm>
            <a:off x="2555776" y="1700808"/>
            <a:ext cx="2232248" cy="1944216"/>
          </a:xfrm>
          <a:prstGeom prst="borderCallout1">
            <a:avLst>
              <a:gd name="adj1" fmla="val 27935"/>
              <a:gd name="adj2" fmla="val 5839"/>
              <a:gd name="adj3" fmla="val 46591"/>
              <a:gd name="adj4" fmla="val -25682"/>
            </a:avLst>
          </a:prstGeom>
          <a:solidFill>
            <a:srgbClr val="F6B30A"/>
          </a:solidFill>
          <a:ln w="28575" algn="ctr">
            <a:solidFill>
              <a:srgbClr val="F6B30A"/>
            </a:solidFill>
            <a:miter lim="800000"/>
            <a:headEnd/>
            <a:tailEnd/>
          </a:ln>
        </p:spPr>
        <p:txBody>
          <a:bodyPr wrap="none"/>
          <a:lstStyle/>
          <a:p>
            <a:pPr defTabSz="449263">
              <a:lnSpc>
                <a:spcPct val="103000"/>
              </a:lnSpc>
            </a:pPr>
            <a:r>
              <a:rPr lang="en-GB" sz="1600" dirty="0" smtClean="0"/>
              <a:t>Absorption at top:</a:t>
            </a:r>
          </a:p>
          <a:p>
            <a:pPr marL="285750" indent="-285750" defTabSz="449263">
              <a:lnSpc>
                <a:spcPct val="103000"/>
              </a:lnSpc>
              <a:buFontTx/>
              <a:buChar char="-"/>
            </a:pPr>
            <a:r>
              <a:rPr lang="en-GB" sz="1600" dirty="0" smtClean="0"/>
              <a:t>Photon travels long</a:t>
            </a:r>
            <a:br>
              <a:rPr lang="en-GB" sz="1600" dirty="0" smtClean="0"/>
            </a:br>
            <a:r>
              <a:rPr lang="en-GB" sz="1600" dirty="0" smtClean="0"/>
              <a:t>(60 </a:t>
            </a:r>
            <a:r>
              <a:rPr lang="en-GB" sz="1600" dirty="0" err="1" smtClean="0"/>
              <a:t>ps</a:t>
            </a:r>
            <a:r>
              <a:rPr lang="en-GB" sz="1600" dirty="0" smtClean="0"/>
              <a:t> for 10mm)</a:t>
            </a:r>
            <a:br>
              <a:rPr lang="en-GB" sz="1600" dirty="0" smtClean="0"/>
            </a:br>
            <a:r>
              <a:rPr lang="en-GB" sz="1600" dirty="0" smtClean="0"/>
              <a:t>(must compare to</a:t>
            </a:r>
            <a:br>
              <a:rPr lang="en-GB" sz="1600" dirty="0" smtClean="0"/>
            </a:br>
            <a:r>
              <a:rPr lang="en-GB" sz="1600" dirty="0" smtClean="0"/>
              <a:t>speed of gamma)</a:t>
            </a:r>
          </a:p>
          <a:p>
            <a:pPr marL="285750" indent="-285750" defTabSz="449263">
              <a:lnSpc>
                <a:spcPct val="103000"/>
              </a:lnSpc>
              <a:buFontTx/>
              <a:buChar char="-"/>
            </a:pPr>
            <a:r>
              <a:rPr lang="en-GB" sz="1600" b="1" dirty="0" smtClean="0"/>
              <a:t>few photons arrive</a:t>
            </a:r>
          </a:p>
        </p:txBody>
      </p:sp>
      <p:sp>
        <p:nvSpPr>
          <p:cNvPr id="16" name="Rechteck 15"/>
          <p:cNvSpPr/>
          <p:nvPr/>
        </p:nvSpPr>
        <p:spPr bwMode="auto">
          <a:xfrm>
            <a:off x="323528" y="1916832"/>
            <a:ext cx="792088" cy="3600400"/>
          </a:xfrm>
          <a:prstGeom prst="rect">
            <a:avLst/>
          </a:prstGeom>
          <a:solidFill>
            <a:srgbClr val="3366F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7" name="Gerade Verbindung mit Pfeil 16"/>
          <p:cNvCxnSpPr/>
          <p:nvPr/>
        </p:nvCxnSpPr>
        <p:spPr bwMode="auto">
          <a:xfrm>
            <a:off x="467544" y="1484784"/>
            <a:ext cx="216024" cy="3816424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Gerade Verbindung mit Pfeil 17"/>
          <p:cNvCxnSpPr/>
          <p:nvPr/>
        </p:nvCxnSpPr>
        <p:spPr bwMode="auto">
          <a:xfrm flipH="1">
            <a:off x="539552" y="5301208"/>
            <a:ext cx="144016" cy="216024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glow rad="88900">
              <a:srgbClr val="FF6600">
                <a:alpha val="75000"/>
              </a:srgbClr>
            </a:glow>
          </a:effectLst>
        </p:spPr>
      </p:cxnSp>
      <p:sp>
        <p:nvSpPr>
          <p:cNvPr id="19" name="Rechteck 18"/>
          <p:cNvSpPr/>
          <p:nvPr/>
        </p:nvSpPr>
        <p:spPr bwMode="auto">
          <a:xfrm>
            <a:off x="179512" y="5517232"/>
            <a:ext cx="1071736" cy="224408"/>
          </a:xfrm>
          <a:prstGeom prst="rect">
            <a:avLst/>
          </a:prstGeom>
          <a:solidFill>
            <a:srgbClr val="FF66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Legende mit Linie (1) 21"/>
          <p:cNvSpPr/>
          <p:nvPr/>
        </p:nvSpPr>
        <p:spPr bwMode="auto">
          <a:xfrm>
            <a:off x="2549230" y="4005064"/>
            <a:ext cx="2094778" cy="1080120"/>
          </a:xfrm>
          <a:prstGeom prst="borderCallout1">
            <a:avLst>
              <a:gd name="adj1" fmla="val 27935"/>
              <a:gd name="adj2" fmla="val 5839"/>
              <a:gd name="adj3" fmla="val 116980"/>
              <a:gd name="adj4" fmla="val -85669"/>
            </a:avLst>
          </a:prstGeom>
          <a:solidFill>
            <a:srgbClr val="F6B30A"/>
          </a:solidFill>
          <a:ln w="28575" algn="ctr">
            <a:solidFill>
              <a:srgbClr val="F6B30A"/>
            </a:solidFill>
            <a:miter lim="800000"/>
            <a:headEnd/>
            <a:tailEnd/>
          </a:ln>
        </p:spPr>
        <p:txBody>
          <a:bodyPr wrap="none"/>
          <a:lstStyle/>
          <a:p>
            <a:pPr defTabSz="449263">
              <a:lnSpc>
                <a:spcPct val="103000"/>
              </a:lnSpc>
            </a:pPr>
            <a:r>
              <a:rPr lang="en-GB" sz="1600" dirty="0" smtClean="0"/>
              <a:t>Absorption at bottom:</a:t>
            </a:r>
          </a:p>
          <a:p>
            <a:pPr marL="285750" indent="-285750" defTabSz="449263">
              <a:lnSpc>
                <a:spcPct val="103000"/>
              </a:lnSpc>
              <a:buFontTx/>
              <a:buChar char="-"/>
            </a:pPr>
            <a:r>
              <a:rPr lang="en-GB" sz="1600" dirty="0"/>
              <a:t>s</a:t>
            </a:r>
            <a:r>
              <a:rPr lang="en-GB" sz="1600" dirty="0" smtClean="0"/>
              <a:t>hort path</a:t>
            </a:r>
          </a:p>
          <a:p>
            <a:pPr marL="285750" indent="-285750" defTabSz="449263">
              <a:lnSpc>
                <a:spcPct val="103000"/>
              </a:lnSpc>
              <a:buFontTx/>
              <a:buChar char="-"/>
            </a:pPr>
            <a:r>
              <a:rPr lang="en-GB" sz="1600" b="1" dirty="0"/>
              <a:t>m</a:t>
            </a:r>
            <a:r>
              <a:rPr lang="en-GB" sz="1600" b="1" dirty="0" smtClean="0"/>
              <a:t>any photons</a:t>
            </a:r>
            <a:br>
              <a:rPr lang="en-GB" sz="1600" b="1" dirty="0" smtClean="0"/>
            </a:br>
            <a:r>
              <a:rPr lang="en-GB" sz="1600" b="1" dirty="0" smtClean="0"/>
              <a:t>arrive</a:t>
            </a:r>
          </a:p>
        </p:txBody>
      </p:sp>
      <p:sp>
        <p:nvSpPr>
          <p:cNvPr id="23" name="Textplatzhalter 1"/>
          <p:cNvSpPr txBox="1">
            <a:spLocks/>
          </p:cNvSpPr>
          <p:nvPr/>
        </p:nvSpPr>
        <p:spPr>
          <a:xfrm>
            <a:off x="5436096" y="4365104"/>
            <a:ext cx="3528392" cy="1296144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sz="2000">
                <a:solidFill>
                  <a:srgbClr val="A1352F"/>
                </a:solidFill>
                <a:latin typeface="+mn-lt"/>
                <a:ea typeface="+mn-ea"/>
                <a:cs typeface="+mn-cs"/>
              </a:defRPr>
            </a:lvl1pPr>
            <a:lvl2pPr marL="352425" marR="0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>
                <a:solidFill>
                  <a:schemeClr val="accent1"/>
                </a:solidFill>
                <a:latin typeface="+mn-lt"/>
                <a:cs typeface="+mn-cs"/>
              </a:defRPr>
            </a:lvl2pPr>
            <a:lvl3pPr marL="893763" indent="-16033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accent1"/>
                </a:solidFill>
                <a:latin typeface="+mn-lt"/>
                <a:cs typeface="+mn-cs"/>
              </a:defRPr>
            </a:lvl3pPr>
            <a:lvl4pPr marL="534988" marR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 sz="1500">
                <a:solidFill>
                  <a:schemeClr val="accent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  <a:cs typeface="+mn-cs"/>
              </a:defRPr>
            </a:lvl5pPr>
            <a:lvl6pPr marL="2472517" indent="-228964" algn="l" defTabSz="914414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1"/>
                </a:solidFill>
                <a:latin typeface="+mn-lt"/>
                <a:cs typeface="+mn-cs"/>
              </a:defRPr>
            </a:lvl6pPr>
            <a:lvl7pPr marL="2887243" indent="-228964" algn="l" defTabSz="914414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1"/>
                </a:solidFill>
                <a:latin typeface="+mn-lt"/>
                <a:cs typeface="+mn-cs"/>
              </a:defRPr>
            </a:lvl7pPr>
            <a:lvl8pPr marL="3301969" indent="-228964" algn="l" defTabSz="914414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1"/>
                </a:solidFill>
                <a:latin typeface="+mn-lt"/>
                <a:cs typeface="+mn-cs"/>
              </a:defRPr>
            </a:lvl8pPr>
            <a:lvl9pPr marL="3716695" indent="-228964" algn="l" defTabSz="914414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Measurement: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Crystal 2 x 2 x 18 mm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rough sides, gap + white epoxy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polished end, PTFE reflector tape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060848"/>
            <a:ext cx="4176464" cy="236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6165304"/>
            <a:ext cx="503871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Foliennummernplatzhalter 2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27" name="Legende mit Linie (1) 26"/>
          <p:cNvSpPr/>
          <p:nvPr/>
        </p:nvSpPr>
        <p:spPr bwMode="auto">
          <a:xfrm>
            <a:off x="6444208" y="1988840"/>
            <a:ext cx="2160240" cy="576064"/>
          </a:xfrm>
          <a:prstGeom prst="borderCallout1">
            <a:avLst>
              <a:gd name="adj1" fmla="val 27935"/>
              <a:gd name="adj2" fmla="val 5839"/>
              <a:gd name="adj3" fmla="val 167384"/>
              <a:gd name="adj4" fmla="val -19432"/>
            </a:avLst>
          </a:prstGeom>
          <a:solidFill>
            <a:srgbClr val="F6B30A"/>
          </a:solidFill>
          <a:ln w="28575" algn="ctr">
            <a:solidFill>
              <a:srgbClr val="F6B30A"/>
            </a:solidFill>
            <a:miter lim="800000"/>
            <a:headEnd/>
            <a:tailEnd/>
          </a:ln>
        </p:spPr>
        <p:txBody>
          <a:bodyPr wrap="none"/>
          <a:lstStyle/>
          <a:p>
            <a:pPr defTabSz="449263">
              <a:lnSpc>
                <a:spcPct val="103000"/>
              </a:lnSpc>
            </a:pPr>
            <a:r>
              <a:rPr lang="en-GB" sz="1600" dirty="0" smtClean="0"/>
              <a:t>Amplitude variation </a:t>
            </a:r>
          </a:p>
          <a:p>
            <a:pPr defTabSz="449263">
              <a:lnSpc>
                <a:spcPct val="103000"/>
              </a:lnSpc>
            </a:pPr>
            <a:r>
              <a:rPr lang="en-GB" sz="1600" dirty="0" smtClean="0"/>
              <a:t>leads to time walk</a:t>
            </a:r>
            <a:endParaRPr lang="en-GB" sz="1600" b="1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Maximize Number of Photons (in first 100 </a:t>
            </a:r>
            <a:r>
              <a:rPr lang="en-US" dirty="0" err="1" smtClean="0"/>
              <a:t>ps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Fast scintillator				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LaBr</a:t>
            </a:r>
            <a:r>
              <a:rPr lang="en-US" dirty="0">
                <a:solidFill>
                  <a:srgbClr val="FF0000"/>
                </a:solidFill>
              </a:rPr>
              <a:t>: hygroscopic, bad abs.)</a:t>
            </a:r>
            <a:endParaRPr lang="en-US" dirty="0"/>
          </a:p>
          <a:p>
            <a:pPr lvl="1"/>
            <a:r>
              <a:rPr lang="en-US" dirty="0" smtClean="0"/>
              <a:t>Short Crystal</a:t>
            </a:r>
            <a:r>
              <a:rPr lang="en-US" dirty="0"/>
              <a:t>			</a:t>
            </a:r>
            <a:r>
              <a:rPr lang="en-US" dirty="0" smtClean="0"/>
              <a:t>	</a:t>
            </a: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(bad efficiency)</a:t>
            </a:r>
            <a:endParaRPr lang="en-US" dirty="0" smtClean="0"/>
          </a:p>
          <a:p>
            <a:pPr lvl="1"/>
            <a:r>
              <a:rPr lang="en-US" dirty="0" smtClean="0"/>
              <a:t>Good optical coupling</a:t>
            </a:r>
          </a:p>
          <a:p>
            <a:endParaRPr lang="en-US" dirty="0" smtClean="0"/>
          </a:p>
          <a:p>
            <a:r>
              <a:rPr lang="en-US" dirty="0" smtClean="0"/>
              <a:t>Use a good SiPM</a:t>
            </a:r>
          </a:p>
          <a:p>
            <a:pPr lvl="1"/>
            <a:r>
              <a:rPr lang="en-US" dirty="0"/>
              <a:t>High PDE of </a:t>
            </a:r>
            <a:r>
              <a:rPr lang="en-US" dirty="0" err="1"/>
              <a:t>SiPM</a:t>
            </a:r>
            <a:r>
              <a:rPr lang="en-US" dirty="0"/>
              <a:t> (fill factor, wavelength matching)</a:t>
            </a:r>
          </a:p>
          <a:p>
            <a:pPr lvl="1"/>
            <a:r>
              <a:rPr lang="en-US" dirty="0" smtClean="0"/>
              <a:t>Use a SiPM with large cells (fill factor)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smtClean="0">
                <a:solidFill>
                  <a:srgbClr val="FF0000"/>
                </a:solidFill>
              </a:rPr>
              <a:t>	</a:t>
            </a:r>
            <a:r>
              <a:rPr lang="en-US" smtClean="0">
                <a:solidFill>
                  <a:srgbClr val="FF0000"/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</a:rPr>
              <a:t>bad energy resolution)</a:t>
            </a:r>
          </a:p>
          <a:p>
            <a:pPr lvl="1"/>
            <a:r>
              <a:rPr lang="en-US" dirty="0" smtClean="0"/>
              <a:t>Optimize SiPM for fast signal part (not discussed here)</a:t>
            </a:r>
          </a:p>
          <a:p>
            <a:pPr lvl="1"/>
            <a:r>
              <a:rPr lang="en-US" dirty="0" smtClean="0"/>
              <a:t>Optimize Dark Count Rate (low threshold, high overvoltage)</a:t>
            </a:r>
          </a:p>
          <a:p>
            <a:endParaRPr lang="en-US" dirty="0" smtClean="0"/>
          </a:p>
          <a:p>
            <a:r>
              <a:rPr lang="en-US" dirty="0" smtClean="0"/>
              <a:t>Measure @ cold (reduce dark count rate)</a:t>
            </a:r>
          </a:p>
          <a:p>
            <a:endParaRPr lang="en-US" dirty="0" smtClean="0"/>
          </a:p>
          <a:p>
            <a:r>
              <a:rPr lang="en-US" dirty="0" smtClean="0"/>
              <a:t>Optimize </a:t>
            </a:r>
            <a:r>
              <a:rPr lang="en-US" dirty="0"/>
              <a:t>Threshold</a:t>
            </a:r>
          </a:p>
          <a:p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Optimizing for Time Resolution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 bwMode="auto">
          <a:xfrm rot="20495815">
            <a:off x="1110548" y="2137565"/>
            <a:ext cx="3456384" cy="1440160"/>
          </a:xfrm>
          <a:prstGeom prst="rect">
            <a:avLst/>
          </a:prstGeom>
          <a:solidFill>
            <a:srgbClr val="008000"/>
          </a:solidFill>
          <a:ln w="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It's all</a:t>
            </a:r>
            <a:r>
              <a:rPr kumimoji="0" lang="en-A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about the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overall </a:t>
            </a:r>
            <a:r>
              <a:rPr lang="en-AU" sz="2800" baseline="0" dirty="0" smtClean="0">
                <a:latin typeface="Arial" charset="0"/>
                <a:cs typeface="Arial" charset="0"/>
              </a:rPr>
              <a:t>PDE!</a:t>
            </a:r>
            <a:endParaRPr kumimoji="0" lang="en-A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2" y="836712"/>
            <a:ext cx="8964487" cy="3816424"/>
          </a:xfrm>
        </p:spPr>
        <p:txBody>
          <a:bodyPr/>
          <a:lstStyle/>
          <a:p>
            <a:r>
              <a:rPr lang="en-AU" dirty="0" smtClean="0"/>
              <a:t>Very nice, recent results from FBK (from FAST workshop in March 16)</a:t>
            </a:r>
          </a:p>
          <a:p>
            <a:pPr lvl="1"/>
            <a:r>
              <a:rPr lang="en-AU" dirty="0" smtClean="0"/>
              <a:t>Thanks to Alessandro </a:t>
            </a:r>
            <a:r>
              <a:rPr lang="en-AU" dirty="0" err="1" smtClean="0"/>
              <a:t>Ferri</a:t>
            </a:r>
            <a:r>
              <a:rPr lang="en-AU" dirty="0" smtClean="0"/>
              <a:t> &amp; Claudio </a:t>
            </a:r>
            <a:r>
              <a:rPr lang="en-AU" dirty="0" err="1" smtClean="0"/>
              <a:t>Piemonte</a:t>
            </a:r>
            <a:r>
              <a:rPr lang="en-AU" dirty="0" smtClean="0"/>
              <a:t> for their ok to show a few results!</a:t>
            </a:r>
            <a:endParaRPr lang="en-AU" dirty="0"/>
          </a:p>
          <a:p>
            <a:r>
              <a:rPr lang="en-AU" dirty="0" smtClean="0"/>
              <a:t>Comparison of SiPMs with different </a:t>
            </a:r>
            <a:r>
              <a:rPr lang="en-AU" b="1" i="1" dirty="0" smtClean="0"/>
              <a:t>small</a:t>
            </a:r>
            <a:r>
              <a:rPr lang="en-AU" dirty="0" smtClean="0"/>
              <a:t> cell sizes and (still </a:t>
            </a:r>
            <a:r>
              <a:rPr lang="en-AU" b="1" i="1" dirty="0" smtClean="0"/>
              <a:t>high</a:t>
            </a:r>
            <a:r>
              <a:rPr lang="en-AU" dirty="0" smtClean="0"/>
              <a:t>) fill factor:</a:t>
            </a:r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r>
              <a:rPr lang="en-AU" dirty="0" smtClean="0"/>
              <a:t>'NUV' technology </a:t>
            </a:r>
            <a:br>
              <a:rPr lang="en-AU" dirty="0" smtClean="0"/>
            </a:br>
            <a:r>
              <a:rPr lang="en-AU" dirty="0" smtClean="0"/>
              <a:t>sensitive at short</a:t>
            </a:r>
            <a:br>
              <a:rPr lang="en-AU" dirty="0" smtClean="0"/>
            </a:br>
            <a:r>
              <a:rPr lang="en-AU" dirty="0" smtClean="0"/>
              <a:t>wavelengths:</a:t>
            </a:r>
          </a:p>
          <a:p>
            <a:pPr lvl="1"/>
            <a:r>
              <a:rPr lang="en-AU" dirty="0" smtClean="0"/>
              <a:t>matching LYSO</a:t>
            </a:r>
            <a:br>
              <a:rPr lang="en-AU" dirty="0" smtClean="0"/>
            </a:br>
            <a:r>
              <a:rPr lang="en-AU" dirty="0" smtClean="0"/>
              <a:t>emission</a:t>
            </a:r>
            <a:endParaRPr lang="en-AU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It's all about PDE (1)</a:t>
            </a:r>
            <a:endParaRPr lang="en-AU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988840"/>
            <a:ext cx="5112568" cy="107761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3140969"/>
            <a:ext cx="4176464" cy="328548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3563888" y="1988840"/>
            <a:ext cx="936104" cy="72008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A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84168" y="1988840"/>
            <a:ext cx="936104" cy="72008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A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27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Introduction to PET and </a:t>
            </a:r>
            <a:r>
              <a:rPr lang="en-GB" dirty="0" err="1" smtClean="0"/>
              <a:t>ToF</a:t>
            </a:r>
            <a:r>
              <a:rPr lang="en-GB" dirty="0" smtClean="0"/>
              <a:t>-PET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Limits in Time Resolution with Scintillator Readout</a:t>
            </a:r>
          </a:p>
          <a:p>
            <a:endParaRPr lang="en-GB" dirty="0" smtClean="0"/>
          </a:p>
          <a:p>
            <a:r>
              <a:rPr lang="en-GB" dirty="0" smtClean="0"/>
              <a:t>It's all about PDE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Module Design &amp; Results</a:t>
            </a:r>
          </a:p>
          <a:p>
            <a:endParaRPr lang="en-GB" dirty="0" smtClean="0"/>
          </a:p>
          <a:p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</a:t>
            </a:r>
            <a:endParaRPr lang="en-US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2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996951"/>
            <a:ext cx="4477587" cy="3455699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07504" y="836712"/>
            <a:ext cx="8893653" cy="5256584"/>
          </a:xfrm>
        </p:spPr>
        <p:txBody>
          <a:bodyPr/>
          <a:lstStyle/>
          <a:p>
            <a:r>
              <a:rPr lang="en-AU" dirty="0" smtClean="0"/>
              <a:t>CRT measurements with</a:t>
            </a:r>
          </a:p>
          <a:p>
            <a:pPr lvl="1"/>
            <a:r>
              <a:rPr lang="en-AU" dirty="0" smtClean="0"/>
              <a:t>Small LYSO crystals of </a:t>
            </a:r>
            <a:r>
              <a:rPr lang="en-AU" b="1" dirty="0" smtClean="0"/>
              <a:t>3×3</a:t>
            </a:r>
            <a:r>
              <a:rPr lang="en-AU" b="1" dirty="0"/>
              <a:t>×</a:t>
            </a:r>
            <a:r>
              <a:rPr lang="en-AU" b="1" dirty="0" smtClean="0"/>
              <a:t>5 mm</a:t>
            </a:r>
            <a:r>
              <a:rPr lang="en-AU" b="1" baseline="30000" dirty="0" smtClean="0"/>
              <a:t>3</a:t>
            </a:r>
            <a:r>
              <a:rPr lang="en-AU" dirty="0" smtClean="0"/>
              <a:t>, </a:t>
            </a:r>
            <a:r>
              <a:rPr lang="en-AU" dirty="0" smtClean="0">
                <a:latin typeface="Symbol" charset="2"/>
                <a:cs typeface="Symbol" charset="2"/>
              </a:rPr>
              <a:t>t</a:t>
            </a:r>
            <a:r>
              <a:rPr lang="en-AU" dirty="0" smtClean="0"/>
              <a:t>~40ns</a:t>
            </a:r>
          </a:p>
          <a:p>
            <a:pPr lvl="1"/>
            <a:r>
              <a:rPr lang="en-AU" dirty="0"/>
              <a:t>N</a:t>
            </a:r>
            <a:r>
              <a:rPr lang="en-AU" dirty="0" smtClean="0"/>
              <a:t>o SiPM '</a:t>
            </a:r>
            <a:r>
              <a:rPr lang="en-AU" dirty="0" err="1" smtClean="0"/>
              <a:t>overglass</a:t>
            </a:r>
            <a:r>
              <a:rPr lang="en-AU" dirty="0" smtClean="0"/>
              <a:t>' protection</a:t>
            </a:r>
          </a:p>
          <a:p>
            <a:pPr lvl="1"/>
            <a:r>
              <a:rPr lang="en-AU" dirty="0" smtClean="0"/>
              <a:t>Optical glue: melt-mount (n=1.54)</a:t>
            </a:r>
          </a:p>
          <a:p>
            <a:pPr lvl="1"/>
            <a:r>
              <a:rPr lang="en-AU" dirty="0" smtClean="0"/>
              <a:t>5-10 layers of Teflon</a:t>
            </a:r>
          </a:p>
          <a:p>
            <a:pPr lvl="1"/>
            <a:r>
              <a:rPr lang="en-AU" dirty="0" smtClean="0"/>
              <a:t>4</a:t>
            </a:r>
            <a:r>
              <a:rPr lang="en-AU" dirty="0"/>
              <a:t>×</a:t>
            </a:r>
            <a:r>
              <a:rPr lang="en-AU" dirty="0" smtClean="0"/>
              <a:t>4 mm</a:t>
            </a:r>
            <a:r>
              <a:rPr lang="en-AU" baseline="30000" dirty="0" smtClean="0"/>
              <a:t>2</a:t>
            </a:r>
            <a:r>
              <a:rPr lang="en-AU" dirty="0" smtClean="0"/>
              <a:t> SiPMs</a:t>
            </a:r>
          </a:p>
          <a:p>
            <a:pPr lvl="1"/>
            <a:r>
              <a:rPr lang="en-AU" dirty="0" smtClean="0"/>
              <a:t>Discrete amplifier or NINO (similar results)</a:t>
            </a:r>
          </a:p>
          <a:p>
            <a:pPr lvl="1"/>
            <a:r>
              <a:rPr lang="en-AU" dirty="0" smtClean="0"/>
              <a:t>Readout with sampling Scope</a:t>
            </a:r>
          </a:p>
          <a:p>
            <a:pPr lvl="1"/>
            <a:endParaRPr lang="en-AU" dirty="0"/>
          </a:p>
          <a:p>
            <a:pPr lvl="1"/>
            <a:r>
              <a:rPr lang="en-AU" dirty="0" smtClean="0"/>
              <a:t>Energy cut at 511 keV ±FWTM</a:t>
            </a:r>
          </a:p>
          <a:p>
            <a:pPr marL="182562" lvl="1" indent="0">
              <a:buNone/>
            </a:pPr>
            <a:endParaRPr lang="en-AU" dirty="0"/>
          </a:p>
          <a:p>
            <a:pPr lvl="1"/>
            <a:endParaRPr lang="en-AU" dirty="0" smtClean="0"/>
          </a:p>
          <a:p>
            <a:pPr lvl="1"/>
            <a:r>
              <a:rPr lang="en-AU" b="1" i="1" dirty="0" smtClean="0"/>
              <a:t>Optimal Threshold</a:t>
            </a:r>
            <a:r>
              <a:rPr lang="en-AU" b="1" dirty="0" smtClean="0"/>
              <a:t> </a:t>
            </a:r>
            <a:r>
              <a:rPr lang="en-AU" dirty="0" smtClean="0"/>
              <a:t>for best timing:</a:t>
            </a:r>
          </a:p>
          <a:p>
            <a:pPr lvl="1"/>
            <a:endParaRPr lang="en-AU" dirty="0"/>
          </a:p>
          <a:p>
            <a:pPr lvl="1"/>
            <a:r>
              <a:rPr lang="en-AU" dirty="0" smtClean="0"/>
              <a:t>Conversion to Photoelectrons via</a:t>
            </a:r>
            <a:br>
              <a:rPr lang="en-AU" dirty="0" smtClean="0"/>
            </a:br>
            <a:r>
              <a:rPr lang="en-AU" dirty="0" smtClean="0"/>
              <a:t>1/2/3</a:t>
            </a:r>
            <a:r>
              <a:rPr lang="is-IS" dirty="0" smtClean="0"/>
              <a:t>…</a:t>
            </a:r>
            <a:r>
              <a:rPr lang="en-AU" dirty="0" smtClean="0"/>
              <a:t> PE </a:t>
            </a:r>
            <a:r>
              <a:rPr lang="en-AU" dirty="0"/>
              <a:t>a</a:t>
            </a:r>
            <a:r>
              <a:rPr lang="en-AU" dirty="0" smtClean="0"/>
              <a:t>mplitude spectrum</a:t>
            </a:r>
          </a:p>
          <a:p>
            <a:pPr lvl="1"/>
            <a:endParaRPr lang="en-AU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It's all about PDE (2)</a:t>
            </a:r>
            <a:endParaRPr lang="en-AU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052736"/>
            <a:ext cx="1584176" cy="1862874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005261" y="923733"/>
            <a:ext cx="1830226" cy="2088232"/>
          </a:xfrm>
          <a:prstGeom prst="rect">
            <a:avLst/>
          </a:prstGeom>
        </p:spPr>
      </p:pic>
      <p:sp>
        <p:nvSpPr>
          <p:cNvPr id="10" name="Legende mit Linie (1) 9"/>
          <p:cNvSpPr/>
          <p:nvPr/>
        </p:nvSpPr>
        <p:spPr bwMode="auto">
          <a:xfrm>
            <a:off x="5868144" y="4005064"/>
            <a:ext cx="1368152" cy="504056"/>
          </a:xfrm>
          <a:prstGeom prst="borderCallout1">
            <a:avLst>
              <a:gd name="adj1" fmla="val 74907"/>
              <a:gd name="adj2" fmla="val 98663"/>
              <a:gd name="adj3" fmla="val 101197"/>
              <a:gd name="adj4" fmla="val 120589"/>
            </a:avLst>
          </a:prstGeom>
          <a:solidFill>
            <a:schemeClr val="bg1">
              <a:lumMod val="65000"/>
            </a:schemeClr>
          </a:solidFill>
          <a:ln w="2857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anchor="ctr" anchorCtr="0"/>
          <a:lstStyle/>
          <a:p>
            <a:pPr defTabSz="449263">
              <a:lnSpc>
                <a:spcPct val="103000"/>
              </a:lnSpc>
            </a:pPr>
            <a:r>
              <a:rPr lang="en-GB" sz="1400" dirty="0" smtClean="0"/>
              <a:t>Parameter:</a:t>
            </a:r>
          </a:p>
          <a:p>
            <a:pPr defTabSz="449263">
              <a:lnSpc>
                <a:spcPct val="103000"/>
              </a:lnSpc>
            </a:pPr>
            <a:r>
              <a:rPr lang="en-GB" sz="1400" dirty="0" smtClean="0"/>
              <a:t>Overvoltage</a:t>
            </a:r>
            <a:endParaRPr lang="en-GB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15265586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504056"/>
          </a:xfrm>
        </p:spPr>
        <p:txBody>
          <a:bodyPr/>
          <a:lstStyle/>
          <a:p>
            <a:r>
              <a:rPr lang="en-AU" dirty="0" smtClean="0"/>
              <a:t>CRT vs. overvoltage for the 4 designs:  Down to </a:t>
            </a:r>
            <a:r>
              <a:rPr lang="en-AU" b="1" dirty="0" smtClean="0"/>
              <a:t>100 </a:t>
            </a:r>
            <a:r>
              <a:rPr lang="en-AU" b="1" dirty="0" err="1" smtClean="0"/>
              <a:t>ps</a:t>
            </a:r>
            <a:r>
              <a:rPr lang="en-AU" dirty="0" smtClean="0"/>
              <a:t>!</a:t>
            </a:r>
            <a:endParaRPr lang="en-AU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It's all about PDE (3)</a:t>
            </a:r>
            <a:endParaRPr lang="en-AU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268760"/>
            <a:ext cx="5184576" cy="40203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platzhalter 6"/>
          <p:cNvSpPr txBox="1">
            <a:spLocks/>
          </p:cNvSpPr>
          <p:nvPr/>
        </p:nvSpPr>
        <p:spPr>
          <a:xfrm>
            <a:off x="251520" y="5301208"/>
            <a:ext cx="8821644" cy="936104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sz="2000">
                <a:solidFill>
                  <a:srgbClr val="A1352F"/>
                </a:solidFill>
                <a:latin typeface="+mn-lt"/>
                <a:ea typeface="+mn-ea"/>
                <a:cs typeface="+mn-cs"/>
              </a:defRPr>
            </a:lvl1pPr>
            <a:lvl2pPr marL="352425" marR="0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>
                <a:solidFill>
                  <a:schemeClr val="accent1"/>
                </a:solidFill>
                <a:latin typeface="+mn-lt"/>
                <a:cs typeface="+mn-cs"/>
              </a:defRPr>
            </a:lvl2pPr>
            <a:lvl3pPr marL="893763" indent="-16033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accent1"/>
                </a:solidFill>
                <a:latin typeface="+mn-lt"/>
                <a:cs typeface="+mn-cs"/>
              </a:defRPr>
            </a:lvl3pPr>
            <a:lvl4pPr marL="534988" marR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 sz="1500">
                <a:solidFill>
                  <a:schemeClr val="accent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  <a:cs typeface="+mn-cs"/>
              </a:defRPr>
            </a:lvl5pPr>
            <a:lvl6pPr marL="2472517" indent="-228964" algn="l" defTabSz="914414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1"/>
                </a:solidFill>
                <a:latin typeface="+mn-lt"/>
                <a:cs typeface="+mn-cs"/>
              </a:defRPr>
            </a:lvl6pPr>
            <a:lvl7pPr marL="2887243" indent="-228964" algn="l" defTabSz="914414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1"/>
                </a:solidFill>
                <a:latin typeface="+mn-lt"/>
                <a:cs typeface="+mn-cs"/>
              </a:defRPr>
            </a:lvl7pPr>
            <a:lvl8pPr marL="3301969" indent="-228964" algn="l" defTabSz="914414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1"/>
                </a:solidFill>
                <a:latin typeface="+mn-lt"/>
                <a:cs typeface="+mn-cs"/>
              </a:defRPr>
            </a:lvl8pPr>
            <a:lvl9pPr marL="3716695" indent="-228964" algn="l" defTabSz="914414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1"/>
                </a:solidFill>
                <a:latin typeface="+mn-lt"/>
                <a:cs typeface="+mn-cs"/>
              </a:defRPr>
            </a:lvl9pPr>
          </a:lstStyle>
          <a:p>
            <a:r>
              <a:rPr lang="en-AU" dirty="0" smtClean="0"/>
              <a:t>How to explain </a:t>
            </a:r>
          </a:p>
          <a:p>
            <a:pPr lvl="1"/>
            <a:r>
              <a:rPr lang="en-AU" dirty="0" smtClean="0"/>
              <a:t>Overvoltage dependence</a:t>
            </a:r>
            <a:endParaRPr lang="en-AU" dirty="0"/>
          </a:p>
          <a:p>
            <a:pPr lvl="1"/>
            <a:r>
              <a:rPr lang="en-AU" dirty="0"/>
              <a:t>D</a:t>
            </a:r>
            <a:r>
              <a:rPr lang="en-AU" dirty="0" smtClean="0"/>
              <a:t>ifferences between designs</a:t>
            </a:r>
            <a:endParaRPr lang="en-AU" dirty="0"/>
          </a:p>
        </p:txBody>
      </p:sp>
      <p:sp>
        <p:nvSpPr>
          <p:cNvPr id="9" name="Rechteck 8"/>
          <p:cNvSpPr/>
          <p:nvPr/>
        </p:nvSpPr>
        <p:spPr>
          <a:xfrm>
            <a:off x="6372200" y="4941168"/>
            <a:ext cx="720080" cy="33855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FBK</a:t>
            </a:r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2589925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720080"/>
          </a:xfrm>
        </p:spPr>
        <p:txBody>
          <a:bodyPr/>
          <a:lstStyle/>
          <a:p>
            <a:r>
              <a:rPr lang="en-AU" dirty="0" smtClean="0"/>
              <a:t>Plot CRT vs. PDE (instead of overvoltage)</a:t>
            </a:r>
          </a:p>
          <a:p>
            <a:pPr lvl="1"/>
            <a:r>
              <a:rPr lang="en-AU" dirty="0" smtClean="0"/>
              <a:t>PDE is measured vs. </a:t>
            </a:r>
            <a:r>
              <a:rPr lang="en-AU" dirty="0" smtClean="0">
                <a:latin typeface="Symbol" charset="2"/>
                <a:cs typeface="Symbol" charset="2"/>
              </a:rPr>
              <a:t>l</a:t>
            </a:r>
            <a:r>
              <a:rPr lang="en-AU" dirty="0" smtClean="0"/>
              <a:t> and calculated for LYSO emission spectrum</a:t>
            </a:r>
            <a:endParaRPr lang="en-AU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It's all about PDE (showdown)</a:t>
            </a:r>
            <a:endParaRPr lang="en-AU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33448"/>
            <a:ext cx="4320480" cy="336581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3563888" y="4653136"/>
            <a:ext cx="720080" cy="33855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FBK</a:t>
            </a:r>
            <a:endParaRPr lang="en-US" sz="1600" baseline="30000" dirty="0"/>
          </a:p>
        </p:txBody>
      </p:sp>
      <p:grpSp>
        <p:nvGrpSpPr>
          <p:cNvPr id="14" name="Gruppierung 13"/>
          <p:cNvGrpSpPr/>
          <p:nvPr/>
        </p:nvGrpSpPr>
        <p:grpSpPr>
          <a:xfrm>
            <a:off x="4572000" y="1792070"/>
            <a:ext cx="4269829" cy="3725434"/>
            <a:chOff x="4572000" y="1792070"/>
            <a:chExt cx="4269829" cy="3725434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072" y="5157192"/>
              <a:ext cx="3240360" cy="360312"/>
            </a:xfrm>
            <a:prstGeom prst="rect">
              <a:avLst/>
            </a:prstGeom>
          </p:spPr>
        </p:pic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792070"/>
              <a:ext cx="4269829" cy="32931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hteck 9"/>
            <p:cNvSpPr/>
            <p:nvPr/>
          </p:nvSpPr>
          <p:spPr>
            <a:xfrm>
              <a:off x="8028384" y="4653136"/>
              <a:ext cx="720080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/>
                <a:t>FBK</a:t>
              </a:r>
              <a:endParaRPr lang="en-US" sz="1600" baseline="30000" dirty="0"/>
            </a:p>
          </p:txBody>
        </p:sp>
      </p:grpSp>
      <p:sp>
        <p:nvSpPr>
          <p:cNvPr id="13" name="Legende mit Linie (1) 12"/>
          <p:cNvSpPr/>
          <p:nvPr/>
        </p:nvSpPr>
        <p:spPr bwMode="auto">
          <a:xfrm>
            <a:off x="2483768" y="5445224"/>
            <a:ext cx="2016224" cy="864096"/>
          </a:xfrm>
          <a:prstGeom prst="borderCallout1">
            <a:avLst>
              <a:gd name="adj1" fmla="val 402"/>
              <a:gd name="adj2" fmla="val 91208"/>
              <a:gd name="adj3" fmla="val -99278"/>
              <a:gd name="adj4" fmla="val 135787"/>
            </a:avLst>
          </a:prstGeom>
          <a:solidFill>
            <a:srgbClr val="F6B30A"/>
          </a:solidFill>
          <a:ln w="28575" algn="ctr">
            <a:solidFill>
              <a:srgbClr val="F6B30A"/>
            </a:solidFill>
            <a:miter lim="800000"/>
            <a:headEnd/>
            <a:tailEnd/>
          </a:ln>
        </p:spPr>
        <p:txBody>
          <a:bodyPr wrap="none"/>
          <a:lstStyle/>
          <a:p>
            <a:pPr defTabSz="449263">
              <a:lnSpc>
                <a:spcPct val="103000"/>
              </a:lnSpc>
            </a:pPr>
            <a:r>
              <a:rPr lang="en-GB" sz="1600" dirty="0" smtClean="0"/>
              <a:t>Limit: perfect device</a:t>
            </a:r>
          </a:p>
          <a:p>
            <a:pPr defTabSz="449263">
              <a:lnSpc>
                <a:spcPct val="103000"/>
              </a:lnSpc>
            </a:pPr>
            <a:r>
              <a:rPr lang="en-GB" sz="1600" dirty="0" smtClean="0"/>
              <a:t>with PDE = 100%:</a:t>
            </a:r>
          </a:p>
          <a:p>
            <a:pPr defTabSz="449263">
              <a:lnSpc>
                <a:spcPct val="103000"/>
              </a:lnSpc>
            </a:pPr>
            <a:r>
              <a:rPr lang="en-GB" sz="1600" dirty="0" smtClean="0"/>
              <a:t>CRT would be 60ps</a:t>
            </a:r>
          </a:p>
        </p:txBody>
      </p:sp>
    </p:spTree>
    <p:extLst>
      <p:ext uri="{BB962C8B-B14F-4D97-AF65-F5344CB8AC3E}">
        <p14:creationId xmlns:p14="http://schemas.microsoft.com/office/powerpoint/2010/main" val="1107409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comparison: 'very small' crystals @ CERN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pic>
        <p:nvPicPr>
          <p:cNvPr id="9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007220"/>
            <a:ext cx="4648200" cy="3791371"/>
          </a:xfrm>
          <a:prstGeom prst="rect">
            <a:avLst/>
          </a:prstGeom>
        </p:spPr>
      </p:pic>
      <p:sp>
        <p:nvSpPr>
          <p:cNvPr id="10" name="ZoneTexte 12"/>
          <p:cNvSpPr txBox="1"/>
          <p:nvPr/>
        </p:nvSpPr>
        <p:spPr>
          <a:xfrm>
            <a:off x="251520" y="6093296"/>
            <a:ext cx="6864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S.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Gundacker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et.al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  <a:r>
              <a:rPr kumimoji="0" lang="fr-CH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NIMA, </a:t>
            </a:r>
            <a:r>
              <a:rPr kumimoji="0" lang="fr-FR" sz="14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dx.doi.org/10.1016/j.nima.2013.11.025 (P. Lecoq group)</a:t>
            </a:r>
            <a:endParaRPr kumimoji="0" lang="fr-FR" sz="14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95264"/>
            <a:ext cx="4572000" cy="3810000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 bwMode="auto">
          <a:xfrm>
            <a:off x="251520" y="836712"/>
            <a:ext cx="7776864" cy="936104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latin typeface="Arial" charset="0"/>
                <a:cs typeface="Arial" charset="0"/>
              </a:rPr>
              <a:t>SiPM: 	MPPC (Hamamatsu, 3×3 mm</a:t>
            </a:r>
            <a:r>
              <a:rPr lang="en-GB" sz="1600" baseline="30000" dirty="0" smtClean="0">
                <a:latin typeface="Arial" charset="0"/>
                <a:cs typeface="Arial" charset="0"/>
              </a:rPr>
              <a:t>2</a:t>
            </a:r>
            <a:r>
              <a:rPr lang="en-GB" sz="1600" dirty="0" smtClean="0">
                <a:latin typeface="Arial" charset="0"/>
                <a:cs typeface="Arial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Crystal: 	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LSO:Ce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0.4% </a:t>
            </a:r>
            <a:r>
              <a:rPr kumimoji="0" lang="en-GB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Ca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(‘best’), </a:t>
            </a:r>
            <a:r>
              <a:rPr lang="en-GB" sz="1600" b="1" baseline="0" dirty="0" smtClean="0">
                <a:latin typeface="Arial" charset="0"/>
                <a:cs typeface="Arial" charset="0"/>
              </a:rPr>
              <a:t>2</a:t>
            </a:r>
            <a:r>
              <a:rPr lang="en-GB" sz="1600" dirty="0">
                <a:latin typeface="Arial" charset="0"/>
                <a:cs typeface="Arial" charset="0"/>
              </a:rPr>
              <a:t>×</a:t>
            </a:r>
            <a:r>
              <a:rPr lang="en-GB" sz="1600" b="1" baseline="0" dirty="0" smtClean="0">
                <a:latin typeface="Arial" charset="0"/>
                <a:cs typeface="Arial" charset="0"/>
              </a:rPr>
              <a:t>2</a:t>
            </a:r>
            <a:r>
              <a:rPr lang="en-GB" sz="1600" dirty="0" smtClean="0">
                <a:latin typeface="Arial" charset="0"/>
                <a:cs typeface="Arial" charset="0"/>
              </a:rPr>
              <a:t>×</a:t>
            </a:r>
            <a:r>
              <a:rPr lang="en-GB" sz="1600" dirty="0">
                <a:latin typeface="Arial" charset="0"/>
                <a:cs typeface="Arial" charset="0"/>
              </a:rPr>
              <a:t>L </a:t>
            </a:r>
            <a:r>
              <a:rPr lang="en-GB" sz="1600" dirty="0" smtClean="0">
                <a:latin typeface="Arial" charset="0"/>
                <a:cs typeface="Arial" charset="0"/>
              </a:rPr>
              <a:t>mm</a:t>
            </a:r>
            <a:r>
              <a:rPr lang="en-GB" sz="1600" baseline="30000" dirty="0" smtClean="0">
                <a:latin typeface="Arial" charset="0"/>
                <a:cs typeface="Arial" charset="0"/>
              </a:rPr>
              <a:t>3</a:t>
            </a:r>
            <a:r>
              <a:rPr lang="en-GB" sz="1600" dirty="0" smtClean="0">
                <a:latin typeface="Arial" charset="0"/>
                <a:cs typeface="Arial" charset="0"/>
              </a:rPr>
              <a:t>, 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wrapped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in Teflon, </a:t>
            </a:r>
            <a:r>
              <a:rPr lang="en-GB" sz="1600" dirty="0">
                <a:latin typeface="Arial" charset="0"/>
                <a:cs typeface="Arial" charset="0"/>
              </a:rPr>
              <a:t>o</a:t>
            </a:r>
            <a:r>
              <a:rPr lang="en-GB" sz="1600" baseline="0" dirty="0" smtClean="0">
                <a:latin typeface="Arial" charset="0"/>
                <a:cs typeface="Arial" charset="0"/>
              </a:rPr>
              <a:t>ptical grease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Readout: 	NINO ASIC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23528" y="3356992"/>
            <a:ext cx="504056" cy="1674564"/>
          </a:xfrm>
          <a:prstGeom prst="ellipse">
            <a:avLst/>
          </a:prstGeom>
          <a:noFill/>
          <a:ln w="38100" cap="flat" cmpd="sng" algn="ctr">
            <a:solidFill>
              <a:srgbClr val="F6B30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23</a:t>
            </a:fld>
            <a:endParaRPr lang="de-DE" dirty="0"/>
          </a:p>
        </p:txBody>
      </p:sp>
      <p:cxnSp>
        <p:nvCxnSpPr>
          <p:cNvPr id="16" name="Gerade Verbindung 15"/>
          <p:cNvCxnSpPr/>
          <p:nvPr/>
        </p:nvCxnSpPr>
        <p:spPr bwMode="auto">
          <a:xfrm flipV="1">
            <a:off x="1259632" y="4365104"/>
            <a:ext cx="360040" cy="504056"/>
          </a:xfrm>
          <a:prstGeom prst="line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16"/>
          <p:cNvCxnSpPr/>
          <p:nvPr/>
        </p:nvCxnSpPr>
        <p:spPr bwMode="auto">
          <a:xfrm flipV="1">
            <a:off x="1340024" y="4661520"/>
            <a:ext cx="360040" cy="432048"/>
          </a:xfrm>
          <a:prstGeom prst="line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Gerade Verbindung 20"/>
          <p:cNvCxnSpPr/>
          <p:nvPr/>
        </p:nvCxnSpPr>
        <p:spPr bwMode="auto">
          <a:xfrm flipH="1">
            <a:off x="1475656" y="4149080"/>
            <a:ext cx="864096" cy="432048"/>
          </a:xfrm>
          <a:prstGeom prst="line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Gerade Verbindung 23"/>
          <p:cNvCxnSpPr/>
          <p:nvPr/>
        </p:nvCxnSpPr>
        <p:spPr bwMode="auto">
          <a:xfrm flipH="1">
            <a:off x="2123728" y="3933056"/>
            <a:ext cx="1944216" cy="288032"/>
          </a:xfrm>
          <a:prstGeom prst="line">
            <a:avLst/>
          </a:prstGeom>
          <a:solidFill>
            <a:srgbClr val="FFFF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Rechteck 30"/>
          <p:cNvSpPr/>
          <p:nvPr/>
        </p:nvSpPr>
        <p:spPr bwMode="auto">
          <a:xfrm>
            <a:off x="2411760" y="3861048"/>
            <a:ext cx="1800200" cy="504056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755576" y="2636912"/>
            <a:ext cx="1296144" cy="648072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Legende mit Linie (1) 17"/>
          <p:cNvSpPr/>
          <p:nvPr/>
        </p:nvSpPr>
        <p:spPr bwMode="auto">
          <a:xfrm>
            <a:off x="2627784" y="3789040"/>
            <a:ext cx="1584176" cy="576064"/>
          </a:xfrm>
          <a:prstGeom prst="borderCallout1">
            <a:avLst>
              <a:gd name="adj1" fmla="val 27935"/>
              <a:gd name="adj2" fmla="val 5839"/>
              <a:gd name="adj3" fmla="val -66138"/>
              <a:gd name="adj4" fmla="val -7883"/>
            </a:avLst>
          </a:prstGeom>
          <a:solidFill>
            <a:srgbClr val="F6B30A"/>
          </a:solidFill>
          <a:ln w="28575" algn="ctr">
            <a:solidFill>
              <a:srgbClr val="F6B30A"/>
            </a:solidFill>
            <a:miter lim="800000"/>
            <a:headEnd/>
            <a:tailEnd/>
          </a:ln>
        </p:spPr>
        <p:txBody>
          <a:bodyPr wrap="none"/>
          <a:lstStyle/>
          <a:p>
            <a:pPr defTabSz="449263">
              <a:lnSpc>
                <a:spcPct val="103000"/>
              </a:lnSpc>
            </a:pPr>
            <a:r>
              <a:rPr lang="en-GB" sz="1600" dirty="0" smtClean="0"/>
              <a:t>Strong effect of</a:t>
            </a:r>
          </a:p>
          <a:p>
            <a:pPr defTabSz="449263">
              <a:lnSpc>
                <a:spcPct val="103000"/>
              </a:lnSpc>
            </a:pPr>
            <a:r>
              <a:rPr lang="en-GB" sz="1600" dirty="0" smtClean="0"/>
              <a:t>crystal length</a:t>
            </a:r>
            <a:endParaRPr lang="en-GB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5766797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Module Performance</a:t>
            </a:r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215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HyperImage</a:t>
            </a:r>
            <a:r>
              <a:rPr lang="en-US" dirty="0" smtClean="0"/>
              <a:t> vs. </a:t>
            </a:r>
            <a:r>
              <a:rPr lang="en-US" i="1" dirty="0"/>
              <a:t>Sublima</a:t>
            </a:r>
            <a:r>
              <a:rPr lang="en-US" dirty="0"/>
              <a:t> Detector </a:t>
            </a:r>
            <a:r>
              <a:rPr lang="en-US" dirty="0" smtClean="0"/>
              <a:t>Module</a:t>
            </a:r>
            <a:endParaRPr lang="en-US" dirty="0"/>
          </a:p>
        </p:txBody>
      </p:sp>
      <p:pic>
        <p:nvPicPr>
          <p:cNvPr id="10" name="Immagine 9" descr="modu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87624" y="1268760"/>
            <a:ext cx="6453170" cy="3520440"/>
          </a:xfrm>
          <a:prstGeom prst="rect">
            <a:avLst/>
          </a:prstGeom>
        </p:spPr>
      </p:pic>
      <p:sp>
        <p:nvSpPr>
          <p:cNvPr id="11" name="Callout 1 10"/>
          <p:cNvSpPr/>
          <p:nvPr/>
        </p:nvSpPr>
        <p:spPr bwMode="auto">
          <a:xfrm>
            <a:off x="4572000" y="4789201"/>
            <a:ext cx="3168352" cy="1296144"/>
          </a:xfrm>
          <a:prstGeom prst="borderCallout1">
            <a:avLst>
              <a:gd name="adj1" fmla="val 40911"/>
              <a:gd name="adj2" fmla="val 97680"/>
              <a:gd name="adj3" fmla="val 48058"/>
              <a:gd name="adj4" fmla="val 95744"/>
            </a:avLst>
          </a:prstGeom>
          <a:solidFill>
            <a:srgbClr val="FEB409"/>
          </a:solidFill>
          <a:ln w="317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 144 Channels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 SiPM pitch 2.5×2.5mm</a:t>
            </a:r>
            <a:r>
              <a:rPr lang="en-US" sz="2000" baseline="300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 Internal liquid cooling</a:t>
            </a:r>
          </a:p>
        </p:txBody>
      </p:sp>
      <p:sp>
        <p:nvSpPr>
          <p:cNvPr id="12" name="Callout 1 11"/>
          <p:cNvSpPr/>
          <p:nvPr/>
        </p:nvSpPr>
        <p:spPr bwMode="auto">
          <a:xfrm>
            <a:off x="1259632" y="4789200"/>
            <a:ext cx="2952328" cy="1296143"/>
          </a:xfrm>
          <a:prstGeom prst="borderCallout1">
            <a:avLst>
              <a:gd name="adj1" fmla="val 40911"/>
              <a:gd name="adj2" fmla="val 97680"/>
              <a:gd name="adj3" fmla="val 48058"/>
              <a:gd name="adj4" fmla="val 95744"/>
            </a:avLst>
          </a:prstGeom>
          <a:solidFill>
            <a:srgbClr val="FEB409"/>
          </a:solidFill>
          <a:ln w="317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 64 Channels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 SiPM pitch 4×4mm</a:t>
            </a:r>
            <a:r>
              <a:rPr lang="en-US" sz="2000" baseline="300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US" sz="2000" dirty="0" smtClean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403648" y="889729"/>
            <a:ext cx="2592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kern="0" dirty="0" err="1" smtClean="0">
                <a:solidFill>
                  <a:schemeClr val="accent2"/>
                </a:solidFill>
              </a:rPr>
              <a:t>Hyperimage</a:t>
            </a:r>
            <a:r>
              <a:rPr lang="it-IT" kern="0" dirty="0" smtClean="0">
                <a:solidFill>
                  <a:schemeClr val="accent2"/>
                </a:solidFill>
              </a:rPr>
              <a:t> Project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760474" y="899428"/>
            <a:ext cx="2592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kern="0" dirty="0" smtClean="0">
                <a:solidFill>
                  <a:schemeClr val="accent2"/>
                </a:solidFill>
              </a:rPr>
              <a:t>Sublima Project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089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 smtClean="0"/>
              <a:t>Single ended FE → no more coupling components needed</a:t>
            </a:r>
          </a:p>
          <a:p>
            <a:r>
              <a:rPr lang="en-AU" b="1" dirty="0" smtClean="0"/>
              <a:t>ONE</a:t>
            </a:r>
            <a:r>
              <a:rPr lang="en-AU" dirty="0" smtClean="0"/>
              <a:t> substrate only (low temperature co-fired ceramics, LTCC)</a:t>
            </a:r>
          </a:p>
          <a:p>
            <a:pPr lvl="1"/>
            <a:r>
              <a:rPr lang="en-AU" dirty="0" smtClean="0"/>
              <a:t>SiPMs on top side</a:t>
            </a:r>
          </a:p>
          <a:p>
            <a:pPr lvl="1"/>
            <a:r>
              <a:rPr lang="en-AU" dirty="0" smtClean="0"/>
              <a:t>PETA5 on bottom side</a:t>
            </a:r>
          </a:p>
          <a:p>
            <a:r>
              <a:rPr lang="en-AU" dirty="0" smtClean="0"/>
              <a:t>Liquid Cooling </a:t>
            </a:r>
            <a:r>
              <a:rPr lang="en-AU" b="1" dirty="0" smtClean="0"/>
              <a:t>inside</a:t>
            </a:r>
            <a:r>
              <a:rPr lang="en-AU" dirty="0" smtClean="0"/>
              <a:t> the </a:t>
            </a:r>
            <a:br>
              <a:rPr lang="en-AU" dirty="0" smtClean="0"/>
            </a:br>
            <a:r>
              <a:rPr lang="en-AU" dirty="0" smtClean="0"/>
              <a:t>substrate (MSE, Germany)</a:t>
            </a:r>
          </a:p>
          <a:p>
            <a:endParaRPr lang="en-AU" dirty="0"/>
          </a:p>
          <a:p>
            <a:endParaRPr lang="en-AU" b="1" dirty="0" smtClean="0"/>
          </a:p>
          <a:p>
            <a:endParaRPr lang="en-AU" b="1" dirty="0"/>
          </a:p>
          <a:p>
            <a:r>
              <a:rPr lang="en-AU" b="1" dirty="0" smtClean="0"/>
              <a:t>PETA </a:t>
            </a:r>
            <a:r>
              <a:rPr lang="en-AU" dirty="0" smtClean="0"/>
              <a:t>Chips</a:t>
            </a:r>
          </a:p>
          <a:p>
            <a:r>
              <a:rPr lang="en-AU" b="1" dirty="0" smtClean="0"/>
              <a:t>Flip chip </a:t>
            </a:r>
            <a:r>
              <a:rPr lang="en-AU" dirty="0" smtClean="0"/>
              <a:t>mounting</a:t>
            </a:r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r>
              <a:rPr lang="en-AU" dirty="0" smtClean="0"/>
              <a:t>MR compatible</a:t>
            </a:r>
            <a:br>
              <a:rPr lang="en-AU" dirty="0" smtClean="0"/>
            </a:br>
            <a:r>
              <a:rPr lang="en-AU" dirty="0" smtClean="0"/>
              <a:t>components</a:t>
            </a:r>
            <a:r>
              <a:rPr lang="en-AU" dirty="0"/>
              <a:t> </a:t>
            </a:r>
            <a:r>
              <a:rPr lang="en-AU" dirty="0" smtClean="0"/>
              <a:t>and layout</a:t>
            </a:r>
            <a:endParaRPr lang="en-AU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Generation Module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29" name="Immagine 8" descr="layersLTC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556792"/>
            <a:ext cx="4286848" cy="180020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 bwMode="auto">
          <a:xfrm flipV="1">
            <a:off x="2627784" y="1700808"/>
            <a:ext cx="2304256" cy="144016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Gerade Verbindung mit Pfeil 29"/>
          <p:cNvCxnSpPr/>
          <p:nvPr/>
        </p:nvCxnSpPr>
        <p:spPr bwMode="auto">
          <a:xfrm>
            <a:off x="2987824" y="2060848"/>
            <a:ext cx="2952328" cy="936104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2" name="Immagine 105" descr="hyb_bo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501008"/>
            <a:ext cx="3085045" cy="2853636"/>
          </a:xfrm>
          <a:prstGeom prst="rect">
            <a:avLst/>
          </a:prstGeom>
        </p:spPr>
      </p:pic>
      <p:pic>
        <p:nvPicPr>
          <p:cNvPr id="39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89040"/>
            <a:ext cx="2555776" cy="2490698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>
          <a:xfrm>
            <a:off x="7092280" y="5805264"/>
            <a:ext cx="194421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SiPM side</a:t>
            </a:r>
            <a:endParaRPr lang="en-US" kern="0" baseline="300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93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9838" r="20075" b="9838"/>
          <a:stretch/>
        </p:blipFill>
        <p:spPr>
          <a:xfrm>
            <a:off x="827584" y="4005064"/>
            <a:ext cx="2736304" cy="2448243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179512" y="836712"/>
            <a:ext cx="8964487" cy="3456384"/>
          </a:xfrm>
        </p:spPr>
        <p:txBody>
          <a:bodyPr/>
          <a:lstStyle/>
          <a:p>
            <a:r>
              <a:rPr lang="en-US" dirty="0" smtClean="0"/>
              <a:t>Active area per SiPM </a:t>
            </a:r>
            <a:r>
              <a:rPr lang="en-US" dirty="0" smtClean="0">
                <a:sym typeface="Wingdings" pitchFamily="2" charset="2"/>
              </a:rPr>
              <a:t>2.25 × 2.25 mm²    ('OLD' design, cell size 25×25 µm²)</a:t>
            </a:r>
            <a:endParaRPr lang="en-US" dirty="0">
              <a:sym typeface="Wingdings" pitchFamily="2" charset="2"/>
            </a:endParaRPr>
          </a:p>
          <a:p>
            <a:r>
              <a:rPr lang="en-US" dirty="0" smtClean="0"/>
              <a:t>Rectangular dies with 2 × 6 SiPMs</a:t>
            </a:r>
            <a:r>
              <a:rPr lang="en-US" dirty="0" smtClean="0">
                <a:sym typeface="Wingdings" pitchFamily="2" charset="2"/>
              </a:rPr>
              <a:t>		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1000" dirty="0" smtClean="0"/>
          </a:p>
          <a:p>
            <a:r>
              <a:rPr lang="en-US" dirty="0" smtClean="0"/>
              <a:t> Wire-bonding pads at the external edge </a:t>
            </a:r>
            <a:r>
              <a:rPr lang="en-US" dirty="0">
                <a:sym typeface="Wingdings" pitchFamily="2" charset="2"/>
              </a:rPr>
              <a:t>→</a:t>
            </a:r>
            <a:r>
              <a:rPr lang="en-US" dirty="0" smtClean="0">
                <a:sym typeface="Wingdings" pitchFamily="2" charset="2"/>
              </a:rPr>
              <a:t> no gaps in the active region</a:t>
            </a:r>
          </a:p>
          <a:p>
            <a:endParaRPr lang="en-AU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Geometry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12" name="Ellipse 11"/>
          <p:cNvSpPr/>
          <p:nvPr/>
        </p:nvSpPr>
        <p:spPr bwMode="auto">
          <a:xfrm>
            <a:off x="1619672" y="4725144"/>
            <a:ext cx="1219973" cy="832770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4" name="Gerade Verbindung mit Pfeil 13"/>
          <p:cNvCxnSpPr>
            <a:stCxn id="12" idx="6"/>
          </p:cNvCxnSpPr>
          <p:nvPr/>
        </p:nvCxnSpPr>
        <p:spPr bwMode="auto">
          <a:xfrm>
            <a:off x="2839645" y="5141529"/>
            <a:ext cx="2020387" cy="15663"/>
          </a:xfrm>
          <a:prstGeom prst="straightConnector1">
            <a:avLst/>
          </a:prstGeom>
          <a:solidFill>
            <a:srgbClr val="FFFF00"/>
          </a:solidFill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Immagine 12" descr="Foto Array 6x2 -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1720" y="1700808"/>
            <a:ext cx="5040560" cy="161841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9838" r="20075" b="12200"/>
          <a:stretch/>
        </p:blipFill>
        <p:spPr>
          <a:xfrm>
            <a:off x="4860032" y="4030267"/>
            <a:ext cx="2937054" cy="2423069"/>
          </a:xfrm>
          <a:prstGeom prst="ellipse">
            <a:avLst/>
          </a:prstGeom>
          <a:ln w="25400">
            <a:solidFill>
              <a:schemeClr val="accent2"/>
            </a:solidFill>
          </a:ln>
        </p:spPr>
      </p:pic>
      <p:cxnSp>
        <p:nvCxnSpPr>
          <p:cNvPr id="25" name="Connettore 2 24"/>
          <p:cNvCxnSpPr/>
          <p:nvPr/>
        </p:nvCxnSpPr>
        <p:spPr bwMode="auto">
          <a:xfrm flipH="1">
            <a:off x="1907704" y="1772816"/>
            <a:ext cx="35496" cy="1512168"/>
          </a:xfrm>
          <a:prstGeom prst="straightConnector1">
            <a:avLst/>
          </a:prstGeom>
          <a:solidFill>
            <a:srgbClr val="FFFF00"/>
          </a:solidFill>
          <a:ln w="25400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CasellaDiTesto 25"/>
          <p:cNvSpPr txBox="1"/>
          <p:nvPr/>
        </p:nvSpPr>
        <p:spPr>
          <a:xfrm rot="16200000">
            <a:off x="1507013" y="2380238"/>
            <a:ext cx="72008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kern="0" dirty="0" smtClean="0">
                <a:solidFill>
                  <a:schemeClr val="accent2"/>
                </a:solidFill>
              </a:rPr>
              <a:t>5mm</a:t>
            </a:r>
          </a:p>
        </p:txBody>
      </p:sp>
      <p:cxnSp>
        <p:nvCxnSpPr>
          <p:cNvPr id="28" name="Connettore 2 27"/>
          <p:cNvCxnSpPr/>
          <p:nvPr/>
        </p:nvCxnSpPr>
        <p:spPr bwMode="auto">
          <a:xfrm flipH="1">
            <a:off x="2051720" y="3429000"/>
            <a:ext cx="5040560" cy="0"/>
          </a:xfrm>
          <a:prstGeom prst="straightConnector1">
            <a:avLst/>
          </a:prstGeom>
          <a:solidFill>
            <a:srgbClr val="FFFF00"/>
          </a:solidFill>
          <a:ln w="25400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CasellaDiTesto 30"/>
          <p:cNvSpPr txBox="1"/>
          <p:nvPr/>
        </p:nvSpPr>
        <p:spPr>
          <a:xfrm>
            <a:off x="3995936" y="3212976"/>
            <a:ext cx="864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kern="0" dirty="0" smtClean="0">
                <a:solidFill>
                  <a:schemeClr val="accent2"/>
                </a:solidFill>
              </a:rPr>
              <a:t>15mm</a:t>
            </a:r>
          </a:p>
        </p:txBody>
      </p:sp>
      <p:sp>
        <p:nvSpPr>
          <p:cNvPr id="22" name="Callout 1 21"/>
          <p:cNvSpPr/>
          <p:nvPr/>
        </p:nvSpPr>
        <p:spPr bwMode="auto">
          <a:xfrm>
            <a:off x="6372200" y="5661248"/>
            <a:ext cx="2232248" cy="648072"/>
          </a:xfrm>
          <a:prstGeom prst="borderCallout1">
            <a:avLst>
              <a:gd name="adj1" fmla="val 30122"/>
              <a:gd name="adj2" fmla="val 99770"/>
              <a:gd name="adj3" fmla="val -72644"/>
              <a:gd name="adj4" fmla="val -1348"/>
            </a:avLst>
          </a:prstGeom>
          <a:solidFill>
            <a:srgbClr val="F6B30A"/>
          </a:solidFill>
          <a:ln w="31750" cap="flat" cmpd="sng" algn="ctr">
            <a:solidFill>
              <a:srgbClr val="F6B30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400" kern="0" dirty="0" smtClean="0">
                <a:solidFill>
                  <a:srgbClr val="000000"/>
                </a:solidFill>
              </a:rPr>
              <a:t>perfectly regular 2.5mm pitch all over the array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4932040" y="1772816"/>
            <a:ext cx="194421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Device from FBK</a:t>
            </a:r>
            <a:endParaRPr lang="en-US" kern="0" baseline="300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6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1368152"/>
          </a:xfrm>
        </p:spPr>
        <p:txBody>
          <a:bodyPr/>
          <a:lstStyle/>
          <a:p>
            <a:r>
              <a:rPr lang="en-GB" dirty="0" smtClean="0"/>
              <a:t>Wire bonds take much space → use solder balls in </a:t>
            </a:r>
            <a:r>
              <a:rPr lang="en-US" dirty="0" smtClean="0"/>
              <a:t>270 µm</a:t>
            </a:r>
            <a:r>
              <a:rPr lang="en-GB" dirty="0" smtClean="0"/>
              <a:t> pitch</a:t>
            </a:r>
          </a:p>
          <a:p>
            <a:r>
              <a:rPr lang="de-DE" dirty="0" smtClean="0"/>
              <a:t>UMC 180nm </a:t>
            </a:r>
            <a:r>
              <a:rPr lang="en-US" dirty="0" smtClean="0"/>
              <a:t>technology (6 layers)</a:t>
            </a:r>
          </a:p>
          <a:p>
            <a:r>
              <a:rPr lang="de-DE" dirty="0"/>
              <a:t>5 x 5 mm² </a:t>
            </a:r>
            <a:r>
              <a:rPr lang="en-US" dirty="0"/>
              <a:t>size</a:t>
            </a:r>
            <a:endParaRPr lang="de-DE" dirty="0"/>
          </a:p>
          <a:p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Bumped Chips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148482" name="Picture 2" descr="D:\fischer\Forschungs Projekte\Sublima\Chips\PETA4\PETA4_Photo_Bumps_Photo_s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772816"/>
            <a:ext cx="4848424" cy="4516399"/>
          </a:xfrm>
          <a:prstGeom prst="rect">
            <a:avLst/>
          </a:prstGeom>
          <a:noFill/>
        </p:spPr>
      </p:pic>
      <p:pic>
        <p:nvPicPr>
          <p:cNvPr id="148483" name="Picture 3" descr="D:\fischer\Forschungs Projekte\Sublima\Chips\PETA4\PETA4_Photo_Bumps_label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3707904" cy="2780928"/>
          </a:xfrm>
          <a:prstGeom prst="rect">
            <a:avLst/>
          </a:prstGeom>
          <a:noFill/>
        </p:spPr>
      </p:pic>
      <p:cxnSp>
        <p:nvCxnSpPr>
          <p:cNvPr id="10" name="Gerade Verbindung mit Pfeil 9"/>
          <p:cNvCxnSpPr/>
          <p:nvPr/>
        </p:nvCxnSpPr>
        <p:spPr bwMode="auto">
          <a:xfrm flipH="1" flipV="1">
            <a:off x="4355976" y="1772816"/>
            <a:ext cx="4392488" cy="72008"/>
          </a:xfrm>
          <a:prstGeom prst="straightConnector1">
            <a:avLst/>
          </a:prstGeom>
          <a:solidFill>
            <a:srgbClr val="FFFF00"/>
          </a:solidFill>
          <a:ln w="381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5940152" y="1556792"/>
            <a:ext cx="13295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5 × 5 mm</a:t>
            </a:r>
            <a:r>
              <a:rPr lang="en-GB" baseline="30000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0763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uppierung 181"/>
          <p:cNvGrpSpPr/>
          <p:nvPr/>
        </p:nvGrpSpPr>
        <p:grpSpPr>
          <a:xfrm>
            <a:off x="251520" y="1484784"/>
            <a:ext cx="8663071" cy="4556249"/>
            <a:chOff x="251520" y="1844824"/>
            <a:chExt cx="8663071" cy="4556249"/>
          </a:xfrm>
        </p:grpSpPr>
        <p:sp>
          <p:nvSpPr>
            <p:cNvPr id="2" name="Rechteck 1"/>
            <p:cNvSpPr/>
            <p:nvPr/>
          </p:nvSpPr>
          <p:spPr bwMode="auto">
            <a:xfrm>
              <a:off x="251520" y="1844824"/>
              <a:ext cx="7416824" cy="40324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" name="Rechteck 2"/>
            <p:cNvSpPr/>
            <p:nvPr/>
          </p:nvSpPr>
          <p:spPr bwMode="auto">
            <a:xfrm>
              <a:off x="1223120" y="4293096"/>
              <a:ext cx="2880320" cy="1440160"/>
            </a:xfrm>
            <a:prstGeom prst="rect">
              <a:avLst/>
            </a:prstGeom>
            <a:solidFill>
              <a:srgbClr val="00B0F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" name="Rechteck 3"/>
            <p:cNvSpPr/>
            <p:nvPr/>
          </p:nvSpPr>
          <p:spPr bwMode="auto">
            <a:xfrm>
              <a:off x="791072" y="4941168"/>
              <a:ext cx="288032" cy="144016"/>
            </a:xfrm>
            <a:prstGeom prst="rect">
              <a:avLst/>
            </a:prstGeom>
            <a:solidFill>
              <a:srgbClr val="7F7F7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" name="Rechteck 4"/>
            <p:cNvSpPr/>
            <p:nvPr/>
          </p:nvSpPr>
          <p:spPr bwMode="auto">
            <a:xfrm>
              <a:off x="1583160" y="4437112"/>
              <a:ext cx="576064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latin typeface="Arial" charset="0"/>
                  <a:cs typeface="Arial" charset="0"/>
                </a:rPr>
                <a:t>I→I</a:t>
              </a:r>
            </a:p>
          </p:txBody>
        </p:sp>
        <p:sp>
          <p:nvSpPr>
            <p:cNvPr id="6" name="Flussdiagramm: Auszug 7"/>
            <p:cNvSpPr/>
            <p:nvPr/>
          </p:nvSpPr>
          <p:spPr bwMode="auto">
            <a:xfrm rot="16200000">
              <a:off x="1439144" y="5301208"/>
              <a:ext cx="432048" cy="144016"/>
            </a:xfrm>
            <a:prstGeom prst="flowChartExtract">
              <a:avLst/>
            </a:prstGeom>
            <a:solidFill>
              <a:schemeClr val="bg1">
                <a:lumMod val="7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Rechteck 6"/>
            <p:cNvSpPr/>
            <p:nvPr/>
          </p:nvSpPr>
          <p:spPr bwMode="auto">
            <a:xfrm>
              <a:off x="1727176" y="5157192"/>
              <a:ext cx="576064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Ubias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latin typeface="Arial" charset="0"/>
                  <a:cs typeface="Arial" charset="0"/>
                </a:rPr>
                <a:t>   DAC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  </a:t>
              </a:r>
            </a:p>
          </p:txBody>
        </p:sp>
        <p:cxnSp>
          <p:nvCxnSpPr>
            <p:cNvPr id="8" name="Gerade Verbindung 7"/>
            <p:cNvCxnSpPr/>
            <p:nvPr/>
          </p:nvCxnSpPr>
          <p:spPr bwMode="auto">
            <a:xfrm rot="5400000" flipH="1" flipV="1">
              <a:off x="1007890" y="5012382"/>
              <a:ext cx="720080" cy="1588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Gerade Verbindung 8"/>
            <p:cNvCxnSpPr/>
            <p:nvPr/>
          </p:nvCxnSpPr>
          <p:spPr bwMode="auto">
            <a:xfrm flipH="1">
              <a:off x="1079104" y="5013176"/>
              <a:ext cx="288032" cy="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Rechteck 9"/>
            <p:cNvSpPr/>
            <p:nvPr/>
          </p:nvSpPr>
          <p:spPr bwMode="auto">
            <a:xfrm>
              <a:off x="3383360" y="5157192"/>
              <a:ext cx="432048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 cap="flat" cmpd="sng" algn="ctr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latin typeface="Arial" charset="0"/>
                  <a:cs typeface="Arial" charset="0"/>
                </a:rPr>
                <a:t> ADC</a:t>
              </a: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3383360" y="4437112"/>
              <a:ext cx="576064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latin typeface="Arial" charset="0"/>
                  <a:cs typeface="Arial" charset="0"/>
                </a:rPr>
                <a:t>Disc</a:t>
              </a:r>
            </a:p>
          </p:txBody>
        </p:sp>
        <p:cxnSp>
          <p:nvCxnSpPr>
            <p:cNvPr id="12" name="Gerade Verbindung 11"/>
            <p:cNvCxnSpPr/>
            <p:nvPr/>
          </p:nvCxnSpPr>
          <p:spPr bwMode="auto">
            <a:xfrm rot="5400000">
              <a:off x="2411252" y="4905958"/>
              <a:ext cx="505644" cy="1588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3" name="Gerade Verbindung 12"/>
            <p:cNvCxnSpPr/>
            <p:nvPr/>
          </p:nvCxnSpPr>
          <p:spPr bwMode="auto">
            <a:xfrm rot="10800000">
              <a:off x="1367136" y="5373216"/>
              <a:ext cx="280442" cy="1588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4" name="Gerade Verbindung 13"/>
            <p:cNvCxnSpPr>
              <a:stCxn id="5" idx="3"/>
              <a:endCxn id="11" idx="1"/>
            </p:cNvCxnSpPr>
            <p:nvPr/>
          </p:nvCxnSpPr>
          <p:spPr bwMode="auto">
            <a:xfrm>
              <a:off x="2159224" y="4653136"/>
              <a:ext cx="1224136" cy="1588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5" name="Gerade Verbindung 14"/>
            <p:cNvCxnSpPr/>
            <p:nvPr/>
          </p:nvCxnSpPr>
          <p:spPr bwMode="auto">
            <a:xfrm>
              <a:off x="1367136" y="4653136"/>
              <a:ext cx="216024" cy="1588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6" name="Gerade Verbindung 15"/>
            <p:cNvCxnSpPr/>
            <p:nvPr/>
          </p:nvCxnSpPr>
          <p:spPr bwMode="auto">
            <a:xfrm flipH="1" flipV="1">
              <a:off x="1367136" y="5373216"/>
              <a:ext cx="144016" cy="1588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17" name="Rechteck 16"/>
            <p:cNvSpPr/>
            <p:nvPr/>
          </p:nvSpPr>
          <p:spPr bwMode="auto">
            <a:xfrm>
              <a:off x="2519264" y="5157192"/>
              <a:ext cx="576064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/>
                <a:t>∫</a:t>
              </a:r>
              <a:r>
                <a:rPr lang="en-US" sz="1400" dirty="0"/>
                <a:t>i(t)</a:t>
              </a:r>
              <a:r>
                <a:rPr lang="en-US" sz="1400" dirty="0" err="1"/>
                <a:t>dt</a:t>
              </a:r>
              <a:endParaRPr lang="en-US" sz="1400" dirty="0">
                <a:latin typeface="Arial" charset="0"/>
                <a:cs typeface="Arial" charset="0"/>
              </a:endParaRPr>
            </a:p>
          </p:txBody>
        </p:sp>
        <p:cxnSp>
          <p:nvCxnSpPr>
            <p:cNvPr id="18" name="Gerade Verbindung 17"/>
            <p:cNvCxnSpPr>
              <a:stCxn id="17" idx="3"/>
              <a:endCxn id="10" idx="1"/>
            </p:cNvCxnSpPr>
            <p:nvPr/>
          </p:nvCxnSpPr>
          <p:spPr bwMode="auto">
            <a:xfrm>
              <a:off x="3095328" y="5373216"/>
              <a:ext cx="288032" cy="1588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19" name="Rechteck 18"/>
            <p:cNvSpPr/>
            <p:nvPr/>
          </p:nvSpPr>
          <p:spPr bwMode="auto">
            <a:xfrm>
              <a:off x="1223120" y="1988840"/>
              <a:ext cx="2952328" cy="1512168"/>
            </a:xfrm>
            <a:prstGeom prst="rect">
              <a:avLst/>
            </a:prstGeom>
            <a:solidFill>
              <a:srgbClr val="139FEC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Rechteck 20"/>
            <p:cNvSpPr/>
            <p:nvPr/>
          </p:nvSpPr>
          <p:spPr bwMode="auto">
            <a:xfrm>
              <a:off x="3311352" y="2852936"/>
              <a:ext cx="576064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latin typeface="Arial" charset="0"/>
                  <a:cs typeface="Arial" charset="0"/>
                </a:rPr>
                <a:t>Disc</a:t>
              </a:r>
            </a:p>
          </p:txBody>
        </p:sp>
        <p:cxnSp>
          <p:nvCxnSpPr>
            <p:cNvPr id="22" name="Gerade Verbindung 21"/>
            <p:cNvCxnSpPr/>
            <p:nvPr/>
          </p:nvCxnSpPr>
          <p:spPr bwMode="auto">
            <a:xfrm>
              <a:off x="2303240" y="2924944"/>
              <a:ext cx="1008112" cy="0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23" name="Gerade Verbindung 22"/>
            <p:cNvCxnSpPr/>
            <p:nvPr/>
          </p:nvCxnSpPr>
          <p:spPr bwMode="auto">
            <a:xfrm>
              <a:off x="2303240" y="2348880"/>
              <a:ext cx="1080120" cy="1588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24" name="Gerade Verbindung 23"/>
            <p:cNvCxnSpPr/>
            <p:nvPr/>
          </p:nvCxnSpPr>
          <p:spPr bwMode="auto">
            <a:xfrm>
              <a:off x="2303240" y="3212976"/>
              <a:ext cx="1008112" cy="0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grpSp>
          <p:nvGrpSpPr>
            <p:cNvPr id="138" name="Gruppierung 137"/>
            <p:cNvGrpSpPr/>
            <p:nvPr/>
          </p:nvGrpSpPr>
          <p:grpSpPr>
            <a:xfrm>
              <a:off x="3743400" y="3645024"/>
              <a:ext cx="648072" cy="432048"/>
              <a:chOff x="3779912" y="3717032"/>
              <a:chExt cx="648072" cy="432048"/>
            </a:xfrm>
            <a:solidFill>
              <a:srgbClr val="139FEC"/>
            </a:solidFill>
          </p:grpSpPr>
          <p:sp>
            <p:nvSpPr>
              <p:cNvPr id="25" name="Flussdiagramm: Auszug 84"/>
              <p:cNvSpPr/>
              <p:nvPr/>
            </p:nvSpPr>
            <p:spPr bwMode="auto">
              <a:xfrm rot="16200000">
                <a:off x="3635896" y="3861048"/>
                <a:ext cx="432048" cy="144016"/>
              </a:xfrm>
              <a:prstGeom prst="flowChartExtract">
                <a:avLst/>
              </a:prstGeom>
              <a:grpFill/>
              <a:ln w="0" cap="flat" cmpd="sng" algn="ctr">
                <a:solidFill>
                  <a:srgbClr val="139FE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Rechteck 25"/>
              <p:cNvSpPr/>
              <p:nvPr/>
            </p:nvSpPr>
            <p:spPr bwMode="auto">
              <a:xfrm>
                <a:off x="3923928" y="3717032"/>
                <a:ext cx="504056" cy="432048"/>
              </a:xfrm>
              <a:prstGeom prst="rect">
                <a:avLst/>
              </a:prstGeom>
              <a:grpFill/>
              <a:ln w="0" cap="flat" cmpd="sng" algn="ctr">
                <a:solidFill>
                  <a:srgbClr val="139FE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rPr>
                  <a:t>Thres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dirty="0">
                    <a:latin typeface="Arial" charset="0"/>
                    <a:cs typeface="Arial" charset="0"/>
                  </a:rPr>
                  <a:t>  DAC</a:t>
                </a: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rPr>
                  <a:t>  </a:t>
                </a:r>
              </a:p>
            </p:txBody>
          </p:sp>
        </p:grpSp>
        <p:cxnSp>
          <p:nvCxnSpPr>
            <p:cNvPr id="27" name="Gerade Verbindung 26"/>
            <p:cNvCxnSpPr/>
            <p:nvPr/>
          </p:nvCxnSpPr>
          <p:spPr bwMode="auto">
            <a:xfrm>
              <a:off x="3599384" y="3789040"/>
              <a:ext cx="0" cy="648072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28" name="Gerade Verbindung 27"/>
            <p:cNvCxnSpPr>
              <a:endCxn id="21" idx="2"/>
            </p:cNvCxnSpPr>
            <p:nvPr/>
          </p:nvCxnSpPr>
          <p:spPr bwMode="auto">
            <a:xfrm flipV="1">
              <a:off x="3599384" y="3284984"/>
              <a:ext cx="0" cy="504056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29" name="Gerade Verbindung 28"/>
            <p:cNvCxnSpPr>
              <a:stCxn id="25" idx="0"/>
            </p:cNvCxnSpPr>
            <p:nvPr/>
          </p:nvCxnSpPr>
          <p:spPr bwMode="auto">
            <a:xfrm flipH="1">
              <a:off x="3599384" y="3861048"/>
              <a:ext cx="144016" cy="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sp>
          <p:nvSpPr>
            <p:cNvPr id="30" name="Trapezoid 94"/>
            <p:cNvSpPr/>
            <p:nvPr/>
          </p:nvSpPr>
          <p:spPr bwMode="auto">
            <a:xfrm rot="5400000">
              <a:off x="3923420" y="3609020"/>
              <a:ext cx="2016224" cy="504056"/>
            </a:xfrm>
            <a:prstGeom prst="trapezoid">
              <a:avLst>
                <a:gd name="adj" fmla="val 47223"/>
              </a:avLst>
            </a:prstGeom>
            <a:solidFill>
              <a:schemeClr val="bg1">
                <a:lumMod val="7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latin typeface="Arial" charset="0"/>
                  <a:cs typeface="Arial" charset="0"/>
                </a:rPr>
                <a:t>MUX</a:t>
              </a:r>
            </a:p>
          </p:txBody>
        </p:sp>
        <p:cxnSp>
          <p:nvCxnSpPr>
            <p:cNvPr id="31" name="Gerade Verbindung 30"/>
            <p:cNvCxnSpPr/>
            <p:nvPr/>
          </p:nvCxnSpPr>
          <p:spPr bwMode="auto">
            <a:xfrm>
              <a:off x="3887416" y="3068960"/>
              <a:ext cx="792088" cy="0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32" name="Gerade Verbindung 31"/>
            <p:cNvCxnSpPr/>
            <p:nvPr/>
          </p:nvCxnSpPr>
          <p:spPr bwMode="auto">
            <a:xfrm>
              <a:off x="3959424" y="4653136"/>
              <a:ext cx="720080" cy="0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33" name="Rechteck 32"/>
            <p:cNvSpPr/>
            <p:nvPr/>
          </p:nvSpPr>
          <p:spPr bwMode="auto">
            <a:xfrm>
              <a:off x="6660232" y="1988840"/>
              <a:ext cx="864096" cy="37444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latin typeface="Arial" charset="0"/>
                  <a:cs typeface="Arial" charset="0"/>
                </a:rPr>
                <a:t>Channel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latin typeface="Arial" charset="0"/>
                  <a:cs typeface="Arial" charset="0"/>
                </a:rPr>
                <a:t>Logic</a:t>
              </a:r>
            </a:p>
          </p:txBody>
        </p:sp>
        <p:cxnSp>
          <p:nvCxnSpPr>
            <p:cNvPr id="34" name="Gerade Verbindung 33"/>
            <p:cNvCxnSpPr>
              <a:stCxn id="30" idx="0"/>
            </p:cNvCxnSpPr>
            <p:nvPr/>
          </p:nvCxnSpPr>
          <p:spPr bwMode="auto">
            <a:xfrm>
              <a:off x="5183560" y="3861048"/>
              <a:ext cx="288032" cy="1588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5" name="Gerade Verbindung 34"/>
            <p:cNvCxnSpPr/>
            <p:nvPr/>
          </p:nvCxnSpPr>
          <p:spPr bwMode="auto">
            <a:xfrm>
              <a:off x="5940152" y="4149080"/>
              <a:ext cx="0" cy="288032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36" name="Rechteck 35"/>
            <p:cNvSpPr/>
            <p:nvPr/>
          </p:nvSpPr>
          <p:spPr bwMode="auto">
            <a:xfrm>
              <a:off x="5471592" y="4437112"/>
              <a:ext cx="900608" cy="432048"/>
            </a:xfrm>
            <a:prstGeom prst="rect">
              <a:avLst/>
            </a:prstGeom>
            <a:solidFill>
              <a:srgbClr val="139FEC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latin typeface="Arial" charset="0"/>
                  <a:cs typeface="Arial" charset="0"/>
                </a:rPr>
                <a:t>TDC</a:t>
              </a:r>
            </a:p>
          </p:txBody>
        </p:sp>
        <p:sp>
          <p:nvSpPr>
            <p:cNvPr id="38" name="Pfeil nach links 37"/>
            <p:cNvSpPr/>
            <p:nvPr/>
          </p:nvSpPr>
          <p:spPr bwMode="auto">
            <a:xfrm flipH="1">
              <a:off x="6372200" y="4437112"/>
              <a:ext cx="288032" cy="432048"/>
            </a:xfrm>
            <a:prstGeom prst="leftArrow">
              <a:avLst/>
            </a:prstGeom>
            <a:solidFill>
              <a:srgbClr val="FFC0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0" name="Rechteck 39"/>
            <p:cNvSpPr/>
            <p:nvPr/>
          </p:nvSpPr>
          <p:spPr bwMode="auto">
            <a:xfrm>
              <a:off x="791072" y="2852936"/>
              <a:ext cx="288032" cy="14401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" name="Rechteck 40"/>
            <p:cNvSpPr/>
            <p:nvPr/>
          </p:nvSpPr>
          <p:spPr bwMode="auto">
            <a:xfrm>
              <a:off x="1799184" y="2852936"/>
              <a:ext cx="576064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latin typeface="Arial" charset="0"/>
                <a:cs typeface="Arial" charset="0"/>
              </a:endParaRPr>
            </a:p>
          </p:txBody>
        </p:sp>
        <p:cxnSp>
          <p:nvCxnSpPr>
            <p:cNvPr id="42" name="Gerade Verbindung 41"/>
            <p:cNvCxnSpPr/>
            <p:nvPr/>
          </p:nvCxnSpPr>
          <p:spPr bwMode="auto">
            <a:xfrm>
              <a:off x="1079104" y="2924944"/>
              <a:ext cx="720080" cy="1588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43" name="Gerade Verbindung 42"/>
            <p:cNvCxnSpPr/>
            <p:nvPr/>
          </p:nvCxnSpPr>
          <p:spPr bwMode="auto">
            <a:xfrm>
              <a:off x="1367136" y="2204864"/>
              <a:ext cx="432048" cy="1588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44" name="Rechteck 43"/>
            <p:cNvSpPr/>
            <p:nvPr/>
          </p:nvSpPr>
          <p:spPr bwMode="auto">
            <a:xfrm>
              <a:off x="1799184" y="2132856"/>
              <a:ext cx="576064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/>
                <a:t>∫</a:t>
              </a:r>
              <a:r>
                <a:rPr lang="en-US" sz="1400" dirty="0"/>
                <a:t>u(t)</a:t>
              </a:r>
              <a:r>
                <a:rPr lang="en-US" sz="1400" dirty="0" err="1"/>
                <a:t>dt</a:t>
              </a:r>
              <a:endParaRPr lang="en-US" dirty="0">
                <a:latin typeface="Arial" charset="0"/>
                <a:cs typeface="Arial" charset="0"/>
              </a:endParaRPr>
            </a:p>
          </p:txBody>
        </p:sp>
        <p:cxnSp>
          <p:nvCxnSpPr>
            <p:cNvPr id="45" name="Gerade Verbindung 44"/>
            <p:cNvCxnSpPr/>
            <p:nvPr/>
          </p:nvCxnSpPr>
          <p:spPr bwMode="auto">
            <a:xfrm>
              <a:off x="1079104" y="3212976"/>
              <a:ext cx="720080" cy="1588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46" name="Gerade Verbindung 45"/>
            <p:cNvCxnSpPr/>
            <p:nvPr/>
          </p:nvCxnSpPr>
          <p:spPr bwMode="auto">
            <a:xfrm>
              <a:off x="1511152" y="2492896"/>
              <a:ext cx="288032" cy="1588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47" name="Rechteck 46"/>
            <p:cNvSpPr/>
            <p:nvPr/>
          </p:nvSpPr>
          <p:spPr bwMode="auto">
            <a:xfrm>
              <a:off x="791072" y="3140968"/>
              <a:ext cx="288032" cy="14401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49" name="Gerade Verbindung 48"/>
            <p:cNvCxnSpPr/>
            <p:nvPr/>
          </p:nvCxnSpPr>
          <p:spPr bwMode="auto">
            <a:xfrm flipH="1">
              <a:off x="1367136" y="2204864"/>
              <a:ext cx="794" cy="720874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Gerade Verbindung 50"/>
            <p:cNvCxnSpPr/>
            <p:nvPr/>
          </p:nvCxnSpPr>
          <p:spPr bwMode="auto">
            <a:xfrm flipH="1">
              <a:off x="1511152" y="2492896"/>
              <a:ext cx="794" cy="720874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" name="Pfeil nach links 53"/>
            <p:cNvSpPr/>
            <p:nvPr/>
          </p:nvSpPr>
          <p:spPr bwMode="auto">
            <a:xfrm flipH="1">
              <a:off x="3815408" y="5157192"/>
              <a:ext cx="2844824" cy="432048"/>
            </a:xfrm>
            <a:prstGeom prst="leftArrow">
              <a:avLst/>
            </a:prstGeom>
            <a:solidFill>
              <a:srgbClr val="FFC0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" name="Pfeil nach links 54"/>
            <p:cNvSpPr/>
            <p:nvPr/>
          </p:nvSpPr>
          <p:spPr bwMode="auto">
            <a:xfrm flipH="1">
              <a:off x="3887416" y="2132856"/>
              <a:ext cx="2772816" cy="432048"/>
            </a:xfrm>
            <a:prstGeom prst="leftArrow">
              <a:avLst/>
            </a:prstGeom>
            <a:solidFill>
              <a:srgbClr val="FFC0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6" name="Flussdiagramm: Auszug 124"/>
            <p:cNvSpPr/>
            <p:nvPr/>
          </p:nvSpPr>
          <p:spPr bwMode="auto">
            <a:xfrm rot="16200000" flipV="1">
              <a:off x="3667200" y="5305400"/>
              <a:ext cx="432048" cy="135632"/>
            </a:xfrm>
            <a:prstGeom prst="flowChartExtract">
              <a:avLst/>
            </a:prstGeom>
            <a:solidFill>
              <a:schemeClr val="bg1">
                <a:lumMod val="75000"/>
              </a:schemeClr>
            </a:solidFill>
            <a:ln w="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7" name="Flussdiagramm: Auszug 129"/>
            <p:cNvSpPr/>
            <p:nvPr/>
          </p:nvSpPr>
          <p:spPr bwMode="auto">
            <a:xfrm rot="16200000" flipV="1">
              <a:off x="3667200" y="2281065"/>
              <a:ext cx="432048" cy="135632"/>
            </a:xfrm>
            <a:prstGeom prst="flowChartExtract">
              <a:avLst/>
            </a:prstGeom>
            <a:solidFill>
              <a:schemeClr val="bg1">
                <a:lumMod val="75000"/>
              </a:schemeClr>
            </a:solidFill>
            <a:ln w="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1223120" y="4005064"/>
              <a:ext cx="1492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Single Ended FE</a:t>
              </a:r>
              <a:endParaRPr lang="en-US" sz="1600" dirty="0"/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1223120" y="3429000"/>
              <a:ext cx="13617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</a:t>
              </a:r>
              <a:r>
                <a:rPr lang="en-US" sz="1600" dirty="0" smtClean="0"/>
                <a:t>ifferential FE</a:t>
              </a:r>
              <a:endParaRPr lang="en-US" sz="1600" dirty="0"/>
            </a:p>
          </p:txBody>
        </p:sp>
        <p:cxnSp>
          <p:nvCxnSpPr>
            <p:cNvPr id="60" name="Gerade Verbindung 59"/>
            <p:cNvCxnSpPr/>
            <p:nvPr/>
          </p:nvCxnSpPr>
          <p:spPr bwMode="auto">
            <a:xfrm flipV="1">
              <a:off x="7532712" y="2420888"/>
              <a:ext cx="423664" cy="8384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64" name="Gerade Verbindung 63"/>
            <p:cNvCxnSpPr/>
            <p:nvPr/>
          </p:nvCxnSpPr>
          <p:spPr bwMode="auto">
            <a:xfrm rot="5400000">
              <a:off x="6661026" y="5948486"/>
              <a:ext cx="432048" cy="1588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68" name="Textfeld 67"/>
            <p:cNvSpPr txBox="1"/>
            <p:nvPr/>
          </p:nvSpPr>
          <p:spPr>
            <a:xfrm>
              <a:off x="7956376" y="2276872"/>
              <a:ext cx="95821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Neighbor</a:t>
              </a:r>
            </a:p>
            <a:p>
              <a:r>
                <a:rPr lang="en-US" sz="1600" dirty="0" smtClean="0"/>
                <a:t>triggers</a:t>
              </a:r>
              <a:endParaRPr lang="en-US" sz="1600" dirty="0"/>
            </a:p>
          </p:txBody>
        </p:sp>
        <p:sp>
          <p:nvSpPr>
            <p:cNvPr id="70" name="Rechteck 69"/>
            <p:cNvSpPr/>
            <p:nvPr/>
          </p:nvSpPr>
          <p:spPr bwMode="auto">
            <a:xfrm>
              <a:off x="2807296" y="4437112"/>
              <a:ext cx="36004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latin typeface="Arial" charset="0"/>
                  <a:cs typeface="Arial" charset="0"/>
                </a:rPr>
                <a:t>I→U</a:t>
              </a:r>
            </a:p>
          </p:txBody>
        </p:sp>
        <p:sp>
          <p:nvSpPr>
            <p:cNvPr id="83" name="Oval 82"/>
            <p:cNvSpPr/>
            <p:nvPr/>
          </p:nvSpPr>
          <p:spPr>
            <a:xfrm>
              <a:off x="1476863" y="317801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4" name="Oval 83"/>
            <p:cNvSpPr/>
            <p:nvPr/>
          </p:nvSpPr>
          <p:spPr>
            <a:xfrm>
              <a:off x="1332847" y="288468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cxnSp>
          <p:nvCxnSpPr>
            <p:cNvPr id="85" name="Gerade Verbindung 84"/>
            <p:cNvCxnSpPr/>
            <p:nvPr/>
          </p:nvCxnSpPr>
          <p:spPr bwMode="auto">
            <a:xfrm flipH="1">
              <a:off x="1871192" y="2996952"/>
              <a:ext cx="144016" cy="794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Gerade Verbindung 86"/>
            <p:cNvCxnSpPr/>
            <p:nvPr/>
          </p:nvCxnSpPr>
          <p:spPr bwMode="auto">
            <a:xfrm flipH="1">
              <a:off x="1871192" y="3140968"/>
              <a:ext cx="144016" cy="794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" name="Oval 87"/>
            <p:cNvSpPr/>
            <p:nvPr/>
          </p:nvSpPr>
          <p:spPr>
            <a:xfrm>
              <a:off x="1943200" y="2959908"/>
              <a:ext cx="72008" cy="72008"/>
            </a:xfrm>
            <a:prstGeom prst="ellipse">
              <a:avLst/>
            </a:prstGeom>
            <a:solidFill>
              <a:schemeClr val="tx1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0" name="Rechteck 19"/>
            <p:cNvSpPr/>
            <p:nvPr/>
          </p:nvSpPr>
          <p:spPr bwMode="auto">
            <a:xfrm>
              <a:off x="3383360" y="2132856"/>
              <a:ext cx="432048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latin typeface="Arial" charset="0"/>
                  <a:cs typeface="Arial" charset="0"/>
                </a:rPr>
                <a:t>  ADC</a:t>
              </a:r>
            </a:p>
          </p:txBody>
        </p:sp>
        <p:sp>
          <p:nvSpPr>
            <p:cNvPr id="90" name="Flussdiagramm: Auszug 129"/>
            <p:cNvSpPr/>
            <p:nvPr/>
          </p:nvSpPr>
          <p:spPr bwMode="auto">
            <a:xfrm rot="16200000" flipV="1">
              <a:off x="1979204" y="2960948"/>
              <a:ext cx="288032" cy="216024"/>
            </a:xfrm>
            <a:prstGeom prst="flowChartExtra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91" name="Gerade Verbindung 90"/>
            <p:cNvCxnSpPr/>
            <p:nvPr/>
          </p:nvCxnSpPr>
          <p:spPr bwMode="auto">
            <a:xfrm flipH="1">
              <a:off x="2159224" y="2996158"/>
              <a:ext cx="144016" cy="794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Gerade Verbindung 91"/>
            <p:cNvCxnSpPr>
              <a:endCxn id="90" idx="1"/>
            </p:cNvCxnSpPr>
            <p:nvPr/>
          </p:nvCxnSpPr>
          <p:spPr bwMode="auto">
            <a:xfrm flipH="1">
              <a:off x="2123220" y="3140174"/>
              <a:ext cx="180020" cy="794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3" name="Oval 92"/>
            <p:cNvSpPr/>
            <p:nvPr/>
          </p:nvSpPr>
          <p:spPr>
            <a:xfrm>
              <a:off x="2146560" y="2959114"/>
              <a:ext cx="72008" cy="72008"/>
            </a:xfrm>
            <a:prstGeom prst="ellipse">
              <a:avLst/>
            </a:prstGeom>
            <a:solidFill>
              <a:schemeClr val="tx1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95" name="Rechteck 94"/>
            <p:cNvSpPr/>
            <p:nvPr/>
          </p:nvSpPr>
          <p:spPr bwMode="auto">
            <a:xfrm>
              <a:off x="2591272" y="2852936"/>
              <a:ext cx="432048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b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latin typeface="Arial" charset="0"/>
                  <a:cs typeface="Arial" charset="0"/>
                </a:rPr>
                <a:t>F</a:t>
              </a:r>
              <a:r>
                <a:rPr lang="en-US" sz="1200" dirty="0" smtClean="0">
                  <a:latin typeface="Arial" charset="0"/>
                  <a:cs typeface="Arial" charset="0"/>
                </a:rPr>
                <a:t>ilter</a:t>
              </a:r>
              <a:endParaRPr lang="en-US" sz="1200" dirty="0">
                <a:latin typeface="Arial" charset="0"/>
                <a:cs typeface="Arial" charset="0"/>
              </a:endParaRPr>
            </a:p>
          </p:txBody>
        </p:sp>
        <p:cxnSp>
          <p:nvCxnSpPr>
            <p:cNvPr id="96" name="Gerade Verbindung 95"/>
            <p:cNvCxnSpPr/>
            <p:nvPr/>
          </p:nvCxnSpPr>
          <p:spPr bwMode="auto">
            <a:xfrm flipH="1">
              <a:off x="2663280" y="2924944"/>
              <a:ext cx="144016" cy="794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Gerade Verbindung 96"/>
            <p:cNvCxnSpPr/>
            <p:nvPr/>
          </p:nvCxnSpPr>
          <p:spPr bwMode="auto">
            <a:xfrm flipH="1" flipV="1">
              <a:off x="2815680" y="2924944"/>
              <a:ext cx="152400" cy="144016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9" name="Rechteck 108"/>
            <p:cNvSpPr/>
            <p:nvPr/>
          </p:nvSpPr>
          <p:spPr bwMode="auto">
            <a:xfrm>
              <a:off x="2591272" y="2492896"/>
              <a:ext cx="432048" cy="2880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b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latin typeface="Arial" charset="0"/>
                <a:cs typeface="Arial" charset="0"/>
              </a:endParaRPr>
            </a:p>
          </p:txBody>
        </p:sp>
        <p:cxnSp>
          <p:nvCxnSpPr>
            <p:cNvPr id="110" name="Gerade Verbindung 109"/>
            <p:cNvCxnSpPr/>
            <p:nvPr/>
          </p:nvCxnSpPr>
          <p:spPr bwMode="auto">
            <a:xfrm flipH="1">
              <a:off x="2663280" y="2708920"/>
              <a:ext cx="72008" cy="0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Gerade Verbindung 116"/>
            <p:cNvCxnSpPr/>
            <p:nvPr/>
          </p:nvCxnSpPr>
          <p:spPr bwMode="auto">
            <a:xfrm flipH="1">
              <a:off x="2735288" y="2564904"/>
              <a:ext cx="144016" cy="0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Gerade Verbindung 117"/>
            <p:cNvCxnSpPr/>
            <p:nvPr/>
          </p:nvCxnSpPr>
          <p:spPr bwMode="auto">
            <a:xfrm flipH="1">
              <a:off x="2879304" y="2708920"/>
              <a:ext cx="72008" cy="0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Gerade Verbindung 121"/>
            <p:cNvCxnSpPr/>
            <p:nvPr/>
          </p:nvCxnSpPr>
          <p:spPr bwMode="auto">
            <a:xfrm>
              <a:off x="2879304" y="2564904"/>
              <a:ext cx="0" cy="144016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Gerade Verbindung 125"/>
            <p:cNvCxnSpPr/>
            <p:nvPr/>
          </p:nvCxnSpPr>
          <p:spPr bwMode="auto">
            <a:xfrm>
              <a:off x="2735288" y="2564904"/>
              <a:ext cx="0" cy="144016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Gerade Verbindung 128"/>
            <p:cNvCxnSpPr>
              <a:endCxn id="109" idx="3"/>
            </p:cNvCxnSpPr>
            <p:nvPr/>
          </p:nvCxnSpPr>
          <p:spPr bwMode="auto">
            <a:xfrm flipH="1">
              <a:off x="3023320" y="2636912"/>
              <a:ext cx="1008112" cy="0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33" name="Gerade Verbindung 132"/>
            <p:cNvCxnSpPr/>
            <p:nvPr/>
          </p:nvCxnSpPr>
          <p:spPr bwMode="auto">
            <a:xfrm flipH="1" flipV="1">
              <a:off x="2375248" y="2564904"/>
              <a:ext cx="216024" cy="72008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35" name="Gerade Verbindung 134"/>
            <p:cNvCxnSpPr/>
            <p:nvPr/>
          </p:nvCxnSpPr>
          <p:spPr bwMode="auto">
            <a:xfrm flipH="1">
              <a:off x="4031432" y="2636912"/>
              <a:ext cx="794" cy="432048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7" name="Oval 136"/>
            <p:cNvSpPr/>
            <p:nvPr/>
          </p:nvSpPr>
          <p:spPr>
            <a:xfrm>
              <a:off x="3996468" y="302870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42" name="Rechteck 141"/>
            <p:cNvSpPr/>
            <p:nvPr/>
          </p:nvSpPr>
          <p:spPr bwMode="auto">
            <a:xfrm>
              <a:off x="503040" y="2852936"/>
              <a:ext cx="288032" cy="144016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IN+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3" name="Rechteck 142"/>
            <p:cNvSpPr/>
            <p:nvPr/>
          </p:nvSpPr>
          <p:spPr bwMode="auto">
            <a:xfrm>
              <a:off x="503040" y="3140968"/>
              <a:ext cx="288032" cy="144016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IN-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4" name="Rechteck 143"/>
            <p:cNvSpPr/>
            <p:nvPr/>
          </p:nvSpPr>
          <p:spPr bwMode="auto">
            <a:xfrm>
              <a:off x="503040" y="4941168"/>
              <a:ext cx="288032" cy="144016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INSE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8" name="Rechteck 147"/>
            <p:cNvSpPr/>
            <p:nvPr/>
          </p:nvSpPr>
          <p:spPr bwMode="auto">
            <a:xfrm>
              <a:off x="5471592" y="3573016"/>
              <a:ext cx="900608" cy="57606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latin typeface="Arial" charset="0"/>
                  <a:cs typeface="Arial" charset="0"/>
                </a:rPr>
                <a:t>Hit Logic</a:t>
              </a:r>
              <a:endParaRPr lang="en-US" sz="1400" dirty="0">
                <a:latin typeface="Arial" charset="0"/>
                <a:cs typeface="Arial" charset="0"/>
              </a:endParaRPr>
            </a:p>
          </p:txBody>
        </p:sp>
        <p:cxnSp>
          <p:nvCxnSpPr>
            <p:cNvPr id="154" name="Gerade Verbindung 153"/>
            <p:cNvCxnSpPr/>
            <p:nvPr/>
          </p:nvCxnSpPr>
          <p:spPr bwMode="auto">
            <a:xfrm>
              <a:off x="6372200" y="4005064"/>
              <a:ext cx="288032" cy="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59" name="Gerade Verbindung 158"/>
            <p:cNvCxnSpPr/>
            <p:nvPr/>
          </p:nvCxnSpPr>
          <p:spPr bwMode="auto">
            <a:xfrm flipH="1">
              <a:off x="6372200" y="3717032"/>
              <a:ext cx="288032" cy="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63" name="Gerade Verbindung 162"/>
            <p:cNvCxnSpPr/>
            <p:nvPr/>
          </p:nvCxnSpPr>
          <p:spPr bwMode="auto">
            <a:xfrm flipH="1">
              <a:off x="4139952" y="2708920"/>
              <a:ext cx="2520280" cy="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66" name="Textfeld 165"/>
            <p:cNvSpPr txBox="1"/>
            <p:nvPr/>
          </p:nvSpPr>
          <p:spPr>
            <a:xfrm>
              <a:off x="5652120" y="2636912"/>
              <a:ext cx="7081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control</a:t>
              </a:r>
              <a:endParaRPr lang="en-US" sz="1400" dirty="0"/>
            </a:p>
          </p:txBody>
        </p:sp>
        <p:cxnSp>
          <p:nvCxnSpPr>
            <p:cNvPr id="169" name="Gerade Verbindung 168"/>
            <p:cNvCxnSpPr>
              <a:endCxn id="3" idx="3"/>
            </p:cNvCxnSpPr>
            <p:nvPr/>
          </p:nvCxnSpPr>
          <p:spPr bwMode="auto">
            <a:xfrm flipH="1">
              <a:off x="4103440" y="5013176"/>
              <a:ext cx="2556792" cy="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72" name="Textfeld 171"/>
            <p:cNvSpPr txBox="1"/>
            <p:nvPr/>
          </p:nvSpPr>
          <p:spPr>
            <a:xfrm>
              <a:off x="6300192" y="6093296"/>
              <a:ext cx="7660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readout</a:t>
              </a:r>
              <a:endParaRPr lang="en-US" sz="1400" dirty="0"/>
            </a:p>
          </p:txBody>
        </p:sp>
        <p:cxnSp>
          <p:nvCxnSpPr>
            <p:cNvPr id="173" name="Gerade Verbindung 172"/>
            <p:cNvCxnSpPr/>
            <p:nvPr/>
          </p:nvCxnSpPr>
          <p:spPr bwMode="auto">
            <a:xfrm flipV="1">
              <a:off x="7308304" y="5733256"/>
              <a:ext cx="0" cy="432048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76" name="Textfeld 175"/>
            <p:cNvSpPr txBox="1"/>
            <p:nvPr/>
          </p:nvSpPr>
          <p:spPr>
            <a:xfrm>
              <a:off x="7092280" y="6093296"/>
              <a:ext cx="7081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control</a:t>
              </a:r>
              <a:endParaRPr lang="en-US" sz="1400" dirty="0"/>
            </a:p>
          </p:txBody>
        </p:sp>
        <p:cxnSp>
          <p:nvCxnSpPr>
            <p:cNvPr id="179" name="Gerade Verbindung 178"/>
            <p:cNvCxnSpPr/>
            <p:nvPr/>
          </p:nvCxnSpPr>
          <p:spPr bwMode="auto">
            <a:xfrm flipH="1">
              <a:off x="7524328" y="2708920"/>
              <a:ext cx="360040" cy="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53" name="Textplatzhalter 52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432048"/>
          </a:xfrm>
        </p:spPr>
        <p:txBody>
          <a:bodyPr/>
          <a:lstStyle/>
          <a:p>
            <a:r>
              <a:rPr lang="en-AU" dirty="0" smtClean="0"/>
              <a:t>Two FE versions per channel:</a:t>
            </a:r>
            <a:endParaRPr lang="en-AU" dirty="0"/>
          </a:p>
        </p:txBody>
      </p:sp>
      <p:sp>
        <p:nvSpPr>
          <p:cNvPr id="52" name="Titel 5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PETA4-6 Channel </a:t>
            </a:r>
            <a:endParaRPr lang="en-AU" dirty="0"/>
          </a:p>
        </p:txBody>
      </p:sp>
      <p:sp>
        <p:nvSpPr>
          <p:cNvPr id="48" name="Fußzeilenplatzhalter 4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 smtClean="0"/>
              <a:t>9th Terascale Detector Workshop 2016: ToF PET</a:t>
            </a:r>
            <a:endParaRPr lang="en-AU"/>
          </a:p>
        </p:txBody>
      </p:sp>
      <p:sp>
        <p:nvSpPr>
          <p:cNvPr id="50" name="Foliennummernplatzhalter 4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45E2958-5D13-EA4D-82CC-2F9095C6F4A5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754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6300" r="22438" b="25451"/>
          <a:stretch/>
        </p:blipFill>
        <p:spPr>
          <a:xfrm>
            <a:off x="4283968" y="1340768"/>
            <a:ext cx="4486275" cy="4225925"/>
          </a:xfrm>
          <a:prstGeom prst="rect">
            <a:avLst/>
          </a:prstGeom>
        </p:spPr>
      </p:pic>
      <p:sp>
        <p:nvSpPr>
          <p:cNvPr id="6" name="Ellipse 6"/>
          <p:cNvSpPr/>
          <p:nvPr/>
        </p:nvSpPr>
        <p:spPr bwMode="auto">
          <a:xfrm>
            <a:off x="5148064" y="2060848"/>
            <a:ext cx="2736304" cy="2664296"/>
          </a:xfrm>
          <a:prstGeom prst="ellipse">
            <a:avLst/>
          </a:prstGeom>
          <a:solidFill>
            <a:srgbClr val="FFCC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5400600"/>
          </a:xfrm>
        </p:spPr>
        <p:txBody>
          <a:bodyPr/>
          <a:lstStyle/>
          <a:p>
            <a:r>
              <a:rPr lang="en-AU" dirty="0" smtClean="0"/>
              <a:t>e</a:t>
            </a:r>
            <a:r>
              <a:rPr lang="en-AU" baseline="30000" dirty="0" smtClean="0"/>
              <a:t>+</a:t>
            </a:r>
            <a:r>
              <a:rPr lang="en-AU" dirty="0" smtClean="0"/>
              <a:t> emitter is injected into body (</a:t>
            </a:r>
            <a:r>
              <a:rPr lang="en-AU" baseline="30000" dirty="0" smtClean="0"/>
              <a:t>18</a:t>
            </a:r>
            <a:r>
              <a:rPr lang="en-AU" dirty="0" smtClean="0"/>
              <a:t>F, T</a:t>
            </a:r>
            <a:r>
              <a:rPr lang="en-AU" baseline="-25000" dirty="0" smtClean="0"/>
              <a:t>1/2</a:t>
            </a:r>
            <a:r>
              <a:rPr lang="en-AU" dirty="0" smtClean="0"/>
              <a:t> ~ 2h)</a:t>
            </a:r>
          </a:p>
          <a:p>
            <a:r>
              <a:rPr lang="en-AU" dirty="0" smtClean="0"/>
              <a:t>e</a:t>
            </a:r>
            <a:r>
              <a:rPr lang="en-AU" baseline="30000" dirty="0" smtClean="0"/>
              <a:t>+</a:t>
            </a:r>
            <a:r>
              <a:rPr lang="en-AU" dirty="0" smtClean="0"/>
              <a:t> + e</a:t>
            </a:r>
            <a:r>
              <a:rPr lang="en-AU" baseline="30000" dirty="0" smtClean="0"/>
              <a:t>-</a:t>
            </a:r>
            <a:r>
              <a:rPr lang="en-AU" dirty="0" smtClean="0"/>
              <a:t> → </a:t>
            </a:r>
            <a:r>
              <a:rPr lang="en-AU" dirty="0" smtClean="0">
                <a:latin typeface="Symbol" charset="2"/>
                <a:cs typeface="Symbol" charset="2"/>
              </a:rPr>
              <a:t>g</a:t>
            </a:r>
            <a:r>
              <a:rPr lang="en-AU" dirty="0" smtClean="0"/>
              <a:t> + </a:t>
            </a:r>
            <a:r>
              <a:rPr lang="en-AU" dirty="0" smtClean="0">
                <a:latin typeface="Symbol" charset="2"/>
                <a:cs typeface="Symbol" charset="2"/>
              </a:rPr>
              <a:t>g</a:t>
            </a:r>
          </a:p>
          <a:p>
            <a:r>
              <a:rPr lang="en-AU" dirty="0">
                <a:latin typeface="Symbol" charset="2"/>
                <a:cs typeface="Symbol" charset="2"/>
              </a:rPr>
              <a:t>g</a:t>
            </a:r>
            <a:r>
              <a:rPr lang="en-AU" dirty="0" smtClean="0"/>
              <a:t> (511 keV) pairs are detected in modules</a:t>
            </a:r>
          </a:p>
          <a:p>
            <a:endParaRPr lang="en-AU" dirty="0" smtClean="0"/>
          </a:p>
          <a:p>
            <a:r>
              <a:rPr lang="en-AU" dirty="0" smtClean="0"/>
              <a:t>Coincident (ns) hits</a:t>
            </a:r>
            <a:br>
              <a:rPr lang="en-AU" dirty="0" smtClean="0"/>
            </a:br>
            <a:r>
              <a:rPr lang="en-AU" dirty="0" smtClean="0"/>
              <a:t>→ Pair</a:t>
            </a:r>
            <a:br>
              <a:rPr lang="en-AU" dirty="0" smtClean="0"/>
            </a:br>
            <a:r>
              <a:rPr lang="en-AU" dirty="0" smtClean="0"/>
              <a:t>→ Line-of-Response 'LOR'</a:t>
            </a:r>
            <a:endParaRPr lang="en-AU" dirty="0"/>
          </a:p>
          <a:p>
            <a:pPr marL="0" indent="0">
              <a:buNone/>
            </a:pPr>
            <a:endParaRPr lang="en-AU" dirty="0"/>
          </a:p>
          <a:p>
            <a:r>
              <a:rPr lang="en-AU" dirty="0" err="1" smtClean="0"/>
              <a:t>Backprojection</a:t>
            </a:r>
            <a:r>
              <a:rPr lang="en-AU" dirty="0" smtClean="0"/>
              <a:t> gives 3D image</a:t>
            </a:r>
          </a:p>
          <a:p>
            <a:pPr marL="0" indent="0">
              <a:buNone/>
            </a:pPr>
            <a:endParaRPr lang="en-AU" dirty="0" smtClean="0"/>
          </a:p>
          <a:p>
            <a:endParaRPr lang="en-AU" dirty="0" smtClean="0"/>
          </a:p>
          <a:p>
            <a:endParaRPr lang="en-AU" dirty="0"/>
          </a:p>
          <a:p>
            <a:r>
              <a:rPr lang="en-AU" dirty="0" smtClean="0"/>
              <a:t>Modules often arranged in a ring</a:t>
            </a:r>
          </a:p>
          <a:p>
            <a:pPr marL="0" indent="0">
              <a:buNone/>
            </a:pPr>
            <a:endParaRPr lang="en-AU" dirty="0" smtClean="0"/>
          </a:p>
          <a:p>
            <a:r>
              <a:rPr lang="en-AU" dirty="0" smtClean="0"/>
              <a:t>Note: 'pointing' geometry improves resolution only in centre of FOV  </a:t>
            </a:r>
          </a:p>
          <a:p>
            <a:endParaRPr lang="en-AU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PET Scanners</a:t>
            </a:r>
            <a:endParaRPr lang="en-AU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3</a:t>
            </a:fld>
            <a:endParaRPr lang="de-DE" dirty="0"/>
          </a:p>
        </p:txBody>
      </p:sp>
      <p:cxnSp>
        <p:nvCxnSpPr>
          <p:cNvPr id="18" name="Gerade Verbindung mit Pfeil 17"/>
          <p:cNvCxnSpPr/>
          <p:nvPr/>
        </p:nvCxnSpPr>
        <p:spPr bwMode="auto">
          <a:xfrm>
            <a:off x="6851116" y="1817409"/>
            <a:ext cx="290284" cy="3228965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rgbClr val="008000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14" name="Grafik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35" y="3140968"/>
            <a:ext cx="457200" cy="402336"/>
          </a:xfrm>
          <a:prstGeom prst="rect">
            <a:avLst/>
          </a:prstGeom>
        </p:spPr>
      </p:pic>
      <p:cxnSp>
        <p:nvCxnSpPr>
          <p:cNvPr id="23" name="Gerade Verbindung mit Pfeil 22"/>
          <p:cNvCxnSpPr/>
          <p:nvPr/>
        </p:nvCxnSpPr>
        <p:spPr bwMode="auto">
          <a:xfrm flipH="1">
            <a:off x="5023988" y="3610932"/>
            <a:ext cx="3097206" cy="601555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rgbClr val="008000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05" y="3717032"/>
            <a:ext cx="457200" cy="402336"/>
          </a:xfrm>
          <a:prstGeom prst="rect">
            <a:avLst/>
          </a:prstGeom>
        </p:spPr>
      </p:pic>
      <p:sp>
        <p:nvSpPr>
          <p:cNvPr id="27" name="Rechteck 26"/>
          <p:cNvSpPr/>
          <p:nvPr/>
        </p:nvSpPr>
        <p:spPr>
          <a:xfrm>
            <a:off x="6876256" y="2348880"/>
            <a:ext cx="279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latin typeface="Symbol" charset="2"/>
                <a:cs typeface="Symbol" charset="2"/>
              </a:rPr>
              <a:t>g</a:t>
            </a:r>
            <a:endParaRPr lang="en-AU" dirty="0"/>
          </a:p>
        </p:txBody>
      </p:sp>
      <p:sp>
        <p:nvSpPr>
          <p:cNvPr id="28" name="Rechteck 27"/>
          <p:cNvSpPr/>
          <p:nvPr/>
        </p:nvSpPr>
        <p:spPr>
          <a:xfrm>
            <a:off x="7020272" y="3933056"/>
            <a:ext cx="279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latin typeface="Symbol" charset="2"/>
                <a:cs typeface="Symbol" charset="2"/>
              </a:rPr>
              <a:t>g</a:t>
            </a:r>
            <a:endParaRPr lang="en-AU" dirty="0"/>
          </a:p>
        </p:txBody>
      </p:sp>
      <p:sp>
        <p:nvSpPr>
          <p:cNvPr id="29" name="Textfeld 28"/>
          <p:cNvSpPr txBox="1"/>
          <p:nvPr/>
        </p:nvSpPr>
        <p:spPr>
          <a:xfrm>
            <a:off x="5364088" y="2420888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>
                <a:solidFill>
                  <a:srgbClr val="FF6600"/>
                </a:solidFill>
              </a:rPr>
              <a:t>Field</a:t>
            </a:r>
          </a:p>
          <a:p>
            <a:pPr algn="ctr"/>
            <a:r>
              <a:rPr lang="en-AU" dirty="0" smtClean="0">
                <a:solidFill>
                  <a:srgbClr val="FF6600"/>
                </a:solidFill>
              </a:rPr>
              <a:t>of View</a:t>
            </a:r>
            <a:endParaRPr lang="en-AU" dirty="0">
              <a:solidFill>
                <a:srgbClr val="FF6600"/>
              </a:solidFill>
            </a:endParaRPr>
          </a:p>
        </p:txBody>
      </p:sp>
      <p:cxnSp>
        <p:nvCxnSpPr>
          <p:cNvPr id="30" name="Gerade Verbindung mit Pfeil 29"/>
          <p:cNvCxnSpPr/>
          <p:nvPr/>
        </p:nvCxnSpPr>
        <p:spPr bwMode="auto">
          <a:xfrm flipH="1" flipV="1">
            <a:off x="4932040" y="3645024"/>
            <a:ext cx="1728192" cy="1512168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33" name="Grafik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221088"/>
            <a:ext cx="4572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16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 smtClean="0"/>
              <a:t>Two 144 channel modules facing each other</a:t>
            </a:r>
          </a:p>
          <a:p>
            <a:r>
              <a:rPr lang="en-AU" dirty="0" smtClean="0"/>
              <a:t>1:1 coupling, 10 mm long LYSO, room </a:t>
            </a:r>
            <a:r>
              <a:rPr lang="en-AU" dirty="0"/>
              <a:t>t</a:t>
            </a:r>
            <a:r>
              <a:rPr lang="en-AU" dirty="0" smtClean="0"/>
              <a:t>emperature</a:t>
            </a:r>
            <a:endParaRPr lang="en-AU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Module Time </a:t>
            </a:r>
            <a:r>
              <a:rPr lang="en-US" smtClean="0"/>
              <a:t>Resolution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1963"/>
          <a:stretch/>
        </p:blipFill>
        <p:spPr>
          <a:xfrm>
            <a:off x="279648" y="2492896"/>
            <a:ext cx="6005584" cy="3744416"/>
          </a:xfrm>
          <a:prstGeom prst="rect">
            <a:avLst/>
          </a:prstGeom>
        </p:spPr>
      </p:pic>
      <p:pic>
        <p:nvPicPr>
          <p:cNvPr id="85" name="Grafik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057323"/>
            <a:ext cx="2320697" cy="2011637"/>
          </a:xfrm>
          <a:prstGeom prst="rect">
            <a:avLst/>
          </a:prstGeom>
        </p:spPr>
      </p:pic>
      <p:grpSp>
        <p:nvGrpSpPr>
          <p:cNvPr id="19" name="Gruppierung 18"/>
          <p:cNvGrpSpPr/>
          <p:nvPr/>
        </p:nvGrpSpPr>
        <p:grpSpPr>
          <a:xfrm>
            <a:off x="251520" y="1772816"/>
            <a:ext cx="5976664" cy="4680519"/>
            <a:chOff x="251520" y="1772816"/>
            <a:chExt cx="5976664" cy="4680519"/>
          </a:xfrm>
        </p:grpSpPr>
        <p:pic>
          <p:nvPicPr>
            <p:cNvPr id="40" name="Grafik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2" t="5414" r="16956"/>
            <a:stretch/>
          </p:blipFill>
          <p:spPr>
            <a:xfrm>
              <a:off x="251520" y="1772816"/>
              <a:ext cx="5976664" cy="4680519"/>
            </a:xfrm>
            <a:prstGeom prst="rect">
              <a:avLst/>
            </a:prstGeom>
          </p:spPr>
        </p:pic>
        <p:cxnSp>
          <p:nvCxnSpPr>
            <p:cNvPr id="41" name="Gerade Verbindung mit Pfeil 40"/>
            <p:cNvCxnSpPr/>
            <p:nvPr/>
          </p:nvCxnSpPr>
          <p:spPr bwMode="auto">
            <a:xfrm flipH="1" flipV="1">
              <a:off x="2987824" y="3861048"/>
              <a:ext cx="72008" cy="360040"/>
            </a:xfrm>
            <a:prstGeom prst="straightConnector1">
              <a:avLst/>
            </a:prstGeom>
            <a:solidFill>
              <a:srgbClr val="FFFF00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42" name="Textfeld 41"/>
            <p:cNvSpPr txBox="1"/>
            <p:nvPr/>
          </p:nvSpPr>
          <p:spPr>
            <a:xfrm>
              <a:off x="2627784" y="4221088"/>
              <a:ext cx="792088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de-DE" kern="0" baseline="30000" dirty="0" smtClean="0">
                  <a:solidFill>
                    <a:srgbClr val="FF6600"/>
                  </a:solidFill>
                </a:rPr>
                <a:t>22</a:t>
              </a:r>
              <a:r>
                <a:rPr lang="de-DE" kern="0" dirty="0" smtClean="0">
                  <a:solidFill>
                    <a:srgbClr val="FF6600"/>
                  </a:solidFill>
                </a:rPr>
                <a:t>Na</a:t>
              </a:r>
              <a:endParaRPr lang="en-US" kern="0" dirty="0" smtClean="0">
                <a:solidFill>
                  <a:srgbClr val="FF6600"/>
                </a:solidFill>
              </a:endParaRPr>
            </a:p>
          </p:txBody>
        </p:sp>
      </p:grpSp>
      <p:sp>
        <p:nvSpPr>
          <p:cNvPr id="20" name="Fußzeilenplatzhalt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965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nhaltsplatzhalter 3"/>
          <p:cNvSpPr txBox="1">
            <a:spLocks/>
          </p:cNvSpPr>
          <p:nvPr/>
        </p:nvSpPr>
        <p:spPr>
          <a:xfrm>
            <a:off x="0" y="1052736"/>
            <a:ext cx="9144000" cy="698748"/>
          </a:xfrm>
          <a:prstGeom prst="rect">
            <a:avLst/>
          </a:prstGeom>
        </p:spPr>
        <p:txBody>
          <a:bodyPr lIns="0" rIns="0" anchor="t" anchorCtr="1"/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q"/>
              <a:defRPr sz="2100">
                <a:solidFill>
                  <a:srgbClr val="A1352F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900">
                <a:solidFill>
                  <a:schemeClr val="accent1"/>
                </a:solidFill>
                <a:latin typeface="+mn-lt"/>
                <a:cs typeface="+mn-cs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ourier New" pitchFamily="49" charset="0"/>
              <a:buChar char="o"/>
              <a:defRPr sz="2400">
                <a:solidFill>
                  <a:schemeClr val="accent1"/>
                </a:solidFill>
                <a:latin typeface="+mn-lt"/>
                <a:cs typeface="+mn-cs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500">
                <a:solidFill>
                  <a:schemeClr val="accent1"/>
                </a:solidFill>
                <a:latin typeface="+mn-lt"/>
                <a:cs typeface="+mn-cs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−"/>
              <a:defRPr sz="2000">
                <a:solidFill>
                  <a:schemeClr val="accent1"/>
                </a:solidFill>
                <a:latin typeface="+mn-lt"/>
                <a:cs typeface="+mn-cs"/>
              </a:defRPr>
            </a:lvl5pPr>
            <a:lvl6pPr marL="2472517" indent="-228964" algn="l" defTabSz="914414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1"/>
                </a:solidFill>
                <a:latin typeface="+mn-lt"/>
                <a:cs typeface="+mn-cs"/>
              </a:defRPr>
            </a:lvl6pPr>
            <a:lvl7pPr marL="2887243" indent="-228964" algn="l" defTabSz="914414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1"/>
                </a:solidFill>
                <a:latin typeface="+mn-lt"/>
                <a:cs typeface="+mn-cs"/>
              </a:defRPr>
            </a:lvl7pPr>
            <a:lvl8pPr marL="3301969" indent="-228964" algn="l" defTabSz="914414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1"/>
                </a:solidFill>
                <a:latin typeface="+mn-lt"/>
                <a:cs typeface="+mn-cs"/>
              </a:defRPr>
            </a:lvl8pPr>
            <a:lvl9pPr marL="3716695" indent="-228964" algn="l" defTabSz="914414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1"/>
                </a:solidFill>
                <a:latin typeface="+mn-lt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2400" kern="0" dirty="0" smtClean="0">
                <a:solidFill>
                  <a:schemeClr val="bg2">
                    <a:lumMod val="75000"/>
                  </a:schemeClr>
                </a:solidFill>
              </a:rPr>
              <a:t>One channel per side. Move source along the line of response  </a:t>
            </a:r>
            <a:endParaRPr lang="en-US" kern="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channel vs. 1 channel</a:t>
            </a:r>
            <a:endParaRPr lang="en-US" dirty="0"/>
          </a:p>
        </p:txBody>
      </p:sp>
      <p:pic>
        <p:nvPicPr>
          <p:cNvPr id="13" name="Immagine 12" descr="iniziale.b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9672" y="764704"/>
            <a:ext cx="6400800" cy="4800600"/>
          </a:xfrm>
          <a:prstGeom prst="rect">
            <a:avLst/>
          </a:prstGeom>
        </p:spPr>
      </p:pic>
      <p:pic>
        <p:nvPicPr>
          <p:cNvPr id="14" name="Immagine 13" descr="sinistra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0000" y="763200"/>
            <a:ext cx="6400800" cy="4800600"/>
          </a:xfrm>
          <a:prstGeom prst="rect">
            <a:avLst/>
          </a:prstGeom>
        </p:spPr>
      </p:pic>
      <p:pic>
        <p:nvPicPr>
          <p:cNvPr id="15" name="Immagine 14" descr="centrale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0000" y="763200"/>
            <a:ext cx="6400800" cy="4800600"/>
          </a:xfrm>
          <a:prstGeom prst="rect">
            <a:avLst/>
          </a:prstGeom>
        </p:spPr>
      </p:pic>
      <p:pic>
        <p:nvPicPr>
          <p:cNvPr id="16" name="Immagine 15" descr="destra.bmp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0000" y="763200"/>
            <a:ext cx="6400800" cy="48006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034" y="3510848"/>
            <a:ext cx="3961905" cy="297142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6" b="13090"/>
          <a:stretch/>
        </p:blipFill>
        <p:spPr>
          <a:xfrm>
            <a:off x="3131840" y="3510849"/>
            <a:ext cx="3501284" cy="258244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b="13075"/>
          <a:stretch/>
        </p:blipFill>
        <p:spPr>
          <a:xfrm>
            <a:off x="3132000" y="3501008"/>
            <a:ext cx="3502008" cy="2582927"/>
          </a:xfrm>
          <a:prstGeom prst="rect">
            <a:avLst/>
          </a:prstGeom>
        </p:spPr>
      </p:pic>
      <p:cxnSp>
        <p:nvCxnSpPr>
          <p:cNvPr id="18" name="Connettore 1 17"/>
          <p:cNvCxnSpPr/>
          <p:nvPr/>
        </p:nvCxnSpPr>
        <p:spPr bwMode="auto">
          <a:xfrm>
            <a:off x="4427984" y="3573016"/>
            <a:ext cx="0" cy="2520280"/>
          </a:xfrm>
          <a:prstGeom prst="line">
            <a:avLst/>
          </a:prstGeom>
          <a:solidFill>
            <a:srgbClr val="FFFF00"/>
          </a:solidFill>
          <a:ln w="254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nettore 1 18"/>
          <p:cNvCxnSpPr/>
          <p:nvPr/>
        </p:nvCxnSpPr>
        <p:spPr bwMode="auto">
          <a:xfrm>
            <a:off x="4824000" y="3573016"/>
            <a:ext cx="0" cy="2520280"/>
          </a:xfrm>
          <a:prstGeom prst="line">
            <a:avLst/>
          </a:prstGeom>
          <a:solidFill>
            <a:srgbClr val="FFFF00"/>
          </a:solidFill>
          <a:ln w="254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Connettore 1 19"/>
          <p:cNvCxnSpPr/>
          <p:nvPr/>
        </p:nvCxnSpPr>
        <p:spPr bwMode="auto">
          <a:xfrm>
            <a:off x="5220072" y="3573016"/>
            <a:ext cx="0" cy="2520280"/>
          </a:xfrm>
          <a:prstGeom prst="line">
            <a:avLst/>
          </a:prstGeom>
          <a:solidFill>
            <a:srgbClr val="FFFF00"/>
          </a:solidFill>
          <a:ln w="254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asellaDiTesto 20"/>
          <p:cNvSpPr txBox="1"/>
          <p:nvPr/>
        </p:nvSpPr>
        <p:spPr>
          <a:xfrm>
            <a:off x="323528" y="2780928"/>
            <a:ext cx="201622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l-GR" kern="0" dirty="0" smtClean="0">
                <a:solidFill>
                  <a:schemeClr val="accent2"/>
                </a:solidFill>
              </a:rPr>
              <a:t>Δ</a:t>
            </a:r>
            <a:r>
              <a:rPr lang="it-IT" kern="0" dirty="0" smtClean="0">
                <a:solidFill>
                  <a:schemeClr val="accent2"/>
                </a:solidFill>
              </a:rPr>
              <a:t>x = 0.5 × </a:t>
            </a:r>
            <a:r>
              <a:rPr lang="el-GR" kern="0" dirty="0" smtClean="0">
                <a:solidFill>
                  <a:schemeClr val="accent2"/>
                </a:solidFill>
              </a:rPr>
              <a:t>Δ</a:t>
            </a:r>
            <a:r>
              <a:rPr lang="it-IT" kern="0" dirty="0" smtClean="0">
                <a:solidFill>
                  <a:schemeClr val="accent2"/>
                </a:solidFill>
              </a:rPr>
              <a:t>T× c</a:t>
            </a:r>
          </a:p>
        </p:txBody>
      </p:sp>
      <p:cxnSp>
        <p:nvCxnSpPr>
          <p:cNvPr id="23" name="Connettore 2 22"/>
          <p:cNvCxnSpPr/>
          <p:nvPr/>
        </p:nvCxnSpPr>
        <p:spPr bwMode="auto">
          <a:xfrm>
            <a:off x="4427984" y="5373216"/>
            <a:ext cx="396000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chemeClr val="accent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6" name="Connettore 2 25"/>
          <p:cNvCxnSpPr/>
          <p:nvPr/>
        </p:nvCxnSpPr>
        <p:spPr bwMode="auto">
          <a:xfrm>
            <a:off x="4824000" y="5373216"/>
            <a:ext cx="396000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chemeClr val="accent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7" name="Connettore 2 26"/>
          <p:cNvCxnSpPr/>
          <p:nvPr/>
        </p:nvCxnSpPr>
        <p:spPr bwMode="auto">
          <a:xfrm>
            <a:off x="4464000" y="2852936"/>
            <a:ext cx="360000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chemeClr val="accent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8" name="Connettore 2 27"/>
          <p:cNvCxnSpPr/>
          <p:nvPr/>
        </p:nvCxnSpPr>
        <p:spPr bwMode="auto">
          <a:xfrm>
            <a:off x="4824000" y="2852936"/>
            <a:ext cx="360000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chemeClr val="accent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0" name="CasellaDiTesto 29"/>
          <p:cNvSpPr txBox="1"/>
          <p:nvPr/>
        </p:nvSpPr>
        <p:spPr>
          <a:xfrm>
            <a:off x="3851920" y="2545159"/>
            <a:ext cx="187220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it-IT" sz="1400" b="1" kern="0" dirty="0" smtClean="0">
                <a:solidFill>
                  <a:schemeClr val="accent2"/>
                </a:solidFill>
              </a:rPr>
              <a:t>15mm  </a:t>
            </a:r>
            <a:r>
              <a:rPr lang="it-IT" sz="1400" b="1" kern="0" dirty="0" err="1" smtClean="0">
                <a:solidFill>
                  <a:schemeClr val="accent2"/>
                </a:solidFill>
              </a:rPr>
              <a:t>15mm</a:t>
            </a:r>
            <a:endParaRPr lang="it-IT" sz="1400" b="1" kern="0" dirty="0" smtClean="0">
              <a:solidFill>
                <a:schemeClr val="accent2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3491880" y="5229200"/>
            <a:ext cx="2664296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it-IT" sz="1400" b="1" kern="0" dirty="0" smtClean="0">
                <a:solidFill>
                  <a:schemeClr val="accent2"/>
                </a:solidFill>
              </a:rPr>
              <a:t>100ps                  </a:t>
            </a:r>
            <a:r>
              <a:rPr lang="it-IT" sz="1400" b="1" kern="0" dirty="0" err="1" smtClean="0">
                <a:solidFill>
                  <a:schemeClr val="accent2"/>
                </a:solidFill>
              </a:rPr>
              <a:t>100ps</a:t>
            </a:r>
            <a:endParaRPr lang="it-IT" sz="1400" b="1" kern="0" dirty="0" smtClean="0">
              <a:solidFill>
                <a:schemeClr val="accent2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163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  <p:bldP spid="30" grpId="1"/>
      <p:bldP spid="31" grpId="0"/>
      <p:bldP spid="3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platzhalter 60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1512168"/>
          </a:xfrm>
        </p:spPr>
        <p:txBody>
          <a:bodyPr/>
          <a:lstStyle/>
          <a:p>
            <a:r>
              <a:rPr lang="en-AU" dirty="0" smtClean="0"/>
              <a:t>'Problem':</a:t>
            </a:r>
            <a:br>
              <a:rPr lang="en-AU" dirty="0" smtClean="0"/>
            </a:br>
            <a:r>
              <a:rPr lang="en-AU" dirty="0" smtClean="0"/>
              <a:t>Our point source only creates coincidences in few crystal combinations</a:t>
            </a:r>
          </a:p>
          <a:p>
            <a:r>
              <a:rPr lang="en-AU" dirty="0" smtClean="0"/>
              <a:t>Must therefore use many positions and overly results.</a:t>
            </a:r>
          </a:p>
          <a:p>
            <a:r>
              <a:rPr lang="en-AU" dirty="0" smtClean="0"/>
              <a:t>(This explains badly filled 'channel - channel' bins) </a:t>
            </a:r>
            <a:endParaRPr lang="en-AU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Many Channels ('All vs. All')</a:t>
            </a:r>
            <a:endParaRPr lang="en-AU" dirty="0"/>
          </a:p>
        </p:txBody>
      </p:sp>
      <p:sp>
        <p:nvSpPr>
          <p:cNvPr id="5" name="Rechteck 4"/>
          <p:cNvSpPr/>
          <p:nvPr/>
        </p:nvSpPr>
        <p:spPr>
          <a:xfrm>
            <a:off x="683568" y="3284984"/>
            <a:ext cx="1080120" cy="21602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>
                <a:solidFill>
                  <a:schemeClr val="tx1"/>
                </a:solidFill>
              </a:rPr>
              <a:t>A1</a:t>
            </a:r>
            <a:endParaRPr lang="en-AU" sz="14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83568" y="3573016"/>
            <a:ext cx="1080120" cy="21602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hteck 6"/>
          <p:cNvSpPr/>
          <p:nvPr/>
        </p:nvSpPr>
        <p:spPr>
          <a:xfrm>
            <a:off x="683568" y="3861048"/>
            <a:ext cx="1080120" cy="21602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hteck 7"/>
          <p:cNvSpPr/>
          <p:nvPr/>
        </p:nvSpPr>
        <p:spPr>
          <a:xfrm>
            <a:off x="683568" y="4149080"/>
            <a:ext cx="1080120" cy="21602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hteck 8"/>
          <p:cNvSpPr/>
          <p:nvPr/>
        </p:nvSpPr>
        <p:spPr>
          <a:xfrm>
            <a:off x="683568" y="4437112"/>
            <a:ext cx="1080120" cy="21602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hteck 9"/>
          <p:cNvSpPr/>
          <p:nvPr/>
        </p:nvSpPr>
        <p:spPr>
          <a:xfrm>
            <a:off x="683568" y="4725144"/>
            <a:ext cx="1080120" cy="21602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hteck 10"/>
          <p:cNvSpPr/>
          <p:nvPr/>
        </p:nvSpPr>
        <p:spPr>
          <a:xfrm>
            <a:off x="683568" y="5013176"/>
            <a:ext cx="1080120" cy="21602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hteck 11"/>
          <p:cNvSpPr/>
          <p:nvPr/>
        </p:nvSpPr>
        <p:spPr>
          <a:xfrm>
            <a:off x="4211960" y="3573016"/>
            <a:ext cx="1080120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hteck 12"/>
          <p:cNvSpPr/>
          <p:nvPr/>
        </p:nvSpPr>
        <p:spPr>
          <a:xfrm>
            <a:off x="4211960" y="3861048"/>
            <a:ext cx="1080120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hteck 13"/>
          <p:cNvSpPr/>
          <p:nvPr/>
        </p:nvSpPr>
        <p:spPr>
          <a:xfrm>
            <a:off x="4211960" y="4149080"/>
            <a:ext cx="1080120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hteck 14"/>
          <p:cNvSpPr/>
          <p:nvPr/>
        </p:nvSpPr>
        <p:spPr>
          <a:xfrm>
            <a:off x="4211960" y="4437112"/>
            <a:ext cx="1080120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hteck 15"/>
          <p:cNvSpPr/>
          <p:nvPr/>
        </p:nvSpPr>
        <p:spPr>
          <a:xfrm>
            <a:off x="4211960" y="4725144"/>
            <a:ext cx="1080120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hteck 16"/>
          <p:cNvSpPr/>
          <p:nvPr/>
        </p:nvSpPr>
        <p:spPr>
          <a:xfrm>
            <a:off x="4211960" y="5013176"/>
            <a:ext cx="1080120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hteck 17"/>
          <p:cNvSpPr/>
          <p:nvPr/>
        </p:nvSpPr>
        <p:spPr>
          <a:xfrm>
            <a:off x="5292080" y="3212976"/>
            <a:ext cx="432048" cy="2376264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hteck 18"/>
          <p:cNvSpPr/>
          <p:nvPr/>
        </p:nvSpPr>
        <p:spPr>
          <a:xfrm>
            <a:off x="251520" y="3212976"/>
            <a:ext cx="432048" cy="2376264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hteck 20"/>
          <p:cNvSpPr/>
          <p:nvPr/>
        </p:nvSpPr>
        <p:spPr>
          <a:xfrm>
            <a:off x="683568" y="5301208"/>
            <a:ext cx="1080120" cy="21602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>
                <a:solidFill>
                  <a:schemeClr val="tx1"/>
                </a:solidFill>
              </a:rPr>
              <a:t>A8</a:t>
            </a:r>
            <a:endParaRPr lang="en-AU" sz="1400" dirty="0">
              <a:solidFill>
                <a:schemeClr val="tx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4211960" y="3284984"/>
            <a:ext cx="1080120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>
                <a:solidFill>
                  <a:schemeClr val="tx1"/>
                </a:solidFill>
              </a:rPr>
              <a:t>B</a:t>
            </a:r>
            <a:r>
              <a:rPr lang="en-AU" sz="1400" dirty="0" smtClean="0">
                <a:solidFill>
                  <a:schemeClr val="tx1"/>
                </a:solidFill>
              </a:rPr>
              <a:t>1</a:t>
            </a:r>
            <a:endParaRPr lang="en-AU" sz="1400" dirty="0">
              <a:solidFill>
                <a:schemeClr val="tx1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4211960" y="5301208"/>
            <a:ext cx="1080120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>
                <a:solidFill>
                  <a:schemeClr val="tx1"/>
                </a:solidFill>
              </a:rPr>
              <a:t>B8</a:t>
            </a:r>
            <a:endParaRPr lang="en-AU" sz="1400" dirty="0">
              <a:solidFill>
                <a:schemeClr val="tx1"/>
              </a:solidFill>
            </a:endParaRPr>
          </a:p>
        </p:txBody>
      </p:sp>
      <p:cxnSp>
        <p:nvCxnSpPr>
          <p:cNvPr id="24" name="Gerade Verbindung mit Pfeil 23"/>
          <p:cNvCxnSpPr>
            <a:stCxn id="5" idx="3"/>
            <a:endCxn id="15" idx="1"/>
          </p:cNvCxnSpPr>
          <p:nvPr/>
        </p:nvCxnSpPr>
        <p:spPr>
          <a:xfrm>
            <a:off x="1763688" y="3392996"/>
            <a:ext cx="2448272" cy="115212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stCxn id="6" idx="3"/>
            <a:endCxn id="14" idx="1"/>
          </p:cNvCxnSpPr>
          <p:nvPr/>
        </p:nvCxnSpPr>
        <p:spPr>
          <a:xfrm>
            <a:off x="1763688" y="3681028"/>
            <a:ext cx="2448272" cy="576064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7" idx="3"/>
            <a:endCxn id="13" idx="1"/>
          </p:cNvCxnSpPr>
          <p:nvPr/>
        </p:nvCxnSpPr>
        <p:spPr>
          <a:xfrm>
            <a:off x="1763688" y="3969060"/>
            <a:ext cx="2448272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stCxn id="8" idx="3"/>
            <a:endCxn id="12" idx="1"/>
          </p:cNvCxnSpPr>
          <p:nvPr/>
        </p:nvCxnSpPr>
        <p:spPr>
          <a:xfrm flipV="1">
            <a:off x="1763688" y="3681028"/>
            <a:ext cx="2448272" cy="576064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stCxn id="9" idx="3"/>
            <a:endCxn id="22" idx="1"/>
          </p:cNvCxnSpPr>
          <p:nvPr/>
        </p:nvCxnSpPr>
        <p:spPr>
          <a:xfrm flipV="1">
            <a:off x="1763688" y="3392996"/>
            <a:ext cx="2448272" cy="115212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eck 28"/>
          <p:cNvSpPr/>
          <p:nvPr/>
        </p:nvSpPr>
        <p:spPr>
          <a:xfrm>
            <a:off x="6660232" y="5301208"/>
            <a:ext cx="216024" cy="21602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AU" sz="1200" dirty="0" smtClean="0">
                <a:solidFill>
                  <a:schemeClr val="tx1"/>
                </a:solidFill>
              </a:rPr>
              <a:t>A1</a:t>
            </a:r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8172400" y="5301208"/>
            <a:ext cx="216024" cy="21602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AU" sz="1200" dirty="0" smtClean="0">
                <a:solidFill>
                  <a:schemeClr val="tx1"/>
                </a:solidFill>
              </a:rPr>
              <a:t>A8</a:t>
            </a:r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7092280" y="5301208"/>
            <a:ext cx="216024" cy="21602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7308304" y="5301208"/>
            <a:ext cx="216024" cy="21602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7524328" y="5301208"/>
            <a:ext cx="216024" cy="21602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7740352" y="5301208"/>
            <a:ext cx="216024" cy="21602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7956376" y="5301208"/>
            <a:ext cx="216024" cy="21602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6876256" y="5301208"/>
            <a:ext cx="216024" cy="21602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6372200" y="5013176"/>
            <a:ext cx="216024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AU" sz="1200" dirty="0">
                <a:solidFill>
                  <a:schemeClr val="tx1"/>
                </a:solidFill>
              </a:rPr>
              <a:t>B</a:t>
            </a:r>
            <a:r>
              <a:rPr lang="en-AU" sz="1200" dirty="0" smtClean="0">
                <a:solidFill>
                  <a:schemeClr val="tx1"/>
                </a:solidFill>
              </a:rPr>
              <a:t>1</a:t>
            </a:r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6372200" y="4797152"/>
            <a:ext cx="216024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6372200" y="3501008"/>
            <a:ext cx="216024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AU" sz="1200" dirty="0" smtClean="0">
                <a:solidFill>
                  <a:schemeClr val="tx1"/>
                </a:solidFill>
              </a:rPr>
              <a:t>B8</a:t>
            </a:r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6372200" y="4581128"/>
            <a:ext cx="216024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6372200" y="4365104"/>
            <a:ext cx="216024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6372200" y="4149080"/>
            <a:ext cx="216024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6372200" y="3933056"/>
            <a:ext cx="216024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6372200" y="3717032"/>
            <a:ext cx="216024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45" name="Rechteck 44"/>
          <p:cNvSpPr/>
          <p:nvPr/>
        </p:nvSpPr>
        <p:spPr>
          <a:xfrm>
            <a:off x="6660232" y="4149080"/>
            <a:ext cx="216024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cxnSp>
        <p:nvCxnSpPr>
          <p:cNvPr id="46" name="Gerade Verbindung mit Pfeil 45"/>
          <p:cNvCxnSpPr/>
          <p:nvPr/>
        </p:nvCxnSpPr>
        <p:spPr>
          <a:xfrm>
            <a:off x="6444208" y="5301208"/>
            <a:ext cx="2232248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 flipH="1" flipV="1">
            <a:off x="6588224" y="3212976"/>
            <a:ext cx="8384" cy="2240632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hteck 47"/>
          <p:cNvSpPr/>
          <p:nvPr/>
        </p:nvSpPr>
        <p:spPr>
          <a:xfrm>
            <a:off x="6876256" y="4365104"/>
            <a:ext cx="216024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7092280" y="4581128"/>
            <a:ext cx="216024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7308304" y="4797152"/>
            <a:ext cx="216024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51" name="Rechteck 50"/>
          <p:cNvSpPr/>
          <p:nvPr/>
        </p:nvSpPr>
        <p:spPr>
          <a:xfrm>
            <a:off x="7524328" y="5013176"/>
            <a:ext cx="216024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cxnSp>
        <p:nvCxnSpPr>
          <p:cNvPr id="53" name="Gerade Verbindung mit Pfeil 52"/>
          <p:cNvCxnSpPr>
            <a:stCxn id="7" idx="3"/>
            <a:endCxn id="23" idx="1"/>
          </p:cNvCxnSpPr>
          <p:nvPr/>
        </p:nvCxnSpPr>
        <p:spPr>
          <a:xfrm>
            <a:off x="1763688" y="3969060"/>
            <a:ext cx="2448272" cy="144016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>
            <a:stCxn id="11" idx="3"/>
            <a:endCxn id="17" idx="1"/>
          </p:cNvCxnSpPr>
          <p:nvPr/>
        </p:nvCxnSpPr>
        <p:spPr>
          <a:xfrm>
            <a:off x="1763688" y="5121188"/>
            <a:ext cx="2448272" cy="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hteck 54"/>
          <p:cNvSpPr/>
          <p:nvPr/>
        </p:nvSpPr>
        <p:spPr>
          <a:xfrm>
            <a:off x="7092280" y="3501008"/>
            <a:ext cx="216024" cy="216024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56" name="Rechteck 55"/>
          <p:cNvSpPr/>
          <p:nvPr/>
        </p:nvSpPr>
        <p:spPr>
          <a:xfrm>
            <a:off x="7884368" y="3717032"/>
            <a:ext cx="216024" cy="216024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52" name="Stern mit 7 Zacken 51"/>
          <p:cNvSpPr/>
          <p:nvPr/>
        </p:nvSpPr>
        <p:spPr>
          <a:xfrm>
            <a:off x="3563888" y="4977172"/>
            <a:ext cx="288032" cy="288032"/>
          </a:xfrm>
          <a:prstGeom prst="star7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Stern mit 7 Zacken 19"/>
          <p:cNvSpPr/>
          <p:nvPr/>
        </p:nvSpPr>
        <p:spPr>
          <a:xfrm>
            <a:off x="2915816" y="3861048"/>
            <a:ext cx="288032" cy="288032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2" name="Fußzeilenplatzhalter 6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63" name="Foliennummernplatzhalter 6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949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platzhalter 6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2"/>
                </a:solidFill>
              </a:rPr>
              <a:t>OV = 8V (</a:t>
            </a:r>
            <a:r>
              <a:rPr lang="it-IT" dirty="0" err="1" smtClean="0">
                <a:solidFill>
                  <a:schemeClr val="accent2"/>
                </a:solidFill>
              </a:rPr>
              <a:t>only</a:t>
            </a:r>
            <a:r>
              <a:rPr lang="it-IT" dirty="0" smtClean="0">
                <a:solidFill>
                  <a:schemeClr val="accent2"/>
                </a:solidFill>
              </a:rPr>
              <a:t>), </a:t>
            </a:r>
            <a:r>
              <a:rPr lang="it-IT" dirty="0">
                <a:solidFill>
                  <a:schemeClr val="accent2"/>
                </a:solidFill>
              </a:rPr>
              <a:t>22°C</a:t>
            </a:r>
          </a:p>
          <a:p>
            <a:endParaRPr lang="en-AU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Timing </a:t>
            </a:r>
            <a:r>
              <a:rPr lang="en-US" dirty="0" smtClean="0"/>
              <a:t>resolution: '18 vs. 18'</a:t>
            </a:r>
            <a:endParaRPr lang="en-US" dirty="0"/>
          </a:p>
        </p:txBody>
      </p:sp>
      <p:pic>
        <p:nvPicPr>
          <p:cNvPr id="80" name="Immagine 93" descr="timing_18_18.png"/>
          <p:cNvPicPr>
            <a:picLocks noChangeAspect="1"/>
          </p:cNvPicPr>
          <p:nvPr/>
        </p:nvPicPr>
        <p:blipFill>
          <a:blip r:embed="rId2" cstate="print"/>
          <a:srcRect l="12396" t="9451" r="11995" b="3914"/>
          <a:stretch>
            <a:fillRect/>
          </a:stretch>
        </p:blipFill>
        <p:spPr>
          <a:xfrm>
            <a:off x="35496" y="1412776"/>
            <a:ext cx="4587598" cy="3942453"/>
          </a:xfrm>
          <a:prstGeom prst="rect">
            <a:avLst/>
          </a:prstGeom>
        </p:spPr>
      </p:pic>
      <p:cxnSp>
        <p:nvCxnSpPr>
          <p:cNvPr id="84" name="Connettore 2 124"/>
          <p:cNvCxnSpPr>
            <a:endCxn id="86" idx="4"/>
          </p:cNvCxnSpPr>
          <p:nvPr/>
        </p:nvCxnSpPr>
        <p:spPr bwMode="auto">
          <a:xfrm flipH="1" flipV="1">
            <a:off x="1763688" y="4005064"/>
            <a:ext cx="432048" cy="1584176"/>
          </a:xfrm>
          <a:prstGeom prst="straightConnector1">
            <a:avLst/>
          </a:prstGeom>
          <a:solidFill>
            <a:srgbClr val="FFFF00"/>
          </a:solidFill>
          <a:ln w="1270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5" name="CasellaDiTesto 125"/>
          <p:cNvSpPr txBox="1"/>
          <p:nvPr/>
        </p:nvSpPr>
        <p:spPr>
          <a:xfrm>
            <a:off x="1259632" y="5589240"/>
            <a:ext cx="252028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it-IT" sz="1600" kern="0" dirty="0" err="1" smtClean="0">
                <a:solidFill>
                  <a:schemeClr val="accent2"/>
                </a:solidFill>
              </a:rPr>
              <a:t>missing</a:t>
            </a:r>
            <a:r>
              <a:rPr lang="it-IT" sz="1600" kern="0" dirty="0" smtClean="0">
                <a:solidFill>
                  <a:schemeClr val="accent2"/>
                </a:solidFill>
              </a:rPr>
              <a:t> source positions</a:t>
            </a:r>
          </a:p>
        </p:txBody>
      </p:sp>
      <p:sp>
        <p:nvSpPr>
          <p:cNvPr id="86" name="Ovale 126"/>
          <p:cNvSpPr/>
          <p:nvPr/>
        </p:nvSpPr>
        <p:spPr bwMode="auto">
          <a:xfrm>
            <a:off x="1331640" y="3429000"/>
            <a:ext cx="864096" cy="576064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7" name="Ovale 127"/>
          <p:cNvSpPr/>
          <p:nvPr/>
        </p:nvSpPr>
        <p:spPr bwMode="auto">
          <a:xfrm>
            <a:off x="683568" y="2204864"/>
            <a:ext cx="3744416" cy="360040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CasellaDiTesto 128"/>
          <p:cNvSpPr txBox="1"/>
          <p:nvPr/>
        </p:nvSpPr>
        <p:spPr>
          <a:xfrm>
            <a:off x="4788024" y="3140968"/>
            <a:ext cx="158417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kern="0" dirty="0" smtClean="0">
                <a:solidFill>
                  <a:schemeClr val="accent2"/>
                </a:solidFill>
              </a:rPr>
              <a:t>broken channel</a:t>
            </a:r>
          </a:p>
        </p:txBody>
      </p:sp>
      <p:cxnSp>
        <p:nvCxnSpPr>
          <p:cNvPr id="89" name="Connettore 2 129"/>
          <p:cNvCxnSpPr>
            <a:endCxn id="87" idx="6"/>
          </p:cNvCxnSpPr>
          <p:nvPr/>
        </p:nvCxnSpPr>
        <p:spPr bwMode="auto">
          <a:xfrm flipH="1" flipV="1">
            <a:off x="4427984" y="2384884"/>
            <a:ext cx="432048" cy="756084"/>
          </a:xfrm>
          <a:prstGeom prst="straightConnector1">
            <a:avLst/>
          </a:prstGeom>
          <a:solidFill>
            <a:srgbClr val="FFFF00"/>
          </a:solidFill>
          <a:ln w="1270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68" name="Gruppierung 67"/>
          <p:cNvGrpSpPr/>
          <p:nvPr/>
        </p:nvGrpSpPr>
        <p:grpSpPr>
          <a:xfrm>
            <a:off x="5724128" y="836712"/>
            <a:ext cx="2304256" cy="2061678"/>
            <a:chOff x="5724128" y="836712"/>
            <a:chExt cx="2304256" cy="2061678"/>
          </a:xfrm>
        </p:grpSpPr>
        <p:pic>
          <p:nvPicPr>
            <p:cNvPr id="90" name="Grafik 3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5" t="9838" r="20075" b="9838"/>
            <a:stretch/>
          </p:blipFill>
          <p:spPr>
            <a:xfrm>
              <a:off x="5724128" y="836712"/>
              <a:ext cx="2304256" cy="2061678"/>
            </a:xfrm>
            <a:prstGeom prst="rect">
              <a:avLst/>
            </a:prstGeom>
          </p:spPr>
        </p:pic>
        <p:sp>
          <p:nvSpPr>
            <p:cNvPr id="76" name="Rettangolo 75"/>
            <p:cNvSpPr/>
            <p:nvPr/>
          </p:nvSpPr>
          <p:spPr bwMode="auto">
            <a:xfrm>
              <a:off x="5868144" y="1772816"/>
              <a:ext cx="1008112" cy="504056"/>
            </a:xfrm>
            <a:prstGeom prst="rect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81" name="Gruppo 138"/>
          <p:cNvGrpSpPr/>
          <p:nvPr/>
        </p:nvGrpSpPr>
        <p:grpSpPr>
          <a:xfrm>
            <a:off x="3131840" y="2276872"/>
            <a:ext cx="5873233" cy="4098891"/>
            <a:chOff x="683568" y="2354445"/>
            <a:chExt cx="5369177" cy="4026883"/>
          </a:xfrm>
        </p:grpSpPr>
        <p:pic>
          <p:nvPicPr>
            <p:cNvPr id="82" name="Immagine 92" descr="histogra_CRT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568" y="2354445"/>
              <a:ext cx="5369177" cy="4026883"/>
            </a:xfrm>
            <a:prstGeom prst="rect">
              <a:avLst/>
            </a:prstGeom>
          </p:spPr>
        </p:pic>
        <p:sp>
          <p:nvSpPr>
            <p:cNvPr id="83" name="Rettangolo 95"/>
            <p:cNvSpPr/>
            <p:nvPr/>
          </p:nvSpPr>
          <p:spPr bwMode="auto">
            <a:xfrm>
              <a:off x="3995936" y="3284984"/>
              <a:ext cx="1584176" cy="648072"/>
            </a:xfrm>
            <a:prstGeom prst="rect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b="1" i="0" u="none" strike="noStrike" cap="none" normalizeH="0" baseline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charset="0"/>
                  <a:cs typeface="Arial" charset="0"/>
                </a:rPr>
                <a:t>µ ~ 232 ps</a:t>
              </a:r>
            </a:p>
          </p:txBody>
        </p:sp>
      </p:grpSp>
      <p:sp>
        <p:nvSpPr>
          <p:cNvPr id="69" name="Fußzeilenplatzhalter 6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70" name="Foliennummernplatzhalter 6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260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 animBg="1"/>
      <p:bldP spid="87" grpId="0" animBg="1"/>
      <p:bldP spid="8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SiPM bias voltage scan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Results very close to the limit for 'OLD' RGB-HD technology</a:t>
            </a:r>
          </a:p>
          <a:p>
            <a:r>
              <a:rPr lang="en-US" dirty="0" smtClean="0"/>
              <a:t>Overvoltage can be increases much higher for single crystals</a:t>
            </a:r>
          </a:p>
          <a:p>
            <a:r>
              <a:rPr lang="en-US" i="1" dirty="0" smtClean="0"/>
              <a:t>Limitation in array operation </a:t>
            </a:r>
            <a:r>
              <a:rPr lang="en-US" dirty="0" smtClean="0"/>
              <a:t>also observed in FBK discrete setup!</a:t>
            </a:r>
          </a:p>
          <a:p>
            <a:endParaRPr lang="en-AU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to FBK results ('gold standard')</a:t>
            </a:r>
            <a:endParaRPr lang="en-US"/>
          </a:p>
        </p:txBody>
      </p:sp>
      <p:grpSp>
        <p:nvGrpSpPr>
          <p:cNvPr id="102" name="Gruppo 101"/>
          <p:cNvGrpSpPr/>
          <p:nvPr/>
        </p:nvGrpSpPr>
        <p:grpSpPr>
          <a:xfrm>
            <a:off x="251520" y="1515350"/>
            <a:ext cx="6405898" cy="3281802"/>
            <a:chOff x="539552" y="1628801"/>
            <a:chExt cx="6117866" cy="292176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9552" y="1628801"/>
              <a:ext cx="6117866" cy="2921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6" name="CasellaDiTesto 95"/>
            <p:cNvSpPr txBox="1"/>
            <p:nvPr/>
          </p:nvSpPr>
          <p:spPr>
            <a:xfrm>
              <a:off x="4212000" y="1836000"/>
              <a:ext cx="115212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dirty="0" smtClean="0">
                  <a:solidFill>
                    <a:schemeClr val="bg2">
                      <a:lumMod val="75000"/>
                    </a:schemeClr>
                  </a:solidFill>
                </a:rPr>
                <a:t>FBK 64 </a:t>
              </a:r>
              <a:r>
                <a:rPr lang="it-IT" sz="900" dirty="0" err="1" smtClean="0">
                  <a:solidFill>
                    <a:schemeClr val="bg2">
                      <a:lumMod val="75000"/>
                    </a:schemeClr>
                  </a:solidFill>
                </a:rPr>
                <a:t>Ch</a:t>
              </a:r>
              <a:r>
                <a:rPr lang="it-IT" sz="900" dirty="0" smtClean="0">
                  <a:solidFill>
                    <a:schemeClr val="bg2">
                      <a:lumMod val="75000"/>
                    </a:schemeClr>
                  </a:solidFill>
                </a:rPr>
                <a:t> 10°C</a:t>
              </a:r>
              <a:endParaRPr lang="it-IT" sz="9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97" name="CasellaDiTesto 96"/>
            <p:cNvSpPr txBox="1"/>
            <p:nvPr/>
          </p:nvSpPr>
          <p:spPr>
            <a:xfrm>
              <a:off x="5472000" y="1836000"/>
              <a:ext cx="104421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dirty="0" smtClean="0">
                  <a:solidFill>
                    <a:schemeClr val="bg2">
                      <a:lumMod val="75000"/>
                    </a:schemeClr>
                  </a:solidFill>
                </a:rPr>
                <a:t>FBK 1 </a:t>
              </a:r>
              <a:r>
                <a:rPr lang="it-IT" sz="900" dirty="0" err="1" smtClean="0">
                  <a:solidFill>
                    <a:schemeClr val="bg2">
                      <a:lumMod val="75000"/>
                    </a:schemeClr>
                  </a:solidFill>
                </a:rPr>
                <a:t>Ch</a:t>
              </a:r>
              <a:r>
                <a:rPr lang="it-IT" sz="900" dirty="0" smtClean="0">
                  <a:solidFill>
                    <a:schemeClr val="bg2">
                      <a:lumMod val="75000"/>
                    </a:schemeClr>
                  </a:solidFill>
                </a:rPr>
                <a:t> 10°C</a:t>
              </a:r>
              <a:endParaRPr lang="it-IT" sz="9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00" name="CasellaDiTesto 99"/>
            <p:cNvSpPr txBox="1"/>
            <p:nvPr/>
          </p:nvSpPr>
          <p:spPr>
            <a:xfrm>
              <a:off x="5472000" y="2204864"/>
              <a:ext cx="111622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dirty="0" smtClean="0">
                  <a:solidFill>
                    <a:schemeClr val="bg2">
                      <a:lumMod val="75000"/>
                    </a:schemeClr>
                  </a:solidFill>
                </a:rPr>
                <a:t>PETA 36Ch 22°C</a:t>
              </a:r>
              <a:endParaRPr lang="it-IT" sz="9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01" name="CasellaDiTesto 100"/>
            <p:cNvSpPr txBox="1"/>
            <p:nvPr/>
          </p:nvSpPr>
          <p:spPr>
            <a:xfrm>
              <a:off x="4211960" y="2204864"/>
              <a:ext cx="111622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dirty="0" smtClean="0">
                  <a:solidFill>
                    <a:schemeClr val="bg2">
                      <a:lumMod val="75000"/>
                    </a:schemeClr>
                  </a:solidFill>
                </a:rPr>
                <a:t>PETA 36Ch 34°C</a:t>
              </a:r>
              <a:endParaRPr lang="it-IT" sz="9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cxnSp>
        <p:nvCxnSpPr>
          <p:cNvPr id="104" name="Connettore 2 103"/>
          <p:cNvCxnSpPr/>
          <p:nvPr/>
        </p:nvCxnSpPr>
        <p:spPr bwMode="auto">
          <a:xfrm flipH="1">
            <a:off x="6372200" y="1875389"/>
            <a:ext cx="360040" cy="0"/>
          </a:xfrm>
          <a:prstGeom prst="straightConnector1">
            <a:avLst/>
          </a:prstGeom>
          <a:solidFill>
            <a:srgbClr val="FFFF00"/>
          </a:solidFill>
          <a:ln w="25400" cap="flat" cmpd="sng" algn="ctr">
            <a:solidFill>
              <a:srgbClr val="86BB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7" name="CasellaDiTesto 106"/>
          <p:cNvSpPr txBox="1"/>
          <p:nvPr/>
        </p:nvSpPr>
        <p:spPr>
          <a:xfrm>
            <a:off x="6876256" y="1731373"/>
            <a:ext cx="1800200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SiPM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 4x4 mm</a:t>
            </a:r>
            <a:r>
              <a:rPr lang="en-US" sz="1100" baseline="30000" dirty="0" smtClean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  <a:p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LYSO 3x3x5 mm</a:t>
            </a:r>
            <a:r>
              <a:rPr lang="en-US" sz="1100" baseline="30000" dirty="0" smtClean="0">
                <a:solidFill>
                  <a:schemeClr val="bg2">
                    <a:lumMod val="75000"/>
                  </a:schemeClr>
                </a:solidFill>
              </a:rPr>
              <a:t>3</a:t>
            </a:r>
          </a:p>
          <a:p>
            <a:endParaRPr lang="en-US" sz="1100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Measurements with discrete electronics </a:t>
            </a:r>
          </a:p>
        </p:txBody>
      </p:sp>
      <p:cxnSp>
        <p:nvCxnSpPr>
          <p:cNvPr id="108" name="Connettore 2 107"/>
          <p:cNvCxnSpPr/>
          <p:nvPr/>
        </p:nvCxnSpPr>
        <p:spPr bwMode="auto">
          <a:xfrm flipH="1" flipV="1">
            <a:off x="6660232" y="2595469"/>
            <a:ext cx="504056" cy="1008112"/>
          </a:xfrm>
          <a:prstGeom prst="straightConnector1">
            <a:avLst/>
          </a:prstGeom>
          <a:solidFill>
            <a:srgbClr val="FFFF00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0" name="CasellaDiTesto 109"/>
          <p:cNvSpPr txBox="1"/>
          <p:nvPr/>
        </p:nvSpPr>
        <p:spPr>
          <a:xfrm>
            <a:off x="7164288" y="3387557"/>
            <a:ext cx="18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SiPM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 2.5x2.5 mm</a:t>
            </a:r>
            <a:r>
              <a:rPr lang="en-US" sz="1100" baseline="30000" dirty="0" smtClean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  <a:p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LYSO 2.5x2.5x10 mm</a:t>
            </a:r>
            <a:r>
              <a:rPr lang="en-US" sz="1100" baseline="30000" dirty="0" smtClean="0">
                <a:solidFill>
                  <a:schemeClr val="bg2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179512" y="3819605"/>
            <a:ext cx="504056" cy="216024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200 </a:t>
            </a:r>
            <a:r>
              <a:rPr kumimoji="0" lang="en-A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ps</a:t>
            </a:r>
            <a:endParaRPr kumimoji="0" lang="en-A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179512" y="1515349"/>
            <a:ext cx="504056" cy="216024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sz="1600" dirty="0" smtClean="0">
                <a:latin typeface="Arial" charset="0"/>
                <a:cs typeface="Arial" charset="0"/>
              </a:rPr>
              <a:t>3</a:t>
            </a: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00 </a:t>
            </a:r>
            <a:r>
              <a:rPr kumimoji="0" lang="en-A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ps</a:t>
            </a:r>
            <a:endParaRPr kumimoji="0" lang="en-A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179512" y="4251653"/>
            <a:ext cx="504056" cy="216024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180 </a:t>
            </a:r>
            <a:r>
              <a:rPr kumimoji="0" lang="en-A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ps</a:t>
            </a:r>
            <a:endParaRPr kumimoji="0" lang="en-A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2051720" y="2636912"/>
            <a:ext cx="1296144" cy="358775"/>
          </a:xfrm>
          <a:prstGeom prst="wedgeRectCallout">
            <a:avLst>
              <a:gd name="adj1" fmla="val -16186"/>
              <a:gd name="adj2" fmla="val 185467"/>
            </a:avLst>
          </a:prstGeom>
          <a:solidFill>
            <a:srgbClr val="F6B30A"/>
          </a:solidFill>
          <a:ln w="28575" algn="ctr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449263"/>
            <a:r>
              <a:rPr lang="de-DE" sz="1600" dirty="0" smtClean="0"/>
              <a:t>PETA @ RT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88886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3096344"/>
          </a:xfrm>
        </p:spPr>
        <p:txBody>
          <a:bodyPr/>
          <a:lstStyle/>
          <a:p>
            <a:r>
              <a:rPr lang="en-AU" dirty="0" smtClean="0"/>
              <a:t>Full </a:t>
            </a:r>
            <a:r>
              <a:rPr lang="en-AU" b="1" i="1" dirty="0" smtClean="0"/>
              <a:t>modules</a:t>
            </a:r>
            <a:r>
              <a:rPr lang="en-AU" dirty="0" smtClean="0"/>
              <a:t> with 'OLD' SiPMs from FBK have an </a:t>
            </a:r>
            <a:r>
              <a:rPr lang="en-AU" b="1" i="1" dirty="0" smtClean="0"/>
              <a:t>average</a:t>
            </a:r>
            <a:r>
              <a:rPr lang="en-AU" dirty="0" smtClean="0"/>
              <a:t> </a:t>
            </a:r>
            <a:r>
              <a:rPr lang="en-AU" b="1" dirty="0" smtClean="0"/>
              <a:t>CRT</a:t>
            </a:r>
            <a:r>
              <a:rPr lang="en-AU" dirty="0" smtClean="0"/>
              <a:t> of 230 </a:t>
            </a:r>
            <a:r>
              <a:rPr lang="en-AU" dirty="0" err="1" smtClean="0"/>
              <a:t>ps</a:t>
            </a:r>
            <a:endParaRPr lang="en-AU" dirty="0"/>
          </a:p>
          <a:p>
            <a:pPr marL="182562" lvl="1" indent="0">
              <a:buNone/>
            </a:pPr>
            <a:r>
              <a:rPr lang="en-AU" dirty="0" smtClean="0"/>
              <a:t>(single side gamma time resolution </a:t>
            </a:r>
            <a:r>
              <a:rPr lang="en-AU" dirty="0" smtClean="0">
                <a:latin typeface="Symbol" charset="2"/>
                <a:cs typeface="Symbol" charset="2"/>
              </a:rPr>
              <a:t>s</a:t>
            </a:r>
            <a:r>
              <a:rPr lang="en-AU" dirty="0" smtClean="0"/>
              <a:t> = 70ps)</a:t>
            </a:r>
          </a:p>
          <a:p>
            <a:pPr lvl="1"/>
            <a:endParaRPr lang="en-AU" sz="700" dirty="0" smtClean="0"/>
          </a:p>
          <a:p>
            <a:r>
              <a:rPr lang="en-AU" dirty="0" smtClean="0"/>
              <a:t>When comparing to </a:t>
            </a:r>
            <a:r>
              <a:rPr lang="en-AU" b="1" i="1" dirty="0" smtClean="0"/>
              <a:t>single channel </a:t>
            </a:r>
            <a:r>
              <a:rPr lang="en-AU" dirty="0" smtClean="0"/>
              <a:t>measurements, must consider</a:t>
            </a:r>
          </a:p>
          <a:p>
            <a:pPr lvl="1"/>
            <a:r>
              <a:rPr lang="en-AU" dirty="0"/>
              <a:t>W</a:t>
            </a:r>
            <a:r>
              <a:rPr lang="en-AU" dirty="0" smtClean="0"/>
              <a:t>e use with off-the-shelf LYSO</a:t>
            </a:r>
          </a:p>
          <a:p>
            <a:pPr lvl="1"/>
            <a:r>
              <a:rPr lang="en-AU" dirty="0" smtClean="0"/>
              <a:t>SiPM (RGB-HD) is not 'latest' SiPM generation</a:t>
            </a:r>
          </a:p>
          <a:p>
            <a:pPr lvl="1"/>
            <a:r>
              <a:rPr lang="en-AU" dirty="0"/>
              <a:t>Many SiPMs operate in parallel</a:t>
            </a:r>
          </a:p>
          <a:p>
            <a:pPr lvl="1"/>
            <a:r>
              <a:rPr lang="en-AU" dirty="0" smtClean="0"/>
              <a:t>Crystals </a:t>
            </a:r>
            <a:r>
              <a:rPr lang="en-AU" dirty="0"/>
              <a:t>are rather small (2.25 mm) (10 mm long)</a:t>
            </a:r>
          </a:p>
          <a:p>
            <a:pPr lvl="1"/>
            <a:r>
              <a:rPr lang="en-AU" dirty="0" smtClean="0"/>
              <a:t>Measurement done at room temperature</a:t>
            </a:r>
          </a:p>
          <a:p>
            <a:pPr lvl="1"/>
            <a:r>
              <a:rPr lang="en-AU" dirty="0" smtClean="0"/>
              <a:t>Crystal isolation (ESR / Al / ESR) is (probably) worse than Teflon</a:t>
            </a:r>
          </a:p>
          <a:p>
            <a:endParaRPr lang="en-AU" sz="800" dirty="0" smtClean="0"/>
          </a:p>
          <a:p>
            <a:r>
              <a:rPr lang="en-AU" dirty="0" smtClean="0"/>
              <a:t>Spatial resolutions in preclinical arrangements are excellent (&lt;0.8mm)</a:t>
            </a:r>
            <a:endParaRPr lang="en-AU" dirty="0"/>
          </a:p>
          <a:p>
            <a:endParaRPr lang="en-AU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Summary: Module Performance</a:t>
            </a:r>
            <a:endParaRPr lang="en-AU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4581128"/>
            <a:ext cx="2199881" cy="1656184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760" y="4581128"/>
            <a:ext cx="2611717" cy="1890722"/>
          </a:xfrm>
          <a:prstGeom prst="rect">
            <a:avLst/>
          </a:prstGeom>
        </p:spPr>
      </p:pic>
      <p:sp>
        <p:nvSpPr>
          <p:cNvPr id="12" name="Fußzeilenplatzhalt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09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 err="1" smtClean="0"/>
              <a:t>ToF</a:t>
            </a:r>
            <a:r>
              <a:rPr lang="en-AU" dirty="0" smtClean="0"/>
              <a:t> improves image quality </a:t>
            </a:r>
            <a:r>
              <a:rPr lang="en-AU" dirty="0"/>
              <a:t>(or: lowers </a:t>
            </a:r>
            <a:r>
              <a:rPr lang="en-AU" dirty="0" smtClean="0"/>
              <a:t>dose, or: lowers scan time) in PET</a:t>
            </a:r>
          </a:p>
          <a:p>
            <a:r>
              <a:rPr lang="en-AU" dirty="0" smtClean="0"/>
              <a:t>Commercial devices have 400-600 </a:t>
            </a:r>
            <a:r>
              <a:rPr lang="en-AU" dirty="0" err="1" smtClean="0"/>
              <a:t>ps</a:t>
            </a:r>
            <a:r>
              <a:rPr lang="en-AU" dirty="0" smtClean="0"/>
              <a:t> CRT</a:t>
            </a:r>
          </a:p>
          <a:p>
            <a:endParaRPr lang="en-AU" dirty="0"/>
          </a:p>
          <a:p>
            <a:r>
              <a:rPr lang="en-AU" dirty="0" smtClean="0"/>
              <a:t>CRT close to 200 </a:t>
            </a:r>
            <a:r>
              <a:rPr lang="en-AU" dirty="0" err="1" smtClean="0"/>
              <a:t>ps</a:t>
            </a:r>
            <a:r>
              <a:rPr lang="en-AU" dirty="0" smtClean="0"/>
              <a:t> @ RT has been demonstrated (by several groups)</a:t>
            </a:r>
          </a:p>
          <a:p>
            <a:pPr lvl="1"/>
            <a:r>
              <a:rPr lang="en-AU" dirty="0" smtClean="0"/>
              <a:t>Multi channel R/O ASIC can cope with this resolution</a:t>
            </a:r>
          </a:p>
          <a:p>
            <a:endParaRPr lang="en-AU" dirty="0"/>
          </a:p>
          <a:p>
            <a:r>
              <a:rPr lang="en-AU" dirty="0" smtClean="0"/>
              <a:t>Progress in SiPMs (fill factor, spectral sensitivity, dark noise) can bring us close to 100 </a:t>
            </a:r>
            <a:r>
              <a:rPr lang="en-AU" dirty="0" err="1" smtClean="0"/>
              <a:t>ps</a:t>
            </a:r>
            <a:endParaRPr lang="en-AU" dirty="0" smtClean="0"/>
          </a:p>
          <a:p>
            <a:endParaRPr lang="en-AU" dirty="0" smtClean="0"/>
          </a:p>
          <a:p>
            <a:r>
              <a:rPr lang="en-AU" dirty="0" smtClean="0"/>
              <a:t>It's all about PDE</a:t>
            </a:r>
          </a:p>
          <a:p>
            <a:pPr lvl="1"/>
            <a:r>
              <a:rPr lang="en-AU" dirty="0" smtClean="0"/>
              <a:t>Optimize SiPMs</a:t>
            </a:r>
          </a:p>
          <a:p>
            <a:pPr lvl="1"/>
            <a:r>
              <a:rPr lang="en-AU" dirty="0" smtClean="0"/>
              <a:t>Maximize light (geometry, coupling, wrapping,..)</a:t>
            </a:r>
          </a:p>
          <a:p>
            <a:pPr lvl="1"/>
            <a:endParaRPr lang="en-AU" dirty="0"/>
          </a:p>
          <a:p>
            <a:r>
              <a:rPr lang="en-AU" dirty="0" smtClean="0"/>
              <a:t>Need faster crystals!</a:t>
            </a:r>
            <a:endParaRPr lang="en-AU" dirty="0"/>
          </a:p>
          <a:p>
            <a:endParaRPr lang="en-AU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Summary</a:t>
            </a:r>
            <a:endParaRPr lang="en-AU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82216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attention!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2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432048"/>
          </a:xfrm>
        </p:spPr>
        <p:txBody>
          <a:bodyPr/>
          <a:lstStyle/>
          <a:p>
            <a:r>
              <a:rPr lang="en-US" dirty="0" smtClean="0"/>
              <a:t>Slide from A. </a:t>
            </a:r>
            <a:r>
              <a:rPr lang="en-US" dirty="0" err="1" smtClean="0"/>
              <a:t>Ganin</a:t>
            </a:r>
            <a:r>
              <a:rPr lang="en-US" dirty="0" smtClean="0"/>
              <a:t>, GE Company, CRT ≈ 400 </a:t>
            </a:r>
            <a:r>
              <a:rPr lang="en-US" dirty="0" err="1" smtClean="0"/>
              <a:t>ps</a:t>
            </a:r>
            <a:r>
              <a:rPr lang="en-US" dirty="0" smtClean="0"/>
              <a:t>, Hot Rods Phantom</a:t>
            </a:r>
          </a:p>
          <a:p>
            <a:r>
              <a:rPr lang="en-US" dirty="0" smtClean="0"/>
              <a:t>Contrast enhancement / resolution increase (@ given dose)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Improvement by </a:t>
            </a:r>
            <a:r>
              <a:rPr lang="en-US" dirty="0" err="1" smtClean="0"/>
              <a:t>ToF</a:t>
            </a:r>
            <a:endParaRPr lang="en-US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25" y="1888108"/>
            <a:ext cx="7901399" cy="377314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11560" y="6104329"/>
            <a:ext cx="80648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C. Kim et al., </a:t>
            </a:r>
            <a:r>
              <a:rPr lang="en-US" sz="1200" dirty="0" err="1" smtClean="0"/>
              <a:t>ToF</a:t>
            </a:r>
            <a:r>
              <a:rPr lang="en-US" sz="1200" dirty="0" smtClean="0"/>
              <a:t> PET Detector development with Silicon Photomultiplier, 2012 </a:t>
            </a:r>
            <a:r>
              <a:rPr lang="en-US" sz="1200" dirty="0"/>
              <a:t>IEEE </a:t>
            </a:r>
            <a:r>
              <a:rPr lang="en-US" sz="1200" dirty="0" smtClean="0"/>
              <a:t>NSS and MIC Record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51654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2" y="836712"/>
            <a:ext cx="9361040" cy="936104"/>
          </a:xfrm>
        </p:spPr>
        <p:txBody>
          <a:bodyPr/>
          <a:lstStyle/>
          <a:p>
            <a:r>
              <a:rPr lang="en-AU" dirty="0" smtClean="0"/>
              <a:t>Difficult to determine exactly because FE saturates at high amplitudes</a:t>
            </a:r>
          </a:p>
          <a:p>
            <a:r>
              <a:rPr lang="en-AU" dirty="0" smtClean="0"/>
              <a:t>1.275 MeV peak cannot be used well for calibration and nonlinearity correct.</a:t>
            </a:r>
            <a:endParaRPr lang="en-AU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Energy Resolution (@ low overvoltage)</a:t>
            </a:r>
            <a:endParaRPr lang="en-AU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39</a:t>
            </a:fld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844824"/>
            <a:ext cx="6128229" cy="459617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419872" y="3645024"/>
            <a:ext cx="84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~12 %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070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142875" y="5500688"/>
            <a:ext cx="684709" cy="8806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Benefit by Time-of-Flight (ToF)</a:t>
            </a:r>
            <a:endParaRPr lang="en-US" dirty="0"/>
          </a:p>
        </p:txBody>
      </p:sp>
      <p:pic>
        <p:nvPicPr>
          <p:cNvPr id="51205" name="Picture 3" descr="CT2w_spot_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600" y="2600325"/>
            <a:ext cx="38608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4" descr="PET_Scanner_Sketch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088" y="1143000"/>
            <a:ext cx="503872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09" name="Line 5"/>
          <p:cNvSpPr>
            <a:spLocks noChangeShapeType="1"/>
          </p:cNvSpPr>
          <p:nvPr/>
        </p:nvSpPr>
        <p:spPr bwMode="auto">
          <a:xfrm flipV="1">
            <a:off x="914400" y="1533525"/>
            <a:ext cx="3276600" cy="3124200"/>
          </a:xfrm>
          <a:prstGeom prst="line">
            <a:avLst/>
          </a:prstGeom>
          <a:noFill/>
          <a:ln w="57150">
            <a:solidFill>
              <a:srgbClr val="CE002E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114800" y="989013"/>
            <a:ext cx="5029200" cy="2808287"/>
            <a:chOff x="2592" y="480"/>
            <a:chExt cx="3168" cy="1769"/>
          </a:xfrm>
        </p:grpSpPr>
        <p:sp>
          <p:nvSpPr>
            <p:cNvPr id="51224" name="AutoShape 7"/>
            <p:cNvSpPr>
              <a:spLocks noChangeArrowheads="1"/>
            </p:cNvSpPr>
            <p:nvPr/>
          </p:nvSpPr>
          <p:spPr bwMode="auto">
            <a:xfrm rot="-5400000">
              <a:off x="2808" y="1080"/>
              <a:ext cx="432" cy="86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6B30A"/>
            </a:solidFill>
            <a:ln w="9525">
              <a:solidFill>
                <a:srgbClr val="F6B30A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2000" dirty="0" smtClean="0"/>
                <a:t>  </a:t>
              </a:r>
              <a:r>
                <a:rPr lang="de-DE" sz="2000" dirty="0" err="1" smtClean="0"/>
                <a:t>no</a:t>
              </a:r>
              <a:r>
                <a:rPr lang="de-DE" sz="2000" dirty="0" smtClean="0"/>
                <a:t> </a:t>
              </a:r>
              <a:r>
                <a:rPr lang="de-DE" sz="2000" dirty="0"/>
                <a:t>TOF</a:t>
              </a:r>
              <a:endParaRPr lang="en-GB" sz="2000" dirty="0"/>
            </a:p>
          </p:txBody>
        </p:sp>
        <p:pic>
          <p:nvPicPr>
            <p:cNvPr id="51225" name="Picture 8" descr="noTOF001"/>
            <p:cNvPicPr>
              <a:picLocks noChangeAspect="1" noChangeArrowheads="1"/>
            </p:cNvPicPr>
            <p:nvPr/>
          </p:nvPicPr>
          <p:blipFill>
            <a:blip r:embed="rId5" cstate="print"/>
            <a:srcRect l="3706" t="4454" r="3706" b="4454"/>
            <a:stretch>
              <a:fillRect/>
            </a:stretch>
          </p:blipFill>
          <p:spPr bwMode="auto">
            <a:xfrm>
              <a:off x="3600" y="480"/>
              <a:ext cx="2160" cy="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7513" name="Picture 9" descr="noTOF010"/>
          <p:cNvPicPr>
            <a:picLocks noChangeAspect="1" noChangeArrowheads="1"/>
          </p:cNvPicPr>
          <p:nvPr/>
        </p:nvPicPr>
        <p:blipFill>
          <a:blip r:embed="rId6" cstate="print"/>
          <a:srcRect l="3735" t="4454" r="3735" b="4454"/>
          <a:stretch>
            <a:fillRect/>
          </a:stretch>
        </p:blipFill>
        <p:spPr bwMode="auto">
          <a:xfrm>
            <a:off x="5786438" y="1036638"/>
            <a:ext cx="3357562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14" name="Picture 10" descr="noTOF200"/>
          <p:cNvPicPr>
            <a:picLocks noChangeAspect="1" noChangeArrowheads="1"/>
          </p:cNvPicPr>
          <p:nvPr/>
        </p:nvPicPr>
        <p:blipFill>
          <a:blip r:embed="rId7" cstate="print"/>
          <a:srcRect l="3679" t="4454" r="3679" b="4454"/>
          <a:stretch>
            <a:fillRect/>
          </a:stretch>
        </p:blipFill>
        <p:spPr bwMode="auto">
          <a:xfrm>
            <a:off x="5697790" y="908720"/>
            <a:ext cx="3446210" cy="279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892175" y="1541463"/>
            <a:ext cx="3276600" cy="3132137"/>
            <a:chOff x="562" y="1157"/>
            <a:chExt cx="2064" cy="1973"/>
          </a:xfrm>
        </p:grpSpPr>
        <p:sp>
          <p:nvSpPr>
            <p:cNvPr id="51220" name="Line 12"/>
            <p:cNvSpPr>
              <a:spLocks noChangeShapeType="1"/>
            </p:cNvSpPr>
            <p:nvPr/>
          </p:nvSpPr>
          <p:spPr bwMode="auto">
            <a:xfrm flipH="1">
              <a:off x="562" y="2304"/>
              <a:ext cx="878" cy="82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221" name="Line 13"/>
            <p:cNvSpPr>
              <a:spLocks noChangeShapeType="1"/>
            </p:cNvSpPr>
            <p:nvPr/>
          </p:nvSpPr>
          <p:spPr bwMode="auto">
            <a:xfrm flipH="1">
              <a:off x="1536" y="1157"/>
              <a:ext cx="1090" cy="10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222" name="Text Box 14"/>
            <p:cNvSpPr txBox="1">
              <a:spLocks noChangeArrowheads="1"/>
            </p:cNvSpPr>
            <p:nvPr/>
          </p:nvSpPr>
          <p:spPr bwMode="auto">
            <a:xfrm>
              <a:off x="768" y="2880"/>
              <a:ext cx="8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2000" i="1"/>
                <a:t>t</a:t>
              </a:r>
              <a:r>
                <a:rPr lang="de-DE" sz="2000" baseline="-25000"/>
                <a:t>1 </a:t>
              </a:r>
              <a:r>
                <a:rPr lang="de-DE" sz="2000"/>
                <a:t>= 1.3 ns</a:t>
              </a:r>
              <a:endParaRPr lang="en-GB" sz="2000"/>
            </a:p>
          </p:txBody>
        </p:sp>
        <p:sp>
          <p:nvSpPr>
            <p:cNvPr id="51223" name="Text Box 15"/>
            <p:cNvSpPr txBox="1">
              <a:spLocks noChangeArrowheads="1"/>
            </p:cNvSpPr>
            <p:nvPr/>
          </p:nvSpPr>
          <p:spPr bwMode="auto">
            <a:xfrm>
              <a:off x="1202" y="1484"/>
              <a:ext cx="8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2000" i="1" dirty="0"/>
                <a:t>t</a:t>
              </a:r>
              <a:r>
                <a:rPr lang="de-DE" sz="2000" baseline="-25000" dirty="0"/>
                <a:t>2 </a:t>
              </a:r>
              <a:r>
                <a:rPr lang="de-DE" sz="2000" dirty="0"/>
                <a:t>= 1.7 </a:t>
              </a:r>
              <a:r>
                <a:rPr lang="de-DE" sz="2000" dirty="0" err="1"/>
                <a:t>ns</a:t>
              </a:r>
              <a:endParaRPr lang="en-GB" sz="2000" dirty="0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771775" y="3573461"/>
            <a:ext cx="6372225" cy="2879725"/>
            <a:chOff x="1746" y="2251"/>
            <a:chExt cx="4014" cy="1814"/>
          </a:xfrm>
        </p:grpSpPr>
        <p:sp>
          <p:nvSpPr>
            <p:cNvPr id="51217" name="AutoShape 17"/>
            <p:cNvSpPr>
              <a:spLocks noChangeArrowheads="1"/>
            </p:cNvSpPr>
            <p:nvPr/>
          </p:nvSpPr>
          <p:spPr bwMode="auto">
            <a:xfrm rot="-5400000">
              <a:off x="2808" y="2712"/>
              <a:ext cx="432" cy="86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6B30A"/>
            </a:solidFill>
            <a:ln w="9525">
              <a:solidFill>
                <a:srgbClr val="F6B30A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2000" dirty="0" smtClean="0">
                  <a:solidFill>
                    <a:srgbClr val="000000"/>
                  </a:solidFill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</a:rPr>
                <a:t>with</a:t>
              </a:r>
              <a:r>
                <a:rPr lang="de-DE" sz="2000" dirty="0">
                  <a:solidFill>
                    <a:srgbClr val="000000"/>
                  </a:solidFill>
                </a:rPr>
                <a:t> </a:t>
              </a:r>
              <a:r>
                <a:rPr lang="de-DE" sz="2000" dirty="0" smtClean="0">
                  <a:solidFill>
                    <a:srgbClr val="000000"/>
                  </a:solidFill>
                </a:rPr>
                <a:t>TOF</a:t>
              </a:r>
              <a:endParaRPr lang="en-GB" sz="2000" dirty="0">
                <a:solidFill>
                  <a:srgbClr val="000000"/>
                </a:solidFill>
              </a:endParaRPr>
            </a:p>
          </p:txBody>
        </p:sp>
        <p:pic>
          <p:nvPicPr>
            <p:cNvPr id="51218" name="Picture 18" descr="t650ps001"/>
            <p:cNvPicPr>
              <a:picLocks noChangeAspect="1" noChangeArrowheads="1"/>
            </p:cNvPicPr>
            <p:nvPr/>
          </p:nvPicPr>
          <p:blipFill>
            <a:blip r:embed="rId8" cstate="print"/>
            <a:srcRect l="3706" t="4454" r="3706" b="4454"/>
            <a:stretch>
              <a:fillRect/>
            </a:stretch>
          </p:blipFill>
          <p:spPr bwMode="auto">
            <a:xfrm>
              <a:off x="3600" y="2296"/>
              <a:ext cx="2160" cy="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9" name="Text Box 19"/>
            <p:cNvSpPr txBox="1">
              <a:spLocks noChangeArrowheads="1"/>
            </p:cNvSpPr>
            <p:nvPr/>
          </p:nvSpPr>
          <p:spPr bwMode="auto">
            <a:xfrm>
              <a:off x="1746" y="2251"/>
              <a:ext cx="86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de-DE" sz="2000" dirty="0" err="1" smtClean="0">
                  <a:latin typeface="Symbol" pitchFamily="18" charset="2"/>
                </a:rPr>
                <a:t>D</a:t>
              </a:r>
              <a:r>
                <a:rPr lang="de-DE" sz="2000" i="1" dirty="0" err="1" smtClean="0"/>
                <a:t>x</a:t>
              </a:r>
              <a:r>
                <a:rPr lang="de-DE" sz="2000" baseline="-25000" dirty="0" smtClean="0"/>
                <a:t> </a:t>
              </a:r>
              <a:r>
                <a:rPr lang="de-DE" sz="2000" dirty="0" smtClean="0"/>
                <a:t>= c/2</a:t>
              </a:r>
              <a:r>
                <a:rPr lang="de-DE" sz="2000" dirty="0" smtClean="0">
                  <a:latin typeface="Symbol" charset="2"/>
                  <a:cs typeface="Symbol" charset="2"/>
                </a:rPr>
                <a:t> </a:t>
              </a:r>
              <a:r>
                <a:rPr lang="de-DE" sz="2000" dirty="0" err="1" smtClean="0">
                  <a:latin typeface="Symbol" charset="2"/>
                  <a:cs typeface="Symbol" charset="2"/>
                </a:rPr>
                <a:t>D</a:t>
              </a:r>
              <a:r>
                <a:rPr lang="de-DE" sz="2000" dirty="0" err="1" smtClean="0"/>
                <a:t>t</a:t>
              </a:r>
              <a:endParaRPr lang="de-DE" sz="2000" dirty="0" smtClean="0"/>
            </a:p>
          </p:txBody>
        </p:sp>
      </p:grpSp>
      <p:pic>
        <p:nvPicPr>
          <p:cNvPr id="277524" name="Picture 20" descr="t650ps010"/>
          <p:cNvPicPr>
            <a:picLocks noChangeAspect="1" noChangeArrowheads="1"/>
          </p:cNvPicPr>
          <p:nvPr/>
        </p:nvPicPr>
        <p:blipFill>
          <a:blip r:embed="rId9" cstate="print"/>
          <a:srcRect l="3735" t="4454" r="3735" b="4454"/>
          <a:stretch>
            <a:fillRect/>
          </a:stretch>
        </p:blipFill>
        <p:spPr bwMode="auto">
          <a:xfrm>
            <a:off x="5643563" y="3573016"/>
            <a:ext cx="34290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25" name="Picture 21" descr="t650ps200"/>
          <p:cNvPicPr>
            <a:picLocks noChangeAspect="1" noChangeArrowheads="1"/>
          </p:cNvPicPr>
          <p:nvPr/>
        </p:nvPicPr>
        <p:blipFill>
          <a:blip r:embed="rId10" cstate="print"/>
          <a:srcRect l="3679" t="4454" r="3679" b="4454"/>
          <a:stretch>
            <a:fillRect/>
          </a:stretch>
        </p:blipFill>
        <p:spPr bwMode="auto">
          <a:xfrm>
            <a:off x="5626352" y="3573016"/>
            <a:ext cx="3446211" cy="279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5" name="Picture 2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5589240"/>
            <a:ext cx="601663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12"/>
          <p:cNvSpPr/>
          <p:nvPr/>
        </p:nvSpPr>
        <p:spPr>
          <a:xfrm>
            <a:off x="7903156" y="6165304"/>
            <a:ext cx="1240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/>
              <a:t>CRT </a:t>
            </a:r>
            <a:r>
              <a:rPr lang="de-DE" sz="1400" dirty="0"/>
              <a:t>= 0.4 </a:t>
            </a:r>
            <a:r>
              <a:rPr lang="de-DE" sz="1400" dirty="0" err="1"/>
              <a:t>ns</a:t>
            </a:r>
            <a:endParaRPr lang="en-US" sz="1400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4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277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27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27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1" y="2919964"/>
            <a:ext cx="4392488" cy="35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179512" y="836712"/>
            <a:ext cx="8964487" cy="2232248"/>
          </a:xfrm>
        </p:spPr>
        <p:txBody>
          <a:bodyPr/>
          <a:lstStyle/>
          <a:p>
            <a:r>
              <a:rPr lang="en-GB" dirty="0" smtClean="0"/>
              <a:t>Has been studied (TU Delft) directly with </a:t>
            </a:r>
            <a:r>
              <a:rPr lang="en-GB" dirty="0"/>
              <a:t>triggered X-ray </a:t>
            </a:r>
            <a:r>
              <a:rPr lang="en-GB" dirty="0" smtClean="0"/>
              <a:t>pulses</a:t>
            </a:r>
          </a:p>
          <a:p>
            <a:r>
              <a:rPr lang="en-GB" dirty="0" smtClean="0"/>
              <a:t>Rise time ≈ 100 </a:t>
            </a:r>
            <a:r>
              <a:rPr lang="en-GB" dirty="0" err="1" smtClean="0"/>
              <a:t>ps</a:t>
            </a:r>
            <a:r>
              <a:rPr lang="en-GB" dirty="0" smtClean="0"/>
              <a:t> for </a:t>
            </a:r>
            <a:r>
              <a:rPr lang="en-GB" dirty="0" err="1" smtClean="0"/>
              <a:t>LSO:Ce</a:t>
            </a:r>
            <a:r>
              <a:rPr lang="en-GB" dirty="0" smtClean="0"/>
              <a:t> wrapped in black tape (only ‘direct’ photons)</a:t>
            </a:r>
          </a:p>
          <a:p>
            <a:r>
              <a:rPr lang="en-GB" dirty="0" smtClean="0"/>
              <a:t>But:</a:t>
            </a:r>
            <a:r>
              <a:rPr lang="en-GB" dirty="0"/>
              <a:t> </a:t>
            </a:r>
            <a:r>
              <a:rPr lang="en-GB" dirty="0" smtClean="0"/>
              <a:t>White Teflon </a:t>
            </a:r>
            <a:r>
              <a:rPr lang="en-GB" b="1" dirty="0" smtClean="0"/>
              <a:t>wrapping</a:t>
            </a:r>
            <a:r>
              <a:rPr lang="en-GB" dirty="0" smtClean="0"/>
              <a:t> (‘to get all the light’ to improve energy resolution) worsens rise time!</a:t>
            </a:r>
          </a:p>
          <a:p>
            <a:endParaRPr lang="en-GB" dirty="0"/>
          </a:p>
          <a:p>
            <a:r>
              <a:rPr lang="en-GB" dirty="0" smtClean="0"/>
              <a:t>Depends very much on Crystal Geometry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Speed of Rising Edge</a:t>
            </a:r>
            <a:endParaRPr lang="en-GB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2"/>
            <a:ext cx="3816424" cy="285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40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36712"/>
            <a:ext cx="7125443" cy="237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SiPMs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FBK +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/>
              <a:t>C</a:t>
            </a:r>
            <a:r>
              <a:rPr lang="de-DE" dirty="0" smtClean="0"/>
              <a:t>hip (PETA3)</a:t>
            </a:r>
            <a:endParaRPr lang="de-DE" dirty="0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355" y="3356992"/>
            <a:ext cx="4307717" cy="305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6372200" y="1268760"/>
            <a:ext cx="936104" cy="358775"/>
          </a:xfrm>
          <a:prstGeom prst="wedgeRectCallout">
            <a:avLst>
              <a:gd name="adj1" fmla="val -74758"/>
              <a:gd name="adj2" fmla="val 66246"/>
            </a:avLst>
          </a:prstGeom>
          <a:solidFill>
            <a:srgbClr val="F6B30A"/>
          </a:solidFill>
          <a:ln w="28575" algn="ctr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449263"/>
            <a:r>
              <a:rPr lang="de-DE" sz="1600" dirty="0" err="1" smtClean="0"/>
              <a:t>crystal</a:t>
            </a:r>
            <a:r>
              <a:rPr lang="de-DE" sz="1600" dirty="0" smtClean="0"/>
              <a:t> 2</a:t>
            </a:r>
            <a:endParaRPr lang="de-DE" sz="1600" dirty="0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2699792" y="1628800"/>
            <a:ext cx="936104" cy="358775"/>
          </a:xfrm>
          <a:prstGeom prst="wedgeRectCallout">
            <a:avLst>
              <a:gd name="adj1" fmla="val 74637"/>
              <a:gd name="adj2" fmla="val 8476"/>
            </a:avLst>
          </a:prstGeom>
          <a:solidFill>
            <a:srgbClr val="F6B30A"/>
          </a:solidFill>
          <a:ln w="28575" algn="ctr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449263"/>
            <a:r>
              <a:rPr lang="de-DE" sz="1600" dirty="0" err="1" smtClean="0"/>
              <a:t>crystal</a:t>
            </a:r>
            <a:r>
              <a:rPr lang="de-DE" sz="1600" dirty="0" smtClean="0"/>
              <a:t> 1</a:t>
            </a:r>
            <a:endParaRPr lang="de-DE" sz="1600" dirty="0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572000" y="2060848"/>
            <a:ext cx="1080120" cy="576064"/>
          </a:xfrm>
          <a:prstGeom prst="wedgeRectCallout">
            <a:avLst>
              <a:gd name="adj1" fmla="val -2330"/>
              <a:gd name="adj2" fmla="val -114630"/>
            </a:avLst>
          </a:prstGeom>
          <a:solidFill>
            <a:srgbClr val="F6B30A"/>
          </a:solidFill>
          <a:ln w="28575" algn="ctr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/>
            <a:r>
              <a:rPr lang="de-DE" sz="1600" dirty="0" smtClean="0"/>
              <a:t>Positron</a:t>
            </a:r>
          </a:p>
          <a:p>
            <a:pPr algn="ctr" defTabSz="449263"/>
            <a:r>
              <a:rPr lang="de-DE" sz="1600" dirty="0" smtClean="0"/>
              <a:t>Source</a:t>
            </a:r>
            <a:endParaRPr lang="de-DE" sz="1600" dirty="0"/>
          </a:p>
        </p:txBody>
      </p:sp>
      <p:sp>
        <p:nvSpPr>
          <p:cNvPr id="12" name="Legende mit Linie (1) 11"/>
          <p:cNvSpPr/>
          <p:nvPr/>
        </p:nvSpPr>
        <p:spPr bwMode="auto">
          <a:xfrm>
            <a:off x="5148064" y="4509120"/>
            <a:ext cx="864096" cy="360040"/>
          </a:xfrm>
          <a:prstGeom prst="borderCallout1">
            <a:avLst>
              <a:gd name="adj1" fmla="val 27935"/>
              <a:gd name="adj2" fmla="val 5839"/>
              <a:gd name="adj3" fmla="val 145009"/>
              <a:gd name="adj4" fmla="val -131395"/>
            </a:avLst>
          </a:prstGeom>
          <a:solidFill>
            <a:srgbClr val="F6B30A"/>
          </a:solidFill>
          <a:ln w="28575" algn="ctr">
            <a:solidFill>
              <a:srgbClr val="F6B30A"/>
            </a:solidFill>
            <a:miter lim="800000"/>
            <a:headEnd/>
            <a:tailEnd/>
          </a:ln>
        </p:spPr>
        <p:txBody>
          <a:bodyPr wrap="none"/>
          <a:lstStyle/>
          <a:p>
            <a:pPr defTabSz="449263">
              <a:lnSpc>
                <a:spcPct val="103000"/>
              </a:lnSpc>
            </a:pPr>
            <a:r>
              <a:rPr lang="en-GB" sz="1600" dirty="0" smtClean="0"/>
              <a:t>ASIC</a:t>
            </a:r>
          </a:p>
        </p:txBody>
      </p:sp>
      <p:sp>
        <p:nvSpPr>
          <p:cNvPr id="13" name="Legende mit Linie (1) 12"/>
          <p:cNvSpPr/>
          <p:nvPr/>
        </p:nvSpPr>
        <p:spPr bwMode="auto">
          <a:xfrm>
            <a:off x="5148064" y="5013176"/>
            <a:ext cx="2304256" cy="648072"/>
          </a:xfrm>
          <a:prstGeom prst="borderCallout1">
            <a:avLst>
              <a:gd name="adj1" fmla="val 27935"/>
              <a:gd name="adj2" fmla="val 5839"/>
              <a:gd name="adj3" fmla="val 27752"/>
              <a:gd name="adj4" fmla="val -39241"/>
            </a:avLst>
          </a:prstGeom>
          <a:solidFill>
            <a:srgbClr val="F6B30A"/>
          </a:solidFill>
          <a:ln w="28575" algn="ctr">
            <a:solidFill>
              <a:srgbClr val="F6B30A"/>
            </a:solidFill>
            <a:miter lim="800000"/>
            <a:headEnd/>
            <a:tailEnd/>
          </a:ln>
        </p:spPr>
        <p:txBody>
          <a:bodyPr wrap="none"/>
          <a:lstStyle/>
          <a:p>
            <a:pPr defTabSz="449263">
              <a:lnSpc>
                <a:spcPct val="103000"/>
              </a:lnSpc>
            </a:pPr>
            <a:r>
              <a:rPr lang="en-GB" sz="1600" dirty="0" smtClean="0"/>
              <a:t>Discrete setup with </a:t>
            </a:r>
          </a:p>
          <a:p>
            <a:pPr defTabSz="449263">
              <a:lnSpc>
                <a:spcPct val="103000"/>
              </a:lnSpc>
            </a:pPr>
            <a:r>
              <a:rPr lang="en-GB" sz="1600" dirty="0" smtClean="0"/>
              <a:t>‘best’ signal processing</a:t>
            </a:r>
          </a:p>
        </p:txBody>
      </p:sp>
      <p:sp>
        <p:nvSpPr>
          <p:cNvPr id="14" name="Ellipse 45"/>
          <p:cNvSpPr/>
          <p:nvPr/>
        </p:nvSpPr>
        <p:spPr bwMode="auto">
          <a:xfrm>
            <a:off x="1043608" y="4941168"/>
            <a:ext cx="720080" cy="576064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41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3" y="764704"/>
            <a:ext cx="8821644" cy="5688632"/>
          </a:xfrm>
        </p:spPr>
        <p:txBody>
          <a:bodyPr/>
          <a:lstStyle/>
          <a:p>
            <a:r>
              <a:rPr lang="en-US" sz="1800" b="1" dirty="0"/>
              <a:t>Low </a:t>
            </a:r>
            <a:r>
              <a:rPr lang="en-US" sz="1800" b="1" dirty="0" smtClean="0"/>
              <a:t>noise</a:t>
            </a:r>
            <a:r>
              <a:rPr lang="en-US" sz="1800" dirty="0" smtClean="0"/>
              <a:t>				obvious</a:t>
            </a:r>
            <a:endParaRPr lang="en-US" sz="1800" dirty="0"/>
          </a:p>
          <a:p>
            <a:r>
              <a:rPr lang="en-US" sz="1800" dirty="0"/>
              <a:t>Low system </a:t>
            </a:r>
            <a:r>
              <a:rPr lang="en-US" sz="1800" dirty="0" smtClean="0"/>
              <a:t>threshold			this is the real point…</a:t>
            </a:r>
            <a:endParaRPr lang="en-US" sz="1800" dirty="0"/>
          </a:p>
          <a:p>
            <a:r>
              <a:rPr lang="en-US" sz="1800" b="1" dirty="0"/>
              <a:t>High bandwidth</a:t>
            </a:r>
            <a:r>
              <a:rPr lang="en-US" sz="1800" dirty="0"/>
              <a:t>			</a:t>
            </a:r>
            <a:r>
              <a:rPr lang="en-US" sz="1800" dirty="0" smtClean="0"/>
              <a:t>obvious, but </a:t>
            </a:r>
            <a:r>
              <a:rPr lang="en-US" sz="1800" dirty="0"/>
              <a:t>be aware of noise!</a:t>
            </a:r>
          </a:p>
          <a:p>
            <a:r>
              <a:rPr lang="en-US" sz="1800" dirty="0" smtClean="0"/>
              <a:t>High pass filter				to eliminate baseline fluctuations</a:t>
            </a:r>
          </a:p>
          <a:p>
            <a:r>
              <a:rPr lang="en-US" sz="1800" dirty="0" smtClean="0"/>
              <a:t>Low input impedance (some 10 </a:t>
            </a:r>
            <a:r>
              <a:rPr lang="en-US" sz="1800" dirty="0" smtClean="0">
                <a:latin typeface="Symbol" charset="2"/>
                <a:cs typeface="Symbol" charset="2"/>
              </a:rPr>
              <a:t>W</a:t>
            </a:r>
            <a:r>
              <a:rPr lang="en-US" sz="1800" dirty="0" smtClean="0"/>
              <a:t>)	to get a large ‘fast’ </a:t>
            </a:r>
            <a:r>
              <a:rPr lang="en-US" sz="1800" dirty="0" err="1" smtClean="0"/>
              <a:t>SiPM</a:t>
            </a:r>
            <a:r>
              <a:rPr lang="en-US" sz="1800" dirty="0" smtClean="0"/>
              <a:t> component</a:t>
            </a:r>
          </a:p>
          <a:p>
            <a:r>
              <a:rPr lang="en-US" sz="1800" dirty="0" smtClean="0"/>
              <a:t>Adjustable DC input potential		to adjust overvoltage of </a:t>
            </a:r>
            <a:r>
              <a:rPr lang="en-US" sz="1800" dirty="0" err="1" smtClean="0"/>
              <a:t>SiPM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b="1" dirty="0"/>
              <a:t>TDC </a:t>
            </a:r>
            <a:r>
              <a:rPr lang="en-US" sz="1800" b="1" dirty="0" smtClean="0"/>
              <a:t>bins ≈ 50ps</a:t>
            </a:r>
            <a:r>
              <a:rPr lang="en-US" sz="1800" dirty="0" smtClean="0"/>
              <a:t>			</a:t>
            </a:r>
            <a:r>
              <a:rPr lang="en-US" sz="1800" dirty="0" err="1" smtClean="0"/>
              <a:t>quadratically</a:t>
            </a:r>
            <a:r>
              <a:rPr lang="en-US" sz="1800" dirty="0" smtClean="0"/>
              <a:t> &lt; target CRT</a:t>
            </a:r>
            <a:endParaRPr lang="en-US" sz="1800" dirty="0"/>
          </a:p>
          <a:p>
            <a:r>
              <a:rPr lang="en-US" sz="1800" b="1" dirty="0" smtClean="0"/>
              <a:t>Energy resolution 7-8 Bit	</a:t>
            </a:r>
            <a:r>
              <a:rPr lang="en-US" sz="1800" dirty="0" smtClean="0"/>
              <a:t>	to cut on 511 </a:t>
            </a:r>
            <a:r>
              <a:rPr lang="en-US" sz="1800" dirty="0" err="1" smtClean="0"/>
              <a:t>keV</a:t>
            </a:r>
            <a:r>
              <a:rPr lang="en-US" sz="1800" dirty="0" smtClean="0"/>
              <a:t> in 1:1 coupling.</a:t>
            </a:r>
            <a:br>
              <a:rPr lang="en-US" sz="1800" dirty="0" smtClean="0"/>
            </a:br>
            <a:r>
              <a:rPr lang="en-US" sz="1800" dirty="0" smtClean="0"/>
              <a:t>More bits for position reconstruction with light sharing</a:t>
            </a:r>
          </a:p>
          <a:p>
            <a:r>
              <a:rPr lang="en-US" sz="1800" b="1" dirty="0" smtClean="0"/>
              <a:t>Fast Abort</a:t>
            </a:r>
            <a:r>
              <a:rPr lang="en-US" sz="1800" dirty="0" smtClean="0"/>
              <a:t> for false triggers on DCR	to avoid large dead time</a:t>
            </a:r>
            <a:endParaRPr lang="en-US" sz="1800" dirty="0"/>
          </a:p>
          <a:p>
            <a:r>
              <a:rPr lang="en-US" sz="1800" dirty="0" smtClean="0"/>
              <a:t>Hit selection from amplitude		(on too much or little light, in 1</a:t>
            </a:r>
            <a:r>
              <a:rPr lang="en-US" sz="1800" dirty="0"/>
              <a:t>:</a:t>
            </a:r>
            <a:r>
              <a:rPr lang="en-US" sz="1800" dirty="0" smtClean="0"/>
              <a:t>1)</a:t>
            </a:r>
          </a:p>
          <a:p>
            <a:r>
              <a:rPr lang="en-US" sz="1800" b="1" dirty="0" smtClean="0"/>
              <a:t>Neighbor trigger	</a:t>
            </a:r>
            <a:r>
              <a:rPr lang="en-US" sz="1800" dirty="0" smtClean="0"/>
              <a:t>		in light sharing application</a:t>
            </a:r>
            <a:endParaRPr lang="en-US" sz="1800" dirty="0"/>
          </a:p>
          <a:p>
            <a:r>
              <a:rPr lang="en-US" sz="1800" dirty="0" smtClean="0"/>
              <a:t>Data readout rate ≈ 100 </a:t>
            </a:r>
            <a:r>
              <a:rPr lang="en-US" sz="1800" dirty="0" err="1" smtClean="0"/>
              <a:t>khits</a:t>
            </a:r>
            <a:r>
              <a:rPr lang="en-US" sz="1800" dirty="0" smtClean="0"/>
              <a:t> / channel</a:t>
            </a:r>
          </a:p>
          <a:p>
            <a:r>
              <a:rPr lang="en-US" sz="1800" dirty="0" smtClean="0"/>
              <a:t>Acceptable power dissipation (continuous operation)</a:t>
            </a:r>
          </a:p>
          <a:p>
            <a:endParaRPr lang="en-US" sz="1800" dirty="0" smtClean="0"/>
          </a:p>
          <a:p>
            <a:r>
              <a:rPr lang="en-US" sz="1800" dirty="0" smtClean="0"/>
              <a:t>Low Emission				in PET / MRI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Electronics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42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AU" dirty="0" smtClean="0"/>
              <a:t>PETA is a </a:t>
            </a:r>
            <a:r>
              <a:rPr lang="en-AU" b="1" i="1" dirty="0" smtClean="0"/>
              <a:t>complete</a:t>
            </a:r>
            <a:r>
              <a:rPr lang="en-AU" dirty="0" smtClean="0"/>
              <a:t> 38-Channel Timing Solution (incl. TDC w. 50 </a:t>
            </a:r>
            <a:r>
              <a:rPr lang="en-AU" dirty="0" err="1" smtClean="0"/>
              <a:t>ps</a:t>
            </a:r>
            <a:r>
              <a:rPr lang="en-AU" dirty="0" smtClean="0"/>
              <a:t> bins)</a:t>
            </a:r>
          </a:p>
          <a:p>
            <a:pPr>
              <a:lnSpc>
                <a:spcPct val="120000"/>
              </a:lnSpc>
            </a:pPr>
            <a:r>
              <a:rPr lang="en-AU" dirty="0" smtClean="0"/>
              <a:t>PETA allows </a:t>
            </a:r>
            <a:r>
              <a:rPr lang="en-AU" b="1" i="1" dirty="0" smtClean="0"/>
              <a:t>compact module designs </a:t>
            </a:r>
            <a:r>
              <a:rPr lang="en-AU" dirty="0" smtClean="0"/>
              <a:t>(flip chip, few external parts)</a:t>
            </a:r>
          </a:p>
          <a:p>
            <a:pPr>
              <a:lnSpc>
                <a:spcPct val="120000"/>
              </a:lnSpc>
            </a:pPr>
            <a:endParaRPr lang="en-AU" dirty="0" smtClean="0"/>
          </a:p>
          <a:p>
            <a:pPr>
              <a:lnSpc>
                <a:spcPct val="120000"/>
              </a:lnSpc>
            </a:pPr>
            <a:r>
              <a:rPr lang="en-AU" dirty="0" smtClean="0"/>
              <a:t>Choice between </a:t>
            </a:r>
            <a:r>
              <a:rPr lang="en-AU" b="1" i="1" dirty="0" smtClean="0"/>
              <a:t>Differential FE</a:t>
            </a:r>
            <a:r>
              <a:rPr lang="en-AU" dirty="0" smtClean="0"/>
              <a:t> (both polarities, MRT immune) and </a:t>
            </a:r>
            <a:br>
              <a:rPr lang="en-AU" dirty="0" smtClean="0"/>
            </a:br>
            <a:r>
              <a:rPr lang="en-AU" b="1" i="1" dirty="0" smtClean="0"/>
              <a:t>Single Ended FE</a:t>
            </a:r>
            <a:r>
              <a:rPr lang="en-AU" dirty="0" smtClean="0"/>
              <a:t> (low </a:t>
            </a:r>
            <a:r>
              <a:rPr lang="en-AU" dirty="0" err="1" smtClean="0"/>
              <a:t>Z</a:t>
            </a:r>
            <a:r>
              <a:rPr lang="en-AU" baseline="-25000" dirty="0" err="1" smtClean="0"/>
              <a:t>in</a:t>
            </a:r>
            <a:r>
              <a:rPr lang="en-AU" dirty="0" smtClean="0"/>
              <a:t>, DC bias adjustment, no external coupling parts)</a:t>
            </a:r>
          </a:p>
          <a:p>
            <a:pPr>
              <a:lnSpc>
                <a:spcPct val="120000"/>
              </a:lnSpc>
            </a:pPr>
            <a:r>
              <a:rPr lang="en-AU" dirty="0" smtClean="0"/>
              <a:t>Channel dead time &lt; 500ns</a:t>
            </a:r>
          </a:p>
          <a:p>
            <a:pPr>
              <a:lnSpc>
                <a:spcPct val="120000"/>
              </a:lnSpc>
            </a:pPr>
            <a:r>
              <a:rPr lang="en-AU" dirty="0" smtClean="0"/>
              <a:t>Readout rates &gt;200 kHz per channel (in all channels)</a:t>
            </a:r>
          </a:p>
          <a:p>
            <a:pPr>
              <a:lnSpc>
                <a:spcPct val="120000"/>
              </a:lnSpc>
            </a:pPr>
            <a:r>
              <a:rPr lang="en-AU" dirty="0" smtClean="0"/>
              <a:t>Power consumption ~30mW / channel (😥)</a:t>
            </a:r>
          </a:p>
          <a:p>
            <a:pPr>
              <a:lnSpc>
                <a:spcPct val="120000"/>
              </a:lnSpc>
            </a:pPr>
            <a:r>
              <a:rPr lang="en-AU" dirty="0" smtClean="0"/>
              <a:t>Special features:</a:t>
            </a:r>
          </a:p>
          <a:p>
            <a:pPr lvl="1">
              <a:lnSpc>
                <a:spcPct val="120000"/>
              </a:lnSpc>
            </a:pPr>
            <a:r>
              <a:rPr lang="en-AU" dirty="0" smtClean="0"/>
              <a:t>Neighbour logic (for light sharing concepts)</a:t>
            </a:r>
          </a:p>
          <a:p>
            <a:pPr lvl="1">
              <a:lnSpc>
                <a:spcPct val="120000"/>
              </a:lnSpc>
            </a:pPr>
            <a:r>
              <a:rPr lang="en-AU" dirty="0"/>
              <a:t>F</a:t>
            </a:r>
            <a:r>
              <a:rPr lang="en-AU" dirty="0" smtClean="0"/>
              <a:t>ast abort on 'noise hits' (small signals, before digitization, ⪅100ns)</a:t>
            </a:r>
          </a:p>
          <a:p>
            <a:pPr lvl="1">
              <a:lnSpc>
                <a:spcPct val="120000"/>
              </a:lnSpc>
            </a:pPr>
            <a:r>
              <a:rPr lang="en-AU" dirty="0"/>
              <a:t>A</a:t>
            </a:r>
            <a:r>
              <a:rPr lang="en-AU" dirty="0" smtClean="0"/>
              <a:t>bort on low amplitudes (≪ 511 keV, after digit., ~300 ns)</a:t>
            </a:r>
          </a:p>
          <a:p>
            <a:pPr lvl="1">
              <a:lnSpc>
                <a:spcPct val="120000"/>
              </a:lnSpc>
            </a:pPr>
            <a:r>
              <a:rPr lang="en-AU" dirty="0" smtClean="0"/>
              <a:t>Power down input (@ over-temperature, external measurement)</a:t>
            </a:r>
          </a:p>
          <a:p>
            <a:pPr>
              <a:lnSpc>
                <a:spcPct val="120000"/>
              </a:lnSpc>
            </a:pPr>
            <a:endParaRPr lang="en-AU" dirty="0"/>
          </a:p>
          <a:p>
            <a:pPr>
              <a:lnSpc>
                <a:spcPct val="120000"/>
              </a:lnSpc>
            </a:pPr>
            <a:endParaRPr lang="en-AU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Summary: PETA chips</a:t>
            </a:r>
            <a:endParaRPr lang="en-AU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20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val 207"/>
          <p:cNvSpPr/>
          <p:nvPr/>
        </p:nvSpPr>
        <p:spPr bwMode="auto">
          <a:xfrm>
            <a:off x="0" y="3068960"/>
            <a:ext cx="899592" cy="2088232"/>
          </a:xfrm>
          <a:prstGeom prst="ellipse">
            <a:avLst/>
          </a:prstGeom>
          <a:solidFill>
            <a:srgbClr val="FEB409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A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Single Ended Frontend</a:t>
            </a:r>
            <a:endParaRPr lang="en-AU" dirty="0"/>
          </a:p>
        </p:txBody>
      </p:sp>
      <p:sp>
        <p:nvSpPr>
          <p:cNvPr id="204" name="Fußzeilenplatzhalter 20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205" name="Foliennummernplatzhalter 20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44</a:t>
            </a:fld>
            <a:endParaRPr lang="de-DE" dirty="0"/>
          </a:p>
        </p:txBody>
      </p:sp>
      <p:grpSp>
        <p:nvGrpSpPr>
          <p:cNvPr id="5" name="Gruppierung 4"/>
          <p:cNvGrpSpPr/>
          <p:nvPr/>
        </p:nvGrpSpPr>
        <p:grpSpPr>
          <a:xfrm>
            <a:off x="179512" y="1340768"/>
            <a:ext cx="8928992" cy="4608512"/>
            <a:chOff x="479376" y="548680"/>
            <a:chExt cx="10081120" cy="4824536"/>
          </a:xfrm>
        </p:grpSpPr>
        <p:sp>
          <p:nvSpPr>
            <p:cNvPr id="6" name="Abgerundetes Rechteck 5"/>
            <p:cNvSpPr/>
            <p:nvPr/>
          </p:nvSpPr>
          <p:spPr>
            <a:xfrm>
              <a:off x="4583832" y="3429000"/>
              <a:ext cx="3888432" cy="1944216"/>
            </a:xfrm>
            <a:prstGeom prst="roundRect">
              <a:avLst>
                <a:gd name="adj" fmla="val 5810"/>
              </a:avLst>
            </a:prstGeom>
            <a:solidFill>
              <a:schemeClr val="accent1">
                <a:alpha val="12000"/>
              </a:schemeClr>
            </a:solidFill>
            <a:ln w="25400" cap="rnd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/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Discriminator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7" name="Abgerundetes Rechteck 6"/>
            <p:cNvSpPr/>
            <p:nvPr/>
          </p:nvSpPr>
          <p:spPr>
            <a:xfrm>
              <a:off x="1991544" y="548680"/>
              <a:ext cx="2016223" cy="3384377"/>
            </a:xfrm>
            <a:prstGeom prst="roundRect">
              <a:avLst>
                <a:gd name="adj" fmla="val 4758"/>
              </a:avLst>
            </a:prstGeom>
            <a:solidFill>
              <a:schemeClr val="accent1">
                <a:alpha val="12000"/>
              </a:schemeClr>
            </a:solidFill>
            <a:ln w="25400" cap="rnd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/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Front-End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8" name="Abgerundetes Rechteck 7"/>
            <p:cNvSpPr/>
            <p:nvPr/>
          </p:nvSpPr>
          <p:spPr>
            <a:xfrm>
              <a:off x="1127448" y="548680"/>
              <a:ext cx="720081" cy="1728190"/>
            </a:xfrm>
            <a:prstGeom prst="roundRect">
              <a:avLst/>
            </a:prstGeom>
            <a:solidFill>
              <a:schemeClr val="accent1">
                <a:alpha val="12000"/>
              </a:schemeClr>
            </a:solidFill>
            <a:ln w="25400" cap="rnd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/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Inject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9" name="Gruppieren 157"/>
            <p:cNvGrpSpPr/>
            <p:nvPr/>
          </p:nvGrpSpPr>
          <p:grpSpPr>
            <a:xfrm rot="16200000">
              <a:off x="1105417" y="1866855"/>
              <a:ext cx="774064" cy="153938"/>
              <a:chOff x="2455863" y="1146225"/>
              <a:chExt cx="774064" cy="153938"/>
            </a:xfrm>
          </p:grpSpPr>
          <p:sp>
            <p:nvSpPr>
              <p:cNvPr id="200" name="Rechteck 199"/>
              <p:cNvSpPr/>
              <p:nvPr/>
            </p:nvSpPr>
            <p:spPr>
              <a:xfrm>
                <a:off x="2651760" y="1146225"/>
                <a:ext cx="388620" cy="153938"/>
              </a:xfrm>
              <a:prstGeom prst="rect">
                <a:avLst/>
              </a:pr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1" name="Gerader Verbinder 159"/>
              <p:cNvCxnSpPr/>
              <p:nvPr/>
            </p:nvCxnSpPr>
            <p:spPr>
              <a:xfrm>
                <a:off x="2455863" y="1219201"/>
                <a:ext cx="189547" cy="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Gerader Verbinder 160"/>
              <p:cNvCxnSpPr/>
              <p:nvPr/>
            </p:nvCxnSpPr>
            <p:spPr>
              <a:xfrm>
                <a:off x="3040380" y="1219201"/>
                <a:ext cx="189547" cy="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Gerader Verbinder 172"/>
            <p:cNvCxnSpPr>
              <a:stCxn id="19" idx="2"/>
            </p:cNvCxnSpPr>
            <p:nvPr/>
          </p:nvCxnSpPr>
          <p:spPr>
            <a:xfrm flipH="1">
              <a:off x="839416" y="2851315"/>
              <a:ext cx="1480586" cy="1621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ieren 179"/>
            <p:cNvGrpSpPr/>
            <p:nvPr/>
          </p:nvGrpSpPr>
          <p:grpSpPr>
            <a:xfrm>
              <a:off x="2220204" y="3501008"/>
              <a:ext cx="257175" cy="269078"/>
              <a:chOff x="7058025" y="4256881"/>
              <a:chExt cx="257175" cy="269078"/>
            </a:xfrm>
          </p:grpSpPr>
          <p:cxnSp>
            <p:nvCxnSpPr>
              <p:cNvPr id="196" name="Gerader Verbinder 180"/>
              <p:cNvCxnSpPr/>
              <p:nvPr/>
            </p:nvCxnSpPr>
            <p:spPr>
              <a:xfrm>
                <a:off x="7058025" y="4419600"/>
                <a:ext cx="257175" cy="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Gerader Verbinder 181"/>
              <p:cNvCxnSpPr/>
              <p:nvPr/>
            </p:nvCxnSpPr>
            <p:spPr>
              <a:xfrm>
                <a:off x="7115178" y="4471979"/>
                <a:ext cx="152400" cy="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Gerader Verbinder 182"/>
              <p:cNvCxnSpPr/>
              <p:nvPr/>
            </p:nvCxnSpPr>
            <p:spPr>
              <a:xfrm>
                <a:off x="7158038" y="4525959"/>
                <a:ext cx="73025" cy="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Gerader Verbinder 183"/>
              <p:cNvCxnSpPr/>
              <p:nvPr/>
            </p:nvCxnSpPr>
            <p:spPr>
              <a:xfrm>
                <a:off x="7191375" y="4256881"/>
                <a:ext cx="0" cy="138113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Ellipse 194"/>
            <p:cNvSpPr/>
            <p:nvPr/>
          </p:nvSpPr>
          <p:spPr>
            <a:xfrm>
              <a:off x="2207568" y="1124744"/>
              <a:ext cx="288032" cy="288032"/>
            </a:xfrm>
            <a:prstGeom prst="ellipse">
              <a:avLst/>
            </a:pr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Gerader Verbinder 196"/>
            <p:cNvCxnSpPr>
              <a:endCxn id="12" idx="0"/>
            </p:cNvCxnSpPr>
            <p:nvPr/>
          </p:nvCxnSpPr>
          <p:spPr>
            <a:xfrm>
              <a:off x="2351584" y="908720"/>
              <a:ext cx="0" cy="216024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97"/>
            <p:cNvCxnSpPr>
              <a:stCxn id="63" idx="4"/>
            </p:cNvCxnSpPr>
            <p:nvPr/>
          </p:nvCxnSpPr>
          <p:spPr>
            <a:xfrm>
              <a:off x="2351584" y="1556792"/>
              <a:ext cx="0" cy="576064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lussdiagramm: Verbindungsstelle zu einer anderen Seite 201"/>
            <p:cNvSpPr/>
            <p:nvPr/>
          </p:nvSpPr>
          <p:spPr>
            <a:xfrm rot="5400000">
              <a:off x="3410798" y="2009747"/>
              <a:ext cx="432046" cy="534252"/>
            </a:xfrm>
            <a:prstGeom prst="flowChartOffpageConnector">
              <a:avLst/>
            </a:pr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none" rtlCol="0" anchor="ctr"/>
            <a:lstStyle/>
            <a:p>
              <a:pPr algn="r"/>
              <a:r>
                <a:rPr lang="de-DE" sz="1400" dirty="0" smtClean="0">
                  <a:solidFill>
                    <a:schemeClr val="tx1"/>
                  </a:solidFill>
                </a:rPr>
                <a:t>DAC 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Gerader Verbinder 202"/>
            <p:cNvCxnSpPr>
              <a:stCxn id="15" idx="2"/>
            </p:cNvCxnSpPr>
            <p:nvPr/>
          </p:nvCxnSpPr>
          <p:spPr>
            <a:xfrm flipH="1">
              <a:off x="3118024" y="2276874"/>
              <a:ext cx="24167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203"/>
            <p:cNvCxnSpPr>
              <a:endCxn id="19" idx="6"/>
            </p:cNvCxnSpPr>
            <p:nvPr/>
          </p:nvCxnSpPr>
          <p:spPr>
            <a:xfrm flipH="1" flipV="1">
              <a:off x="2392002" y="2851315"/>
              <a:ext cx="895686" cy="1621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205"/>
            <p:cNvCxnSpPr/>
            <p:nvPr/>
          </p:nvCxnSpPr>
          <p:spPr>
            <a:xfrm>
              <a:off x="3287688" y="2564904"/>
              <a:ext cx="0" cy="288032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e 208"/>
            <p:cNvSpPr/>
            <p:nvPr/>
          </p:nvSpPr>
          <p:spPr>
            <a:xfrm>
              <a:off x="2320002" y="2815315"/>
              <a:ext cx="72000" cy="72000"/>
            </a:xfrm>
            <a:prstGeom prst="ellipse">
              <a:avLst/>
            </a:prstGeom>
            <a:solidFill>
              <a:schemeClr val="tx1"/>
            </a:solidFill>
            <a:ln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Gerader Verbinder 209"/>
            <p:cNvCxnSpPr/>
            <p:nvPr/>
          </p:nvCxnSpPr>
          <p:spPr>
            <a:xfrm>
              <a:off x="2207568" y="908720"/>
              <a:ext cx="28803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11"/>
            <p:cNvCxnSpPr/>
            <p:nvPr/>
          </p:nvCxnSpPr>
          <p:spPr>
            <a:xfrm>
              <a:off x="2351584" y="1772816"/>
              <a:ext cx="100811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50"/>
            <p:cNvCxnSpPr/>
            <p:nvPr/>
          </p:nvCxnSpPr>
          <p:spPr>
            <a:xfrm flipV="1">
              <a:off x="3359696" y="1340768"/>
              <a:ext cx="0" cy="432048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74"/>
            <p:cNvCxnSpPr/>
            <p:nvPr/>
          </p:nvCxnSpPr>
          <p:spPr>
            <a:xfrm>
              <a:off x="4295800" y="1340768"/>
              <a:ext cx="0" cy="2664296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83"/>
            <p:cNvCxnSpPr/>
            <p:nvPr/>
          </p:nvCxnSpPr>
          <p:spPr>
            <a:xfrm flipV="1">
              <a:off x="5375920" y="4293095"/>
              <a:ext cx="1224135" cy="1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89"/>
            <p:cNvCxnSpPr/>
            <p:nvPr/>
          </p:nvCxnSpPr>
          <p:spPr>
            <a:xfrm flipH="1">
              <a:off x="6600055" y="4149079"/>
              <a:ext cx="1" cy="288032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91"/>
            <p:cNvCxnSpPr/>
            <p:nvPr/>
          </p:nvCxnSpPr>
          <p:spPr>
            <a:xfrm>
              <a:off x="6672063" y="5013175"/>
              <a:ext cx="1224136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334"/>
            <p:cNvCxnSpPr/>
            <p:nvPr/>
          </p:nvCxnSpPr>
          <p:spPr>
            <a:xfrm flipV="1">
              <a:off x="6888087" y="4293095"/>
              <a:ext cx="1" cy="216023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>
              <a:off x="7896200" y="4149079"/>
              <a:ext cx="360040" cy="1008112"/>
            </a:xfrm>
            <a:prstGeom prst="rect">
              <a:avLst/>
            </a:pr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bgerundetes Rechteck 28"/>
            <p:cNvSpPr/>
            <p:nvPr/>
          </p:nvSpPr>
          <p:spPr>
            <a:xfrm>
              <a:off x="4583832" y="548680"/>
              <a:ext cx="3888432" cy="2687398"/>
            </a:xfrm>
            <a:prstGeom prst="roundRect">
              <a:avLst>
                <a:gd name="adj" fmla="val 4407"/>
              </a:avLst>
            </a:prstGeom>
            <a:solidFill>
              <a:schemeClr val="accent1">
                <a:alpha val="12000"/>
              </a:schemeClr>
            </a:solidFill>
            <a:ln w="25400" cap="rnd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/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Charge Integrator &amp; ADC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30" name="Gerader Verbinder 30"/>
            <p:cNvCxnSpPr/>
            <p:nvPr/>
          </p:nvCxnSpPr>
          <p:spPr>
            <a:xfrm>
              <a:off x="5015880" y="1772816"/>
              <a:ext cx="1944216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uppieren 31"/>
            <p:cNvGrpSpPr/>
            <p:nvPr/>
          </p:nvGrpSpPr>
          <p:grpSpPr>
            <a:xfrm>
              <a:off x="4883254" y="2852936"/>
              <a:ext cx="257175" cy="269078"/>
              <a:chOff x="7058025" y="4256881"/>
              <a:chExt cx="257175" cy="269078"/>
            </a:xfrm>
          </p:grpSpPr>
          <p:cxnSp>
            <p:nvCxnSpPr>
              <p:cNvPr id="192" name="Gerader Verbinder 32"/>
              <p:cNvCxnSpPr/>
              <p:nvPr/>
            </p:nvCxnSpPr>
            <p:spPr>
              <a:xfrm>
                <a:off x="7058025" y="4419600"/>
                <a:ext cx="257175" cy="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Gerader Verbinder 33"/>
              <p:cNvCxnSpPr/>
              <p:nvPr/>
            </p:nvCxnSpPr>
            <p:spPr>
              <a:xfrm>
                <a:off x="7115178" y="4471979"/>
                <a:ext cx="152400" cy="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Gerader Verbinder 34"/>
              <p:cNvCxnSpPr/>
              <p:nvPr/>
            </p:nvCxnSpPr>
            <p:spPr>
              <a:xfrm>
                <a:off x="7158038" y="4525959"/>
                <a:ext cx="73025" cy="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Gerader Verbinder 35"/>
              <p:cNvCxnSpPr/>
              <p:nvPr/>
            </p:nvCxnSpPr>
            <p:spPr>
              <a:xfrm>
                <a:off x="7191375" y="4256881"/>
                <a:ext cx="0" cy="138113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Gerader Verbinder 50"/>
            <p:cNvCxnSpPr/>
            <p:nvPr/>
          </p:nvCxnSpPr>
          <p:spPr>
            <a:xfrm>
              <a:off x="7032104" y="1628800"/>
              <a:ext cx="0" cy="288032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51"/>
            <p:cNvCxnSpPr/>
            <p:nvPr/>
          </p:nvCxnSpPr>
          <p:spPr>
            <a:xfrm>
              <a:off x="6960096" y="1628800"/>
              <a:ext cx="0" cy="288032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53"/>
            <p:cNvCxnSpPr/>
            <p:nvPr/>
          </p:nvCxnSpPr>
          <p:spPr>
            <a:xfrm>
              <a:off x="7032104" y="1772816"/>
              <a:ext cx="1224136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73"/>
            <p:cNvCxnSpPr/>
            <p:nvPr/>
          </p:nvCxnSpPr>
          <p:spPr>
            <a:xfrm>
              <a:off x="5015880" y="2852936"/>
              <a:ext cx="1224136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uppieren 77"/>
            <p:cNvGrpSpPr/>
            <p:nvPr/>
          </p:nvGrpSpPr>
          <p:grpSpPr>
            <a:xfrm>
              <a:off x="5519936" y="1789901"/>
              <a:ext cx="148431" cy="474663"/>
              <a:chOff x="5949950" y="3593306"/>
              <a:chExt cx="148431" cy="474663"/>
            </a:xfrm>
          </p:grpSpPr>
          <p:cxnSp>
            <p:nvCxnSpPr>
              <p:cNvPr id="189" name="Gerader Verbinder 78"/>
              <p:cNvCxnSpPr/>
              <p:nvPr/>
            </p:nvCxnSpPr>
            <p:spPr>
              <a:xfrm>
                <a:off x="6096000" y="3593306"/>
                <a:ext cx="0" cy="138113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Gerader Verbinder 79"/>
              <p:cNvCxnSpPr/>
              <p:nvPr/>
            </p:nvCxnSpPr>
            <p:spPr>
              <a:xfrm flipH="1">
                <a:off x="5949950" y="3731419"/>
                <a:ext cx="146050" cy="123031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Gerader Verbinder 80"/>
              <p:cNvCxnSpPr/>
              <p:nvPr/>
            </p:nvCxnSpPr>
            <p:spPr>
              <a:xfrm>
                <a:off x="6098381" y="3929856"/>
                <a:ext cx="0" cy="138113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Ellipse 116"/>
            <p:cNvSpPr/>
            <p:nvPr/>
          </p:nvSpPr>
          <p:spPr>
            <a:xfrm>
              <a:off x="6207873" y="1740331"/>
              <a:ext cx="72000" cy="72000"/>
            </a:xfrm>
            <a:prstGeom prst="ellipse">
              <a:avLst/>
            </a:prstGeom>
            <a:solidFill>
              <a:schemeClr val="tx1"/>
            </a:solidFill>
            <a:ln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Gerader Verbinder 129"/>
            <p:cNvCxnSpPr/>
            <p:nvPr/>
          </p:nvCxnSpPr>
          <p:spPr>
            <a:xfrm flipH="1">
              <a:off x="6672066" y="2492896"/>
              <a:ext cx="288030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Gleichschenkliges Dreieck 38"/>
            <p:cNvSpPr/>
            <p:nvPr/>
          </p:nvSpPr>
          <p:spPr>
            <a:xfrm rot="16200000">
              <a:off x="7320136" y="2348880"/>
              <a:ext cx="288032" cy="288032"/>
            </a:xfrm>
            <a:prstGeom prst="triangle">
              <a:avLst/>
            </a:pr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Gerader Verbinder 144"/>
            <p:cNvCxnSpPr/>
            <p:nvPr/>
          </p:nvCxnSpPr>
          <p:spPr>
            <a:xfrm flipH="1">
              <a:off x="7608168" y="2564904"/>
              <a:ext cx="28803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154"/>
            <p:cNvCxnSpPr/>
            <p:nvPr/>
          </p:nvCxnSpPr>
          <p:spPr>
            <a:xfrm>
              <a:off x="3359696" y="1340768"/>
              <a:ext cx="136815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243"/>
            <p:cNvCxnSpPr/>
            <p:nvPr/>
          </p:nvCxnSpPr>
          <p:spPr>
            <a:xfrm flipH="1">
              <a:off x="6960096" y="2348880"/>
              <a:ext cx="146050" cy="144016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245"/>
            <p:cNvCxnSpPr>
              <a:stCxn id="39" idx="0"/>
            </p:cNvCxnSpPr>
            <p:nvPr/>
          </p:nvCxnSpPr>
          <p:spPr>
            <a:xfrm flipH="1">
              <a:off x="7176120" y="2492896"/>
              <a:ext cx="144016" cy="1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feld 43"/>
            <p:cNvSpPr txBox="1"/>
            <p:nvPr/>
          </p:nvSpPr>
          <p:spPr>
            <a:xfrm>
              <a:off x="7379568" y="4323699"/>
              <a:ext cx="576065" cy="307777"/>
            </a:xfrm>
            <a:prstGeom prst="rect">
              <a:avLst/>
            </a:prstGeom>
            <a:noFill/>
            <a:ln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Th</a:t>
              </a:r>
              <a:r>
                <a:rPr lang="de-DE" sz="1400" baseline="-25000" dirty="0" err="1" smtClean="0"/>
                <a:t>N</a:t>
              </a:r>
              <a:endParaRPr lang="en-US" sz="1400" baseline="-25000" dirty="0"/>
            </a:p>
          </p:txBody>
        </p:sp>
        <p:sp>
          <p:nvSpPr>
            <p:cNvPr id="45" name="Textfeld 44"/>
            <p:cNvSpPr txBox="1"/>
            <p:nvPr/>
          </p:nvSpPr>
          <p:spPr>
            <a:xfrm rot="16200000">
              <a:off x="7824192" y="1916832"/>
              <a:ext cx="2880320" cy="5760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rnd">
              <a:solidFill>
                <a:schemeClr val="accent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>
                  <a:solidFill>
                    <a:srgbClr val="000000"/>
                  </a:solidFill>
                </a:rPr>
                <a:t>Finite State </a:t>
              </a:r>
              <a:r>
                <a:rPr lang="en-US" dirty="0" smtClean="0">
                  <a:solidFill>
                    <a:srgbClr val="000000"/>
                  </a:solidFill>
                </a:rPr>
                <a:t>Machine (FSM)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46" name="Gerader Verbinder 296"/>
            <p:cNvCxnSpPr>
              <a:endCxn id="28" idx="3"/>
            </p:cNvCxnSpPr>
            <p:nvPr/>
          </p:nvCxnSpPr>
          <p:spPr>
            <a:xfrm flipH="1" flipV="1">
              <a:off x="8256240" y="4653135"/>
              <a:ext cx="720080" cy="1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364"/>
            <p:cNvCxnSpPr/>
            <p:nvPr/>
          </p:nvCxnSpPr>
          <p:spPr>
            <a:xfrm flipV="1">
              <a:off x="5663951" y="4293095"/>
              <a:ext cx="1" cy="72008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7"/>
            <p:cNvSpPr txBox="1"/>
            <p:nvPr/>
          </p:nvSpPr>
          <p:spPr>
            <a:xfrm>
              <a:off x="5087888" y="4534395"/>
              <a:ext cx="675946" cy="322204"/>
            </a:xfrm>
            <a:prstGeom prst="rect">
              <a:avLst/>
            </a:prstGeom>
            <a:noFill/>
            <a:ln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V</a:t>
              </a:r>
              <a:r>
                <a:rPr lang="de-DE" sz="1400" baseline="-25000" dirty="0" smtClean="0"/>
                <a:t>CM</a:t>
              </a:r>
              <a:endParaRPr lang="en-US" sz="1400" baseline="-25000" dirty="0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79376" y="2420888"/>
              <a:ext cx="600744" cy="288032"/>
            </a:xfrm>
            <a:prstGeom prst="rect">
              <a:avLst/>
            </a:prstGeom>
            <a:noFill/>
            <a:ln cap="rnd">
              <a:noFill/>
              <a:round/>
            </a:ln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de-DE" dirty="0"/>
                <a:t>Input</a:t>
              </a:r>
              <a:endParaRPr lang="en-US" dirty="0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5375919" y="2852936"/>
              <a:ext cx="713111" cy="354424"/>
            </a:xfrm>
            <a:prstGeom prst="rect">
              <a:avLst/>
            </a:prstGeom>
            <a:noFill/>
            <a:ln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I</a:t>
              </a:r>
              <a:r>
                <a:rPr lang="en-US" sz="1600" baseline="-25000" dirty="0" err="1" smtClean="0"/>
                <a:t>Ramp</a:t>
              </a:r>
              <a:endParaRPr lang="en-US" sz="1600" baseline="-25000" dirty="0" smtClean="0"/>
            </a:p>
          </p:txBody>
        </p:sp>
        <p:cxnSp>
          <p:nvCxnSpPr>
            <p:cNvPr id="51" name="Gerader Verbinder 172"/>
            <p:cNvCxnSpPr>
              <a:endCxn id="8" idx="2"/>
            </p:cNvCxnSpPr>
            <p:nvPr/>
          </p:nvCxnSpPr>
          <p:spPr>
            <a:xfrm flipV="1">
              <a:off x="1487488" y="2276870"/>
              <a:ext cx="1" cy="576066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Ellipse 208"/>
            <p:cNvSpPr/>
            <p:nvPr/>
          </p:nvSpPr>
          <p:spPr>
            <a:xfrm>
              <a:off x="1450302" y="2810598"/>
              <a:ext cx="72000" cy="72000"/>
            </a:xfrm>
            <a:prstGeom prst="ellipse">
              <a:avLst/>
            </a:prstGeom>
            <a:solidFill>
              <a:schemeClr val="tx1"/>
            </a:solidFill>
            <a:ln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uppierung 52"/>
            <p:cNvGrpSpPr/>
            <p:nvPr/>
          </p:nvGrpSpPr>
          <p:grpSpPr>
            <a:xfrm>
              <a:off x="1487488" y="1124744"/>
              <a:ext cx="144016" cy="504056"/>
              <a:chOff x="1415480" y="1916832"/>
              <a:chExt cx="144016" cy="504056"/>
            </a:xfrm>
          </p:grpSpPr>
          <p:cxnSp>
            <p:nvCxnSpPr>
              <p:cNvPr id="186" name="Gerader Verbinder 172"/>
              <p:cNvCxnSpPr/>
              <p:nvPr/>
            </p:nvCxnSpPr>
            <p:spPr>
              <a:xfrm flipV="1">
                <a:off x="1415480" y="1916832"/>
                <a:ext cx="0" cy="144016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Gerader Verbinder 172"/>
              <p:cNvCxnSpPr/>
              <p:nvPr/>
            </p:nvCxnSpPr>
            <p:spPr>
              <a:xfrm flipH="1" flipV="1">
                <a:off x="1415480" y="2060848"/>
                <a:ext cx="144016" cy="216024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Gerader Verbinder 172"/>
              <p:cNvCxnSpPr/>
              <p:nvPr/>
            </p:nvCxnSpPr>
            <p:spPr>
              <a:xfrm flipV="1">
                <a:off x="1415480" y="2276872"/>
                <a:ext cx="0" cy="144016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Gerader Verbinder 172"/>
            <p:cNvCxnSpPr/>
            <p:nvPr/>
          </p:nvCxnSpPr>
          <p:spPr>
            <a:xfrm flipH="1">
              <a:off x="839416" y="1124744"/>
              <a:ext cx="64807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hteck 54"/>
            <p:cNvSpPr/>
            <p:nvPr/>
          </p:nvSpPr>
          <p:spPr>
            <a:xfrm>
              <a:off x="623392" y="980728"/>
              <a:ext cx="288032" cy="2880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rnd" cmpd="sng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Gerader Verbinder 172"/>
            <p:cNvCxnSpPr/>
            <p:nvPr/>
          </p:nvCxnSpPr>
          <p:spPr>
            <a:xfrm flipV="1">
              <a:off x="767408" y="2996952"/>
              <a:ext cx="0" cy="1152128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feld 56"/>
            <p:cNvSpPr txBox="1"/>
            <p:nvPr/>
          </p:nvSpPr>
          <p:spPr>
            <a:xfrm>
              <a:off x="479376" y="4149080"/>
              <a:ext cx="731694" cy="322204"/>
            </a:xfrm>
            <a:prstGeom prst="rect">
              <a:avLst/>
            </a:prstGeom>
            <a:noFill/>
            <a:ln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/>
                <a:t>- HV</a:t>
              </a:r>
              <a:endParaRPr lang="en-US" sz="1400" dirty="0"/>
            </a:p>
          </p:txBody>
        </p:sp>
        <p:sp>
          <p:nvSpPr>
            <p:cNvPr id="58" name="Gleichschenkliges Dreieck 57"/>
            <p:cNvSpPr/>
            <p:nvPr/>
          </p:nvSpPr>
          <p:spPr>
            <a:xfrm flipH="1">
              <a:off x="623392" y="3528159"/>
              <a:ext cx="288032" cy="188873"/>
            </a:xfrm>
            <a:prstGeom prst="triangle">
              <a:avLst/>
            </a:prstGeom>
            <a:solidFill>
              <a:schemeClr val="tx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Gerader Verbinder 172"/>
            <p:cNvCxnSpPr/>
            <p:nvPr/>
          </p:nvCxnSpPr>
          <p:spPr>
            <a:xfrm flipH="1">
              <a:off x="623392" y="3501008"/>
              <a:ext cx="28803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feld 59"/>
            <p:cNvSpPr txBox="1"/>
            <p:nvPr/>
          </p:nvSpPr>
          <p:spPr>
            <a:xfrm>
              <a:off x="983432" y="3501008"/>
              <a:ext cx="504056" cy="216023"/>
            </a:xfrm>
            <a:prstGeom prst="rect">
              <a:avLst/>
            </a:prstGeom>
            <a:noFill/>
            <a:ln cap="rnd">
              <a:noFill/>
              <a:round/>
            </a:ln>
          </p:spPr>
          <p:txBody>
            <a:bodyPr wrap="none" rtlCol="0" anchor="ctr" anchorCtr="0">
              <a:noAutofit/>
            </a:bodyPr>
            <a:lstStyle/>
            <a:p>
              <a:r>
                <a:rPr lang="de-DE" sz="1400" dirty="0" smtClean="0"/>
                <a:t>SiPM</a:t>
              </a:r>
              <a:endParaRPr lang="en-US" sz="1400" dirty="0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79376" y="620688"/>
              <a:ext cx="600744" cy="288032"/>
            </a:xfrm>
            <a:prstGeom prst="rect">
              <a:avLst/>
            </a:prstGeom>
            <a:noFill/>
            <a:ln cap="rnd">
              <a:noFill/>
              <a:round/>
            </a:ln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de-DE" dirty="0" err="1" smtClean="0"/>
                <a:t>Inject</a:t>
              </a:r>
              <a:endParaRPr lang="en-US" dirty="0"/>
            </a:p>
          </p:txBody>
        </p:sp>
        <p:sp>
          <p:nvSpPr>
            <p:cNvPr id="62" name="Rechteck 61"/>
            <p:cNvSpPr/>
            <p:nvPr/>
          </p:nvSpPr>
          <p:spPr>
            <a:xfrm>
              <a:off x="623392" y="2708920"/>
              <a:ext cx="288032" cy="2880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rnd" cmpd="sng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Ellipse 194"/>
            <p:cNvSpPr/>
            <p:nvPr/>
          </p:nvSpPr>
          <p:spPr>
            <a:xfrm>
              <a:off x="2207568" y="1268760"/>
              <a:ext cx="288032" cy="288032"/>
            </a:xfrm>
            <a:prstGeom prst="ellipse">
              <a:avLst/>
            </a:pr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Gerader Verbinder 196"/>
            <p:cNvCxnSpPr/>
            <p:nvPr/>
          </p:nvCxnSpPr>
          <p:spPr>
            <a:xfrm>
              <a:off x="2927648" y="908720"/>
              <a:ext cx="0" cy="144016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209"/>
            <p:cNvCxnSpPr/>
            <p:nvPr/>
          </p:nvCxnSpPr>
          <p:spPr>
            <a:xfrm>
              <a:off x="2783632" y="908720"/>
              <a:ext cx="28803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uppierung 65"/>
            <p:cNvGrpSpPr/>
            <p:nvPr/>
          </p:nvGrpSpPr>
          <p:grpSpPr>
            <a:xfrm>
              <a:off x="2927648" y="980728"/>
              <a:ext cx="432048" cy="720080"/>
              <a:chOff x="3719736" y="1196752"/>
              <a:chExt cx="432048" cy="720080"/>
            </a:xfrm>
          </p:grpSpPr>
          <p:cxnSp>
            <p:nvCxnSpPr>
              <p:cNvPr id="178" name="Gerader Verbinder 219"/>
              <p:cNvCxnSpPr/>
              <p:nvPr/>
            </p:nvCxnSpPr>
            <p:spPr>
              <a:xfrm flipV="1">
                <a:off x="3719736" y="1700808"/>
                <a:ext cx="0" cy="216024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Gerader Verbinder 220"/>
              <p:cNvCxnSpPr/>
              <p:nvPr/>
            </p:nvCxnSpPr>
            <p:spPr>
              <a:xfrm flipV="1">
                <a:off x="3863752" y="1412776"/>
                <a:ext cx="0" cy="288032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Gerader Verbinder 222"/>
              <p:cNvCxnSpPr/>
              <p:nvPr/>
            </p:nvCxnSpPr>
            <p:spPr>
              <a:xfrm flipH="1">
                <a:off x="3719737" y="1700808"/>
                <a:ext cx="144015" cy="1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Gerader Verbinder 225"/>
              <p:cNvCxnSpPr/>
              <p:nvPr/>
            </p:nvCxnSpPr>
            <p:spPr>
              <a:xfrm flipH="1">
                <a:off x="3935762" y="1556792"/>
                <a:ext cx="216022" cy="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Ellipse 226"/>
              <p:cNvSpPr/>
              <p:nvPr/>
            </p:nvSpPr>
            <p:spPr>
              <a:xfrm rot="10800000">
                <a:off x="3948396" y="1522698"/>
                <a:ext cx="59532" cy="66244"/>
              </a:xfrm>
              <a:prstGeom prst="ellipse">
                <a:avLst/>
              </a:prstGeom>
              <a:solidFill>
                <a:schemeClr val="tx1"/>
              </a:solidFill>
              <a:ln w="254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Gerader Verbinder 222"/>
              <p:cNvCxnSpPr/>
              <p:nvPr/>
            </p:nvCxnSpPr>
            <p:spPr>
              <a:xfrm flipH="1">
                <a:off x="3719736" y="1412776"/>
                <a:ext cx="144015" cy="1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Gerader Verbinder 219"/>
              <p:cNvCxnSpPr/>
              <p:nvPr/>
            </p:nvCxnSpPr>
            <p:spPr>
              <a:xfrm flipV="1">
                <a:off x="3719736" y="1196752"/>
                <a:ext cx="0" cy="216024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Gerader Verbinder 220"/>
              <p:cNvCxnSpPr/>
              <p:nvPr/>
            </p:nvCxnSpPr>
            <p:spPr>
              <a:xfrm flipV="1">
                <a:off x="3935760" y="1412776"/>
                <a:ext cx="0" cy="288032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uppierung 66"/>
            <p:cNvGrpSpPr/>
            <p:nvPr/>
          </p:nvGrpSpPr>
          <p:grpSpPr>
            <a:xfrm>
              <a:off x="2351584" y="2060848"/>
              <a:ext cx="432048" cy="720080"/>
              <a:chOff x="3719736" y="1196752"/>
              <a:chExt cx="432048" cy="720080"/>
            </a:xfrm>
          </p:grpSpPr>
          <p:cxnSp>
            <p:nvCxnSpPr>
              <p:cNvPr id="171" name="Gerader Verbinder 219"/>
              <p:cNvCxnSpPr/>
              <p:nvPr/>
            </p:nvCxnSpPr>
            <p:spPr>
              <a:xfrm flipV="1">
                <a:off x="3719736" y="1700808"/>
                <a:ext cx="0" cy="216024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Gerader Verbinder 220"/>
              <p:cNvCxnSpPr/>
              <p:nvPr/>
            </p:nvCxnSpPr>
            <p:spPr>
              <a:xfrm flipV="1">
                <a:off x="3863752" y="1412776"/>
                <a:ext cx="0" cy="288032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Gerader Verbinder 222"/>
              <p:cNvCxnSpPr/>
              <p:nvPr/>
            </p:nvCxnSpPr>
            <p:spPr>
              <a:xfrm flipH="1">
                <a:off x="3719737" y="1700808"/>
                <a:ext cx="144015" cy="1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Gerader Verbinder 225"/>
              <p:cNvCxnSpPr/>
              <p:nvPr/>
            </p:nvCxnSpPr>
            <p:spPr>
              <a:xfrm flipH="1">
                <a:off x="3935762" y="1556792"/>
                <a:ext cx="216022" cy="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Gerader Verbinder 222"/>
              <p:cNvCxnSpPr/>
              <p:nvPr/>
            </p:nvCxnSpPr>
            <p:spPr>
              <a:xfrm flipH="1">
                <a:off x="3719736" y="1412776"/>
                <a:ext cx="144015" cy="1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Gerader Verbinder 219"/>
              <p:cNvCxnSpPr/>
              <p:nvPr/>
            </p:nvCxnSpPr>
            <p:spPr>
              <a:xfrm flipV="1">
                <a:off x="3719736" y="1196752"/>
                <a:ext cx="0" cy="216024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Gerader Verbinder 220"/>
              <p:cNvCxnSpPr/>
              <p:nvPr/>
            </p:nvCxnSpPr>
            <p:spPr>
              <a:xfrm flipV="1">
                <a:off x="3935760" y="1412776"/>
                <a:ext cx="0" cy="288032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Gerader Verbinder 197"/>
            <p:cNvCxnSpPr/>
            <p:nvPr/>
          </p:nvCxnSpPr>
          <p:spPr>
            <a:xfrm>
              <a:off x="2351584" y="2636912"/>
              <a:ext cx="0" cy="432048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Ellipse 194"/>
            <p:cNvSpPr/>
            <p:nvPr/>
          </p:nvSpPr>
          <p:spPr>
            <a:xfrm>
              <a:off x="2207568" y="3068960"/>
              <a:ext cx="288032" cy="288032"/>
            </a:xfrm>
            <a:prstGeom prst="ellipse">
              <a:avLst/>
            </a:pr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Ellipse 194"/>
            <p:cNvSpPr/>
            <p:nvPr/>
          </p:nvSpPr>
          <p:spPr>
            <a:xfrm>
              <a:off x="2207568" y="3212976"/>
              <a:ext cx="288032" cy="288032"/>
            </a:xfrm>
            <a:prstGeom prst="ellipse">
              <a:avLst/>
            </a:pr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Gleichschenkliges Dreieck 70"/>
            <p:cNvSpPr/>
            <p:nvPr/>
          </p:nvSpPr>
          <p:spPr>
            <a:xfrm rot="16200000">
              <a:off x="2711627" y="2204864"/>
              <a:ext cx="432048" cy="432047"/>
            </a:xfrm>
            <a:prstGeom prst="triangle">
              <a:avLst>
                <a:gd name="adj" fmla="val 48538"/>
              </a:avLst>
            </a:pr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Gerader Verbinder 202"/>
            <p:cNvCxnSpPr/>
            <p:nvPr/>
          </p:nvCxnSpPr>
          <p:spPr>
            <a:xfrm>
              <a:off x="3143672" y="2564904"/>
              <a:ext cx="144016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uppierung 72"/>
            <p:cNvGrpSpPr/>
            <p:nvPr/>
          </p:nvGrpSpPr>
          <p:grpSpPr>
            <a:xfrm flipH="1">
              <a:off x="4583832" y="3645023"/>
              <a:ext cx="432048" cy="720080"/>
              <a:chOff x="3719736" y="1196752"/>
              <a:chExt cx="432048" cy="720080"/>
            </a:xfrm>
          </p:grpSpPr>
          <p:cxnSp>
            <p:nvCxnSpPr>
              <p:cNvPr id="163" name="Gerader Verbinder 219"/>
              <p:cNvCxnSpPr/>
              <p:nvPr/>
            </p:nvCxnSpPr>
            <p:spPr>
              <a:xfrm flipV="1">
                <a:off x="3719736" y="1700808"/>
                <a:ext cx="0" cy="216024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Gerader Verbinder 220"/>
              <p:cNvCxnSpPr/>
              <p:nvPr/>
            </p:nvCxnSpPr>
            <p:spPr>
              <a:xfrm flipV="1">
                <a:off x="3863752" y="1412776"/>
                <a:ext cx="0" cy="288032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Gerader Verbinder 222"/>
              <p:cNvCxnSpPr/>
              <p:nvPr/>
            </p:nvCxnSpPr>
            <p:spPr>
              <a:xfrm flipH="1">
                <a:off x="3719737" y="1700808"/>
                <a:ext cx="144015" cy="1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Gerader Verbinder 225"/>
              <p:cNvCxnSpPr/>
              <p:nvPr/>
            </p:nvCxnSpPr>
            <p:spPr>
              <a:xfrm flipH="1">
                <a:off x="3935762" y="1556792"/>
                <a:ext cx="216022" cy="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Ellipse 226"/>
              <p:cNvSpPr/>
              <p:nvPr/>
            </p:nvSpPr>
            <p:spPr>
              <a:xfrm rot="10800000">
                <a:off x="3948396" y="1522698"/>
                <a:ext cx="59532" cy="66244"/>
              </a:xfrm>
              <a:prstGeom prst="ellipse">
                <a:avLst/>
              </a:prstGeom>
              <a:solidFill>
                <a:schemeClr val="tx1"/>
              </a:solidFill>
              <a:ln w="254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8" name="Gerader Verbinder 222"/>
              <p:cNvCxnSpPr/>
              <p:nvPr/>
            </p:nvCxnSpPr>
            <p:spPr>
              <a:xfrm flipH="1">
                <a:off x="3719736" y="1412776"/>
                <a:ext cx="144015" cy="1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Gerader Verbinder 219"/>
              <p:cNvCxnSpPr/>
              <p:nvPr/>
            </p:nvCxnSpPr>
            <p:spPr>
              <a:xfrm flipV="1">
                <a:off x="3719736" y="1196752"/>
                <a:ext cx="0" cy="216024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Gerader Verbinder 220"/>
              <p:cNvCxnSpPr/>
              <p:nvPr/>
            </p:nvCxnSpPr>
            <p:spPr>
              <a:xfrm flipV="1">
                <a:off x="3935760" y="1412776"/>
                <a:ext cx="0" cy="288032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Rechteck 73"/>
            <p:cNvSpPr/>
            <p:nvPr/>
          </p:nvSpPr>
          <p:spPr>
            <a:xfrm rot="16200000">
              <a:off x="5555938" y="4761148"/>
              <a:ext cx="216025" cy="144015"/>
            </a:xfrm>
            <a:prstGeom prst="rect">
              <a:avLst/>
            </a:pr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Gerader Verbinder 283"/>
            <p:cNvCxnSpPr/>
            <p:nvPr/>
          </p:nvCxnSpPr>
          <p:spPr>
            <a:xfrm>
              <a:off x="5447927" y="4653135"/>
              <a:ext cx="216024" cy="1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283"/>
            <p:cNvCxnSpPr/>
            <p:nvPr/>
          </p:nvCxnSpPr>
          <p:spPr>
            <a:xfrm>
              <a:off x="5663951" y="5013175"/>
              <a:ext cx="936104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hteck 76"/>
            <p:cNvSpPr/>
            <p:nvPr/>
          </p:nvSpPr>
          <p:spPr>
            <a:xfrm rot="16200000">
              <a:off x="5555939" y="4401106"/>
              <a:ext cx="216025" cy="144015"/>
            </a:xfrm>
            <a:prstGeom prst="rect">
              <a:avLst/>
            </a:pr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Gleichschenkliges Dreieck 77"/>
            <p:cNvSpPr/>
            <p:nvPr/>
          </p:nvSpPr>
          <p:spPr>
            <a:xfrm rot="5400000">
              <a:off x="5807967" y="4437113"/>
              <a:ext cx="1008112" cy="432049"/>
            </a:xfrm>
            <a:prstGeom prst="triangle">
              <a:avLst/>
            </a:pr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feld 78"/>
            <p:cNvSpPr txBox="1"/>
            <p:nvPr/>
          </p:nvSpPr>
          <p:spPr>
            <a:xfrm>
              <a:off x="6095999" y="4509119"/>
              <a:ext cx="451503" cy="261610"/>
            </a:xfrm>
            <a:prstGeom prst="rect">
              <a:avLst/>
            </a:prstGeom>
            <a:noFill/>
            <a:ln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r>
                <a:rPr lang="de-DE" sz="1100" dirty="0" smtClean="0"/>
                <a:t>x 4 </a:t>
              </a:r>
              <a:endParaRPr lang="en-US" sz="1100" dirty="0"/>
            </a:p>
          </p:txBody>
        </p:sp>
        <p:sp>
          <p:nvSpPr>
            <p:cNvPr id="80" name="Ellipse 300"/>
            <p:cNvSpPr/>
            <p:nvPr/>
          </p:nvSpPr>
          <p:spPr>
            <a:xfrm>
              <a:off x="5951983" y="4941167"/>
              <a:ext cx="144016" cy="144016"/>
            </a:xfrm>
            <a:prstGeom prst="ellipse">
              <a:avLst/>
            </a:pr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Ellipse 300"/>
            <p:cNvSpPr/>
            <p:nvPr/>
          </p:nvSpPr>
          <p:spPr>
            <a:xfrm>
              <a:off x="6240015" y="4941167"/>
              <a:ext cx="144016" cy="144016"/>
            </a:xfrm>
            <a:prstGeom prst="ellipse">
              <a:avLst/>
            </a:pr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Gerader Verbinder 289"/>
            <p:cNvCxnSpPr/>
            <p:nvPr/>
          </p:nvCxnSpPr>
          <p:spPr>
            <a:xfrm flipH="1">
              <a:off x="6672063" y="4149079"/>
              <a:ext cx="1" cy="288032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r Verbinder 289"/>
            <p:cNvCxnSpPr/>
            <p:nvPr/>
          </p:nvCxnSpPr>
          <p:spPr>
            <a:xfrm flipH="1">
              <a:off x="6600055" y="4869159"/>
              <a:ext cx="1" cy="288032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r Verbinder 289"/>
            <p:cNvCxnSpPr/>
            <p:nvPr/>
          </p:nvCxnSpPr>
          <p:spPr>
            <a:xfrm flipH="1">
              <a:off x="6672063" y="4869159"/>
              <a:ext cx="1" cy="288032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r Verbinder 283"/>
            <p:cNvCxnSpPr/>
            <p:nvPr/>
          </p:nvCxnSpPr>
          <p:spPr>
            <a:xfrm>
              <a:off x="4295800" y="4005064"/>
              <a:ext cx="432048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209"/>
            <p:cNvCxnSpPr/>
            <p:nvPr/>
          </p:nvCxnSpPr>
          <p:spPr>
            <a:xfrm>
              <a:off x="4871864" y="3645023"/>
              <a:ext cx="28803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r Verbinder 283"/>
            <p:cNvCxnSpPr/>
            <p:nvPr/>
          </p:nvCxnSpPr>
          <p:spPr>
            <a:xfrm>
              <a:off x="5015880" y="4365103"/>
              <a:ext cx="0" cy="576064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r Verbinder 180"/>
            <p:cNvCxnSpPr/>
            <p:nvPr/>
          </p:nvCxnSpPr>
          <p:spPr>
            <a:xfrm>
              <a:off x="4884500" y="4959870"/>
              <a:ext cx="257175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r Verbinder 181"/>
            <p:cNvCxnSpPr/>
            <p:nvPr/>
          </p:nvCxnSpPr>
          <p:spPr>
            <a:xfrm>
              <a:off x="4941653" y="5012249"/>
              <a:ext cx="152400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182"/>
            <p:cNvCxnSpPr/>
            <p:nvPr/>
          </p:nvCxnSpPr>
          <p:spPr>
            <a:xfrm>
              <a:off x="4984513" y="5066229"/>
              <a:ext cx="73025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hteck 90"/>
            <p:cNvSpPr/>
            <p:nvPr/>
          </p:nvSpPr>
          <p:spPr>
            <a:xfrm rot="16200000">
              <a:off x="4871864" y="4509118"/>
              <a:ext cx="288032" cy="144016"/>
            </a:xfrm>
            <a:prstGeom prst="rect">
              <a:avLst/>
            </a:pr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Gerader Verbinder 291"/>
            <p:cNvCxnSpPr/>
            <p:nvPr/>
          </p:nvCxnSpPr>
          <p:spPr>
            <a:xfrm>
              <a:off x="6672063" y="4293095"/>
              <a:ext cx="1224136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r Verbinder 283"/>
            <p:cNvCxnSpPr/>
            <p:nvPr/>
          </p:nvCxnSpPr>
          <p:spPr>
            <a:xfrm>
              <a:off x="6888087" y="4509119"/>
              <a:ext cx="504056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hteck 93"/>
            <p:cNvSpPr/>
            <p:nvPr/>
          </p:nvSpPr>
          <p:spPr>
            <a:xfrm rot="10800000">
              <a:off x="7032103" y="4437111"/>
              <a:ext cx="216025" cy="144015"/>
            </a:xfrm>
            <a:prstGeom prst="rect">
              <a:avLst/>
            </a:pr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Gerader Verbinder 334"/>
            <p:cNvCxnSpPr/>
            <p:nvPr/>
          </p:nvCxnSpPr>
          <p:spPr>
            <a:xfrm flipV="1">
              <a:off x="6888087" y="4797151"/>
              <a:ext cx="1" cy="216023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r Verbinder 283"/>
            <p:cNvCxnSpPr/>
            <p:nvPr/>
          </p:nvCxnSpPr>
          <p:spPr>
            <a:xfrm>
              <a:off x="6888087" y="4797151"/>
              <a:ext cx="504056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hteck 96"/>
            <p:cNvSpPr/>
            <p:nvPr/>
          </p:nvSpPr>
          <p:spPr>
            <a:xfrm rot="10800000">
              <a:off x="7032103" y="4725143"/>
              <a:ext cx="216025" cy="144015"/>
            </a:xfrm>
            <a:prstGeom prst="rect">
              <a:avLst/>
            </a:pr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feld 97"/>
            <p:cNvSpPr txBox="1"/>
            <p:nvPr/>
          </p:nvSpPr>
          <p:spPr>
            <a:xfrm>
              <a:off x="7392142" y="4608241"/>
              <a:ext cx="576065" cy="307777"/>
            </a:xfrm>
            <a:prstGeom prst="rect">
              <a:avLst/>
            </a:prstGeom>
            <a:noFill/>
            <a:ln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Th</a:t>
              </a:r>
              <a:r>
                <a:rPr lang="de-DE" sz="1400" baseline="-25000" dirty="0" err="1" smtClean="0"/>
                <a:t>P</a:t>
              </a:r>
              <a:endParaRPr lang="en-US" sz="1400" baseline="-25000" dirty="0"/>
            </a:p>
          </p:txBody>
        </p:sp>
        <p:grpSp>
          <p:nvGrpSpPr>
            <p:cNvPr id="99" name="Gruppierung 98"/>
            <p:cNvGrpSpPr/>
            <p:nvPr/>
          </p:nvGrpSpPr>
          <p:grpSpPr>
            <a:xfrm flipH="1">
              <a:off x="4583832" y="980728"/>
              <a:ext cx="432048" cy="720080"/>
              <a:chOff x="3719736" y="1196752"/>
              <a:chExt cx="432048" cy="720080"/>
            </a:xfrm>
          </p:grpSpPr>
          <p:cxnSp>
            <p:nvCxnSpPr>
              <p:cNvPr id="155" name="Gerader Verbinder 219"/>
              <p:cNvCxnSpPr/>
              <p:nvPr/>
            </p:nvCxnSpPr>
            <p:spPr>
              <a:xfrm flipV="1">
                <a:off x="3719736" y="1700808"/>
                <a:ext cx="0" cy="216024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Gerader Verbinder 220"/>
              <p:cNvCxnSpPr/>
              <p:nvPr/>
            </p:nvCxnSpPr>
            <p:spPr>
              <a:xfrm flipV="1">
                <a:off x="3863752" y="1412776"/>
                <a:ext cx="0" cy="288032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Gerader Verbinder 222"/>
              <p:cNvCxnSpPr/>
              <p:nvPr/>
            </p:nvCxnSpPr>
            <p:spPr>
              <a:xfrm flipH="1">
                <a:off x="3719737" y="1700808"/>
                <a:ext cx="144015" cy="1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Gerader Verbinder 225"/>
              <p:cNvCxnSpPr/>
              <p:nvPr/>
            </p:nvCxnSpPr>
            <p:spPr>
              <a:xfrm flipH="1">
                <a:off x="3935762" y="1556792"/>
                <a:ext cx="216022" cy="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Ellipse 226"/>
              <p:cNvSpPr/>
              <p:nvPr/>
            </p:nvSpPr>
            <p:spPr>
              <a:xfrm rot="10800000">
                <a:off x="3948396" y="1522698"/>
                <a:ext cx="59532" cy="66244"/>
              </a:xfrm>
              <a:prstGeom prst="ellipse">
                <a:avLst/>
              </a:prstGeom>
              <a:solidFill>
                <a:schemeClr val="tx1"/>
              </a:solidFill>
              <a:ln w="254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0" name="Gerader Verbinder 222"/>
              <p:cNvCxnSpPr/>
              <p:nvPr/>
            </p:nvCxnSpPr>
            <p:spPr>
              <a:xfrm flipH="1">
                <a:off x="3719736" y="1412776"/>
                <a:ext cx="144015" cy="1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Gerader Verbinder 219"/>
              <p:cNvCxnSpPr/>
              <p:nvPr/>
            </p:nvCxnSpPr>
            <p:spPr>
              <a:xfrm flipV="1">
                <a:off x="3719736" y="1196752"/>
                <a:ext cx="0" cy="216024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Gerader Verbinder 220"/>
              <p:cNvCxnSpPr/>
              <p:nvPr/>
            </p:nvCxnSpPr>
            <p:spPr>
              <a:xfrm flipV="1">
                <a:off x="3935760" y="1412776"/>
                <a:ext cx="0" cy="288032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0" name="Gerader Verbinder 209"/>
            <p:cNvCxnSpPr/>
            <p:nvPr/>
          </p:nvCxnSpPr>
          <p:spPr>
            <a:xfrm>
              <a:off x="4871864" y="908720"/>
              <a:ext cx="28803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47"/>
            <p:cNvCxnSpPr/>
            <p:nvPr/>
          </p:nvCxnSpPr>
          <p:spPr>
            <a:xfrm flipV="1">
              <a:off x="5015880" y="908720"/>
              <a:ext cx="0" cy="216024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Ellipse 194"/>
            <p:cNvSpPr/>
            <p:nvPr/>
          </p:nvSpPr>
          <p:spPr>
            <a:xfrm>
              <a:off x="4871864" y="2276872"/>
              <a:ext cx="288032" cy="288032"/>
            </a:xfrm>
            <a:prstGeom prst="ellipse">
              <a:avLst/>
            </a:pr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Ellipse 194"/>
            <p:cNvSpPr/>
            <p:nvPr/>
          </p:nvSpPr>
          <p:spPr>
            <a:xfrm>
              <a:off x="4871864" y="2420888"/>
              <a:ext cx="288032" cy="288032"/>
            </a:xfrm>
            <a:prstGeom prst="ellipse">
              <a:avLst/>
            </a:pr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Gerader Verbinder 47"/>
            <p:cNvCxnSpPr>
              <a:stCxn id="102" idx="0"/>
            </p:cNvCxnSpPr>
            <p:nvPr/>
          </p:nvCxnSpPr>
          <p:spPr>
            <a:xfrm flipV="1">
              <a:off x="5015880" y="1628800"/>
              <a:ext cx="0" cy="648072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r Verbinder 47"/>
            <p:cNvCxnSpPr>
              <a:endCxn id="103" idx="4"/>
            </p:cNvCxnSpPr>
            <p:nvPr/>
          </p:nvCxnSpPr>
          <p:spPr>
            <a:xfrm flipV="1">
              <a:off x="5015880" y="2708920"/>
              <a:ext cx="0" cy="216024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mit Pfeil 105"/>
            <p:cNvCxnSpPr/>
            <p:nvPr/>
          </p:nvCxnSpPr>
          <p:spPr>
            <a:xfrm flipV="1">
              <a:off x="4727848" y="1124744"/>
              <a:ext cx="432048" cy="432048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feld 106"/>
            <p:cNvSpPr txBox="1"/>
            <p:nvPr/>
          </p:nvSpPr>
          <p:spPr>
            <a:xfrm>
              <a:off x="5087888" y="1124744"/>
              <a:ext cx="792087" cy="338554"/>
            </a:xfrm>
            <a:prstGeom prst="rect">
              <a:avLst/>
            </a:prstGeom>
            <a:noFill/>
            <a:ln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gain</a:t>
              </a:r>
              <a:endParaRPr lang="en-US" sz="1600" dirty="0"/>
            </a:p>
          </p:txBody>
        </p:sp>
        <p:sp>
          <p:nvSpPr>
            <p:cNvPr id="108" name="Ellipse 194"/>
            <p:cNvSpPr/>
            <p:nvPr/>
          </p:nvSpPr>
          <p:spPr>
            <a:xfrm>
              <a:off x="5519936" y="2276872"/>
              <a:ext cx="288032" cy="288032"/>
            </a:xfrm>
            <a:prstGeom prst="ellipse">
              <a:avLst/>
            </a:pr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Ellipse 194"/>
            <p:cNvSpPr/>
            <p:nvPr/>
          </p:nvSpPr>
          <p:spPr>
            <a:xfrm>
              <a:off x="5519936" y="2420888"/>
              <a:ext cx="288032" cy="288032"/>
            </a:xfrm>
            <a:prstGeom prst="ellipse">
              <a:avLst/>
            </a:pr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0" name="Gerader Verbinder 47"/>
            <p:cNvCxnSpPr>
              <a:stCxn id="109" idx="4"/>
            </p:cNvCxnSpPr>
            <p:nvPr/>
          </p:nvCxnSpPr>
          <p:spPr>
            <a:xfrm>
              <a:off x="5663952" y="2708920"/>
              <a:ext cx="0" cy="144016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Gruppierung 110"/>
            <p:cNvGrpSpPr/>
            <p:nvPr/>
          </p:nvGrpSpPr>
          <p:grpSpPr>
            <a:xfrm>
              <a:off x="6240016" y="2132856"/>
              <a:ext cx="432048" cy="720080"/>
              <a:chOff x="3719736" y="1196752"/>
              <a:chExt cx="432048" cy="720080"/>
            </a:xfrm>
          </p:grpSpPr>
          <p:cxnSp>
            <p:nvCxnSpPr>
              <p:cNvPr id="148" name="Gerader Verbinder 219"/>
              <p:cNvCxnSpPr/>
              <p:nvPr/>
            </p:nvCxnSpPr>
            <p:spPr>
              <a:xfrm flipV="1">
                <a:off x="3719736" y="1700808"/>
                <a:ext cx="0" cy="216024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Gerader Verbinder 220"/>
              <p:cNvCxnSpPr/>
              <p:nvPr/>
            </p:nvCxnSpPr>
            <p:spPr>
              <a:xfrm flipV="1">
                <a:off x="3863752" y="1412776"/>
                <a:ext cx="0" cy="288032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Gerader Verbinder 222"/>
              <p:cNvCxnSpPr/>
              <p:nvPr/>
            </p:nvCxnSpPr>
            <p:spPr>
              <a:xfrm flipH="1">
                <a:off x="3719737" y="1700808"/>
                <a:ext cx="144015" cy="1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Gerader Verbinder 225"/>
              <p:cNvCxnSpPr/>
              <p:nvPr/>
            </p:nvCxnSpPr>
            <p:spPr>
              <a:xfrm flipH="1">
                <a:off x="3935762" y="1556792"/>
                <a:ext cx="216022" cy="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Gerader Verbinder 222"/>
              <p:cNvCxnSpPr/>
              <p:nvPr/>
            </p:nvCxnSpPr>
            <p:spPr>
              <a:xfrm flipH="1">
                <a:off x="3719736" y="1412776"/>
                <a:ext cx="144015" cy="1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Gerader Verbinder 219"/>
              <p:cNvCxnSpPr/>
              <p:nvPr/>
            </p:nvCxnSpPr>
            <p:spPr>
              <a:xfrm flipV="1">
                <a:off x="3719736" y="1196752"/>
                <a:ext cx="0" cy="216024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Gerader Verbinder 220"/>
              <p:cNvCxnSpPr/>
              <p:nvPr/>
            </p:nvCxnSpPr>
            <p:spPr>
              <a:xfrm flipV="1">
                <a:off x="3935760" y="1412776"/>
                <a:ext cx="0" cy="288032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Ellipse 194"/>
            <p:cNvSpPr/>
            <p:nvPr/>
          </p:nvSpPr>
          <p:spPr>
            <a:xfrm>
              <a:off x="6096000" y="1124744"/>
              <a:ext cx="288032" cy="288032"/>
            </a:xfrm>
            <a:prstGeom prst="ellipse">
              <a:avLst/>
            </a:pr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Ellipse 194"/>
            <p:cNvSpPr/>
            <p:nvPr/>
          </p:nvSpPr>
          <p:spPr>
            <a:xfrm>
              <a:off x="6096000" y="1268760"/>
              <a:ext cx="288032" cy="288032"/>
            </a:xfrm>
            <a:prstGeom prst="ellipse">
              <a:avLst/>
            </a:pr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Gerader Verbinder 47"/>
            <p:cNvCxnSpPr/>
            <p:nvPr/>
          </p:nvCxnSpPr>
          <p:spPr>
            <a:xfrm flipV="1">
              <a:off x="6240016" y="908720"/>
              <a:ext cx="0" cy="216024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r Verbinder 47"/>
            <p:cNvCxnSpPr>
              <a:endCxn id="113" idx="4"/>
            </p:cNvCxnSpPr>
            <p:nvPr/>
          </p:nvCxnSpPr>
          <p:spPr>
            <a:xfrm flipV="1">
              <a:off x="6240016" y="1556792"/>
              <a:ext cx="0" cy="576064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r Verbinder 53"/>
            <p:cNvCxnSpPr/>
            <p:nvPr/>
          </p:nvCxnSpPr>
          <p:spPr>
            <a:xfrm>
              <a:off x="7320136" y="1268760"/>
              <a:ext cx="0" cy="504056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r Verbinder 240"/>
            <p:cNvCxnSpPr/>
            <p:nvPr/>
          </p:nvCxnSpPr>
          <p:spPr>
            <a:xfrm flipH="1">
              <a:off x="6672064" y="1268760"/>
              <a:ext cx="64807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Gleichschenkliges Dreieck 117"/>
            <p:cNvSpPr/>
            <p:nvPr/>
          </p:nvSpPr>
          <p:spPr>
            <a:xfrm rot="16200000" flipV="1">
              <a:off x="6816079" y="1124744"/>
              <a:ext cx="288032" cy="288031"/>
            </a:xfrm>
            <a:prstGeom prst="triangle">
              <a:avLst/>
            </a:pr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Gerader Verbinder 53"/>
            <p:cNvCxnSpPr/>
            <p:nvPr/>
          </p:nvCxnSpPr>
          <p:spPr>
            <a:xfrm>
              <a:off x="6672064" y="1268760"/>
              <a:ext cx="0" cy="504056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Ellipse 300"/>
            <p:cNvSpPr/>
            <p:nvPr/>
          </p:nvSpPr>
          <p:spPr>
            <a:xfrm>
              <a:off x="7060579" y="1230922"/>
              <a:ext cx="72008" cy="72008"/>
            </a:xfrm>
            <a:prstGeom prst="ellipse">
              <a:avLst/>
            </a:prstGeom>
            <a:solidFill>
              <a:schemeClr val="tx1"/>
            </a:solidFill>
            <a:ln w="57150" cap="rnd" cmpd="sng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feld 120"/>
            <p:cNvSpPr txBox="1"/>
            <p:nvPr/>
          </p:nvSpPr>
          <p:spPr>
            <a:xfrm>
              <a:off x="7883626" y="2386605"/>
              <a:ext cx="644386" cy="322204"/>
            </a:xfrm>
            <a:prstGeom prst="rect">
              <a:avLst/>
            </a:prstGeom>
            <a:noFill/>
            <a:ln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V</a:t>
              </a:r>
              <a:r>
                <a:rPr lang="de-DE" sz="1400" baseline="-25000" dirty="0" smtClean="0"/>
                <a:t>REF</a:t>
              </a:r>
              <a:endParaRPr lang="en-US" sz="1400" baseline="-25000" dirty="0"/>
            </a:p>
          </p:txBody>
        </p:sp>
        <p:cxnSp>
          <p:nvCxnSpPr>
            <p:cNvPr id="122" name="Gerader Verbinder 53"/>
            <p:cNvCxnSpPr/>
            <p:nvPr/>
          </p:nvCxnSpPr>
          <p:spPr>
            <a:xfrm>
              <a:off x="7752184" y="1772816"/>
              <a:ext cx="0" cy="648072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r Verbinder 144"/>
            <p:cNvCxnSpPr/>
            <p:nvPr/>
          </p:nvCxnSpPr>
          <p:spPr>
            <a:xfrm flipH="1">
              <a:off x="7608168" y="2420888"/>
              <a:ext cx="144016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r Verbinder 296"/>
            <p:cNvCxnSpPr/>
            <p:nvPr/>
          </p:nvCxnSpPr>
          <p:spPr>
            <a:xfrm flipH="1">
              <a:off x="7824192" y="1772816"/>
              <a:ext cx="1152128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feld 124"/>
            <p:cNvSpPr txBox="1"/>
            <p:nvPr/>
          </p:nvSpPr>
          <p:spPr>
            <a:xfrm>
              <a:off x="6312024" y="2564904"/>
              <a:ext cx="1440160" cy="307777"/>
            </a:xfrm>
            <a:prstGeom prst="rect">
              <a:avLst/>
            </a:prstGeom>
            <a:noFill/>
            <a:ln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Initial Condition</a:t>
              </a:r>
              <a:endParaRPr lang="en-US" sz="1400" baseline="-25000" dirty="0" smtClean="0"/>
            </a:p>
          </p:txBody>
        </p:sp>
        <p:cxnSp>
          <p:nvCxnSpPr>
            <p:cNvPr id="126" name="Gerader Verbinder 291"/>
            <p:cNvCxnSpPr/>
            <p:nvPr/>
          </p:nvCxnSpPr>
          <p:spPr>
            <a:xfrm>
              <a:off x="7968208" y="4869160"/>
              <a:ext cx="72008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r Verbinder 291"/>
            <p:cNvCxnSpPr/>
            <p:nvPr/>
          </p:nvCxnSpPr>
          <p:spPr>
            <a:xfrm flipH="1">
              <a:off x="8040216" y="4509120"/>
              <a:ext cx="72008" cy="36004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r Verbinder 291"/>
            <p:cNvCxnSpPr/>
            <p:nvPr/>
          </p:nvCxnSpPr>
          <p:spPr>
            <a:xfrm>
              <a:off x="8120608" y="4509120"/>
              <a:ext cx="72008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Gerade Verbindung mit Pfeil 128"/>
            <p:cNvCxnSpPr/>
            <p:nvPr/>
          </p:nvCxnSpPr>
          <p:spPr>
            <a:xfrm flipV="1">
              <a:off x="5375920" y="2276872"/>
              <a:ext cx="648072" cy="432048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erader Verbinder 289"/>
            <p:cNvCxnSpPr/>
            <p:nvPr/>
          </p:nvCxnSpPr>
          <p:spPr>
            <a:xfrm flipH="1">
              <a:off x="5303912" y="4149080"/>
              <a:ext cx="1" cy="288032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Gerader Verbinder 289"/>
            <p:cNvCxnSpPr/>
            <p:nvPr/>
          </p:nvCxnSpPr>
          <p:spPr>
            <a:xfrm flipH="1">
              <a:off x="5375920" y="4149080"/>
              <a:ext cx="1" cy="288032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Gerader Verbinder 283"/>
            <p:cNvCxnSpPr/>
            <p:nvPr/>
          </p:nvCxnSpPr>
          <p:spPr>
            <a:xfrm>
              <a:off x="5015880" y="4293096"/>
              <a:ext cx="28803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Gerader Verbinder 209"/>
            <p:cNvCxnSpPr/>
            <p:nvPr/>
          </p:nvCxnSpPr>
          <p:spPr>
            <a:xfrm>
              <a:off x="6096000" y="908720"/>
              <a:ext cx="28803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Gerader Verbinder 196"/>
            <p:cNvCxnSpPr/>
            <p:nvPr/>
          </p:nvCxnSpPr>
          <p:spPr>
            <a:xfrm flipH="1">
              <a:off x="2927648" y="1556792"/>
              <a:ext cx="1616" cy="216024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feld 134"/>
            <p:cNvSpPr txBox="1"/>
            <p:nvPr/>
          </p:nvSpPr>
          <p:spPr>
            <a:xfrm rot="16200000">
              <a:off x="8760296" y="4365104"/>
              <a:ext cx="1008112" cy="5760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rnd">
              <a:solidFill>
                <a:schemeClr val="accent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 smtClean="0">
                  <a:solidFill>
                    <a:srgbClr val="000000"/>
                  </a:solidFill>
                </a:rPr>
                <a:t>TDC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36" name="Gerader Verbinder 296"/>
            <p:cNvCxnSpPr/>
            <p:nvPr/>
          </p:nvCxnSpPr>
          <p:spPr>
            <a:xfrm>
              <a:off x="8688288" y="2060848"/>
              <a:ext cx="28803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Gerader Verbinder 296"/>
            <p:cNvCxnSpPr/>
            <p:nvPr/>
          </p:nvCxnSpPr>
          <p:spPr>
            <a:xfrm>
              <a:off x="8688288" y="2348880"/>
              <a:ext cx="28803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Gerader Verbinder 296"/>
            <p:cNvCxnSpPr/>
            <p:nvPr/>
          </p:nvCxnSpPr>
          <p:spPr>
            <a:xfrm flipH="1">
              <a:off x="8688288" y="2636912"/>
              <a:ext cx="28803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Gerader Verbinder 274"/>
            <p:cNvCxnSpPr/>
            <p:nvPr/>
          </p:nvCxnSpPr>
          <p:spPr>
            <a:xfrm>
              <a:off x="8688288" y="2636912"/>
              <a:ext cx="0" cy="2016224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Gerader Verbinder 296"/>
            <p:cNvCxnSpPr/>
            <p:nvPr/>
          </p:nvCxnSpPr>
          <p:spPr>
            <a:xfrm flipH="1">
              <a:off x="9552384" y="2636912"/>
              <a:ext cx="28803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Pfeil nach rechts 140"/>
            <p:cNvSpPr/>
            <p:nvPr/>
          </p:nvSpPr>
          <p:spPr>
            <a:xfrm>
              <a:off x="9552384" y="4437112"/>
              <a:ext cx="288032" cy="432048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2" name="Pfeil nach rechts 141"/>
            <p:cNvSpPr/>
            <p:nvPr/>
          </p:nvSpPr>
          <p:spPr>
            <a:xfrm>
              <a:off x="9552384" y="1556792"/>
              <a:ext cx="288032" cy="432048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3" name="Textfeld 142"/>
            <p:cNvSpPr txBox="1"/>
            <p:nvPr/>
          </p:nvSpPr>
          <p:spPr>
            <a:xfrm>
              <a:off x="9840417" y="2442600"/>
              <a:ext cx="432048" cy="322204"/>
            </a:xfrm>
            <a:prstGeom prst="rect">
              <a:avLst/>
            </a:prstGeom>
            <a:noFill/>
            <a:ln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hit</a:t>
              </a:r>
              <a:endParaRPr lang="en-US" sz="1400" dirty="0"/>
            </a:p>
          </p:txBody>
        </p:sp>
        <p:cxnSp>
          <p:nvCxnSpPr>
            <p:cNvPr id="144" name="Gerader Verbinder 296"/>
            <p:cNvCxnSpPr/>
            <p:nvPr/>
          </p:nvCxnSpPr>
          <p:spPr>
            <a:xfrm>
              <a:off x="9552384" y="2924944"/>
              <a:ext cx="288032" cy="0"/>
            </a:xfrm>
            <a:prstGeom prst="line">
              <a:avLst/>
            </a:prstGeom>
            <a:ln w="25400" cap="rnd">
              <a:solidFill>
                <a:schemeClr val="tx1"/>
              </a:solidFill>
              <a:round/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feld 144"/>
            <p:cNvSpPr txBox="1"/>
            <p:nvPr/>
          </p:nvSpPr>
          <p:spPr>
            <a:xfrm>
              <a:off x="9840416" y="2730406"/>
              <a:ext cx="648072" cy="322204"/>
            </a:xfrm>
            <a:prstGeom prst="rect">
              <a:avLst/>
            </a:prstGeom>
            <a:noFill/>
            <a:ln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clear</a:t>
              </a:r>
              <a:endParaRPr lang="en-US" sz="1400" dirty="0"/>
            </a:p>
          </p:txBody>
        </p:sp>
        <p:sp>
          <p:nvSpPr>
            <p:cNvPr id="146" name="Textfeld 145"/>
            <p:cNvSpPr txBox="1"/>
            <p:nvPr/>
          </p:nvSpPr>
          <p:spPr>
            <a:xfrm>
              <a:off x="9840416" y="1556792"/>
              <a:ext cx="720080" cy="322204"/>
            </a:xfrm>
            <a:prstGeom prst="rect">
              <a:avLst/>
            </a:prstGeom>
            <a:noFill/>
            <a:ln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a</a:t>
              </a:r>
              <a:r>
                <a:rPr lang="en-US" sz="1400" dirty="0" err="1" smtClean="0"/>
                <a:t>mpl</a:t>
              </a:r>
              <a:r>
                <a:rPr lang="en-US" sz="1400" dirty="0" smtClean="0"/>
                <a:t>.</a:t>
              </a:r>
              <a:endParaRPr lang="en-US" sz="1400" dirty="0"/>
            </a:p>
          </p:txBody>
        </p:sp>
        <p:sp>
          <p:nvSpPr>
            <p:cNvPr id="147" name="Textfeld 146"/>
            <p:cNvSpPr txBox="1"/>
            <p:nvPr/>
          </p:nvSpPr>
          <p:spPr>
            <a:xfrm>
              <a:off x="9840416" y="4436886"/>
              <a:ext cx="720080" cy="338554"/>
            </a:xfrm>
            <a:prstGeom prst="rect">
              <a:avLst/>
            </a:prstGeom>
            <a:noFill/>
            <a:ln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time</a:t>
              </a:r>
              <a:endParaRPr lang="en-US" sz="1600" dirty="0"/>
            </a:p>
          </p:txBody>
        </p:sp>
      </p:grpSp>
      <p:sp>
        <p:nvSpPr>
          <p:cNvPr id="209" name="Abgerundete rechteckige Legende 208"/>
          <p:cNvSpPr/>
          <p:nvPr/>
        </p:nvSpPr>
        <p:spPr bwMode="auto">
          <a:xfrm>
            <a:off x="107504" y="5733256"/>
            <a:ext cx="2016224" cy="576064"/>
          </a:xfrm>
          <a:prstGeom prst="wedgeRoundRectCallout">
            <a:avLst>
              <a:gd name="adj1" fmla="val -31856"/>
              <a:gd name="adj2" fmla="val -154491"/>
              <a:gd name="adj3" fmla="val 16667"/>
            </a:avLst>
          </a:prstGeom>
          <a:solidFill>
            <a:srgbClr val="FEB409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No more external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components needed</a:t>
            </a:r>
            <a:endParaRPr kumimoji="0" lang="en-A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0" name="Abgerundete rechteckige Legende 209"/>
          <p:cNvSpPr/>
          <p:nvPr/>
        </p:nvSpPr>
        <p:spPr bwMode="auto">
          <a:xfrm>
            <a:off x="971600" y="4725144"/>
            <a:ext cx="936104" cy="360040"/>
          </a:xfrm>
          <a:prstGeom prst="wedgeRoundRectCallout">
            <a:avLst>
              <a:gd name="adj1" fmla="val -6162"/>
              <a:gd name="adj2" fmla="val -371279"/>
              <a:gd name="adj3" fmla="val 16667"/>
            </a:avLst>
          </a:prstGeom>
          <a:solidFill>
            <a:srgbClr val="FEB409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</a:rPr>
              <a:t>Z</a:t>
            </a:r>
            <a:r>
              <a:rPr kumimoji="0" lang="en-AU" sz="1600" b="0" i="0" u="none" strike="noStrike" cap="none" normalizeH="0" baseline="-25000" dirty="0" err="1" smtClean="0">
                <a:ln>
                  <a:noFill/>
                </a:ln>
                <a:effectLst/>
                <a:latin typeface="Arial" charset="0"/>
                <a:cs typeface="Arial" charset="0"/>
              </a:rPr>
              <a:t>in</a:t>
            </a:r>
            <a:r>
              <a:rPr lang="de-DE" sz="1600" dirty="0" smtClean="0"/>
              <a:t>~ </a:t>
            </a:r>
            <a:r>
              <a:rPr lang="de-DE" sz="1600" dirty="0"/>
              <a:t>7</a:t>
            </a:r>
            <a:r>
              <a:rPr lang="el-GR" sz="1600" dirty="0"/>
              <a:t>Ω</a:t>
            </a:r>
            <a:r>
              <a:rPr kumimoji="0" lang="en-AU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</a:t>
            </a:r>
            <a:endParaRPr kumimoji="0" lang="en-AU" sz="1600" b="0" i="0" u="none" strike="noStrike" cap="none" normalizeH="0" baseline="0" dirty="0">
              <a:ln>
                <a:noFill/>
              </a:ln>
              <a:effectLst/>
              <a:latin typeface="Arial" charset="0"/>
              <a:cs typeface="Arial" charset="0"/>
            </a:endParaRPr>
          </a:p>
        </p:txBody>
      </p:sp>
      <p:sp>
        <p:nvSpPr>
          <p:cNvPr id="211" name="Abgerundete rechteckige Legende 210"/>
          <p:cNvSpPr/>
          <p:nvPr/>
        </p:nvSpPr>
        <p:spPr bwMode="auto">
          <a:xfrm>
            <a:off x="2195736" y="4725144"/>
            <a:ext cx="1512168" cy="864096"/>
          </a:xfrm>
          <a:prstGeom prst="wedgeRoundRectCallout">
            <a:avLst>
              <a:gd name="adj1" fmla="val -563"/>
              <a:gd name="adj2" fmla="val -232878"/>
              <a:gd name="adj3" fmla="val 16667"/>
            </a:avLst>
          </a:prstGeom>
          <a:solidFill>
            <a:srgbClr val="FEB409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Variable</a:t>
            </a:r>
            <a:r>
              <a:rPr kumimoji="0" lang="de-DE" sz="1600" b="0" i="0" u="none" strike="noStrike" cap="none" normalizeH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DC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 baseline="0" dirty="0" err="1" smtClean="0">
                <a:latin typeface="Arial" charset="0"/>
                <a:cs typeface="Arial" charset="0"/>
              </a:rPr>
              <a:t>bias</a:t>
            </a:r>
            <a:r>
              <a:rPr lang="de-DE" sz="1600" dirty="0" smtClean="0">
                <a:latin typeface="Arial" charset="0"/>
                <a:cs typeface="Arial" charset="0"/>
              </a:rPr>
              <a:t> @ </a:t>
            </a:r>
            <a:r>
              <a:rPr lang="de-DE" sz="1600" dirty="0" err="1" smtClean="0">
                <a:latin typeface="Arial" charset="0"/>
                <a:cs typeface="Arial" charset="0"/>
              </a:rPr>
              <a:t>input</a:t>
            </a:r>
            <a:endParaRPr lang="de-DE" sz="1600" dirty="0" smtClean="0"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(~0.8V, per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</a:rPr>
              <a:t>ch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.)</a:t>
            </a:r>
            <a:endParaRPr kumimoji="0" lang="en-AU" sz="1600" b="0" i="0" u="none" strike="noStrike" cap="none" normalizeH="0" baseline="0" dirty="0">
              <a:ln>
                <a:noFill/>
              </a:ln>
              <a:effectLst/>
              <a:latin typeface="Arial" charset="0"/>
              <a:cs typeface="Arial" charset="0"/>
            </a:endParaRPr>
          </a:p>
        </p:txBody>
      </p:sp>
      <p:sp>
        <p:nvSpPr>
          <p:cNvPr id="213" name="Abgerundete rechteckige Legende 212"/>
          <p:cNvSpPr/>
          <p:nvPr/>
        </p:nvSpPr>
        <p:spPr bwMode="auto">
          <a:xfrm>
            <a:off x="5076056" y="6093296"/>
            <a:ext cx="1656184" cy="368424"/>
          </a:xfrm>
          <a:prstGeom prst="wedgeRoundRectCallout">
            <a:avLst>
              <a:gd name="adj1" fmla="val 29379"/>
              <a:gd name="adj2" fmla="val -167420"/>
              <a:gd name="adj3" fmla="val 16667"/>
            </a:avLst>
          </a:prstGeom>
          <a:solidFill>
            <a:srgbClr val="FEB409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Same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</a:rPr>
              <a:t>as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</a:rPr>
              <a:t>diff.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FE</a:t>
            </a:r>
            <a:endParaRPr kumimoji="0" lang="en-AU" sz="1600" b="0" i="0" u="none" strike="noStrike" cap="none" normalizeH="0" baseline="0" dirty="0">
              <a:ln>
                <a:noFill/>
              </a:ln>
              <a:effectLst/>
              <a:latin typeface="Arial" charset="0"/>
              <a:cs typeface="Arial" charset="0"/>
            </a:endParaRPr>
          </a:p>
        </p:txBody>
      </p:sp>
      <p:sp>
        <p:nvSpPr>
          <p:cNvPr id="214" name="Abgerundete rechteckige Legende 213"/>
          <p:cNvSpPr/>
          <p:nvPr/>
        </p:nvSpPr>
        <p:spPr bwMode="auto">
          <a:xfrm>
            <a:off x="2915816" y="836712"/>
            <a:ext cx="1296144" cy="368424"/>
          </a:xfrm>
          <a:prstGeom prst="wedgeRoundRectCallout">
            <a:avLst>
              <a:gd name="adj1" fmla="val 28421"/>
              <a:gd name="adj2" fmla="val 240489"/>
              <a:gd name="adj3" fmla="val 16667"/>
            </a:avLst>
          </a:prstGeom>
          <a:solidFill>
            <a:srgbClr val="FEB409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ADC '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</a:rPr>
              <a:t>gain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'</a:t>
            </a:r>
            <a:endParaRPr kumimoji="0" lang="en-AU" sz="1600" b="0" i="0" u="none" strike="noStrike" cap="none" normalizeH="0" baseline="0" dirty="0">
              <a:ln>
                <a:noFill/>
              </a:ln>
              <a:effectLst/>
              <a:latin typeface="Arial" charset="0"/>
              <a:cs typeface="Arial" charset="0"/>
            </a:endParaRPr>
          </a:p>
        </p:txBody>
      </p:sp>
      <p:sp>
        <p:nvSpPr>
          <p:cNvPr id="215" name="Abgerundete rechteckige Legende 214"/>
          <p:cNvSpPr/>
          <p:nvPr/>
        </p:nvSpPr>
        <p:spPr bwMode="auto">
          <a:xfrm>
            <a:off x="4572000" y="836712"/>
            <a:ext cx="3528392" cy="368424"/>
          </a:xfrm>
          <a:prstGeom prst="wedgeRoundRectCallout">
            <a:avLst>
              <a:gd name="adj1" fmla="val -37551"/>
              <a:gd name="adj2" fmla="val 25045"/>
              <a:gd name="adj3" fmla="val 16667"/>
            </a:avLst>
          </a:prstGeom>
          <a:solidFill>
            <a:srgbClr val="FEB409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ADC '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</a:rPr>
              <a:t>resolution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' vs. </a:t>
            </a:r>
            <a:r>
              <a:rPr lang="de-DE" sz="1600" dirty="0" err="1" smtClean="0">
                <a:latin typeface="Arial" charset="0"/>
                <a:cs typeface="Arial" charset="0"/>
              </a:rPr>
              <a:t>conversion</a:t>
            </a:r>
            <a:r>
              <a:rPr lang="de-DE" sz="1600" dirty="0" smtClean="0">
                <a:latin typeface="Arial" charset="0"/>
                <a:cs typeface="Arial" charset="0"/>
              </a:rPr>
              <a:t> time</a:t>
            </a:r>
            <a:endParaRPr kumimoji="0" lang="en-AU" sz="1600" b="0" i="0" u="none" strike="noStrike" cap="none" normalizeH="0" baseline="0" dirty="0">
              <a:ln>
                <a:noFill/>
              </a:ln>
              <a:effectLst/>
              <a:latin typeface="Arial" charset="0"/>
              <a:cs typeface="Arial" charset="0"/>
            </a:endParaRPr>
          </a:p>
        </p:txBody>
      </p:sp>
      <p:cxnSp>
        <p:nvCxnSpPr>
          <p:cNvPr id="217" name="Gerade Verbindung 216"/>
          <p:cNvCxnSpPr>
            <a:endCxn id="215" idx="4"/>
          </p:cNvCxnSpPr>
          <p:nvPr/>
        </p:nvCxnSpPr>
        <p:spPr bwMode="auto">
          <a:xfrm flipV="1">
            <a:off x="4860032" y="1113196"/>
            <a:ext cx="151218" cy="1883756"/>
          </a:xfrm>
          <a:prstGeom prst="line">
            <a:avLst/>
          </a:prstGeom>
          <a:solidFill>
            <a:srgbClr val="FFFF00"/>
          </a:solidFill>
          <a:ln w="19050" cap="flat" cmpd="sng" algn="ctr">
            <a:solidFill>
              <a:srgbClr val="FEB40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8" name="Rechteck 217"/>
          <p:cNvSpPr/>
          <p:nvPr/>
        </p:nvSpPr>
        <p:spPr>
          <a:xfrm>
            <a:off x="3707904" y="17438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 low power front-end architecture for SiPM readout with integrated ADC and multiplexed </a:t>
            </a:r>
            <a:r>
              <a:rPr lang="en-US" sz="1200" dirty="0" smtClean="0">
                <a:solidFill>
                  <a:schemeClr val="bg1"/>
                </a:solidFill>
              </a:rPr>
              <a:t>readout, </a:t>
            </a:r>
            <a:r>
              <a:rPr lang="de-DE" sz="1200" dirty="0" smtClean="0">
                <a:solidFill>
                  <a:schemeClr val="bg1"/>
                </a:solidFill>
              </a:rPr>
              <a:t>I. Sacco et al.,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i="1" dirty="0" smtClean="0">
                <a:solidFill>
                  <a:schemeClr val="bg1"/>
                </a:solidFill>
              </a:rPr>
              <a:t>JINST</a:t>
            </a:r>
            <a:r>
              <a:rPr lang="de-DE" sz="1200" i="1" dirty="0">
                <a:solidFill>
                  <a:schemeClr val="bg1"/>
                </a:solidFill>
              </a:rPr>
              <a:t>,</a:t>
            </a:r>
            <a:r>
              <a:rPr lang="de-DE" sz="1200" dirty="0">
                <a:solidFill>
                  <a:schemeClr val="bg1"/>
                </a:solidFill>
              </a:rPr>
              <a:t> Volume 8, </a:t>
            </a:r>
            <a:r>
              <a:rPr lang="de-DE" sz="1200" dirty="0" err="1">
                <a:solidFill>
                  <a:schemeClr val="bg1"/>
                </a:solidFill>
              </a:rPr>
              <a:t>January</a:t>
            </a:r>
            <a:r>
              <a:rPr lang="de-DE" sz="1200" dirty="0">
                <a:solidFill>
                  <a:schemeClr val="bg1"/>
                </a:solidFill>
              </a:rPr>
              <a:t> 2013, </a:t>
            </a:r>
            <a:r>
              <a:rPr lang="de-DE" sz="1200" dirty="0" smtClean="0">
                <a:solidFill>
                  <a:schemeClr val="bg1"/>
                </a:solidFill>
              </a:rPr>
              <a:t>C01023</a:t>
            </a:r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219" name="Rechteck 218"/>
          <p:cNvSpPr/>
          <p:nvPr/>
        </p:nvSpPr>
        <p:spPr>
          <a:xfrm>
            <a:off x="7812360" y="5949280"/>
            <a:ext cx="1172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(I. </a:t>
            </a:r>
            <a:r>
              <a:rPr lang="en-AU" dirty="0" smtClean="0"/>
              <a:t>Sacco)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075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1512168"/>
          </a:xfrm>
        </p:spPr>
        <p:txBody>
          <a:bodyPr/>
          <a:lstStyle/>
          <a:p>
            <a:r>
              <a:rPr lang="en-AU" dirty="0" smtClean="0"/>
              <a:t>Fully self triggered</a:t>
            </a:r>
          </a:p>
          <a:p>
            <a:r>
              <a:rPr lang="en-AU" dirty="0" smtClean="0"/>
              <a:t>2 serial outputs per side (2 'spare' if higher rate needed)</a:t>
            </a:r>
          </a:p>
          <a:p>
            <a:r>
              <a:rPr lang="en-AU" dirty="0" smtClean="0"/>
              <a:t>Size of one event ~32 Bit</a:t>
            </a:r>
          </a:p>
          <a:p>
            <a:r>
              <a:rPr lang="en-AU" dirty="0" smtClean="0"/>
              <a:t>Rates well above 100 kHz </a:t>
            </a:r>
            <a:r>
              <a:rPr lang="en-AU" i="1" dirty="0" smtClean="0"/>
              <a:t>simultaneously in each channel</a:t>
            </a:r>
            <a:r>
              <a:rPr lang="en-AU" dirty="0" smtClean="0"/>
              <a:t> are possible</a:t>
            </a:r>
          </a:p>
          <a:p>
            <a:r>
              <a:rPr lang="en-AU" dirty="0" smtClean="0"/>
              <a:t>Improved PETA6 architecture has very low dead time: </a:t>
            </a:r>
            <a:endParaRPr lang="en-AU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Readout</a:t>
            </a:r>
            <a:endParaRPr lang="en-AU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45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852936"/>
            <a:ext cx="5034136" cy="3507115"/>
          </a:xfrm>
          <a:prstGeom prst="rect">
            <a:avLst/>
          </a:prstGeom>
        </p:spPr>
      </p:pic>
      <p:sp>
        <p:nvSpPr>
          <p:cNvPr id="8" name="Abgerundete rechteckige Legende 7"/>
          <p:cNvSpPr/>
          <p:nvPr/>
        </p:nvSpPr>
        <p:spPr bwMode="auto">
          <a:xfrm>
            <a:off x="5436096" y="4005064"/>
            <a:ext cx="2952328" cy="720080"/>
          </a:xfrm>
          <a:prstGeom prst="wedgeRoundRectCallout">
            <a:avLst>
              <a:gd name="adj1" fmla="val -68779"/>
              <a:gd name="adj2" fmla="val -50139"/>
              <a:gd name="adj3" fmla="val 16667"/>
            </a:avLst>
          </a:prstGeom>
          <a:solidFill>
            <a:srgbClr val="FEB409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Theoretical losses for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front-end</a:t>
            </a:r>
            <a:r>
              <a:rPr kumimoji="0" lang="en-A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dead time of 300ns</a:t>
            </a:r>
            <a:endParaRPr kumimoji="0" lang="en-A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Abgerundete rechteckige Legende 8"/>
          <p:cNvSpPr/>
          <p:nvPr/>
        </p:nvSpPr>
        <p:spPr bwMode="auto">
          <a:xfrm>
            <a:off x="3851920" y="4869160"/>
            <a:ext cx="2952328" cy="720080"/>
          </a:xfrm>
          <a:prstGeom prst="wedgeRoundRectCallout">
            <a:avLst>
              <a:gd name="adj1" fmla="val -76665"/>
              <a:gd name="adj2" fmla="val -60428"/>
              <a:gd name="adj3" fmla="val 16667"/>
            </a:avLst>
          </a:prstGeom>
          <a:solidFill>
            <a:srgbClr val="FEB409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Simulated losses when using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 output per side,</a:t>
            </a:r>
            <a:r>
              <a:rPr kumimoji="0" lang="en-A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@ slow clock</a:t>
            </a:r>
            <a:endParaRPr kumimoji="0" lang="en-A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Abgerundete rechteckige Legende 9"/>
          <p:cNvSpPr/>
          <p:nvPr/>
        </p:nvSpPr>
        <p:spPr bwMode="auto">
          <a:xfrm>
            <a:off x="5436096" y="3068960"/>
            <a:ext cx="2952328" cy="504056"/>
          </a:xfrm>
          <a:prstGeom prst="wedgeRoundRectCallout">
            <a:avLst>
              <a:gd name="adj1" fmla="val -113588"/>
              <a:gd name="adj2" fmla="val 2771"/>
              <a:gd name="adj3" fmla="val 16667"/>
            </a:avLst>
          </a:prstGeom>
          <a:solidFill>
            <a:srgbClr val="FEB409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Output link capacity reached</a:t>
            </a:r>
            <a:endParaRPr kumimoji="0" lang="en-A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36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1224136"/>
          </a:xfrm>
        </p:spPr>
        <p:txBody>
          <a:bodyPr/>
          <a:lstStyle/>
          <a:p>
            <a:r>
              <a:rPr lang="en-GB" dirty="0" smtClean="0"/>
              <a:t>Requirements vary depending on application</a:t>
            </a:r>
          </a:p>
          <a:p>
            <a:pPr lvl="1"/>
            <a:r>
              <a:rPr lang="en-GB" dirty="0" smtClean="0"/>
              <a:t>speed, dynamic </a:t>
            </a:r>
            <a:r>
              <a:rPr lang="en-GB" dirty="0"/>
              <a:t>r</a:t>
            </a:r>
            <a:r>
              <a:rPr lang="en-GB" dirty="0" smtClean="0"/>
              <a:t>ange, #channels, resolution,</a:t>
            </a:r>
            <a:r>
              <a:rPr lang="is-IS" dirty="0" smtClean="0"/>
              <a:t>…</a:t>
            </a:r>
            <a:endParaRPr lang="en-GB" dirty="0" smtClean="0"/>
          </a:p>
          <a:p>
            <a:r>
              <a:rPr lang="en-GB" dirty="0" smtClean="0"/>
              <a:t>So far only few system chips with all features ‘on board’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 Chips for </a:t>
            </a:r>
            <a:r>
              <a:rPr lang="en-GB" dirty="0" err="1" smtClean="0"/>
              <a:t>SiPM</a:t>
            </a:r>
            <a:r>
              <a:rPr lang="en-GB" dirty="0" smtClean="0"/>
              <a:t> Readout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6984776" cy="377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588224" y="5661248"/>
            <a:ext cx="219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Overview Table from</a:t>
            </a:r>
          </a:p>
          <a:p>
            <a:r>
              <a:rPr lang="en-US" sz="1400" dirty="0" err="1" smtClean="0"/>
              <a:t>Wojciech</a:t>
            </a:r>
            <a:r>
              <a:rPr lang="en-US" sz="1400" dirty="0" smtClean="0"/>
              <a:t> </a:t>
            </a:r>
            <a:r>
              <a:rPr lang="en-US" sz="1400" dirty="0" err="1" smtClean="0"/>
              <a:t>Kucewicz</a:t>
            </a:r>
            <a:r>
              <a:rPr lang="en-US" sz="1400" dirty="0" smtClean="0"/>
              <a:t>, AGH</a:t>
            </a:r>
            <a:endParaRPr lang="en-US" sz="14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9" name="Geschweifte Klammer links 8"/>
          <p:cNvSpPr/>
          <p:nvPr/>
        </p:nvSpPr>
        <p:spPr bwMode="auto">
          <a:xfrm flipH="1">
            <a:off x="7380312" y="3249724"/>
            <a:ext cx="216024" cy="864096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feld 10"/>
          <p:cNvSpPr txBox="1"/>
          <p:nvPr/>
        </p:nvSpPr>
        <p:spPr>
          <a:xfrm>
            <a:off x="7668344" y="3429000"/>
            <a:ext cx="1012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And more:</a:t>
            </a:r>
          </a:p>
          <a:p>
            <a:r>
              <a:rPr lang="en-GB" sz="1400" dirty="0" smtClean="0"/>
              <a:t>PETIROC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39552" y="5661248"/>
            <a:ext cx="66967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solidFill>
                  <a:srgbClr val="FF0000"/>
                </a:solidFill>
              </a:rPr>
              <a:t>RatCAP</a:t>
            </a:r>
            <a:r>
              <a:rPr lang="en-GB" sz="1600" dirty="0" smtClean="0">
                <a:solidFill>
                  <a:srgbClr val="FF0000"/>
                </a:solidFill>
              </a:rPr>
              <a:t>                                           </a:t>
            </a:r>
            <a:r>
              <a:rPr lang="en-GB" sz="1600" dirty="0" smtClean="0">
                <a:solidFill>
                  <a:srgbClr val="0000FF"/>
                </a:solidFill>
              </a:rPr>
              <a:t>TSMC 180          32</a:t>
            </a:r>
          </a:p>
          <a:p>
            <a:r>
              <a:rPr lang="en-GB" sz="1600" dirty="0" err="1">
                <a:solidFill>
                  <a:srgbClr val="FF0000"/>
                </a:solidFill>
              </a:rPr>
              <a:t>STiC</a:t>
            </a:r>
            <a:r>
              <a:rPr lang="en-GB" sz="1600" dirty="0" smtClean="0">
                <a:solidFill>
                  <a:srgbClr val="0000FF"/>
                </a:solidFill>
              </a:rPr>
              <a:t>			        TSMC180	  64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6120679" cy="2448272"/>
          </a:xfrm>
        </p:spPr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= parallel connection of many small SPADs</a:t>
            </a:r>
          </a:p>
          <a:p>
            <a:pPr lvl="1"/>
            <a:r>
              <a:rPr lang="en-US" dirty="0" smtClean="0"/>
              <a:t>Size ≈ 50um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ea typeface="Wingdings"/>
                <a:sym typeface="Wingdings"/>
              </a:rPr>
              <a:t> </a:t>
            </a:r>
            <a:r>
              <a:rPr lang="en-US" dirty="0" smtClean="0">
                <a:ea typeface="Wingdings"/>
                <a:sym typeface="Wingdings"/>
              </a:rPr>
              <a:t>N = 6400 for an area of 4x4 mm</a:t>
            </a:r>
            <a:r>
              <a:rPr lang="en-US" baseline="30000" dirty="0" smtClean="0">
                <a:ea typeface="Wingdings"/>
                <a:sym typeface="Wingdings"/>
              </a:rPr>
              <a:t>2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SPADs are biased with individual resistors to a DC potential above the breakdown voltage (20-30V)</a:t>
            </a:r>
          </a:p>
          <a:p>
            <a:r>
              <a:rPr lang="en-US" dirty="0" smtClean="0"/>
              <a:t>When a SPAD is fired by photon, its voltage drops by the Overvoltage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SiPM Model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47</a:t>
            </a:fld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7646" y="908720"/>
            <a:ext cx="249481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uppierung 40"/>
          <p:cNvGrpSpPr/>
          <p:nvPr/>
        </p:nvGrpSpPr>
        <p:grpSpPr>
          <a:xfrm>
            <a:off x="35338" y="3429000"/>
            <a:ext cx="2880478" cy="1656184"/>
            <a:chOff x="4644008" y="3573016"/>
            <a:chExt cx="2880478" cy="1656184"/>
          </a:xfrm>
        </p:grpSpPr>
        <p:cxnSp>
          <p:nvCxnSpPr>
            <p:cNvPr id="13" name="Gerade Verbindung 12"/>
            <p:cNvCxnSpPr/>
            <p:nvPr/>
          </p:nvCxnSpPr>
          <p:spPr bwMode="auto">
            <a:xfrm flipH="1">
              <a:off x="5508104" y="3573016"/>
              <a:ext cx="158" cy="1656184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Gleichschenkliges Dreieck 13"/>
            <p:cNvSpPr/>
            <p:nvPr/>
          </p:nvSpPr>
          <p:spPr bwMode="auto">
            <a:xfrm>
              <a:off x="5292080" y="4581128"/>
              <a:ext cx="432048" cy="360040"/>
            </a:xfrm>
            <a:prstGeom prst="triangle">
              <a:avLst/>
            </a:prstGeom>
            <a:solidFill>
              <a:schemeClr val="tx1"/>
            </a:solidFill>
            <a:ln w="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5" name="Gerade Verbindung 14"/>
            <p:cNvCxnSpPr/>
            <p:nvPr/>
          </p:nvCxnSpPr>
          <p:spPr bwMode="auto">
            <a:xfrm>
              <a:off x="5292080" y="4581128"/>
              <a:ext cx="432048" cy="0"/>
            </a:xfrm>
            <a:prstGeom prst="line">
              <a:avLst/>
            </a:prstGeom>
            <a:solidFill>
              <a:srgbClr val="FFFF00"/>
            </a:solidFill>
            <a:ln w="381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Rechteck 17"/>
            <p:cNvSpPr/>
            <p:nvPr/>
          </p:nvSpPr>
          <p:spPr bwMode="auto">
            <a:xfrm>
              <a:off x="5436254" y="3861048"/>
              <a:ext cx="144016" cy="43204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23" name="Gerade Verbindung 22"/>
            <p:cNvCxnSpPr/>
            <p:nvPr/>
          </p:nvCxnSpPr>
          <p:spPr bwMode="auto">
            <a:xfrm flipH="1">
              <a:off x="6012160" y="3573016"/>
              <a:ext cx="158" cy="1656184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Gleichschenkliges Dreieck 23"/>
            <p:cNvSpPr/>
            <p:nvPr/>
          </p:nvSpPr>
          <p:spPr bwMode="auto">
            <a:xfrm>
              <a:off x="5796136" y="4581128"/>
              <a:ext cx="432048" cy="360040"/>
            </a:xfrm>
            <a:prstGeom prst="triangle">
              <a:avLst/>
            </a:prstGeom>
            <a:solidFill>
              <a:schemeClr val="tx1"/>
            </a:solidFill>
            <a:ln w="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25" name="Gerade Verbindung 24"/>
            <p:cNvCxnSpPr/>
            <p:nvPr/>
          </p:nvCxnSpPr>
          <p:spPr bwMode="auto">
            <a:xfrm>
              <a:off x="5796136" y="4581128"/>
              <a:ext cx="432048" cy="0"/>
            </a:xfrm>
            <a:prstGeom prst="line">
              <a:avLst/>
            </a:prstGeom>
            <a:solidFill>
              <a:srgbClr val="FFFF00"/>
            </a:solidFill>
            <a:ln w="381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Rechteck 25"/>
            <p:cNvSpPr/>
            <p:nvPr/>
          </p:nvSpPr>
          <p:spPr bwMode="auto">
            <a:xfrm>
              <a:off x="5940310" y="3861048"/>
              <a:ext cx="144016" cy="43204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27" name="Gerade Verbindung 26"/>
            <p:cNvCxnSpPr/>
            <p:nvPr/>
          </p:nvCxnSpPr>
          <p:spPr bwMode="auto">
            <a:xfrm flipH="1">
              <a:off x="7164288" y="3573016"/>
              <a:ext cx="158" cy="1656184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Gleichschenkliges Dreieck 27"/>
            <p:cNvSpPr/>
            <p:nvPr/>
          </p:nvSpPr>
          <p:spPr bwMode="auto">
            <a:xfrm>
              <a:off x="6948264" y="4581128"/>
              <a:ext cx="432048" cy="360040"/>
            </a:xfrm>
            <a:prstGeom prst="triangle">
              <a:avLst/>
            </a:prstGeom>
            <a:solidFill>
              <a:schemeClr val="tx1"/>
            </a:solidFill>
            <a:ln w="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29" name="Gerade Verbindung 28"/>
            <p:cNvCxnSpPr/>
            <p:nvPr/>
          </p:nvCxnSpPr>
          <p:spPr bwMode="auto">
            <a:xfrm>
              <a:off x="6948264" y="4581128"/>
              <a:ext cx="432048" cy="0"/>
            </a:xfrm>
            <a:prstGeom prst="line">
              <a:avLst/>
            </a:prstGeom>
            <a:solidFill>
              <a:srgbClr val="FFFF00"/>
            </a:solidFill>
            <a:ln w="381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Rechteck 29"/>
            <p:cNvSpPr/>
            <p:nvPr/>
          </p:nvSpPr>
          <p:spPr bwMode="auto">
            <a:xfrm>
              <a:off x="7092438" y="3861048"/>
              <a:ext cx="144016" cy="43204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31" name="Gerade Verbindung 30"/>
            <p:cNvCxnSpPr/>
            <p:nvPr/>
          </p:nvCxnSpPr>
          <p:spPr bwMode="auto">
            <a:xfrm>
              <a:off x="5508262" y="3573016"/>
              <a:ext cx="2016224" cy="0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Gerade Verbindung 33"/>
            <p:cNvCxnSpPr/>
            <p:nvPr/>
          </p:nvCxnSpPr>
          <p:spPr bwMode="auto">
            <a:xfrm>
              <a:off x="5508104" y="5229200"/>
              <a:ext cx="2016224" cy="0"/>
            </a:xfrm>
            <a:prstGeom prst="line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Oval 34"/>
            <p:cNvSpPr/>
            <p:nvPr/>
          </p:nvSpPr>
          <p:spPr bwMode="auto">
            <a:xfrm>
              <a:off x="6372200" y="3861048"/>
              <a:ext cx="144016" cy="144016"/>
            </a:xfrm>
            <a:prstGeom prst="ellipse">
              <a:avLst/>
            </a:prstGeom>
            <a:solidFill>
              <a:schemeClr val="tx1"/>
            </a:solidFill>
            <a:ln w="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6660232" y="3861048"/>
              <a:ext cx="144016" cy="144016"/>
            </a:xfrm>
            <a:prstGeom prst="ellipse">
              <a:avLst/>
            </a:prstGeom>
            <a:solidFill>
              <a:schemeClr val="tx1"/>
            </a:solidFill>
            <a:ln w="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38" name="Gerade Verbindung mit Pfeil 37"/>
            <p:cNvCxnSpPr/>
            <p:nvPr/>
          </p:nvCxnSpPr>
          <p:spPr bwMode="auto">
            <a:xfrm>
              <a:off x="5148064" y="4437112"/>
              <a:ext cx="0" cy="720080"/>
            </a:xfrm>
            <a:prstGeom prst="straightConnector1">
              <a:avLst/>
            </a:prstGeom>
            <a:solidFill>
              <a:srgbClr val="FFFF00"/>
            </a:solidFill>
            <a:ln w="0" cap="rnd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0" name="Textfeld 39"/>
            <p:cNvSpPr txBox="1"/>
            <p:nvPr/>
          </p:nvSpPr>
          <p:spPr>
            <a:xfrm>
              <a:off x="4644008" y="4581128"/>
              <a:ext cx="479856" cy="369332"/>
            </a:xfrm>
            <a:prstGeom prst="rect">
              <a:avLst/>
            </a:prstGeom>
            <a:noFill/>
            <a:ln cap="rnd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Symbol" charset="2"/>
                  <a:cs typeface="Symbol" charset="2"/>
                </a:rPr>
                <a:t>D</a:t>
              </a:r>
              <a:r>
                <a:rPr lang="en-GB" dirty="0" smtClean="0"/>
                <a:t>V</a:t>
              </a:r>
              <a:endParaRPr lang="en-GB" dirty="0"/>
            </a:p>
          </p:txBody>
        </p:sp>
      </p:grpSp>
      <p:grpSp>
        <p:nvGrpSpPr>
          <p:cNvPr id="131" name="Gruppierung 130"/>
          <p:cNvGrpSpPr/>
          <p:nvPr/>
        </p:nvGrpSpPr>
        <p:grpSpPr>
          <a:xfrm>
            <a:off x="251520" y="3172906"/>
            <a:ext cx="8298921" cy="3064406"/>
            <a:chOff x="251520" y="3212976"/>
            <a:chExt cx="8298921" cy="3064406"/>
          </a:xfrm>
        </p:grpSpPr>
        <p:sp>
          <p:nvSpPr>
            <p:cNvPr id="42" name="Rechteck 41"/>
            <p:cNvSpPr/>
            <p:nvPr/>
          </p:nvSpPr>
          <p:spPr>
            <a:xfrm>
              <a:off x="251520" y="5877272"/>
              <a:ext cx="62646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A1352F"/>
                  </a:solidFill>
                </a:rPr>
                <a:t> To </a:t>
              </a:r>
              <a:r>
                <a:rPr lang="en-US" sz="2000" dirty="0">
                  <a:solidFill>
                    <a:srgbClr val="A1352F"/>
                  </a:solidFill>
                </a:rPr>
                <a:t>understand output signal, caps must be </a:t>
              </a:r>
              <a:r>
                <a:rPr lang="en-US" sz="2000" dirty="0" smtClean="0">
                  <a:solidFill>
                    <a:srgbClr val="A1352F"/>
                  </a:solidFill>
                </a:rPr>
                <a:t>added</a:t>
              </a:r>
              <a:endParaRPr lang="en-US" sz="2000" dirty="0">
                <a:solidFill>
                  <a:srgbClr val="A1352F"/>
                </a:solidFill>
              </a:endParaRPr>
            </a:p>
          </p:txBody>
        </p:sp>
        <p:grpSp>
          <p:nvGrpSpPr>
            <p:cNvPr id="43" name="Gruppieren 151"/>
            <p:cNvGrpSpPr/>
            <p:nvPr/>
          </p:nvGrpSpPr>
          <p:grpSpPr>
            <a:xfrm>
              <a:off x="3412156" y="3212976"/>
              <a:ext cx="5138285" cy="2520280"/>
              <a:chOff x="1403648" y="1484784"/>
              <a:chExt cx="5328592" cy="2376264"/>
            </a:xfrm>
          </p:grpSpPr>
          <p:sp>
            <p:nvSpPr>
              <p:cNvPr id="44" name="Rechteck 43"/>
              <p:cNvSpPr/>
              <p:nvPr/>
            </p:nvSpPr>
            <p:spPr>
              <a:xfrm>
                <a:off x="4644008" y="2780928"/>
                <a:ext cx="1080120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r>
                  <a:rPr lang="en-GB" sz="1400" dirty="0" smtClean="0">
                    <a:solidFill>
                      <a:schemeClr val="tx1"/>
                    </a:solidFill>
                  </a:rPr>
                  <a:t>(N-</a:t>
                </a:r>
                <a:r>
                  <a:rPr lang="en-GB" sz="1400" dirty="0" err="1" smtClean="0">
                    <a:solidFill>
                      <a:schemeClr val="tx1"/>
                    </a:solidFill>
                  </a:rPr>
                  <a:t>NFire</a:t>
                </a:r>
                <a:r>
                  <a:rPr lang="en-GB" sz="1400" dirty="0" smtClean="0">
                    <a:solidFill>
                      <a:schemeClr val="tx1"/>
                    </a:solidFill>
                  </a:rPr>
                  <a:t>)C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D</a:t>
                </a:r>
                <a:endParaRPr lang="en-GB" sz="1400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echteck 44"/>
              <p:cNvSpPr/>
              <p:nvPr/>
            </p:nvSpPr>
            <p:spPr>
              <a:xfrm>
                <a:off x="4644008" y="1916832"/>
                <a:ext cx="1080120" cy="3863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r>
                  <a:rPr lang="en-GB" sz="1400" dirty="0" smtClean="0">
                    <a:solidFill>
                      <a:schemeClr val="tx1"/>
                    </a:solidFill>
                  </a:rPr>
                  <a:t>(N-</a:t>
                </a:r>
                <a:r>
                  <a:rPr lang="en-GB" sz="1400" dirty="0" err="1" smtClean="0">
                    <a:solidFill>
                      <a:schemeClr val="tx1"/>
                    </a:solidFill>
                  </a:rPr>
                  <a:t>NFire</a:t>
                </a:r>
                <a:r>
                  <a:rPr lang="en-GB" sz="1400" dirty="0" smtClean="0">
                    <a:solidFill>
                      <a:schemeClr val="tx1"/>
                    </a:solidFill>
                  </a:rPr>
                  <a:t>)C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Q</a:t>
                </a:r>
                <a:endParaRPr lang="en-GB" sz="1400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hteck 46"/>
              <p:cNvSpPr/>
              <p:nvPr/>
            </p:nvSpPr>
            <p:spPr>
              <a:xfrm>
                <a:off x="2411760" y="1916832"/>
                <a:ext cx="504056" cy="36004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sz="1400" dirty="0" smtClean="0">
                    <a:solidFill>
                      <a:schemeClr val="tx1"/>
                    </a:solidFill>
                  </a:rPr>
                  <a:t>C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Q</a:t>
                </a:r>
                <a:endParaRPr lang="en-GB" sz="1400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hteck 47"/>
              <p:cNvSpPr/>
              <p:nvPr/>
            </p:nvSpPr>
            <p:spPr>
              <a:xfrm>
                <a:off x="5724128" y="2348880"/>
                <a:ext cx="288032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49" name="Rechteck 48"/>
              <p:cNvSpPr/>
              <p:nvPr/>
            </p:nvSpPr>
            <p:spPr>
              <a:xfrm>
                <a:off x="5724128" y="2447177"/>
                <a:ext cx="288032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cxnSp>
            <p:nvCxnSpPr>
              <p:cNvPr id="50" name="Gerade Verbindung 49"/>
              <p:cNvCxnSpPr/>
              <p:nvPr/>
            </p:nvCxnSpPr>
            <p:spPr>
              <a:xfrm flipV="1">
                <a:off x="5868144" y="1700808"/>
                <a:ext cx="0" cy="64807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/>
              <p:cNvCxnSpPr/>
              <p:nvPr/>
            </p:nvCxnSpPr>
            <p:spPr>
              <a:xfrm flipV="1">
                <a:off x="5868144" y="2492896"/>
                <a:ext cx="0" cy="7920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hteck 51"/>
              <p:cNvSpPr/>
              <p:nvPr/>
            </p:nvSpPr>
            <p:spPr>
              <a:xfrm>
                <a:off x="5940152" y="2276872"/>
                <a:ext cx="432048" cy="2880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sz="1400" dirty="0" smtClean="0">
                    <a:solidFill>
                      <a:schemeClr val="tx1"/>
                    </a:solidFill>
                  </a:rPr>
                  <a:t>C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G</a:t>
                </a:r>
                <a:endParaRPr lang="en-GB" sz="1400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Rechteck 52"/>
              <p:cNvSpPr/>
              <p:nvPr/>
            </p:nvSpPr>
            <p:spPr>
              <a:xfrm>
                <a:off x="2267744" y="2826647"/>
                <a:ext cx="288032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4" name="Rechteck 53"/>
              <p:cNvSpPr/>
              <p:nvPr/>
            </p:nvSpPr>
            <p:spPr>
              <a:xfrm>
                <a:off x="2267744" y="2924944"/>
                <a:ext cx="288032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cxnSp>
            <p:nvCxnSpPr>
              <p:cNvPr id="55" name="Gerade Verbindung 54"/>
              <p:cNvCxnSpPr>
                <a:stCxn id="53" idx="0"/>
                <a:endCxn id="59" idx="2"/>
              </p:cNvCxnSpPr>
              <p:nvPr/>
            </p:nvCxnSpPr>
            <p:spPr>
              <a:xfrm flipV="1">
                <a:off x="2411760" y="2178575"/>
                <a:ext cx="0" cy="64807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/>
              <p:cNvCxnSpPr/>
              <p:nvPr/>
            </p:nvCxnSpPr>
            <p:spPr>
              <a:xfrm flipV="1">
                <a:off x="2411760" y="2970664"/>
                <a:ext cx="0" cy="3143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hteck 56"/>
              <p:cNvSpPr/>
              <p:nvPr/>
            </p:nvSpPr>
            <p:spPr>
              <a:xfrm>
                <a:off x="2411760" y="2708920"/>
                <a:ext cx="504056" cy="3600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sz="1400" dirty="0" smtClean="0">
                    <a:solidFill>
                      <a:schemeClr val="tx1"/>
                    </a:solidFill>
                  </a:rPr>
                  <a:t>C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D</a:t>
                </a:r>
                <a:endParaRPr lang="en-GB" sz="1400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Rechteck 57"/>
              <p:cNvSpPr/>
              <p:nvPr/>
            </p:nvSpPr>
            <p:spPr>
              <a:xfrm>
                <a:off x="2267744" y="2034559"/>
                <a:ext cx="288032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9" name="Rechteck 58"/>
              <p:cNvSpPr/>
              <p:nvPr/>
            </p:nvSpPr>
            <p:spPr>
              <a:xfrm>
                <a:off x="2267744" y="2132856"/>
                <a:ext cx="288032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cxnSp>
            <p:nvCxnSpPr>
              <p:cNvPr id="60" name="Gerade Verbindung 59"/>
              <p:cNvCxnSpPr>
                <a:stCxn id="58" idx="0"/>
              </p:cNvCxnSpPr>
              <p:nvPr/>
            </p:nvCxnSpPr>
            <p:spPr>
              <a:xfrm flipV="1">
                <a:off x="2411760" y="1700808"/>
                <a:ext cx="0" cy="33375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hteck 61"/>
              <p:cNvSpPr/>
              <p:nvPr/>
            </p:nvSpPr>
            <p:spPr>
              <a:xfrm>
                <a:off x="1475656" y="1916832"/>
                <a:ext cx="360040" cy="3600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sz="1400" dirty="0" smtClean="0">
                    <a:solidFill>
                      <a:schemeClr val="tx1"/>
                    </a:solidFill>
                  </a:rPr>
                  <a:t>R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Q</a:t>
                </a:r>
                <a:endParaRPr lang="en-GB" sz="1400" baseline="-25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3" name="Gerade Verbindung 62"/>
              <p:cNvCxnSpPr/>
              <p:nvPr/>
            </p:nvCxnSpPr>
            <p:spPr>
              <a:xfrm flipV="1">
                <a:off x="1907704" y="2055353"/>
                <a:ext cx="0" cy="43204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 Verbindung 63"/>
              <p:cNvCxnSpPr/>
              <p:nvPr/>
            </p:nvCxnSpPr>
            <p:spPr>
              <a:xfrm flipH="1">
                <a:off x="1907704" y="2492896"/>
                <a:ext cx="504056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Ellipse 34"/>
              <p:cNvSpPr/>
              <p:nvPr/>
            </p:nvSpPr>
            <p:spPr>
              <a:xfrm>
                <a:off x="2339752" y="2420888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cxnSp>
            <p:nvCxnSpPr>
              <p:cNvPr id="66" name="Gerade Verbindung 65"/>
              <p:cNvCxnSpPr/>
              <p:nvPr/>
            </p:nvCxnSpPr>
            <p:spPr>
              <a:xfrm flipH="1">
                <a:off x="1907704" y="1700808"/>
                <a:ext cx="482453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 Verbindung 66"/>
              <p:cNvCxnSpPr>
                <a:stCxn id="61" idx="0"/>
              </p:cNvCxnSpPr>
              <p:nvPr/>
            </p:nvCxnSpPr>
            <p:spPr>
              <a:xfrm flipV="1">
                <a:off x="1907704" y="1700810"/>
                <a:ext cx="0" cy="21602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 Verbindung 67"/>
              <p:cNvCxnSpPr/>
              <p:nvPr/>
            </p:nvCxnSpPr>
            <p:spPr>
              <a:xfrm flipH="1">
                <a:off x="2418322" y="3250009"/>
                <a:ext cx="4275144" cy="3291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Rechteck 72"/>
              <p:cNvSpPr/>
              <p:nvPr/>
            </p:nvSpPr>
            <p:spPr>
              <a:xfrm>
                <a:off x="4427984" y="2852936"/>
                <a:ext cx="288032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4" name="Rechteck 73"/>
              <p:cNvSpPr/>
              <p:nvPr/>
            </p:nvSpPr>
            <p:spPr>
              <a:xfrm>
                <a:off x="4427984" y="2951233"/>
                <a:ext cx="288032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cxnSp>
            <p:nvCxnSpPr>
              <p:cNvPr id="75" name="Gerade Verbindung 74"/>
              <p:cNvCxnSpPr>
                <a:stCxn id="73" idx="0"/>
                <a:endCxn id="78" idx="2"/>
              </p:cNvCxnSpPr>
              <p:nvPr/>
            </p:nvCxnSpPr>
            <p:spPr>
              <a:xfrm flipV="1">
                <a:off x="4572000" y="2204864"/>
                <a:ext cx="0" cy="64807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 Verbindung 75"/>
              <p:cNvCxnSpPr/>
              <p:nvPr/>
            </p:nvCxnSpPr>
            <p:spPr>
              <a:xfrm flipV="1">
                <a:off x="4572000" y="2996953"/>
                <a:ext cx="0" cy="28803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echteck 76"/>
              <p:cNvSpPr/>
              <p:nvPr/>
            </p:nvSpPr>
            <p:spPr>
              <a:xfrm>
                <a:off x="4427984" y="2060848"/>
                <a:ext cx="288032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8" name="Rechteck 77"/>
              <p:cNvSpPr/>
              <p:nvPr/>
            </p:nvSpPr>
            <p:spPr>
              <a:xfrm>
                <a:off x="4427984" y="2159145"/>
                <a:ext cx="288032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cxnSp>
            <p:nvCxnSpPr>
              <p:cNvPr id="79" name="Gerade Verbindung 78"/>
              <p:cNvCxnSpPr>
                <a:stCxn id="77" idx="0"/>
              </p:cNvCxnSpPr>
              <p:nvPr/>
            </p:nvCxnSpPr>
            <p:spPr>
              <a:xfrm flipV="1">
                <a:off x="4572000" y="1727097"/>
                <a:ext cx="0" cy="33375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Rechteck 79"/>
              <p:cNvSpPr/>
              <p:nvPr/>
            </p:nvSpPr>
            <p:spPr>
              <a:xfrm>
                <a:off x="3995936" y="1916832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1" name="Rechteck 80"/>
              <p:cNvSpPr/>
              <p:nvPr/>
            </p:nvSpPr>
            <p:spPr>
              <a:xfrm>
                <a:off x="2979824" y="1892144"/>
                <a:ext cx="864096" cy="3863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sz="1400" dirty="0" smtClean="0">
                    <a:solidFill>
                      <a:schemeClr val="tx1"/>
                    </a:solidFill>
                  </a:rPr>
                  <a:t>R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Q</a:t>
                </a:r>
                <a:r>
                  <a:rPr lang="en-GB" sz="1400" dirty="0" smtClean="0">
                    <a:solidFill>
                      <a:schemeClr val="tx1"/>
                    </a:solidFill>
                  </a:rPr>
                  <a:t>/(N-</a:t>
                </a:r>
                <a:r>
                  <a:rPr lang="en-GB" sz="1400" dirty="0" err="1" smtClean="0">
                    <a:solidFill>
                      <a:schemeClr val="tx1"/>
                    </a:solidFill>
                  </a:rPr>
                  <a:t>NFire</a:t>
                </a:r>
                <a:r>
                  <a:rPr lang="en-GB" sz="1400" dirty="0" smtClean="0">
                    <a:solidFill>
                      <a:schemeClr val="tx1"/>
                    </a:solidFill>
                  </a:rPr>
                  <a:t>)</a:t>
                </a:r>
                <a:endParaRPr lang="en-GB" sz="1400" baseline="-25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2" name="Gerade Verbindung 81"/>
              <p:cNvCxnSpPr/>
              <p:nvPr/>
            </p:nvCxnSpPr>
            <p:spPr>
              <a:xfrm flipV="1">
                <a:off x="4067944" y="2276872"/>
                <a:ext cx="0" cy="2880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rade Verbindung 82"/>
              <p:cNvCxnSpPr/>
              <p:nvPr/>
            </p:nvCxnSpPr>
            <p:spPr>
              <a:xfrm flipH="1">
                <a:off x="4067944" y="2564904"/>
                <a:ext cx="504056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Ellipse 82"/>
              <p:cNvSpPr/>
              <p:nvPr/>
            </p:nvSpPr>
            <p:spPr>
              <a:xfrm>
                <a:off x="4499992" y="24928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cxnSp>
            <p:nvCxnSpPr>
              <p:cNvPr id="85" name="Gerade Verbindung 84"/>
              <p:cNvCxnSpPr>
                <a:stCxn id="80" idx="0"/>
              </p:cNvCxnSpPr>
              <p:nvPr/>
            </p:nvCxnSpPr>
            <p:spPr>
              <a:xfrm flipV="1">
                <a:off x="4067944" y="1727098"/>
                <a:ext cx="0" cy="1897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Ellipse 97"/>
              <p:cNvSpPr/>
              <p:nvPr/>
            </p:nvSpPr>
            <p:spPr>
              <a:xfrm>
                <a:off x="2339752" y="1628800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8" name="Ellipse 98"/>
              <p:cNvSpPr/>
              <p:nvPr/>
            </p:nvSpPr>
            <p:spPr>
              <a:xfrm>
                <a:off x="3995936" y="1628800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9" name="Ellipse 99"/>
              <p:cNvSpPr/>
              <p:nvPr/>
            </p:nvSpPr>
            <p:spPr>
              <a:xfrm>
                <a:off x="4499992" y="1628800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90" name="Ellipse 100"/>
              <p:cNvSpPr/>
              <p:nvPr/>
            </p:nvSpPr>
            <p:spPr>
              <a:xfrm>
                <a:off x="4499992" y="318211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91" name="Ellipse 105"/>
              <p:cNvSpPr/>
              <p:nvPr/>
            </p:nvSpPr>
            <p:spPr>
              <a:xfrm>
                <a:off x="5796136" y="318211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02" name="Ellipse 128"/>
              <p:cNvSpPr/>
              <p:nvPr/>
            </p:nvSpPr>
            <p:spPr>
              <a:xfrm>
                <a:off x="5796136" y="1628800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3" name="Ellipse 138"/>
              <p:cNvSpPr/>
              <p:nvPr/>
            </p:nvSpPr>
            <p:spPr>
              <a:xfrm>
                <a:off x="1560999" y="1484784"/>
                <a:ext cx="1354817" cy="2016224"/>
              </a:xfrm>
              <a:prstGeom prst="ellipse">
                <a:avLst/>
              </a:prstGeom>
              <a:noFill/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4" name="Rechteck 113"/>
              <p:cNvSpPr/>
              <p:nvPr/>
            </p:nvSpPr>
            <p:spPr>
              <a:xfrm>
                <a:off x="1403648" y="3573016"/>
                <a:ext cx="1296144" cy="28803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sz="1400" dirty="0" smtClean="0">
                    <a:solidFill>
                      <a:schemeClr val="tx1"/>
                    </a:solidFill>
                  </a:rPr>
                  <a:t>Firing cells</a:t>
                </a:r>
                <a:endParaRPr lang="en-GB" sz="1400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Rechteck 60"/>
              <p:cNvSpPr/>
              <p:nvPr/>
            </p:nvSpPr>
            <p:spPr>
              <a:xfrm>
                <a:off x="1835696" y="1916832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  <p:cxnSp>
          <p:nvCxnSpPr>
            <p:cNvPr id="117" name="Gerade Verbindung mit Pfeil 116"/>
            <p:cNvCxnSpPr/>
            <p:nvPr/>
          </p:nvCxnSpPr>
          <p:spPr bwMode="auto">
            <a:xfrm flipH="1" flipV="1">
              <a:off x="2843808" y="4653136"/>
              <a:ext cx="1296144" cy="72008"/>
            </a:xfrm>
            <a:prstGeom prst="straightConnector1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29" name="Gerade Verbindung mit Pfeil 128"/>
            <p:cNvCxnSpPr>
              <a:stCxn id="62" idx="1"/>
            </p:cNvCxnSpPr>
            <p:nvPr/>
          </p:nvCxnSpPr>
          <p:spPr bwMode="auto">
            <a:xfrm flipH="1">
              <a:off x="2771800" y="3862140"/>
              <a:ext cx="709792" cy="70916"/>
            </a:xfrm>
            <a:prstGeom prst="straightConnector1">
              <a:avLst/>
            </a:prstGeom>
            <a:solidFill>
              <a:srgbClr val="FFFF00"/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Oval 108"/>
          <p:cNvSpPr/>
          <p:nvPr/>
        </p:nvSpPr>
        <p:spPr bwMode="auto">
          <a:xfrm>
            <a:off x="1835696" y="2348880"/>
            <a:ext cx="936104" cy="360040"/>
          </a:xfrm>
          <a:prstGeom prst="ellipse">
            <a:avLst/>
          </a:prstGeom>
          <a:solidFill>
            <a:srgbClr val="86BBF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7" name="Oval 106"/>
          <p:cNvSpPr/>
          <p:nvPr/>
        </p:nvSpPr>
        <p:spPr bwMode="auto">
          <a:xfrm>
            <a:off x="1763688" y="1556792"/>
            <a:ext cx="936104" cy="360040"/>
          </a:xfrm>
          <a:prstGeom prst="ellipse">
            <a:avLst/>
          </a:prstGeom>
          <a:solidFill>
            <a:srgbClr val="86BBF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Oval 104"/>
          <p:cNvSpPr/>
          <p:nvPr/>
        </p:nvSpPr>
        <p:spPr bwMode="auto">
          <a:xfrm>
            <a:off x="5220072" y="1844824"/>
            <a:ext cx="936104" cy="432048"/>
          </a:xfrm>
          <a:prstGeom prst="ellipse">
            <a:avLst/>
          </a:prstGeom>
          <a:solidFill>
            <a:srgbClr val="86BBF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07504" y="3501008"/>
            <a:ext cx="8821644" cy="1008112"/>
          </a:xfrm>
        </p:spPr>
        <p:txBody>
          <a:bodyPr/>
          <a:lstStyle/>
          <a:p>
            <a:r>
              <a:rPr lang="en-US" sz="1800" dirty="0" smtClean="0"/>
              <a:t>Current pulse @ resistive input has 2 components</a:t>
            </a:r>
          </a:p>
          <a:p>
            <a:pPr lvl="1"/>
            <a:r>
              <a:rPr lang="en-US" sz="1600" b="1" dirty="0"/>
              <a:t>Fast</a:t>
            </a:r>
            <a:r>
              <a:rPr lang="en-US" sz="1600" dirty="0"/>
              <a:t> component by capacitive coupling via C</a:t>
            </a:r>
            <a:r>
              <a:rPr lang="en-US" sz="1600" baseline="-25000" dirty="0"/>
              <a:t>Q</a:t>
            </a:r>
            <a:r>
              <a:rPr lang="en-US" sz="1600" dirty="0"/>
              <a:t>s</a:t>
            </a:r>
          </a:p>
          <a:p>
            <a:pPr lvl="1"/>
            <a:r>
              <a:rPr lang="en-US" sz="1600" b="1" dirty="0" smtClean="0"/>
              <a:t>Slow</a:t>
            </a:r>
            <a:r>
              <a:rPr lang="en-US" sz="1600" dirty="0" smtClean="0"/>
              <a:t> component from recharging of C</a:t>
            </a:r>
            <a:r>
              <a:rPr lang="en-US" sz="1600" baseline="-25000" dirty="0" smtClean="0"/>
              <a:t>D</a:t>
            </a:r>
            <a:r>
              <a:rPr lang="en-US" sz="1600" dirty="0" smtClean="0"/>
              <a:t>s via R</a:t>
            </a:r>
            <a:r>
              <a:rPr lang="en-US" sz="1600" baseline="-25000" dirty="0" smtClean="0"/>
              <a:t>Q</a:t>
            </a:r>
            <a:r>
              <a:rPr lang="en-US" sz="1600" dirty="0" smtClean="0"/>
              <a:t>s</a:t>
            </a:r>
          </a:p>
          <a:p>
            <a:endParaRPr lang="en-US" sz="1800" dirty="0" smtClean="0"/>
          </a:p>
          <a:p>
            <a:r>
              <a:rPr lang="en-US" sz="1800" dirty="0" smtClean="0"/>
              <a:t>The fast component of the input current</a:t>
            </a:r>
            <a:br>
              <a:rPr lang="en-US" sz="1800" dirty="0" smtClean="0"/>
            </a:br>
            <a:r>
              <a:rPr lang="en-US" sz="1800" dirty="0" smtClean="0"/>
              <a:t>becomes larger when input impedance is small!</a:t>
            </a:r>
          </a:p>
          <a:p>
            <a:r>
              <a:rPr lang="en-US" sz="1800" dirty="0" smtClean="0"/>
              <a:t>For timing we NEED </a:t>
            </a:r>
            <a:r>
              <a:rPr lang="en-US" sz="1800" b="1" dirty="0" smtClean="0"/>
              <a:t>this</a:t>
            </a:r>
            <a:r>
              <a:rPr lang="en-US" sz="1800" dirty="0" smtClean="0"/>
              <a:t> component</a:t>
            </a:r>
            <a:br>
              <a:rPr lang="en-US" sz="1800" dirty="0" smtClean="0"/>
            </a:b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we need small </a:t>
            </a:r>
            <a:r>
              <a:rPr lang="en-US" sz="1800" dirty="0" err="1" smtClean="0">
                <a:sym typeface="Wingdings"/>
              </a:rPr>
              <a:t>R</a:t>
            </a:r>
            <a:r>
              <a:rPr lang="en-US" sz="1600" dirty="0" err="1" smtClean="0">
                <a:sym typeface="Wingdings"/>
              </a:rPr>
              <a:t>in</a:t>
            </a:r>
            <a:endParaRPr lang="en-US" sz="1800" dirty="0"/>
          </a:p>
          <a:p>
            <a:pPr lvl="1"/>
            <a:r>
              <a:rPr lang="en-US" sz="1600" dirty="0" smtClean="0"/>
              <a:t>For very small </a:t>
            </a:r>
            <a:r>
              <a:rPr lang="en-US" sz="1600" dirty="0" err="1" smtClean="0"/>
              <a:t>R</a:t>
            </a:r>
            <a:r>
              <a:rPr lang="en-US" sz="1600" baseline="-25000" dirty="0" err="1" smtClean="0"/>
              <a:t>in</a:t>
            </a:r>
            <a:r>
              <a:rPr lang="en-US" sz="1600" dirty="0" smtClean="0"/>
              <a:t> (&lt;10</a:t>
            </a:r>
            <a:r>
              <a:rPr lang="en-US" sz="1600" dirty="0" smtClean="0">
                <a:latin typeface="Symbol" charset="2"/>
                <a:cs typeface="Symbol" charset="2"/>
              </a:rPr>
              <a:t>W</a:t>
            </a:r>
            <a:r>
              <a:rPr lang="en-US" sz="1600" dirty="0" smtClean="0"/>
              <a:t>) we are limited by parasitic </a:t>
            </a:r>
            <a:r>
              <a:rPr lang="en-US" sz="1600" dirty="0" err="1" smtClean="0"/>
              <a:t>Rs</a:t>
            </a:r>
            <a:endParaRPr lang="en-US" sz="1600" dirty="0" smtClean="0"/>
          </a:p>
          <a:p>
            <a:endParaRPr lang="en-US" sz="1800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Signal and Input Impedance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48</a:t>
            </a:fld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3284984"/>
            <a:ext cx="3396904" cy="1584176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941168"/>
            <a:ext cx="3416114" cy="1486999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4427984" y="2420888"/>
            <a:ext cx="10801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GB" sz="1400" dirty="0" smtClean="0">
                <a:solidFill>
                  <a:schemeClr val="tx1"/>
                </a:solidFill>
              </a:rPr>
              <a:t>(N-</a:t>
            </a:r>
            <a:r>
              <a:rPr lang="en-GB" sz="1400" dirty="0" err="1" smtClean="0">
                <a:solidFill>
                  <a:schemeClr val="tx1"/>
                </a:solidFill>
              </a:rPr>
              <a:t>NFire</a:t>
            </a:r>
            <a:r>
              <a:rPr lang="en-GB" sz="1400" dirty="0" smtClean="0">
                <a:solidFill>
                  <a:schemeClr val="tx1"/>
                </a:solidFill>
              </a:rPr>
              <a:t>)C</a:t>
            </a:r>
            <a:r>
              <a:rPr lang="en-GB" sz="1400" baseline="-25000" dirty="0" smtClean="0">
                <a:solidFill>
                  <a:schemeClr val="tx1"/>
                </a:solidFill>
              </a:rPr>
              <a:t>D</a:t>
            </a:r>
            <a:endParaRPr lang="en-GB" sz="1400" baseline="-25000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427984" y="1556792"/>
            <a:ext cx="1080120" cy="386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GB" sz="1400" dirty="0" smtClean="0">
                <a:solidFill>
                  <a:schemeClr val="tx1"/>
                </a:solidFill>
              </a:rPr>
              <a:t>(N-</a:t>
            </a:r>
            <a:r>
              <a:rPr lang="en-GB" sz="1400" dirty="0" err="1" smtClean="0">
                <a:solidFill>
                  <a:schemeClr val="tx1"/>
                </a:solidFill>
              </a:rPr>
              <a:t>NFire</a:t>
            </a:r>
            <a:r>
              <a:rPr lang="en-GB" sz="1400" dirty="0" smtClean="0">
                <a:solidFill>
                  <a:schemeClr val="tx1"/>
                </a:solidFill>
              </a:rPr>
              <a:t>)C</a:t>
            </a:r>
            <a:r>
              <a:rPr lang="en-GB" sz="1400" baseline="-25000" dirty="0" smtClean="0">
                <a:solidFill>
                  <a:schemeClr val="tx1"/>
                </a:solidFill>
              </a:rPr>
              <a:t>Q</a:t>
            </a:r>
            <a:endParaRPr lang="en-GB" sz="1400" baseline="-25000" dirty="0">
              <a:solidFill>
                <a:schemeClr val="tx1"/>
              </a:solidFill>
            </a:endParaRPr>
          </a:p>
        </p:txBody>
      </p:sp>
      <p:sp>
        <p:nvSpPr>
          <p:cNvPr id="14" name="Ellipse 142"/>
          <p:cNvSpPr/>
          <p:nvPr/>
        </p:nvSpPr>
        <p:spPr>
          <a:xfrm>
            <a:off x="7380312" y="1916832"/>
            <a:ext cx="288032" cy="50405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hteck 14"/>
          <p:cNvSpPr/>
          <p:nvPr/>
        </p:nvSpPr>
        <p:spPr>
          <a:xfrm>
            <a:off x="2267744" y="1556792"/>
            <a:ext cx="50405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</a:t>
            </a:r>
            <a:r>
              <a:rPr lang="en-GB" sz="1400" baseline="-25000" dirty="0" smtClean="0">
                <a:solidFill>
                  <a:schemeClr val="tx1"/>
                </a:solidFill>
              </a:rPr>
              <a:t>Q</a:t>
            </a:r>
            <a:endParaRPr lang="en-GB" sz="1400" baseline="-25000" dirty="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508104" y="1988840"/>
            <a:ext cx="28803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Rechteck 16"/>
          <p:cNvSpPr/>
          <p:nvPr/>
        </p:nvSpPr>
        <p:spPr>
          <a:xfrm>
            <a:off x="5508104" y="2087137"/>
            <a:ext cx="28803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cxnSp>
        <p:nvCxnSpPr>
          <p:cNvPr id="18" name="Gerade Verbindung 17"/>
          <p:cNvCxnSpPr/>
          <p:nvPr/>
        </p:nvCxnSpPr>
        <p:spPr>
          <a:xfrm flipV="1">
            <a:off x="5652120" y="1340768"/>
            <a:ext cx="0" cy="6480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 flipV="1">
            <a:off x="5652120" y="2132856"/>
            <a:ext cx="0" cy="7920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>
          <a:xfrm>
            <a:off x="5724128" y="1916832"/>
            <a:ext cx="4320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</a:t>
            </a:r>
            <a:r>
              <a:rPr lang="en-GB" sz="1400" baseline="-25000" dirty="0" smtClean="0">
                <a:solidFill>
                  <a:schemeClr val="tx1"/>
                </a:solidFill>
              </a:rPr>
              <a:t>G</a:t>
            </a:r>
            <a:endParaRPr lang="en-GB" sz="1400" baseline="-25000" dirty="0">
              <a:solidFill>
                <a:schemeClr val="tx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2051720" y="2466607"/>
            <a:ext cx="28803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2" name="Rechteck 21"/>
          <p:cNvSpPr/>
          <p:nvPr/>
        </p:nvSpPr>
        <p:spPr>
          <a:xfrm>
            <a:off x="2051720" y="2564904"/>
            <a:ext cx="28803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cxnSp>
        <p:nvCxnSpPr>
          <p:cNvPr id="23" name="Gerade Verbindung 22"/>
          <p:cNvCxnSpPr>
            <a:stCxn id="21" idx="0"/>
            <a:endCxn id="27" idx="2"/>
          </p:cNvCxnSpPr>
          <p:nvPr/>
        </p:nvCxnSpPr>
        <p:spPr>
          <a:xfrm flipV="1">
            <a:off x="2195736" y="1818535"/>
            <a:ext cx="0" cy="6480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 flipV="1">
            <a:off x="2195736" y="2610624"/>
            <a:ext cx="0" cy="31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/>
        </p:nvSpPr>
        <p:spPr>
          <a:xfrm>
            <a:off x="2267744" y="2348880"/>
            <a:ext cx="50405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</a:t>
            </a:r>
            <a:r>
              <a:rPr lang="en-GB" sz="1400" baseline="-25000" dirty="0" smtClean="0">
                <a:solidFill>
                  <a:schemeClr val="tx1"/>
                </a:solidFill>
              </a:rPr>
              <a:t>D</a:t>
            </a:r>
            <a:endParaRPr lang="en-GB" sz="1400" baseline="-25000" dirty="0">
              <a:solidFill>
                <a:schemeClr val="tx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2051720" y="1674519"/>
            <a:ext cx="28803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7" name="Rechteck 26"/>
          <p:cNvSpPr/>
          <p:nvPr/>
        </p:nvSpPr>
        <p:spPr>
          <a:xfrm>
            <a:off x="2051720" y="1772816"/>
            <a:ext cx="28803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cxnSp>
        <p:nvCxnSpPr>
          <p:cNvPr id="28" name="Gerade Verbindung 27"/>
          <p:cNvCxnSpPr>
            <a:stCxn id="26" idx="0"/>
          </p:cNvCxnSpPr>
          <p:nvPr/>
        </p:nvCxnSpPr>
        <p:spPr>
          <a:xfrm flipV="1">
            <a:off x="2195736" y="1340768"/>
            <a:ext cx="0" cy="3337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/>
          <p:cNvSpPr/>
          <p:nvPr/>
        </p:nvSpPr>
        <p:spPr>
          <a:xfrm>
            <a:off x="1619672" y="1556792"/>
            <a:ext cx="144016" cy="3600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30" name="Rechteck 29"/>
          <p:cNvSpPr/>
          <p:nvPr/>
        </p:nvSpPr>
        <p:spPr>
          <a:xfrm>
            <a:off x="1259632" y="1556792"/>
            <a:ext cx="36004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R</a:t>
            </a:r>
            <a:r>
              <a:rPr lang="en-GB" sz="1400" baseline="-25000" dirty="0" smtClean="0">
                <a:solidFill>
                  <a:schemeClr val="tx1"/>
                </a:solidFill>
              </a:rPr>
              <a:t>Q</a:t>
            </a:r>
            <a:endParaRPr lang="en-GB" sz="1400" baseline="-25000" dirty="0">
              <a:solidFill>
                <a:schemeClr val="tx1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V="1">
            <a:off x="1691680" y="1916834"/>
            <a:ext cx="0" cy="432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H="1">
            <a:off x="1691680" y="2132856"/>
            <a:ext cx="504056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4"/>
          <p:cNvSpPr/>
          <p:nvPr/>
        </p:nvSpPr>
        <p:spPr>
          <a:xfrm>
            <a:off x="212372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cxnSp>
        <p:nvCxnSpPr>
          <p:cNvPr id="34" name="Gerade Verbindung 33"/>
          <p:cNvCxnSpPr/>
          <p:nvPr/>
        </p:nvCxnSpPr>
        <p:spPr>
          <a:xfrm flipH="1">
            <a:off x="1691680" y="1340768"/>
            <a:ext cx="48245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>
            <a:stCxn id="29" idx="0"/>
          </p:cNvCxnSpPr>
          <p:nvPr/>
        </p:nvCxnSpPr>
        <p:spPr>
          <a:xfrm flipV="1">
            <a:off x="1691680" y="1340770"/>
            <a:ext cx="0" cy="2160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 flipH="1">
            <a:off x="1691680" y="2924944"/>
            <a:ext cx="58326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63"/>
          <p:cNvSpPr/>
          <p:nvPr/>
        </p:nvSpPr>
        <p:spPr>
          <a:xfrm>
            <a:off x="1547664" y="2348880"/>
            <a:ext cx="288032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38" name="Ellipse 64"/>
          <p:cNvSpPr/>
          <p:nvPr/>
        </p:nvSpPr>
        <p:spPr>
          <a:xfrm>
            <a:off x="1547664" y="2492896"/>
            <a:ext cx="288032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cxnSp>
        <p:nvCxnSpPr>
          <p:cNvPr id="39" name="Gerade Verbindung 38"/>
          <p:cNvCxnSpPr>
            <a:endCxn id="38" idx="4"/>
          </p:cNvCxnSpPr>
          <p:nvPr/>
        </p:nvCxnSpPr>
        <p:spPr>
          <a:xfrm flipV="1">
            <a:off x="1691680" y="2780928"/>
            <a:ext cx="0" cy="1440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67"/>
          <p:cNvSpPr/>
          <p:nvPr/>
        </p:nvSpPr>
        <p:spPr>
          <a:xfrm>
            <a:off x="1619672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41" name="Rechteck 40"/>
          <p:cNvSpPr/>
          <p:nvPr/>
        </p:nvSpPr>
        <p:spPr>
          <a:xfrm>
            <a:off x="4211960" y="2492896"/>
            <a:ext cx="28803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42" name="Rechteck 41"/>
          <p:cNvSpPr/>
          <p:nvPr/>
        </p:nvSpPr>
        <p:spPr>
          <a:xfrm>
            <a:off x="4211960" y="2591193"/>
            <a:ext cx="28803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cxnSp>
        <p:nvCxnSpPr>
          <p:cNvPr id="43" name="Gerade Verbindung 42"/>
          <p:cNvCxnSpPr>
            <a:stCxn id="41" idx="0"/>
            <a:endCxn id="46" idx="2"/>
          </p:cNvCxnSpPr>
          <p:nvPr/>
        </p:nvCxnSpPr>
        <p:spPr>
          <a:xfrm flipV="1">
            <a:off x="4355976" y="1844824"/>
            <a:ext cx="0" cy="6480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 flipV="1">
            <a:off x="4355976" y="2636913"/>
            <a:ext cx="0" cy="288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hteck 44"/>
          <p:cNvSpPr/>
          <p:nvPr/>
        </p:nvSpPr>
        <p:spPr>
          <a:xfrm>
            <a:off x="4211960" y="1700808"/>
            <a:ext cx="28803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46" name="Rechteck 45"/>
          <p:cNvSpPr/>
          <p:nvPr/>
        </p:nvSpPr>
        <p:spPr>
          <a:xfrm>
            <a:off x="4211960" y="1799105"/>
            <a:ext cx="28803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cxnSp>
        <p:nvCxnSpPr>
          <p:cNvPr id="47" name="Gerade Verbindung 46"/>
          <p:cNvCxnSpPr>
            <a:stCxn id="45" idx="0"/>
          </p:cNvCxnSpPr>
          <p:nvPr/>
        </p:nvCxnSpPr>
        <p:spPr>
          <a:xfrm flipV="1">
            <a:off x="4355976" y="1367057"/>
            <a:ext cx="0" cy="3337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hteck 47"/>
          <p:cNvSpPr/>
          <p:nvPr/>
        </p:nvSpPr>
        <p:spPr>
          <a:xfrm>
            <a:off x="3779912" y="1556792"/>
            <a:ext cx="144016" cy="3600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49" name="Rechteck 48"/>
          <p:cNvSpPr/>
          <p:nvPr/>
        </p:nvSpPr>
        <p:spPr>
          <a:xfrm>
            <a:off x="2771800" y="1556792"/>
            <a:ext cx="864096" cy="386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R</a:t>
            </a:r>
            <a:r>
              <a:rPr lang="en-GB" sz="1400" baseline="-25000" dirty="0" smtClean="0">
                <a:solidFill>
                  <a:schemeClr val="tx1"/>
                </a:solidFill>
              </a:rPr>
              <a:t>Q</a:t>
            </a:r>
            <a:r>
              <a:rPr lang="en-GB" sz="1400" dirty="0" smtClean="0">
                <a:solidFill>
                  <a:schemeClr val="tx1"/>
                </a:solidFill>
              </a:rPr>
              <a:t>/(N-</a:t>
            </a:r>
            <a:r>
              <a:rPr lang="en-GB" sz="1400" dirty="0" err="1" smtClean="0">
                <a:solidFill>
                  <a:schemeClr val="tx1"/>
                </a:solidFill>
              </a:rPr>
              <a:t>NFire</a:t>
            </a:r>
            <a:r>
              <a:rPr lang="en-GB" sz="1400" dirty="0" smtClean="0">
                <a:solidFill>
                  <a:schemeClr val="tx1"/>
                </a:solidFill>
              </a:rPr>
              <a:t>)</a:t>
            </a:r>
            <a:endParaRPr lang="en-GB" sz="1400" baseline="-25000" dirty="0">
              <a:solidFill>
                <a:schemeClr val="tx1"/>
              </a:solidFill>
            </a:endParaRPr>
          </a:p>
        </p:txBody>
      </p:sp>
      <p:cxnSp>
        <p:nvCxnSpPr>
          <p:cNvPr id="50" name="Gerade Verbindung 49"/>
          <p:cNvCxnSpPr/>
          <p:nvPr/>
        </p:nvCxnSpPr>
        <p:spPr>
          <a:xfrm flipV="1">
            <a:off x="3851920" y="1916832"/>
            <a:ext cx="0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 flipH="1">
            <a:off x="3851920" y="2204864"/>
            <a:ext cx="504056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82"/>
          <p:cNvSpPr/>
          <p:nvPr/>
        </p:nvSpPr>
        <p:spPr>
          <a:xfrm>
            <a:off x="4283968" y="213285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cxnSp>
        <p:nvCxnSpPr>
          <p:cNvPr id="53" name="Gerade Verbindung 52"/>
          <p:cNvCxnSpPr>
            <a:stCxn id="48" idx="0"/>
          </p:cNvCxnSpPr>
          <p:nvPr/>
        </p:nvCxnSpPr>
        <p:spPr>
          <a:xfrm flipV="1">
            <a:off x="3851920" y="1367058"/>
            <a:ext cx="0" cy="1897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96"/>
          <p:cNvSpPr/>
          <p:nvPr/>
        </p:nvSpPr>
        <p:spPr>
          <a:xfrm>
            <a:off x="2123728" y="285293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55" name="Ellipse 97"/>
          <p:cNvSpPr/>
          <p:nvPr/>
        </p:nvSpPr>
        <p:spPr>
          <a:xfrm>
            <a:off x="2123728" y="1268760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56" name="Ellipse 98"/>
          <p:cNvSpPr/>
          <p:nvPr/>
        </p:nvSpPr>
        <p:spPr>
          <a:xfrm>
            <a:off x="3779912" y="1268760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57" name="Ellipse 99"/>
          <p:cNvSpPr/>
          <p:nvPr/>
        </p:nvSpPr>
        <p:spPr>
          <a:xfrm>
            <a:off x="4283968" y="1268760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58" name="Ellipse 100"/>
          <p:cNvSpPr/>
          <p:nvPr/>
        </p:nvSpPr>
        <p:spPr>
          <a:xfrm>
            <a:off x="4283968" y="285293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59" name="Ellipse 105"/>
          <p:cNvSpPr/>
          <p:nvPr/>
        </p:nvSpPr>
        <p:spPr>
          <a:xfrm>
            <a:off x="5580112" y="285293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cxnSp>
        <p:nvCxnSpPr>
          <p:cNvPr id="60" name="Gerade Verbindung 59"/>
          <p:cNvCxnSpPr>
            <a:endCxn id="14" idx="4"/>
          </p:cNvCxnSpPr>
          <p:nvPr/>
        </p:nvCxnSpPr>
        <p:spPr>
          <a:xfrm flipV="1">
            <a:off x="7524328" y="2420888"/>
            <a:ext cx="0" cy="5040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>
            <a:stCxn id="14" idx="0"/>
          </p:cNvCxnSpPr>
          <p:nvPr/>
        </p:nvCxnSpPr>
        <p:spPr>
          <a:xfrm flipV="1">
            <a:off x="7524328" y="1340769"/>
            <a:ext cx="0" cy="576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hteck 61"/>
          <p:cNvSpPr/>
          <p:nvPr/>
        </p:nvSpPr>
        <p:spPr>
          <a:xfrm>
            <a:off x="7740352" y="1988840"/>
            <a:ext cx="28803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400" dirty="0" err="1" smtClean="0">
                <a:solidFill>
                  <a:schemeClr val="tx1"/>
                </a:solidFill>
              </a:rPr>
              <a:t>Z</a:t>
            </a:r>
            <a:r>
              <a:rPr lang="en-GB" sz="1400" baseline="-25000" dirty="0" err="1" smtClean="0">
                <a:solidFill>
                  <a:schemeClr val="tx1"/>
                </a:solidFill>
              </a:rPr>
              <a:t>in</a:t>
            </a:r>
            <a:endParaRPr lang="en-GB" sz="1400" baseline="-25000" dirty="0">
              <a:solidFill>
                <a:schemeClr val="tx1"/>
              </a:solidFill>
            </a:endParaRPr>
          </a:p>
        </p:txBody>
      </p:sp>
      <p:sp>
        <p:nvSpPr>
          <p:cNvPr id="63" name="Ellipse 115"/>
          <p:cNvSpPr/>
          <p:nvPr/>
        </p:nvSpPr>
        <p:spPr>
          <a:xfrm>
            <a:off x="7452320" y="285293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cxnSp>
        <p:nvCxnSpPr>
          <p:cNvPr id="64" name="Gerade Verbindung 63"/>
          <p:cNvCxnSpPr/>
          <p:nvPr/>
        </p:nvCxnSpPr>
        <p:spPr>
          <a:xfrm flipV="1">
            <a:off x="7524328" y="2924946"/>
            <a:ext cx="0" cy="2160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/>
        </p:nvCxnSpPr>
        <p:spPr>
          <a:xfrm flipH="1">
            <a:off x="7380312" y="3140968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>
            <a:off x="7452320" y="3212976"/>
            <a:ext cx="1440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hteck 68"/>
          <p:cNvSpPr/>
          <p:nvPr/>
        </p:nvSpPr>
        <p:spPr>
          <a:xfrm>
            <a:off x="7596336" y="1124744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400" dirty="0" err="1" smtClean="0">
                <a:solidFill>
                  <a:schemeClr val="tx1"/>
                </a:solidFill>
              </a:rPr>
              <a:t>vin</a:t>
            </a:r>
            <a:endParaRPr lang="en-GB" sz="1400" baseline="-25000" dirty="0">
              <a:solidFill>
                <a:schemeClr val="tx1"/>
              </a:solidFill>
            </a:endParaRPr>
          </a:p>
        </p:txBody>
      </p:sp>
      <p:sp>
        <p:nvSpPr>
          <p:cNvPr id="70" name="Ellipse 128"/>
          <p:cNvSpPr/>
          <p:nvPr/>
        </p:nvSpPr>
        <p:spPr>
          <a:xfrm>
            <a:off x="5580112" y="1268760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79" name="Rechteck 78"/>
          <p:cNvSpPr/>
          <p:nvPr/>
        </p:nvSpPr>
        <p:spPr>
          <a:xfrm>
            <a:off x="1115616" y="2348880"/>
            <a:ext cx="43204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400" dirty="0" err="1" smtClean="0">
                <a:solidFill>
                  <a:schemeClr val="tx1"/>
                </a:solidFill>
              </a:rPr>
              <a:t>isig</a:t>
            </a:r>
            <a:endParaRPr lang="en-GB" sz="1400" baseline="-25000" dirty="0">
              <a:solidFill>
                <a:schemeClr val="tx1"/>
              </a:solidFill>
            </a:endParaRPr>
          </a:p>
        </p:txBody>
      </p:sp>
      <p:sp>
        <p:nvSpPr>
          <p:cNvPr id="81" name="Ellipse 138"/>
          <p:cNvSpPr/>
          <p:nvPr/>
        </p:nvSpPr>
        <p:spPr>
          <a:xfrm>
            <a:off x="971600" y="1196752"/>
            <a:ext cx="1800200" cy="1944216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82" name="Rechteck 81"/>
          <p:cNvSpPr/>
          <p:nvPr/>
        </p:nvSpPr>
        <p:spPr>
          <a:xfrm>
            <a:off x="107504" y="1124744"/>
            <a:ext cx="1296144" cy="2880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400" dirty="0" err="1" smtClean="0">
                <a:solidFill>
                  <a:schemeClr val="tx1"/>
                </a:solidFill>
              </a:rPr>
              <a:t>NFire</a:t>
            </a:r>
            <a:r>
              <a:rPr lang="en-GB" sz="1400" dirty="0" smtClean="0">
                <a:solidFill>
                  <a:schemeClr val="tx1"/>
                </a:solidFill>
              </a:rPr>
              <a:t> times</a:t>
            </a:r>
            <a:endParaRPr lang="en-GB" sz="1400" baseline="-25000" dirty="0">
              <a:solidFill>
                <a:schemeClr val="tx1"/>
              </a:solidFill>
            </a:endParaRPr>
          </a:p>
        </p:txBody>
      </p:sp>
      <p:sp>
        <p:nvSpPr>
          <p:cNvPr id="83" name="Rechteck 82"/>
          <p:cNvSpPr/>
          <p:nvPr/>
        </p:nvSpPr>
        <p:spPr>
          <a:xfrm rot="16200000">
            <a:off x="6048164" y="1160748"/>
            <a:ext cx="144016" cy="3600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cxnSp>
        <p:nvCxnSpPr>
          <p:cNvPr id="85" name="Gerade Verbindung 84"/>
          <p:cNvCxnSpPr/>
          <p:nvPr/>
        </p:nvCxnSpPr>
        <p:spPr bwMode="auto">
          <a:xfrm>
            <a:off x="7092280" y="764704"/>
            <a:ext cx="0" cy="2376264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87" name="Freihandform 86"/>
          <p:cNvSpPr/>
          <p:nvPr/>
        </p:nvSpPr>
        <p:spPr>
          <a:xfrm rot="711284">
            <a:off x="6432778" y="1252483"/>
            <a:ext cx="568201" cy="246814"/>
          </a:xfrm>
          <a:custGeom>
            <a:avLst/>
            <a:gdLst>
              <a:gd name="connsiteX0" fmla="*/ 0 w 1521981"/>
              <a:gd name="connsiteY0" fmla="*/ 620480 h 765905"/>
              <a:gd name="connsiteX1" fmla="*/ 29083 w 1521981"/>
              <a:gd name="connsiteY1" fmla="*/ 523530 h 765905"/>
              <a:gd name="connsiteX2" fmla="*/ 87247 w 1521981"/>
              <a:gd name="connsiteY2" fmla="*/ 426580 h 765905"/>
              <a:gd name="connsiteX3" fmla="*/ 96942 w 1521981"/>
              <a:gd name="connsiteY3" fmla="*/ 387800 h 765905"/>
              <a:gd name="connsiteX4" fmla="*/ 106636 w 1521981"/>
              <a:gd name="connsiteY4" fmla="*/ 339325 h 765905"/>
              <a:gd name="connsiteX5" fmla="*/ 135718 w 1521981"/>
              <a:gd name="connsiteY5" fmla="*/ 319935 h 765905"/>
              <a:gd name="connsiteX6" fmla="*/ 155106 w 1521981"/>
              <a:gd name="connsiteY6" fmla="*/ 242375 h 765905"/>
              <a:gd name="connsiteX7" fmla="*/ 184189 w 1521981"/>
              <a:gd name="connsiteY7" fmla="*/ 222985 h 765905"/>
              <a:gd name="connsiteX8" fmla="*/ 203577 w 1521981"/>
              <a:gd name="connsiteY8" fmla="*/ 193900 h 765905"/>
              <a:gd name="connsiteX9" fmla="*/ 242354 w 1521981"/>
              <a:gd name="connsiteY9" fmla="*/ 164815 h 765905"/>
              <a:gd name="connsiteX10" fmla="*/ 271436 w 1521981"/>
              <a:gd name="connsiteY10" fmla="*/ 145425 h 765905"/>
              <a:gd name="connsiteX11" fmla="*/ 348989 w 1521981"/>
              <a:gd name="connsiteY11" fmla="*/ 116340 h 765905"/>
              <a:gd name="connsiteX12" fmla="*/ 387766 w 1521981"/>
              <a:gd name="connsiteY12" fmla="*/ 106645 h 765905"/>
              <a:gd name="connsiteX13" fmla="*/ 523484 w 1521981"/>
              <a:gd name="connsiteY13" fmla="*/ 116340 h 765905"/>
              <a:gd name="connsiteX14" fmla="*/ 620425 w 1521981"/>
              <a:gd name="connsiteY14" fmla="*/ 193900 h 765905"/>
              <a:gd name="connsiteX15" fmla="*/ 659202 w 1521981"/>
              <a:gd name="connsiteY15" fmla="*/ 222985 h 765905"/>
              <a:gd name="connsiteX16" fmla="*/ 678590 w 1521981"/>
              <a:gd name="connsiteY16" fmla="*/ 252070 h 765905"/>
              <a:gd name="connsiteX17" fmla="*/ 707673 w 1521981"/>
              <a:gd name="connsiteY17" fmla="*/ 271460 h 765905"/>
              <a:gd name="connsiteX18" fmla="*/ 727061 w 1521981"/>
              <a:gd name="connsiteY18" fmla="*/ 310240 h 765905"/>
              <a:gd name="connsiteX19" fmla="*/ 756143 w 1521981"/>
              <a:gd name="connsiteY19" fmla="*/ 339325 h 765905"/>
              <a:gd name="connsiteX20" fmla="*/ 765837 w 1521981"/>
              <a:gd name="connsiteY20" fmla="*/ 368410 h 765905"/>
              <a:gd name="connsiteX21" fmla="*/ 785226 w 1521981"/>
              <a:gd name="connsiteY21" fmla="*/ 416885 h 765905"/>
              <a:gd name="connsiteX22" fmla="*/ 804614 w 1521981"/>
              <a:gd name="connsiteY22" fmla="*/ 533225 h 765905"/>
              <a:gd name="connsiteX23" fmla="*/ 794920 w 1521981"/>
              <a:gd name="connsiteY23" fmla="*/ 659260 h 765905"/>
              <a:gd name="connsiteX24" fmla="*/ 756143 w 1521981"/>
              <a:gd name="connsiteY24" fmla="*/ 698040 h 765905"/>
              <a:gd name="connsiteX25" fmla="*/ 727061 w 1521981"/>
              <a:gd name="connsiteY25" fmla="*/ 736820 h 765905"/>
              <a:gd name="connsiteX26" fmla="*/ 659202 w 1521981"/>
              <a:gd name="connsiteY26" fmla="*/ 765905 h 765905"/>
              <a:gd name="connsiteX27" fmla="*/ 591343 w 1521981"/>
              <a:gd name="connsiteY27" fmla="*/ 746515 h 765905"/>
              <a:gd name="connsiteX28" fmla="*/ 581649 w 1521981"/>
              <a:gd name="connsiteY28" fmla="*/ 707735 h 765905"/>
              <a:gd name="connsiteX29" fmla="*/ 562260 w 1521981"/>
              <a:gd name="connsiteY29" fmla="*/ 678650 h 765905"/>
              <a:gd name="connsiteX30" fmla="*/ 542872 w 1521981"/>
              <a:gd name="connsiteY30" fmla="*/ 581700 h 765905"/>
              <a:gd name="connsiteX31" fmla="*/ 552566 w 1521981"/>
              <a:gd name="connsiteY31" fmla="*/ 397495 h 765905"/>
              <a:gd name="connsiteX32" fmla="*/ 571955 w 1521981"/>
              <a:gd name="connsiteY32" fmla="*/ 310240 h 765905"/>
              <a:gd name="connsiteX33" fmla="*/ 581649 w 1521981"/>
              <a:gd name="connsiteY33" fmla="*/ 281155 h 765905"/>
              <a:gd name="connsiteX34" fmla="*/ 630119 w 1521981"/>
              <a:gd name="connsiteY34" fmla="*/ 222985 h 765905"/>
              <a:gd name="connsiteX35" fmla="*/ 727061 w 1521981"/>
              <a:gd name="connsiteY35" fmla="*/ 135730 h 765905"/>
              <a:gd name="connsiteX36" fmla="*/ 833696 w 1521981"/>
              <a:gd name="connsiteY36" fmla="*/ 87255 h 765905"/>
              <a:gd name="connsiteX37" fmla="*/ 930638 w 1521981"/>
              <a:gd name="connsiteY37" fmla="*/ 29085 h 765905"/>
              <a:gd name="connsiteX38" fmla="*/ 1056662 w 1521981"/>
              <a:gd name="connsiteY38" fmla="*/ 0 h 765905"/>
              <a:gd name="connsiteX39" fmla="*/ 1153603 w 1521981"/>
              <a:gd name="connsiteY39" fmla="*/ 9695 h 765905"/>
              <a:gd name="connsiteX40" fmla="*/ 1211768 w 1521981"/>
              <a:gd name="connsiteY40" fmla="*/ 58170 h 765905"/>
              <a:gd name="connsiteX41" fmla="*/ 1269933 w 1521981"/>
              <a:gd name="connsiteY41" fmla="*/ 145425 h 765905"/>
              <a:gd name="connsiteX42" fmla="*/ 1318404 w 1521981"/>
              <a:gd name="connsiteY42" fmla="*/ 261765 h 765905"/>
              <a:gd name="connsiteX43" fmla="*/ 1357180 w 1521981"/>
              <a:gd name="connsiteY43" fmla="*/ 349020 h 765905"/>
              <a:gd name="connsiteX44" fmla="*/ 1376568 w 1521981"/>
              <a:gd name="connsiteY44" fmla="*/ 426580 h 765905"/>
              <a:gd name="connsiteX45" fmla="*/ 1328098 w 1521981"/>
              <a:gd name="connsiteY45" fmla="*/ 620480 h 765905"/>
              <a:gd name="connsiteX46" fmla="*/ 1299015 w 1521981"/>
              <a:gd name="connsiteY46" fmla="*/ 630175 h 765905"/>
              <a:gd name="connsiteX47" fmla="*/ 1250545 w 1521981"/>
              <a:gd name="connsiteY47" fmla="*/ 620480 h 765905"/>
              <a:gd name="connsiteX48" fmla="*/ 1211768 w 1521981"/>
              <a:gd name="connsiteY48" fmla="*/ 562310 h 765905"/>
              <a:gd name="connsiteX49" fmla="*/ 1192380 w 1521981"/>
              <a:gd name="connsiteY49" fmla="*/ 475055 h 765905"/>
              <a:gd name="connsiteX50" fmla="*/ 1202074 w 1521981"/>
              <a:gd name="connsiteY50" fmla="*/ 368410 h 765905"/>
              <a:gd name="connsiteX51" fmla="*/ 1221462 w 1521981"/>
              <a:gd name="connsiteY51" fmla="*/ 329630 h 765905"/>
              <a:gd name="connsiteX52" fmla="*/ 1279627 w 1521981"/>
              <a:gd name="connsiteY52" fmla="*/ 252070 h 765905"/>
              <a:gd name="connsiteX53" fmla="*/ 1366874 w 1521981"/>
              <a:gd name="connsiteY53" fmla="*/ 184205 h 765905"/>
              <a:gd name="connsiteX54" fmla="*/ 1434733 w 1521981"/>
              <a:gd name="connsiteY54" fmla="*/ 174510 h 765905"/>
              <a:gd name="connsiteX55" fmla="*/ 1521981 w 1521981"/>
              <a:gd name="connsiteY55" fmla="*/ 155120 h 76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21981" h="765905">
                <a:moveTo>
                  <a:pt x="0" y="620480"/>
                </a:moveTo>
                <a:cubicBezTo>
                  <a:pt x="7069" y="585131"/>
                  <a:pt x="9951" y="555420"/>
                  <a:pt x="29083" y="523530"/>
                </a:cubicBezTo>
                <a:cubicBezTo>
                  <a:pt x="82175" y="435035"/>
                  <a:pt x="57277" y="516496"/>
                  <a:pt x="87247" y="426580"/>
                </a:cubicBezTo>
                <a:cubicBezTo>
                  <a:pt x="91460" y="413939"/>
                  <a:pt x="94052" y="400807"/>
                  <a:pt x="96942" y="387800"/>
                </a:cubicBezTo>
                <a:cubicBezTo>
                  <a:pt x="100516" y="371714"/>
                  <a:pt x="98461" y="353633"/>
                  <a:pt x="106636" y="339325"/>
                </a:cubicBezTo>
                <a:cubicBezTo>
                  <a:pt x="112416" y="329209"/>
                  <a:pt x="126024" y="326398"/>
                  <a:pt x="135718" y="319935"/>
                </a:cubicBezTo>
                <a:cubicBezTo>
                  <a:pt x="136201" y="317522"/>
                  <a:pt x="147157" y="252312"/>
                  <a:pt x="155106" y="242375"/>
                </a:cubicBezTo>
                <a:cubicBezTo>
                  <a:pt x="162384" y="233277"/>
                  <a:pt x="174495" y="229448"/>
                  <a:pt x="184189" y="222985"/>
                </a:cubicBezTo>
                <a:cubicBezTo>
                  <a:pt x="190652" y="213290"/>
                  <a:pt x="195338" y="202139"/>
                  <a:pt x="203577" y="193900"/>
                </a:cubicBezTo>
                <a:cubicBezTo>
                  <a:pt x="215002" y="182474"/>
                  <a:pt x="229206" y="174207"/>
                  <a:pt x="242354" y="164815"/>
                </a:cubicBezTo>
                <a:cubicBezTo>
                  <a:pt x="251835" y="158043"/>
                  <a:pt x="261015" y="150636"/>
                  <a:pt x="271436" y="145425"/>
                </a:cubicBezTo>
                <a:cubicBezTo>
                  <a:pt x="285091" y="138597"/>
                  <a:pt x="329413" y="121934"/>
                  <a:pt x="348989" y="116340"/>
                </a:cubicBezTo>
                <a:cubicBezTo>
                  <a:pt x="361800" y="112679"/>
                  <a:pt x="374840" y="109877"/>
                  <a:pt x="387766" y="106645"/>
                </a:cubicBezTo>
                <a:cubicBezTo>
                  <a:pt x="433005" y="109877"/>
                  <a:pt x="478747" y="108883"/>
                  <a:pt x="523484" y="116340"/>
                </a:cubicBezTo>
                <a:cubicBezTo>
                  <a:pt x="566058" y="123436"/>
                  <a:pt x="591370" y="172107"/>
                  <a:pt x="620425" y="193900"/>
                </a:cubicBezTo>
                <a:lnTo>
                  <a:pt x="659202" y="222985"/>
                </a:lnTo>
                <a:cubicBezTo>
                  <a:pt x="665665" y="232680"/>
                  <a:pt x="670351" y="243831"/>
                  <a:pt x="678590" y="252070"/>
                </a:cubicBezTo>
                <a:cubicBezTo>
                  <a:pt x="686828" y="260309"/>
                  <a:pt x="700214" y="262509"/>
                  <a:pt x="707673" y="271460"/>
                </a:cubicBezTo>
                <a:cubicBezTo>
                  <a:pt x="716925" y="282563"/>
                  <a:pt x="718661" y="298479"/>
                  <a:pt x="727061" y="310240"/>
                </a:cubicBezTo>
                <a:cubicBezTo>
                  <a:pt x="735029" y="321397"/>
                  <a:pt x="746449" y="329630"/>
                  <a:pt x="756143" y="339325"/>
                </a:cubicBezTo>
                <a:cubicBezTo>
                  <a:pt x="759374" y="349020"/>
                  <a:pt x="762249" y="358841"/>
                  <a:pt x="765837" y="368410"/>
                </a:cubicBezTo>
                <a:cubicBezTo>
                  <a:pt x="771947" y="384705"/>
                  <a:pt x="779723" y="400375"/>
                  <a:pt x="785226" y="416885"/>
                </a:cubicBezTo>
                <a:cubicBezTo>
                  <a:pt x="798036" y="455317"/>
                  <a:pt x="799530" y="492550"/>
                  <a:pt x="804614" y="533225"/>
                </a:cubicBezTo>
                <a:cubicBezTo>
                  <a:pt x="801383" y="575237"/>
                  <a:pt x="806808" y="618836"/>
                  <a:pt x="794920" y="659260"/>
                </a:cubicBezTo>
                <a:cubicBezTo>
                  <a:pt x="789762" y="676798"/>
                  <a:pt x="768180" y="684282"/>
                  <a:pt x="756143" y="698040"/>
                </a:cubicBezTo>
                <a:cubicBezTo>
                  <a:pt x="745504" y="710200"/>
                  <a:pt x="739328" y="726304"/>
                  <a:pt x="727061" y="736820"/>
                </a:cubicBezTo>
                <a:cubicBezTo>
                  <a:pt x="711816" y="749889"/>
                  <a:pt x="678893" y="759341"/>
                  <a:pt x="659202" y="765905"/>
                </a:cubicBezTo>
                <a:cubicBezTo>
                  <a:pt x="636582" y="759442"/>
                  <a:pt x="610162" y="760631"/>
                  <a:pt x="591343" y="746515"/>
                </a:cubicBezTo>
                <a:cubicBezTo>
                  <a:pt x="580684" y="738520"/>
                  <a:pt x="586897" y="719982"/>
                  <a:pt x="581649" y="707735"/>
                </a:cubicBezTo>
                <a:cubicBezTo>
                  <a:pt x="577059" y="697025"/>
                  <a:pt x="568723" y="688345"/>
                  <a:pt x="562260" y="678650"/>
                </a:cubicBezTo>
                <a:cubicBezTo>
                  <a:pt x="555854" y="653025"/>
                  <a:pt x="542872" y="605471"/>
                  <a:pt x="542872" y="581700"/>
                </a:cubicBezTo>
                <a:cubicBezTo>
                  <a:pt x="542872" y="520213"/>
                  <a:pt x="546016" y="458632"/>
                  <a:pt x="552566" y="397495"/>
                </a:cubicBezTo>
                <a:cubicBezTo>
                  <a:pt x="555740" y="367870"/>
                  <a:pt x="564729" y="339145"/>
                  <a:pt x="571955" y="310240"/>
                </a:cubicBezTo>
                <a:cubicBezTo>
                  <a:pt x="574433" y="300326"/>
                  <a:pt x="575981" y="289658"/>
                  <a:pt x="581649" y="281155"/>
                </a:cubicBezTo>
                <a:cubicBezTo>
                  <a:pt x="595648" y="260154"/>
                  <a:pt x="613065" y="241591"/>
                  <a:pt x="630119" y="222985"/>
                </a:cubicBezTo>
                <a:cubicBezTo>
                  <a:pt x="658488" y="192034"/>
                  <a:pt x="690637" y="158497"/>
                  <a:pt x="727061" y="135730"/>
                </a:cubicBezTo>
                <a:cubicBezTo>
                  <a:pt x="760554" y="114795"/>
                  <a:pt x="799035" y="105920"/>
                  <a:pt x="833696" y="87255"/>
                </a:cubicBezTo>
                <a:cubicBezTo>
                  <a:pt x="869647" y="67895"/>
                  <a:pt x="892252" y="41881"/>
                  <a:pt x="930638" y="29085"/>
                </a:cubicBezTo>
                <a:cubicBezTo>
                  <a:pt x="965716" y="17391"/>
                  <a:pt x="1018211" y="7691"/>
                  <a:pt x="1056662" y="0"/>
                </a:cubicBezTo>
                <a:cubicBezTo>
                  <a:pt x="1088976" y="3232"/>
                  <a:pt x="1121849" y="2890"/>
                  <a:pt x="1153603" y="9695"/>
                </a:cubicBezTo>
                <a:cubicBezTo>
                  <a:pt x="1195303" y="18632"/>
                  <a:pt x="1190410" y="29690"/>
                  <a:pt x="1211768" y="58170"/>
                </a:cubicBezTo>
                <a:cubicBezTo>
                  <a:pt x="1243294" y="100208"/>
                  <a:pt x="1252662" y="100515"/>
                  <a:pt x="1269933" y="145425"/>
                </a:cubicBezTo>
                <a:cubicBezTo>
                  <a:pt x="1314613" y="261606"/>
                  <a:pt x="1277482" y="200378"/>
                  <a:pt x="1318404" y="261765"/>
                </a:cubicBezTo>
                <a:cubicBezTo>
                  <a:pt x="1368424" y="411840"/>
                  <a:pt x="1311093" y="256837"/>
                  <a:pt x="1357180" y="349020"/>
                </a:cubicBezTo>
                <a:cubicBezTo>
                  <a:pt x="1367116" y="368895"/>
                  <a:pt x="1372881" y="408143"/>
                  <a:pt x="1376568" y="426580"/>
                </a:cubicBezTo>
                <a:cubicBezTo>
                  <a:pt x="1368991" y="555403"/>
                  <a:pt x="1409999" y="573675"/>
                  <a:pt x="1328098" y="620480"/>
                </a:cubicBezTo>
                <a:cubicBezTo>
                  <a:pt x="1319226" y="625550"/>
                  <a:pt x="1308709" y="626943"/>
                  <a:pt x="1299015" y="630175"/>
                </a:cubicBezTo>
                <a:cubicBezTo>
                  <a:pt x="1282858" y="626943"/>
                  <a:pt x="1263550" y="630596"/>
                  <a:pt x="1250545" y="620480"/>
                </a:cubicBezTo>
                <a:cubicBezTo>
                  <a:pt x="1232151" y="606172"/>
                  <a:pt x="1211768" y="562310"/>
                  <a:pt x="1211768" y="562310"/>
                </a:cubicBezTo>
                <a:cubicBezTo>
                  <a:pt x="1208029" y="547353"/>
                  <a:pt x="1192380" y="487363"/>
                  <a:pt x="1192380" y="475055"/>
                </a:cubicBezTo>
                <a:cubicBezTo>
                  <a:pt x="1192380" y="439360"/>
                  <a:pt x="1195074" y="403412"/>
                  <a:pt x="1202074" y="368410"/>
                </a:cubicBezTo>
                <a:cubicBezTo>
                  <a:pt x="1204908" y="354238"/>
                  <a:pt x="1214444" y="342264"/>
                  <a:pt x="1221462" y="329630"/>
                </a:cubicBezTo>
                <a:cubicBezTo>
                  <a:pt x="1242564" y="291644"/>
                  <a:pt x="1248160" y="278295"/>
                  <a:pt x="1279627" y="252070"/>
                </a:cubicBezTo>
                <a:cubicBezTo>
                  <a:pt x="1307931" y="228481"/>
                  <a:pt x="1330400" y="189416"/>
                  <a:pt x="1366874" y="184205"/>
                </a:cubicBezTo>
                <a:lnTo>
                  <a:pt x="1434733" y="174510"/>
                </a:lnTo>
                <a:cubicBezTo>
                  <a:pt x="1495205" y="150319"/>
                  <a:pt x="1465802" y="155120"/>
                  <a:pt x="1521981" y="155120"/>
                </a:cubicBezTo>
              </a:path>
            </a:pathLst>
          </a:custGeom>
          <a:ln w="28575" cmpd="sng">
            <a:solidFill>
              <a:schemeClr val="tx2"/>
            </a:solidFill>
          </a:ln>
        </p:spPr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9" name="Gerade Verbindung 88"/>
          <p:cNvCxnSpPr/>
          <p:nvPr/>
        </p:nvCxnSpPr>
        <p:spPr>
          <a:xfrm flipH="1">
            <a:off x="6948264" y="1340768"/>
            <a:ext cx="5760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mit Pfeil 96"/>
          <p:cNvCxnSpPr/>
          <p:nvPr/>
        </p:nvCxnSpPr>
        <p:spPr bwMode="auto">
          <a:xfrm>
            <a:off x="6732240" y="908720"/>
            <a:ext cx="360040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9" name="Textfeld 98"/>
          <p:cNvSpPr txBox="1"/>
          <p:nvPr/>
        </p:nvSpPr>
        <p:spPr>
          <a:xfrm>
            <a:off x="5436096" y="764704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SiPM</a:t>
            </a:r>
            <a:r>
              <a:rPr lang="en-GB" sz="1600" dirty="0" smtClean="0"/>
              <a:t> Model</a:t>
            </a:r>
            <a:endParaRPr lang="en-GB" sz="1600" dirty="0"/>
          </a:p>
        </p:txBody>
      </p:sp>
      <p:sp>
        <p:nvSpPr>
          <p:cNvPr id="100" name="Textfeld 99"/>
          <p:cNvSpPr txBox="1"/>
          <p:nvPr/>
        </p:nvSpPr>
        <p:spPr>
          <a:xfrm>
            <a:off x="7524328" y="764704"/>
            <a:ext cx="982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Amplifier</a:t>
            </a:r>
            <a:endParaRPr lang="en-GB" sz="1600" dirty="0"/>
          </a:p>
        </p:txBody>
      </p:sp>
      <p:cxnSp>
        <p:nvCxnSpPr>
          <p:cNvPr id="101" name="Gerade Verbindung mit Pfeil 100"/>
          <p:cNvCxnSpPr/>
          <p:nvPr/>
        </p:nvCxnSpPr>
        <p:spPr bwMode="auto">
          <a:xfrm flipH="1">
            <a:off x="7092280" y="908720"/>
            <a:ext cx="360040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6" name="Legende mit Linie (1) 105"/>
          <p:cNvSpPr/>
          <p:nvPr/>
        </p:nvSpPr>
        <p:spPr bwMode="auto">
          <a:xfrm>
            <a:off x="5868144" y="2492896"/>
            <a:ext cx="1080120" cy="288032"/>
          </a:xfrm>
          <a:prstGeom prst="borderCallout1">
            <a:avLst>
              <a:gd name="adj1" fmla="val 92801"/>
              <a:gd name="adj2" fmla="val 31157"/>
              <a:gd name="adj3" fmla="val -94079"/>
              <a:gd name="adj4" fmla="val 8876"/>
            </a:avLst>
          </a:prstGeom>
          <a:solidFill>
            <a:srgbClr val="86BBFF"/>
          </a:solidFill>
          <a:ln w="38100" cap="flat" cmpd="sng" algn="ctr">
            <a:solidFill>
              <a:srgbClr val="86BB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many 10 pF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Legende mit Linie (1) 107"/>
          <p:cNvSpPr/>
          <p:nvPr/>
        </p:nvSpPr>
        <p:spPr bwMode="auto">
          <a:xfrm>
            <a:off x="1547664" y="836712"/>
            <a:ext cx="936104" cy="288032"/>
          </a:xfrm>
          <a:prstGeom prst="borderCallout1">
            <a:avLst>
              <a:gd name="adj1" fmla="val 92801"/>
              <a:gd name="adj2" fmla="val 31157"/>
              <a:gd name="adj3" fmla="val 274065"/>
              <a:gd name="adj4" fmla="val 62187"/>
            </a:avLst>
          </a:prstGeom>
          <a:solidFill>
            <a:srgbClr val="86BBFF"/>
          </a:solidFill>
          <a:ln w="38100" cap="flat" cmpd="sng" algn="ctr">
            <a:solidFill>
              <a:srgbClr val="86BB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latin typeface="Arial" charset="0"/>
                <a:cs typeface="Arial" charset="0"/>
              </a:rPr>
              <a:t>f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ew 10 </a:t>
            </a: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fF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0" name="Legende mit Linie (1) 109"/>
          <p:cNvSpPr/>
          <p:nvPr/>
        </p:nvSpPr>
        <p:spPr bwMode="auto">
          <a:xfrm>
            <a:off x="2915816" y="2420888"/>
            <a:ext cx="1080120" cy="288032"/>
          </a:xfrm>
          <a:prstGeom prst="borderCallout1">
            <a:avLst>
              <a:gd name="adj1" fmla="val 92801"/>
              <a:gd name="adj2" fmla="val 31157"/>
              <a:gd name="adj3" fmla="val 35083"/>
              <a:gd name="adj4" fmla="val -26390"/>
            </a:avLst>
          </a:prstGeom>
          <a:solidFill>
            <a:srgbClr val="86BBFF"/>
          </a:solidFill>
          <a:ln w="38100" cap="flat" cmpd="sng" algn="ctr">
            <a:solidFill>
              <a:srgbClr val="86BB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latin typeface="Arial" charset="0"/>
                <a:cs typeface="Arial" charset="0"/>
              </a:rPr>
              <a:t>s</a:t>
            </a:r>
            <a:r>
              <a:rPr lang="en-GB" sz="1400" dirty="0" smtClean="0">
                <a:latin typeface="Arial" charset="0"/>
                <a:cs typeface="Arial" charset="0"/>
              </a:rPr>
              <a:t>ome 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10 </a:t>
            </a: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fF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17" name="Gerade Verbindung mit Pfeil 116"/>
          <p:cNvCxnSpPr/>
          <p:nvPr/>
        </p:nvCxnSpPr>
        <p:spPr bwMode="auto">
          <a:xfrm>
            <a:off x="5004048" y="4293096"/>
            <a:ext cx="1800200" cy="72008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9" name="Gerade Verbindung mit Pfeil 118"/>
          <p:cNvCxnSpPr/>
          <p:nvPr/>
        </p:nvCxnSpPr>
        <p:spPr bwMode="auto">
          <a:xfrm flipV="1">
            <a:off x="4860032" y="3789040"/>
            <a:ext cx="1440160" cy="216024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3" name="Gerade Verbindung mit Pfeil 122"/>
          <p:cNvCxnSpPr/>
          <p:nvPr/>
        </p:nvCxnSpPr>
        <p:spPr bwMode="auto">
          <a:xfrm>
            <a:off x="1115616" y="2204864"/>
            <a:ext cx="0" cy="720080"/>
          </a:xfrm>
          <a:prstGeom prst="straightConnector1">
            <a:avLst/>
          </a:prstGeom>
          <a:solidFill>
            <a:srgbClr val="FFFF00"/>
          </a:solidFill>
          <a:ln w="0" cap="rnd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4" name="Textfeld 123"/>
          <p:cNvSpPr txBox="1"/>
          <p:nvPr/>
        </p:nvSpPr>
        <p:spPr>
          <a:xfrm>
            <a:off x="611560" y="2348880"/>
            <a:ext cx="479856" cy="369332"/>
          </a:xfrm>
          <a:prstGeom prst="rect">
            <a:avLst/>
          </a:prstGeom>
          <a:noFill/>
          <a:ln cap="rnd">
            <a:noFill/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Symbol" charset="2"/>
                <a:cs typeface="Symbol" charset="2"/>
              </a:rPr>
              <a:t>D</a:t>
            </a:r>
            <a:r>
              <a:rPr lang="en-GB" dirty="0" smtClean="0"/>
              <a:t>V</a:t>
            </a:r>
            <a:endParaRPr lang="en-GB" dirty="0"/>
          </a:p>
        </p:txBody>
      </p:sp>
      <p:cxnSp>
        <p:nvCxnSpPr>
          <p:cNvPr id="125" name="Gerade Verbindung mit Pfeil 124"/>
          <p:cNvCxnSpPr/>
          <p:nvPr/>
        </p:nvCxnSpPr>
        <p:spPr bwMode="auto">
          <a:xfrm flipV="1">
            <a:off x="5220072" y="5157192"/>
            <a:ext cx="1296144" cy="72008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562814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 smtClean="0"/>
              <a:t>Comparing results from different groups / setups is difficult:</a:t>
            </a:r>
          </a:p>
          <a:p>
            <a:pPr lvl="1"/>
            <a:r>
              <a:rPr lang="en-AU" dirty="0" smtClean="0"/>
              <a:t>Scintillator material (selected crystals? Co-doping? </a:t>
            </a:r>
            <a:r>
              <a:rPr lang="en-AU" dirty="0" err="1" smtClean="0"/>
              <a:t>LaBr</a:t>
            </a:r>
            <a:r>
              <a:rPr lang="en-AU" dirty="0" smtClean="0"/>
              <a:t>?)</a:t>
            </a:r>
          </a:p>
          <a:p>
            <a:pPr lvl="1"/>
            <a:r>
              <a:rPr lang="en-AU" dirty="0" smtClean="0"/>
              <a:t>Scintillator Geometry (small cubes? long needles as required in PET?)</a:t>
            </a:r>
          </a:p>
          <a:p>
            <a:pPr lvl="1"/>
            <a:r>
              <a:rPr lang="en-AU" dirty="0" smtClean="0"/>
              <a:t>Wrapping? (Many layer </a:t>
            </a:r>
            <a:r>
              <a:rPr lang="en-AU" dirty="0" err="1" smtClean="0"/>
              <a:t>teflon</a:t>
            </a:r>
            <a:r>
              <a:rPr lang="en-AU" dirty="0" smtClean="0"/>
              <a:t> not feasible in arrays? Black wrapping for timing?)</a:t>
            </a:r>
          </a:p>
          <a:p>
            <a:pPr lvl="1"/>
            <a:r>
              <a:rPr lang="en-AU" dirty="0" smtClean="0"/>
              <a:t>Operation Temperature (cold allows higher overvoltage)</a:t>
            </a:r>
          </a:p>
          <a:p>
            <a:pPr lvl="1"/>
            <a:r>
              <a:rPr lang="en-AU" dirty="0" smtClean="0"/>
              <a:t>Overvoltage / Dark noise rate (high OV gives better CRT, but high </a:t>
            </a:r>
            <a:r>
              <a:rPr lang="en-AU" dirty="0" err="1" smtClean="0"/>
              <a:t>Darknoise</a:t>
            </a:r>
            <a:r>
              <a:rPr lang="en-AU" dirty="0" smtClean="0"/>
              <a:t> and is often not feasible in practice due to dead time)</a:t>
            </a:r>
          </a:p>
          <a:p>
            <a:pPr lvl="1"/>
            <a:r>
              <a:rPr lang="en-AU" dirty="0" smtClean="0"/>
              <a:t>SiPM Size</a:t>
            </a:r>
          </a:p>
          <a:p>
            <a:pPr lvl="1"/>
            <a:endParaRPr lang="en-AU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Comparing Results</a:t>
            </a:r>
            <a:endParaRPr lang="en-AU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65553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 bwMode="auto">
          <a:xfrm flipH="1">
            <a:off x="395536" y="3284984"/>
            <a:ext cx="4536504" cy="1008112"/>
          </a:xfrm>
          <a:prstGeom prst="rect">
            <a:avLst/>
          </a:prstGeom>
          <a:solidFill>
            <a:srgbClr val="F6B30A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" name="Rechteck 37"/>
          <p:cNvSpPr/>
          <p:nvPr/>
        </p:nvSpPr>
        <p:spPr bwMode="auto">
          <a:xfrm flipH="1">
            <a:off x="5508104" y="2564904"/>
            <a:ext cx="864096" cy="360040"/>
          </a:xfrm>
          <a:prstGeom prst="rect">
            <a:avLst/>
          </a:prstGeom>
          <a:solidFill>
            <a:srgbClr val="F6B30A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hteck 2"/>
          <p:cNvSpPr/>
          <p:nvPr/>
        </p:nvSpPr>
        <p:spPr bwMode="auto">
          <a:xfrm flipH="1">
            <a:off x="395536" y="2564904"/>
            <a:ext cx="648072" cy="360040"/>
          </a:xfrm>
          <a:prstGeom prst="rect">
            <a:avLst/>
          </a:prstGeom>
          <a:solidFill>
            <a:srgbClr val="F6B30A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3600400"/>
          </a:xfrm>
        </p:spPr>
        <p:txBody>
          <a:bodyPr/>
          <a:lstStyle/>
          <a:p>
            <a:r>
              <a:rPr lang="en-US" dirty="0" smtClean="0"/>
              <a:t>In order to translate time resolution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t</a:t>
            </a:r>
            <a:r>
              <a:rPr lang="en-US" dirty="0" smtClean="0"/>
              <a:t> directly to spatial resolution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 CRT (Coincidence Resolving Time)</a:t>
            </a:r>
            <a:br>
              <a:rPr lang="en-US" dirty="0" smtClean="0"/>
            </a:br>
            <a:r>
              <a:rPr lang="en-US" dirty="0" smtClean="0"/>
              <a:t>   = CTR (Coincidence Time Resolution)</a:t>
            </a:r>
            <a:br>
              <a:rPr lang="en-US" dirty="0" smtClean="0"/>
            </a:br>
            <a:r>
              <a:rPr lang="en-US" dirty="0" smtClean="0"/>
              <a:t>   = </a:t>
            </a:r>
            <a:r>
              <a:rPr lang="en-US" b="1" dirty="0" smtClean="0"/>
              <a:t>FWHM</a:t>
            </a:r>
            <a:r>
              <a:rPr lang="en-US" dirty="0" smtClean="0"/>
              <a:t> of two channels in </a:t>
            </a:r>
            <a:r>
              <a:rPr lang="en-US" b="1" dirty="0" smtClean="0"/>
              <a:t>coincidence</a:t>
            </a:r>
          </a:p>
          <a:p>
            <a:endParaRPr lang="en-US" dirty="0"/>
          </a:p>
          <a:p>
            <a:r>
              <a:rPr lang="en-US" dirty="0" smtClean="0"/>
              <a:t>CRT = FWHM</a:t>
            </a:r>
            <a:r>
              <a:rPr lang="en-US" baseline="-25000" dirty="0" smtClean="0"/>
              <a:t>2</a:t>
            </a:r>
            <a:r>
              <a:rPr lang="en-US" dirty="0" smtClean="0"/>
              <a:t> = √2 FWHM</a:t>
            </a:r>
            <a:r>
              <a:rPr lang="en-US" baseline="-25000" dirty="0" smtClean="0"/>
              <a:t>1</a:t>
            </a:r>
            <a:r>
              <a:rPr lang="en-US" dirty="0" smtClean="0"/>
              <a:t> = </a:t>
            </a:r>
            <a:r>
              <a:rPr lang="en-US" dirty="0"/>
              <a:t>√</a:t>
            </a:r>
            <a:r>
              <a:rPr lang="en-US" dirty="0" smtClean="0"/>
              <a:t>2 × </a:t>
            </a:r>
            <a:r>
              <a:rPr lang="en-US" dirty="0"/>
              <a:t>2.35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=  3.33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</a:p>
          <a:p>
            <a:endParaRPr lang="en-US" dirty="0">
              <a:cs typeface="Symbol" charset="2"/>
            </a:endParaRPr>
          </a:p>
          <a:p>
            <a:r>
              <a:rPr lang="en-US" dirty="0" smtClean="0"/>
              <a:t>Remember: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CRT = 100 </a:t>
            </a:r>
            <a:r>
              <a:rPr lang="en-US" dirty="0" err="1" smtClean="0">
                <a:solidFill>
                  <a:schemeClr val="tx1"/>
                </a:solidFill>
              </a:rPr>
              <a:t>ps</a:t>
            </a:r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⟺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smtClean="0">
                <a:solidFill>
                  <a:schemeClr val="tx1"/>
                </a:solidFill>
              </a:rPr>
              <a:t>1chan</a:t>
            </a:r>
            <a:r>
              <a:rPr lang="en-US" dirty="0" smtClean="0">
                <a:solidFill>
                  <a:schemeClr val="tx1"/>
                </a:solidFill>
              </a:rPr>
              <a:t> 	= 33 </a:t>
            </a:r>
            <a:r>
              <a:rPr lang="en-US" dirty="0" err="1" smtClean="0">
                <a:solidFill>
                  <a:schemeClr val="tx1"/>
                </a:solidFill>
              </a:rPr>
              <a:t>ps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		  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⟺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FWHM</a:t>
            </a:r>
            <a:r>
              <a:rPr lang="en-US" baseline="-25000" dirty="0">
                <a:solidFill>
                  <a:schemeClr val="tx1"/>
                </a:solidFill>
              </a:rPr>
              <a:t>X	</a:t>
            </a:r>
            <a:r>
              <a:rPr lang="en-US" dirty="0">
                <a:solidFill>
                  <a:schemeClr val="tx1"/>
                </a:solidFill>
              </a:rPr>
              <a:t>= </a:t>
            </a:r>
            <a:r>
              <a:rPr lang="en-US" dirty="0" smtClean="0">
                <a:solidFill>
                  <a:schemeClr val="tx1"/>
                </a:solidFill>
              </a:rPr>
              <a:t>15 mm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cs typeface="Symbol" charset="2"/>
            </a:endParaRPr>
          </a:p>
          <a:p>
            <a:endParaRPr lang="en-US" dirty="0" smtClean="0">
              <a:cs typeface="Symbol" charset="2"/>
            </a:endParaRPr>
          </a:p>
          <a:p>
            <a:endParaRPr lang="en-US" dirty="0"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For comparison: </a:t>
            </a:r>
            <a:r>
              <a:rPr lang="en-US" dirty="0">
                <a:cs typeface="Symbol" charset="2"/>
              </a:rPr>
              <a:t>TDC with 100 </a:t>
            </a:r>
            <a:r>
              <a:rPr lang="en-US" dirty="0" err="1">
                <a:cs typeface="Symbol" charset="2"/>
              </a:rPr>
              <a:t>ps</a:t>
            </a:r>
            <a:r>
              <a:rPr lang="en-US" dirty="0">
                <a:cs typeface="Symbol" charset="2"/>
              </a:rPr>
              <a:t> time bins</a:t>
            </a:r>
          </a:p>
          <a:p>
            <a:pPr lvl="1"/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>
                <a:cs typeface="Symbol" charset="2"/>
              </a:rPr>
              <a:t> = 100 </a:t>
            </a:r>
            <a:r>
              <a:rPr lang="en-US" dirty="0" err="1">
                <a:cs typeface="Symbol" charset="2"/>
              </a:rPr>
              <a:t>ps</a:t>
            </a:r>
            <a:r>
              <a:rPr lang="en-US" dirty="0">
                <a:cs typeface="Symbol" charset="2"/>
              </a:rPr>
              <a:t> / </a:t>
            </a:r>
            <a:r>
              <a:rPr lang="en-US" dirty="0"/>
              <a:t>√12 ≈ 29 </a:t>
            </a:r>
            <a:r>
              <a:rPr lang="en-US" dirty="0" err="1" smtClean="0"/>
              <a:t>ps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Briefly: Definition of Time Resolution</a:t>
            </a:r>
            <a:endParaRPr lang="en-US"/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 flipV="1">
            <a:off x="5116256" y="4940871"/>
            <a:ext cx="352742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8643681" y="4766246"/>
            <a:ext cx="248799" cy="36933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/>
            <a:r>
              <a:rPr lang="de-DE" dirty="0" smtClean="0"/>
              <a:t>t</a:t>
            </a:r>
            <a:endParaRPr lang="de-DE" dirty="0"/>
          </a:p>
        </p:txBody>
      </p:sp>
      <p:sp>
        <p:nvSpPr>
          <p:cNvPr id="4113" name="Freeform 21"/>
          <p:cNvSpPr>
            <a:spLocks/>
          </p:cNvSpPr>
          <p:nvPr/>
        </p:nvSpPr>
        <p:spPr bwMode="auto">
          <a:xfrm>
            <a:off x="5259131" y="3861371"/>
            <a:ext cx="1512887" cy="1079500"/>
          </a:xfrm>
          <a:custGeom>
            <a:avLst/>
            <a:gdLst>
              <a:gd name="T0" fmla="*/ 2147483647 w 953"/>
              <a:gd name="T1" fmla="*/ 0 h 680"/>
              <a:gd name="T2" fmla="*/ 2147483647 w 953"/>
              <a:gd name="T3" fmla="*/ 2147483647 h 680"/>
              <a:gd name="T4" fmla="*/ 2147483647 w 953"/>
              <a:gd name="T5" fmla="*/ 2147483647 h 680"/>
              <a:gd name="T6" fmla="*/ 2147483647 w 953"/>
              <a:gd name="T7" fmla="*/ 2147483647 h 680"/>
              <a:gd name="T8" fmla="*/ 0 w 953"/>
              <a:gd name="T9" fmla="*/ 2147483647 h 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3"/>
              <a:gd name="T16" fmla="*/ 0 h 680"/>
              <a:gd name="T17" fmla="*/ 953 w 953"/>
              <a:gd name="T18" fmla="*/ 680 h 6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3" h="680">
                <a:moveTo>
                  <a:pt x="953" y="0"/>
                </a:moveTo>
                <a:cubicBezTo>
                  <a:pt x="856" y="16"/>
                  <a:pt x="834" y="131"/>
                  <a:pt x="785" y="224"/>
                </a:cubicBezTo>
                <a:cubicBezTo>
                  <a:pt x="736" y="317"/>
                  <a:pt x="731" y="357"/>
                  <a:pt x="683" y="419"/>
                </a:cubicBezTo>
                <a:cubicBezTo>
                  <a:pt x="627" y="486"/>
                  <a:pt x="562" y="584"/>
                  <a:pt x="448" y="627"/>
                </a:cubicBezTo>
                <a:cubicBezTo>
                  <a:pt x="334" y="670"/>
                  <a:pt x="93" y="669"/>
                  <a:pt x="0" y="68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Freeform 22"/>
          <p:cNvSpPr>
            <a:spLocks/>
          </p:cNvSpPr>
          <p:nvPr/>
        </p:nvSpPr>
        <p:spPr bwMode="auto">
          <a:xfrm flipH="1">
            <a:off x="6770431" y="3861371"/>
            <a:ext cx="1512887" cy="1079500"/>
          </a:xfrm>
          <a:custGeom>
            <a:avLst/>
            <a:gdLst>
              <a:gd name="T0" fmla="*/ 2147483647 w 953"/>
              <a:gd name="T1" fmla="*/ 0 h 680"/>
              <a:gd name="T2" fmla="*/ 2147483647 w 953"/>
              <a:gd name="T3" fmla="*/ 2147483647 h 680"/>
              <a:gd name="T4" fmla="*/ 2147483647 w 953"/>
              <a:gd name="T5" fmla="*/ 2147483647 h 680"/>
              <a:gd name="T6" fmla="*/ 2147483647 w 953"/>
              <a:gd name="T7" fmla="*/ 2147483647 h 680"/>
              <a:gd name="T8" fmla="*/ 0 w 953"/>
              <a:gd name="T9" fmla="*/ 2147483647 h 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3"/>
              <a:gd name="T16" fmla="*/ 0 h 680"/>
              <a:gd name="T17" fmla="*/ 953 w 953"/>
              <a:gd name="T18" fmla="*/ 680 h 6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3" h="680">
                <a:moveTo>
                  <a:pt x="953" y="0"/>
                </a:moveTo>
                <a:cubicBezTo>
                  <a:pt x="856" y="16"/>
                  <a:pt x="834" y="131"/>
                  <a:pt x="785" y="224"/>
                </a:cubicBezTo>
                <a:cubicBezTo>
                  <a:pt x="736" y="317"/>
                  <a:pt x="731" y="357"/>
                  <a:pt x="683" y="419"/>
                </a:cubicBezTo>
                <a:cubicBezTo>
                  <a:pt x="627" y="486"/>
                  <a:pt x="562" y="584"/>
                  <a:pt x="448" y="627"/>
                </a:cubicBezTo>
                <a:cubicBezTo>
                  <a:pt x="334" y="670"/>
                  <a:pt x="93" y="669"/>
                  <a:pt x="0" y="68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Line 23"/>
          <p:cNvSpPr>
            <a:spLocks noChangeShapeType="1"/>
          </p:cNvSpPr>
          <p:nvPr/>
        </p:nvSpPr>
        <p:spPr bwMode="auto">
          <a:xfrm>
            <a:off x="6411656" y="5156771"/>
            <a:ext cx="72072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16" name="Line 24"/>
          <p:cNvSpPr>
            <a:spLocks noChangeShapeType="1"/>
          </p:cNvSpPr>
          <p:nvPr/>
        </p:nvSpPr>
        <p:spPr bwMode="auto">
          <a:xfrm>
            <a:off x="6483093" y="3861371"/>
            <a:ext cx="576263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17" name="Rectangle 25"/>
          <p:cNvSpPr>
            <a:spLocks noChangeArrowheads="1"/>
          </p:cNvSpPr>
          <p:nvPr/>
        </p:nvSpPr>
        <p:spPr bwMode="auto">
          <a:xfrm>
            <a:off x="7059356" y="3716908"/>
            <a:ext cx="288925" cy="2889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49263"/>
            <a:r>
              <a:rPr lang="de-DE"/>
              <a:t>1</a:t>
            </a:r>
          </a:p>
        </p:txBody>
      </p:sp>
      <p:sp>
        <p:nvSpPr>
          <p:cNvPr id="4118" name="Rectangle 26"/>
          <p:cNvSpPr>
            <a:spLocks noChangeArrowheads="1"/>
          </p:cNvSpPr>
          <p:nvPr/>
        </p:nvSpPr>
        <p:spPr bwMode="auto">
          <a:xfrm>
            <a:off x="7275256" y="4293171"/>
            <a:ext cx="288925" cy="288925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49263"/>
            <a:r>
              <a:rPr lang="de-DE"/>
              <a:t>½</a:t>
            </a:r>
          </a:p>
        </p:txBody>
      </p:sp>
      <p:sp>
        <p:nvSpPr>
          <p:cNvPr id="4119" name="Line 27"/>
          <p:cNvSpPr>
            <a:spLocks noChangeShapeType="1"/>
          </p:cNvSpPr>
          <p:nvPr/>
        </p:nvSpPr>
        <p:spPr bwMode="auto">
          <a:xfrm>
            <a:off x="6411656" y="4437633"/>
            <a:ext cx="72072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20" name="Line 29"/>
          <p:cNvSpPr>
            <a:spLocks noChangeShapeType="1"/>
          </p:cNvSpPr>
          <p:nvPr/>
        </p:nvSpPr>
        <p:spPr bwMode="auto">
          <a:xfrm flipV="1">
            <a:off x="7132381" y="4437633"/>
            <a:ext cx="1587" cy="7921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21" name="Line 30"/>
          <p:cNvSpPr>
            <a:spLocks noChangeShapeType="1"/>
          </p:cNvSpPr>
          <p:nvPr/>
        </p:nvSpPr>
        <p:spPr bwMode="auto">
          <a:xfrm flipV="1">
            <a:off x="6411656" y="4437633"/>
            <a:ext cx="1587" cy="7921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22" name="Rectangle 31"/>
          <p:cNvSpPr>
            <a:spLocks noChangeArrowheads="1"/>
          </p:cNvSpPr>
          <p:nvPr/>
        </p:nvSpPr>
        <p:spPr bwMode="auto">
          <a:xfrm>
            <a:off x="6340218" y="5301233"/>
            <a:ext cx="863600" cy="288925"/>
          </a:xfrm>
          <a:prstGeom prst="rect">
            <a:avLst/>
          </a:prstGeom>
          <a:solidFill>
            <a:srgbClr val="F6B30A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49263"/>
            <a:r>
              <a:rPr lang="de-DE"/>
              <a:t>FWHM</a:t>
            </a:r>
          </a:p>
        </p:txBody>
      </p:sp>
      <p:sp>
        <p:nvSpPr>
          <p:cNvPr id="4123" name="Line 33"/>
          <p:cNvSpPr>
            <a:spLocks noChangeShapeType="1"/>
          </p:cNvSpPr>
          <p:nvPr/>
        </p:nvSpPr>
        <p:spPr bwMode="auto">
          <a:xfrm flipV="1">
            <a:off x="6772018" y="3501008"/>
            <a:ext cx="1588" cy="15128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5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4464495" cy="4680520"/>
          </a:xfrm>
        </p:spPr>
        <p:txBody>
          <a:bodyPr/>
          <a:lstStyle/>
          <a:p>
            <a:r>
              <a:rPr lang="en-US" dirty="0" smtClean="0"/>
              <a:t>PET scanner with d </a:t>
            </a:r>
            <a:r>
              <a:rPr lang="en-US" dirty="0"/>
              <a:t>=</a:t>
            </a:r>
            <a:r>
              <a:rPr lang="en-US" dirty="0" smtClean="0"/>
              <a:t> 65 mm</a:t>
            </a:r>
          </a:p>
          <a:p>
            <a:r>
              <a:rPr lang="en-US" dirty="0" smtClean="0"/>
              <a:t>GATE5 – Geant4 Monte-Carlo</a:t>
            </a:r>
          </a:p>
          <a:p>
            <a:endParaRPr lang="en-AU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ToF</a:t>
            </a:r>
            <a:r>
              <a:rPr lang="en-US" dirty="0" smtClean="0"/>
              <a:t> Benefit: Simulations @ </a:t>
            </a:r>
            <a:r>
              <a:rPr lang="en-US" dirty="0" err="1" smtClean="0"/>
              <a:t>Uni</a:t>
            </a:r>
            <a:r>
              <a:rPr lang="en-US" dirty="0" smtClean="0"/>
              <a:t> Ghent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6</a:t>
            </a:fld>
            <a:endParaRPr lang="de-DE" dirty="0"/>
          </a:p>
        </p:txBody>
      </p:sp>
      <p:graphicFrame>
        <p:nvGraphicFramePr>
          <p:cNvPr id="12" name="Diagram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0457020"/>
              </p:ext>
            </p:extLst>
          </p:nvPr>
        </p:nvGraphicFramePr>
        <p:xfrm>
          <a:off x="4355976" y="1124744"/>
          <a:ext cx="4680520" cy="223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Diagramm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675848"/>
              </p:ext>
            </p:extLst>
          </p:nvPr>
        </p:nvGraphicFramePr>
        <p:xfrm>
          <a:off x="4355976" y="3791495"/>
          <a:ext cx="4680520" cy="223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5004048" y="6196865"/>
            <a:ext cx="3816424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1200" kern="0" dirty="0" err="1" smtClean="0">
                <a:solidFill>
                  <a:schemeClr val="bg2">
                    <a:lumMod val="75000"/>
                  </a:schemeClr>
                </a:solidFill>
              </a:rPr>
              <a:t>H.Tohen</a:t>
            </a:r>
            <a:r>
              <a:rPr lang="de-DE" sz="1200" kern="0" dirty="0" smtClean="0">
                <a:solidFill>
                  <a:schemeClr val="bg2">
                    <a:lumMod val="75000"/>
                  </a:schemeClr>
                </a:solidFill>
              </a:rPr>
              <a:t> et al, </a:t>
            </a:r>
            <a:r>
              <a:rPr lang="de-DE" sz="1200" i="1" kern="0" dirty="0" err="1" smtClean="0">
                <a:solidFill>
                  <a:schemeClr val="bg2">
                    <a:lumMod val="75000"/>
                  </a:schemeClr>
                </a:solidFill>
              </a:rPr>
              <a:t>Phys.Med.Biol</a:t>
            </a:r>
            <a:r>
              <a:rPr lang="de-DE" sz="1200" kern="0" dirty="0" smtClean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de-DE" sz="1200" b="1" kern="0" dirty="0" smtClean="0">
                <a:solidFill>
                  <a:schemeClr val="bg2">
                    <a:lumMod val="75000"/>
                  </a:schemeClr>
                </a:solidFill>
              </a:rPr>
              <a:t>58</a:t>
            </a:r>
            <a:r>
              <a:rPr lang="de-DE" sz="1200" kern="0" dirty="0" smtClean="0">
                <a:solidFill>
                  <a:schemeClr val="bg2">
                    <a:lumMod val="75000"/>
                  </a:schemeClr>
                </a:solidFill>
              </a:rPr>
              <a:t> (2013) 6459-6479</a:t>
            </a:r>
            <a:endParaRPr lang="en-US" sz="1200" kern="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39552" y="2276872"/>
            <a:ext cx="2952328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kern="0" dirty="0" smtClean="0">
                <a:solidFill>
                  <a:schemeClr val="accent2"/>
                </a:solidFill>
              </a:rPr>
              <a:t>Pixel size reduction gives benefits only down to about  2.6 mm 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55576" y="4869160"/>
            <a:ext cx="2952328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kern="0" dirty="0" err="1" smtClean="0">
                <a:solidFill>
                  <a:schemeClr val="accent2"/>
                </a:solidFill>
              </a:rPr>
              <a:t>ToF</a:t>
            </a:r>
            <a:r>
              <a:rPr lang="en-US" kern="0" dirty="0" smtClean="0">
                <a:solidFill>
                  <a:schemeClr val="accent2"/>
                </a:solidFill>
              </a:rPr>
              <a:t> has large benefit</a:t>
            </a:r>
          </a:p>
          <a:p>
            <a:pPr algn="ctr"/>
            <a:endParaRPr lang="en-US" kern="0" dirty="0" smtClean="0">
              <a:solidFill>
                <a:schemeClr val="accent2"/>
              </a:solidFill>
            </a:endParaRPr>
          </a:p>
        </p:txBody>
      </p:sp>
      <p:sp>
        <p:nvSpPr>
          <p:cNvPr id="22" name="Pfeil nach rechts 21"/>
          <p:cNvSpPr/>
          <p:nvPr/>
        </p:nvSpPr>
        <p:spPr bwMode="auto">
          <a:xfrm rot="20395290" flipV="1">
            <a:off x="3333823" y="2372202"/>
            <a:ext cx="1086887" cy="207801"/>
          </a:xfrm>
          <a:prstGeom prst="rightArrow">
            <a:avLst/>
          </a:prstGeom>
          <a:solidFill>
            <a:schemeClr val="accent2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Pfeil nach rechts 22"/>
          <p:cNvSpPr/>
          <p:nvPr/>
        </p:nvSpPr>
        <p:spPr bwMode="auto">
          <a:xfrm rot="20848067">
            <a:off x="3505968" y="4820978"/>
            <a:ext cx="908520" cy="229611"/>
          </a:xfrm>
          <a:prstGeom prst="rightArrow">
            <a:avLst/>
          </a:prstGeom>
          <a:solidFill>
            <a:schemeClr val="accent2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107504" y="616530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NPW-SNR: non-</a:t>
            </a:r>
            <a:r>
              <a:rPr lang="en-US" sz="1400" dirty="0" err="1"/>
              <a:t>prewhitening</a:t>
            </a:r>
            <a:r>
              <a:rPr lang="en-US" sz="1400" dirty="0"/>
              <a:t> signal-to-noise ratio</a:t>
            </a:r>
          </a:p>
        </p:txBody>
      </p:sp>
      <p:sp>
        <p:nvSpPr>
          <p:cNvPr id="25" name="Rechteck 24"/>
          <p:cNvSpPr/>
          <p:nvPr/>
        </p:nvSpPr>
        <p:spPr bwMode="auto">
          <a:xfrm>
            <a:off x="5004048" y="1196752"/>
            <a:ext cx="2664296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Effect of crystal size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sz="1600" dirty="0" smtClean="0">
                <a:latin typeface="Arial" charset="0"/>
                <a:cs typeface="Arial" charset="0"/>
              </a:rPr>
              <a:t>@ CRT = 600 </a:t>
            </a:r>
            <a:r>
              <a:rPr lang="en-AU" sz="1600" dirty="0" err="1" smtClean="0">
                <a:latin typeface="Arial" charset="0"/>
                <a:cs typeface="Arial" charset="0"/>
              </a:rPr>
              <a:t>ps</a:t>
            </a:r>
            <a:endParaRPr kumimoji="0" lang="en-A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5004048" y="3645024"/>
            <a:ext cx="2664296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Effect of </a:t>
            </a:r>
            <a:r>
              <a:rPr kumimoji="0" lang="en-A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ToF</a:t>
            </a:r>
            <a:endParaRPr kumimoji="0" lang="en-A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sz="1600" dirty="0" smtClean="0">
                <a:latin typeface="Arial" charset="0"/>
                <a:cs typeface="Arial" charset="0"/>
              </a:rPr>
              <a:t>@ pixel = 2.6mm</a:t>
            </a:r>
            <a:endParaRPr kumimoji="0" lang="en-A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4752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50"/>
          <p:cNvGrpSpPr/>
          <p:nvPr/>
        </p:nvGrpSpPr>
        <p:grpSpPr>
          <a:xfrm>
            <a:off x="2123728" y="5013176"/>
            <a:ext cx="5544616" cy="576064"/>
            <a:chOff x="2123728" y="5013176"/>
            <a:chExt cx="5544616" cy="576064"/>
          </a:xfrm>
        </p:grpSpPr>
        <p:sp>
          <p:nvSpPr>
            <p:cNvPr id="48" name="Rechteck 47"/>
            <p:cNvSpPr/>
            <p:nvPr/>
          </p:nvSpPr>
          <p:spPr bwMode="auto">
            <a:xfrm>
              <a:off x="6660232" y="5013176"/>
              <a:ext cx="1008112" cy="288032"/>
            </a:xfrm>
            <a:prstGeom prst="rect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7" name="Rechteck 46"/>
            <p:cNvSpPr/>
            <p:nvPr/>
          </p:nvSpPr>
          <p:spPr bwMode="auto">
            <a:xfrm>
              <a:off x="2123728" y="5229200"/>
              <a:ext cx="1584176" cy="360040"/>
            </a:xfrm>
            <a:prstGeom prst="rect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Two Worlds of PET</a:t>
            </a:r>
            <a:endParaRPr lang="en-GB" dirty="0"/>
          </a:p>
        </p:txBody>
      </p:sp>
      <p:sp>
        <p:nvSpPr>
          <p:cNvPr id="6" name="Rechteck 5"/>
          <p:cNvSpPr/>
          <p:nvPr/>
        </p:nvSpPr>
        <p:spPr bwMode="auto">
          <a:xfrm>
            <a:off x="3995936" y="980728"/>
            <a:ext cx="2448272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PET Ring / Scanner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5" name="Gruppieren 52"/>
          <p:cNvGrpSpPr/>
          <p:nvPr/>
        </p:nvGrpSpPr>
        <p:grpSpPr>
          <a:xfrm>
            <a:off x="99010" y="893619"/>
            <a:ext cx="5121062" cy="4994687"/>
            <a:chOff x="99010" y="980728"/>
            <a:chExt cx="5121062" cy="4994687"/>
          </a:xfrm>
        </p:grpSpPr>
        <p:pic>
          <p:nvPicPr>
            <p:cNvPr id="52" name="Picture 2" descr="pet_mr_whole_bod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10" y="980728"/>
              <a:ext cx="3680902" cy="2592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hteck 6"/>
            <p:cNvSpPr/>
            <p:nvPr/>
          </p:nvSpPr>
          <p:spPr bwMode="auto">
            <a:xfrm>
              <a:off x="2411760" y="3212976"/>
              <a:ext cx="2232248" cy="8640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Clinical</a:t>
              </a:r>
              <a:r>
                <a:rPr kumimoji="0" lang="en-GB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PET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dirty="0" smtClean="0">
                  <a:latin typeface="Arial" charset="0"/>
                  <a:cs typeface="Arial" charset="0"/>
                </a:rPr>
                <a:t>(Whole Body PET)</a:t>
              </a: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23528" y="4221088"/>
              <a:ext cx="4369743" cy="1754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- For humans</a:t>
              </a:r>
            </a:p>
            <a:p>
              <a:endParaRPr lang="en-GB" dirty="0" smtClean="0"/>
            </a:p>
            <a:p>
              <a:r>
                <a:rPr lang="en-GB" dirty="0" smtClean="0"/>
                <a:t>- large diameter Field Of View  (&gt;60 cm)</a:t>
              </a:r>
            </a:p>
            <a:p>
              <a:r>
                <a:rPr lang="en-GB" dirty="0" smtClean="0"/>
                <a:t>- spatial resolution: </a:t>
              </a:r>
              <a:r>
                <a:rPr lang="en-GB" b="1" dirty="0" smtClean="0"/>
                <a:t>few mm</a:t>
              </a:r>
              <a:endParaRPr lang="en-GB" dirty="0" smtClean="0"/>
            </a:p>
            <a:p>
              <a:r>
                <a:rPr lang="en-GB" dirty="0" smtClean="0"/>
                <a:t>- time resolution  CRT≪ </a:t>
              </a:r>
              <a:r>
                <a:rPr lang="en-GB" b="1" dirty="0" smtClean="0"/>
                <a:t>400 </a:t>
              </a:r>
              <a:r>
                <a:rPr lang="en-GB" b="1" dirty="0" err="1" smtClean="0"/>
                <a:t>ps</a:t>
              </a:r>
              <a:r>
                <a:rPr lang="en-GB" b="1" dirty="0" smtClean="0"/>
                <a:t>  </a:t>
              </a:r>
              <a:r>
                <a:rPr lang="en-GB" dirty="0" smtClean="0"/>
                <a:t>for ToF</a:t>
              </a:r>
            </a:p>
            <a:p>
              <a:r>
                <a:rPr lang="en-GB" dirty="0" smtClean="0"/>
                <a:t>- high sensitivity (low dose) </a:t>
              </a:r>
              <a:r>
                <a:rPr lang="en-GB" dirty="0" smtClean="0">
                  <a:latin typeface="Wingdings"/>
                  <a:ea typeface="Wingdings"/>
                  <a:cs typeface="Wingdings"/>
                  <a:sym typeface="Wingdings"/>
                </a:rPr>
                <a:t>→</a:t>
              </a:r>
              <a:r>
                <a:rPr lang="en-GB" dirty="0" smtClean="0">
                  <a:sym typeface="Wingdings"/>
                </a:rPr>
                <a:t> </a:t>
              </a:r>
              <a:r>
                <a:rPr lang="en-GB" dirty="0">
                  <a:sym typeface="Wingdings"/>
                </a:rPr>
                <a:t>l</a:t>
              </a:r>
              <a:r>
                <a:rPr lang="en-GB" dirty="0" smtClean="0">
                  <a:sym typeface="Wingdings"/>
                </a:rPr>
                <a:t>arge area</a:t>
              </a:r>
              <a:endParaRPr lang="en-GB" dirty="0" smtClean="0"/>
            </a:p>
          </p:txBody>
        </p:sp>
        <p:cxnSp>
          <p:nvCxnSpPr>
            <p:cNvPr id="12" name="Gerade Verbindung mit Pfeil 11"/>
            <p:cNvCxnSpPr>
              <a:stCxn id="6" idx="2"/>
              <a:endCxn id="7" idx="0"/>
            </p:cNvCxnSpPr>
            <p:nvPr/>
          </p:nvCxnSpPr>
          <p:spPr bwMode="auto">
            <a:xfrm flipH="1">
              <a:off x="3527884" y="1700808"/>
              <a:ext cx="1692188" cy="1512168"/>
            </a:xfrm>
            <a:prstGeom prst="straightConnector1">
              <a:avLst/>
            </a:prstGeom>
            <a:solidFill>
              <a:srgbClr val="FFFF00"/>
            </a:solidFill>
            <a:ln w="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" name="Gruppieren 49"/>
          <p:cNvGrpSpPr/>
          <p:nvPr/>
        </p:nvGrpSpPr>
        <p:grpSpPr>
          <a:xfrm>
            <a:off x="4562703" y="1264692"/>
            <a:ext cx="4380225" cy="4911645"/>
            <a:chOff x="4562703" y="1196752"/>
            <a:chExt cx="4380225" cy="4911645"/>
          </a:xfrm>
        </p:grpSpPr>
        <p:sp>
          <p:nvSpPr>
            <p:cNvPr id="8" name="Rechteck 7"/>
            <p:cNvSpPr/>
            <p:nvPr/>
          </p:nvSpPr>
          <p:spPr bwMode="auto">
            <a:xfrm>
              <a:off x="4788024" y="3068960"/>
              <a:ext cx="2304256" cy="8640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Pre</a:t>
              </a:r>
              <a:r>
                <a:rPr kumimoji="0" lang="en-GB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clinical PET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dirty="0" smtClean="0">
                  <a:latin typeface="Arial" charset="0"/>
                  <a:cs typeface="Arial" charset="0"/>
                </a:rPr>
                <a:t>(Animal PET)</a:t>
              </a: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562703" y="4077072"/>
              <a:ext cx="4380225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- For mice, rats, rabbits (&amp; human brain)</a:t>
              </a:r>
            </a:p>
            <a:p>
              <a:endParaRPr lang="en-GB" dirty="0" smtClean="0"/>
            </a:p>
            <a:p>
              <a:r>
                <a:rPr lang="en-GB" dirty="0" smtClean="0"/>
                <a:t>- </a:t>
              </a:r>
              <a:r>
                <a:rPr lang="en-GB" dirty="0"/>
                <a:t>Small diameter FOV (4-15 </a:t>
              </a:r>
              <a:r>
                <a:rPr lang="en-GB" dirty="0" smtClean="0"/>
                <a:t>cm)</a:t>
              </a:r>
            </a:p>
            <a:p>
              <a:r>
                <a:rPr lang="en-GB" dirty="0" smtClean="0"/>
                <a:t>- spatial resolution:  </a:t>
              </a:r>
              <a:r>
                <a:rPr lang="en-GB" dirty="0"/>
                <a:t>≪</a:t>
              </a:r>
              <a:r>
                <a:rPr lang="en-GB" b="1" dirty="0" smtClean="0"/>
                <a:t> 1 mm</a:t>
              </a:r>
            </a:p>
            <a:p>
              <a:r>
                <a:rPr lang="en-GB" dirty="0" smtClean="0"/>
                <a:t>- time resolution only for </a:t>
              </a:r>
              <a:r>
                <a:rPr lang="en-GB" dirty="0" err="1" smtClean="0"/>
                <a:t>coinc</a:t>
              </a:r>
              <a:r>
                <a:rPr lang="en-GB" dirty="0" smtClean="0"/>
                <a:t>. (few ns)</a:t>
              </a:r>
            </a:p>
            <a:p>
              <a:r>
                <a:rPr lang="en-GB" dirty="0" smtClean="0"/>
                <a:t>- Depth-of-Interaction desirable to fight</a:t>
              </a:r>
              <a:br>
                <a:rPr lang="en-GB" dirty="0" smtClean="0"/>
              </a:br>
              <a:r>
                <a:rPr lang="en-GB" dirty="0" smtClean="0"/>
                <a:t>  parallax effect</a:t>
              </a:r>
            </a:p>
          </p:txBody>
        </p:sp>
        <p:cxnSp>
          <p:nvCxnSpPr>
            <p:cNvPr id="13" name="Gerade Verbindung mit Pfeil 12"/>
            <p:cNvCxnSpPr>
              <a:stCxn id="6" idx="2"/>
              <a:endCxn id="8" idx="0"/>
            </p:cNvCxnSpPr>
            <p:nvPr/>
          </p:nvCxnSpPr>
          <p:spPr bwMode="auto">
            <a:xfrm>
              <a:off x="5220072" y="1556792"/>
              <a:ext cx="720080" cy="1512168"/>
            </a:xfrm>
            <a:prstGeom prst="straightConnector1">
              <a:avLst/>
            </a:prstGeom>
            <a:solidFill>
              <a:srgbClr val="FFFF00"/>
            </a:solidFill>
            <a:ln w="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890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32240" y="1196752"/>
              <a:ext cx="1557337" cy="155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Fußzeilenplatzhalt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7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Commercial PET Scanners</a:t>
            </a:r>
            <a:endParaRPr lang="en-AU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795661"/>
            <a:ext cx="4032448" cy="3165659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77072"/>
            <a:ext cx="8897064" cy="2109976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07504" y="6145559"/>
            <a:ext cx="540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7F7F7F"/>
                </a:solidFill>
              </a:rPr>
              <a:t>Nuklearmedizin </a:t>
            </a:r>
            <a:r>
              <a:rPr lang="de-DE" sz="1400" b="1" dirty="0">
                <a:solidFill>
                  <a:srgbClr val="7F7F7F"/>
                </a:solidFill>
              </a:rPr>
              <a:t>2012</a:t>
            </a:r>
            <a:r>
              <a:rPr lang="de-DE" sz="1400" dirty="0">
                <a:solidFill>
                  <a:srgbClr val="7F7F7F"/>
                </a:solidFill>
              </a:rPr>
              <a:t>; </a:t>
            </a:r>
            <a:r>
              <a:rPr lang="de-DE" sz="1400" dirty="0" smtClean="0">
                <a:solidFill>
                  <a:srgbClr val="7F7F7F"/>
                </a:solidFill>
              </a:rPr>
              <a:t>51 doi</a:t>
            </a:r>
            <a:r>
              <a:rPr lang="de-DE" sz="1400" dirty="0">
                <a:solidFill>
                  <a:srgbClr val="7F7F7F"/>
                </a:solidFill>
              </a:rPr>
              <a:t>:10.3413/Nukmed-0455-11-12</a:t>
            </a:r>
            <a:endParaRPr lang="en-AU" sz="1400" dirty="0">
              <a:solidFill>
                <a:srgbClr val="7F7F7F"/>
              </a:solidFill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764703"/>
            <a:ext cx="2758461" cy="324036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580112" y="3717032"/>
            <a:ext cx="2100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err="1" smtClean="0">
                <a:solidFill>
                  <a:schemeClr val="bg1">
                    <a:lumMod val="50000"/>
                  </a:schemeClr>
                </a:solidFill>
              </a:rPr>
              <a:t>Mediso</a:t>
            </a:r>
            <a:r>
              <a:rPr lang="en-AU" sz="1400" dirty="0" smtClean="0">
                <a:solidFill>
                  <a:schemeClr val="bg1">
                    <a:lumMod val="50000"/>
                  </a:schemeClr>
                </a:solidFill>
              </a:rPr>
              <a:t> Product </a:t>
            </a:r>
            <a:r>
              <a:rPr lang="en-AU" sz="1400" dirty="0" err="1" smtClean="0">
                <a:solidFill>
                  <a:schemeClr val="bg1">
                    <a:lumMod val="50000"/>
                  </a:schemeClr>
                </a:solidFill>
              </a:rPr>
              <a:t>Catalog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11560" y="3645024"/>
            <a:ext cx="2100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err="1" smtClean="0">
                <a:solidFill>
                  <a:schemeClr val="bg1">
                    <a:lumMod val="50000"/>
                  </a:schemeClr>
                </a:solidFill>
              </a:rPr>
              <a:t>Mediso</a:t>
            </a:r>
            <a:r>
              <a:rPr lang="en-AU" sz="1400" dirty="0" smtClean="0">
                <a:solidFill>
                  <a:schemeClr val="bg1">
                    <a:lumMod val="50000"/>
                  </a:schemeClr>
                </a:solidFill>
              </a:rPr>
              <a:t> Product </a:t>
            </a:r>
            <a:r>
              <a:rPr lang="en-AU" sz="1400" dirty="0" err="1" smtClean="0">
                <a:solidFill>
                  <a:schemeClr val="bg1">
                    <a:lumMod val="50000"/>
                  </a:schemeClr>
                </a:solidFill>
              </a:rPr>
              <a:t>Catalog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179512" y="764704"/>
            <a:ext cx="1512168" cy="375141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Clinical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7308304" y="764704"/>
            <a:ext cx="1512168" cy="375141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Preclinical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1043608" y="4149080"/>
            <a:ext cx="1512168" cy="375141"/>
          </a:xfrm>
          <a:prstGeom prst="rect">
            <a:avLst/>
          </a:prstGeom>
          <a:noFill/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(Clinical)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0602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platzhalter 169"/>
          <p:cNvSpPr>
            <a:spLocks noGrp="1"/>
          </p:cNvSpPr>
          <p:nvPr>
            <p:ph type="body" sz="quarter" idx="12"/>
          </p:nvPr>
        </p:nvSpPr>
        <p:spPr>
          <a:xfrm>
            <a:off x="179513" y="692696"/>
            <a:ext cx="8821644" cy="5688632"/>
          </a:xfrm>
        </p:spPr>
        <p:txBody>
          <a:bodyPr/>
          <a:lstStyle/>
          <a:p>
            <a:r>
              <a:rPr lang="en-GB" dirty="0" smtClean="0"/>
              <a:t>Nearly all systems based on readout of (heavy) crystal scintillators:</a:t>
            </a:r>
            <a:endParaRPr lang="en-GB" dirty="0"/>
          </a:p>
        </p:txBody>
      </p:sp>
      <p:sp>
        <p:nvSpPr>
          <p:cNvPr id="583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Readout Principles</a:t>
            </a:r>
            <a:endParaRPr lang="en-GB" dirty="0"/>
          </a:p>
        </p:txBody>
      </p:sp>
      <p:sp>
        <p:nvSpPr>
          <p:cNvPr id="258" name="Textplatzhalter 169"/>
          <p:cNvSpPr txBox="1">
            <a:spLocks/>
          </p:cNvSpPr>
          <p:nvPr/>
        </p:nvSpPr>
        <p:spPr>
          <a:xfrm>
            <a:off x="142844" y="5013176"/>
            <a:ext cx="8821644" cy="1368152"/>
          </a:xfrm>
          <a:prstGeom prst="rect">
            <a:avLst/>
          </a:prstGeom>
        </p:spPr>
        <p:txBody>
          <a:bodyPr/>
          <a:lstStyle/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3141663" algn="l"/>
              </a:tabLst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A135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 Detectors can be</a:t>
            </a:r>
          </a:p>
          <a:p>
            <a:pPr marL="352425" lvl="1" indent="-169863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tabLst>
                <a:tab pos="3141663" algn="l"/>
              </a:tabLst>
              <a:defRPr/>
            </a:pPr>
            <a:r>
              <a:rPr lang="en-GB" dirty="0">
                <a:solidFill>
                  <a:schemeClr val="accent1"/>
                </a:solidFill>
              </a:rPr>
              <a:t>Photomultipliers </a:t>
            </a:r>
            <a:r>
              <a:rPr lang="en-GB" dirty="0" smtClean="0">
                <a:solidFill>
                  <a:schemeClr val="accent1"/>
                </a:solidFill>
              </a:rPr>
              <a:t>	+ </a:t>
            </a:r>
            <a:r>
              <a:rPr lang="en-GB" dirty="0">
                <a:solidFill>
                  <a:schemeClr val="accent1"/>
                </a:solidFill>
              </a:rPr>
              <a:t>external </a:t>
            </a:r>
            <a:r>
              <a:rPr lang="en-GB" dirty="0" smtClean="0">
                <a:solidFill>
                  <a:schemeClr val="accent1"/>
                </a:solidFill>
              </a:rPr>
              <a:t>electronics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smtClean="0">
                <a:solidFill>
                  <a:schemeClr val="accent1"/>
                </a:solidFill>
              </a:rPr>
              <a:t>(past commercial systems)</a:t>
            </a:r>
            <a:endParaRPr lang="en-GB" dirty="0">
              <a:solidFill>
                <a:schemeClr val="accent1"/>
              </a:solidFill>
            </a:endParaRPr>
          </a:p>
          <a:p>
            <a:pPr marL="352425" lvl="1" indent="-169863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tabLst>
                <a:tab pos="3141663" algn="l"/>
              </a:tabLst>
            </a:pPr>
            <a:r>
              <a:rPr lang="en-GB" dirty="0" smtClean="0">
                <a:solidFill>
                  <a:schemeClr val="accent1"/>
                </a:solidFill>
              </a:rPr>
              <a:t>APDs or Analogue </a:t>
            </a:r>
            <a:r>
              <a:rPr lang="en-GB" dirty="0">
                <a:solidFill>
                  <a:schemeClr val="accent1"/>
                </a:solidFill>
              </a:rPr>
              <a:t>SiPMs </a:t>
            </a:r>
            <a:r>
              <a:rPr lang="en-GB" dirty="0" smtClean="0">
                <a:solidFill>
                  <a:schemeClr val="accent1"/>
                </a:solidFill>
              </a:rPr>
              <a:t>	+ </a:t>
            </a:r>
            <a:r>
              <a:rPr lang="en-GB" dirty="0">
                <a:solidFill>
                  <a:schemeClr val="accent1"/>
                </a:solidFill>
              </a:rPr>
              <a:t>ASICs</a:t>
            </a:r>
          </a:p>
          <a:p>
            <a:pPr marL="352425" lvl="1" indent="-169863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tabLst>
                <a:tab pos="3141663" algn="l"/>
              </a:tabLst>
            </a:pPr>
            <a:r>
              <a:rPr lang="en-GB" dirty="0">
                <a:solidFill>
                  <a:schemeClr val="accent1"/>
                </a:solidFill>
              </a:rPr>
              <a:t>Digital </a:t>
            </a:r>
            <a:r>
              <a:rPr lang="en-GB" dirty="0" smtClean="0">
                <a:solidFill>
                  <a:schemeClr val="accent1"/>
                </a:solidFill>
              </a:rPr>
              <a:t>SiPMs 	= 'SPAD' in CMOS ASICs (not considered here)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8" name="Fußzeilenplatzhalter 2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9th Terascale Detector Workshop 2016: ToF PET</a:t>
            </a:r>
            <a:endParaRPr lang="de-DE" dirty="0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Heidelberg University   </a:t>
            </a:r>
            <a:fld id="{6C6AE60A-B69C-4790-82F7-3882EDF23186}" type="slidenum">
              <a:rPr lang="de-DE" smtClean="0"/>
              <a:pPr/>
              <a:t>9</a:t>
            </a:fld>
            <a:endParaRPr lang="de-DE" dirty="0"/>
          </a:p>
        </p:txBody>
      </p:sp>
      <p:grpSp>
        <p:nvGrpSpPr>
          <p:cNvPr id="24" name="Gruppierung 23"/>
          <p:cNvGrpSpPr/>
          <p:nvPr/>
        </p:nvGrpSpPr>
        <p:grpSpPr>
          <a:xfrm>
            <a:off x="179512" y="1268760"/>
            <a:ext cx="1728192" cy="3600400"/>
            <a:chOff x="179512" y="1268760"/>
            <a:chExt cx="1728192" cy="3600400"/>
          </a:xfrm>
        </p:grpSpPr>
        <p:sp>
          <p:nvSpPr>
            <p:cNvPr id="34" name="Rectangle 15"/>
            <p:cNvSpPr>
              <a:spLocks noChangeArrowheads="1"/>
            </p:cNvSpPr>
            <p:nvPr/>
          </p:nvSpPr>
          <p:spPr bwMode="auto">
            <a:xfrm>
              <a:off x="179512" y="3429000"/>
              <a:ext cx="1728191" cy="576064"/>
            </a:xfrm>
            <a:prstGeom prst="rect">
              <a:avLst/>
            </a:prstGeom>
            <a:solidFill>
              <a:srgbClr val="F6B30A"/>
            </a:solidFill>
            <a:ln w="9525">
              <a:noFill/>
              <a:miter lim="800000"/>
              <a:headEnd/>
              <a:tailEnd/>
            </a:ln>
          </p:spPr>
          <p:txBody>
            <a:bodyPr wrap="none" lIns="36000" tIns="72000" rIns="36000" bIns="0"/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buClrTx/>
                <a:buSzTx/>
                <a:defRPr/>
              </a:pPr>
              <a:r>
                <a:rPr lang="en-US" sz="1600" smtClean="0">
                  <a:latin typeface="+mn-lt"/>
                  <a:cs typeface="Arial"/>
                </a:rPr>
                <a:t>1:1 coupling</a:t>
              </a:r>
              <a:endParaRPr lang="en-US" sz="1600">
                <a:latin typeface="+mn-lt"/>
                <a:cs typeface="Arial"/>
              </a:endParaRPr>
            </a:p>
          </p:txBody>
        </p:sp>
        <p:sp>
          <p:nvSpPr>
            <p:cNvPr id="123" name="Rectangle 19"/>
            <p:cNvSpPr>
              <a:spLocks noChangeArrowheads="1"/>
            </p:cNvSpPr>
            <p:nvPr/>
          </p:nvSpPr>
          <p:spPr bwMode="auto">
            <a:xfrm rot="5400000">
              <a:off x="755662" y="2132769"/>
              <a:ext cx="1223962" cy="36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26" name="Rectangle 22"/>
            <p:cNvSpPr>
              <a:spLocks noChangeArrowheads="1"/>
            </p:cNvSpPr>
            <p:nvPr/>
          </p:nvSpPr>
          <p:spPr bwMode="auto">
            <a:xfrm rot="5400000">
              <a:off x="395621" y="2132770"/>
              <a:ext cx="1223962" cy="36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30" name="Rectangle 27"/>
            <p:cNvSpPr>
              <a:spLocks noChangeArrowheads="1"/>
            </p:cNvSpPr>
            <p:nvPr/>
          </p:nvSpPr>
          <p:spPr bwMode="auto">
            <a:xfrm rot="5400000">
              <a:off x="35582" y="2132770"/>
              <a:ext cx="1223962" cy="36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31" name="Line 38"/>
            <p:cNvSpPr>
              <a:spLocks noChangeShapeType="1"/>
            </p:cNvSpPr>
            <p:nvPr/>
          </p:nvSpPr>
          <p:spPr bwMode="auto">
            <a:xfrm rot="5400000" flipV="1">
              <a:off x="251520" y="1484784"/>
              <a:ext cx="1080120" cy="6480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33" name="Line 40"/>
            <p:cNvSpPr>
              <a:spLocks noChangeShapeType="1"/>
            </p:cNvSpPr>
            <p:nvPr/>
          </p:nvSpPr>
          <p:spPr bwMode="auto">
            <a:xfrm rot="5400000" flipV="1">
              <a:off x="1079612" y="2384886"/>
              <a:ext cx="144016" cy="7200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35" name="Line 42"/>
            <p:cNvSpPr>
              <a:spLocks noChangeShapeType="1"/>
            </p:cNvSpPr>
            <p:nvPr/>
          </p:nvSpPr>
          <p:spPr bwMode="auto">
            <a:xfrm rot="5400000">
              <a:off x="935177" y="2673214"/>
              <a:ext cx="432766" cy="7213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36" name="Line 43"/>
            <p:cNvSpPr>
              <a:spLocks noChangeShapeType="1"/>
            </p:cNvSpPr>
            <p:nvPr/>
          </p:nvSpPr>
          <p:spPr bwMode="auto">
            <a:xfrm rot="5400000" flipH="1" flipV="1">
              <a:off x="323168" y="2277232"/>
              <a:ext cx="1224856" cy="7200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38" name="Rechteck 137"/>
            <p:cNvSpPr/>
            <p:nvPr/>
          </p:nvSpPr>
          <p:spPr>
            <a:xfrm>
              <a:off x="467544" y="2924944"/>
              <a:ext cx="359965" cy="145183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39" name="Rechteck 138"/>
            <p:cNvSpPr/>
            <p:nvPr/>
          </p:nvSpPr>
          <p:spPr>
            <a:xfrm>
              <a:off x="827584" y="2925665"/>
              <a:ext cx="360040" cy="14329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40" name="Rechteck 139"/>
            <p:cNvSpPr/>
            <p:nvPr/>
          </p:nvSpPr>
          <p:spPr>
            <a:xfrm>
              <a:off x="1187624" y="2924944"/>
              <a:ext cx="358775" cy="144463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141" name="Gerade Verbindung 140"/>
            <p:cNvCxnSpPr/>
            <p:nvPr/>
          </p:nvCxnSpPr>
          <p:spPr>
            <a:xfrm rot="5400000">
              <a:off x="1331416" y="3140771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Gerade Verbindung 141"/>
            <p:cNvCxnSpPr/>
            <p:nvPr/>
          </p:nvCxnSpPr>
          <p:spPr>
            <a:xfrm rot="5400000">
              <a:off x="972171" y="3139977"/>
              <a:ext cx="144463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erade Verbindung 142"/>
            <p:cNvCxnSpPr/>
            <p:nvPr/>
          </p:nvCxnSpPr>
          <p:spPr>
            <a:xfrm rot="5400000">
              <a:off x="610814" y="3140771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Line 42"/>
            <p:cNvSpPr>
              <a:spLocks noChangeShapeType="1"/>
            </p:cNvSpPr>
            <p:nvPr/>
          </p:nvSpPr>
          <p:spPr bwMode="auto">
            <a:xfrm rot="5400000" flipH="1">
              <a:off x="755576" y="1916832"/>
              <a:ext cx="576064" cy="14401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45" name="Line 42"/>
            <p:cNvSpPr>
              <a:spLocks noChangeShapeType="1"/>
            </p:cNvSpPr>
            <p:nvPr/>
          </p:nvSpPr>
          <p:spPr bwMode="auto">
            <a:xfrm rot="5400000" flipH="1" flipV="1">
              <a:off x="755576" y="2564904"/>
              <a:ext cx="576064" cy="14401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3" name="Geschweifte Klammer rechts 22"/>
            <p:cNvSpPr/>
            <p:nvPr/>
          </p:nvSpPr>
          <p:spPr bwMode="auto">
            <a:xfrm rot="5400000">
              <a:off x="899592" y="3429000"/>
              <a:ext cx="288032" cy="1728192"/>
            </a:xfrm>
            <a:prstGeom prst="rightBrace">
              <a:avLst>
                <a:gd name="adj1" fmla="val 27016"/>
                <a:gd name="adj2" fmla="val 5000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6" name="Rectangle 15"/>
            <p:cNvSpPr>
              <a:spLocks noChangeArrowheads="1"/>
            </p:cNvSpPr>
            <p:nvPr/>
          </p:nvSpPr>
          <p:spPr bwMode="auto">
            <a:xfrm>
              <a:off x="179512" y="4509120"/>
              <a:ext cx="1728191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72000" rIns="36000" bIns="0"/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buClrTx/>
                <a:buSzTx/>
                <a:defRPr/>
              </a:pPr>
              <a:r>
                <a:rPr lang="en-US" sz="1600" dirty="0" smtClean="0">
                  <a:latin typeface="+mn-lt"/>
                  <a:cs typeface="Arial"/>
                </a:rPr>
                <a:t>fast</a:t>
              </a:r>
              <a:endParaRPr lang="en-US" sz="1600" dirty="0">
                <a:latin typeface="+mn-lt"/>
                <a:cs typeface="Arial"/>
              </a:endParaRPr>
            </a:p>
          </p:txBody>
        </p:sp>
      </p:grpSp>
      <p:grpSp>
        <p:nvGrpSpPr>
          <p:cNvPr id="25" name="Gruppierung 24"/>
          <p:cNvGrpSpPr/>
          <p:nvPr/>
        </p:nvGrpSpPr>
        <p:grpSpPr>
          <a:xfrm>
            <a:off x="2051719" y="1268760"/>
            <a:ext cx="5688633" cy="3600400"/>
            <a:chOff x="2051719" y="1268760"/>
            <a:chExt cx="5688633" cy="3600400"/>
          </a:xfrm>
        </p:grpSpPr>
        <p:grpSp>
          <p:nvGrpSpPr>
            <p:cNvPr id="3" name="Gruppieren 107"/>
            <p:cNvGrpSpPr>
              <a:grpSpLocks/>
            </p:cNvGrpSpPr>
            <p:nvPr/>
          </p:nvGrpSpPr>
          <p:grpSpPr bwMode="auto">
            <a:xfrm rot="5400000">
              <a:off x="5291857" y="2133624"/>
              <a:ext cx="1296987" cy="287337"/>
              <a:chOff x="6372200" y="5877272"/>
              <a:chExt cx="1296144" cy="288033"/>
            </a:xfrm>
          </p:grpSpPr>
          <p:sp>
            <p:nvSpPr>
              <p:cNvPr id="109" name="Rechteck 108"/>
              <p:cNvSpPr/>
              <p:nvPr/>
            </p:nvSpPr>
            <p:spPr>
              <a:xfrm>
                <a:off x="6372200" y="5875680"/>
                <a:ext cx="360128" cy="143221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Rechteck 109"/>
              <p:cNvSpPr/>
              <p:nvPr/>
            </p:nvSpPr>
            <p:spPr>
              <a:xfrm>
                <a:off x="6803719" y="5875680"/>
                <a:ext cx="433105" cy="143221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hteck 110"/>
              <p:cNvSpPr/>
              <p:nvPr/>
            </p:nvSpPr>
            <p:spPr>
              <a:xfrm>
                <a:off x="7308216" y="5875680"/>
                <a:ext cx="360128" cy="143221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2" name="Gerade Verbindung 111"/>
              <p:cNvCxnSpPr/>
              <p:nvPr/>
            </p:nvCxnSpPr>
            <p:spPr>
              <a:xfrm rot="5400000">
                <a:off x="7380178" y="6092899"/>
                <a:ext cx="14481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Gerade Verbindung 112"/>
              <p:cNvCxnSpPr/>
              <p:nvPr/>
            </p:nvCxnSpPr>
            <p:spPr>
              <a:xfrm rot="5400000">
                <a:off x="6948659" y="6092899"/>
                <a:ext cx="14481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Gerade Verbindung 113"/>
              <p:cNvCxnSpPr/>
              <p:nvPr/>
            </p:nvCxnSpPr>
            <p:spPr>
              <a:xfrm rot="5400000">
                <a:off x="6516347" y="6092106"/>
                <a:ext cx="144812" cy="158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15"/>
            <p:cNvSpPr>
              <a:spLocks noChangeArrowheads="1"/>
            </p:cNvSpPr>
            <p:nvPr/>
          </p:nvSpPr>
          <p:spPr bwMode="auto">
            <a:xfrm>
              <a:off x="5940003" y="3429000"/>
              <a:ext cx="1728191" cy="575841"/>
            </a:xfrm>
            <a:prstGeom prst="rect">
              <a:avLst/>
            </a:prstGeom>
            <a:solidFill>
              <a:srgbClr val="F6B30A"/>
            </a:solidFill>
            <a:ln w="9525">
              <a:noFill/>
              <a:miter lim="800000"/>
              <a:headEnd/>
              <a:tailEnd/>
            </a:ln>
          </p:spPr>
          <p:txBody>
            <a:bodyPr wrap="none" lIns="36000" tIns="72000" rIns="36000" bIns="0"/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1600" smtClean="0">
                  <a:cs typeface="Arial"/>
                </a:rPr>
                <a:t>Block detector</a:t>
              </a:r>
            </a:p>
          </p:txBody>
        </p:sp>
        <p:sp>
          <p:nvSpPr>
            <p:cNvPr id="92" name="Rectangle 25"/>
            <p:cNvSpPr>
              <a:spLocks noChangeArrowheads="1"/>
            </p:cNvSpPr>
            <p:nvPr/>
          </p:nvSpPr>
          <p:spPr bwMode="auto">
            <a:xfrm rot="5400000">
              <a:off x="6083225" y="1629593"/>
              <a:ext cx="1296987" cy="1295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33" name="Line 39"/>
            <p:cNvSpPr>
              <a:spLocks noChangeShapeType="1"/>
            </p:cNvSpPr>
            <p:nvPr/>
          </p:nvSpPr>
          <p:spPr bwMode="auto">
            <a:xfrm rot="5400000">
              <a:off x="6876182" y="2709886"/>
              <a:ext cx="360362" cy="7143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34" name="Line 41"/>
            <p:cNvSpPr>
              <a:spLocks noChangeShapeType="1"/>
            </p:cNvSpPr>
            <p:nvPr/>
          </p:nvSpPr>
          <p:spPr bwMode="auto">
            <a:xfrm rot="5400000">
              <a:off x="6803951" y="2637655"/>
              <a:ext cx="360362" cy="2159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grpSp>
          <p:nvGrpSpPr>
            <p:cNvPr id="4" name="Gruppieren 106"/>
            <p:cNvGrpSpPr>
              <a:grpSpLocks/>
            </p:cNvGrpSpPr>
            <p:nvPr/>
          </p:nvGrpSpPr>
          <p:grpSpPr bwMode="auto">
            <a:xfrm>
              <a:off x="6084019" y="2925786"/>
              <a:ext cx="1295400" cy="287338"/>
              <a:chOff x="6372200" y="5877272"/>
              <a:chExt cx="1296144" cy="288033"/>
            </a:xfrm>
          </p:grpSpPr>
          <p:sp>
            <p:nvSpPr>
              <p:cNvPr id="101" name="Rechteck 100"/>
              <p:cNvSpPr/>
              <p:nvPr/>
            </p:nvSpPr>
            <p:spPr>
              <a:xfrm>
                <a:off x="6372200" y="5877272"/>
                <a:ext cx="360570" cy="143221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Rechteck 101"/>
              <p:cNvSpPr/>
              <p:nvPr/>
            </p:nvSpPr>
            <p:spPr>
              <a:xfrm>
                <a:off x="6804248" y="5877272"/>
                <a:ext cx="432048" cy="143221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hteck 102"/>
              <p:cNvSpPr/>
              <p:nvPr/>
            </p:nvSpPr>
            <p:spPr>
              <a:xfrm>
                <a:off x="7307775" y="5877272"/>
                <a:ext cx="360569" cy="143221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4" name="Gerade Verbindung 103"/>
              <p:cNvCxnSpPr/>
              <p:nvPr/>
            </p:nvCxnSpPr>
            <p:spPr>
              <a:xfrm rot="5400000">
                <a:off x="7379913" y="6092899"/>
                <a:ext cx="14481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 Verbindung 104"/>
              <p:cNvCxnSpPr/>
              <p:nvPr/>
            </p:nvCxnSpPr>
            <p:spPr>
              <a:xfrm rot="5400000">
                <a:off x="6947865" y="6092899"/>
                <a:ext cx="14481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 Verbindung 105"/>
              <p:cNvCxnSpPr/>
              <p:nvPr/>
            </p:nvCxnSpPr>
            <p:spPr>
              <a:xfrm rot="5400000">
                <a:off x="6515817" y="6092899"/>
                <a:ext cx="14481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uppieren 114"/>
            <p:cNvGrpSpPr>
              <a:grpSpLocks/>
            </p:cNvGrpSpPr>
            <p:nvPr/>
          </p:nvGrpSpPr>
          <p:grpSpPr bwMode="auto">
            <a:xfrm rot="16200000">
              <a:off x="6875388" y="2132830"/>
              <a:ext cx="1296987" cy="288925"/>
              <a:chOff x="6372200" y="5877272"/>
              <a:chExt cx="1296144" cy="288033"/>
            </a:xfrm>
          </p:grpSpPr>
          <p:sp>
            <p:nvSpPr>
              <p:cNvPr id="116" name="Rechteck 115"/>
              <p:cNvSpPr/>
              <p:nvPr/>
            </p:nvSpPr>
            <p:spPr>
              <a:xfrm>
                <a:off x="6372200" y="5877272"/>
                <a:ext cx="360128" cy="14401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Rechteck 116"/>
              <p:cNvSpPr/>
              <p:nvPr/>
            </p:nvSpPr>
            <p:spPr>
              <a:xfrm>
                <a:off x="6803719" y="5877272"/>
                <a:ext cx="433105" cy="14401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Rechteck 117"/>
              <p:cNvSpPr/>
              <p:nvPr/>
            </p:nvSpPr>
            <p:spPr>
              <a:xfrm>
                <a:off x="7308217" y="5877272"/>
                <a:ext cx="360128" cy="14401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9" name="Gerade Verbindung 118"/>
              <p:cNvCxnSpPr/>
              <p:nvPr/>
            </p:nvCxnSpPr>
            <p:spPr>
              <a:xfrm rot="5400000">
                <a:off x="7378990" y="6093297"/>
                <a:ext cx="14401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Gerade Verbindung 119"/>
              <p:cNvCxnSpPr/>
              <p:nvPr/>
            </p:nvCxnSpPr>
            <p:spPr>
              <a:xfrm rot="5400000">
                <a:off x="6947471" y="6093297"/>
                <a:ext cx="14401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Gerade Verbindung 120"/>
              <p:cNvCxnSpPr/>
              <p:nvPr/>
            </p:nvCxnSpPr>
            <p:spPr>
              <a:xfrm rot="5400000">
                <a:off x="6516745" y="6092504"/>
                <a:ext cx="144016" cy="158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438" name="Line 41"/>
            <p:cNvSpPr>
              <a:spLocks noChangeShapeType="1"/>
            </p:cNvSpPr>
            <p:nvPr/>
          </p:nvSpPr>
          <p:spPr bwMode="auto">
            <a:xfrm rot="5400000">
              <a:off x="6696001" y="2529705"/>
              <a:ext cx="360362" cy="4318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39" name="Line 41"/>
            <p:cNvSpPr>
              <a:spLocks noChangeShapeType="1"/>
            </p:cNvSpPr>
            <p:nvPr/>
          </p:nvSpPr>
          <p:spPr bwMode="auto">
            <a:xfrm rot="5400000">
              <a:off x="6551539" y="2385242"/>
              <a:ext cx="360362" cy="7207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0" name="Line 41"/>
            <p:cNvSpPr>
              <a:spLocks noChangeShapeType="1"/>
            </p:cNvSpPr>
            <p:nvPr/>
          </p:nvSpPr>
          <p:spPr bwMode="auto">
            <a:xfrm rot="5400000">
              <a:off x="6480101" y="2169342"/>
              <a:ext cx="215900" cy="10080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1" name="Line 41"/>
            <p:cNvSpPr>
              <a:spLocks noChangeShapeType="1"/>
            </p:cNvSpPr>
            <p:nvPr/>
          </p:nvSpPr>
          <p:spPr bwMode="auto">
            <a:xfrm rot="5400000" flipH="1">
              <a:off x="6551538" y="2024880"/>
              <a:ext cx="73025" cy="10080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2" name="Line 41"/>
            <p:cNvSpPr>
              <a:spLocks noChangeShapeType="1"/>
            </p:cNvSpPr>
            <p:nvPr/>
          </p:nvSpPr>
          <p:spPr bwMode="auto">
            <a:xfrm rot="5400000" flipH="1">
              <a:off x="6407869" y="1881211"/>
              <a:ext cx="360363" cy="10080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3" name="Line 41"/>
            <p:cNvSpPr>
              <a:spLocks noChangeShapeType="1"/>
            </p:cNvSpPr>
            <p:nvPr/>
          </p:nvSpPr>
          <p:spPr bwMode="auto">
            <a:xfrm rot="5400000" flipH="1">
              <a:off x="6155457" y="1628798"/>
              <a:ext cx="865188" cy="10080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4" name="Line 41"/>
            <p:cNvSpPr>
              <a:spLocks noChangeShapeType="1"/>
            </p:cNvSpPr>
            <p:nvPr/>
          </p:nvSpPr>
          <p:spPr bwMode="auto">
            <a:xfrm rot="5400000" flipH="1">
              <a:off x="6371357" y="1844699"/>
              <a:ext cx="936625" cy="5048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5" name="Line 41"/>
            <p:cNvSpPr>
              <a:spLocks noChangeShapeType="1"/>
            </p:cNvSpPr>
            <p:nvPr/>
          </p:nvSpPr>
          <p:spPr bwMode="auto">
            <a:xfrm rot="5400000" flipH="1">
              <a:off x="6551538" y="2024880"/>
              <a:ext cx="936625" cy="1444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6" name="Line 39"/>
            <p:cNvSpPr>
              <a:spLocks noChangeShapeType="1"/>
            </p:cNvSpPr>
            <p:nvPr/>
          </p:nvSpPr>
          <p:spPr bwMode="auto">
            <a:xfrm rot="5400000" flipV="1">
              <a:off x="6934920" y="2722586"/>
              <a:ext cx="360362" cy="460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7" name="Line 41"/>
            <p:cNvSpPr>
              <a:spLocks noChangeShapeType="1"/>
            </p:cNvSpPr>
            <p:nvPr/>
          </p:nvSpPr>
          <p:spPr bwMode="auto">
            <a:xfrm rot="16200000" flipH="1">
              <a:off x="7019851" y="2637655"/>
              <a:ext cx="360362" cy="2159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8" name="Line 41"/>
            <p:cNvSpPr>
              <a:spLocks noChangeShapeType="1"/>
            </p:cNvSpPr>
            <p:nvPr/>
          </p:nvSpPr>
          <p:spPr bwMode="auto">
            <a:xfrm rot="16200000" flipH="1">
              <a:off x="7092082" y="2565424"/>
              <a:ext cx="287337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9" name="Line 41"/>
            <p:cNvSpPr>
              <a:spLocks noChangeShapeType="1"/>
            </p:cNvSpPr>
            <p:nvPr/>
          </p:nvSpPr>
          <p:spPr bwMode="auto">
            <a:xfrm rot="16200000" flipH="1">
              <a:off x="7163520" y="2493986"/>
              <a:ext cx="144462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50" name="Line 41"/>
            <p:cNvSpPr>
              <a:spLocks noChangeShapeType="1"/>
            </p:cNvSpPr>
            <p:nvPr/>
          </p:nvSpPr>
          <p:spPr bwMode="auto">
            <a:xfrm rot="16200000" flipH="1">
              <a:off x="7200032" y="2457474"/>
              <a:ext cx="71437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51" name="Line 41"/>
            <p:cNvSpPr>
              <a:spLocks noChangeShapeType="1"/>
            </p:cNvSpPr>
            <p:nvPr/>
          </p:nvSpPr>
          <p:spPr bwMode="auto">
            <a:xfrm rot="16200000">
              <a:off x="7199238" y="2385243"/>
              <a:ext cx="73025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52" name="Line 41"/>
            <p:cNvSpPr>
              <a:spLocks noChangeShapeType="1"/>
            </p:cNvSpPr>
            <p:nvPr/>
          </p:nvSpPr>
          <p:spPr bwMode="auto">
            <a:xfrm rot="16200000">
              <a:off x="7127801" y="2313805"/>
              <a:ext cx="215900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53" name="Line 41"/>
            <p:cNvSpPr>
              <a:spLocks noChangeShapeType="1"/>
            </p:cNvSpPr>
            <p:nvPr/>
          </p:nvSpPr>
          <p:spPr bwMode="auto">
            <a:xfrm rot="16200000">
              <a:off x="6983338" y="2169343"/>
              <a:ext cx="504825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54" name="Line 41"/>
            <p:cNvSpPr>
              <a:spLocks noChangeShapeType="1"/>
            </p:cNvSpPr>
            <p:nvPr/>
          </p:nvSpPr>
          <p:spPr bwMode="auto">
            <a:xfrm rot="16200000">
              <a:off x="6696000" y="2024881"/>
              <a:ext cx="936625" cy="1444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55" name="Line 38"/>
            <p:cNvSpPr>
              <a:spLocks noChangeShapeType="1"/>
            </p:cNvSpPr>
            <p:nvPr/>
          </p:nvSpPr>
          <p:spPr bwMode="auto">
            <a:xfrm rot="5400000" flipV="1">
              <a:off x="6480100" y="1953443"/>
              <a:ext cx="1152525" cy="714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 rot="5400000">
              <a:off x="2952526" y="1952526"/>
              <a:ext cx="1223962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ectangle 18"/>
            <p:cNvSpPr>
              <a:spLocks noChangeArrowheads="1"/>
            </p:cNvSpPr>
            <p:nvPr/>
          </p:nvSpPr>
          <p:spPr bwMode="auto">
            <a:xfrm rot="5400000">
              <a:off x="2808063" y="1952527"/>
              <a:ext cx="1223962" cy="1444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9"/>
            <p:cNvSpPr>
              <a:spLocks noChangeArrowheads="1"/>
            </p:cNvSpPr>
            <p:nvPr/>
          </p:nvSpPr>
          <p:spPr bwMode="auto">
            <a:xfrm rot="5400000">
              <a:off x="2665188" y="1952527"/>
              <a:ext cx="1223962" cy="1444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4" name="Rectangle 20"/>
            <p:cNvSpPr>
              <a:spLocks noChangeArrowheads="1"/>
            </p:cNvSpPr>
            <p:nvPr/>
          </p:nvSpPr>
          <p:spPr bwMode="auto">
            <a:xfrm rot="5400000">
              <a:off x="2520726" y="1952526"/>
              <a:ext cx="1223962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 rot="5400000">
              <a:off x="2376263" y="1952527"/>
              <a:ext cx="1223962" cy="1444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 rot="5400000">
              <a:off x="2231801" y="1952526"/>
              <a:ext cx="1223962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 rot="5400000">
              <a:off x="2088926" y="1952526"/>
              <a:ext cx="1223962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rot="5400000">
              <a:off x="1944463" y="1952527"/>
              <a:ext cx="1223962" cy="1444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 rot="5400000">
              <a:off x="2842987" y="2133502"/>
              <a:ext cx="288925" cy="1295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Rectangle 27"/>
            <p:cNvSpPr>
              <a:spLocks noChangeArrowheads="1"/>
            </p:cNvSpPr>
            <p:nvPr/>
          </p:nvSpPr>
          <p:spPr bwMode="auto">
            <a:xfrm rot="5400000">
              <a:off x="1800001" y="1952526"/>
              <a:ext cx="1223962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58385" name="Line 38"/>
            <p:cNvSpPr>
              <a:spLocks noChangeShapeType="1"/>
            </p:cNvSpPr>
            <p:nvPr/>
          </p:nvSpPr>
          <p:spPr bwMode="auto">
            <a:xfrm rot="5400000" flipV="1">
              <a:off x="2902954" y="1425637"/>
              <a:ext cx="359792" cy="460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386" name="Line 39"/>
            <p:cNvSpPr>
              <a:spLocks noChangeShapeType="1"/>
            </p:cNvSpPr>
            <p:nvPr/>
          </p:nvSpPr>
          <p:spPr bwMode="auto">
            <a:xfrm rot="5400000" flipV="1">
              <a:off x="3023963" y="1736627"/>
              <a:ext cx="288925" cy="730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387" name="Line 40"/>
            <p:cNvSpPr>
              <a:spLocks noChangeShapeType="1"/>
            </p:cNvSpPr>
            <p:nvPr/>
          </p:nvSpPr>
          <p:spPr bwMode="auto">
            <a:xfrm rot="5400000">
              <a:off x="2845370" y="2134295"/>
              <a:ext cx="576262" cy="14287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388" name="Line 41"/>
            <p:cNvSpPr>
              <a:spLocks noChangeShapeType="1"/>
            </p:cNvSpPr>
            <p:nvPr/>
          </p:nvSpPr>
          <p:spPr bwMode="auto">
            <a:xfrm rot="5400000">
              <a:off x="2629469" y="2132708"/>
              <a:ext cx="100806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389" name="Line 42"/>
            <p:cNvSpPr>
              <a:spLocks noChangeShapeType="1"/>
            </p:cNvSpPr>
            <p:nvPr/>
          </p:nvSpPr>
          <p:spPr bwMode="auto">
            <a:xfrm rot="5400000" flipV="1">
              <a:off x="2916807" y="2637532"/>
              <a:ext cx="431800" cy="1444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390" name="Line 43"/>
            <p:cNvSpPr>
              <a:spLocks noChangeShapeType="1"/>
            </p:cNvSpPr>
            <p:nvPr/>
          </p:nvSpPr>
          <p:spPr bwMode="auto">
            <a:xfrm rot="5400000" flipH="1" flipV="1">
              <a:off x="2881088" y="2673252"/>
              <a:ext cx="360362" cy="1444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391" name="Line 44"/>
            <p:cNvSpPr>
              <a:spLocks noChangeShapeType="1"/>
            </p:cNvSpPr>
            <p:nvPr/>
          </p:nvSpPr>
          <p:spPr bwMode="auto">
            <a:xfrm rot="5400000" flipV="1">
              <a:off x="3096987" y="2673252"/>
              <a:ext cx="288925" cy="2159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2339750" y="2925664"/>
              <a:ext cx="360363" cy="144463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7" name="Rechteck 36"/>
            <p:cNvSpPr/>
            <p:nvPr/>
          </p:nvSpPr>
          <p:spPr>
            <a:xfrm>
              <a:off x="2771550" y="2925664"/>
              <a:ext cx="431800" cy="144463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8" name="Rechteck 37"/>
            <p:cNvSpPr/>
            <p:nvPr/>
          </p:nvSpPr>
          <p:spPr>
            <a:xfrm>
              <a:off x="3276375" y="2925664"/>
              <a:ext cx="358775" cy="144463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64" name="Gerade Verbindung 63"/>
            <p:cNvCxnSpPr/>
            <p:nvPr/>
          </p:nvCxnSpPr>
          <p:spPr>
            <a:xfrm rot="5400000">
              <a:off x="3348606" y="3140771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/>
          </p:nvCxnSpPr>
          <p:spPr>
            <a:xfrm rot="5400000">
              <a:off x="2916012" y="3139977"/>
              <a:ext cx="144463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/>
          </p:nvCxnSpPr>
          <p:spPr>
            <a:xfrm rot="5400000">
              <a:off x="2483418" y="3140771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ectangle 15"/>
            <p:cNvSpPr>
              <a:spLocks noChangeArrowheads="1"/>
            </p:cNvSpPr>
            <p:nvPr/>
          </p:nvSpPr>
          <p:spPr bwMode="auto">
            <a:xfrm>
              <a:off x="2051719" y="3429000"/>
              <a:ext cx="1944215" cy="576064"/>
            </a:xfrm>
            <a:prstGeom prst="rect">
              <a:avLst/>
            </a:prstGeom>
            <a:solidFill>
              <a:srgbClr val="F6B30A"/>
            </a:solidFill>
            <a:ln w="9525">
              <a:noFill/>
              <a:miter lim="800000"/>
              <a:headEnd/>
              <a:tailEnd/>
            </a:ln>
          </p:spPr>
          <p:txBody>
            <a:bodyPr wrap="none" lIns="36000" tIns="72000" rIns="36000" bIns="0"/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1600" smtClean="0">
                  <a:cs typeface="Arial"/>
                </a:rPr>
                <a:t>Light spreader</a:t>
              </a:r>
              <a:endParaRPr lang="en-US" sz="1600">
                <a:cs typeface="Arial"/>
              </a:endParaRPr>
            </a:p>
          </p:txBody>
        </p:sp>
        <p:sp>
          <p:nvSpPr>
            <p:cNvPr id="149" name="Rectangle 27"/>
            <p:cNvSpPr>
              <a:spLocks noChangeArrowheads="1"/>
            </p:cNvSpPr>
            <p:nvPr/>
          </p:nvSpPr>
          <p:spPr bwMode="auto">
            <a:xfrm rot="5400000">
              <a:off x="3744542" y="2240781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52" name="Line 43"/>
            <p:cNvSpPr>
              <a:spLocks noChangeShapeType="1"/>
            </p:cNvSpPr>
            <p:nvPr/>
          </p:nvSpPr>
          <p:spPr bwMode="auto">
            <a:xfrm rot="5400000" flipH="1" flipV="1">
              <a:off x="4140140" y="2277231"/>
              <a:ext cx="1224856" cy="7200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53" name="Rechteck 152"/>
            <p:cNvSpPr/>
            <p:nvPr/>
          </p:nvSpPr>
          <p:spPr>
            <a:xfrm>
              <a:off x="4284516" y="2924943"/>
              <a:ext cx="432047" cy="144017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54" name="Rechteck 153"/>
            <p:cNvSpPr/>
            <p:nvPr/>
          </p:nvSpPr>
          <p:spPr>
            <a:xfrm>
              <a:off x="4716563" y="2924944"/>
              <a:ext cx="432048" cy="144016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55" name="Rechteck 154"/>
            <p:cNvSpPr/>
            <p:nvPr/>
          </p:nvSpPr>
          <p:spPr>
            <a:xfrm>
              <a:off x="5148612" y="2924943"/>
              <a:ext cx="432048" cy="144017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156" name="Gerade Verbindung 155"/>
            <p:cNvCxnSpPr/>
            <p:nvPr/>
          </p:nvCxnSpPr>
          <p:spPr>
            <a:xfrm rot="5400000">
              <a:off x="5365676" y="3140770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Gerade Verbindung 156"/>
            <p:cNvCxnSpPr/>
            <p:nvPr/>
          </p:nvCxnSpPr>
          <p:spPr>
            <a:xfrm rot="5400000">
              <a:off x="4861150" y="3139976"/>
              <a:ext cx="144463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Gerade Verbindung 157"/>
            <p:cNvCxnSpPr/>
            <p:nvPr/>
          </p:nvCxnSpPr>
          <p:spPr>
            <a:xfrm rot="5400000">
              <a:off x="4427786" y="3140770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ectangle 27"/>
            <p:cNvSpPr>
              <a:spLocks noChangeArrowheads="1"/>
            </p:cNvSpPr>
            <p:nvPr/>
          </p:nvSpPr>
          <p:spPr bwMode="auto">
            <a:xfrm rot="5400000">
              <a:off x="3888558" y="2240781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2" name="Rectangle 27"/>
            <p:cNvSpPr>
              <a:spLocks noChangeArrowheads="1"/>
            </p:cNvSpPr>
            <p:nvPr/>
          </p:nvSpPr>
          <p:spPr bwMode="auto">
            <a:xfrm rot="5400000">
              <a:off x="4032574" y="2240781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3" name="Rectangle 27"/>
            <p:cNvSpPr>
              <a:spLocks noChangeArrowheads="1"/>
            </p:cNvSpPr>
            <p:nvPr/>
          </p:nvSpPr>
          <p:spPr bwMode="auto">
            <a:xfrm rot="5400000">
              <a:off x="4176590" y="2240781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4" name="Rectangle 27"/>
            <p:cNvSpPr>
              <a:spLocks noChangeArrowheads="1"/>
            </p:cNvSpPr>
            <p:nvPr/>
          </p:nvSpPr>
          <p:spPr bwMode="auto">
            <a:xfrm rot="5400000">
              <a:off x="4320606" y="2240781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5" name="Rectangle 27"/>
            <p:cNvSpPr>
              <a:spLocks noChangeArrowheads="1"/>
            </p:cNvSpPr>
            <p:nvPr/>
          </p:nvSpPr>
          <p:spPr bwMode="auto">
            <a:xfrm rot="5400000">
              <a:off x="4464622" y="2240781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6" name="Rectangle 27"/>
            <p:cNvSpPr>
              <a:spLocks noChangeArrowheads="1"/>
            </p:cNvSpPr>
            <p:nvPr/>
          </p:nvSpPr>
          <p:spPr bwMode="auto">
            <a:xfrm rot="5400000">
              <a:off x="4608638" y="2240781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7" name="Rectangle 27"/>
            <p:cNvSpPr>
              <a:spLocks noChangeArrowheads="1"/>
            </p:cNvSpPr>
            <p:nvPr/>
          </p:nvSpPr>
          <p:spPr bwMode="auto">
            <a:xfrm rot="5400000">
              <a:off x="4752654" y="2240781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8" name="Rectangle 27"/>
            <p:cNvSpPr>
              <a:spLocks noChangeArrowheads="1"/>
            </p:cNvSpPr>
            <p:nvPr/>
          </p:nvSpPr>
          <p:spPr bwMode="auto">
            <a:xfrm rot="5400000">
              <a:off x="4896670" y="2240781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9" name="Rectangle 15"/>
            <p:cNvSpPr>
              <a:spLocks noChangeArrowheads="1"/>
            </p:cNvSpPr>
            <p:nvPr/>
          </p:nvSpPr>
          <p:spPr bwMode="auto">
            <a:xfrm>
              <a:off x="4140499" y="3429000"/>
              <a:ext cx="1656183" cy="576064"/>
            </a:xfrm>
            <a:prstGeom prst="rect">
              <a:avLst/>
            </a:prstGeom>
            <a:solidFill>
              <a:srgbClr val="F6B30A"/>
            </a:solidFill>
            <a:ln w="9525">
              <a:noFill/>
              <a:miter lim="800000"/>
              <a:headEnd/>
              <a:tailEnd/>
            </a:ln>
          </p:spPr>
          <p:txBody>
            <a:bodyPr wrap="none" lIns="36000" tIns="72000" rIns="36000" bIns="0"/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1600" smtClean="0">
                  <a:cs typeface="Arial"/>
                </a:rPr>
                <a:t>Spatial Resolving</a:t>
              </a:r>
            </a:p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1600" smtClean="0">
                  <a:cs typeface="Arial"/>
                </a:rPr>
                <a:t>Sensor</a:t>
              </a:r>
              <a:endParaRPr lang="en-US" sz="1600">
                <a:cs typeface="Arial"/>
              </a:endParaRPr>
            </a:p>
          </p:txBody>
        </p:sp>
        <p:sp>
          <p:nvSpPr>
            <p:cNvPr id="196" name="Line 38"/>
            <p:cNvSpPr>
              <a:spLocks noChangeShapeType="1"/>
            </p:cNvSpPr>
            <p:nvPr/>
          </p:nvSpPr>
          <p:spPr bwMode="auto">
            <a:xfrm rot="5400000" flipV="1">
              <a:off x="4738267" y="1606549"/>
              <a:ext cx="791963" cy="1163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97" name="Line 39"/>
            <p:cNvSpPr>
              <a:spLocks noChangeShapeType="1"/>
            </p:cNvSpPr>
            <p:nvPr/>
          </p:nvSpPr>
          <p:spPr bwMode="auto">
            <a:xfrm rot="5400000" flipV="1">
              <a:off x="5110535" y="2168798"/>
              <a:ext cx="288925" cy="730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98" name="Line 40"/>
            <p:cNvSpPr>
              <a:spLocks noChangeShapeType="1"/>
            </p:cNvSpPr>
            <p:nvPr/>
          </p:nvSpPr>
          <p:spPr bwMode="auto">
            <a:xfrm rot="5400000">
              <a:off x="4931942" y="2566466"/>
              <a:ext cx="576262" cy="14287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99" name="Line 41"/>
            <p:cNvSpPr>
              <a:spLocks noChangeShapeType="1"/>
            </p:cNvSpPr>
            <p:nvPr/>
          </p:nvSpPr>
          <p:spPr bwMode="auto">
            <a:xfrm rot="5400000">
              <a:off x="4788024" y="2492896"/>
              <a:ext cx="86409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grpSp>
          <p:nvGrpSpPr>
            <p:cNvPr id="10" name="Gruppieren 256"/>
            <p:cNvGrpSpPr/>
            <p:nvPr/>
          </p:nvGrpSpPr>
          <p:grpSpPr>
            <a:xfrm>
              <a:off x="5724128" y="1412776"/>
              <a:ext cx="2016224" cy="1872208"/>
              <a:chOff x="5220072" y="188640"/>
              <a:chExt cx="2016224" cy="1872208"/>
            </a:xfrm>
          </p:grpSpPr>
          <p:sp>
            <p:nvSpPr>
              <p:cNvPr id="256" name="Rechteck 255"/>
              <p:cNvSpPr/>
              <p:nvPr/>
            </p:nvSpPr>
            <p:spPr bwMode="auto">
              <a:xfrm>
                <a:off x="5220072" y="260648"/>
                <a:ext cx="2016224" cy="1800200"/>
              </a:xfrm>
              <a:prstGeom prst="rect">
                <a:avLst/>
              </a:prstGeom>
              <a:solidFill>
                <a:schemeClr val="bg1"/>
              </a:solidFill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" name="Rectangle 25"/>
              <p:cNvSpPr>
                <a:spLocks noChangeArrowheads="1"/>
              </p:cNvSpPr>
              <p:nvPr/>
            </p:nvSpPr>
            <p:spPr bwMode="auto">
              <a:xfrm rot="5400000">
                <a:off x="5579321" y="405334"/>
                <a:ext cx="1296987" cy="12954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6" name="Line 39"/>
              <p:cNvSpPr>
                <a:spLocks noChangeShapeType="1"/>
              </p:cNvSpPr>
              <p:nvPr/>
            </p:nvSpPr>
            <p:spPr bwMode="auto">
              <a:xfrm rot="5400000">
                <a:off x="6372278" y="1485627"/>
                <a:ext cx="360362" cy="7143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07" name="Line 41"/>
              <p:cNvSpPr>
                <a:spLocks noChangeShapeType="1"/>
              </p:cNvSpPr>
              <p:nvPr/>
            </p:nvSpPr>
            <p:spPr bwMode="auto">
              <a:xfrm rot="5400000">
                <a:off x="6300047" y="1413396"/>
                <a:ext cx="360362" cy="21590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grpSp>
            <p:nvGrpSpPr>
              <p:cNvPr id="20" name="Gruppieren 106"/>
              <p:cNvGrpSpPr>
                <a:grpSpLocks/>
              </p:cNvGrpSpPr>
              <p:nvPr/>
            </p:nvGrpSpPr>
            <p:grpSpPr bwMode="auto">
              <a:xfrm>
                <a:off x="5580115" y="1701527"/>
                <a:ext cx="1295400" cy="287338"/>
                <a:chOff x="6372200" y="5877272"/>
                <a:chExt cx="1296144" cy="288033"/>
              </a:xfrm>
            </p:grpSpPr>
            <p:sp>
              <p:nvSpPr>
                <p:cNvPr id="209" name="Rechteck 208"/>
                <p:cNvSpPr/>
                <p:nvPr/>
              </p:nvSpPr>
              <p:spPr>
                <a:xfrm>
                  <a:off x="6372200" y="5877272"/>
                  <a:ext cx="360570" cy="143221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49263">
                    <a:lnSpc>
                      <a:spcPct val="113000"/>
                    </a:lnSpc>
                    <a:defRPr/>
                  </a:pP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0" name="Rechteck 209"/>
                <p:cNvSpPr/>
                <p:nvPr/>
              </p:nvSpPr>
              <p:spPr>
                <a:xfrm>
                  <a:off x="6804248" y="5877272"/>
                  <a:ext cx="432048" cy="143221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49263">
                    <a:lnSpc>
                      <a:spcPct val="113000"/>
                    </a:lnSpc>
                    <a:defRPr/>
                  </a:pP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1" name="Rechteck 210"/>
                <p:cNvSpPr/>
                <p:nvPr/>
              </p:nvSpPr>
              <p:spPr>
                <a:xfrm>
                  <a:off x="7307775" y="5877272"/>
                  <a:ext cx="360569" cy="143221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49263">
                    <a:lnSpc>
                      <a:spcPct val="113000"/>
                    </a:lnSpc>
                    <a:defRPr/>
                  </a:pP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12" name="Gerade Verbindung 211"/>
                <p:cNvCxnSpPr/>
                <p:nvPr/>
              </p:nvCxnSpPr>
              <p:spPr>
                <a:xfrm rot="5400000">
                  <a:off x="7379913" y="6092899"/>
                  <a:ext cx="14481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Gerade Verbindung 212"/>
                <p:cNvCxnSpPr/>
                <p:nvPr/>
              </p:nvCxnSpPr>
              <p:spPr>
                <a:xfrm rot="5400000">
                  <a:off x="6947865" y="6092899"/>
                  <a:ext cx="14481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Gerade Verbindung 213"/>
                <p:cNvCxnSpPr/>
                <p:nvPr/>
              </p:nvCxnSpPr>
              <p:spPr>
                <a:xfrm rot="5400000">
                  <a:off x="6515817" y="6092899"/>
                  <a:ext cx="14481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9" name="Line 41"/>
              <p:cNvSpPr>
                <a:spLocks noChangeShapeType="1"/>
              </p:cNvSpPr>
              <p:nvPr/>
            </p:nvSpPr>
            <p:spPr bwMode="auto">
              <a:xfrm rot="5400000">
                <a:off x="6192097" y="1305446"/>
                <a:ext cx="360362" cy="43180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30" name="Line 41"/>
              <p:cNvSpPr>
                <a:spLocks noChangeShapeType="1"/>
              </p:cNvSpPr>
              <p:nvPr/>
            </p:nvSpPr>
            <p:spPr bwMode="auto">
              <a:xfrm rot="5400000">
                <a:off x="6047635" y="1160983"/>
                <a:ext cx="360362" cy="720725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31" name="Line 41"/>
              <p:cNvSpPr>
                <a:spLocks noChangeShapeType="1"/>
              </p:cNvSpPr>
              <p:nvPr/>
            </p:nvSpPr>
            <p:spPr bwMode="auto">
              <a:xfrm rot="5400000">
                <a:off x="5976197" y="945083"/>
                <a:ext cx="215900" cy="1008063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32" name="Line 41"/>
              <p:cNvSpPr>
                <a:spLocks noChangeShapeType="1"/>
              </p:cNvSpPr>
              <p:nvPr/>
            </p:nvSpPr>
            <p:spPr bwMode="auto">
              <a:xfrm rot="5400000" flipH="1">
                <a:off x="6047634" y="800621"/>
                <a:ext cx="73025" cy="1008063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33" name="Line 41"/>
              <p:cNvSpPr>
                <a:spLocks noChangeShapeType="1"/>
              </p:cNvSpPr>
              <p:nvPr/>
            </p:nvSpPr>
            <p:spPr bwMode="auto">
              <a:xfrm rot="5400000" flipH="1">
                <a:off x="5903965" y="656952"/>
                <a:ext cx="360363" cy="1008063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34" name="Line 41"/>
              <p:cNvSpPr>
                <a:spLocks noChangeShapeType="1"/>
              </p:cNvSpPr>
              <p:nvPr/>
            </p:nvSpPr>
            <p:spPr bwMode="auto">
              <a:xfrm rot="5400000" flipH="1">
                <a:off x="5651553" y="404539"/>
                <a:ext cx="865188" cy="1008063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35" name="Line 41"/>
              <p:cNvSpPr>
                <a:spLocks noChangeShapeType="1"/>
              </p:cNvSpPr>
              <p:nvPr/>
            </p:nvSpPr>
            <p:spPr bwMode="auto">
              <a:xfrm rot="5400000" flipH="1">
                <a:off x="5867453" y="620440"/>
                <a:ext cx="936625" cy="504825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36" name="Line 41"/>
              <p:cNvSpPr>
                <a:spLocks noChangeShapeType="1"/>
              </p:cNvSpPr>
              <p:nvPr/>
            </p:nvSpPr>
            <p:spPr bwMode="auto">
              <a:xfrm rot="5400000" flipH="1">
                <a:off x="6047634" y="800621"/>
                <a:ext cx="936625" cy="144463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37" name="Line 39"/>
              <p:cNvSpPr>
                <a:spLocks noChangeShapeType="1"/>
              </p:cNvSpPr>
              <p:nvPr/>
            </p:nvSpPr>
            <p:spPr bwMode="auto">
              <a:xfrm rot="5400000" flipV="1">
                <a:off x="6431016" y="1498327"/>
                <a:ext cx="360362" cy="46037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38" name="Line 41"/>
              <p:cNvSpPr>
                <a:spLocks noChangeShapeType="1"/>
              </p:cNvSpPr>
              <p:nvPr/>
            </p:nvSpPr>
            <p:spPr bwMode="auto">
              <a:xfrm rot="16200000" flipH="1">
                <a:off x="6515947" y="1413396"/>
                <a:ext cx="360362" cy="21590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39" name="Line 41"/>
              <p:cNvSpPr>
                <a:spLocks noChangeShapeType="1"/>
              </p:cNvSpPr>
              <p:nvPr/>
            </p:nvSpPr>
            <p:spPr bwMode="auto">
              <a:xfrm rot="16200000" flipH="1">
                <a:off x="6588178" y="1341165"/>
                <a:ext cx="287337" cy="287337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40" name="Line 41"/>
              <p:cNvSpPr>
                <a:spLocks noChangeShapeType="1"/>
              </p:cNvSpPr>
              <p:nvPr/>
            </p:nvSpPr>
            <p:spPr bwMode="auto">
              <a:xfrm rot="16200000" flipH="1">
                <a:off x="6659616" y="1269727"/>
                <a:ext cx="144462" cy="287337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41" name="Line 41"/>
              <p:cNvSpPr>
                <a:spLocks noChangeShapeType="1"/>
              </p:cNvSpPr>
              <p:nvPr/>
            </p:nvSpPr>
            <p:spPr bwMode="auto">
              <a:xfrm rot="16200000" flipH="1">
                <a:off x="6696128" y="1233215"/>
                <a:ext cx="71437" cy="287337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42" name="Line 41"/>
              <p:cNvSpPr>
                <a:spLocks noChangeShapeType="1"/>
              </p:cNvSpPr>
              <p:nvPr/>
            </p:nvSpPr>
            <p:spPr bwMode="auto">
              <a:xfrm rot="16200000">
                <a:off x="6695334" y="1160984"/>
                <a:ext cx="73025" cy="287337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43" name="Line 41"/>
              <p:cNvSpPr>
                <a:spLocks noChangeShapeType="1"/>
              </p:cNvSpPr>
              <p:nvPr/>
            </p:nvSpPr>
            <p:spPr bwMode="auto">
              <a:xfrm rot="16200000">
                <a:off x="6623897" y="1089546"/>
                <a:ext cx="215900" cy="287337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44" name="Line 41"/>
              <p:cNvSpPr>
                <a:spLocks noChangeShapeType="1"/>
              </p:cNvSpPr>
              <p:nvPr/>
            </p:nvSpPr>
            <p:spPr bwMode="auto">
              <a:xfrm rot="16200000">
                <a:off x="6479434" y="945084"/>
                <a:ext cx="504825" cy="287337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45" name="Line 41"/>
              <p:cNvSpPr>
                <a:spLocks noChangeShapeType="1"/>
              </p:cNvSpPr>
              <p:nvPr/>
            </p:nvSpPr>
            <p:spPr bwMode="auto">
              <a:xfrm rot="16200000">
                <a:off x="6192096" y="800622"/>
                <a:ext cx="936625" cy="144462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46" name="Line 38"/>
              <p:cNvSpPr>
                <a:spLocks noChangeShapeType="1"/>
              </p:cNvSpPr>
              <p:nvPr/>
            </p:nvSpPr>
            <p:spPr bwMode="auto">
              <a:xfrm rot="5400000" flipV="1">
                <a:off x="5976196" y="729184"/>
                <a:ext cx="1152525" cy="714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49" name="Line 41"/>
              <p:cNvSpPr>
                <a:spLocks noChangeShapeType="1"/>
              </p:cNvSpPr>
              <p:nvPr/>
            </p:nvSpPr>
            <p:spPr bwMode="auto">
              <a:xfrm rot="5400000" flipH="1">
                <a:off x="5580112" y="953341"/>
                <a:ext cx="720082" cy="720082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50" name="Line 41"/>
              <p:cNvSpPr>
                <a:spLocks noChangeShapeType="1"/>
              </p:cNvSpPr>
              <p:nvPr/>
            </p:nvSpPr>
            <p:spPr bwMode="auto">
              <a:xfrm rot="5400000" flipH="1" flipV="1">
                <a:off x="5292081" y="881335"/>
                <a:ext cx="1224137" cy="360039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51" name="Line 41"/>
              <p:cNvSpPr>
                <a:spLocks noChangeShapeType="1"/>
              </p:cNvSpPr>
              <p:nvPr/>
            </p:nvSpPr>
            <p:spPr bwMode="auto">
              <a:xfrm rot="16200000">
                <a:off x="5940156" y="449286"/>
                <a:ext cx="576065" cy="1296147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  <p:sp>
            <p:nvSpPr>
              <p:cNvPr id="252" name="Line 41"/>
              <p:cNvSpPr>
                <a:spLocks noChangeShapeType="1"/>
              </p:cNvSpPr>
              <p:nvPr/>
            </p:nvSpPr>
            <p:spPr bwMode="auto">
              <a:xfrm rot="16200000" flipH="1">
                <a:off x="5472103" y="1493403"/>
                <a:ext cx="288033" cy="7200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de-DE"/>
              </a:p>
            </p:txBody>
          </p:sp>
        </p:grpSp>
        <p:sp>
          <p:nvSpPr>
            <p:cNvPr id="174" name="Geschweifte Klammer rechts 173"/>
            <p:cNvSpPr/>
            <p:nvPr/>
          </p:nvSpPr>
          <p:spPr bwMode="auto">
            <a:xfrm rot="5400000">
              <a:off x="4319972" y="1880828"/>
              <a:ext cx="288032" cy="4824536"/>
            </a:xfrm>
            <a:prstGeom prst="rightBrace">
              <a:avLst>
                <a:gd name="adj1" fmla="val 27016"/>
                <a:gd name="adj2" fmla="val 5000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3" name="Rectangle 15"/>
            <p:cNvSpPr>
              <a:spLocks noChangeArrowheads="1"/>
            </p:cNvSpPr>
            <p:nvPr/>
          </p:nvSpPr>
          <p:spPr bwMode="auto">
            <a:xfrm>
              <a:off x="3563888" y="4509120"/>
              <a:ext cx="1728191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72000" rIns="36000" bIns="0"/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buClrTx/>
                <a:buSzTx/>
                <a:defRPr/>
              </a:pPr>
              <a:r>
                <a:rPr lang="en-US" sz="1600" dirty="0" smtClean="0">
                  <a:latin typeface="+mn-lt"/>
                  <a:cs typeface="Arial"/>
                </a:rPr>
                <a:t>high position resolution / less channels</a:t>
              </a:r>
              <a:endParaRPr lang="en-US" sz="1600" dirty="0">
                <a:latin typeface="+mn-lt"/>
                <a:cs typeface="Arial"/>
              </a:endParaRPr>
            </a:p>
          </p:txBody>
        </p:sp>
      </p:grpSp>
      <p:grpSp>
        <p:nvGrpSpPr>
          <p:cNvPr id="26" name="Gruppierung 25"/>
          <p:cNvGrpSpPr/>
          <p:nvPr/>
        </p:nvGrpSpPr>
        <p:grpSpPr>
          <a:xfrm>
            <a:off x="6660232" y="1196754"/>
            <a:ext cx="2592287" cy="3672406"/>
            <a:chOff x="6660232" y="1196754"/>
            <a:chExt cx="2592287" cy="3672406"/>
          </a:xfrm>
        </p:grpSpPr>
        <p:sp>
          <p:nvSpPr>
            <p:cNvPr id="171" name="Rectangle 19"/>
            <p:cNvSpPr>
              <a:spLocks noChangeArrowheads="1"/>
            </p:cNvSpPr>
            <p:nvPr/>
          </p:nvSpPr>
          <p:spPr bwMode="auto">
            <a:xfrm rot="5400000">
              <a:off x="8460519" y="2420801"/>
              <a:ext cx="647898" cy="36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72" name="Rectangle 22"/>
            <p:cNvSpPr>
              <a:spLocks noChangeArrowheads="1"/>
            </p:cNvSpPr>
            <p:nvPr/>
          </p:nvSpPr>
          <p:spPr bwMode="auto">
            <a:xfrm rot="5400000">
              <a:off x="8100478" y="2420802"/>
              <a:ext cx="647898" cy="36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73" name="Rectangle 27"/>
            <p:cNvSpPr>
              <a:spLocks noChangeArrowheads="1"/>
            </p:cNvSpPr>
            <p:nvPr/>
          </p:nvSpPr>
          <p:spPr bwMode="auto">
            <a:xfrm rot="5400000">
              <a:off x="7740439" y="2420802"/>
              <a:ext cx="647898" cy="36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77" name="Rechteck 176"/>
            <p:cNvSpPr/>
            <p:nvPr/>
          </p:nvSpPr>
          <p:spPr>
            <a:xfrm>
              <a:off x="7884369" y="2924944"/>
              <a:ext cx="359965" cy="145183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78" name="Rechteck 177"/>
            <p:cNvSpPr/>
            <p:nvPr/>
          </p:nvSpPr>
          <p:spPr>
            <a:xfrm>
              <a:off x="8244409" y="2925665"/>
              <a:ext cx="360040" cy="14329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79" name="Rechteck 178"/>
            <p:cNvSpPr/>
            <p:nvPr/>
          </p:nvSpPr>
          <p:spPr>
            <a:xfrm>
              <a:off x="8604449" y="2924944"/>
              <a:ext cx="358775" cy="144463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180" name="Gerade Verbindung 179"/>
            <p:cNvCxnSpPr/>
            <p:nvPr/>
          </p:nvCxnSpPr>
          <p:spPr>
            <a:xfrm rot="5400000">
              <a:off x="8748241" y="3140771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Gerade Verbindung 180"/>
            <p:cNvCxnSpPr/>
            <p:nvPr/>
          </p:nvCxnSpPr>
          <p:spPr>
            <a:xfrm rot="5400000">
              <a:off x="8388996" y="3139977"/>
              <a:ext cx="144463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Gerade Verbindung 181"/>
            <p:cNvCxnSpPr/>
            <p:nvPr/>
          </p:nvCxnSpPr>
          <p:spPr>
            <a:xfrm rot="5400000">
              <a:off x="8027639" y="3140771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Rectangle 22"/>
            <p:cNvSpPr>
              <a:spLocks noChangeArrowheads="1"/>
            </p:cNvSpPr>
            <p:nvPr/>
          </p:nvSpPr>
          <p:spPr bwMode="auto">
            <a:xfrm rot="5400000">
              <a:off x="8279990" y="1772729"/>
              <a:ext cx="647898" cy="36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87" name="Rectangle 27"/>
            <p:cNvSpPr>
              <a:spLocks noChangeArrowheads="1"/>
            </p:cNvSpPr>
            <p:nvPr/>
          </p:nvSpPr>
          <p:spPr bwMode="auto">
            <a:xfrm rot="5400000">
              <a:off x="7919951" y="1772729"/>
              <a:ext cx="647898" cy="36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91" name="Rectangle 15"/>
            <p:cNvSpPr>
              <a:spLocks noChangeArrowheads="1"/>
            </p:cNvSpPr>
            <p:nvPr/>
          </p:nvSpPr>
          <p:spPr bwMode="auto">
            <a:xfrm>
              <a:off x="7812361" y="3429001"/>
              <a:ext cx="1152127" cy="576064"/>
            </a:xfrm>
            <a:prstGeom prst="rect">
              <a:avLst/>
            </a:prstGeom>
            <a:solidFill>
              <a:srgbClr val="F6B30A"/>
            </a:solidFill>
            <a:ln w="9525">
              <a:noFill/>
              <a:miter lim="800000"/>
              <a:headEnd/>
              <a:tailEnd/>
            </a:ln>
          </p:spPr>
          <p:txBody>
            <a:bodyPr wrap="none" lIns="36000" tIns="72000" rIns="36000" bIns="0"/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1600" smtClean="0">
                  <a:cs typeface="Arial"/>
                </a:rPr>
                <a:t>Tricks</a:t>
              </a:r>
            </a:p>
          </p:txBody>
        </p:sp>
        <p:sp>
          <p:nvSpPr>
            <p:cNvPr id="192" name="Line 38"/>
            <p:cNvSpPr>
              <a:spLocks noChangeShapeType="1"/>
            </p:cNvSpPr>
            <p:nvPr/>
          </p:nvSpPr>
          <p:spPr bwMode="auto">
            <a:xfrm rot="5400000" flipV="1">
              <a:off x="8207922" y="1521273"/>
              <a:ext cx="720476" cy="714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00" name="Line 41"/>
            <p:cNvSpPr>
              <a:spLocks noChangeShapeType="1"/>
            </p:cNvSpPr>
            <p:nvPr/>
          </p:nvSpPr>
          <p:spPr bwMode="auto">
            <a:xfrm rot="5400000">
              <a:off x="8064388" y="2384884"/>
              <a:ext cx="1008112" cy="7200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01" name="Line 41"/>
            <p:cNvSpPr>
              <a:spLocks noChangeShapeType="1"/>
            </p:cNvSpPr>
            <p:nvPr/>
          </p:nvSpPr>
          <p:spPr bwMode="auto">
            <a:xfrm rot="5400000" flipV="1">
              <a:off x="8424428" y="2096852"/>
              <a:ext cx="720080" cy="36004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02" name="Line 41"/>
            <p:cNvSpPr>
              <a:spLocks noChangeShapeType="1"/>
            </p:cNvSpPr>
            <p:nvPr/>
          </p:nvSpPr>
          <p:spPr bwMode="auto">
            <a:xfrm rot="5400000" flipH="1" flipV="1">
              <a:off x="8748464" y="2708920"/>
              <a:ext cx="288032" cy="14401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75" name="Geschweifte Klammer rechts 174"/>
            <p:cNvSpPr/>
            <p:nvPr/>
          </p:nvSpPr>
          <p:spPr bwMode="auto">
            <a:xfrm rot="5400000">
              <a:off x="7812360" y="3284984"/>
              <a:ext cx="288032" cy="2016224"/>
            </a:xfrm>
            <a:prstGeom prst="rightBrace">
              <a:avLst>
                <a:gd name="adj1" fmla="val 27016"/>
                <a:gd name="adj2" fmla="val 5000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4" name="Rectangle 15"/>
            <p:cNvSpPr>
              <a:spLocks noChangeArrowheads="1"/>
            </p:cNvSpPr>
            <p:nvPr/>
          </p:nvSpPr>
          <p:spPr bwMode="auto">
            <a:xfrm>
              <a:off x="6660232" y="4509120"/>
              <a:ext cx="2592287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72000" rIns="36000" bIns="0"/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buClrTx/>
                <a:buSzTx/>
                <a:defRPr/>
              </a:pPr>
              <a:r>
                <a:rPr lang="en-US" sz="1600" dirty="0" smtClean="0">
                  <a:latin typeface="+mn-lt"/>
                  <a:cs typeface="Arial"/>
                </a:rPr>
                <a:t>depth of </a:t>
              </a:r>
              <a:r>
                <a:rPr lang="en-US" sz="1600" dirty="0" smtClean="0">
                  <a:cs typeface="Arial"/>
                </a:rPr>
                <a:t>interaction </a:t>
              </a:r>
              <a:r>
                <a:rPr lang="en-US" sz="1600" dirty="0" smtClean="0">
                  <a:latin typeface="+mn-lt"/>
                  <a:cs typeface="Arial"/>
                </a:rPr>
                <a:t>(DOI)</a:t>
              </a:r>
              <a:endParaRPr lang="en-US" sz="1600" dirty="0">
                <a:latin typeface="+mn-lt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30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/>
    </p:bldLst>
  </p:timing>
</p:sld>
</file>

<file path=ppt/theme/theme1.xml><?xml version="1.0" encoding="utf-8"?>
<a:theme xmlns:a="http://schemas.openxmlformats.org/drawingml/2006/main" name="Detektorvorlesung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66C2B"/>
      </a:accent1>
      <a:accent2>
        <a:srgbClr val="990000"/>
      </a:accent2>
      <a:accent3>
        <a:srgbClr val="FFFFFF"/>
      </a:accent3>
      <a:accent4>
        <a:srgbClr val="000000"/>
      </a:accent4>
      <a:accent5>
        <a:srgbClr val="C9BAAC"/>
      </a:accent5>
      <a:accent6>
        <a:srgbClr val="8A0000"/>
      </a:accent6>
      <a:hlink>
        <a:srgbClr val="301B7F"/>
      </a:hlink>
      <a:folHlink>
        <a:srgbClr val="990000"/>
      </a:folHlink>
    </a:clrScheme>
    <a:fontScheme name="12_mm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1" compatLnSpc="1">
        <a:prstTxWarp prst="textNoShape">
          <a:avLst/>
        </a:prstTxWarp>
      </a:bodyPr>
      <a:lstStyle>
        <a:defPPr algn="ctr" fontAlgn="base">
          <a:spcBef>
            <a:spcPct val="0"/>
          </a:spcBef>
          <a:spcAft>
            <a:spcPct val="0"/>
          </a:spcAft>
          <a:defRPr kumimoji="0" sz="16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solidFill>
          <a:srgbClr val="FFFF00"/>
        </a:solidFill>
        <a:ln w="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12_mm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mm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mm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mm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mm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mm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mm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mm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mm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mm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mm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mm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N34-7_Fischer_ISiPM</Template>
  <TotalTime>0</TotalTime>
  <Words>3004</Words>
  <Application>Microsoft Office PowerPoint</Application>
  <PresentationFormat>Bildschirmpräsentation (4:3)</PresentationFormat>
  <Paragraphs>711</Paragraphs>
  <Slides>49</Slides>
  <Notes>4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4" baseType="lpstr">
      <vt:lpstr>Arial</vt:lpstr>
      <vt:lpstr>Calibri</vt:lpstr>
      <vt:lpstr>Symbol</vt:lpstr>
      <vt:lpstr>Wingdings</vt:lpstr>
      <vt:lpstr>Detektorvorlesung</vt:lpstr>
      <vt:lpstr>ToF PET  Peter Fischer, Heidelberg University  9th Terascale Detector Workshop Freiburg, 5.4.2016</vt:lpstr>
      <vt:lpstr>Overview</vt:lpstr>
      <vt:lpstr>PET Scanners</vt:lpstr>
      <vt:lpstr>Benefit by Time-of-Flight (ToF)</vt:lpstr>
      <vt:lpstr>Briefly: Definition of Time Resolution</vt:lpstr>
      <vt:lpstr>ToF Benefit: Simulations @ Uni Ghent</vt:lpstr>
      <vt:lpstr>The Two Worlds of PET</vt:lpstr>
      <vt:lpstr>Commercial PET Scanners</vt:lpstr>
      <vt:lpstr>Readout Principles</vt:lpstr>
      <vt:lpstr>(Our) PET Modules</vt:lpstr>
      <vt:lpstr>Factors Affecting Time Resolution</vt:lpstr>
      <vt:lpstr>Shape of Light Pulse</vt:lpstr>
      <vt:lpstr>Photons Arrive One-by-One</vt:lpstr>
      <vt:lpstr>What is the Best Threshold ?</vt:lpstr>
      <vt:lpstr>Photon Losses</vt:lpstr>
      <vt:lpstr>More Photon Losses: Spectral Matching</vt:lpstr>
      <vt:lpstr>Long Crystal Effect</vt:lpstr>
      <vt:lpstr>Summary: Optimizing for Time Resolution</vt:lpstr>
      <vt:lpstr>It's all about PDE (1)</vt:lpstr>
      <vt:lpstr>It's all about PDE (2)</vt:lpstr>
      <vt:lpstr>It's all about PDE (3)</vt:lpstr>
      <vt:lpstr>It's all about PDE (showdown)</vt:lpstr>
      <vt:lpstr>For comparison: 'very small' crystals @ CERN</vt:lpstr>
      <vt:lpstr>Full Module Performance</vt:lpstr>
      <vt:lpstr>HyperImage vs. Sublima Detector Module</vt:lpstr>
      <vt:lpstr>2nd Generation Module</vt:lpstr>
      <vt:lpstr>Sensor Geometry</vt:lpstr>
      <vt:lpstr>Bumped Chips</vt:lpstr>
      <vt:lpstr>PETA4-6 Channel </vt:lpstr>
      <vt:lpstr>Module Time Resolution</vt:lpstr>
      <vt:lpstr>1 channel vs. 1 channel</vt:lpstr>
      <vt:lpstr>Many Channels ('All vs. All')</vt:lpstr>
      <vt:lpstr>Timing resolution: '18 vs. 18'</vt:lpstr>
      <vt:lpstr>Comparison to FBK results ('gold standard')</vt:lpstr>
      <vt:lpstr>Summary: Module Performance</vt:lpstr>
      <vt:lpstr>Summary</vt:lpstr>
      <vt:lpstr>Thank you for your attention!</vt:lpstr>
      <vt:lpstr>Example of Improvement by ToF</vt:lpstr>
      <vt:lpstr>Energy Resolution (@ low overvoltage)</vt:lpstr>
      <vt:lpstr>Speed of Rising Edge</vt:lpstr>
      <vt:lpstr>SiPMs from FBK + Our Chip (PETA3)</vt:lpstr>
      <vt:lpstr>Requirements for Electronics</vt:lpstr>
      <vt:lpstr>Summary: PETA chips</vt:lpstr>
      <vt:lpstr>Single Ended Frontend</vt:lpstr>
      <vt:lpstr>Readout</vt:lpstr>
      <vt:lpstr>FE Chips for SiPM Readout</vt:lpstr>
      <vt:lpstr>SiPM Model</vt:lpstr>
      <vt:lpstr>SiPM Signal and Input Impedance</vt:lpstr>
      <vt:lpstr>Comparing Results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 FEE SiPM Readout</dc:title>
  <dc:subject/>
  <dc:creator>Peter Fischer</dc:creator>
  <cp:keywords/>
  <dc:description/>
  <cp:lastModifiedBy>Vorlesung</cp:lastModifiedBy>
  <cp:revision>138</cp:revision>
  <dcterms:modified xsi:type="dcterms:W3CDTF">2016-04-05T09:44:42Z</dcterms:modified>
  <cp:category/>
</cp:coreProperties>
</file>