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117.jpg" ContentType="image/jpg"/>
  <Override PartName="/ppt/media/image119.jpg" ContentType="image/jpg"/>
  <Override PartName="/ppt/media/image12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400" r:id="rId3"/>
    <p:sldId id="399" r:id="rId4"/>
    <p:sldId id="401" r:id="rId5"/>
    <p:sldId id="364" r:id="rId6"/>
    <p:sldId id="365" r:id="rId7"/>
    <p:sldId id="370" r:id="rId8"/>
    <p:sldId id="371" r:id="rId9"/>
    <p:sldId id="366" r:id="rId10"/>
    <p:sldId id="396" r:id="rId11"/>
    <p:sldId id="377" r:id="rId12"/>
    <p:sldId id="367" r:id="rId13"/>
    <p:sldId id="368" r:id="rId14"/>
    <p:sldId id="402" r:id="rId15"/>
    <p:sldId id="329" r:id="rId16"/>
    <p:sldId id="347" r:id="rId17"/>
    <p:sldId id="349" r:id="rId18"/>
    <p:sldId id="404" r:id="rId19"/>
    <p:sldId id="348" r:id="rId20"/>
    <p:sldId id="405" r:id="rId21"/>
    <p:sldId id="406" r:id="rId22"/>
    <p:sldId id="407" r:id="rId23"/>
    <p:sldId id="413" r:id="rId24"/>
    <p:sldId id="376" r:id="rId25"/>
    <p:sldId id="410" r:id="rId26"/>
    <p:sldId id="403" r:id="rId27"/>
    <p:sldId id="415" r:id="rId28"/>
    <p:sldId id="414" r:id="rId29"/>
    <p:sldId id="320" r:id="rId30"/>
    <p:sldId id="341" r:id="rId31"/>
    <p:sldId id="390" r:id="rId32"/>
    <p:sldId id="372" r:id="rId33"/>
    <p:sldId id="374" r:id="rId34"/>
    <p:sldId id="373" r:id="rId35"/>
    <p:sldId id="384" r:id="rId36"/>
    <p:sldId id="387" r:id="rId37"/>
    <p:sldId id="385" r:id="rId38"/>
  </p:sldIdLst>
  <p:sldSz cx="9144000" cy="6858000" type="screen4x3"/>
  <p:notesSz cx="7099300" cy="10234613"/>
  <p:defaultTextStyle>
    <a:defPPr>
      <a:defRPr lang="de-DE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00FFCC"/>
    <a:srgbClr val="E00000"/>
    <a:srgbClr val="CC0000"/>
    <a:srgbClr val="00297A"/>
    <a:srgbClr val="002B82"/>
    <a:srgbClr val="00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68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2364" y="-462"/>
      </p:cViewPr>
      <p:guideLst>
        <p:guide orient="horz" pos="2416"/>
        <p:guide pos="28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942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27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34" Type="http://schemas.openxmlformats.org/officeDocument/2006/relationships/slide" Target="slides/slide35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26.xml"/><Relationship Id="rId33" Type="http://schemas.openxmlformats.org/officeDocument/2006/relationships/slide" Target="slides/slide34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29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32" Type="http://schemas.openxmlformats.org/officeDocument/2006/relationships/slide" Target="slides/slide33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36" Type="http://schemas.openxmlformats.org/officeDocument/2006/relationships/slide" Target="slides/slide37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31" Type="http://schemas.openxmlformats.org/officeDocument/2006/relationships/slide" Target="slides/slide32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Relationship Id="rId27" Type="http://schemas.openxmlformats.org/officeDocument/2006/relationships/slide" Target="slides/slide28.xml"/><Relationship Id="rId30" Type="http://schemas.openxmlformats.org/officeDocument/2006/relationships/slide" Target="slides/slide31.xml"/><Relationship Id="rId35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E5D90802-6925-4971-A664-15FE41DAE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66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BAF60AB8-D509-4588-9F23-B18EF5B6C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023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314F9-877F-4D14-9574-F9F327ED80A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2F8FEF-5EA0-4DEC-97CF-B2C841555A9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626953-C666-4277-A19A-9DB58807B54D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12</a:t>
            </a:fld>
            <a:endParaRPr lang="de-DE" alt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DC5818-A4F3-406C-8D5D-E26ABD9A9AEE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13</a:t>
            </a:fld>
            <a:endParaRPr lang="de-DE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1F15AE-7F02-4102-A107-7E66DAF792FE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1F15AE-7F02-4102-A107-7E66DAF792FE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685C8C-6021-4110-BC98-D00C5DEA18DC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16</a:t>
            </a:fld>
            <a:endParaRPr lang="de-DE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685C8C-6021-4110-BC98-D00C5DEA18DC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17</a:t>
            </a:fld>
            <a:endParaRPr lang="de-DE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18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685C8C-6021-4110-BC98-D00C5DEA18DC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19</a:t>
            </a:fld>
            <a:endParaRPr lang="de-DE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761535-1C79-4017-94E7-011345C7F0D6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</a:t>
            </a:fld>
            <a:endParaRPr lang="de-DE" alt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20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21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22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23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8CAFF4-1776-40CA-B612-F6739C5E8E6A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24</a:t>
            </a:fld>
            <a:endParaRPr lang="de-DE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D10D3A-47EC-4348-B0C7-61BCD606C07E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26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8E2F6D-1FE2-42E1-915F-56EED507266E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 dirty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7C2AD-9203-4E36-B528-9EB9403A70FB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761535-1C79-4017-94E7-011345C7F0D6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de-DE" alt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8B1192-1E37-4036-9BB1-363C210B54BC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30</a:t>
            </a:fld>
            <a:endParaRPr lang="de-DE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F2B40E-2CD1-4848-A02F-E75DA72A0B25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36</a:t>
            </a:fld>
            <a:endParaRPr lang="de-DE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F520CF-3AEE-41B7-AE7D-3EEEA57DC2F8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5</a:t>
            </a:fld>
            <a:endParaRPr lang="de-DE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5CAE87-DDA1-4739-AADA-951589D8AC56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EAF441-F5C6-4EED-BED3-B5DAE11D2B4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E7C2-7AF0-4AD3-A64A-3A570E102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1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1F8E4-E83D-4143-84D9-AE3DAD144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55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0F726-9A74-44B7-8DD3-DB89CF6AE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6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692E7-8E6F-47C3-807D-2AB63CFAE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9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3CF93-153A-475F-9327-F2B034B9B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60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CC60-703D-4CCF-B06A-E98E4DBB2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9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4428D-D591-46AC-B4AF-5694FC62C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97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94AA0-1492-43D5-B167-EA3BDF144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59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7A383-7F2B-41E1-96E9-B96030054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23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237E9-11FD-4915-8B72-50E2E5478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78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39886-6818-4532-BC12-0545FA8C6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06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78377B80-CD86-4729-B577-5ABFA2AF09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75.jpeg"/><Relationship Id="rId4" Type="http://schemas.openxmlformats.org/officeDocument/2006/relationships/image" Target="../media/image4.png"/><Relationship Id="rId9" Type="http://schemas.openxmlformats.org/officeDocument/2006/relationships/image" Target="../media/image2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84.png"/><Relationship Id="rId4" Type="http://schemas.openxmlformats.org/officeDocument/2006/relationships/image" Target="../media/image4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7.png"/><Relationship Id="rId4" Type="http://schemas.openxmlformats.org/officeDocument/2006/relationships/image" Target="../media/image4.pn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1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6.png"/><Relationship Id="rId5" Type="http://schemas.openxmlformats.org/officeDocument/2006/relationships/image" Target="../media/image5.png"/><Relationship Id="rId10" Type="http://schemas.openxmlformats.org/officeDocument/2006/relationships/image" Target="../media/image95.png"/><Relationship Id="rId4" Type="http://schemas.openxmlformats.org/officeDocument/2006/relationships/image" Target="../media/image4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01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.png"/><Relationship Id="rId12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99.png"/><Relationship Id="rId5" Type="http://schemas.openxmlformats.org/officeDocument/2006/relationships/image" Target="../media/image4.png"/><Relationship Id="rId15" Type="http://schemas.openxmlformats.org/officeDocument/2006/relationships/image" Target="../media/image170.png"/><Relationship Id="rId10" Type="http://schemas.openxmlformats.org/officeDocument/2006/relationships/image" Target="../media/image98.jpeg"/><Relationship Id="rId4" Type="http://schemas.openxmlformats.org/officeDocument/2006/relationships/image" Target="../media/image11.jpeg"/><Relationship Id="rId9" Type="http://schemas.openxmlformats.org/officeDocument/2006/relationships/image" Target="../media/image97.wmf"/><Relationship Id="rId1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1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06.png"/><Relationship Id="rId4" Type="http://schemas.openxmlformats.org/officeDocument/2006/relationships/image" Target="../media/image4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1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1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3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2.jpe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116.png"/><Relationship Id="rId12" Type="http://schemas.openxmlformats.org/officeDocument/2006/relationships/image" Target="../media/image12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19.jpg"/><Relationship Id="rId5" Type="http://schemas.openxmlformats.org/officeDocument/2006/relationships/image" Target="../media/image2.png"/><Relationship Id="rId10" Type="http://schemas.openxmlformats.org/officeDocument/2006/relationships/image" Target="../media/image118.png"/><Relationship Id="rId4" Type="http://schemas.openxmlformats.org/officeDocument/2006/relationships/image" Target="../media/image4.png"/><Relationship Id="rId9" Type="http://schemas.openxmlformats.org/officeDocument/2006/relationships/image" Target="../media/image1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1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059C-0DFD-470F-89EF-896A33D3D56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21481" y="2985363"/>
            <a:ext cx="817959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itchFamily="34" charset="0"/>
              </a:rPr>
              <a:t>Outline: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Motivation/CBM-</a:t>
            </a:r>
            <a:r>
              <a:rPr lang="en-US" altLang="en-US" sz="2000" b="1" dirty="0" err="1" smtClean="0">
                <a:latin typeface="Arial" pitchFamily="34" charset="0"/>
              </a:rPr>
              <a:t>ToF</a:t>
            </a:r>
            <a:r>
              <a:rPr lang="en-US" altLang="en-US" sz="2000" b="1" dirty="0" smtClean="0">
                <a:latin typeface="Arial" pitchFamily="34" charset="0"/>
              </a:rPr>
              <a:t> requirements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What</a:t>
            </a:r>
            <a:r>
              <a:rPr lang="de-DE" altLang="en-US" sz="2000" b="1" dirty="0" smtClean="0">
                <a:latin typeface="Arial" pitchFamily="34" charset="0"/>
              </a:rPr>
              <a:t> is an Multigap Resistive Plate Chamber (MRPC)?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>
                <a:latin typeface="Arial" pitchFamily="34" charset="0"/>
              </a:rPr>
              <a:t>Cosmic test </a:t>
            </a:r>
            <a:r>
              <a:rPr lang="en-US" altLang="en-US" sz="2000" b="1" dirty="0" smtClean="0">
                <a:latin typeface="Arial" pitchFamily="34" charset="0"/>
              </a:rPr>
              <a:t>results with float glass MRPC prototype</a:t>
            </a:r>
            <a:endParaRPr lang="de-DE" altLang="en-US" sz="2000" b="1" dirty="0" smtClean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Low resistive glass as resistive electrodes for MRPCs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Beam test results with low resistive glass MRPC prototype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Module design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err="1" smtClean="0">
                <a:latin typeface="Arial" pitchFamily="34" charset="0"/>
              </a:rPr>
              <a:t>ToF</a:t>
            </a:r>
            <a:r>
              <a:rPr lang="en-US" altLang="en-US" sz="2000" b="1" dirty="0" smtClean="0">
                <a:latin typeface="Arial" pitchFamily="34" charset="0"/>
              </a:rPr>
              <a:t> – project  timeline</a:t>
            </a:r>
            <a:endParaRPr lang="en-US" altLang="en-US" sz="2000" b="1" dirty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>
                <a:latin typeface="Arial" pitchFamily="34" charset="0"/>
              </a:rPr>
              <a:t>Summary / Next steps</a:t>
            </a:r>
          </a:p>
        </p:txBody>
      </p:sp>
      <p:pic>
        <p:nvPicPr>
          <p:cNvPr id="2058" name="Picture 10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763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352675" y="2155825"/>
            <a:ext cx="4400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 b="1" dirty="0">
                <a:latin typeface="Arial" pitchFamily="34" charset="0"/>
              </a:rPr>
              <a:t>Ingo Deppner for the CBM-TOF </a:t>
            </a:r>
            <a:r>
              <a:rPr lang="de-DE" altLang="en-US" b="1" dirty="0" smtClean="0">
                <a:latin typeface="Arial" pitchFamily="34" charset="0"/>
              </a:rPr>
              <a:t>Group</a:t>
            </a:r>
            <a:endParaRPr lang="de-DE" altLang="en-US" b="1" dirty="0">
              <a:latin typeface="Arial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893763" y="228600"/>
            <a:ext cx="619347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Arial" pitchFamily="34" charset="0"/>
              </a:rPr>
              <a:t>9</a:t>
            </a:r>
            <a:r>
              <a:rPr lang="en-US" altLang="en-US" sz="2800" b="1" baseline="30000" dirty="0" smtClean="0">
                <a:solidFill>
                  <a:srgbClr val="FF0000"/>
                </a:solidFill>
                <a:latin typeface="Arial" pitchFamily="34" charset="0"/>
              </a:rPr>
              <a:t>th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Arial" pitchFamily="34" charset="0"/>
              </a:rPr>
              <a:t>Terascale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itchFamily="34" charset="0"/>
              </a:rPr>
              <a:t> Detector Workshop  2016  </a:t>
            </a:r>
            <a:endParaRPr lang="en-US" altLang="en-US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46881" y="1285875"/>
            <a:ext cx="82303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 dirty="0" smtClean="0">
                <a:solidFill>
                  <a:schemeClr val="bg1"/>
                </a:solidFill>
                <a:latin typeface="Arial" pitchFamily="34" charset="0"/>
              </a:rPr>
              <a:t>(M)RPCs for CBM</a:t>
            </a:r>
            <a:endParaRPr lang="de-DE" alt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41" y="-4762"/>
            <a:ext cx="2056759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MRPC-P3 prototype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850872"/>
            <a:ext cx="2260600" cy="240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34937" y="1212056"/>
            <a:ext cx="8542338" cy="2573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 u="sng" dirty="0">
                <a:latin typeface="Arial" pitchFamily="34" charset="0"/>
              </a:rPr>
              <a:t>Full size </a:t>
            </a:r>
            <a:r>
              <a:rPr lang="en-US" altLang="en-US" sz="1800" b="1" u="sng" dirty="0" smtClean="0">
                <a:latin typeface="Arial" pitchFamily="34" charset="0"/>
              </a:rPr>
              <a:t>demonstrator with float glass for the low rate region (&lt; 1kHz/cm</a:t>
            </a:r>
            <a:r>
              <a:rPr lang="en-US" altLang="en-US" sz="1800" b="1" u="sng" baseline="30000" dirty="0" smtClean="0">
                <a:latin typeface="Arial" pitchFamily="34" charset="0"/>
              </a:rPr>
              <a:t>2</a:t>
            </a:r>
            <a:r>
              <a:rPr lang="en-US" altLang="en-US" sz="1800" b="1" u="sng" dirty="0" smtClean="0">
                <a:latin typeface="Arial" pitchFamily="34" charset="0"/>
              </a:rPr>
              <a:t>) </a:t>
            </a:r>
            <a:br>
              <a:rPr lang="en-US" altLang="en-US" sz="1800" b="1" u="sng" dirty="0" smtClean="0">
                <a:latin typeface="Arial" pitchFamily="34" charset="0"/>
              </a:rPr>
            </a:br>
            <a:r>
              <a:rPr lang="en-US" altLang="en-US" sz="1800" b="1" u="sng" dirty="0" smtClean="0">
                <a:latin typeface="Arial" pitchFamily="34" charset="0"/>
              </a:rPr>
              <a:t/>
            </a:r>
            <a:br>
              <a:rPr lang="en-US" altLang="en-US" sz="1800" b="1" u="sng" dirty="0" smtClean="0">
                <a:latin typeface="Arial" pitchFamily="34" charset="0"/>
              </a:rPr>
            </a:b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en-US" altLang="en-US" sz="1400" b="1" u="sng" dirty="0" smtClean="0">
                <a:latin typeface="Arial" pitchFamily="34" charset="0"/>
              </a:rPr>
              <a:t>M</a:t>
            </a:r>
            <a:r>
              <a:rPr lang="de-DE" altLang="en-US" sz="1400" b="1" u="sng" dirty="0" smtClean="0">
                <a:latin typeface="Arial" pitchFamily="34" charset="0"/>
              </a:rPr>
              <a:t>RPC-P3</a:t>
            </a:r>
            <a:r>
              <a:rPr lang="de-DE" altLang="en-US" sz="1400" b="1" dirty="0" smtClean="0">
                <a:latin typeface="Arial" pitchFamily="34" charset="0"/>
              </a:rPr>
              <a:t> (HD)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altLang="en-US" sz="1400" b="1" dirty="0" smtClean="0">
                <a:latin typeface="Arial" pitchFamily="34" charset="0"/>
              </a:rPr>
              <a:t>M</a:t>
            </a:r>
            <a:r>
              <a:rPr lang="en-US" altLang="en-US" sz="1400" b="1" dirty="0" smtClean="0">
                <a:latin typeface="Arial" pitchFamily="34" charset="0"/>
              </a:rPr>
              <a:t>RPC 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en-US" altLang="en-US" sz="1400" b="1" dirty="0" smtClean="0">
                <a:latin typeface="Arial" pitchFamily="34" charset="0"/>
              </a:rPr>
              <a:t>differential</a:t>
            </a:r>
            <a:r>
              <a:rPr lang="de-DE" altLang="en-US" sz="1400" b="1" dirty="0" smtClean="0">
                <a:latin typeface="Arial" pitchFamily="34" charset="0"/>
              </a:rPr>
              <a:t>  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en-US" altLang="en-US" sz="1400" b="1" dirty="0">
                <a:latin typeface="Arial" pitchFamily="34" charset="0"/>
              </a:rPr>
              <a:t/>
            </a:r>
            <a:br>
              <a:rPr lang="en-US" altLang="en-US" sz="1400" b="1" dirty="0">
                <a:latin typeface="Arial" pitchFamily="34" charset="0"/>
              </a:rPr>
            </a:br>
            <a:r>
              <a:rPr lang="en-US" altLang="en-US" sz="1400" b="1" dirty="0">
                <a:latin typeface="Arial" pitchFamily="34" charset="0"/>
              </a:rPr>
              <a:t>active area 	</a:t>
            </a:r>
            <a:r>
              <a:rPr lang="de-DE" altLang="en-US" sz="1400" b="1" dirty="0">
                <a:latin typeface="Arial" pitchFamily="34" charset="0"/>
              </a:rPr>
              <a:t>5</a:t>
            </a:r>
            <a:r>
              <a:rPr lang="de-DE" altLang="en-US" sz="1400" b="1" dirty="0" smtClean="0">
                <a:latin typeface="Arial" pitchFamily="34" charset="0"/>
              </a:rPr>
              <a:t>2 </a:t>
            </a:r>
            <a:r>
              <a:rPr lang="de-DE" altLang="en-US" sz="1400" b="1" dirty="0">
                <a:latin typeface="Arial" pitchFamily="34" charset="0"/>
              </a:rPr>
              <a:t>x </a:t>
            </a:r>
            <a:r>
              <a:rPr lang="de-DE" altLang="en-US" sz="1400" b="1" dirty="0" smtClean="0">
                <a:latin typeface="Arial" pitchFamily="34" charset="0"/>
              </a:rPr>
              <a:t>53 </a:t>
            </a:r>
            <a:r>
              <a:rPr lang="en-US" altLang="en-US" sz="1400" b="1" dirty="0">
                <a:latin typeface="Arial" pitchFamily="34" charset="0"/>
              </a:rPr>
              <a:t>cm</a:t>
            </a:r>
            <a:r>
              <a:rPr lang="en-US" altLang="en-US" sz="1400" b="1" baseline="30000" dirty="0">
                <a:latin typeface="Arial" pitchFamily="34" charset="0"/>
              </a:rPr>
              <a:t>2</a:t>
            </a:r>
            <a:r>
              <a:rPr lang="de-DE" altLang="en-US" sz="1400" b="1" dirty="0">
                <a:latin typeface="Arial" pitchFamily="34" charset="0"/>
              </a:rPr>
              <a:t> </a:t>
            </a:r>
            <a:endParaRPr lang="en-US" altLang="en-US" sz="1200" dirty="0" smtClean="0">
              <a:solidFill>
                <a:srgbClr val="FF0000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 smtClean="0">
                <a:latin typeface="Arial" pitchFamily="34" charset="0"/>
              </a:rPr>
              <a:t>strips	56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 smtClean="0">
                <a:latin typeface="Arial" pitchFamily="34" charset="0"/>
              </a:rPr>
              <a:t>strip </a:t>
            </a:r>
            <a:r>
              <a:rPr lang="en-US" altLang="en-US" sz="1400" b="1" dirty="0">
                <a:latin typeface="Arial" pitchFamily="34" charset="0"/>
              </a:rPr>
              <a:t>/ gap 	</a:t>
            </a:r>
            <a:r>
              <a:rPr lang="de-DE" altLang="en-US" sz="1400" b="1" dirty="0" smtClean="0">
                <a:latin typeface="Arial" pitchFamily="34" charset="0"/>
              </a:rPr>
              <a:t>7.6</a:t>
            </a:r>
            <a:r>
              <a:rPr lang="en-US" altLang="en-US" sz="1400" b="1" dirty="0" smtClean="0">
                <a:latin typeface="Arial" pitchFamily="34" charset="0"/>
              </a:rPr>
              <a:t> </a:t>
            </a:r>
            <a:r>
              <a:rPr lang="en-US" altLang="en-US" sz="1400" b="1" dirty="0">
                <a:latin typeface="Arial" pitchFamily="34" charset="0"/>
              </a:rPr>
              <a:t>/ </a:t>
            </a:r>
            <a:r>
              <a:rPr lang="de-DE" altLang="en-US" sz="1400" b="1" dirty="0">
                <a:latin typeface="Arial" pitchFamily="34" charset="0"/>
              </a:rPr>
              <a:t>1.8</a:t>
            </a:r>
            <a:r>
              <a:rPr lang="en-US" altLang="en-US" sz="1400" b="1" dirty="0">
                <a:latin typeface="Arial" pitchFamily="34" charset="0"/>
              </a:rPr>
              <a:t>  mm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glass type	</a:t>
            </a:r>
            <a:r>
              <a:rPr lang="en-US" altLang="en-US" sz="1400" b="1" dirty="0" smtClean="0">
                <a:latin typeface="Arial" pitchFamily="34" charset="0"/>
              </a:rPr>
              <a:t>float </a:t>
            </a:r>
            <a:r>
              <a:rPr lang="en-US" altLang="en-US" sz="1400" b="1" dirty="0">
                <a:latin typeface="Arial" pitchFamily="34" charset="0"/>
              </a:rPr>
              <a:t>glass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glass thickness	</a:t>
            </a:r>
            <a:r>
              <a:rPr lang="de-DE" altLang="en-US" sz="1400" b="1" dirty="0" smtClean="0">
                <a:latin typeface="Arial" pitchFamily="34" charset="0"/>
              </a:rPr>
              <a:t>0.5 mm</a:t>
            </a:r>
            <a:endParaRPr lang="en-US" altLang="en-US" sz="1400" b="1" dirty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number of gaps	</a:t>
            </a:r>
            <a:r>
              <a:rPr lang="en-US" altLang="en-US" sz="1400" b="1" dirty="0" smtClean="0">
                <a:latin typeface="Arial" pitchFamily="34" charset="0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 smtClean="0">
                <a:latin typeface="Arial" pitchFamily="34" charset="0"/>
              </a:rPr>
              <a:t>gap width 	220 </a:t>
            </a:r>
            <a:r>
              <a:rPr lang="en-US" altLang="en-US" sz="1400" b="1" dirty="0" smtClean="0">
                <a:latin typeface="Symbol" pitchFamily="18" charset="2"/>
              </a:rPr>
              <a:t>m</a:t>
            </a:r>
            <a:r>
              <a:rPr lang="en-US" altLang="en-US" sz="1400" b="1" dirty="0" smtClean="0">
                <a:latin typeface="Arial" pitchFamily="34" charset="0"/>
              </a:rPr>
              <a:t>m </a:t>
            </a:r>
            <a:endParaRPr lang="en-US" altLang="en-US" sz="1400" b="1" dirty="0">
              <a:latin typeface="Arial" pitchFamily="34" charset="0"/>
            </a:endParaRPr>
          </a:p>
        </p:txBody>
      </p:sp>
      <p:pic>
        <p:nvPicPr>
          <p:cNvPr id="18" name="Picture 11" descr="big_RP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31" y="1749142"/>
            <a:ext cx="3648075" cy="251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32" y="4333875"/>
            <a:ext cx="3648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42"/>
          <p:cNvSpPr txBox="1">
            <a:spLocks noChangeArrowheads="1"/>
          </p:cNvSpPr>
          <p:nvPr/>
        </p:nvSpPr>
        <p:spPr bwMode="auto">
          <a:xfrm>
            <a:off x="5617370" y="3283574"/>
            <a:ext cx="2931318" cy="3381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</a:rPr>
              <a:t>Impedance matched to 100 </a:t>
            </a:r>
            <a:r>
              <a:rPr lang="en-US" altLang="en-US" sz="1600" b="1" dirty="0" smtClean="0">
                <a:solidFill>
                  <a:srgbClr val="FF0000"/>
                </a:solidFill>
                <a:sym typeface="Symbol"/>
              </a:rPr>
              <a:t>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AEE9A09-0BF2-430F-9C90-A691F060B4B1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  <p:sp>
        <p:nvSpPr>
          <p:cNvPr id="12293" name="Line 4098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4" name="Picture 4099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100" descr="siegel_uni_hd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261100"/>
            <a:ext cx="5873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4101"/>
          <p:cNvSpPr txBox="1">
            <a:spLocks noChangeArrowheads="1"/>
          </p:cNvSpPr>
          <p:nvPr/>
        </p:nvSpPr>
        <p:spPr bwMode="auto">
          <a:xfrm>
            <a:off x="754062" y="158750"/>
            <a:ext cx="665821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charset="0"/>
              </a:rPr>
              <a:t>Cosmic ray stand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in </a:t>
            </a:r>
            <a:r>
              <a:rPr lang="en-US" altLang="en-US" sz="3600" b="1" dirty="0">
                <a:solidFill>
                  <a:schemeClr val="bg1"/>
                </a:solidFill>
                <a:latin typeface="Arial" charset="0"/>
              </a:rPr>
              <a:t>HD</a:t>
            </a:r>
          </a:p>
        </p:txBody>
      </p:sp>
      <p:sp>
        <p:nvSpPr>
          <p:cNvPr id="12297" name="Rectangle 4102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8" name="Picture 4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708150"/>
            <a:ext cx="26638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grpSp>
        <p:nvGrpSpPr>
          <p:cNvPr id="12300" name="Group 1"/>
          <p:cNvGrpSpPr>
            <a:grpSpLocks/>
          </p:cNvGrpSpPr>
          <p:nvPr/>
        </p:nvGrpSpPr>
        <p:grpSpPr bwMode="auto">
          <a:xfrm>
            <a:off x="4070350" y="4276725"/>
            <a:ext cx="4856163" cy="1527175"/>
            <a:chOff x="198438" y="4152900"/>
            <a:chExt cx="4856162" cy="1527175"/>
          </a:xfrm>
        </p:grpSpPr>
        <p:pic>
          <p:nvPicPr>
            <p:cNvPr id="1231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8" y="4152900"/>
              <a:ext cx="4856162" cy="152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sm" len="lg"/>
                </a14:hiddenLine>
              </a:ext>
            </a:extLst>
          </p:spPr>
        </p:pic>
        <p:sp>
          <p:nvSpPr>
            <p:cNvPr id="12320" name="Oval 1"/>
            <p:cNvSpPr>
              <a:spLocks noChangeArrowheads="1"/>
            </p:cNvSpPr>
            <p:nvPr/>
          </p:nvSpPr>
          <p:spPr bwMode="auto">
            <a:xfrm>
              <a:off x="3714750" y="4610100"/>
              <a:ext cx="476250" cy="30638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2303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709738"/>
            <a:ext cx="3259137" cy="434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TextBox 3"/>
          <p:cNvSpPr txBox="1">
            <a:spLocks noChangeArrowheads="1"/>
          </p:cNvSpPr>
          <p:nvPr/>
        </p:nvSpPr>
        <p:spPr bwMode="auto">
          <a:xfrm>
            <a:off x="374650" y="1206500"/>
            <a:ext cx="3111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latin typeface="Arial" charset="0"/>
                <a:cs typeface="Arial" charset="0"/>
              </a:rPr>
              <a:t>Setup in our lab. 2014</a:t>
            </a:r>
            <a:endParaRPr lang="en-US" altLang="en-US" sz="2000" b="1" dirty="0">
              <a:latin typeface="Arial" charset="0"/>
              <a:cs typeface="Arial" charset="0"/>
            </a:endParaRPr>
          </a:p>
        </p:txBody>
      </p:sp>
      <p:sp>
        <p:nvSpPr>
          <p:cNvPr id="12307" name="TextBox 27"/>
          <p:cNvSpPr txBox="1">
            <a:spLocks noChangeArrowheads="1"/>
          </p:cNvSpPr>
          <p:nvPr/>
        </p:nvSpPr>
        <p:spPr bwMode="auto">
          <a:xfrm>
            <a:off x="6302375" y="1268055"/>
            <a:ext cx="2714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System Time </a:t>
            </a:r>
            <a:r>
              <a:rPr lang="en-US" altLang="en-US" sz="1600" b="1" dirty="0">
                <a:latin typeface="Arial" charset="0"/>
                <a:cs typeface="Arial" charset="0"/>
              </a:rPr>
              <a:t>resolution</a:t>
            </a:r>
          </a:p>
        </p:txBody>
      </p:sp>
      <p:sp>
        <p:nvSpPr>
          <p:cNvPr id="12309" name="Text Box 142"/>
          <p:cNvSpPr txBox="1">
            <a:spLocks noChangeArrowheads="1"/>
          </p:cNvSpPr>
          <p:nvPr/>
        </p:nvSpPr>
        <p:spPr bwMode="auto">
          <a:xfrm>
            <a:off x="2495550" y="5840413"/>
            <a:ext cx="6323013" cy="3381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MRPC time resolution is about 40 </a:t>
            </a:r>
            <a:r>
              <a:rPr lang="en-US" altLang="en-US" sz="1600" b="1" dirty="0" err="1">
                <a:solidFill>
                  <a:srgbClr val="FF0000"/>
                </a:solidFill>
              </a:rPr>
              <a:t>ps</a:t>
            </a:r>
            <a:r>
              <a:rPr lang="en-US" altLang="en-US" sz="1600" b="1" dirty="0">
                <a:solidFill>
                  <a:srgbClr val="FF0000"/>
                </a:solidFill>
              </a:rPr>
              <a:t> including electronics resolution </a:t>
            </a:r>
          </a:p>
        </p:txBody>
      </p:sp>
      <p:sp>
        <p:nvSpPr>
          <p:cNvPr id="12311" name="TextBox 20"/>
          <p:cNvSpPr txBox="1">
            <a:spLocks noChangeArrowheads="1"/>
          </p:cNvSpPr>
          <p:nvPr/>
        </p:nvSpPr>
        <p:spPr bwMode="auto">
          <a:xfrm>
            <a:off x="960438" y="1952625"/>
            <a:ext cx="10287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Arial" charset="0"/>
                <a:cs typeface="Arial" charset="0"/>
              </a:rPr>
              <a:t>PMTs</a:t>
            </a:r>
          </a:p>
        </p:txBody>
      </p:sp>
      <p:cxnSp>
        <p:nvCxnSpPr>
          <p:cNvPr id="12314" name="Straight Arrow Connector 37"/>
          <p:cNvCxnSpPr>
            <a:cxnSpLocks noChangeShapeType="1"/>
            <a:stCxn id="12311" idx="2"/>
          </p:cNvCxnSpPr>
          <p:nvPr/>
        </p:nvCxnSpPr>
        <p:spPr bwMode="auto">
          <a:xfrm>
            <a:off x="1474788" y="2260600"/>
            <a:ext cx="0" cy="4222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58" y="1685925"/>
            <a:ext cx="272381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20"/>
          <p:cNvSpPr txBox="1">
            <a:spLocks noChangeArrowheads="1"/>
          </p:cNvSpPr>
          <p:nvPr/>
        </p:nvSpPr>
        <p:spPr bwMode="auto">
          <a:xfrm>
            <a:off x="2303462" y="2413000"/>
            <a:ext cx="1182687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 smtClean="0">
                <a:latin typeface="Arial" charset="0"/>
                <a:cs typeface="Arial" charset="0"/>
              </a:rPr>
              <a:t>MRPC</a:t>
            </a:r>
            <a:endParaRPr lang="en-US" altLang="en-US" sz="1400" b="1" dirty="0">
              <a:latin typeface="Arial" charset="0"/>
              <a:cs typeface="Arial" charset="0"/>
            </a:endParaRPr>
          </a:p>
        </p:txBody>
      </p:sp>
      <p:cxnSp>
        <p:nvCxnSpPr>
          <p:cNvPr id="35" name="Straight Arrow Connector 37"/>
          <p:cNvCxnSpPr>
            <a:cxnSpLocks noChangeShapeType="1"/>
            <a:stCxn id="34" idx="1"/>
          </p:cNvCxnSpPr>
          <p:nvPr/>
        </p:nvCxnSpPr>
        <p:spPr bwMode="auto">
          <a:xfrm flipH="1">
            <a:off x="1856581" y="2566988"/>
            <a:ext cx="446881" cy="9921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27"/>
          <p:cNvSpPr txBox="1">
            <a:spLocks noChangeArrowheads="1"/>
          </p:cNvSpPr>
          <p:nvPr/>
        </p:nvSpPr>
        <p:spPr bwMode="auto">
          <a:xfrm>
            <a:off x="3622675" y="1281926"/>
            <a:ext cx="2714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Cluster distribution</a:t>
            </a:r>
            <a:endParaRPr lang="en-US" altLang="en-US" sz="16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71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3BCC0B1-EE43-4D20-8E3F-B50A706B9319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de-DE" altLang="en-US" sz="1400" smtClean="0"/>
          </a:p>
        </p:txBody>
      </p:sp>
      <p:sp>
        <p:nvSpPr>
          <p:cNvPr id="7173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4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Rate capability of MRPCs</a:t>
            </a:r>
          </a:p>
        </p:txBody>
      </p:sp>
      <p:sp>
        <p:nvSpPr>
          <p:cNvPr id="7177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178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605088"/>
            <a:ext cx="52514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grpSp>
        <p:nvGrpSpPr>
          <p:cNvPr id="7181" name="Group 4"/>
          <p:cNvGrpSpPr>
            <a:grpSpLocks/>
          </p:cNvGrpSpPr>
          <p:nvPr/>
        </p:nvGrpSpPr>
        <p:grpSpPr bwMode="auto">
          <a:xfrm>
            <a:off x="2395538" y="1300163"/>
            <a:ext cx="3811587" cy="1152525"/>
            <a:chOff x="1469496" y="1316746"/>
            <a:chExt cx="3811059" cy="1152875"/>
          </a:xfrm>
        </p:grpSpPr>
        <p:pic>
          <p:nvPicPr>
            <p:cNvPr id="7190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496" y="1316746"/>
              <a:ext cx="3811059" cy="115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sm" len="lg"/>
                </a14:hiddenLine>
              </a:ext>
            </a:extLst>
          </p:spPr>
        </p:pic>
        <p:sp>
          <p:nvSpPr>
            <p:cNvPr id="7191" name="Rectangle 1"/>
            <p:cNvSpPr>
              <a:spLocks noChangeArrowheads="1"/>
            </p:cNvSpPr>
            <p:nvPr/>
          </p:nvSpPr>
          <p:spPr bwMode="auto">
            <a:xfrm>
              <a:off x="5012259" y="2108196"/>
              <a:ext cx="169334" cy="194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 type="stealth" w="sm" len="lg"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182" name="Rectangle 3"/>
          <p:cNvSpPr>
            <a:spLocks noChangeArrowheads="1"/>
          </p:cNvSpPr>
          <p:nvPr/>
        </p:nvSpPr>
        <p:spPr bwMode="auto">
          <a:xfrm>
            <a:off x="5664200" y="1422400"/>
            <a:ext cx="439738" cy="38893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3" name="Rectangle 16"/>
          <p:cNvSpPr>
            <a:spLocks noChangeArrowheads="1"/>
          </p:cNvSpPr>
          <p:nvPr/>
        </p:nvSpPr>
        <p:spPr bwMode="auto">
          <a:xfrm>
            <a:off x="5511800" y="1973263"/>
            <a:ext cx="439738" cy="388937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4" name="TextBox 1"/>
          <p:cNvSpPr txBox="1">
            <a:spLocks noChangeArrowheads="1"/>
          </p:cNvSpPr>
          <p:nvPr/>
        </p:nvSpPr>
        <p:spPr bwMode="auto">
          <a:xfrm>
            <a:off x="5362575" y="2890838"/>
            <a:ext cx="378142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Lowering the resistivity of </a:t>
            </a:r>
            <a:br>
              <a:rPr lang="en-US" altLang="en-US" sz="1800"/>
            </a:br>
            <a:r>
              <a:rPr lang="en-US" altLang="en-US" sz="1800"/>
              <a:t>the electrode material</a:t>
            </a:r>
            <a:br>
              <a:rPr lang="en-US" altLang="en-US" sz="1800"/>
            </a:br>
            <a:r>
              <a:rPr lang="en-US" altLang="en-US" sz="1800"/>
              <a:t>- different materials</a:t>
            </a:r>
            <a:br>
              <a:rPr lang="en-US" altLang="en-US" sz="1800"/>
            </a:br>
            <a:r>
              <a:rPr lang="en-US" altLang="en-US" sz="1800">
                <a:sym typeface="Symbol" pitchFamily="18" charset="2"/>
              </a:rPr>
              <a:t>     1) </a:t>
            </a:r>
            <a:r>
              <a:rPr lang="en-US" altLang="en-US" sz="1800"/>
              <a:t>float glass: </a:t>
            </a:r>
            <a:r>
              <a:rPr lang="en-US" altLang="en-US" sz="1800">
                <a:sym typeface="Symbol" pitchFamily="18" charset="2"/>
              </a:rPr>
              <a:t> = 3x</a:t>
            </a:r>
            <a:r>
              <a:rPr lang="en-US" altLang="en-US" sz="1800"/>
              <a:t>10</a:t>
            </a:r>
            <a:r>
              <a:rPr lang="en-US" altLang="en-US" sz="1800" baseline="30000"/>
              <a:t>12</a:t>
            </a:r>
            <a:r>
              <a:rPr lang="en-US" altLang="en-US" sz="1800"/>
              <a:t> </a:t>
            </a:r>
            <a:r>
              <a:rPr lang="en-US" altLang="en-US" sz="1800">
                <a:sym typeface="Symbol" pitchFamily="18" charset="2"/>
              </a:rPr>
              <a:t>cm</a:t>
            </a:r>
            <a:r>
              <a:rPr lang="en-US" altLang="en-US" sz="1800"/>
              <a:t/>
            </a:r>
            <a:br>
              <a:rPr lang="en-US" altLang="en-US" sz="1800"/>
            </a:br>
            <a:r>
              <a:rPr lang="en-US" altLang="en-US" sz="1800"/>
              <a:t>     2) </a:t>
            </a:r>
            <a:r>
              <a:rPr lang="en-US" altLang="en-US" sz="1800">
                <a:solidFill>
                  <a:srgbClr val="FF0000"/>
                </a:solidFill>
              </a:rPr>
              <a:t>low resistive glass: </a:t>
            </a:r>
            <a:br>
              <a:rPr lang="en-US" altLang="en-US" sz="1800">
                <a:solidFill>
                  <a:srgbClr val="FF0000"/>
                </a:solidFill>
              </a:rPr>
            </a:br>
            <a:r>
              <a:rPr lang="en-US" altLang="en-US" sz="1800">
                <a:solidFill>
                  <a:srgbClr val="FF0000"/>
                </a:solidFill>
              </a:rPr>
              <a:t>      </a:t>
            </a:r>
            <a:r>
              <a:rPr lang="en-US" altLang="en-US" sz="1800">
                <a:solidFill>
                  <a:srgbClr val="FF0000"/>
                </a:solidFill>
                <a:sym typeface="Symbol" pitchFamily="18" charset="2"/>
              </a:rPr>
              <a:t>  </a:t>
            </a:r>
            <a:r>
              <a:rPr lang="en-US" altLang="en-US" sz="1800">
                <a:solidFill>
                  <a:srgbClr val="FF0000"/>
                </a:solidFill>
              </a:rPr>
              <a:t>10</a:t>
            </a:r>
            <a:r>
              <a:rPr lang="en-US" altLang="en-US" sz="1800" baseline="30000">
                <a:solidFill>
                  <a:srgbClr val="FF0000"/>
                </a:solidFill>
              </a:rPr>
              <a:t>10</a:t>
            </a:r>
            <a:r>
              <a:rPr lang="en-US" altLang="en-US" sz="1800">
                <a:solidFill>
                  <a:srgbClr val="FF0000"/>
                </a:solidFill>
              </a:rPr>
              <a:t> </a:t>
            </a:r>
            <a:r>
              <a:rPr lang="en-US" altLang="en-US" sz="1800">
                <a:solidFill>
                  <a:srgbClr val="FF0000"/>
                </a:solidFill>
                <a:sym typeface="Symbol" pitchFamily="18" charset="2"/>
              </a:rPr>
              <a:t>cm</a:t>
            </a:r>
            <a:r>
              <a:rPr lang="en-US" altLang="en-US" sz="1800"/>
              <a:t/>
            </a:r>
            <a:br>
              <a:rPr lang="en-US" altLang="en-US" sz="1800"/>
            </a:br>
            <a:r>
              <a:rPr lang="en-US" altLang="en-US" sz="1800"/>
              <a:t>     3) ceramics: </a:t>
            </a:r>
            <a:r>
              <a:rPr lang="en-US" altLang="en-US" sz="1800">
                <a:sym typeface="Symbol" pitchFamily="18" charset="2"/>
              </a:rPr>
              <a:t>  </a:t>
            </a:r>
            <a:r>
              <a:rPr lang="en-US" altLang="en-US" sz="1800"/>
              <a:t>10</a:t>
            </a:r>
            <a:r>
              <a:rPr lang="en-US" altLang="en-US" sz="1800" baseline="30000"/>
              <a:t>9</a:t>
            </a:r>
            <a:r>
              <a:rPr lang="en-US" altLang="en-US" sz="1800"/>
              <a:t> </a:t>
            </a:r>
            <a:r>
              <a:rPr lang="en-US" altLang="en-US" sz="1800">
                <a:sym typeface="Symbol" pitchFamily="18" charset="2"/>
              </a:rPr>
              <a:t>cm</a:t>
            </a:r>
            <a:r>
              <a:rPr lang="en-US" altLang="en-US" sz="1800"/>
              <a:t/>
            </a:r>
            <a:br>
              <a:rPr lang="en-US" altLang="en-US" sz="1800"/>
            </a:br>
            <a:r>
              <a:rPr lang="en-US" altLang="en-US" sz="1800"/>
              <a:t>- warming the electrodes</a:t>
            </a:r>
            <a:br>
              <a:rPr lang="en-US" altLang="en-US" sz="1800"/>
            </a:br>
            <a:r>
              <a:rPr lang="en-US" altLang="en-US" sz="1800"/>
              <a:t>    </a:t>
            </a:r>
            <a:br>
              <a:rPr lang="en-US" altLang="en-US" sz="1800"/>
            </a:br>
            <a:endParaRPr lang="en-US" altLang="en-US" sz="1800"/>
          </a:p>
          <a:p>
            <a:pPr eaLnBrk="1" hangingPunct="1">
              <a:spcBef>
                <a:spcPct val="50000"/>
              </a:spcBef>
            </a:pPr>
            <a:r>
              <a:rPr lang="en-US" altLang="en-US" sz="1800"/>
              <a:t>Decreasing the electrode thickness</a:t>
            </a:r>
          </a:p>
        </p:txBody>
      </p:sp>
      <p:sp>
        <p:nvSpPr>
          <p:cNvPr id="7185" name="TextBox 6"/>
          <p:cNvSpPr txBox="1">
            <a:spLocks noChangeArrowheads="1"/>
          </p:cNvSpPr>
          <p:nvPr/>
        </p:nvSpPr>
        <p:spPr bwMode="auto">
          <a:xfrm>
            <a:off x="169863" y="1382713"/>
            <a:ext cx="226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Time resolution:</a:t>
            </a:r>
          </a:p>
        </p:txBody>
      </p:sp>
      <p:sp>
        <p:nvSpPr>
          <p:cNvPr id="7186" name="TextBox 21"/>
          <p:cNvSpPr txBox="1">
            <a:spLocks noChangeArrowheads="1"/>
          </p:cNvSpPr>
          <p:nvPr/>
        </p:nvSpPr>
        <p:spPr bwMode="auto">
          <a:xfrm>
            <a:off x="298450" y="1916113"/>
            <a:ext cx="226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Efficiency:</a:t>
            </a:r>
          </a:p>
        </p:txBody>
      </p:sp>
      <p:sp>
        <p:nvSpPr>
          <p:cNvPr id="7187" name="TextBox 7"/>
          <p:cNvSpPr txBox="1">
            <a:spLocks noChangeArrowheads="1"/>
          </p:cNvSpPr>
          <p:nvPr/>
        </p:nvSpPr>
        <p:spPr bwMode="auto">
          <a:xfrm>
            <a:off x="6192838" y="1414463"/>
            <a:ext cx="281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ym typeface="Symbol" pitchFamily="18" charset="2"/>
              </a:rPr>
              <a:t></a:t>
            </a:r>
            <a:r>
              <a:rPr lang="en-US" altLang="en-US" sz="1800"/>
              <a:t>: incident ch. particle flux</a:t>
            </a:r>
            <a:br>
              <a:rPr lang="en-US" altLang="en-US" sz="1800"/>
            </a:br>
            <a:r>
              <a:rPr lang="en-US" altLang="en-US" sz="1800">
                <a:sym typeface="Symbol" pitchFamily="18" charset="2"/>
              </a:rPr>
              <a:t>: electrode bulk resistivity</a:t>
            </a:r>
            <a:br>
              <a:rPr lang="en-US" altLang="en-US" sz="1800">
                <a:sym typeface="Symbol" pitchFamily="18" charset="2"/>
              </a:rPr>
            </a:br>
            <a:r>
              <a:rPr lang="en-US" altLang="en-US" sz="1800">
                <a:sym typeface="Symbol" pitchFamily="18" charset="2"/>
              </a:rPr>
              <a:t>d: electrode thickness</a:t>
            </a:r>
            <a:r>
              <a:rPr lang="en-US" altLang="en-US" sz="1800"/>
              <a:t> </a:t>
            </a:r>
          </a:p>
        </p:txBody>
      </p:sp>
      <p:sp>
        <p:nvSpPr>
          <p:cNvPr id="7188" name="TextBox 8"/>
          <p:cNvSpPr txBox="1">
            <a:spLocks noChangeArrowheads="1"/>
          </p:cNvSpPr>
          <p:nvPr/>
        </p:nvSpPr>
        <p:spPr bwMode="auto">
          <a:xfrm>
            <a:off x="5362575" y="2579688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u="sng"/>
              <a:t>How to increase the rate capability?</a:t>
            </a:r>
          </a:p>
        </p:txBody>
      </p:sp>
      <p:pic>
        <p:nvPicPr>
          <p:cNvPr id="718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5249863"/>
            <a:ext cx="2260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3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89DE36-D7D3-4E81-902F-1C6A0A4A2A5B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de-DE" altLang="en-US" sz="1400" smtClean="0"/>
          </a:p>
        </p:txBody>
      </p:sp>
      <p:sp>
        <p:nvSpPr>
          <p:cNvPr id="8197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8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Low resistive glass</a:t>
            </a:r>
          </a:p>
        </p:txBody>
      </p:sp>
      <p:sp>
        <p:nvSpPr>
          <p:cNvPr id="8201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02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312863"/>
            <a:ext cx="4425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3" descr="D:\work\CBM合作\文章和报告\rho-te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387725"/>
            <a:ext cx="35814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0" descr="C:\Users\wjb\Desktop\glass stability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8786" r="3726"/>
          <a:stretch>
            <a:fillRect/>
          </a:stretch>
        </p:blipFill>
        <p:spPr bwMode="auto">
          <a:xfrm>
            <a:off x="5378450" y="3608388"/>
            <a:ext cx="362902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89400"/>
            <a:ext cx="23558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820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974850"/>
            <a:ext cx="31781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8209" name="Text Box 54"/>
          <p:cNvSpPr txBox="1">
            <a:spLocks noChangeArrowheads="1"/>
          </p:cNvSpPr>
          <p:nvPr/>
        </p:nvSpPr>
        <p:spPr bwMode="auto">
          <a:xfrm>
            <a:off x="130175" y="1214438"/>
            <a:ext cx="4437063" cy="646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>
                <a:solidFill>
                  <a:srgbClr val="FF0000"/>
                </a:solidFill>
              </a:rPr>
              <a:t>Low resistive glass for high-rate MRPCs is developed in Beijing, China (Yi Wang)</a:t>
            </a:r>
          </a:p>
        </p:txBody>
      </p:sp>
      <p:sp>
        <p:nvSpPr>
          <p:cNvPr id="8210" name="Text Box 54"/>
          <p:cNvSpPr txBox="1">
            <a:spLocks noChangeArrowheads="1"/>
          </p:cNvSpPr>
          <p:nvPr/>
        </p:nvSpPr>
        <p:spPr bwMode="auto">
          <a:xfrm>
            <a:off x="6950075" y="3759200"/>
            <a:ext cx="14573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>
                <a:solidFill>
                  <a:srgbClr val="FF0000"/>
                </a:solidFill>
              </a:rPr>
              <a:t>Aging tests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4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AF22-0FB7-4D69-8A80-138ECA49D332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5225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5225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26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522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MRPC-P2 prototype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26480"/>
            <a:ext cx="4027282" cy="29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326480"/>
            <a:ext cx="4521994" cy="29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34937" y="1212056"/>
            <a:ext cx="5989638" cy="341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 u="sng" dirty="0">
                <a:latin typeface="Arial" pitchFamily="34" charset="0"/>
              </a:rPr>
              <a:t>Full size </a:t>
            </a:r>
            <a:r>
              <a:rPr lang="en-US" altLang="en-US" sz="1800" b="1" u="sng" dirty="0" smtClean="0">
                <a:latin typeface="Arial" pitchFamily="34" charset="0"/>
              </a:rPr>
              <a:t>demonstrator for high rates (1 - 10kHz/cm</a:t>
            </a:r>
            <a:r>
              <a:rPr lang="en-US" altLang="en-US" sz="1800" b="1" u="sng" baseline="30000" dirty="0" smtClean="0">
                <a:latin typeface="Arial" pitchFamily="34" charset="0"/>
              </a:rPr>
              <a:t>2</a:t>
            </a:r>
            <a:r>
              <a:rPr lang="en-US" altLang="en-US" sz="1800" b="1" u="sng" dirty="0" smtClean="0">
                <a:latin typeface="Arial" pitchFamily="34" charset="0"/>
              </a:rPr>
              <a:t>) </a:t>
            </a:r>
            <a:endParaRPr lang="en-US" altLang="en-US" sz="1400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4550" y="1527963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resistive glass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6823" y="5411997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Spacers (fishing line)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4125" y="1554372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HV electrode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Licron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76550" y="5479784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Pickup electrode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 bwMode="auto">
          <a:xfrm flipH="1" flipV="1">
            <a:off x="3564174" y="4619626"/>
            <a:ext cx="160101" cy="8601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>
            <a:stCxn id="23" idx="0"/>
          </p:cNvCxnSpPr>
          <p:nvPr/>
        </p:nvCxnSpPr>
        <p:spPr bwMode="auto">
          <a:xfrm flipH="1" flipV="1">
            <a:off x="6539546" y="4394319"/>
            <a:ext cx="25002" cy="101767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24" idx="2"/>
          </p:cNvCxnSpPr>
          <p:nvPr/>
        </p:nvCxnSpPr>
        <p:spPr bwMode="auto">
          <a:xfrm>
            <a:off x="2101850" y="2200703"/>
            <a:ext cx="153091" cy="6091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2" idx="2"/>
          </p:cNvCxnSpPr>
          <p:nvPr/>
        </p:nvCxnSpPr>
        <p:spPr bwMode="auto">
          <a:xfrm>
            <a:off x="6772275" y="2174294"/>
            <a:ext cx="39533" cy="6853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1466850" y="3024358"/>
            <a:ext cx="217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27 x 32 cm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7AF22-0FB7-4D69-8A80-138ECA49D332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5225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5225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26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522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2265" name="Text Box 9"/>
          <p:cNvSpPr txBox="1">
            <a:spLocks noChangeArrowheads="1"/>
          </p:cNvSpPr>
          <p:nvPr/>
        </p:nvSpPr>
        <p:spPr bwMode="auto">
          <a:xfrm>
            <a:off x="127001" y="1276350"/>
            <a:ext cx="8889998" cy="2659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1" u="sng" dirty="0">
                <a:latin typeface="Arial" pitchFamily="34" charset="0"/>
              </a:rPr>
              <a:t>Full size demonstrator </a:t>
            </a:r>
            <a:r>
              <a:rPr lang="en-US" altLang="en-US" sz="1800" b="1" u="sng" dirty="0" smtClean="0">
                <a:latin typeface="Arial" pitchFamily="34" charset="0"/>
              </a:rPr>
              <a:t>and reference MRPC developed in HD and Beijing</a:t>
            </a:r>
            <a:br>
              <a:rPr lang="en-US" altLang="en-US" sz="1800" b="1" u="sng" dirty="0" smtClean="0">
                <a:latin typeface="Arial" pitchFamily="34" charset="0"/>
              </a:rPr>
            </a:br>
            <a:r>
              <a:rPr lang="en-US" altLang="en-US" sz="1800" b="1" u="sng" dirty="0" smtClean="0">
                <a:latin typeface="Arial" pitchFamily="34" charset="0"/>
              </a:rPr>
              <a:t/>
            </a:r>
            <a:br>
              <a:rPr lang="en-US" altLang="en-US" sz="1800" b="1" u="sng" dirty="0" smtClean="0">
                <a:latin typeface="Arial" pitchFamily="34" charset="0"/>
              </a:rPr>
            </a:b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u="sng" dirty="0" smtClean="0">
                <a:latin typeface="Arial" pitchFamily="34" charset="0"/>
              </a:rPr>
              <a:t>MRPC-P2</a:t>
            </a:r>
            <a:r>
              <a:rPr lang="de-DE" altLang="en-US" sz="1400" b="1" dirty="0" smtClean="0">
                <a:latin typeface="Arial" pitchFamily="34" charset="0"/>
              </a:rPr>
              <a:t> (HD)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latin typeface="Arial" pitchFamily="34" charset="0"/>
              </a:rPr>
              <a:t>     </a:t>
            </a:r>
            <a:r>
              <a:rPr lang="de-DE" altLang="en-US" sz="1400" b="1" u="sng" dirty="0" smtClean="0">
                <a:latin typeface="Arial" pitchFamily="34" charset="0"/>
              </a:rPr>
              <a:t>THU-strip</a:t>
            </a:r>
            <a:r>
              <a:rPr lang="de-DE" altLang="en-US" sz="1400" b="1" dirty="0" smtClean="0">
                <a:latin typeface="Arial" pitchFamily="34" charset="0"/>
              </a:rPr>
              <a:t> (Beijing)		</a:t>
            </a:r>
            <a:r>
              <a:rPr lang="en-US" altLang="en-US" sz="1400" b="1" u="sng" dirty="0" smtClean="0">
                <a:latin typeface="Arial" pitchFamily="34" charset="0"/>
              </a:rPr>
              <a:t>M</a:t>
            </a:r>
            <a:r>
              <a:rPr lang="de-DE" altLang="en-US" sz="1400" b="1" u="sng" dirty="0" smtClean="0">
                <a:latin typeface="Arial" pitchFamily="34" charset="0"/>
              </a:rPr>
              <a:t>RPC-P5</a:t>
            </a:r>
            <a:r>
              <a:rPr lang="de-DE" altLang="en-US" sz="1400" b="1" dirty="0" smtClean="0">
                <a:latin typeface="Arial" pitchFamily="34" charset="0"/>
              </a:rPr>
              <a:t> (HD)</a:t>
            </a:r>
            <a:r>
              <a:rPr lang="de-DE" altLang="en-US" sz="1400" b="1" dirty="0">
                <a:latin typeface="Arial" pitchFamily="34" charset="0"/>
              </a:rPr>
              <a:t/>
            </a:r>
            <a:br>
              <a:rPr lang="de-DE" altLang="en-US" sz="1400" b="1" dirty="0">
                <a:latin typeface="Arial" pitchFamily="34" charset="0"/>
              </a:rPr>
            </a:br>
            <a:r>
              <a:rPr lang="de-DE" altLang="en-US" sz="1400" b="1" dirty="0" smtClean="0">
                <a:latin typeface="Arial" pitchFamily="34" charset="0"/>
              </a:rPr>
              <a:t>M</a:t>
            </a:r>
            <a:r>
              <a:rPr lang="en-US" altLang="en-US" sz="1400" b="1" dirty="0" smtClean="0">
                <a:latin typeface="Arial" pitchFamily="34" charset="0"/>
              </a:rPr>
              <a:t>RPC 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en-US" altLang="en-US" sz="1400" b="1" dirty="0" smtClean="0">
                <a:latin typeface="Arial" pitchFamily="34" charset="0"/>
              </a:rPr>
              <a:t>differential</a:t>
            </a:r>
            <a:r>
              <a:rPr lang="de-DE" altLang="en-US" sz="1400" b="1" dirty="0" smtClean="0">
                <a:latin typeface="Arial" pitchFamily="34" charset="0"/>
              </a:rPr>
              <a:t> 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latin typeface="Arial" pitchFamily="34" charset="0"/>
              </a:rPr>
              <a:t>	     differential</a:t>
            </a:r>
            <a:r>
              <a:rPr lang="de-DE" altLang="en-US" sz="1400" b="1" dirty="0">
                <a:latin typeface="Arial" pitchFamily="34" charset="0"/>
              </a:rPr>
              <a:t>		</a:t>
            </a:r>
            <a:r>
              <a:rPr lang="en-US" altLang="en-US" sz="1400" b="1" dirty="0" smtClean="0">
                <a:latin typeface="Arial" pitchFamily="34" charset="0"/>
              </a:rPr>
              <a:t>differential</a:t>
            </a:r>
            <a:r>
              <a:rPr lang="de-DE" altLang="en-US" sz="1400" b="1" dirty="0" smtClean="0">
                <a:latin typeface="Arial" pitchFamily="34" charset="0"/>
              </a:rPr>
              <a:t>  </a:t>
            </a:r>
            <a:br>
              <a:rPr lang="de-DE" altLang="en-US" sz="1400" b="1" dirty="0" smtClean="0">
                <a:latin typeface="Arial" pitchFamily="34" charset="0"/>
              </a:rPr>
            </a:br>
            <a:r>
              <a:rPr lang="de-DE" altLang="en-US" sz="1400" b="1" dirty="0" smtClean="0">
                <a:latin typeface="Arial" pitchFamily="34" charset="0"/>
              </a:rPr>
              <a:t>glass stack	single		     double			single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en-US" altLang="en-US" sz="1400" b="1" dirty="0">
                <a:latin typeface="Arial" pitchFamily="34" charset="0"/>
              </a:rPr>
              <a:t/>
            </a:r>
            <a:br>
              <a:rPr lang="en-US" altLang="en-US" sz="1400" b="1" dirty="0">
                <a:latin typeface="Arial" pitchFamily="34" charset="0"/>
              </a:rPr>
            </a:br>
            <a:r>
              <a:rPr lang="en-US" altLang="en-US" sz="1400" b="1" dirty="0">
                <a:latin typeface="Arial" pitchFamily="34" charset="0"/>
              </a:rPr>
              <a:t>active area 	</a:t>
            </a:r>
            <a:r>
              <a:rPr lang="de-DE" altLang="en-US" sz="1400" b="1" dirty="0" smtClean="0">
                <a:latin typeface="Arial" pitchFamily="34" charset="0"/>
              </a:rPr>
              <a:t>32 </a:t>
            </a:r>
            <a:r>
              <a:rPr lang="de-DE" altLang="en-US" sz="1400" b="1" dirty="0">
                <a:latin typeface="Arial" pitchFamily="34" charset="0"/>
              </a:rPr>
              <a:t>x 27 </a:t>
            </a:r>
            <a:r>
              <a:rPr lang="en-US" altLang="en-US" sz="1400" b="1" dirty="0">
                <a:latin typeface="Arial" pitchFamily="34" charset="0"/>
              </a:rPr>
              <a:t>cm</a:t>
            </a:r>
            <a:r>
              <a:rPr lang="en-US" altLang="en-US" sz="1400" b="1" baseline="30000" dirty="0">
                <a:latin typeface="Arial" pitchFamily="34" charset="0"/>
              </a:rPr>
              <a:t>2</a:t>
            </a:r>
            <a:r>
              <a:rPr lang="de-DE" altLang="en-US" sz="1400" b="1" dirty="0">
                <a:latin typeface="Arial" pitchFamily="34" charset="0"/>
              </a:rPr>
              <a:t> 		</a:t>
            </a:r>
            <a:r>
              <a:rPr lang="de-DE" altLang="en-US" sz="1400" b="1" dirty="0" smtClean="0">
                <a:latin typeface="Arial" pitchFamily="34" charset="0"/>
              </a:rPr>
              <a:t>     24 </a:t>
            </a:r>
            <a:r>
              <a:rPr lang="de-DE" altLang="en-US" sz="1400" b="1" dirty="0">
                <a:latin typeface="Arial" pitchFamily="34" charset="0"/>
              </a:rPr>
              <a:t>x 27 </a:t>
            </a:r>
            <a:r>
              <a:rPr lang="en-US" altLang="en-US" sz="1400" b="1" dirty="0">
                <a:latin typeface="Arial" pitchFamily="34" charset="0"/>
              </a:rPr>
              <a:t>cm</a:t>
            </a:r>
            <a:r>
              <a:rPr lang="en-US" altLang="en-US" sz="1400" b="1" baseline="30000" dirty="0">
                <a:latin typeface="Arial" pitchFamily="34" charset="0"/>
              </a:rPr>
              <a:t>2</a:t>
            </a:r>
            <a:r>
              <a:rPr lang="de-DE" altLang="en-US" sz="1400" b="1" dirty="0">
                <a:latin typeface="Arial" pitchFamily="34" charset="0"/>
              </a:rPr>
              <a:t> </a:t>
            </a:r>
            <a:r>
              <a:rPr lang="de-DE" altLang="en-US" sz="1400" b="1" dirty="0" smtClean="0">
                <a:latin typeface="Arial" pitchFamily="34" charset="0"/>
              </a:rPr>
              <a:t>		</a:t>
            </a:r>
            <a:r>
              <a:rPr lang="en-US" altLang="en-US" sz="1400" b="1" dirty="0" smtClean="0">
                <a:latin typeface="Arial" pitchFamily="34" charset="0"/>
              </a:rPr>
              <a:t>15 </a:t>
            </a:r>
            <a:r>
              <a:rPr lang="en-US" altLang="en-US" sz="1400" b="1" dirty="0">
                <a:latin typeface="Arial" pitchFamily="34" charset="0"/>
              </a:rPr>
              <a:t>x 4</a:t>
            </a:r>
            <a:r>
              <a:rPr lang="en-US" altLang="en-US" sz="1400" b="1" dirty="0" smtClean="0">
                <a:latin typeface="Arial" pitchFamily="34" charset="0"/>
              </a:rPr>
              <a:t> </a:t>
            </a:r>
            <a:r>
              <a:rPr lang="en-US" altLang="en-US" sz="1400" b="1" dirty="0">
                <a:latin typeface="Arial" pitchFamily="34" charset="0"/>
              </a:rPr>
              <a:t>cm</a:t>
            </a:r>
            <a:r>
              <a:rPr lang="en-US" altLang="en-US" sz="1400" b="1" baseline="30000" dirty="0">
                <a:latin typeface="Arial" pitchFamily="34" charset="0"/>
              </a:rPr>
              <a:t>2</a:t>
            </a:r>
            <a:r>
              <a:rPr lang="en-US" altLang="en-US" sz="1400" b="1" dirty="0">
                <a:latin typeface="Arial" pitchFamily="34" charset="0"/>
              </a:rPr>
              <a:t>  </a:t>
            </a:r>
            <a:endParaRPr lang="en-US" altLang="en-US" sz="1200" dirty="0">
              <a:solidFill>
                <a:srgbClr val="FF0000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 smtClean="0">
                <a:latin typeface="Arial" pitchFamily="34" charset="0"/>
              </a:rPr>
              <a:t>strips</a:t>
            </a:r>
            <a:r>
              <a:rPr lang="en-US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latin typeface="Arial" pitchFamily="34" charset="0"/>
              </a:rPr>
              <a:t>32</a:t>
            </a:r>
            <a:r>
              <a:rPr lang="de-DE" altLang="en-US" sz="1400" b="1" dirty="0">
                <a:latin typeface="Arial" pitchFamily="34" charset="0"/>
              </a:rPr>
              <a:t>			</a:t>
            </a:r>
            <a:r>
              <a:rPr lang="de-DE" altLang="en-US" sz="1400" b="1" dirty="0" smtClean="0">
                <a:latin typeface="Arial" pitchFamily="34" charset="0"/>
              </a:rPr>
              <a:t>     24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latin typeface="Arial" pitchFamily="34" charset="0"/>
              </a:rPr>
              <a:t>		</a:t>
            </a:r>
            <a:r>
              <a:rPr lang="en-US" altLang="en-US" sz="1400" b="1" dirty="0" smtClean="0">
                <a:latin typeface="Arial" pitchFamily="34" charset="0"/>
              </a:rPr>
              <a:t>16</a:t>
            </a:r>
            <a:endParaRPr lang="en-US" altLang="en-US" sz="1400" b="1" dirty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strip / gap 	</a:t>
            </a:r>
            <a:r>
              <a:rPr lang="de-DE" altLang="en-US" sz="1400" b="1" dirty="0" smtClean="0">
                <a:latin typeface="Arial" pitchFamily="34" charset="0"/>
              </a:rPr>
              <a:t>7</a:t>
            </a:r>
            <a:r>
              <a:rPr lang="de-DE" altLang="en-US" sz="1400" b="1" dirty="0">
                <a:latin typeface="Arial" pitchFamily="34" charset="0"/>
              </a:rPr>
              <a:t>/ 3		</a:t>
            </a:r>
            <a:r>
              <a:rPr lang="de-DE" altLang="en-US" sz="1400" b="1" dirty="0" smtClean="0">
                <a:latin typeface="Arial" pitchFamily="34" charset="0"/>
              </a:rPr>
              <a:t>     7</a:t>
            </a:r>
            <a:r>
              <a:rPr lang="de-DE" altLang="en-US" sz="1400" b="1" dirty="0">
                <a:latin typeface="Arial" pitchFamily="34" charset="0"/>
              </a:rPr>
              <a:t>/ 3 		</a:t>
            </a:r>
            <a:r>
              <a:rPr lang="de-DE" altLang="en-US" sz="1400" b="1" dirty="0" smtClean="0">
                <a:latin typeface="Arial" pitchFamily="34" charset="0"/>
              </a:rPr>
              <a:t>	7.6</a:t>
            </a:r>
            <a:r>
              <a:rPr lang="en-US" altLang="en-US" sz="1400" b="1" dirty="0" smtClean="0">
                <a:latin typeface="Arial" pitchFamily="34" charset="0"/>
              </a:rPr>
              <a:t> </a:t>
            </a:r>
            <a:r>
              <a:rPr lang="en-US" altLang="en-US" sz="1400" b="1" dirty="0">
                <a:latin typeface="Arial" pitchFamily="34" charset="0"/>
              </a:rPr>
              <a:t>/ </a:t>
            </a:r>
            <a:r>
              <a:rPr lang="de-DE" altLang="en-US" sz="1400" b="1" dirty="0">
                <a:latin typeface="Arial" pitchFamily="34" charset="0"/>
              </a:rPr>
              <a:t>1.8</a:t>
            </a:r>
            <a:r>
              <a:rPr lang="en-US" altLang="en-US" sz="1400" b="1" dirty="0">
                <a:latin typeface="Arial" pitchFamily="34" charset="0"/>
              </a:rPr>
              <a:t>  mm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glass type	</a:t>
            </a:r>
            <a:r>
              <a:rPr lang="en-US" altLang="en-US" sz="1400" b="1" dirty="0" smtClean="0">
                <a:latin typeface="Arial" pitchFamily="34" charset="0"/>
              </a:rPr>
              <a:t>low </a:t>
            </a:r>
            <a:r>
              <a:rPr lang="en-US" altLang="en-US" sz="1400" b="1" dirty="0">
                <a:latin typeface="Arial" pitchFamily="34" charset="0"/>
              </a:rPr>
              <a:t>resistive glass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latin typeface="Arial" pitchFamily="34" charset="0"/>
              </a:rPr>
              <a:t>     </a:t>
            </a:r>
            <a:r>
              <a:rPr lang="en-US" altLang="en-US" sz="1400" b="1" dirty="0" smtClean="0">
                <a:latin typeface="Arial" pitchFamily="34" charset="0"/>
              </a:rPr>
              <a:t>low </a:t>
            </a:r>
            <a:r>
              <a:rPr lang="en-US" altLang="en-US" sz="1400" b="1" dirty="0">
                <a:latin typeface="Arial" pitchFamily="34" charset="0"/>
              </a:rPr>
              <a:t>resistive glass 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en-US" altLang="en-US" sz="1400" b="1" dirty="0" smtClean="0">
                <a:latin typeface="Arial" pitchFamily="34" charset="0"/>
              </a:rPr>
              <a:t>low </a:t>
            </a:r>
            <a:r>
              <a:rPr lang="en-US" altLang="en-US" sz="1400" b="1" dirty="0">
                <a:latin typeface="Arial" pitchFamily="34" charset="0"/>
              </a:rPr>
              <a:t>resistive glass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glass thickness	</a:t>
            </a:r>
            <a:r>
              <a:rPr lang="de-DE" altLang="en-US" sz="1400" b="1" dirty="0" smtClean="0">
                <a:latin typeface="Arial" pitchFamily="34" charset="0"/>
              </a:rPr>
              <a:t>0.7 </a:t>
            </a:r>
            <a:r>
              <a:rPr lang="de-DE" altLang="en-US" sz="1400" b="1" dirty="0">
                <a:latin typeface="Arial" pitchFamily="34" charset="0"/>
              </a:rPr>
              <a:t>mm		</a:t>
            </a:r>
            <a:r>
              <a:rPr lang="de-DE" altLang="en-US" sz="1400" b="1" dirty="0" smtClean="0">
                <a:latin typeface="Arial" pitchFamily="34" charset="0"/>
              </a:rPr>
              <a:t>     0.7 </a:t>
            </a:r>
            <a:r>
              <a:rPr lang="de-DE" altLang="en-US" sz="1400" b="1" dirty="0">
                <a:latin typeface="Arial" pitchFamily="34" charset="0"/>
              </a:rPr>
              <a:t>mm 		</a:t>
            </a:r>
            <a:r>
              <a:rPr lang="de-DE" altLang="en-US" sz="1400" b="1" dirty="0" smtClean="0">
                <a:latin typeface="Arial" pitchFamily="34" charset="0"/>
              </a:rPr>
              <a:t>	</a:t>
            </a:r>
            <a:r>
              <a:rPr lang="en-US" altLang="en-US" sz="1400" b="1" dirty="0" smtClean="0">
                <a:latin typeface="Arial" pitchFamily="34" charset="0"/>
              </a:rPr>
              <a:t>1.0 </a:t>
            </a:r>
            <a:r>
              <a:rPr lang="en-US" altLang="en-US" sz="1400" b="1" dirty="0">
                <a:latin typeface="Arial" pitchFamily="34" charset="0"/>
              </a:rPr>
              <a:t>mm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number of gaps	</a:t>
            </a:r>
            <a:r>
              <a:rPr lang="en-US" altLang="en-US" sz="1400" b="1" dirty="0" smtClean="0">
                <a:latin typeface="Arial" pitchFamily="34" charset="0"/>
              </a:rPr>
              <a:t>8 </a:t>
            </a:r>
            <a:r>
              <a:rPr lang="en-US" altLang="en-US" sz="1400" b="1" dirty="0">
                <a:latin typeface="Arial" pitchFamily="34" charset="0"/>
              </a:rPr>
              <a:t>	 </a:t>
            </a:r>
            <a:r>
              <a:rPr lang="de-DE" altLang="en-US" sz="1400" b="1" dirty="0">
                <a:latin typeface="Arial" pitchFamily="34" charset="0"/>
              </a:rPr>
              <a:t>		</a:t>
            </a:r>
            <a:r>
              <a:rPr lang="de-DE" altLang="en-US" sz="1400" b="1" dirty="0" smtClean="0">
                <a:latin typeface="Arial" pitchFamily="34" charset="0"/>
              </a:rPr>
              <a:t>     2 x 4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latin typeface="Arial" pitchFamily="34" charset="0"/>
              </a:rPr>
              <a:t>		</a:t>
            </a:r>
            <a:r>
              <a:rPr lang="en-US" altLang="en-US" sz="1400" b="1" dirty="0" smtClean="0">
                <a:latin typeface="Arial" pitchFamily="34" charset="0"/>
              </a:rPr>
              <a:t>6 </a:t>
            </a:r>
            <a:endParaRPr lang="en-US" altLang="en-US" sz="1400" b="1" dirty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dirty="0">
                <a:latin typeface="Arial" pitchFamily="34" charset="0"/>
              </a:rPr>
              <a:t>gap width 	</a:t>
            </a:r>
            <a:r>
              <a:rPr lang="en-US" altLang="en-US" sz="1400" b="1" dirty="0" smtClean="0">
                <a:latin typeface="Arial" pitchFamily="34" charset="0"/>
              </a:rPr>
              <a:t>220 </a:t>
            </a:r>
            <a:r>
              <a:rPr lang="en-US" altLang="en-US" sz="1400" b="1" dirty="0">
                <a:latin typeface="Symbol" pitchFamily="18" charset="2"/>
              </a:rPr>
              <a:t>m</a:t>
            </a:r>
            <a:r>
              <a:rPr lang="en-US" altLang="en-US" sz="1400" b="1" dirty="0">
                <a:latin typeface="Arial" pitchFamily="34" charset="0"/>
              </a:rPr>
              <a:t>m </a:t>
            </a:r>
            <a:r>
              <a:rPr lang="de-DE" altLang="en-US" sz="1400" b="1" dirty="0">
                <a:latin typeface="Arial" pitchFamily="34" charset="0"/>
              </a:rPr>
              <a:t>		</a:t>
            </a:r>
            <a:r>
              <a:rPr lang="de-DE" altLang="en-US" sz="1400" b="1" dirty="0" smtClean="0">
                <a:latin typeface="Arial" pitchFamily="34" charset="0"/>
              </a:rPr>
              <a:t>     </a:t>
            </a:r>
            <a:r>
              <a:rPr lang="en-US" altLang="en-US" sz="1400" b="1" dirty="0" smtClean="0">
                <a:latin typeface="Arial" pitchFamily="34" charset="0"/>
              </a:rPr>
              <a:t>250 </a:t>
            </a:r>
            <a:r>
              <a:rPr lang="en-US" altLang="en-US" sz="1400" b="1" dirty="0">
                <a:latin typeface="Symbol" pitchFamily="18" charset="2"/>
              </a:rPr>
              <a:t>m</a:t>
            </a:r>
            <a:r>
              <a:rPr lang="en-US" altLang="en-US" sz="1400" b="1" dirty="0">
                <a:latin typeface="Arial" pitchFamily="34" charset="0"/>
              </a:rPr>
              <a:t>m </a:t>
            </a: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latin typeface="Arial" pitchFamily="34" charset="0"/>
              </a:rPr>
              <a:t>		</a:t>
            </a:r>
            <a:r>
              <a:rPr lang="en-US" altLang="en-US" sz="1400" b="1" dirty="0" smtClean="0">
                <a:latin typeface="Arial" pitchFamily="34" charset="0"/>
              </a:rPr>
              <a:t>220 </a:t>
            </a:r>
            <a:r>
              <a:rPr lang="en-US" altLang="en-US" sz="1400" b="1" dirty="0">
                <a:latin typeface="Symbol" pitchFamily="18" charset="2"/>
              </a:rPr>
              <a:t>m</a:t>
            </a:r>
            <a:r>
              <a:rPr lang="en-US" altLang="en-US" sz="1400" b="1" dirty="0">
                <a:latin typeface="Arial" pitchFamily="34" charset="0"/>
              </a:rPr>
              <a:t>m</a:t>
            </a:r>
          </a:p>
        </p:txBody>
      </p:sp>
      <p:pic>
        <p:nvPicPr>
          <p:cNvPr id="352266" name="Picture 10" descr="small_RP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17" y="4424477"/>
            <a:ext cx="2733675" cy="17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siegel_uni_hd_gro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MRPC prototypes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424477"/>
            <a:ext cx="2663824" cy="17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44" y="4424477"/>
            <a:ext cx="2286061" cy="1714546"/>
          </a:xfrm>
          <a:prstGeom prst="rect">
            <a:avLst/>
          </a:prstGeom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57175" y="4138245"/>
            <a:ext cx="8245475" cy="286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DE" altLang="en-US" sz="1400" b="1" dirty="0">
                <a:latin typeface="Arial" pitchFamily="34" charset="0"/>
              </a:rPr>
              <a:t>	</a:t>
            </a:r>
            <a:r>
              <a:rPr lang="de-DE" altLang="en-US" sz="1400" b="1" dirty="0" smtClean="0">
                <a:solidFill>
                  <a:srgbClr val="FF0000"/>
                </a:solidFill>
                <a:latin typeface="Arial" pitchFamily="34" charset="0"/>
              </a:rPr>
              <a:t>MRPC-P2</a:t>
            </a:r>
            <a:r>
              <a:rPr lang="de-DE" altLang="en-US" sz="1400" b="1" dirty="0">
                <a:solidFill>
                  <a:srgbClr val="FF0000"/>
                </a:solidFill>
                <a:latin typeface="Arial" pitchFamily="34" charset="0"/>
              </a:rPr>
              <a:t>	</a:t>
            </a:r>
            <a:r>
              <a:rPr lang="de-DE" altLang="en-US" sz="1400" b="1" dirty="0" smtClean="0">
                <a:solidFill>
                  <a:srgbClr val="FF0000"/>
                </a:solidFill>
                <a:latin typeface="Arial" pitchFamily="34" charset="0"/>
              </a:rPr>
              <a:t>    	             THU-strip		             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de-DE" altLang="en-US" sz="1400" b="1" dirty="0" smtClean="0">
                <a:solidFill>
                  <a:srgbClr val="FF0000"/>
                </a:solidFill>
                <a:latin typeface="Arial" pitchFamily="34" charset="0"/>
              </a:rPr>
              <a:t>RPC-P5 </a:t>
            </a:r>
            <a:endParaRPr lang="en-US" altLang="en-US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dirty="0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727C38-708F-4874-AF78-CCD9AF75BAF4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de-DE" altLang="en-US" sz="1400" smtClean="0"/>
          </a:p>
        </p:txBody>
      </p:sp>
      <p:sp>
        <p:nvSpPr>
          <p:cNvPr id="30725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6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3600" b="1" dirty="0" smtClean="0">
                <a:solidFill>
                  <a:schemeClr val="bg1"/>
                </a:solidFill>
                <a:latin typeface="Arial" pitchFamily="34" charset="0"/>
              </a:rPr>
              <a:t>2 MRPC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concepts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0729" name="Rectangle 77"/>
          <p:cNvSpPr>
            <a:spLocks noChangeArrowheads="1"/>
          </p:cNvSpPr>
          <p:nvPr/>
        </p:nvSpPr>
        <p:spPr bwMode="auto">
          <a:xfrm>
            <a:off x="122238" y="120015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30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48" y="1950241"/>
            <a:ext cx="2226891" cy="148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800224"/>
            <a:ext cx="4023362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4871087" y="2143125"/>
            <a:ext cx="1070132" cy="1905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522155" y="2362200"/>
            <a:ext cx="1419064" cy="1238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4748374" y="2505074"/>
            <a:ext cx="1192845" cy="1238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4441193" y="2628900"/>
            <a:ext cx="1530982" cy="1857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endCxn id="281603" idx="1"/>
          </p:cNvCxnSpPr>
          <p:nvPr/>
        </p:nvCxnSpPr>
        <p:spPr bwMode="auto">
          <a:xfrm flipV="1">
            <a:off x="4871087" y="2690811"/>
            <a:ext cx="1002661" cy="4333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63575" y="1228725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 singel stack MRPC with 8 gaps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06684" y="1227356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double stack MRPC with 2 x 4 gaps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22145" y="3733800"/>
            <a:ext cx="31241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(&lt;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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6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smaller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cluster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more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construction</a:t>
            </a:r>
            <a:b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glass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 (#10)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-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impedance matching hardly  </a:t>
            </a:r>
            <a:b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possible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(100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19"/>
          <p:cNvSpPr txBox="1"/>
          <p:nvPr/>
        </p:nvSpPr>
        <p:spPr>
          <a:xfrm>
            <a:off x="663575" y="3733800"/>
            <a:ext cx="3975100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ts val="960"/>
              </a:spcBef>
              <a:spcAft>
                <a:spcPts val="0"/>
              </a:spcAft>
            </a:pPr>
            <a:r>
              <a:rPr lang="en-US" sz="1600" u="sng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Advantages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</a:t>
            </a:r>
            <a:b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</a:b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- simpler construction</a:t>
            </a:r>
            <a:b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</a:b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- symmetric signal path</a:t>
            </a:r>
            <a:b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</a:b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-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ea typeface="Times New Roman"/>
              </a:rPr>
              <a:t>fewer</a:t>
            </a:r>
            <a:r>
              <a:rPr lang="en-US" sz="1400" kern="12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 </a:t>
            </a:r>
            <a:r>
              <a:rPr lang="en-US" sz="1400" kern="1200" dirty="0">
                <a:solidFill>
                  <a:srgbClr val="FF0000"/>
                </a:solidFill>
                <a:effectLst/>
                <a:latin typeface="Arial"/>
                <a:ea typeface="Times New Roman"/>
              </a:rPr>
              <a:t>glass </a:t>
            </a:r>
            <a:r>
              <a:rPr lang="en-US" sz="1400" kern="12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plates (#9)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/>
            </a:r>
            <a:b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</a:b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- lower weight </a:t>
            </a:r>
            <a:b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</a:b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- impedance matching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Times New Roman"/>
              </a:rPr>
              <a:t>easy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</a:rPr>
              <a:t>possible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(100</a:t>
            </a:r>
            <a:r>
              <a:rPr lang="de-DE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Arial"/>
                <a:sym typeface="Symbol"/>
              </a:rPr>
              <a:t>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)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algn="l" fontAlgn="base">
              <a:spcBef>
                <a:spcPts val="960"/>
              </a:spcBef>
              <a:spcAft>
                <a:spcPts val="0"/>
              </a:spcAft>
            </a:pPr>
            <a:r>
              <a:rPr lang="en-US" sz="1600" u="sng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Disadvantages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/>
            </a:r>
            <a:br>
              <a:rPr lang="en-US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</a:b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- </a:t>
            </a:r>
            <a:r>
              <a:rPr lang="en-US" sz="1400" kern="1200" dirty="0">
                <a:solidFill>
                  <a:srgbClr val="FF0000"/>
                </a:solidFill>
                <a:effectLst/>
                <a:latin typeface="Arial"/>
                <a:ea typeface="Times New Roman"/>
              </a:rPr>
              <a:t>higher High Voltage (&gt; </a:t>
            </a:r>
            <a:r>
              <a:rPr lang="de-DE" sz="1400" kern="1200" dirty="0">
                <a:solidFill>
                  <a:srgbClr val="FF0000"/>
                </a:solidFill>
                <a:effectLst/>
                <a:latin typeface="Arial"/>
                <a:ea typeface="Times New Roman"/>
                <a:cs typeface="Arial"/>
                <a:sym typeface="Symbol"/>
              </a:rPr>
              <a:t></a:t>
            </a:r>
            <a:r>
              <a:rPr lang="en-US" sz="1400" kern="1200" dirty="0">
                <a:solidFill>
                  <a:srgbClr val="FF0000"/>
                </a:solidFill>
                <a:effectLst/>
                <a:latin typeface="Arial"/>
                <a:ea typeface="Times New Roman"/>
              </a:rPr>
              <a:t>10 kV</a:t>
            </a:r>
            <a:r>
              <a:rPr lang="en-US" sz="1400" kern="1200" dirty="0" smtClean="0">
                <a:solidFill>
                  <a:srgbClr val="FF0000"/>
                </a:solidFill>
                <a:effectLst/>
                <a:latin typeface="Arial"/>
                <a:ea typeface="Times New Roman"/>
              </a:rPr>
              <a:t>)</a:t>
            </a:r>
            <a:r>
              <a:rPr lang="en-US" sz="1400" kern="1200" dirty="0">
                <a:solidFill>
                  <a:srgbClr val="FF0000"/>
                </a:solidFill>
                <a:effectLst/>
                <a:latin typeface="Arial"/>
                <a:ea typeface="Times New Roman"/>
              </a:rPr>
              <a:t/>
            </a:r>
            <a:br>
              <a:rPr lang="en-US" sz="1400" kern="1200" dirty="0">
                <a:solidFill>
                  <a:srgbClr val="FF0000"/>
                </a:solidFill>
                <a:effectLst/>
                <a:latin typeface="Arial"/>
                <a:ea typeface="Times New Roman"/>
              </a:rPr>
            </a:b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- bigger cluster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</a:rPr>
              <a:t>size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3225" y="1319688"/>
            <a:ext cx="71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dirty="0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727C38-708F-4874-AF78-CCD9AF75BAF4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de-DE" altLang="en-US" sz="1400" smtClean="0"/>
          </a:p>
        </p:txBody>
      </p:sp>
      <p:sp>
        <p:nvSpPr>
          <p:cNvPr id="30725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0726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3600" b="1" dirty="0" smtClean="0">
                <a:solidFill>
                  <a:schemeClr val="bg1"/>
                </a:solidFill>
                <a:latin typeface="Arial" pitchFamily="34" charset="0"/>
              </a:rPr>
              <a:t>Test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beam</a:t>
            </a:r>
            <a:r>
              <a:rPr lang="de-DE" altLang="en-US" sz="3600" b="1" dirty="0" smtClean="0">
                <a:solidFill>
                  <a:schemeClr val="bg1"/>
                </a:solidFill>
                <a:latin typeface="Arial" pitchFamily="34" charset="0"/>
              </a:rPr>
              <a:t> time @ GSI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0729" name="Rectangle 77"/>
          <p:cNvSpPr>
            <a:spLocks noChangeArrowheads="1"/>
          </p:cNvSpPr>
          <p:nvPr/>
        </p:nvSpPr>
        <p:spPr bwMode="auto">
          <a:xfrm>
            <a:off x="122238" y="12446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30730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1788002"/>
            <a:ext cx="5328975" cy="4224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3188" y="1453507"/>
            <a:ext cx="382905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Test beam time in October 2014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GSI (Hades cave)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Sm beam with 1.2A GeV kin. energy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5 mm thick lead target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„Uniform“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illumination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counter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Flux on the lower part of the setup was about few hundred Hz/cm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Delivered flux does not meet the CBM requirements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4721" y="5854640"/>
            <a:ext cx="19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THU-Strip</a:t>
            </a:r>
            <a:endParaRPr 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rved Right Arrow 2"/>
          <p:cNvSpPr/>
          <p:nvPr/>
        </p:nvSpPr>
        <p:spPr bwMode="auto">
          <a:xfrm>
            <a:off x="3358517" y="5738465"/>
            <a:ext cx="232408" cy="356275"/>
          </a:xfrm>
          <a:prstGeom prst="curv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Curved Right Arrow 16"/>
          <p:cNvSpPr/>
          <p:nvPr/>
        </p:nvSpPr>
        <p:spPr bwMode="auto">
          <a:xfrm rot="10800000">
            <a:off x="5358765" y="5727352"/>
            <a:ext cx="241672" cy="348338"/>
          </a:xfrm>
          <a:prstGeom prst="curv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900" y="1236206"/>
            <a:ext cx="239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9th TDW 2016                      05.04.2016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GSI 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22375"/>
            <a:ext cx="89058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3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dirty="0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727C38-708F-4874-AF78-CCD9AF75BAF4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de-DE" altLang="en-US" sz="1400" smtClean="0"/>
          </a:p>
        </p:txBody>
      </p:sp>
      <p:sp>
        <p:nvSpPr>
          <p:cNvPr id="30725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0726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Results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0729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30730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7" y="1714500"/>
            <a:ext cx="3602488" cy="2247900"/>
          </a:xfrm>
          <a:prstGeom prst="rect">
            <a:avLst/>
          </a:prstGeom>
        </p:spPr>
      </p:pic>
      <p:sp>
        <p:nvSpPr>
          <p:cNvPr id="14" name="Text Box 2102"/>
          <p:cNvSpPr txBox="1">
            <a:spLocks noChangeArrowheads="1"/>
          </p:cNvSpPr>
          <p:nvPr/>
        </p:nvSpPr>
        <p:spPr bwMode="auto">
          <a:xfrm>
            <a:off x="1358900" y="2689558"/>
            <a:ext cx="1717675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Efficiency &gt; 98 %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3" y="3911306"/>
            <a:ext cx="3552067" cy="2192905"/>
          </a:xfrm>
          <a:prstGeom prst="rect">
            <a:avLst/>
          </a:prstGeom>
        </p:spPr>
      </p:pic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4484"/>
            <a:ext cx="3409602" cy="220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63" y="3911306"/>
            <a:ext cx="3421476" cy="221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102"/>
          <p:cNvSpPr txBox="1">
            <a:spLocks noChangeArrowheads="1"/>
          </p:cNvSpPr>
          <p:nvPr/>
        </p:nvSpPr>
        <p:spPr bwMode="auto">
          <a:xfrm>
            <a:off x="882650" y="4233606"/>
            <a:ext cx="1717675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Resolution  </a:t>
            </a:r>
            <a:r>
              <a:rPr lang="en-US" altLang="en-US" sz="1400" b="1" dirty="0" smtClean="0">
                <a:solidFill>
                  <a:srgbClr val="FF0000"/>
                </a:solidFill>
                <a:sym typeface="Symbol"/>
              </a:rPr>
              <a:t>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62 </a:t>
            </a:r>
            <a:r>
              <a:rPr lang="en-US" altLang="en-US" sz="1400" b="1" dirty="0" err="1" smtClean="0">
                <a:solidFill>
                  <a:srgbClr val="FF0000"/>
                </a:solidFill>
              </a:rPr>
              <a:t>ps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 Box 2102"/>
          <p:cNvSpPr txBox="1">
            <a:spLocks noChangeArrowheads="1"/>
          </p:cNvSpPr>
          <p:nvPr/>
        </p:nvSpPr>
        <p:spPr bwMode="auto">
          <a:xfrm>
            <a:off x="5240564" y="2720563"/>
            <a:ext cx="1717675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Efficiency &gt; 96 %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Text Box 2102"/>
          <p:cNvSpPr txBox="1">
            <a:spLocks noChangeArrowheads="1"/>
          </p:cNvSpPr>
          <p:nvPr/>
        </p:nvSpPr>
        <p:spPr bwMode="auto">
          <a:xfrm>
            <a:off x="5240564" y="4502262"/>
            <a:ext cx="1717675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Resolution  </a:t>
            </a:r>
            <a:r>
              <a:rPr lang="en-US" altLang="en-US" sz="1400" b="1" dirty="0" smtClean="0">
                <a:solidFill>
                  <a:srgbClr val="FF0000"/>
                </a:solidFill>
                <a:sym typeface="Symbol"/>
              </a:rPr>
              <a:t>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65 </a:t>
            </a:r>
            <a:r>
              <a:rPr lang="en-US" altLang="en-US" sz="1400" b="1" dirty="0" err="1" smtClean="0">
                <a:solidFill>
                  <a:srgbClr val="FF0000"/>
                </a:solidFill>
              </a:rPr>
              <a:t>ps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575" y="1209675"/>
            <a:ext cx="306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 singel stack MRPC with 8 gaps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59250" y="1217831"/>
            <a:ext cx="306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double stack MRPC with 2 x 4 gaps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5525" y="1332785"/>
            <a:ext cx="71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19602" y="1926147"/>
            <a:ext cx="17700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Data points at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11 kV in the left plot can be compared with 5.5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 the right plot.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stack MRPC shows slightly better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 and time resolution.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counter resolution is in the order of 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including all 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electronic components.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30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81FFB1-99CD-4507-B545-967345F18DED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de-DE" altLang="en-US" sz="1400" smtClean="0"/>
          </a:p>
        </p:txBody>
      </p:sp>
      <p:sp>
        <p:nvSpPr>
          <p:cNvPr id="3077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8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Motivation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081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2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5" y="1554986"/>
            <a:ext cx="7396045" cy="362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935890" y="4858675"/>
            <a:ext cx="5794375" cy="133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600" dirty="0" smtClean="0">
                <a:solidFill>
                  <a:srgbClr val="FF0000"/>
                </a:solidFill>
                <a:latin typeface="Arial" pitchFamily="34" charset="0"/>
              </a:rPr>
              <a:t>Open questions in nuclear physics:</a:t>
            </a:r>
            <a:endParaRPr lang="en-US" altLang="en-US" sz="1600" dirty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dirty="0" smtClean="0">
                <a:latin typeface="Arial" pitchFamily="34" charset="0"/>
              </a:rPr>
              <a:t> Is there a 1</a:t>
            </a:r>
            <a:r>
              <a:rPr lang="en-US" altLang="en-US" sz="1600" baseline="30000" dirty="0" smtClean="0">
                <a:latin typeface="Arial" pitchFamily="34" charset="0"/>
              </a:rPr>
              <a:t>st</a:t>
            </a:r>
            <a:r>
              <a:rPr lang="en-US" altLang="en-US" sz="1600" dirty="0" smtClean="0">
                <a:latin typeface="Arial" pitchFamily="34" charset="0"/>
              </a:rPr>
              <a:t> order phase </a:t>
            </a:r>
            <a:r>
              <a:rPr lang="en-US" altLang="en-US" sz="1600" dirty="0">
                <a:latin typeface="Arial" pitchFamily="34" charset="0"/>
              </a:rPr>
              <a:t>transition </a:t>
            </a:r>
            <a:r>
              <a:rPr lang="en-US" altLang="en-US" sz="1600" dirty="0" smtClean="0">
                <a:latin typeface="Arial" pitchFamily="34" charset="0"/>
              </a:rPr>
              <a:t>at </a:t>
            </a:r>
            <a:r>
              <a:rPr lang="en-US" altLang="en-US" sz="1600" dirty="0">
                <a:latin typeface="Arial" pitchFamily="34" charset="0"/>
              </a:rPr>
              <a:t>high </a:t>
            </a:r>
            <a:r>
              <a:rPr lang="en-US" altLang="en-US" sz="1600" dirty="0" err="1" smtClean="0">
                <a:latin typeface="Arial" pitchFamily="34" charset="0"/>
              </a:rPr>
              <a:t>ρ</a:t>
            </a:r>
            <a:r>
              <a:rPr lang="en-US" altLang="en-US" sz="1600" baseline="-25000" dirty="0" err="1" smtClean="0">
                <a:latin typeface="Arial" pitchFamily="34" charset="0"/>
              </a:rPr>
              <a:t>B</a:t>
            </a:r>
            <a:r>
              <a:rPr lang="en-US" altLang="en-US" sz="1600" dirty="0" smtClean="0">
                <a:latin typeface="Arial" pitchFamily="34" charset="0"/>
              </a:rPr>
              <a:t>?</a:t>
            </a:r>
            <a:endParaRPr lang="en-US" altLang="en-US" sz="1600" dirty="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</a:rPr>
              <a:t>Is there </a:t>
            </a: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</a:rPr>
              <a:t>a QCD </a:t>
            </a:r>
            <a:r>
              <a:rPr lang="en-US" altLang="en-US" sz="1600" dirty="0">
                <a:latin typeface="Arial" pitchFamily="34" charset="0"/>
              </a:rPr>
              <a:t>critical </a:t>
            </a:r>
            <a:r>
              <a:rPr lang="en-US" altLang="en-US" sz="1600" dirty="0" smtClean="0">
                <a:latin typeface="Arial" pitchFamily="34" charset="0"/>
              </a:rPr>
              <a:t>endpoint?</a:t>
            </a:r>
            <a:endParaRPr lang="en-US" altLang="en-US" sz="1600" baseline="-25000" dirty="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</a:rPr>
              <a:t>What is the </a:t>
            </a:r>
            <a:r>
              <a:rPr lang="en-US" altLang="en-US" sz="1600" dirty="0">
                <a:latin typeface="Arial" pitchFamily="34" charset="0"/>
              </a:rPr>
              <a:t>equation-of-state at high </a:t>
            </a:r>
            <a:r>
              <a:rPr lang="en-US" altLang="en-US" sz="1600" dirty="0" err="1" smtClean="0">
                <a:latin typeface="Arial" pitchFamily="34" charset="0"/>
              </a:rPr>
              <a:t>ρ</a:t>
            </a:r>
            <a:r>
              <a:rPr lang="en-US" altLang="en-US" sz="1600" baseline="-25000" dirty="0" err="1" smtClean="0">
                <a:latin typeface="Arial" pitchFamily="34" charset="0"/>
              </a:rPr>
              <a:t>B</a:t>
            </a:r>
            <a:r>
              <a:rPr lang="en-US" altLang="en-US" sz="1600" dirty="0" smtClean="0">
                <a:latin typeface="Arial" pitchFamily="34" charset="0"/>
              </a:rPr>
              <a:t>?</a:t>
            </a:r>
            <a:endParaRPr lang="en-US" altLang="en-US" sz="1600" dirty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</a:rPr>
              <a:t>What is the property of hadrons in dense</a:t>
            </a: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dirty="0" smtClean="0">
                <a:latin typeface="Arial" pitchFamily="34" charset="0"/>
              </a:rPr>
              <a:t>medium?</a:t>
            </a:r>
            <a:endParaRPr lang="en-US" altLang="en-US" sz="1600" baseline="-25000" dirty="0">
              <a:latin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75013" y="1206500"/>
            <a:ext cx="509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diagram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strongly interacting matter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9th TDW 2016                      05.04.2016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31" y="3437532"/>
            <a:ext cx="3675857" cy="2756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31" y="1244601"/>
            <a:ext cx="3675857" cy="2067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1" y="3437532"/>
            <a:ext cx="4901143" cy="2756893"/>
          </a:xfrm>
          <a:prstGeom prst="rect">
            <a:avLst/>
          </a:prstGeom>
        </p:spPr>
      </p:pic>
      <p:sp>
        <p:nvSpPr>
          <p:cNvPr id="33" name="Text Box 2102"/>
          <p:cNvSpPr txBox="1">
            <a:spLocks noChangeArrowheads="1"/>
          </p:cNvSpPr>
          <p:nvPr/>
        </p:nvSpPr>
        <p:spPr bwMode="auto">
          <a:xfrm>
            <a:off x="3082131" y="5835882"/>
            <a:ext cx="2039938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About 1100  channels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34" name="Text Box 2102"/>
          <p:cNvSpPr txBox="1">
            <a:spLocks noChangeArrowheads="1"/>
          </p:cNvSpPr>
          <p:nvPr/>
        </p:nvSpPr>
        <p:spPr bwMode="auto">
          <a:xfrm>
            <a:off x="4102100" y="5528105"/>
            <a:ext cx="1019969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20 MRPC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6591300" y="2867025"/>
            <a:ext cx="0" cy="13079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591300" y="2867025"/>
            <a:ext cx="410486" cy="13079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6591300" y="2867025"/>
            <a:ext cx="714375" cy="12668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7015559" y="2933414"/>
            <a:ext cx="18426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“STAR”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hteck 5"/>
          <p:cNvSpPr/>
          <p:nvPr/>
        </p:nvSpPr>
        <p:spPr>
          <a:xfrm>
            <a:off x="188911" y="1277460"/>
            <a:ext cx="4901143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Beam-time @ SPS North Area in Nov. 2015</a:t>
            </a:r>
          </a:p>
          <a:p>
            <a:r>
              <a:rPr lang="en-US" dirty="0" smtClean="0"/>
              <a:t>Beam: Lead @ 30A </a:t>
            </a:r>
            <a:r>
              <a:rPr lang="en-US" dirty="0" err="1" smtClean="0"/>
              <a:t>GeV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Target: Lead 1 mm</a:t>
            </a:r>
          </a:p>
          <a:p>
            <a:r>
              <a:rPr lang="en-US" dirty="0" smtClean="0"/>
              <a:t>Intensity: 10</a:t>
            </a:r>
            <a:r>
              <a:rPr lang="en-US" baseline="30000" dirty="0" smtClean="0"/>
              <a:t>7</a:t>
            </a:r>
            <a:r>
              <a:rPr lang="en-US" dirty="0" smtClean="0"/>
              <a:t> / spill</a:t>
            </a:r>
          </a:p>
          <a:p>
            <a:r>
              <a:rPr lang="en-US" dirty="0" smtClean="0"/>
              <a:t>Spill length: 8 s </a:t>
            </a:r>
          </a:p>
          <a:p>
            <a:r>
              <a:rPr lang="en-US" dirty="0" smtClean="0"/>
              <a:t>Rates: </a:t>
            </a:r>
            <a:r>
              <a:rPr lang="en-US" dirty="0" smtClean="0">
                <a:solidFill>
                  <a:srgbClr val="FF0000"/>
                </a:solidFill>
              </a:rPr>
              <a:t>few kHz/cm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dirty="0" smtClean="0"/>
              <a:t>Energy close to SIS300 conditions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91544" y="4021038"/>
            <a:ext cx="1254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Upper setup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8125" y="5220328"/>
            <a:ext cx="11541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Lower setup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9th TDW 2016                      05.04.2016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3CB2FEE0-83EF-48FE-830A-423C7A6D71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62200" y="1466850"/>
            <a:ext cx="3810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6075" y="1476375"/>
            <a:ext cx="3810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29000" y="1466850"/>
            <a:ext cx="3810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62400" y="1466850"/>
            <a:ext cx="3810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71675" y="1695450"/>
            <a:ext cx="228600" cy="99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085975" y="2000250"/>
            <a:ext cx="0" cy="381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95550" y="184785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47950" y="184785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19425" y="184785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71825" y="184785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81400" y="184785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33800" y="184785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91000" y="184785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0500" y="1287423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Upper setup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09775" y="4048125"/>
            <a:ext cx="381000" cy="1209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33650" y="3933825"/>
            <a:ext cx="3810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43250" y="3924300"/>
            <a:ext cx="6477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90975" y="4205287"/>
            <a:ext cx="304800" cy="809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43125" y="4238625"/>
            <a:ext cx="0" cy="3524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67000" y="430530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19400" y="430530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57550" y="4048125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24250" y="403860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3375" y="4414837"/>
            <a:ext cx="0" cy="4191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95525" y="4476750"/>
            <a:ext cx="0" cy="3524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152650" y="4724400"/>
            <a:ext cx="0" cy="3524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409950" y="4619625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676650" y="4610100"/>
            <a:ext cx="0" cy="685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22238" y="5457825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Lower setup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085975" y="2457450"/>
            <a:ext cx="0" cy="914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514600" y="260985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7000" y="260985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048000" y="260985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200400" y="260985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581400" y="260985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733800" y="260985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191000" y="260985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895475" y="3337441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1     2 3   4  5   6 7     8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53024" y="1912888"/>
            <a:ext cx="3859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0"/>
              </a:spcBef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Heidelberg-P5		          </a:t>
            </a:r>
          </a:p>
          <a:p>
            <a:pPr marL="342900" indent="-342900" algn="l">
              <a:spcBef>
                <a:spcPts val="0"/>
              </a:spcBef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USTC-SSS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(    )</a:t>
            </a:r>
          </a:p>
          <a:p>
            <a:pPr marL="342900" indent="-342900" algn="l">
              <a:spcBef>
                <a:spcPts val="0"/>
              </a:spcBef>
              <a:buFontTx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USTC-SSU (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X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	        (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spcBef>
                <a:spcPts val="0"/>
              </a:spcBef>
              <a:buFontTx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USTC-DSU (</a:t>
            </a:r>
            <a:r>
              <a:rPr lang="en-US" dirty="0" smtClean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	        (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spcBef>
                <a:spcPts val="0"/>
              </a:spcBef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Tsinghua-SU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(K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spcBef>
                <a:spcPts val="0"/>
              </a:spcBef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Tsinghua-DS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(K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Tsinghua-DU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Heidelberg-P2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257425" y="4924425"/>
            <a:ext cx="0" cy="914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686050" y="5076825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2838450" y="5076825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3438525" y="5372100"/>
            <a:ext cx="9525" cy="4667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133850" y="4900612"/>
            <a:ext cx="9525" cy="93821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85975" y="5809297"/>
            <a:ext cx="34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9   10 11    12       13     14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38650" y="4393190"/>
            <a:ext cx="228600" cy="424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4543425" y="4486275"/>
            <a:ext cx="9525" cy="228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05350" y="4391025"/>
            <a:ext cx="228600" cy="424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4810125" y="4484110"/>
            <a:ext cx="9525" cy="228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686300" y="4900612"/>
            <a:ext cx="9525" cy="93821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53025" y="4380249"/>
            <a:ext cx="38592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0"/>
              </a:spcBef>
              <a:buAutoNum type="arabicPeriod" startAt="9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Tsinghua-PAD (3 counter)</a:t>
            </a:r>
          </a:p>
          <a:p>
            <a:pPr marL="342900" indent="-342900" algn="l">
              <a:spcBef>
                <a:spcPts val="0"/>
              </a:spcBef>
              <a:buAutoNum type="arabicPeriod" startAt="9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Bucharest2015-SS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latin typeface="Symbol" panose="05050102010706020507" pitchFamily="18" charset="2"/>
                <a:cs typeface="Arial" panose="020B0604020202020204" pitchFamily="34" charset="0"/>
              </a:rPr>
              <a:t>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spcBef>
                <a:spcPts val="0"/>
              </a:spcBef>
              <a:buAutoNum type="arabicPeriod" startAt="9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Bucharest2015-DS (K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0*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spcBef>
                <a:spcPts val="0"/>
              </a:spcBef>
              <a:buFontTx/>
              <a:buAutoNum type="arabicPeriod" startAt="9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Bucharest2012 (4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(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buAutoNum type="arabicPeriod" startAt="9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Bucharest-Reference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buAutoNum type="arabicPeriod" startAt="9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CRPC (2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spcBef>
                <a:spcPts val="0"/>
              </a:spcBef>
              <a:buAutoNum type="arabicPeriod" startAt="9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457200" y="3664982"/>
            <a:ext cx="1219200" cy="952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09600" y="32956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57200" y="2200276"/>
            <a:ext cx="1219200" cy="2190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/>
          <p:nvPr/>
        </p:nvCxnSpPr>
        <p:spPr bwMode="auto">
          <a:xfrm flipV="1">
            <a:off x="457200" y="1952626"/>
            <a:ext cx="1098622" cy="2476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/>
          <p:cNvCxnSpPr/>
          <p:nvPr/>
        </p:nvCxnSpPr>
        <p:spPr bwMode="auto">
          <a:xfrm flipV="1">
            <a:off x="457200" y="2457450"/>
            <a:ext cx="1251022" cy="142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/>
          <p:nvPr/>
        </p:nvCxnSpPr>
        <p:spPr bwMode="auto">
          <a:xfrm flipV="1">
            <a:off x="457200" y="2686050"/>
            <a:ext cx="1251022" cy="952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/>
          <p:cNvCxnSpPr/>
          <p:nvPr/>
        </p:nvCxnSpPr>
        <p:spPr bwMode="auto">
          <a:xfrm flipV="1">
            <a:off x="501686" y="2895600"/>
            <a:ext cx="1279489" cy="76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>
            <a:off x="549311" y="4038600"/>
            <a:ext cx="1158911" cy="1666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/>
          <p:cNvCxnSpPr/>
          <p:nvPr/>
        </p:nvCxnSpPr>
        <p:spPr bwMode="auto">
          <a:xfrm>
            <a:off x="517489" y="4191000"/>
            <a:ext cx="1190733" cy="2238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533399" y="4331493"/>
            <a:ext cx="1247776" cy="2928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Arrow Connector 79"/>
          <p:cNvCxnSpPr/>
          <p:nvPr/>
        </p:nvCxnSpPr>
        <p:spPr bwMode="auto">
          <a:xfrm>
            <a:off x="542925" y="4498181"/>
            <a:ext cx="1238250" cy="3357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Arrow Connector 82"/>
          <p:cNvCxnSpPr/>
          <p:nvPr/>
        </p:nvCxnSpPr>
        <p:spPr bwMode="auto">
          <a:xfrm>
            <a:off x="549311" y="4661297"/>
            <a:ext cx="1238250" cy="3536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Arrow Connector 84"/>
          <p:cNvCxnSpPr/>
          <p:nvPr/>
        </p:nvCxnSpPr>
        <p:spPr bwMode="auto">
          <a:xfrm>
            <a:off x="577778" y="3912394"/>
            <a:ext cx="1282844" cy="1678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13" name="TextBox 4112"/>
          <p:cNvSpPr txBox="1"/>
          <p:nvPr/>
        </p:nvSpPr>
        <p:spPr>
          <a:xfrm>
            <a:off x="7298532" y="1206500"/>
            <a:ext cx="171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Impedance matching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911" y="22574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486" y="2514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36" y="28003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486" y="30707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72" y="33279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72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72" y="38439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09" y="4686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953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2" y="5257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ierre\AppData\Local\Microsoft\Windows\Temporary Internet Files\Content.IE5\MBW5K2DO\TzeenieWheenie-red-green-OK-not-OK-Icons-1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97" y="1989089"/>
            <a:ext cx="258812" cy="2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" descr="C:\Users\Pierre\AppData\Local\Microsoft\Windows\Temporary Internet Files\Content.IE5\MBW5K2DO\TzeenieWheenie-red-green-OK-not-OK-Icons-1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09" y="4453898"/>
            <a:ext cx="258812" cy="2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" descr="C:\Users\Pierre\AppData\Local\Microsoft\Windows\Temporary Internet Files\Content.IE5\MBW5K2DO\TzeenieWheenie-red-green-OK-not-OK-Icons-1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03" y="5858470"/>
            <a:ext cx="258812" cy="2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C:\Users\Pierre\AppData\Local\Microsoft\Windows\Temporary Internet Files\Content.IE5\L1GITGR9\primary-o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03" y="55489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0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9th TDW 2016                      05.04.2016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" y="1320800"/>
            <a:ext cx="6650037" cy="49105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238" y="1320800"/>
            <a:ext cx="6650037" cy="4910541"/>
            <a:chOff x="122238" y="1206500"/>
            <a:chExt cx="6650037" cy="4910541"/>
          </a:xfrm>
        </p:grpSpPr>
        <p:sp>
          <p:nvSpPr>
            <p:cNvPr id="3" name="Rectangle 2"/>
            <p:cNvSpPr/>
            <p:nvPr/>
          </p:nvSpPr>
          <p:spPr bwMode="auto">
            <a:xfrm>
              <a:off x="122238" y="1206500"/>
              <a:ext cx="6650037" cy="2603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22239" y="1470024"/>
              <a:ext cx="252412" cy="464701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58000" y="1470024"/>
            <a:ext cx="206692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Track (blue) with hit multiplicity 8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 Tracks (green)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hit multiplicity 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Track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(light blue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hit with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multiplicity 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Track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(pink)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hit multiplicity 5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5"/>
          <p:cNvSpPr/>
          <p:nvPr/>
        </p:nvSpPr>
        <p:spPr>
          <a:xfrm>
            <a:off x="2013880" y="1206500"/>
            <a:ext cx="397417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Event display after position calibration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52069" y="5433874"/>
            <a:ext cx="10818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RPC Hits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20" idx="3"/>
          </p:cNvCxnSpPr>
          <p:nvPr/>
        </p:nvCxnSpPr>
        <p:spPr bwMode="auto">
          <a:xfrm flipV="1">
            <a:off x="4933950" y="5433874"/>
            <a:ext cx="247650" cy="1538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4516834" y="3972787"/>
            <a:ext cx="13257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RPC layers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 bwMode="auto">
          <a:xfrm flipV="1">
            <a:off x="5842595" y="3571876"/>
            <a:ext cx="243880" cy="55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3324225" y="3134587"/>
            <a:ext cx="7778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 bwMode="auto">
          <a:xfrm>
            <a:off x="4102100" y="3288476"/>
            <a:ext cx="584200" cy="1538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142"/>
          <p:cNvSpPr txBox="1">
            <a:spLocks noChangeArrowheads="1"/>
          </p:cNvSpPr>
          <p:nvPr/>
        </p:nvSpPr>
        <p:spPr bwMode="auto">
          <a:xfrm>
            <a:off x="6897290" y="3972787"/>
            <a:ext cx="1988344" cy="181588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</a:rPr>
              <a:t>The opportunity to construct tracks offers new possibilities to analyze and study the counters in much greater detail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9th TDW 2016                      05.04.2016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7930" y="1200149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0" y="2389282"/>
            <a:ext cx="403197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075208"/>
            <a:ext cx="3916362" cy="217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5"/>
          <p:cNvSpPr/>
          <p:nvPr/>
        </p:nvSpPr>
        <p:spPr>
          <a:xfrm>
            <a:off x="127930" y="1277460"/>
            <a:ext cx="397417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2 new </a:t>
            </a:r>
            <a:r>
              <a:rPr lang="en-US" dirty="0"/>
              <a:t>t</a:t>
            </a:r>
            <a:r>
              <a:rPr lang="en-US" dirty="0" smtClean="0"/>
              <a:t>ypes of counters designed</a:t>
            </a:r>
            <a:br>
              <a:rPr lang="en-US" dirty="0" smtClean="0"/>
            </a:br>
            <a:r>
              <a:rPr lang="en-US" dirty="0" smtClean="0"/>
              <a:t>a. Single stack with pitch of 10.1 mm</a:t>
            </a:r>
          </a:p>
          <a:p>
            <a:r>
              <a:rPr lang="en-US" dirty="0" smtClean="0"/>
              <a:t>b. Double stack with pitch of 7.2 mm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99" y="1549949"/>
            <a:ext cx="2263051" cy="126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53" y="1549949"/>
            <a:ext cx="2375797" cy="130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36" y="3018340"/>
            <a:ext cx="2188508" cy="157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4987609" y="1190624"/>
            <a:ext cx="35610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 smtClean="0"/>
              <a:t>Time over Threschold distribution</a:t>
            </a:r>
            <a:endParaRPr lang="de-DE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04" y="4659312"/>
            <a:ext cx="2296796" cy="159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36" y="4662909"/>
            <a:ext cx="2372399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97" y="3043396"/>
            <a:ext cx="2509802" cy="142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3"/>
          <p:cNvSpPr txBox="1"/>
          <p:nvPr/>
        </p:nvSpPr>
        <p:spPr>
          <a:xfrm>
            <a:off x="4525381" y="2776524"/>
            <a:ext cx="178053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 smtClean="0"/>
              <a:t>Cluster matching</a:t>
            </a:r>
            <a:endParaRPr lang="de-DE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768148" y="2980240"/>
            <a:ext cx="1671002" cy="18466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feld 23"/>
          <p:cNvSpPr txBox="1"/>
          <p:nvPr/>
        </p:nvSpPr>
        <p:spPr>
          <a:xfrm>
            <a:off x="6594201" y="2780728"/>
            <a:ext cx="234025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 smtClean="0"/>
              <a:t>System time resolution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878878" y="3127535"/>
            <a:ext cx="97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= 92 </a:t>
            </a:r>
            <a:r>
              <a:rPr lang="en-US" sz="1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000" b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 s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84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-3000000">
            <a:off x="4712184" y="4328463"/>
            <a:ext cx="38261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Preliminary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4" name="Textfeld 23"/>
          <p:cNvSpPr txBox="1"/>
          <p:nvPr/>
        </p:nvSpPr>
        <p:spPr>
          <a:xfrm>
            <a:off x="5545560" y="1861457"/>
            <a:ext cx="446669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sz="2800" dirty="0" smtClean="0"/>
              <a:t>a.</a:t>
            </a:r>
            <a:endParaRPr lang="de-DE" sz="2800" dirty="0"/>
          </a:p>
        </p:txBody>
      </p:sp>
      <p:sp>
        <p:nvSpPr>
          <p:cNvPr id="35" name="Textfeld 23"/>
          <p:cNvSpPr txBox="1"/>
          <p:nvPr/>
        </p:nvSpPr>
        <p:spPr>
          <a:xfrm>
            <a:off x="7941600" y="1870144"/>
            <a:ext cx="607088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sz="2800" dirty="0" smtClean="0"/>
              <a:t>b.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9323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61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E6C27ED-0944-4DC7-A22A-B93C8A9FCC9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de-DE" altLang="en-US" sz="1400" smtClean="0"/>
          </a:p>
        </p:txBody>
      </p:sp>
      <p:sp>
        <p:nvSpPr>
          <p:cNvPr id="6149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0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charset="0"/>
              </a:rPr>
              <a:t>Modules</a:t>
            </a:r>
          </a:p>
        </p:txBody>
      </p:sp>
      <p:sp>
        <p:nvSpPr>
          <p:cNvPr id="6153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54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01750"/>
            <a:ext cx="29987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615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301750"/>
            <a:ext cx="26717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6158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301750"/>
            <a:ext cx="2814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6168" name="TextBox 2"/>
          <p:cNvSpPr txBox="1">
            <a:spLocks noChangeArrowheads="1"/>
          </p:cNvSpPr>
          <p:nvPr/>
        </p:nvSpPr>
        <p:spPr bwMode="auto">
          <a:xfrm>
            <a:off x="6847564" y="3400208"/>
            <a:ext cx="21646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latin typeface="Arial" charset="0"/>
                <a:cs typeface="Arial" charset="0"/>
              </a:rPr>
              <a:t>a: MRPC</a:t>
            </a:r>
            <a:r>
              <a:rPr lang="en-US" altLang="en-US" sz="1400" b="1" dirty="0" smtClean="0">
                <a:latin typeface="Arial" charset="0"/>
                <a:cs typeface="Arial" charset="0"/>
              </a:rPr>
              <a:t>,</a:t>
            </a:r>
            <a:br>
              <a:rPr lang="en-US" altLang="en-US" sz="1400" b="1" dirty="0" smtClean="0">
                <a:latin typeface="Arial" charset="0"/>
                <a:cs typeface="Arial" charset="0"/>
              </a:rPr>
            </a:br>
            <a:r>
              <a:rPr lang="en-US" altLang="en-US" sz="1400" b="1" dirty="0" smtClean="0">
                <a:latin typeface="Arial" charset="0"/>
                <a:cs typeface="Arial" charset="0"/>
              </a:rPr>
              <a:t>b</a:t>
            </a:r>
            <a:r>
              <a:rPr lang="en-US" altLang="en-US" sz="1400" b="1" dirty="0">
                <a:latin typeface="Arial" charset="0"/>
                <a:cs typeface="Arial" charset="0"/>
              </a:rPr>
              <a:t>: Preamplifier (PADI), </a:t>
            </a:r>
            <a:r>
              <a:rPr lang="en-US" altLang="en-US" sz="1400" b="1" dirty="0" smtClean="0">
                <a:latin typeface="Arial" charset="0"/>
                <a:cs typeface="Arial" charset="0"/>
              </a:rPr>
              <a:t/>
            </a:r>
            <a:br>
              <a:rPr lang="en-US" altLang="en-US" sz="1400" b="1" dirty="0" smtClean="0">
                <a:latin typeface="Arial" charset="0"/>
                <a:cs typeface="Arial" charset="0"/>
              </a:rPr>
            </a:br>
            <a:r>
              <a:rPr lang="en-US" altLang="en-US" sz="1400" b="1" dirty="0" smtClean="0">
                <a:latin typeface="Arial" charset="0"/>
                <a:cs typeface="Arial" charset="0"/>
              </a:rPr>
              <a:t>c</a:t>
            </a:r>
            <a:r>
              <a:rPr lang="en-US" altLang="en-US" sz="1400" b="1" dirty="0">
                <a:latin typeface="Arial" charset="0"/>
                <a:cs typeface="Arial" charset="0"/>
              </a:rPr>
              <a:t>: feed-through PCB, </a:t>
            </a:r>
            <a:r>
              <a:rPr lang="en-US" altLang="en-US" sz="1400" b="1" dirty="0" smtClean="0">
                <a:latin typeface="Arial" charset="0"/>
                <a:cs typeface="Arial" charset="0"/>
              </a:rPr>
              <a:t/>
            </a:r>
            <a:br>
              <a:rPr lang="en-US" altLang="en-US" sz="1400" b="1" dirty="0" smtClean="0">
                <a:latin typeface="Arial" charset="0"/>
                <a:cs typeface="Arial" charset="0"/>
              </a:rPr>
            </a:br>
            <a:r>
              <a:rPr lang="en-US" altLang="en-US" sz="1400" b="1" dirty="0" smtClean="0">
                <a:latin typeface="Arial" charset="0"/>
                <a:cs typeface="Arial" charset="0"/>
              </a:rPr>
              <a:t>d</a:t>
            </a:r>
            <a:r>
              <a:rPr lang="en-US" altLang="en-US" sz="1400" b="1" dirty="0">
                <a:latin typeface="Arial" charset="0"/>
                <a:cs typeface="Arial" charset="0"/>
              </a:rPr>
              <a:t>: connectors, </a:t>
            </a:r>
            <a:r>
              <a:rPr lang="en-US" altLang="en-US" sz="1400" b="1" dirty="0" smtClean="0">
                <a:latin typeface="Arial" charset="0"/>
                <a:cs typeface="Arial" charset="0"/>
              </a:rPr>
              <a:t/>
            </a:r>
            <a:br>
              <a:rPr lang="en-US" altLang="en-US" sz="1400" b="1" dirty="0" smtClean="0">
                <a:latin typeface="Arial" charset="0"/>
                <a:cs typeface="Arial" charset="0"/>
              </a:rPr>
            </a:br>
            <a:r>
              <a:rPr lang="en-US" altLang="en-US" sz="1400" b="1" dirty="0" smtClean="0">
                <a:latin typeface="Arial" charset="0"/>
                <a:cs typeface="Arial" charset="0"/>
              </a:rPr>
              <a:t>e</a:t>
            </a:r>
            <a:r>
              <a:rPr lang="en-US" altLang="en-US" sz="1400" b="1" dirty="0">
                <a:latin typeface="Arial" charset="0"/>
                <a:cs typeface="Arial" charset="0"/>
              </a:rPr>
              <a:t>: crate, </a:t>
            </a:r>
            <a:r>
              <a:rPr lang="en-US" altLang="en-US" sz="1400" b="1" dirty="0" smtClean="0">
                <a:latin typeface="Arial" charset="0"/>
                <a:cs typeface="Arial" charset="0"/>
              </a:rPr>
              <a:t/>
            </a:r>
            <a:br>
              <a:rPr lang="en-US" altLang="en-US" sz="1400" b="1" dirty="0" smtClean="0">
                <a:latin typeface="Arial" charset="0"/>
                <a:cs typeface="Arial" charset="0"/>
              </a:rPr>
            </a:br>
            <a:r>
              <a:rPr lang="en-US" altLang="en-US" sz="1400" b="1" dirty="0" smtClean="0">
                <a:latin typeface="Arial" charset="0"/>
                <a:cs typeface="Arial" charset="0"/>
              </a:rPr>
              <a:t>f</a:t>
            </a:r>
            <a:r>
              <a:rPr lang="en-US" altLang="en-US" sz="1400" b="1" dirty="0">
                <a:latin typeface="Arial" charset="0"/>
                <a:cs typeface="Arial" charset="0"/>
              </a:rPr>
              <a:t>: TDC and read out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1775" y="3846512"/>
            <a:ext cx="3022599" cy="226727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4" y="4875533"/>
            <a:ext cx="37480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" name="Picture 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6" y="3846831"/>
            <a:ext cx="27193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cxnSp>
        <p:nvCxnSpPr>
          <p:cNvPr id="29" name="Straight Arrow Connector 29"/>
          <p:cNvCxnSpPr>
            <a:cxnSpLocks noChangeShapeType="1"/>
          </p:cNvCxnSpPr>
          <p:nvPr/>
        </p:nvCxnSpPr>
        <p:spPr bwMode="auto">
          <a:xfrm flipH="1" flipV="1">
            <a:off x="504825" y="2933700"/>
            <a:ext cx="244475" cy="11572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flipH="1" flipV="1">
            <a:off x="2752725" y="5001418"/>
            <a:ext cx="557213" cy="50403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flipH="1" flipV="1">
            <a:off x="1537494" y="2872184"/>
            <a:ext cx="1939132" cy="97432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790950" y="3549134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Preamplifier PADI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17087" y="5334000"/>
            <a:ext cx="136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TDC GET4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475" y="2101850"/>
            <a:ext cx="8891588" cy="3601482"/>
            <a:chOff x="117475" y="2101850"/>
            <a:chExt cx="8891588" cy="3601482"/>
          </a:xfrm>
        </p:grpSpPr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5" y="2101850"/>
              <a:ext cx="8891588" cy="333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sm" len="lg"/>
                </a14:hiddenLine>
              </a:ext>
            </a:extLst>
          </p:spPr>
        </p:pic>
        <p:sp>
          <p:nvSpPr>
            <p:cNvPr id="32" name="Text Box 54"/>
            <p:cNvSpPr txBox="1">
              <a:spLocks noChangeArrowheads="1"/>
            </p:cNvSpPr>
            <p:nvPr/>
          </p:nvSpPr>
          <p:spPr bwMode="auto">
            <a:xfrm>
              <a:off x="6886911" y="5057220"/>
              <a:ext cx="2020888" cy="6461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n-US" sz="1800" b="1" dirty="0">
                  <a:solidFill>
                    <a:srgbClr val="FF0000"/>
                  </a:solidFill>
                  <a:sym typeface="Symbol" pitchFamily="18" charset="2"/>
                </a:rPr>
                <a:t> </a:t>
              </a:r>
              <a:r>
                <a:rPr lang="de-DE" altLang="en-US" sz="1800" b="1" dirty="0">
                  <a:solidFill>
                    <a:srgbClr val="FF0000"/>
                  </a:solidFill>
                </a:rPr>
                <a:t>106368 read-out channels</a:t>
              </a:r>
            </a:p>
          </p:txBody>
        </p:sp>
      </p:grpSp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99" y="1385436"/>
            <a:ext cx="3333751" cy="472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35" name="Text Box 54"/>
          <p:cNvSpPr txBox="1">
            <a:spLocks noChangeArrowheads="1"/>
          </p:cNvSpPr>
          <p:nvPr/>
        </p:nvSpPr>
        <p:spPr bwMode="auto">
          <a:xfrm rot="-2340000">
            <a:off x="2401886" y="3858761"/>
            <a:ext cx="3209925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3600" b="1" dirty="0" smtClean="0">
                <a:solidFill>
                  <a:srgbClr val="FF0000"/>
                </a:solidFill>
              </a:rPr>
              <a:t>Aproved</a:t>
            </a:r>
            <a:endParaRPr lang="de-DE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4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en-US" altLang="en-US" sz="1400" dirty="0" smtClean="0"/>
          </a:p>
        </p:txBody>
      </p:sp>
      <p:sp>
        <p:nvSpPr>
          <p:cNvPr id="215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9th TDW 2016                      05.04.2016</a:t>
            </a:r>
            <a:endParaRPr lang="en-US" altLang="en-US" sz="1400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37968D-EC22-4E02-A81A-CF3F4B1E660D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dirty="0" smtClean="0"/>
          </a:p>
        </p:txBody>
      </p:sp>
      <p:sp>
        <p:nvSpPr>
          <p:cNvPr id="21509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1510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 descr="siegel_uni_hd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0"/>
            <a:ext cx="101917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158750" y="1181100"/>
            <a:ext cx="88392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3046411" y="3248025"/>
            <a:ext cx="5951539" cy="27699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4191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4191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419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800" b="1" u="sng" dirty="0">
                <a:solidFill>
                  <a:srgbClr val="000000"/>
                </a:solidFill>
                <a:latin typeface="Arial" charset="0"/>
              </a:rPr>
              <a:t>Time line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Full-size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demonstrator		end 2012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>
                <a:latin typeface="Arial" charset="0"/>
              </a:rPr>
              <a:t>TDR </a:t>
            </a:r>
            <a:r>
              <a:rPr lang="en-US" altLang="en-US" sz="1600" b="1" dirty="0" smtClean="0">
                <a:latin typeface="Arial" charset="0"/>
              </a:rPr>
              <a:t>approved  </a:t>
            </a:r>
            <a:r>
              <a:rPr lang="en-US" altLang="en-US" sz="1600" b="1" dirty="0">
                <a:latin typeface="Arial" charset="0"/>
              </a:rPr>
              <a:t>		</a:t>
            </a:r>
            <a:r>
              <a:rPr lang="en-US" altLang="en-US" sz="1600" b="1" dirty="0" smtClean="0">
                <a:latin typeface="Arial" charset="0"/>
              </a:rPr>
              <a:t>mid. 2015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Full-size modules	</a:t>
            </a:r>
            <a:r>
              <a:rPr lang="en-US" altLang="en-US" sz="1800" dirty="0" smtClean="0"/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mid. 2015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Full-size modules with ‘final’ electronics</a:t>
            </a:r>
            <a:r>
              <a:rPr lang="en-US" altLang="en-US" sz="1800" dirty="0"/>
              <a:t> 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mid.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2016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Construction of the modules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2016- 2020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Integration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in STAR@RHIC@BNL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2017- 2018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charset="0"/>
              </a:rPr>
              <a:t>eTOF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ready for beam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01.01.2019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Integration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CBM@SIS100@FAIR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2019- 2021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charset="0"/>
              </a:rPr>
              <a:t>ToF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ready for beam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01.06.2021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54454" name="Group 1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19408"/>
              </p:ext>
            </p:extLst>
          </p:nvPr>
        </p:nvGraphicFramePr>
        <p:xfrm>
          <a:off x="241300" y="1295400"/>
          <a:ext cx="8680450" cy="1702668"/>
        </p:xfrm>
        <a:graphic>
          <a:graphicData uri="http://schemas.openxmlformats.org/drawingml/2006/table">
            <a:tbl>
              <a:tblPr/>
              <a:tblGrid>
                <a:gridCol w="2054225"/>
                <a:gridCol w="1466850"/>
                <a:gridCol w="1400175"/>
                <a:gridCol w="1619250"/>
                <a:gridCol w="2139950"/>
              </a:tblGrid>
              <a:tr h="3556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RPC type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res. material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efficiency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time resolution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rate capability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Ceramic MRPC</a:t>
                      </a:r>
                      <a:endParaRPr kumimoji="0" lang="en-US" alt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E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Ceramic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</a:rPr>
                        <a:t> 90 %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</a:rPr>
                        <a:t> 90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500 kHz/cm</a:t>
                      </a:r>
                      <a:r>
                        <a:rPr kumimoji="0" lang="en-US" alt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Pad MRPC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sem. glass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95 %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50 ps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&gt; 30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kHz/cm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Strip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sem. glass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&gt; 95 %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50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&gt; 30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kHz/cm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05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Strip </a:t>
                      </a:r>
                      <a:endParaRPr kumimoji="0" lang="en-US" alt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E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float glass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&gt;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95 %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60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– 70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/>
                        </a:rPr>
                        <a:t>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1.5 kHz/cm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4" name="Text Box 142"/>
          <p:cNvSpPr txBox="1">
            <a:spLocks noChangeArrowheads="1"/>
          </p:cNvSpPr>
          <p:nvPr/>
        </p:nvSpPr>
        <p:spPr bwMode="auto">
          <a:xfrm>
            <a:off x="266700" y="3289875"/>
            <a:ext cx="256063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The CBM requirements are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fulfilled.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21566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charset="0"/>
              </a:rPr>
              <a:t>ToF – Project Timeline</a:t>
            </a:r>
          </a:p>
        </p:txBody>
      </p:sp>
    </p:spTree>
    <p:extLst>
      <p:ext uri="{BB962C8B-B14F-4D97-AF65-F5344CB8AC3E}">
        <p14:creationId xmlns:p14="http://schemas.microsoft.com/office/powerpoint/2010/main" val="369597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9th TDW 2016                      05.04.2016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CBM-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rial" charset="0"/>
              </a:rPr>
              <a:t>ToF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 @ STAR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1363445"/>
            <a:ext cx="3641724" cy="159739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6" y="3021309"/>
            <a:ext cx="3624419" cy="317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24299" y="1977475"/>
            <a:ext cx="24237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CBM “STAR”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1034" y="4349200"/>
            <a:ext cx="17283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7150" y="5306993"/>
            <a:ext cx="141922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layers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12 sectors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36 modules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6912 channels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-8940000">
            <a:off x="646905" y="3486199"/>
            <a:ext cx="457200" cy="694227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-3540000">
            <a:off x="-38876" y="3436965"/>
            <a:ext cx="1141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one sector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3440641"/>
            <a:ext cx="2537226" cy="243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9" y="3495675"/>
            <a:ext cx="2473218" cy="236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5"/>
          <p:cNvSpPr/>
          <p:nvPr/>
        </p:nvSpPr>
        <p:spPr>
          <a:xfrm>
            <a:off x="4345536" y="5892667"/>
            <a:ext cx="461848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sz="1600" dirty="0" smtClean="0"/>
              <a:t>Particle flux &lt; </a:t>
            </a:r>
            <a:r>
              <a:rPr lang="en-US" sz="1600" dirty="0" smtClean="0">
                <a:solidFill>
                  <a:srgbClr val="FF0000"/>
                </a:solidFill>
              </a:rPr>
              <a:t>45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Hz/cm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/>
              <a:t>,  Multi-hit probability </a:t>
            </a:r>
            <a:r>
              <a:rPr lang="en-US" sz="1600" dirty="0" smtClean="0">
                <a:solidFill>
                  <a:srgbClr val="FF0000"/>
                </a:solidFill>
              </a:rPr>
              <a:t>&lt; 7.4%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56" y="1305588"/>
            <a:ext cx="2159050" cy="211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5"/>
          <p:cNvSpPr/>
          <p:nvPr/>
        </p:nvSpPr>
        <p:spPr>
          <a:xfrm>
            <a:off x="5657194" y="1206500"/>
            <a:ext cx="89124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collider</a:t>
            </a:r>
            <a:endParaRPr lang="en-US" dirty="0"/>
          </a:p>
        </p:txBody>
      </p:sp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91" y="1305343"/>
            <a:ext cx="2149553" cy="200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5"/>
          <p:cNvSpPr/>
          <p:nvPr/>
        </p:nvSpPr>
        <p:spPr>
          <a:xfrm rot="-5400000">
            <a:off x="8018040" y="2285318"/>
            <a:ext cx="106129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Fix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6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en-US" altLang="en-US" sz="1400" dirty="0" smtClean="0"/>
          </a:p>
        </p:txBody>
      </p:sp>
      <p:sp>
        <p:nvSpPr>
          <p:cNvPr id="215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Darmstadt,                         14. - 18. März 2016</a:t>
            </a:r>
            <a:endParaRPr lang="en-US" altLang="en-US" sz="1400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8D9398-AB8E-492A-8E21-68A425A63DEB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dirty="0" smtClean="0"/>
          </a:p>
        </p:txBody>
      </p:sp>
      <p:sp>
        <p:nvSpPr>
          <p:cNvPr id="21509" name="Line 4098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1510" name="Picture 4099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4101"/>
          <p:cNvSpPr txBox="1">
            <a:spLocks noChangeArrowheads="1"/>
          </p:cNvSpPr>
          <p:nvPr/>
        </p:nvSpPr>
        <p:spPr bwMode="auto">
          <a:xfrm>
            <a:off x="1085850" y="15875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Summary / Next steps </a:t>
            </a:r>
          </a:p>
        </p:txBody>
      </p:sp>
      <p:sp>
        <p:nvSpPr>
          <p:cNvPr id="21513" name="Rectangle 4102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1514" name="Picture 4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Text Box 4129"/>
          <p:cNvSpPr txBox="1">
            <a:spLocks noChangeArrowheads="1"/>
          </p:cNvSpPr>
          <p:nvPr/>
        </p:nvSpPr>
        <p:spPr bwMode="auto">
          <a:xfrm>
            <a:off x="250825" y="1162050"/>
            <a:ext cx="8890000" cy="522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800" dirty="0">
                <a:latin typeface="Arial" pitchFamily="34" charset="0"/>
              </a:rPr>
              <a:t> </a:t>
            </a:r>
            <a:r>
              <a:rPr lang="en-US" altLang="en-US" sz="2000" b="1" u="sng" dirty="0">
                <a:latin typeface="Arial" pitchFamily="34" charset="0"/>
              </a:rPr>
              <a:t>Summary</a:t>
            </a:r>
            <a:endParaRPr lang="en-US" altLang="en-US" sz="1800" b="1" dirty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</a:t>
            </a:r>
            <a:r>
              <a:rPr lang="en-US" altLang="en-US" sz="1600" b="1" dirty="0" smtClean="0">
                <a:latin typeface="Arial" pitchFamily="34" charset="0"/>
              </a:rPr>
              <a:t>The high rates in CBM require a special materials for MRPC electrodes </a:t>
            </a:r>
            <a:r>
              <a:rPr lang="en-US" altLang="en-US" sz="1600" b="1" dirty="0" smtClean="0">
                <a:latin typeface="Arial" pitchFamily="34" charset="0"/>
                <a:sym typeface="Symbol" pitchFamily="18" charset="2"/>
              </a:rPr>
              <a:t> Ceramics </a:t>
            </a:r>
            <a:br>
              <a:rPr lang="en-US" altLang="en-US" sz="1600" b="1" dirty="0" smtClean="0">
                <a:latin typeface="Arial" pitchFamily="34" charset="0"/>
                <a:sym typeface="Symbol" pitchFamily="18" charset="2"/>
              </a:rPr>
            </a:br>
            <a:r>
              <a:rPr lang="en-US" altLang="en-US" sz="1600" b="1" dirty="0" smtClean="0">
                <a:latin typeface="Arial" pitchFamily="34" charset="0"/>
                <a:sym typeface="Symbol" pitchFamily="18" charset="2"/>
              </a:rPr>
              <a:t>    and Low resistive glass from Beijing, China</a:t>
            </a:r>
            <a:r>
              <a:rPr lang="en-US" altLang="en-US" sz="1600" b="1" dirty="0" smtClean="0">
                <a:latin typeface="Arial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Arial" pitchFamily="34" charset="0"/>
              </a:rPr>
              <a:t> </a:t>
            </a:r>
            <a:r>
              <a:rPr lang="en-US" altLang="en-US" sz="1600" b="1" dirty="0" smtClean="0">
                <a:latin typeface="Arial" pitchFamily="34" charset="0"/>
              </a:rPr>
              <a:t>MRPC solutions for all rate conditions available.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b="1" dirty="0" smtClean="0">
                <a:latin typeface="Arial" pitchFamily="34" charset="0"/>
              </a:rPr>
              <a:t> </a:t>
            </a:r>
            <a:r>
              <a:rPr lang="en-US" altLang="en-US" sz="1600" b="1" dirty="0">
                <a:latin typeface="Arial" pitchFamily="34" charset="0"/>
              </a:rPr>
              <a:t>The design of the </a:t>
            </a:r>
            <a:r>
              <a:rPr lang="en-US" altLang="en-US" sz="1600" b="1" dirty="0" smtClean="0">
                <a:latin typeface="Arial" pitchFamily="34" charset="0"/>
              </a:rPr>
              <a:t>MRPC are driven </a:t>
            </a:r>
            <a:r>
              <a:rPr lang="en-US" altLang="en-US" sz="1600" b="1" dirty="0">
                <a:latin typeface="Arial" pitchFamily="34" charset="0"/>
              </a:rPr>
              <a:t>by the </a:t>
            </a:r>
            <a:r>
              <a:rPr lang="en-US" altLang="en-US" sz="1600" b="1" dirty="0" smtClean="0">
                <a:latin typeface="Arial" pitchFamily="34" charset="0"/>
              </a:rPr>
              <a:t>free-streaming readout </a:t>
            </a:r>
            <a:r>
              <a:rPr lang="en-US" altLang="en-US" sz="1600" b="1" dirty="0" smtClean="0">
                <a:latin typeface="Arial" pitchFamily="34" charset="0"/>
                <a:sym typeface="Symbol" pitchFamily="18" charset="2"/>
              </a:rPr>
              <a:t></a:t>
            </a:r>
            <a:r>
              <a:rPr lang="en-US" altLang="en-US" sz="1600" b="1" dirty="0">
                <a:latin typeface="Arial" pitchFamily="34" charset="0"/>
                <a:sym typeface="Symbol" pitchFamily="18" charset="2"/>
              </a:rPr>
              <a:t> </a:t>
            </a:r>
            <a:r>
              <a:rPr lang="en-US" altLang="en-US" sz="1600" b="1" dirty="0" smtClean="0">
                <a:latin typeface="Arial" pitchFamily="34" charset="0"/>
              </a:rPr>
              <a:t>impedance </a:t>
            </a:r>
            <a:br>
              <a:rPr lang="en-US" altLang="en-US" sz="1600" b="1" dirty="0" smtClean="0">
                <a:latin typeface="Arial" pitchFamily="34" charset="0"/>
              </a:rPr>
            </a:br>
            <a:r>
              <a:rPr lang="en-US" altLang="en-US" sz="1600" b="1" dirty="0" smtClean="0">
                <a:latin typeface="Arial" pitchFamily="34" charset="0"/>
              </a:rPr>
              <a:t>    matching is realized.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b="1" dirty="0" smtClean="0">
                <a:latin typeface="Arial" pitchFamily="34" charset="0"/>
              </a:rPr>
              <a:t> The 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ingle stack MRPC shows slightly better efficiency and time resolution in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comparison to a double stack MRPC.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counter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resolutions are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 the order of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70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contributions.</a:t>
            </a:r>
            <a:endParaRPr lang="en-US" altLang="en-US" sz="1600" b="1" dirty="0">
              <a:latin typeface="Arial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Arial" pitchFamily="34" charset="0"/>
              </a:rPr>
              <a:t> </a:t>
            </a:r>
            <a:r>
              <a:rPr lang="en-US" altLang="en-US" sz="1600" b="1" dirty="0" smtClean="0">
                <a:latin typeface="Arial" pitchFamily="34" charset="0"/>
              </a:rPr>
              <a:t>All </a:t>
            </a:r>
            <a:r>
              <a:rPr lang="en-US" altLang="en-US" sz="1600" b="1" dirty="0">
                <a:latin typeface="Arial" pitchFamily="34" charset="0"/>
              </a:rPr>
              <a:t>types of </a:t>
            </a:r>
            <a:r>
              <a:rPr lang="en-US" altLang="en-US" sz="1600" b="1" dirty="0" smtClean="0">
                <a:latin typeface="Arial" pitchFamily="34" charset="0"/>
              </a:rPr>
              <a:t>MRPC </a:t>
            </a:r>
            <a:r>
              <a:rPr lang="en-US" altLang="en-US" sz="1600" b="1" dirty="0">
                <a:latin typeface="Arial" pitchFamily="34" charset="0"/>
              </a:rPr>
              <a:t>detectors fulfill the CBM </a:t>
            </a:r>
            <a:r>
              <a:rPr lang="en-US" altLang="en-US" sz="1600" b="1" dirty="0" err="1">
                <a:latin typeface="Arial" pitchFamily="34" charset="0"/>
              </a:rPr>
              <a:t>ToF</a:t>
            </a:r>
            <a:r>
              <a:rPr lang="en-US" altLang="en-US" sz="1600" b="1" dirty="0">
                <a:latin typeface="Arial" pitchFamily="34" charset="0"/>
              </a:rPr>
              <a:t> </a:t>
            </a:r>
            <a:r>
              <a:rPr lang="en-US" altLang="en-US" sz="1600" b="1" dirty="0" smtClean="0">
                <a:latin typeface="Arial" pitchFamily="34" charset="0"/>
              </a:rPr>
              <a:t>requirements.</a:t>
            </a:r>
            <a:endParaRPr lang="en-US" altLang="en-US" sz="1600" b="1" dirty="0">
              <a:latin typeface="Arial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of the last CERN beam time are still preliminary and analysis is ongoing.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A participation in BES II of STAR @ BNL with about 10%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full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CBM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wall is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being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planned.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sz="2000" b="1" u="sng" dirty="0" smtClean="0">
                <a:latin typeface="Arial" pitchFamily="34" charset="0"/>
              </a:rPr>
              <a:t>Next steps</a:t>
            </a:r>
            <a:endParaRPr lang="en-US" altLang="en-US" sz="1400" b="1" dirty="0" smtClean="0">
              <a:latin typeface="Arial" pitchFamily="34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en-US" sz="1400" b="1" dirty="0" smtClean="0">
                <a:latin typeface="Arial" pitchFamily="34" charset="0"/>
              </a:rPr>
              <a:t> </a:t>
            </a:r>
            <a:r>
              <a:rPr lang="en-US" altLang="en-US" sz="1600" b="1" dirty="0">
                <a:latin typeface="Arial" pitchFamily="34" charset="0"/>
              </a:rPr>
              <a:t>Selection of the final layout and counter configurations this year based on </a:t>
            </a:r>
            <a:r>
              <a:rPr lang="en-US" altLang="en-US" sz="1600" b="1" dirty="0" smtClean="0">
                <a:latin typeface="Arial" pitchFamily="34" charset="0"/>
              </a:rPr>
              <a:t>the last SPS </a:t>
            </a:r>
            <a:br>
              <a:rPr lang="en-US" altLang="en-US" sz="1600" b="1" dirty="0" smtClean="0">
                <a:latin typeface="Arial" pitchFamily="34" charset="0"/>
              </a:rPr>
            </a:br>
            <a:r>
              <a:rPr lang="en-US" altLang="en-US" sz="1600" b="1" dirty="0" smtClean="0">
                <a:latin typeface="Arial" pitchFamily="34" charset="0"/>
              </a:rPr>
              <a:t>    beam </a:t>
            </a:r>
            <a:r>
              <a:rPr lang="en-US" altLang="en-US" sz="1600" b="1" dirty="0">
                <a:latin typeface="Arial" pitchFamily="34" charset="0"/>
              </a:rPr>
              <a:t>time </a:t>
            </a:r>
            <a:r>
              <a:rPr lang="en-US" altLang="en-US" sz="1600" b="1" dirty="0" smtClean="0">
                <a:latin typeface="Arial" pitchFamily="34" charset="0"/>
              </a:rPr>
              <a:t>results</a:t>
            </a:r>
            <a:r>
              <a:rPr lang="en-US" altLang="en-US" sz="1600" b="1" dirty="0">
                <a:latin typeface="Arial" pitchFamily="34" charset="0"/>
              </a:rPr>
              <a:t>. 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en-US" sz="1600" b="1" dirty="0" smtClean="0">
                <a:latin typeface="Arial" pitchFamily="34" charset="0"/>
              </a:rPr>
              <a:t> Integration of the final </a:t>
            </a:r>
            <a:r>
              <a:rPr lang="en-US" altLang="en-US" sz="1600" b="1" dirty="0">
                <a:latin typeface="Arial" pitchFamily="34" charset="0"/>
              </a:rPr>
              <a:t>electronics </a:t>
            </a:r>
            <a:r>
              <a:rPr lang="en-US" altLang="en-US" sz="1600" b="1" dirty="0" smtClean="0">
                <a:latin typeface="Arial" pitchFamily="34" charset="0"/>
              </a:rPr>
              <a:t>and readout until summer </a:t>
            </a:r>
            <a:r>
              <a:rPr lang="en-US" altLang="en-US" sz="1600" b="1" dirty="0">
                <a:latin typeface="Arial" pitchFamily="34" charset="0"/>
              </a:rPr>
              <a:t>this year.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Arial" pitchFamily="34" charset="0"/>
              </a:rPr>
              <a:t> Load test for all available full size prototypes </a:t>
            </a:r>
            <a:r>
              <a:rPr lang="en-US" altLang="en-US" sz="1600" b="1" dirty="0" smtClean="0">
                <a:latin typeface="Arial" pitchFamily="34" charset="0"/>
              </a:rPr>
              <a:t>in Nov. 2016 with final electronics with </a:t>
            </a:r>
            <a:br>
              <a:rPr lang="en-US" altLang="en-US" sz="1600" b="1" dirty="0" smtClean="0">
                <a:latin typeface="Arial" pitchFamily="34" charset="0"/>
              </a:rPr>
            </a:br>
            <a:r>
              <a:rPr lang="en-US" altLang="en-US" sz="1600" b="1" dirty="0" smtClean="0">
                <a:latin typeface="Arial" pitchFamily="34" charset="0"/>
              </a:rPr>
              <a:t>    heavy </a:t>
            </a:r>
            <a:r>
              <a:rPr lang="en-US" altLang="en-US" sz="1600" b="1" dirty="0">
                <a:latin typeface="Arial" pitchFamily="34" charset="0"/>
              </a:rPr>
              <a:t>ions </a:t>
            </a:r>
            <a:r>
              <a:rPr lang="en-US" altLang="en-US" sz="1600" b="1" dirty="0" smtClean="0">
                <a:latin typeface="Arial" pitchFamily="34" charset="0"/>
              </a:rPr>
              <a:t>at SPS CERN.</a:t>
            </a:r>
            <a:endParaRPr lang="en-US" altLang="en-US" sz="1400" b="1" dirty="0">
              <a:latin typeface="Arial" pitchFamily="34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en-US" sz="1600" b="1" dirty="0">
                <a:latin typeface="Arial" pitchFamily="34" charset="0"/>
              </a:rPr>
              <a:t> </a:t>
            </a:r>
            <a:r>
              <a:rPr lang="en-US" altLang="en-US" sz="1600" b="1" dirty="0" smtClean="0">
                <a:latin typeface="Arial" pitchFamily="34" charset="0"/>
              </a:rPr>
              <a:t>Integration and beam time test of one module at BNL in Feb. 2017</a:t>
            </a:r>
            <a:endParaRPr lang="en-US" altLang="en-US" sz="1600" b="1" dirty="0">
              <a:latin typeface="Arial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1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Darmstadt,                         14. - 18. März 2016</a:t>
            </a:r>
            <a:endParaRPr lang="en-US" alt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22E-F639-4AA3-A82A-8BCC9D65BB89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29081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9081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dirty="0"/>
          </a:p>
        </p:txBody>
      </p:sp>
      <p:pic>
        <p:nvPicPr>
          <p:cNvPr id="290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50" name="Text Box 34"/>
          <p:cNvSpPr txBox="1">
            <a:spLocks noChangeArrowheads="1"/>
          </p:cNvSpPr>
          <p:nvPr/>
        </p:nvSpPr>
        <p:spPr bwMode="auto">
          <a:xfrm>
            <a:off x="762000" y="158750"/>
            <a:ext cx="671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T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hank </a:t>
            </a: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you for your attention</a:t>
            </a:r>
          </a:p>
        </p:txBody>
      </p:sp>
      <p:pic>
        <p:nvPicPr>
          <p:cNvPr id="290854" name="Picture 38" descr="Bmbf_log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2613556"/>
            <a:ext cx="29591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49" name="Text Box 33"/>
          <p:cNvSpPr txBox="1">
            <a:spLocks noChangeArrowheads="1"/>
          </p:cNvSpPr>
          <p:nvPr/>
        </p:nvSpPr>
        <p:spPr bwMode="auto">
          <a:xfrm>
            <a:off x="603250" y="1546225"/>
            <a:ext cx="3810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solidFill>
                  <a:srgbClr val="00297A"/>
                </a:solidFill>
                <a:latin typeface="Arial" pitchFamily="34" charset="0"/>
              </a:rPr>
              <a:t>Contributing institutions: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Tsinghua 	Beijing,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NIPNE 	Bucharest,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GSI 	Darmstadt,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IRI	Frankfurt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USTC 	Hefei,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PI 	Heidelberg</a:t>
            </a:r>
            <a:r>
              <a:rPr lang="en-US" altLang="en-US" sz="1800" dirty="0" smtClean="0">
                <a:solidFill>
                  <a:srgbClr val="00297A"/>
                </a:solidFill>
                <a:latin typeface="Arial" pitchFamily="34" charset="0"/>
              </a:rPr>
              <a:t>,</a:t>
            </a:r>
            <a:endParaRPr lang="en-US" altLang="en-US" sz="1800" dirty="0">
              <a:solidFill>
                <a:srgbClr val="00297A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ITEP 	Moscow,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HZDR 	Rossendorf,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CCNU	Wuhan</a:t>
            </a:r>
            <a:r>
              <a:rPr lang="de-DE" altLang="en-US" sz="1800" dirty="0" smtClean="0">
                <a:solidFill>
                  <a:srgbClr val="00297A"/>
                </a:solidFill>
                <a:latin typeface="Arial" pitchFamily="34" charset="0"/>
              </a:rPr>
              <a:t>,</a:t>
            </a:r>
            <a:endParaRPr lang="en-US" altLang="en-US" sz="1800" dirty="0">
              <a:solidFill>
                <a:srgbClr val="00297A"/>
              </a:solidFill>
              <a:latin typeface="Arial" pitchFamily="34" charset="0"/>
            </a:endParaRPr>
          </a:p>
        </p:txBody>
      </p:sp>
      <p:sp>
        <p:nvSpPr>
          <p:cNvPr id="290852" name="Text Box 36"/>
          <p:cNvSpPr txBox="1">
            <a:spLocks noChangeArrowheads="1"/>
          </p:cNvSpPr>
          <p:nvPr/>
        </p:nvSpPr>
        <p:spPr bwMode="auto">
          <a:xfrm>
            <a:off x="4864100" y="1520825"/>
            <a:ext cx="30861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000" b="1" dirty="0">
                <a:solidFill>
                  <a:srgbClr val="00297A"/>
                </a:solidFill>
                <a:latin typeface="Arial" pitchFamily="34" charset="0"/>
              </a:rPr>
              <a:t>Special thanks </a:t>
            </a:r>
            <a:r>
              <a:rPr lang="en-US" altLang="en-US" sz="2000" b="1" dirty="0" smtClean="0">
                <a:solidFill>
                  <a:srgbClr val="00297A"/>
                </a:solidFill>
                <a:latin typeface="Arial" pitchFamily="34" charset="0"/>
              </a:rPr>
              <a:t>go </a:t>
            </a:r>
            <a:r>
              <a:rPr lang="en-US" altLang="en-US" sz="2000" b="1" dirty="0">
                <a:solidFill>
                  <a:srgbClr val="00297A"/>
                </a:solidFill>
                <a:latin typeface="Arial" pitchFamily="34" charset="0"/>
              </a:rPr>
              <a:t>to:</a:t>
            </a:r>
          </a:p>
          <a:p>
            <a:pPr algn="l"/>
            <a:r>
              <a:rPr lang="en-US" altLang="en-US" sz="2000" dirty="0">
                <a:solidFill>
                  <a:srgbClr val="E00000"/>
                </a:solidFill>
                <a:latin typeface="Arial" pitchFamily="34" charset="0"/>
              </a:rPr>
              <a:t>Norbert </a:t>
            </a:r>
            <a:r>
              <a:rPr lang="en-US" altLang="en-US" sz="2000" dirty="0" smtClean="0">
                <a:solidFill>
                  <a:srgbClr val="E00000"/>
                </a:solidFill>
                <a:latin typeface="Arial" pitchFamily="34" charset="0"/>
              </a:rPr>
              <a:t>Herrmann</a:t>
            </a:r>
            <a:r>
              <a:rPr lang="en-US" altLang="en-US" sz="2000" dirty="0">
                <a:solidFill>
                  <a:srgbClr val="00297A"/>
                </a:solidFill>
                <a:latin typeface="Arial" pitchFamily="34" charset="0"/>
              </a:rPr>
              <a:t/>
            </a:r>
            <a:br>
              <a:rPr lang="en-US" altLang="en-US" sz="2000" dirty="0">
                <a:solidFill>
                  <a:srgbClr val="00297A"/>
                </a:solidFill>
                <a:latin typeface="Arial" pitchFamily="34" charset="0"/>
              </a:rPr>
            </a:br>
            <a:endParaRPr lang="en-US" altLang="en-US" sz="2000" dirty="0">
              <a:solidFill>
                <a:srgbClr val="00297A"/>
              </a:solidFill>
              <a:latin typeface="Arial" pitchFamily="34" charset="0"/>
            </a:endParaRPr>
          </a:p>
        </p:txBody>
      </p:sp>
      <p:pic>
        <p:nvPicPr>
          <p:cNvPr id="14" name="Picture 17" descr="siegel_uni_hd_gro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7" y="3914950"/>
            <a:ext cx="2181225" cy="17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AutoShape 2" descr="Bildergebnis für CERN LOGO AIDA20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ildergebnis für CERN LOGO AIDA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 Bild in Originalgröße anzeigen 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97" y="4222835"/>
            <a:ext cx="2844952" cy="7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1085850" y="15875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</a:t>
            </a: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50" name="Text Box 14"/>
          <p:cNvSpPr txBox="1">
            <a:spLocks noChangeArrowheads="1"/>
          </p:cNvSpPr>
          <p:nvPr/>
        </p:nvSpPr>
        <p:spPr bwMode="auto">
          <a:xfrm>
            <a:off x="908050" y="292735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5400" b="1" dirty="0">
                <a:solidFill>
                  <a:schemeClr val="accent2"/>
                </a:solidFill>
                <a:latin typeface="Arial" pitchFamily="34" charset="0"/>
              </a:rPr>
              <a:t>Backup</a:t>
            </a:r>
            <a:r>
              <a:rPr lang="de-DE" altLang="en-US" sz="5400" b="1">
                <a:solidFill>
                  <a:schemeClr val="accent2"/>
                </a:solidFill>
                <a:latin typeface="Arial" pitchFamily="34" charset="0"/>
              </a:rPr>
              <a:t> Slides</a:t>
            </a:r>
            <a:endParaRPr lang="en-US" altLang="en-US" sz="5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81FFB1-99CD-4507-B545-967345F18DED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de-DE" altLang="en-US" sz="1400" smtClean="0"/>
          </a:p>
        </p:txBody>
      </p:sp>
      <p:sp>
        <p:nvSpPr>
          <p:cNvPr id="3077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8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Motivation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081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2" name="Picture 17" descr="siegel_uni_hd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4" y="1543051"/>
            <a:ext cx="3873776" cy="487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57098" y="1193447"/>
            <a:ext cx="326664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/>
              <a:t>Central </a:t>
            </a:r>
            <a:r>
              <a:rPr lang="en-US" sz="1200" dirty="0" err="1" smtClean="0"/>
              <a:t>Au+Au</a:t>
            </a:r>
            <a:r>
              <a:rPr lang="en-US" sz="1200" dirty="0" smtClean="0"/>
              <a:t>/</a:t>
            </a:r>
            <a:r>
              <a:rPr lang="en-US" sz="1200" dirty="0" err="1" smtClean="0"/>
              <a:t>Pb+Pb</a:t>
            </a:r>
            <a:r>
              <a:rPr lang="en-US" sz="1200" dirty="0" smtClean="0"/>
              <a:t> collisions, 4</a:t>
            </a:r>
            <a:r>
              <a:rPr lang="en-US" sz="1200" dirty="0" smtClean="0">
                <a:latin typeface="Symbol" pitchFamily="18" charset="2"/>
              </a:rPr>
              <a:t>p</a:t>
            </a:r>
            <a:r>
              <a:rPr lang="en-US" sz="1200" dirty="0" smtClean="0"/>
              <a:t> </a:t>
            </a:r>
            <a:r>
              <a:rPr lang="en-US" sz="1200" dirty="0"/>
              <a:t>yields</a:t>
            </a:r>
            <a:endParaRPr lang="de-DE" sz="1200" dirty="0"/>
          </a:p>
        </p:txBody>
      </p:sp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3" y="1428751"/>
            <a:ext cx="3714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dirty="0" smtClean="0"/>
          </a:p>
        </p:txBody>
      </p:sp>
      <p:pic>
        <p:nvPicPr>
          <p:cNvPr id="2836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6058435"/>
            <a:ext cx="20478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995363" y="4689740"/>
            <a:ext cx="1023937" cy="141922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3968" y="4986772"/>
            <a:ext cx="390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C:\Users\senger\AppData\Local\Temp\Rates_Detectors_Facilities_fina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05" y="1206500"/>
            <a:ext cx="4246034" cy="41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4341019" y="5352234"/>
            <a:ext cx="4505325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2000" b="1" dirty="0">
                <a:solidFill>
                  <a:srgbClr val="FF0000"/>
                </a:solidFill>
              </a:rPr>
              <a:t>M</a:t>
            </a:r>
            <a:r>
              <a:rPr lang="de-DE" altLang="en-US" sz="2000" b="1" dirty="0" smtClean="0">
                <a:solidFill>
                  <a:srgbClr val="FF0000"/>
                </a:solidFill>
              </a:rPr>
              <a:t>aximal </a:t>
            </a:r>
            <a:r>
              <a:rPr lang="de-DE" altLang="en-US" sz="2000" b="1" dirty="0">
                <a:solidFill>
                  <a:srgbClr val="FF0000"/>
                </a:solidFill>
              </a:rPr>
              <a:t>interaction rate </a:t>
            </a:r>
            <a:r>
              <a:rPr lang="de-DE" altLang="en-US" sz="2000" b="1" dirty="0" smtClean="0">
                <a:solidFill>
                  <a:srgbClr val="FF0000"/>
                </a:solidFill>
              </a:rPr>
              <a:t>in CBM for </a:t>
            </a:r>
            <a:r>
              <a:rPr lang="de-DE" altLang="en-US" sz="2000" b="1" dirty="0">
                <a:solidFill>
                  <a:srgbClr val="FF0000"/>
                </a:solidFill>
              </a:rPr>
              <a:t>heavy systems is </a:t>
            </a:r>
            <a:r>
              <a:rPr lang="de-DE" altLang="en-US" sz="2000" b="1" dirty="0" smtClean="0">
                <a:solidFill>
                  <a:srgbClr val="FF0000"/>
                </a:solidFill>
              </a:rPr>
              <a:t>5 - 10 </a:t>
            </a:r>
            <a:r>
              <a:rPr lang="de-DE" altLang="en-US" sz="2000" b="1" dirty="0">
                <a:solidFill>
                  <a:srgbClr val="FF0000"/>
                </a:solidFill>
              </a:rPr>
              <a:t>MHz</a:t>
            </a:r>
          </a:p>
        </p:txBody>
      </p:sp>
    </p:spTree>
    <p:extLst>
      <p:ext uri="{BB962C8B-B14F-4D97-AF65-F5344CB8AC3E}">
        <p14:creationId xmlns:p14="http://schemas.microsoft.com/office/powerpoint/2010/main" val="188521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dirty="0" smtClean="0"/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B10442-3E34-44DD-8EC0-513ED97E9BA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de-DE" altLang="en-US" sz="1400" smtClean="0"/>
          </a:p>
        </p:txBody>
      </p:sp>
      <p:sp>
        <p:nvSpPr>
          <p:cNvPr id="23557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58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 Slides</a:t>
            </a:r>
          </a:p>
        </p:txBody>
      </p:sp>
      <p:sp>
        <p:nvSpPr>
          <p:cNvPr id="23561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562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21"/>
          <p:cNvSpPr txBox="1">
            <a:spLocks noChangeArrowheads="1"/>
          </p:cNvSpPr>
          <p:nvPr/>
        </p:nvSpPr>
        <p:spPr bwMode="auto">
          <a:xfrm>
            <a:off x="127000" y="1219200"/>
            <a:ext cx="4360863" cy="482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CBM Physics topics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dirty="0" err="1">
                <a:latin typeface="Arial" pitchFamily="34" charset="0"/>
              </a:rPr>
              <a:t>Deconfinement</a:t>
            </a:r>
            <a:r>
              <a:rPr lang="en-US" altLang="en-US" sz="1600" dirty="0">
                <a:latin typeface="Arial" pitchFamily="34" charset="0"/>
              </a:rPr>
              <a:t> / phase transition </a:t>
            </a:r>
            <a:br>
              <a:rPr lang="en-US" altLang="en-US" sz="1600" dirty="0">
                <a:latin typeface="Arial" pitchFamily="34" charset="0"/>
              </a:rPr>
            </a:br>
            <a:r>
              <a:rPr lang="en-US" altLang="en-US" sz="1600" dirty="0">
                <a:latin typeface="Arial" pitchFamily="34" charset="0"/>
              </a:rPr>
              <a:t>    at high </a:t>
            </a:r>
            <a:r>
              <a:rPr lang="en-US" altLang="en-US" sz="1600" dirty="0" err="1">
                <a:latin typeface="Arial" pitchFamily="34" charset="0"/>
              </a:rPr>
              <a:t>ρ</a:t>
            </a:r>
            <a:r>
              <a:rPr lang="en-US" altLang="en-US" sz="1600" baseline="-25000" dirty="0" err="1">
                <a:latin typeface="Arial" pitchFamily="34" charset="0"/>
              </a:rPr>
              <a:t>B</a:t>
            </a:r>
            <a:endParaRPr lang="en-US" altLang="en-US" sz="1600" baseline="-25000" dirty="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QCD critical endpoint</a:t>
            </a:r>
            <a:endParaRPr lang="en-US" altLang="en-US" sz="1600" baseline="-25000" dirty="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The equation-of-state at high </a:t>
            </a:r>
            <a:r>
              <a:rPr lang="en-US" altLang="en-US" sz="1600" dirty="0" err="1">
                <a:latin typeface="Arial" pitchFamily="34" charset="0"/>
              </a:rPr>
              <a:t>ρ</a:t>
            </a:r>
            <a:r>
              <a:rPr lang="en-US" altLang="en-US" sz="1600" baseline="-25000" dirty="0" err="1">
                <a:latin typeface="Arial" pitchFamily="34" charset="0"/>
              </a:rPr>
              <a:t>B</a:t>
            </a:r>
            <a:endParaRPr lang="en-US" altLang="en-US" sz="1600" dirty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chiral symmetry restoration at </a:t>
            </a:r>
            <a:br>
              <a:rPr lang="en-US" altLang="en-US" sz="1600" dirty="0">
                <a:latin typeface="Arial" pitchFamily="34" charset="0"/>
              </a:rPr>
            </a:br>
            <a:r>
              <a:rPr lang="en-US" altLang="en-US" sz="1600" dirty="0">
                <a:latin typeface="Arial" pitchFamily="34" charset="0"/>
              </a:rPr>
              <a:t>    high </a:t>
            </a:r>
            <a:r>
              <a:rPr lang="en-US" altLang="en-US" sz="1600" dirty="0" err="1">
                <a:latin typeface="Arial" pitchFamily="34" charset="0"/>
              </a:rPr>
              <a:t>ρ</a:t>
            </a:r>
            <a:r>
              <a:rPr lang="en-US" altLang="en-US" sz="1600" baseline="-25000" dirty="0" err="1">
                <a:latin typeface="Arial" pitchFamily="34" charset="0"/>
              </a:rPr>
              <a:t>B</a:t>
            </a:r>
            <a:endParaRPr lang="en-US" altLang="en-US" sz="1600" baseline="-25000" dirty="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Ø"/>
            </a:pPr>
            <a:endParaRPr lang="en-US" altLang="en-US" sz="1600" baseline="-25000" dirty="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Observables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excitation function and flow of strangeness</a:t>
            </a:r>
            <a:br>
              <a:rPr lang="en-US" altLang="en-US" sz="1600" dirty="0">
                <a:latin typeface="Arial" pitchFamily="34" charset="0"/>
              </a:rPr>
            </a:br>
            <a:r>
              <a:rPr lang="en-US" altLang="en-US" sz="1600" dirty="0">
                <a:latin typeface="Arial" pitchFamily="34" charset="0"/>
              </a:rPr>
              <a:t>    and charm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collective flow of hadrons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particle production at threshold energies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excitation function of event-by-event </a:t>
            </a:r>
            <a:br>
              <a:rPr lang="en-US" altLang="en-US" sz="1600" dirty="0">
                <a:latin typeface="Arial" pitchFamily="34" charset="0"/>
              </a:rPr>
            </a:br>
            <a:r>
              <a:rPr lang="en-US" altLang="en-US" sz="1600" dirty="0">
                <a:latin typeface="Arial" pitchFamily="34" charset="0"/>
              </a:rPr>
              <a:t>    fluctuations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excitation function of low-mass lepton </a:t>
            </a:r>
            <a:br>
              <a:rPr lang="en-US" altLang="en-US" sz="1600" dirty="0">
                <a:latin typeface="Arial" pitchFamily="34" charset="0"/>
              </a:rPr>
            </a:br>
            <a:r>
              <a:rPr lang="en-US" altLang="en-US" sz="1600" dirty="0">
                <a:latin typeface="Arial" pitchFamily="34" charset="0"/>
              </a:rPr>
              <a:t>    pairs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dirty="0">
                <a:latin typeface="Arial" pitchFamily="34" charset="0"/>
              </a:rPr>
              <a:t> in-medium modifications of hadrons</a:t>
            </a:r>
            <a:br>
              <a:rPr lang="en-US" altLang="en-US" sz="1600" dirty="0">
                <a:latin typeface="Arial" pitchFamily="34" charset="0"/>
              </a:rPr>
            </a:br>
            <a:r>
              <a:rPr lang="en-US" altLang="en-US" sz="1600" dirty="0">
                <a:latin typeface="Arial" pitchFamily="34" charset="0"/>
              </a:rPr>
              <a:t>    (</a:t>
            </a:r>
            <a:r>
              <a:rPr lang="en-US" altLang="en-US" sz="1600" dirty="0" err="1">
                <a:latin typeface="Arial" pitchFamily="34" charset="0"/>
              </a:rPr>
              <a:t>ρ,ω,φ</a:t>
            </a:r>
            <a:r>
              <a:rPr lang="en-US" altLang="en-US" sz="1600" dirty="0">
                <a:latin typeface="Arial" pitchFamily="34" charset="0"/>
              </a:rPr>
              <a:t> → </a:t>
            </a:r>
            <a:r>
              <a:rPr lang="en-US" altLang="en-US" sz="1600" dirty="0" err="1">
                <a:latin typeface="Arial" pitchFamily="34" charset="0"/>
              </a:rPr>
              <a:t>e+e</a:t>
            </a:r>
            <a:r>
              <a:rPr lang="en-US" altLang="en-US" sz="1600" dirty="0">
                <a:latin typeface="Arial" pitchFamily="34" charset="0"/>
              </a:rPr>
              <a:t>-(µ+µ-), D)</a:t>
            </a:r>
          </a:p>
        </p:txBody>
      </p:sp>
      <p:grpSp>
        <p:nvGrpSpPr>
          <p:cNvPr id="23565" name="Group 27"/>
          <p:cNvGrpSpPr>
            <a:grpSpLocks/>
          </p:cNvGrpSpPr>
          <p:nvPr/>
        </p:nvGrpSpPr>
        <p:grpSpPr bwMode="auto">
          <a:xfrm>
            <a:off x="4175125" y="3987800"/>
            <a:ext cx="4826000" cy="1892300"/>
            <a:chOff x="2328" y="744"/>
            <a:chExt cx="3040" cy="1192"/>
          </a:xfrm>
        </p:grpSpPr>
        <p:grpSp>
          <p:nvGrpSpPr>
            <p:cNvPr id="23568" name="Group 28"/>
            <p:cNvGrpSpPr>
              <a:grpSpLocks/>
            </p:cNvGrpSpPr>
            <p:nvPr/>
          </p:nvGrpSpPr>
          <p:grpSpPr bwMode="auto">
            <a:xfrm>
              <a:off x="2328" y="744"/>
              <a:ext cx="2966" cy="1192"/>
              <a:chOff x="2712" y="744"/>
              <a:chExt cx="2966" cy="1192"/>
            </a:xfrm>
          </p:grpSpPr>
          <p:sp>
            <p:nvSpPr>
              <p:cNvPr id="23570" name="Text Box 29"/>
              <p:cNvSpPr txBox="1">
                <a:spLocks noChangeArrowheads="1"/>
              </p:cNvSpPr>
              <p:nvPr/>
            </p:nvSpPr>
            <p:spPr bwMode="auto">
              <a:xfrm>
                <a:off x="3202" y="1533"/>
                <a:ext cx="7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Arial" pitchFamily="34" charset="0"/>
                  </a:rPr>
                  <a:t>non twisted part</a:t>
                </a:r>
              </a:p>
            </p:txBody>
          </p:sp>
          <p:sp>
            <p:nvSpPr>
              <p:cNvPr id="23571" name="Text Box 30"/>
              <p:cNvSpPr txBox="1">
                <a:spLocks noChangeArrowheads="1"/>
              </p:cNvSpPr>
              <p:nvPr/>
            </p:nvSpPr>
            <p:spPr bwMode="auto">
              <a:xfrm>
                <a:off x="3942" y="1529"/>
                <a:ext cx="61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Arial" pitchFamily="34" charset="0"/>
                  </a:rPr>
                  <a:t>connector</a:t>
                </a:r>
              </a:p>
            </p:txBody>
          </p:sp>
          <p:pic>
            <p:nvPicPr>
              <p:cNvPr id="23572" name="Picture 3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7" y="760"/>
                <a:ext cx="2941" cy="1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573" name="Text Box 32"/>
              <p:cNvSpPr txBox="1">
                <a:spLocks noChangeArrowheads="1"/>
              </p:cNvSpPr>
              <p:nvPr/>
            </p:nvSpPr>
            <p:spPr bwMode="auto">
              <a:xfrm>
                <a:off x="3472" y="920"/>
                <a:ext cx="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23574" name="Text Box 33"/>
              <p:cNvSpPr txBox="1">
                <a:spLocks noChangeArrowheads="1"/>
              </p:cNvSpPr>
              <p:nvPr/>
            </p:nvSpPr>
            <p:spPr bwMode="auto">
              <a:xfrm>
                <a:off x="5256" y="936"/>
                <a:ext cx="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Arial" pitchFamily="34" charset="0"/>
                  </a:rPr>
                  <a:t>p</a:t>
                </a:r>
              </a:p>
            </p:txBody>
          </p:sp>
          <p:sp>
            <p:nvSpPr>
              <p:cNvPr id="23575" name="Text Box 34"/>
              <p:cNvSpPr txBox="1">
                <a:spLocks noChangeArrowheads="1"/>
              </p:cNvSpPr>
              <p:nvPr/>
            </p:nvSpPr>
            <p:spPr bwMode="auto">
              <a:xfrm>
                <a:off x="4296" y="1080"/>
                <a:ext cx="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Arial" pitchFamily="34" charset="0"/>
                  </a:rPr>
                  <a:t>K</a:t>
                </a:r>
              </a:p>
            </p:txBody>
          </p:sp>
          <p:sp>
            <p:nvSpPr>
              <p:cNvPr id="23576" name="Rectangle 35"/>
              <p:cNvSpPr>
                <a:spLocks noChangeArrowheads="1"/>
              </p:cNvSpPr>
              <p:nvPr/>
            </p:nvSpPr>
            <p:spPr bwMode="auto">
              <a:xfrm>
                <a:off x="2712" y="758"/>
                <a:ext cx="2952" cy="1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7" name="Text Box 36"/>
              <p:cNvSpPr txBox="1">
                <a:spLocks noChangeArrowheads="1"/>
              </p:cNvSpPr>
              <p:nvPr/>
            </p:nvSpPr>
            <p:spPr bwMode="auto">
              <a:xfrm>
                <a:off x="2808" y="744"/>
                <a:ext cx="112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00"/>
                  <a:t>D. Kresan  Au + Au  @ 25GeV</a:t>
                </a:r>
              </a:p>
            </p:txBody>
          </p:sp>
        </p:grpSp>
        <p:sp>
          <p:nvSpPr>
            <p:cNvPr id="23569" name="Rectangle 37"/>
            <p:cNvSpPr>
              <a:spLocks noChangeArrowheads="1"/>
            </p:cNvSpPr>
            <p:nvPr/>
          </p:nvSpPr>
          <p:spPr bwMode="auto">
            <a:xfrm>
              <a:off x="5256" y="760"/>
              <a:ext cx="112" cy="1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sm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3566" name="Text Box 39"/>
          <p:cNvSpPr txBox="1">
            <a:spLocks noChangeArrowheads="1"/>
          </p:cNvSpPr>
          <p:nvPr/>
        </p:nvSpPr>
        <p:spPr bwMode="auto">
          <a:xfrm>
            <a:off x="4032250" y="5880100"/>
            <a:ext cx="49530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Kaon acceptance depends critically on TOF resolution </a:t>
            </a:r>
          </a:p>
        </p:txBody>
      </p:sp>
      <p:pic>
        <p:nvPicPr>
          <p:cNvPr id="23567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285875"/>
            <a:ext cx="433863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1085850" y="15875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</a:t>
            </a: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81125"/>
            <a:ext cx="2611438" cy="249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474" y="1332911"/>
            <a:ext cx="2596260" cy="25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99" y="1332911"/>
            <a:ext cx="2690748" cy="258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3857188"/>
            <a:ext cx="2740820" cy="246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857188"/>
            <a:ext cx="3048000" cy="24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-107950"/>
            <a:ext cx="6662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Particle identification with Time-of-Flight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1300" y="1371600"/>
            <a:ext cx="4610100" cy="3646488"/>
            <a:chOff x="241300" y="1371600"/>
            <a:chExt cx="4610100" cy="3646488"/>
          </a:xfrm>
        </p:grpSpPr>
        <p:sp>
          <p:nvSpPr>
            <p:cNvPr id="28" name="Text Box 1032"/>
            <p:cNvSpPr txBox="1">
              <a:spLocks noChangeArrowheads="1"/>
            </p:cNvSpPr>
            <p:nvPr/>
          </p:nvSpPr>
          <p:spPr bwMode="auto">
            <a:xfrm>
              <a:off x="292100" y="1371600"/>
              <a:ext cx="45593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2400" u="sng" dirty="0">
                  <a:latin typeface="Arial" panose="020B0604020202020204" pitchFamily="34" charset="0"/>
                  <a:cs typeface="Arial" panose="020B0604020202020204" pitchFamily="34" charset="0"/>
                </a:rPr>
                <a:t>Time-of-Flight (ToF) methode:</a:t>
              </a:r>
            </a:p>
          </p:txBody>
        </p:sp>
        <p:graphicFrame>
          <p:nvGraphicFramePr>
            <p:cNvPr id="30" name="Object 10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6454565"/>
                </p:ext>
              </p:extLst>
            </p:nvPr>
          </p:nvGraphicFramePr>
          <p:xfrm>
            <a:off x="595313" y="4448175"/>
            <a:ext cx="2327275" cy="569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725" name="Equation" r:id="rId8" imgW="1193760" imgH="291960" progId="Equation.3">
                    <p:embed/>
                  </p:oleObj>
                </mc:Choice>
                <mc:Fallback>
                  <p:oleObj name="Equation" r:id="rId8" imgW="119376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313" y="4448175"/>
                          <a:ext cx="2327275" cy="5699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" name="Picture 1049" descr="C:\Dokumente und Einstellungen\Ingo\Eigene Dateien\Studium Physik\Diplomarbeit\Tex\images\tof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0" y="1958975"/>
              <a:ext cx="4184650" cy="208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1051"/>
            <p:cNvSpPr>
              <a:spLocks noChangeArrowheads="1"/>
            </p:cNvSpPr>
            <p:nvPr/>
          </p:nvSpPr>
          <p:spPr bwMode="auto">
            <a:xfrm>
              <a:off x="3282950" y="2155825"/>
              <a:ext cx="1257300" cy="5461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Text Box 1050"/>
            <p:cNvSpPr txBox="1">
              <a:spLocks noChangeArrowheads="1"/>
            </p:cNvSpPr>
            <p:nvPr/>
          </p:nvSpPr>
          <p:spPr bwMode="auto">
            <a:xfrm>
              <a:off x="3219450" y="2095500"/>
              <a:ext cx="15875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1600" dirty="0">
                  <a:latin typeface="Arial" pitchFamily="34" charset="0"/>
                </a:rPr>
                <a:t>stop-detector </a:t>
              </a:r>
              <a:r>
                <a:rPr lang="de-DE" altLang="en-US" sz="1600" dirty="0" smtClean="0">
                  <a:latin typeface="Arial" pitchFamily="34" charset="0"/>
                </a:rPr>
                <a:t>(MRPCs</a:t>
              </a:r>
              <a:r>
                <a:rPr lang="de-DE" altLang="en-US" sz="1600" dirty="0">
                  <a:latin typeface="Arial" pitchFamily="34" charset="0"/>
                </a:rPr>
                <a:t>)</a:t>
              </a:r>
            </a:p>
          </p:txBody>
        </p:sp>
        <p:sp>
          <p:nvSpPr>
            <p:cNvPr id="34" name="Rectangle 1052"/>
            <p:cNvSpPr>
              <a:spLocks noChangeArrowheads="1"/>
            </p:cNvSpPr>
            <p:nvPr/>
          </p:nvSpPr>
          <p:spPr bwMode="auto">
            <a:xfrm>
              <a:off x="419100" y="3298825"/>
              <a:ext cx="1339850" cy="596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Text Box 1053"/>
            <p:cNvSpPr txBox="1">
              <a:spLocks noChangeArrowheads="1"/>
            </p:cNvSpPr>
            <p:nvPr/>
          </p:nvSpPr>
          <p:spPr bwMode="auto">
            <a:xfrm>
              <a:off x="323850" y="2260600"/>
              <a:ext cx="19558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1600">
                  <a:latin typeface="Arial" pitchFamily="34" charset="0"/>
                </a:rPr>
                <a:t>start-detector (plastic, diamond)</a:t>
              </a:r>
            </a:p>
          </p:txBody>
        </p:sp>
        <p:sp>
          <p:nvSpPr>
            <p:cNvPr id="36" name="Rectangle 1054"/>
            <p:cNvSpPr>
              <a:spLocks noChangeArrowheads="1"/>
            </p:cNvSpPr>
            <p:nvPr/>
          </p:nvSpPr>
          <p:spPr bwMode="auto">
            <a:xfrm>
              <a:off x="1733550" y="3197225"/>
              <a:ext cx="4191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Text Box 1055"/>
            <p:cNvSpPr txBox="1">
              <a:spLocks noChangeArrowheads="1"/>
            </p:cNvSpPr>
            <p:nvPr/>
          </p:nvSpPr>
          <p:spPr bwMode="auto">
            <a:xfrm>
              <a:off x="1504950" y="3122613"/>
              <a:ext cx="812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1600">
                  <a:latin typeface="Arial" pitchFamily="34" charset="0"/>
                </a:rPr>
                <a:t>target</a:t>
              </a:r>
            </a:p>
          </p:txBody>
        </p:sp>
        <p:sp>
          <p:nvSpPr>
            <p:cNvPr id="38" name="Text Box 1033"/>
            <p:cNvSpPr txBox="1">
              <a:spLocks noChangeArrowheads="1"/>
            </p:cNvSpPr>
            <p:nvPr/>
          </p:nvSpPr>
          <p:spPr bwMode="auto">
            <a:xfrm>
              <a:off x="442913" y="3203059"/>
              <a:ext cx="86756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altLang="en-US" i="1" dirty="0" smtClean="0"/>
                <a:t>t</a:t>
              </a:r>
              <a:r>
                <a:rPr lang="de-DE" altLang="en-US" i="1" baseline="-25000" dirty="0" smtClean="0"/>
                <a:t>st</a:t>
              </a:r>
              <a:r>
                <a:rPr lang="de-DE" altLang="en-US" baseline="-25000" dirty="0" smtClean="0"/>
                <a:t> </a:t>
              </a:r>
              <a:endParaRPr lang="de-DE" altLang="en-US" baseline="-25000" dirty="0"/>
            </a:p>
          </p:txBody>
        </p:sp>
        <p:sp>
          <p:nvSpPr>
            <p:cNvPr id="39" name="Text Box 1033"/>
            <p:cNvSpPr txBox="1">
              <a:spLocks noChangeArrowheads="1"/>
            </p:cNvSpPr>
            <p:nvPr/>
          </p:nvSpPr>
          <p:spPr bwMode="auto">
            <a:xfrm>
              <a:off x="2611437" y="2491859"/>
              <a:ext cx="64611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altLang="en-US" i="1" dirty="0" smtClean="0"/>
                <a:t>t</a:t>
              </a:r>
              <a:r>
                <a:rPr lang="de-DE" altLang="en-US" i="1" baseline="-25000" dirty="0" smtClean="0"/>
                <a:t>sp</a:t>
              </a:r>
              <a:endParaRPr lang="de-DE" altLang="en-US" i="1" baseline="-25000" dirty="0"/>
            </a:p>
          </p:txBody>
        </p:sp>
        <p:sp>
          <p:nvSpPr>
            <p:cNvPr id="40" name="Text Box 1033"/>
            <p:cNvSpPr txBox="1">
              <a:spLocks noChangeArrowheads="1"/>
            </p:cNvSpPr>
            <p:nvPr/>
          </p:nvSpPr>
          <p:spPr bwMode="auto">
            <a:xfrm>
              <a:off x="2099865" y="2705248"/>
              <a:ext cx="86756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altLang="en-US" sz="2400" i="1" dirty="0" smtClean="0"/>
                <a:t>L</a:t>
              </a:r>
              <a:r>
                <a:rPr lang="de-DE" altLang="en-US" baseline="-25000" dirty="0" smtClean="0"/>
                <a:t> </a:t>
              </a:r>
              <a:endParaRPr lang="de-DE" altLang="en-US" baseline="-25000" dirty="0"/>
            </a:p>
          </p:txBody>
        </p:sp>
        <p:sp>
          <p:nvSpPr>
            <p:cNvPr id="29" name="Text Box 1033"/>
            <p:cNvSpPr txBox="1">
              <a:spLocks noChangeArrowheads="1"/>
            </p:cNvSpPr>
            <p:nvPr/>
          </p:nvSpPr>
          <p:spPr bwMode="auto">
            <a:xfrm>
              <a:off x="280076" y="3895725"/>
              <a:ext cx="36124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2800" i="1" dirty="0" err="1" smtClean="0"/>
                <a:t>t</a:t>
              </a:r>
              <a:r>
                <a:rPr lang="en-US" altLang="en-US" sz="2800" i="1" baseline="-25000" dirty="0" err="1" smtClean="0"/>
                <a:t>ToF</a:t>
              </a:r>
              <a:r>
                <a:rPr lang="en-US" altLang="en-US" sz="2800" i="1" baseline="-25000" dirty="0" smtClean="0"/>
                <a:t> </a:t>
              </a:r>
              <a:r>
                <a:rPr lang="en-US" altLang="en-US" sz="2800" i="1" dirty="0" smtClean="0"/>
                <a:t>= </a:t>
              </a:r>
              <a:r>
                <a:rPr lang="en-US" altLang="en-US" sz="2800" i="1" dirty="0" err="1" smtClean="0"/>
                <a:t>t</a:t>
              </a:r>
              <a:r>
                <a:rPr lang="en-US" altLang="en-US" sz="2800" i="1" baseline="-25000" dirty="0" err="1" smtClean="0"/>
                <a:t>sp</a:t>
              </a:r>
              <a:r>
                <a:rPr lang="en-US" altLang="en-US" sz="2800" i="1" baseline="-25000" dirty="0" smtClean="0"/>
                <a:t> </a:t>
              </a:r>
              <a:r>
                <a:rPr lang="en-US" altLang="en-US" sz="2800" i="1" dirty="0" smtClean="0"/>
                <a:t>– </a:t>
              </a:r>
              <a:r>
                <a:rPr lang="en-US" altLang="en-US" sz="2800" i="1" dirty="0" err="1" smtClean="0"/>
                <a:t>t</a:t>
              </a:r>
              <a:r>
                <a:rPr lang="en-US" altLang="en-US" sz="2800" i="1" baseline="-25000" dirty="0" err="1" smtClean="0"/>
                <a:t>st</a:t>
              </a:r>
              <a:r>
                <a:rPr lang="en-US" altLang="en-US" sz="2800" i="1" dirty="0" smtClean="0"/>
                <a:t> - offset</a:t>
              </a:r>
              <a:endParaRPr lang="en-US" altLang="en-US" sz="2800" i="1" baseline="-25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80786" y="1369456"/>
            <a:ext cx="4701942" cy="4645582"/>
            <a:chOff x="4080786" y="1369456"/>
            <a:chExt cx="4701942" cy="4645582"/>
          </a:xfrm>
        </p:grpSpPr>
        <p:pic>
          <p:nvPicPr>
            <p:cNvPr id="282626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813" y="2794516"/>
              <a:ext cx="3190875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488" y="3762375"/>
              <a:ext cx="31242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4080786" y="4976813"/>
              <a:ext cx="4695825" cy="1038225"/>
              <a:chOff x="1085850" y="4186237"/>
              <a:chExt cx="4695825" cy="1038225"/>
            </a:xfrm>
          </p:grpSpPr>
          <p:pic>
            <p:nvPicPr>
              <p:cNvPr id="282628" name="Picture 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850" y="4286250"/>
                <a:ext cx="2028825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2629" name="Picture 5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4675" y="4186237"/>
                <a:ext cx="2667000" cy="1038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Text Box 1032"/>
            <p:cNvSpPr txBox="1">
              <a:spLocks noChangeArrowheads="1"/>
            </p:cNvSpPr>
            <p:nvPr/>
          </p:nvSpPr>
          <p:spPr bwMode="auto">
            <a:xfrm>
              <a:off x="5513388" y="1369456"/>
              <a:ext cx="2946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altLang="en-US" sz="24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PID with ToF:</a:t>
              </a:r>
              <a:endParaRPr lang="de-DE" altLang="en-US" sz="24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157111" y="2025630"/>
                  <a:ext cx="1829478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/>
                          </a:rPr>
                          <m:t>𝑝</m:t>
                        </m:r>
                        <m:r>
                          <a:rPr lang="en-US" sz="2600" b="0" i="1" smtClean="0">
                            <a:latin typeface="Cambria Math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/>
                            <a:ea typeface="Cambria Math"/>
                          </a:rPr>
                          <m:t>v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7111" y="2025630"/>
                  <a:ext cx="1829478" cy="492443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953250" y="1808916"/>
                  <a:ext cx="1829478" cy="9542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/>
                            <a:ea typeface="Cambria Math"/>
                          </a:rPr>
                          <m:t>v</m:t>
                        </m:r>
                        <m:r>
                          <a:rPr lang="en-US" sz="26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6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6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/>
                                    <a:ea typeface="Cambria Math"/>
                                  </a:rPr>
                                  <m:t>𝑇𝑜𝑓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600" i="1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3250" y="1808916"/>
                  <a:ext cx="1829478" cy="954236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667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Separation power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5149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5975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57721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57181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57181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67882"/>
            <a:ext cx="3771899" cy="35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05" y="2096458"/>
            <a:ext cx="3769649" cy="352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09862" y="1290637"/>
            <a:ext cx="3548063" cy="747713"/>
            <a:chOff x="2405062" y="1376362"/>
            <a:chExt cx="4391025" cy="962025"/>
          </a:xfrm>
        </p:grpSpPr>
        <p:pic>
          <p:nvPicPr>
            <p:cNvPr id="28365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062" y="1500188"/>
              <a:ext cx="141922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65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287" y="1376362"/>
              <a:ext cx="2971800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Arrow Connector 3"/>
          <p:cNvCxnSpPr/>
          <p:nvPr/>
        </p:nvCxnSpPr>
        <p:spPr bwMode="auto">
          <a:xfrm flipH="1">
            <a:off x="1200150" y="3390900"/>
            <a:ext cx="300037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5286375" y="3371850"/>
            <a:ext cx="300037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2295524" y="2895600"/>
            <a:ext cx="0" cy="22002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6400799" y="2933700"/>
            <a:ext cx="0" cy="22002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54"/>
          <p:cNvSpPr txBox="1">
            <a:spLocks noChangeArrowheads="1"/>
          </p:cNvSpPr>
          <p:nvPr/>
        </p:nvSpPr>
        <p:spPr bwMode="auto">
          <a:xfrm>
            <a:off x="326231" y="5699125"/>
            <a:ext cx="8327232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1600" b="1" dirty="0" smtClean="0">
                <a:solidFill>
                  <a:srgbClr val="FF0000"/>
                </a:solidFill>
              </a:rPr>
              <a:t>A larger distance helps, </a:t>
            </a:r>
            <a:r>
              <a:rPr lang="en-US" altLang="en-US" sz="1600" b="1" dirty="0" err="1" smtClean="0">
                <a:solidFill>
                  <a:srgbClr val="FF0000"/>
                </a:solidFill>
              </a:rPr>
              <a:t>howewer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the efficiency </a:t>
            </a:r>
            <a:r>
              <a:rPr lang="en-US" altLang="en-US" sz="1600" b="1" dirty="0">
                <a:solidFill>
                  <a:srgbClr val="FF0000"/>
                </a:solidFill>
              </a:rPr>
              <a:t>of weakly decaying particles (</a:t>
            </a:r>
            <a:r>
              <a:rPr lang="en-US" altLang="en-US" sz="1600" b="1" dirty="0" err="1">
                <a:solidFill>
                  <a:srgbClr val="FF0000"/>
                </a:solidFill>
              </a:rPr>
              <a:t>Kaons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)</a:t>
            </a:r>
            <a:r>
              <a:rPr lang="de-DE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drops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9" y="1809750"/>
            <a:ext cx="4279503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4" name="Picture 23" descr="m2p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625471"/>
            <a:ext cx="4464050" cy="3561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866775" y="1301750"/>
            <a:ext cx="2828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Arial" pitchFamily="34" charset="0"/>
                <a:cs typeface="Arial" pitchFamily="34" charset="0"/>
              </a:rPr>
              <a:t>FOPI L=1m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5276850" y="1328738"/>
            <a:ext cx="2828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Arial" pitchFamily="34" charset="0"/>
                <a:cs typeface="Arial" pitchFamily="34" charset="0"/>
              </a:rPr>
              <a:t>CBM L=6m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81075" y="4572000"/>
            <a:ext cx="130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measured</a:t>
            </a:r>
            <a:endParaRPr lang="en-US" altLang="en-US" sz="1800" dirty="0"/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4787900" y="4786313"/>
            <a:ext cx="1300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simulated</a:t>
            </a:r>
            <a:endParaRPr lang="en-US" altLang="en-US" sz="1800" dirty="0"/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546100" y="5432425"/>
            <a:ext cx="33210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System time resolution </a:t>
            </a:r>
            <a:r>
              <a:rPr lang="en-US" altLang="en-US" sz="1800" dirty="0"/>
              <a:t>88 </a:t>
            </a:r>
            <a:r>
              <a:rPr lang="en-US" altLang="en-US" sz="1800" dirty="0" err="1"/>
              <a:t>ps</a:t>
            </a:r>
            <a:endParaRPr lang="en-US" altLang="en-US" sz="1800" dirty="0"/>
          </a:p>
        </p:txBody>
      </p: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5105400" y="5330825"/>
            <a:ext cx="33210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System time resolution </a:t>
            </a:r>
            <a:r>
              <a:rPr lang="en-US" altLang="en-US" sz="1800" dirty="0"/>
              <a:t>80 </a:t>
            </a:r>
            <a:r>
              <a:rPr lang="en-US" altLang="en-US" sz="1800" dirty="0" err="1"/>
              <a:t>ps</a:t>
            </a:r>
            <a:endParaRPr lang="en-US" altLang="en-US" sz="1800" dirty="0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49300" y="-123210"/>
            <a:ext cx="6662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Particle identification with Time-of-Flight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823914" y="2152650"/>
            <a:ext cx="280828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5711827" y="3663156"/>
            <a:ext cx="0" cy="9929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 Box 54"/>
          <p:cNvSpPr txBox="1">
            <a:spLocks noChangeArrowheads="1"/>
          </p:cNvSpPr>
          <p:nvPr/>
        </p:nvSpPr>
        <p:spPr bwMode="auto">
          <a:xfrm>
            <a:off x="663575" y="5835372"/>
            <a:ext cx="281701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 dirty="0" smtClean="0">
                <a:solidFill>
                  <a:srgbClr val="FF0000"/>
                </a:solidFill>
              </a:rPr>
              <a:t>K</a:t>
            </a:r>
            <a:r>
              <a:rPr lang="de-DE" altLang="en-US" sz="1800" b="1" baseline="30000" dirty="0" smtClean="0">
                <a:solidFill>
                  <a:srgbClr val="FF0000"/>
                </a:solidFill>
              </a:rPr>
              <a:t>+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 ID up to 1.3 GeV/c</a:t>
            </a:r>
            <a:endParaRPr lang="de-DE" altLang="en-US" sz="1800" b="1" dirty="0">
              <a:solidFill>
                <a:srgbClr val="FF0000"/>
              </a:solidFill>
            </a:endParaRPr>
          </a:p>
        </p:txBody>
      </p:sp>
      <p:sp>
        <p:nvSpPr>
          <p:cNvPr id="35" name="Text Box 54"/>
          <p:cNvSpPr txBox="1">
            <a:spLocks noChangeArrowheads="1"/>
          </p:cNvSpPr>
          <p:nvPr/>
        </p:nvSpPr>
        <p:spPr bwMode="auto">
          <a:xfrm>
            <a:off x="5229225" y="5742265"/>
            <a:ext cx="281701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 dirty="0" smtClean="0">
                <a:solidFill>
                  <a:srgbClr val="FF0000"/>
                </a:solidFill>
              </a:rPr>
              <a:t>K</a:t>
            </a:r>
            <a:r>
              <a:rPr lang="de-DE" altLang="en-US" sz="1800" b="1" baseline="30000" dirty="0" smtClean="0">
                <a:solidFill>
                  <a:srgbClr val="FF0000"/>
                </a:solidFill>
              </a:rPr>
              <a:t>+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 ID up to 3 GeV/c</a:t>
            </a:r>
            <a:endParaRPr lang="de-DE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Start – T0 determination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33" y="1319214"/>
            <a:ext cx="300780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450" y="1809750"/>
            <a:ext cx="43878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 start counter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use available solutions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limited to reaction rates of about 100 kHz/cm2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solution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for all systems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needs fast particles from reaction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demonstrated to work for central and semi-  central heavy system</a:t>
            </a:r>
            <a:endParaRPr lang="en-US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Fragmentation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ounter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eripheral HI – reaction have fast particles from projectile fragmentation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equip inner most region of the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wall with timing counters (ceramic MRPCs)</a:t>
            </a:r>
            <a:endParaRPr lang="en-US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Counter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needed for high rate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reactions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reaction counters at polar angles 35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&lt; 60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90" y="4218534"/>
            <a:ext cx="1792287" cy="19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9" y="2727177"/>
            <a:ext cx="4062412" cy="158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0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DE05338-E505-4770-92A8-4146070A55EA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de-DE" altLang="en-US" sz="1400" smtClean="0"/>
          </a:p>
        </p:txBody>
      </p:sp>
      <p:sp>
        <p:nvSpPr>
          <p:cNvPr id="8197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9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093913"/>
            <a:ext cx="4046538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4741863" y="1284288"/>
            <a:ext cx="4278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Reflectometer measurement</a:t>
            </a:r>
            <a:br>
              <a:rPr lang="en-US" altLang="en-US" sz="2400">
                <a:latin typeface="Arial" charset="0"/>
                <a:cs typeface="Arial" charset="0"/>
              </a:rPr>
            </a:br>
            <a:r>
              <a:rPr lang="en-US" altLang="en-US" sz="2400">
                <a:latin typeface="Arial" charset="0"/>
                <a:cs typeface="Arial" charset="0"/>
              </a:rPr>
              <a:t>on the MRPC – P2</a:t>
            </a:r>
          </a:p>
        </p:txBody>
      </p:sp>
      <p:sp>
        <p:nvSpPr>
          <p:cNvPr id="8203" name="TextBox 14"/>
          <p:cNvSpPr txBox="1">
            <a:spLocks noChangeArrowheads="1"/>
          </p:cNvSpPr>
          <p:nvPr/>
        </p:nvSpPr>
        <p:spPr bwMode="auto">
          <a:xfrm>
            <a:off x="417513" y="1279525"/>
            <a:ext cx="4278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Rise time measurement</a:t>
            </a:r>
            <a:br>
              <a:rPr lang="en-US" altLang="en-US" sz="2400">
                <a:latin typeface="Arial" charset="0"/>
                <a:cs typeface="Arial" charset="0"/>
              </a:rPr>
            </a:br>
            <a:r>
              <a:rPr lang="en-US" altLang="en-US" sz="2400">
                <a:latin typeface="Arial" charset="0"/>
                <a:cs typeface="Arial" charset="0"/>
              </a:rPr>
              <a:t>on the MRPC – P2</a:t>
            </a:r>
          </a:p>
        </p:txBody>
      </p:sp>
      <p:sp>
        <p:nvSpPr>
          <p:cNvPr id="8204" name="TextBox 15"/>
          <p:cNvSpPr txBox="1">
            <a:spLocks noChangeArrowheads="1"/>
          </p:cNvSpPr>
          <p:nvPr/>
        </p:nvSpPr>
        <p:spPr bwMode="auto">
          <a:xfrm>
            <a:off x="4946650" y="5280025"/>
            <a:ext cx="427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Impedance = 93 </a:t>
            </a:r>
            <a:r>
              <a:rPr lang="en-US" altLang="en-US" sz="2400">
                <a:latin typeface="Arial" charset="0"/>
                <a:cs typeface="Arial" charset="0"/>
                <a:sym typeface="Symbol" pitchFamily="18" charset="2"/>
              </a:rPr>
              <a:t></a:t>
            </a:r>
            <a:r>
              <a:rPr lang="en-US" altLang="en-US" sz="240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8205" name="Picture 17" descr="siegel_uni_hd_gro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charset="0"/>
              </a:rPr>
              <a:t>Detector signal properties</a:t>
            </a:r>
          </a:p>
        </p:txBody>
      </p:sp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093913"/>
            <a:ext cx="447516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820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3903663"/>
            <a:ext cx="2630487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Oval 3"/>
          <p:cNvSpPr>
            <a:spLocks noChangeArrowheads="1"/>
          </p:cNvSpPr>
          <p:nvPr/>
        </p:nvSpPr>
        <p:spPr bwMode="auto">
          <a:xfrm>
            <a:off x="3240088" y="5943600"/>
            <a:ext cx="568325" cy="3111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74625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Experiments at FAIR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02406" y="1289923"/>
            <a:ext cx="5954712" cy="4751388"/>
            <a:chOff x="1066" y="799"/>
            <a:chExt cx="3751" cy="2993"/>
          </a:xfrm>
        </p:grpSpPr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1066" y="799"/>
              <a:ext cx="3751" cy="2949"/>
              <a:chOff x="2321" y="762"/>
              <a:chExt cx="3710" cy="2912"/>
            </a:xfrm>
          </p:grpSpPr>
          <p:pic>
            <p:nvPicPr>
              <p:cNvPr id="38" name="Picture 37" descr="FAIR-facility-all-offic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1" y="777"/>
                <a:ext cx="3710" cy="2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2326" y="762"/>
                <a:ext cx="3609" cy="290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1pPr>
                <a:lvl2pPr marL="454923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2pPr>
                <a:lvl3pPr marL="911427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3pPr>
                <a:lvl4pPr marL="1366347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4pPr>
                <a:lvl5pPr marL="1822854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5pPr>
                <a:lvl6pPr marL="228252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6pPr>
                <a:lvl7pPr marL="2739032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7pPr>
                <a:lvl8pPr marL="319553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8pPr>
                <a:lvl9pPr marL="3652043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913010"/>
                <a:endParaRPr lang="de-DE" altLang="de-DE" sz="2400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40" name="Picture 39" descr="FAIR Teil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9" y="2646"/>
                <a:ext cx="534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 Box 6"/>
              <p:cNvSpPr txBox="1">
                <a:spLocks noChangeArrowheads="1"/>
              </p:cNvSpPr>
              <p:nvPr/>
            </p:nvSpPr>
            <p:spPr bwMode="auto">
              <a:xfrm>
                <a:off x="4919" y="2954"/>
                <a:ext cx="603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1pPr>
                <a:lvl2pPr marL="454923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2pPr>
                <a:lvl3pPr marL="911427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3pPr>
                <a:lvl4pPr marL="1366347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4pPr>
                <a:lvl5pPr marL="1822854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5pPr>
                <a:lvl6pPr marL="228252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6pPr>
                <a:lvl7pPr marL="2739032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7pPr>
                <a:lvl8pPr marL="319553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8pPr>
                <a:lvl9pPr marL="3652043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ctr" defTabSz="913010" eaLnBrk="1" hangingPunct="1">
                  <a:spcBef>
                    <a:spcPct val="50000"/>
                  </a:spcBef>
                </a:pPr>
                <a:r>
                  <a:rPr lang="en-US" altLang="de-DE" sz="1700" b="1">
                    <a:solidFill>
                      <a:srgbClr val="CC0000"/>
                    </a:solidFill>
                    <a:latin typeface="Arial Unicode MS" pitchFamily="34" charset="-128"/>
                  </a:rPr>
                  <a:t>FLAIR</a:t>
                </a:r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2154" y="2658"/>
              <a:ext cx="2269" cy="1134"/>
              <a:chOff x="2154" y="2658"/>
              <a:chExt cx="2269" cy="1134"/>
            </a:xfrm>
          </p:grpSpPr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2926" y="2658"/>
                <a:ext cx="1497" cy="1134"/>
              </a:xfrm>
              <a:custGeom>
                <a:avLst/>
                <a:gdLst>
                  <a:gd name="T0" fmla="*/ 0 w 1497"/>
                  <a:gd name="T1" fmla="*/ 1134 h 1134"/>
                  <a:gd name="T2" fmla="*/ 45 w 1497"/>
                  <a:gd name="T3" fmla="*/ 499 h 1134"/>
                  <a:gd name="T4" fmla="*/ 408 w 1497"/>
                  <a:gd name="T5" fmla="*/ 409 h 1134"/>
                  <a:gd name="T6" fmla="*/ 589 w 1497"/>
                  <a:gd name="T7" fmla="*/ 0 h 1134"/>
                  <a:gd name="T8" fmla="*/ 1497 w 1497"/>
                  <a:gd name="T9" fmla="*/ 409 h 1134"/>
                  <a:gd name="T10" fmla="*/ 1224 w 1497"/>
                  <a:gd name="T11" fmla="*/ 1089 h 1134"/>
                  <a:gd name="T12" fmla="*/ 0 w 1497"/>
                  <a:gd name="T13" fmla="*/ 1134 h 1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97" h="1134">
                    <a:moveTo>
                      <a:pt x="0" y="1134"/>
                    </a:moveTo>
                    <a:lnTo>
                      <a:pt x="45" y="499"/>
                    </a:lnTo>
                    <a:lnTo>
                      <a:pt x="408" y="409"/>
                    </a:lnTo>
                    <a:lnTo>
                      <a:pt x="589" y="0"/>
                    </a:lnTo>
                    <a:lnTo>
                      <a:pt x="1497" y="409"/>
                    </a:lnTo>
                    <a:lnTo>
                      <a:pt x="1224" y="1089"/>
                    </a:lnTo>
                    <a:lnTo>
                      <a:pt x="0" y="113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1pPr>
                <a:lvl2pPr marL="454923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2pPr>
                <a:lvl3pPr marL="911427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3pPr>
                <a:lvl4pPr marL="1366347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4pPr>
                <a:lvl5pPr marL="1822854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5pPr>
                <a:lvl6pPr marL="228252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6pPr>
                <a:lvl7pPr marL="2739032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7pPr>
                <a:lvl8pPr marL="319553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8pPr>
                <a:lvl9pPr marL="3652043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2154" y="3158"/>
                <a:ext cx="408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1pPr>
                <a:lvl2pPr marL="454923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2pPr>
                <a:lvl3pPr marL="911427" indent="1588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3pPr>
                <a:lvl4pPr marL="1366347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4pPr>
                <a:lvl5pPr marL="1822854" indent="3175" algn="l" defTabSz="45492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5pPr>
                <a:lvl6pPr marL="228252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6pPr>
                <a:lvl7pPr marL="2739032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7pPr>
                <a:lvl8pPr marL="3195539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8pPr>
                <a:lvl9pPr marL="3652043" algn="l" defTabSz="913010" rtl="0" eaLnBrk="1" latinLnBrk="0" hangingPunct="1">
                  <a:defRPr kern="1200">
                    <a:solidFill>
                      <a:schemeClr val="tx1"/>
                    </a:solidFill>
                    <a:latin typeface="Arial Rounded MT Bold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913010"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314038"/>
            <a:ext cx="8852658" cy="5211524"/>
            <a:chOff x="0" y="1314038"/>
            <a:chExt cx="8852658" cy="5211524"/>
          </a:xfrm>
        </p:grpSpPr>
        <p:sp>
          <p:nvSpPr>
            <p:cNvPr id="321544" name="Text Box 8"/>
            <p:cNvSpPr txBox="1">
              <a:spLocks noChangeArrowheads="1"/>
            </p:cNvSpPr>
            <p:nvPr/>
          </p:nvSpPr>
          <p:spPr bwMode="auto">
            <a:xfrm>
              <a:off x="0" y="5819775"/>
              <a:ext cx="442913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800" b="1" dirty="0">
                  <a:solidFill>
                    <a:schemeClr val="bg1"/>
                  </a:solidFill>
                </a:rPr>
                <a:t>80 </a:t>
              </a:r>
              <a:r>
                <a:rPr lang="en-US" altLang="en-US" sz="800" b="1" dirty="0">
                  <a:solidFill>
                    <a:schemeClr val="bg1"/>
                  </a:solidFill>
                  <a:latin typeface="Symbol" pitchFamily="18" charset="2"/>
                </a:rPr>
                <a:t>W</a:t>
              </a:r>
            </a:p>
          </p:txBody>
        </p:sp>
        <p:sp>
          <p:nvSpPr>
            <p:cNvPr id="321545" name="Text Box 9"/>
            <p:cNvSpPr txBox="1">
              <a:spLocks noChangeArrowheads="1"/>
            </p:cNvSpPr>
            <p:nvPr/>
          </p:nvSpPr>
          <p:spPr bwMode="auto">
            <a:xfrm>
              <a:off x="3381375" y="5902325"/>
              <a:ext cx="442913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800" b="1" dirty="0">
                  <a:solidFill>
                    <a:schemeClr val="bg1"/>
                  </a:solidFill>
                </a:rPr>
                <a:t>1 ns</a:t>
              </a:r>
              <a:endParaRPr lang="en-US" altLang="en-US" sz="800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  <p:sp>
          <p:nvSpPr>
            <p:cNvPr id="321546" name="Line 10"/>
            <p:cNvSpPr>
              <a:spLocks noChangeShapeType="1"/>
            </p:cNvSpPr>
            <p:nvPr/>
          </p:nvSpPr>
          <p:spPr bwMode="auto">
            <a:xfrm>
              <a:off x="3371850" y="6076950"/>
              <a:ext cx="5207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21547" name="Line 11"/>
            <p:cNvSpPr>
              <a:spLocks noChangeShapeType="1"/>
            </p:cNvSpPr>
            <p:nvPr/>
          </p:nvSpPr>
          <p:spPr bwMode="auto">
            <a:xfrm flipV="1">
              <a:off x="3371850" y="6022975"/>
              <a:ext cx="0" cy="1016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21548" name="Line 12"/>
            <p:cNvSpPr>
              <a:spLocks noChangeShapeType="1"/>
            </p:cNvSpPr>
            <p:nvPr/>
          </p:nvSpPr>
          <p:spPr bwMode="auto">
            <a:xfrm flipV="1">
              <a:off x="3892550" y="6022975"/>
              <a:ext cx="0" cy="1016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object 7"/>
            <p:cNvSpPr/>
            <p:nvPr/>
          </p:nvSpPr>
          <p:spPr>
            <a:xfrm>
              <a:off x="6370050" y="1314038"/>
              <a:ext cx="2476294" cy="243929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 w="25400">
              <a:solidFill>
                <a:schemeClr val="accent2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1pPr>
              <a:lvl2pPr marL="454923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2pPr>
              <a:lvl3pPr marL="911427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3pPr>
              <a:lvl4pPr marL="1366347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4pPr>
              <a:lvl5pPr marL="1822854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5pPr>
              <a:lvl6pPr marL="228252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6pPr>
              <a:lvl7pPr marL="2739032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7pPr>
              <a:lvl8pPr marL="319553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8pPr>
              <a:lvl9pPr marL="3652043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3" name="object 14"/>
            <p:cNvSpPr/>
            <p:nvPr/>
          </p:nvSpPr>
          <p:spPr>
            <a:xfrm>
              <a:off x="7459898" y="3342923"/>
              <a:ext cx="1392760" cy="318263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ln w="25400">
              <a:solidFill>
                <a:schemeClr val="accent2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1pPr>
              <a:lvl2pPr marL="454923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2pPr>
              <a:lvl3pPr marL="911427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3pPr>
              <a:lvl4pPr marL="1366347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4pPr>
              <a:lvl5pPr marL="1822854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5pPr>
              <a:lvl6pPr marL="228252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6pPr>
              <a:lvl7pPr marL="2739032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7pPr>
              <a:lvl8pPr marL="319553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8pPr>
              <a:lvl9pPr marL="3652043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5" name="object 21"/>
            <p:cNvSpPr/>
            <p:nvPr/>
          </p:nvSpPr>
          <p:spPr>
            <a:xfrm>
              <a:off x="4018079" y="4296029"/>
              <a:ext cx="3260183" cy="18983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  <a:ln w="25400">
              <a:solidFill>
                <a:schemeClr val="accent2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1pPr>
              <a:lvl2pPr marL="454923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2pPr>
              <a:lvl3pPr marL="911427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3pPr>
              <a:lvl4pPr marL="1366347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4pPr>
              <a:lvl5pPr marL="1822854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5pPr>
              <a:lvl6pPr marL="228252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6pPr>
              <a:lvl7pPr marL="2739032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7pPr>
              <a:lvl8pPr marL="319553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8pPr>
              <a:lvl9pPr marL="3652043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1" name="object 10"/>
            <p:cNvSpPr/>
            <p:nvPr/>
          </p:nvSpPr>
          <p:spPr>
            <a:xfrm>
              <a:off x="162718" y="4209380"/>
              <a:ext cx="3320481" cy="19850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  <a:ln w="25400">
              <a:solidFill>
                <a:schemeClr val="accent2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1pPr>
              <a:lvl2pPr marL="454923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2pPr>
              <a:lvl3pPr marL="911427" indent="1588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3pPr>
              <a:lvl4pPr marL="1366347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4pPr>
              <a:lvl5pPr marL="1822854" indent="3175" algn="l" defTabSz="45492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5pPr>
              <a:lvl6pPr marL="228252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6pPr>
              <a:lvl7pPr marL="2739032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7pPr>
              <a:lvl8pPr marL="3195539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8pPr>
              <a:lvl9pPr marL="3652043" algn="l" defTabSz="913010" rtl="0" eaLnBrk="1" latinLnBrk="0" hangingPunct="1">
                <a:defRPr kern="1200">
                  <a:solidFill>
                    <a:schemeClr val="tx1"/>
                  </a:solidFill>
                  <a:latin typeface="Arial Rounded MT Bold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smtClean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3" name="Straight Arrow Connector 2"/>
            <p:cNvCxnSpPr>
              <a:stCxn id="31" idx="0"/>
            </p:cNvCxnSpPr>
            <p:nvPr/>
          </p:nvCxnSpPr>
          <p:spPr bwMode="auto">
            <a:xfrm flipV="1">
              <a:off x="1822959" y="3857625"/>
              <a:ext cx="1158366" cy="35175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>
              <a:stCxn id="35" idx="0"/>
            </p:cNvCxnSpPr>
            <p:nvPr/>
          </p:nvCxnSpPr>
          <p:spPr bwMode="auto">
            <a:xfrm flipH="1" flipV="1">
              <a:off x="3632200" y="3933825"/>
              <a:ext cx="2015971" cy="36220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4182653" y="3847176"/>
              <a:ext cx="3277245" cy="18632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4182653" y="2533685"/>
              <a:ext cx="2187397" cy="5714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1256220" y="4967099"/>
              <a:ext cx="113347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PANDA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69559" y="5119499"/>
              <a:ext cx="113347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APPA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660482" y="4209380"/>
              <a:ext cx="113347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S-FRS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51187" y="2185834"/>
              <a:ext cx="113347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CBM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08197" y="5653643"/>
              <a:ext cx="113347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NuSTAR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3790023" y="2981325"/>
              <a:ext cx="372109" cy="361598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2920677" y="3676826"/>
              <a:ext cx="372109" cy="361598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198519" y="3676825"/>
              <a:ext cx="433681" cy="438101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2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Requirements</a:t>
            </a:r>
          </a:p>
          <a:p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1" name="Picture 2" descr="http://cbm.uni-muenster.de/links/more/CBM_SIS1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3" y="1660758"/>
            <a:ext cx="6974254" cy="442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663575" y="1219200"/>
            <a:ext cx="8201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en-US" sz="2000" b="1" dirty="0">
                <a:latin typeface="Arial" charset="0"/>
              </a:rPr>
              <a:t>Compressed Baryonic Matter Experiment at FAIR facility @ GSI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245893" y="4386070"/>
            <a:ext cx="3778250" cy="18319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5373687" y="4559713"/>
            <a:ext cx="3643313" cy="1677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altLang="en-US" sz="1600" b="1" u="sng" dirty="0">
                <a:latin typeface="Arial" pitchFamily="34" charset="0"/>
              </a:rPr>
              <a:t> CBM-ToF </a:t>
            </a:r>
            <a:r>
              <a:rPr lang="de-DE" altLang="en-US" sz="1600" b="1" u="sng" dirty="0" smtClean="0">
                <a:latin typeface="Arial" pitchFamily="34" charset="0"/>
              </a:rPr>
              <a:t>Requirements</a:t>
            </a:r>
            <a:endParaRPr lang="de-DE" altLang="en-US" sz="1600" b="1" u="sng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en-US" sz="1400" b="1" dirty="0">
                <a:latin typeface="Arial" pitchFamily="34" charset="0"/>
              </a:rPr>
              <a:t> full system time resolution </a:t>
            </a:r>
            <a:r>
              <a:rPr lang="de-DE" altLang="en-US" sz="1400" b="1" dirty="0">
                <a:latin typeface="Symbol" pitchFamily="18" charset="2"/>
              </a:rPr>
              <a:t>s</a:t>
            </a:r>
            <a:r>
              <a:rPr lang="de-DE" altLang="en-US" sz="1400" b="1" baseline="-25000" dirty="0">
                <a:latin typeface="Arial" pitchFamily="34" charset="0"/>
              </a:rPr>
              <a:t>T</a:t>
            </a:r>
            <a:r>
              <a:rPr lang="de-DE" altLang="en-US" sz="1400" b="1" dirty="0">
                <a:latin typeface="Arial" pitchFamily="34" charset="0"/>
              </a:rPr>
              <a:t> ~ 80 ps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en-US" sz="1400" b="1" dirty="0">
                <a:latin typeface="Arial" pitchFamily="34" charset="0"/>
              </a:rPr>
              <a:t> Efficiency &gt; 95 %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en-US" sz="1400" b="1" dirty="0">
                <a:latin typeface="Arial" pitchFamily="34" charset="0"/>
              </a:rPr>
              <a:t> Rate capability </a:t>
            </a:r>
            <a:r>
              <a:rPr lang="de-DE" altLang="en-US" sz="1400" b="1" dirty="0">
                <a:latin typeface="Arial" pitchFamily="34" charset="0"/>
                <a:sym typeface="Symbol" pitchFamily="18" charset="2"/>
              </a:rPr>
              <a:t> </a:t>
            </a:r>
            <a:r>
              <a:rPr lang="de-DE" altLang="en-US" sz="1400" b="1" dirty="0">
                <a:latin typeface="Arial" pitchFamily="34" charset="0"/>
              </a:rPr>
              <a:t>25 kHz/cm</a:t>
            </a:r>
            <a:r>
              <a:rPr lang="de-DE" altLang="en-US" sz="1400" b="1" baseline="30000" dirty="0">
                <a:latin typeface="Arial" pitchFamily="34" charset="0"/>
              </a:rPr>
              <a:t>2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en-US" sz="1400" b="1" dirty="0">
                <a:latin typeface="Arial" pitchFamily="34" charset="0"/>
              </a:rPr>
              <a:t> Free streaming </a:t>
            </a:r>
            <a:r>
              <a:rPr lang="de-DE" altLang="en-US" sz="1400" b="1" dirty="0" smtClean="0">
                <a:latin typeface="Arial" pitchFamily="34" charset="0"/>
              </a:rPr>
              <a:t>DAQ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en-US" sz="1400" b="1" dirty="0" smtClean="0">
                <a:latin typeface="Arial" pitchFamily="34" charset="0"/>
              </a:rPr>
              <a:t> Ocupancy &lt; 5%</a:t>
            </a:r>
            <a:endParaRPr lang="de-DE" altLang="en-US" sz="1400" b="1" dirty="0">
              <a:latin typeface="Arial" pitchFamily="34" charset="0"/>
            </a:endParaRP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en-US" sz="1400" b="1" dirty="0">
                <a:latin typeface="Arial" pitchFamily="34" charset="0"/>
              </a:rPr>
              <a:t> Low power electronics </a:t>
            </a:r>
            <a:endParaRPr lang="de-DE" altLang="en-US" sz="1400" b="1" dirty="0" smtClean="0">
              <a:latin typeface="Arial" pitchFamily="34" charset="0"/>
            </a:endParaRP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None/>
            </a:pPr>
            <a:r>
              <a:rPr lang="de-DE" altLang="en-US" sz="1400" b="1" dirty="0" smtClean="0">
                <a:latin typeface="Arial" pitchFamily="34" charset="0"/>
              </a:rPr>
              <a:t>    (~120.000 </a:t>
            </a:r>
            <a:r>
              <a:rPr lang="de-DE" altLang="en-US" sz="1400" b="1" dirty="0">
                <a:latin typeface="Arial" pitchFamily="34" charset="0"/>
              </a:rPr>
              <a:t>channels</a:t>
            </a:r>
            <a:r>
              <a:rPr lang="de-DE" altLang="en-US" sz="1400" b="1" dirty="0" smtClean="0">
                <a:latin typeface="Arial" pitchFamily="34" charset="0"/>
              </a:rPr>
              <a:t>)</a:t>
            </a:r>
            <a:endParaRPr lang="de-DE" altLang="en-US" sz="1400" b="1" dirty="0">
              <a:latin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7969" y="1817132"/>
            <a:ext cx="10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9969" y="1673170"/>
            <a:ext cx="10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4394" y="1635531"/>
            <a:ext cx="116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4888" y="2381093"/>
            <a:ext cx="10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046287" y="2139971"/>
            <a:ext cx="123825" cy="28890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34938" y="1680552"/>
            <a:ext cx="132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Dipole magnet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795734" y="2326883"/>
            <a:ext cx="328216" cy="87351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4725988" y="1680552"/>
            <a:ext cx="116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PSD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>
            <a:off x="4981575" y="2061552"/>
            <a:ext cx="286942" cy="71683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717154" y="5271533"/>
            <a:ext cx="1537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MVD &amp; STS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323975" y="3873390"/>
            <a:ext cx="103385" cy="13752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2698354" y="5239267"/>
            <a:ext cx="10259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3211314" y="4210050"/>
            <a:ext cx="0" cy="102921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835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  <a:endParaRPr lang="de-DE" altLang="en-US" sz="140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7433A7A-9C55-48AD-AAE4-3FC996C0AD72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Incident particle flux</a:t>
            </a:r>
          </a:p>
        </p:txBody>
      </p:sp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955800"/>
            <a:ext cx="66262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Oval 2"/>
          <p:cNvSpPr>
            <a:spLocks noChangeArrowheads="1"/>
          </p:cNvSpPr>
          <p:nvPr/>
        </p:nvSpPr>
        <p:spPr bwMode="auto">
          <a:xfrm>
            <a:off x="1446213" y="2843213"/>
            <a:ext cx="3778250" cy="228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36" name="TextBox 7"/>
          <p:cNvSpPr txBox="1">
            <a:spLocks noChangeArrowheads="1"/>
          </p:cNvSpPr>
          <p:nvPr/>
        </p:nvSpPr>
        <p:spPr bwMode="auto">
          <a:xfrm>
            <a:off x="6397625" y="220345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Area with &lt; 1 kHz/cm</a:t>
            </a:r>
            <a:r>
              <a:rPr lang="en-US" altLang="en-US" sz="1800" baseline="30000" dirty="0"/>
              <a:t>2</a:t>
            </a:r>
          </a:p>
        </p:txBody>
      </p:sp>
      <p:cxnSp>
        <p:nvCxnSpPr>
          <p:cNvPr id="5139" name="Straight Arrow Connector 23"/>
          <p:cNvCxnSpPr>
            <a:cxnSpLocks noChangeShapeType="1"/>
          </p:cNvCxnSpPr>
          <p:nvPr/>
        </p:nvCxnSpPr>
        <p:spPr bwMode="auto">
          <a:xfrm flipH="1">
            <a:off x="5121275" y="2408238"/>
            <a:ext cx="1276351" cy="7254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15" name="Text Box 54"/>
          <p:cNvSpPr txBox="1">
            <a:spLocks noChangeArrowheads="1"/>
          </p:cNvSpPr>
          <p:nvPr/>
        </p:nvSpPr>
        <p:spPr bwMode="auto">
          <a:xfrm>
            <a:off x="230981" y="1308101"/>
            <a:ext cx="8615363" cy="646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 dirty="0">
                <a:solidFill>
                  <a:srgbClr val="FF0000"/>
                </a:solidFill>
              </a:rPr>
              <a:t>URQMD simulated charged particle flux for Au + Au 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(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central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) </a:t>
            </a:r>
            <a:r>
              <a:rPr lang="de-DE" altLang="en-US" sz="1800" b="1" dirty="0">
                <a:solidFill>
                  <a:srgbClr val="FF0000"/>
                </a:solidFill>
              </a:rPr>
              <a:t>events at 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10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1800" b="1" dirty="0">
                <a:solidFill>
                  <a:srgbClr val="FF0000"/>
                </a:solidFill>
              </a:rPr>
              <a:t>AGeV assuming an interaction rate of 10 MHz </a:t>
            </a:r>
          </a:p>
        </p:txBody>
      </p:sp>
      <p:sp>
        <p:nvSpPr>
          <p:cNvPr id="4116" name="TextBox 1"/>
          <p:cNvSpPr txBox="1">
            <a:spLocks noChangeArrowheads="1"/>
          </p:cNvSpPr>
          <p:nvPr/>
        </p:nvSpPr>
        <p:spPr bwMode="auto">
          <a:xfrm>
            <a:off x="5121275" y="2100263"/>
            <a:ext cx="1019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Arial" pitchFamily="34" charset="0"/>
                <a:cs typeface="Arial" pitchFamily="34" charset="0"/>
              </a:rPr>
              <a:t>kHz/cm</a:t>
            </a:r>
            <a:r>
              <a:rPr lang="en-US" altLang="en-US" sz="1400" baseline="3000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117" name="TextBox 33"/>
          <p:cNvSpPr txBox="1">
            <a:spLocks noChangeArrowheads="1"/>
          </p:cNvSpPr>
          <p:nvPr/>
        </p:nvSpPr>
        <p:spPr bwMode="auto">
          <a:xfrm>
            <a:off x="6726238" y="2995613"/>
            <a:ext cx="2311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Flux ranging from 0.1 to 100 kHz/cm</a:t>
            </a:r>
            <a:r>
              <a:rPr lang="en-US" altLang="en-US" sz="1800" baseline="30000"/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/>
              <a:t>At different regions MRPC counters with different rate capabilities are needed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7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</a:p>
        </p:txBody>
      </p:sp>
      <p:sp>
        <p:nvSpPr>
          <p:cNvPr id="51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1541EB-D636-4D69-AE6A-D59ED4FE278E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5125" name="Line 4098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4099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100" descr="siegel_uni_hd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261100"/>
            <a:ext cx="5873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4101"/>
          <p:cNvSpPr txBox="1">
            <a:spLocks noChangeArrowheads="1"/>
          </p:cNvSpPr>
          <p:nvPr/>
        </p:nvSpPr>
        <p:spPr bwMode="auto">
          <a:xfrm>
            <a:off x="749300" y="158750"/>
            <a:ext cx="666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Working principle of an RPC</a:t>
            </a:r>
          </a:p>
        </p:txBody>
      </p:sp>
      <p:sp>
        <p:nvSpPr>
          <p:cNvPr id="5129" name="Rectangle 4102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30" name="Picture 4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9200"/>
            <a:ext cx="40163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5133" name="Text Box 2120"/>
          <p:cNvSpPr txBox="1">
            <a:spLocks noChangeArrowheads="1"/>
          </p:cNvSpPr>
          <p:nvPr/>
        </p:nvSpPr>
        <p:spPr bwMode="auto">
          <a:xfrm>
            <a:off x="1212850" y="5955794"/>
            <a:ext cx="1608137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E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0</a:t>
            </a:r>
            <a:r>
              <a:rPr lang="en-US" altLang="en-US" sz="1600" b="1" dirty="0">
                <a:solidFill>
                  <a:srgbClr val="FF0000"/>
                </a:solidFill>
              </a:rPr>
              <a:t> = 120 kV/cm</a:t>
            </a: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399" y="1814691"/>
            <a:ext cx="2713867" cy="8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4980" y="1888847"/>
            <a:ext cx="160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Shockley-</a:t>
            </a:r>
            <a:r>
              <a:rPr lang="en-US" dirty="0" err="1" smtClean="0"/>
              <a:t>Ramo</a:t>
            </a:r>
            <a:r>
              <a:rPr lang="en-US" dirty="0" smtClean="0"/>
              <a:t> theorem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52950" y="5513692"/>
            <a:ext cx="160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Theoretical time resolution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11638" y="3801844"/>
            <a:ext cx="2043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per avalanche</a:t>
            </a:r>
            <a:endParaRPr lang="en-US" dirty="0"/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3875" y="1381125"/>
            <a:ext cx="4634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Induced signal current (mirror charge)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33875" y="31191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drift velocity in RPCs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50603" y="3184424"/>
            <a:ext cx="175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ym typeface="Symbol"/>
              </a:rPr>
              <a:t> 230 m/ns </a:t>
            </a:r>
            <a:endParaRPr lang="en-US" sz="20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254749" y="5424965"/>
            <a:ext cx="2406641" cy="823786"/>
            <a:chOff x="6254749" y="5243990"/>
            <a:chExt cx="2406641" cy="823786"/>
          </a:xfrm>
        </p:grpSpPr>
        <p:pic>
          <p:nvPicPr>
            <p:cNvPr id="28672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749" y="5243990"/>
              <a:ext cx="2308155" cy="823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378835" y="5555483"/>
              <a:ext cx="282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baseline="-25000" dirty="0" smtClean="0"/>
                <a:t>D</a:t>
              </a:r>
              <a:endParaRPr lang="en-US" sz="2400" i="1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343400" y="265558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Weighting field:</a:t>
            </a:r>
            <a:endParaRPr lang="en-US" dirty="0"/>
          </a:p>
        </p:txBody>
      </p:sp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45" y="2660372"/>
            <a:ext cx="447973" cy="39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246584" y="4464447"/>
            <a:ext cx="2274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Townsend coefficient: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1632" y="4591050"/>
            <a:ext cx="185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ym typeface="Symbol"/>
              </a:rPr>
              <a:t> 150 mm</a:t>
            </a:r>
            <a:r>
              <a:rPr lang="en-US" sz="2000" i="1" baseline="30000" dirty="0" smtClean="0">
                <a:sym typeface="Symbol"/>
              </a:rPr>
              <a:t>-1</a:t>
            </a:r>
            <a:r>
              <a:rPr lang="en-US" sz="2000" dirty="0" smtClean="0">
                <a:sym typeface="Symbol"/>
              </a:rPr>
              <a:t> </a:t>
            </a:r>
            <a:endParaRPr lang="en-US" sz="2000" dirty="0"/>
          </a:p>
        </p:txBody>
      </p:sp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4683769"/>
            <a:ext cx="858307" cy="3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03" y="3251159"/>
            <a:ext cx="3524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5237" y="1840764"/>
            <a:ext cx="80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 gap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3592" y="1623118"/>
            <a:ext cx="1102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Resistive plate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04092" y="2099368"/>
            <a:ext cx="1102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Resistive plate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83325" y="3834099"/>
            <a:ext cx="2575346" cy="595026"/>
            <a:chOff x="6283325" y="3834099"/>
            <a:chExt cx="2575346" cy="595026"/>
          </a:xfrm>
        </p:grpSpPr>
        <p:pic>
          <p:nvPicPr>
            <p:cNvPr id="286723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325" y="3834099"/>
              <a:ext cx="2575346" cy="59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7686675" y="4181475"/>
              <a:ext cx="104171" cy="16192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789032" y="5278112"/>
            <a:ext cx="2323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Variance of a Landau distribution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7112528" y="5408917"/>
            <a:ext cx="267229" cy="13080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82" y="6294348"/>
            <a:ext cx="732746" cy="39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600517" y="6270625"/>
            <a:ext cx="185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ym typeface="Symbol"/>
              </a:rPr>
              <a:t> 40 </a:t>
            </a:r>
            <a:r>
              <a:rPr lang="en-US" sz="2000" i="1" dirty="0" err="1" smtClean="0">
                <a:sym typeface="Symbol"/>
              </a:rPr>
              <a:t>ps</a:t>
            </a:r>
            <a:r>
              <a:rPr lang="en-US" sz="2000" dirty="0" smtClean="0">
                <a:sym typeface="Symbol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5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What is an (M)RPC?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60337" y="1248136"/>
            <a:ext cx="443071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dirty="0" smtClean="0">
                <a:solidFill>
                  <a:srgbClr val="FF0000"/>
                </a:solidFill>
                <a:latin typeface="Arial" pitchFamily="34" charset="0"/>
              </a:rPr>
              <a:t>F</a:t>
            </a:r>
            <a:r>
              <a:rPr lang="en-US" altLang="en-US" sz="1600" b="0" dirty="0" smtClean="0">
                <a:solidFill>
                  <a:srgbClr val="FF0000"/>
                </a:solidFill>
                <a:latin typeface="Arial" pitchFamily="34" charset="0"/>
              </a:rPr>
              <a:t>irst RPC developed 1981 by</a:t>
            </a:r>
            <a:r>
              <a:rPr lang="en-US" altLang="en-US" sz="1600" dirty="0" smtClean="0">
                <a:latin typeface="Arial-BoldMT" charset="0"/>
              </a:rPr>
              <a:t> </a:t>
            </a:r>
          </a:p>
          <a:p>
            <a:pPr algn="l"/>
            <a:r>
              <a:rPr lang="en-US" sz="1400" dirty="0" smtClean="0"/>
              <a:t>R</a:t>
            </a:r>
            <a:r>
              <a:rPr lang="en-US" sz="1400" dirty="0"/>
              <a:t>. </a:t>
            </a:r>
            <a:r>
              <a:rPr lang="en-US" sz="1400" dirty="0" err="1"/>
              <a:t>Santonico</a:t>
            </a:r>
            <a:r>
              <a:rPr lang="en-US" sz="1400" dirty="0"/>
              <a:t> and R. </a:t>
            </a:r>
            <a:r>
              <a:rPr lang="en-US" sz="1400" dirty="0" err="1"/>
              <a:t>Cardarelli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b="1" dirty="0" smtClean="0"/>
              <a:t>Nuclear </a:t>
            </a:r>
            <a:r>
              <a:rPr lang="en-US" sz="1400" b="1" dirty="0"/>
              <a:t>Instruments and Methods 187 (1981) 377 </a:t>
            </a:r>
            <a:r>
              <a:rPr lang="en-US" sz="1400" b="1" dirty="0" smtClean="0"/>
              <a:t>- 380</a:t>
            </a:r>
            <a:endParaRPr lang="en-US" altLang="en-US" sz="1400" b="1" dirty="0">
              <a:latin typeface="Arial-BoldMT" charset="0"/>
            </a:endParaRP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0" y="2087199"/>
            <a:ext cx="3021670" cy="279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99678" y="4999732"/>
            <a:ext cx="3200400" cy="107721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l">
              <a:buFont typeface="Symbol" pitchFamily="18" charset="2"/>
              <a:buNone/>
            </a:pP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Bakelite</a:t>
            </a:r>
            <a:r>
              <a:rPr lang="de-DE" altLang="en-US" sz="1600" dirty="0" smtClean="0">
                <a:latin typeface="Symbol" pitchFamily="18" charset="2"/>
                <a:sym typeface="Symbol" pitchFamily="18" charset="2"/>
              </a:rPr>
              <a:t>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vol.res.</a:t>
            </a:r>
            <a:r>
              <a:rPr lang="de-DE" altLang="en-US" sz="1600" dirty="0">
                <a:latin typeface="Symbol" pitchFamily="18" charset="2"/>
                <a:sym typeface="Symbol" pitchFamily="18" charset="2"/>
              </a:rPr>
              <a:t>  r</a:t>
            </a:r>
            <a:r>
              <a:rPr lang="de-DE" altLang="en-US" sz="1600" dirty="0">
                <a:sym typeface="Symbol" pitchFamily="18" charset="2"/>
              </a:rPr>
              <a:t> 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10</a:t>
            </a:r>
            <a:r>
              <a:rPr lang="de-DE" altLang="en-US" sz="1600" baseline="30000" dirty="0">
                <a:latin typeface="Arial" pitchFamily="34" charset="0"/>
                <a:sym typeface="Symbol" pitchFamily="18" charset="2"/>
              </a:rPr>
              <a:t>10</a:t>
            </a:r>
            <a:r>
              <a:rPr lang="de-DE" altLang="en-US" sz="1600" dirty="0">
                <a:sym typeface="Symbol" pitchFamily="18" charset="2"/>
              </a:rPr>
              <a:t> </a:t>
            </a:r>
            <a:r>
              <a:rPr lang="de-DE" altLang="en-US" sz="1600" dirty="0" smtClean="0">
                <a:latin typeface="Symbol" pitchFamily="18" charset="2"/>
                <a:sym typeface="Symbol" pitchFamily="18" charset="2"/>
              </a:rPr>
              <a:t>W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cm</a:t>
            </a:r>
            <a:br>
              <a:rPr lang="de-DE" altLang="en-US" sz="1600" dirty="0" smtClean="0">
                <a:latin typeface="Arial" pitchFamily="34" charset="0"/>
                <a:sym typeface="Symbol" pitchFamily="18" charset="2"/>
              </a:rPr>
            </a:b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E </a:t>
            </a:r>
            <a:r>
              <a:rPr lang="de-DE" altLang="en-US" sz="1600" dirty="0">
                <a:sym typeface="Symbol" pitchFamily="18" charset="2"/>
              </a:rPr>
              <a:t>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50 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kV/cm</a:t>
            </a:r>
            <a:br>
              <a:rPr lang="de-DE" altLang="en-US" sz="1600" dirty="0" smtClean="0">
                <a:latin typeface="Arial" pitchFamily="34" charset="0"/>
                <a:sym typeface="Symbol" pitchFamily="18" charset="2"/>
              </a:rPr>
            </a:b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</a:t>
            </a:r>
            <a:r>
              <a:rPr lang="de-DE" altLang="en-US" sz="1600" baseline="-25000" dirty="0" smtClean="0">
                <a:latin typeface="Arial" pitchFamily="34" charset="0"/>
                <a:sym typeface="Symbol" pitchFamily="18" charset="2"/>
              </a:rPr>
              <a:t>t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de-DE" altLang="en-US" sz="1600" dirty="0" smtClean="0">
                <a:sym typeface="Symbol" pitchFamily="18" charset="2"/>
              </a:rPr>
              <a:t> 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1 ns</a:t>
            </a:r>
            <a:br>
              <a:rPr lang="de-DE" altLang="en-US" sz="1600" dirty="0" smtClean="0">
                <a:latin typeface="Arial" pitchFamily="34" charset="0"/>
                <a:sym typeface="Symbol" pitchFamily="18" charset="2"/>
              </a:rPr>
            </a:b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de-DE" altLang="en-US" sz="1600" baseline="-25000" dirty="0" smtClean="0">
                <a:latin typeface="Arial" pitchFamily="34" charset="0"/>
                <a:sym typeface="Symbol" pitchFamily="18" charset="2"/>
              </a:rPr>
              <a:t>2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F</a:t>
            </a:r>
            <a:r>
              <a:rPr lang="de-DE" altLang="en-US" sz="1600" baseline="-25000" dirty="0" smtClean="0">
                <a:latin typeface="Arial" pitchFamily="34" charset="0"/>
                <a:sym typeface="Symbol" pitchFamily="18" charset="2"/>
              </a:rPr>
              <a:t>4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H</a:t>
            </a:r>
            <a:r>
              <a:rPr lang="de-DE" altLang="en-US" sz="1600" baseline="-25000" dirty="0" smtClean="0">
                <a:latin typeface="Arial" pitchFamily="34" charset="0"/>
                <a:sym typeface="Symbol" pitchFamily="18" charset="2"/>
              </a:rPr>
              <a:t>2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/i-C</a:t>
            </a:r>
            <a:r>
              <a:rPr lang="de-DE" altLang="en-US" sz="1600" baseline="-25000" dirty="0" smtClean="0">
                <a:latin typeface="Arial" pitchFamily="34" charset="0"/>
                <a:sym typeface="Symbol" pitchFamily="18" charset="2"/>
              </a:rPr>
              <a:t>4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H</a:t>
            </a:r>
            <a:r>
              <a:rPr lang="de-DE" altLang="en-US" sz="1600" baseline="-25000" dirty="0" smtClean="0">
                <a:latin typeface="Arial" pitchFamily="34" charset="0"/>
                <a:sym typeface="Symbol" pitchFamily="18" charset="2"/>
              </a:rPr>
              <a:t>10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/</a:t>
            </a:r>
            <a:r>
              <a:rPr lang="de-DE" altLang="en-US" sz="1600" dirty="0" smtClean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SF</a:t>
            </a:r>
            <a:r>
              <a:rPr lang="de-DE" altLang="en-US" sz="1600" baseline="-25000" dirty="0" smtClean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6</a:t>
            </a:r>
            <a:r>
              <a:rPr lang="de-DE" altLang="en-US" sz="1600" baseline="-250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(96,7/3/</a:t>
            </a:r>
            <a:r>
              <a:rPr lang="de-DE" altLang="en-US" sz="16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0.3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pic>
        <p:nvPicPr>
          <p:cNvPr id="2826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763956"/>
            <a:ext cx="3667125" cy="390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4398565" y="1235436"/>
            <a:ext cx="41640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Arial" pitchFamily="34" charset="0"/>
              </a:rPr>
              <a:t>Example: Atlas </a:t>
            </a:r>
            <a:r>
              <a:rPr lang="en-US" altLang="en-US" sz="1600" dirty="0" smtClean="0">
                <a:latin typeface="Arial" pitchFamily="34" charset="0"/>
                <a:cs typeface="Arial" panose="020B0604020202020204" pitchFamily="34" charset="0"/>
              </a:rPr>
              <a:t>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7300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355000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readout channels</a:t>
            </a:r>
            <a:r>
              <a:rPr lang="en-US" altLang="en-US" sz="1600" dirty="0" smtClean="0">
                <a:latin typeface="Arial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3850" y="5664200"/>
            <a:ext cx="471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Experiments using trigger RPCs:</a:t>
            </a:r>
            <a:br>
              <a:rPr lang="en-US" sz="1400" dirty="0" smtClean="0"/>
            </a:br>
            <a:r>
              <a:rPr lang="en-US" sz="1400" dirty="0" smtClean="0"/>
              <a:t>ATLAS, CMS, Alice, PHENIX, </a:t>
            </a:r>
            <a:r>
              <a:rPr lang="en-US" sz="1400" dirty="0" err="1" smtClean="0"/>
              <a:t>BaBar</a:t>
            </a:r>
            <a:r>
              <a:rPr lang="en-US" sz="1400" dirty="0" smtClean="0"/>
              <a:t>, ARGO-YPJ, </a:t>
            </a:r>
            <a:r>
              <a:rPr lang="en-US" sz="1400" dirty="0"/>
              <a:t>OPERA</a:t>
            </a:r>
          </a:p>
        </p:txBody>
      </p:sp>
    </p:spTree>
    <p:extLst>
      <p:ext uri="{BB962C8B-B14F-4D97-AF65-F5344CB8AC3E}">
        <p14:creationId xmlns:p14="http://schemas.microsoft.com/office/powerpoint/2010/main" val="40827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9th TDW 2016                      05.04.2016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What is an (M)RPC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3162300" y="3176334"/>
            <a:ext cx="2844800" cy="1323439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buFont typeface="Symbol" pitchFamily="18" charset="2"/>
              <a:buNone/>
            </a:pPr>
            <a:r>
              <a:rPr lang="de-DE" altLang="en-US" sz="1600" dirty="0">
                <a:latin typeface="Arial" pitchFamily="34" charset="0"/>
                <a:sym typeface="Symbol" pitchFamily="18" charset="2"/>
              </a:rPr>
              <a:t>gas gap 0.3 mm</a:t>
            </a:r>
          </a:p>
          <a:p>
            <a:pPr algn="l">
              <a:lnSpc>
                <a:spcPct val="60000"/>
              </a:lnSpc>
              <a:buFont typeface="Symbol" pitchFamily="18" charset="2"/>
              <a:buNone/>
            </a:pPr>
            <a:r>
              <a:rPr lang="de-DE" altLang="en-US" sz="1600" dirty="0">
                <a:latin typeface="Arial" pitchFamily="34" charset="0"/>
                <a:sym typeface="Symbol" pitchFamily="18" charset="2"/>
              </a:rPr>
              <a:t>glass</a:t>
            </a:r>
            <a:r>
              <a:rPr lang="de-DE" altLang="en-US" sz="1600" dirty="0">
                <a:latin typeface="Symbol" pitchFamily="18" charset="2"/>
                <a:sym typeface="Symbol" pitchFamily="18" charset="2"/>
              </a:rPr>
              <a:t>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vol.res.</a:t>
            </a:r>
            <a:r>
              <a:rPr lang="de-DE" altLang="en-US" sz="1600" dirty="0">
                <a:latin typeface="Symbol" pitchFamily="18" charset="2"/>
                <a:sym typeface="Symbol" pitchFamily="18" charset="2"/>
              </a:rPr>
              <a:t> r</a:t>
            </a:r>
            <a:r>
              <a:rPr lang="de-DE" altLang="en-US" sz="1600" dirty="0">
                <a:sym typeface="Symbol" pitchFamily="18" charset="2"/>
              </a:rPr>
              <a:t> 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10</a:t>
            </a:r>
            <a:r>
              <a:rPr lang="de-DE" altLang="en-US" sz="1600" baseline="30000" dirty="0">
                <a:latin typeface="Arial" pitchFamily="34" charset="0"/>
                <a:sym typeface="Symbol" pitchFamily="18" charset="2"/>
              </a:rPr>
              <a:t>12</a:t>
            </a:r>
            <a:r>
              <a:rPr lang="de-DE" altLang="en-US" sz="1600" dirty="0">
                <a:sym typeface="Symbol" pitchFamily="18" charset="2"/>
              </a:rPr>
              <a:t> </a:t>
            </a:r>
            <a:r>
              <a:rPr lang="de-DE" altLang="en-US" sz="1600" dirty="0">
                <a:latin typeface="Symbol" pitchFamily="18" charset="2"/>
                <a:sym typeface="Symbol" pitchFamily="18" charset="2"/>
              </a:rPr>
              <a:t>W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cm</a:t>
            </a:r>
          </a:p>
          <a:p>
            <a:pPr algn="l">
              <a:lnSpc>
                <a:spcPct val="60000"/>
              </a:lnSpc>
              <a:buFont typeface="Symbol" pitchFamily="18" charset="2"/>
              <a:buNone/>
            </a:pPr>
            <a:r>
              <a:rPr lang="de-DE" altLang="en-US" sz="1600" dirty="0">
                <a:latin typeface="Arial" pitchFamily="34" charset="0"/>
                <a:sym typeface="Symbol" pitchFamily="18" charset="2"/>
              </a:rPr>
              <a:t>E </a:t>
            </a:r>
            <a:r>
              <a:rPr lang="de-DE" altLang="en-US" sz="1600" dirty="0">
                <a:sym typeface="Symbol" pitchFamily="18" charset="2"/>
              </a:rPr>
              <a:t>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100 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kV/cm</a:t>
            </a:r>
          </a:p>
          <a:p>
            <a:pPr algn="l">
              <a:lnSpc>
                <a:spcPct val="60000"/>
              </a:lnSpc>
              <a:buFont typeface="Symbol" pitchFamily="18" charset="2"/>
              <a:buNone/>
            </a:pPr>
            <a:r>
              <a:rPr lang="de-DE" altLang="en-US" sz="1600" dirty="0">
                <a:latin typeface="Arial" pitchFamily="34" charset="0"/>
                <a:sym typeface="Symbol" pitchFamily="18" charset="2"/>
              </a:rPr>
              <a:t></a:t>
            </a:r>
            <a:r>
              <a:rPr lang="de-DE" altLang="en-US" sz="1600" baseline="-25000" dirty="0">
                <a:latin typeface="Arial" pitchFamily="34" charset="0"/>
                <a:sym typeface="Symbol" pitchFamily="18" charset="2"/>
              </a:rPr>
              <a:t>t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de-DE" altLang="en-US" sz="1600" dirty="0">
                <a:sym typeface="Symbol" pitchFamily="18" charset="2"/>
              </a:rPr>
              <a:t> </a:t>
            </a:r>
            <a:r>
              <a:rPr lang="de-DE" altLang="en-US" sz="1600" dirty="0" smtClean="0">
                <a:latin typeface="Arial" pitchFamily="34" charset="0"/>
                <a:sym typeface="Symbol" pitchFamily="18" charset="2"/>
              </a:rPr>
              <a:t>100 ps</a:t>
            </a:r>
            <a:endParaRPr lang="de-DE" altLang="en-US" sz="1600" dirty="0">
              <a:latin typeface="Arial" pitchFamily="34" charset="0"/>
              <a:sym typeface="Symbol" pitchFamily="18" charset="2"/>
            </a:endParaRPr>
          </a:p>
          <a:p>
            <a:pPr algn="l">
              <a:lnSpc>
                <a:spcPct val="60000"/>
              </a:lnSpc>
              <a:buFont typeface="Symbol" pitchFamily="18" charset="2"/>
              <a:buNone/>
            </a:pPr>
            <a:r>
              <a:rPr lang="de-DE" altLang="en-US" sz="1600" dirty="0">
                <a:latin typeface="Arial" pitchFamily="34" charset="0"/>
                <a:sym typeface="Symbol" pitchFamily="18" charset="2"/>
              </a:rPr>
              <a:t>C</a:t>
            </a:r>
            <a:r>
              <a:rPr lang="de-DE" altLang="en-US" sz="1600" baseline="-25000" dirty="0">
                <a:latin typeface="Arial" pitchFamily="34" charset="0"/>
                <a:sym typeface="Symbol" pitchFamily="18" charset="2"/>
              </a:rPr>
              <a:t>2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F</a:t>
            </a:r>
            <a:r>
              <a:rPr lang="de-DE" altLang="en-US" sz="1600" baseline="-25000" dirty="0">
                <a:latin typeface="Arial" pitchFamily="34" charset="0"/>
                <a:sym typeface="Symbol" pitchFamily="18" charset="2"/>
              </a:rPr>
              <a:t>4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H</a:t>
            </a:r>
            <a:r>
              <a:rPr lang="de-DE" altLang="en-US" sz="1600" baseline="-25000" dirty="0">
                <a:latin typeface="Arial" pitchFamily="34" charset="0"/>
                <a:sym typeface="Symbol" pitchFamily="18" charset="2"/>
              </a:rPr>
              <a:t>2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/i-C</a:t>
            </a:r>
            <a:r>
              <a:rPr lang="de-DE" altLang="en-US" sz="1600" baseline="-25000" dirty="0">
                <a:latin typeface="Arial" pitchFamily="34" charset="0"/>
                <a:sym typeface="Symbol" pitchFamily="18" charset="2"/>
              </a:rPr>
              <a:t>4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H</a:t>
            </a:r>
            <a:r>
              <a:rPr lang="de-DE" altLang="en-US" sz="1600" baseline="-25000" dirty="0">
                <a:latin typeface="Arial" pitchFamily="34" charset="0"/>
                <a:sym typeface="Symbol" pitchFamily="18" charset="2"/>
              </a:rPr>
              <a:t>10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/</a:t>
            </a:r>
            <a:r>
              <a:rPr lang="de-DE" altLang="en-US" sz="16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SF</a:t>
            </a:r>
            <a:r>
              <a:rPr lang="de-DE" altLang="en-US" sz="1600" baseline="-250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6</a:t>
            </a:r>
            <a:r>
              <a:rPr lang="de-DE" altLang="en-US" sz="1600" baseline="-25000" dirty="0">
                <a:latin typeface="Arial" pitchFamily="34" charset="0"/>
                <a:sym typeface="Symbol" pitchFamily="18" charset="2"/>
              </a:rPr>
              <a:t> 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(85/5/</a:t>
            </a:r>
            <a:r>
              <a:rPr lang="de-DE" altLang="en-US" sz="1600" dirty="0">
                <a:solidFill>
                  <a:srgbClr val="FF0000"/>
                </a:solidFill>
                <a:latin typeface="Arial" pitchFamily="34" charset="0"/>
                <a:sym typeface="Symbol" pitchFamily="18" charset="2"/>
              </a:rPr>
              <a:t>10</a:t>
            </a:r>
            <a:r>
              <a:rPr lang="de-DE" altLang="en-US" sz="1600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212996" y="3068019"/>
            <a:ext cx="2832100" cy="2592387"/>
            <a:chOff x="2112" y="1372"/>
            <a:chExt cx="1448" cy="1260"/>
          </a:xfrm>
        </p:grpSpPr>
        <p:pic>
          <p:nvPicPr>
            <p:cNvPr id="26" name="Picture 18" descr="C:\Dokumente und Einstellungen\Ingo\Eigene Dateien\Studium Physik\Diplomarbeit\Tex\images\fonterpc2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372"/>
              <a:ext cx="1448" cy="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2706" y="1389"/>
              <a:ext cx="2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1200">
                  <a:latin typeface="Arial" pitchFamily="34" charset="0"/>
                </a:rPr>
                <a:t>Al</a:t>
              </a:r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H="1">
              <a:off x="2571" y="1542"/>
              <a:ext cx="233" cy="1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>
              <a:off x="2760" y="1545"/>
              <a:ext cx="44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2804" y="1542"/>
              <a:ext cx="151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>
              <a:off x="2804" y="1539"/>
              <a:ext cx="328" cy="2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>
              <a:off x="3069" y="2352"/>
              <a:ext cx="4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1200">
                  <a:latin typeface="Arial" pitchFamily="34" charset="0"/>
                </a:rPr>
                <a:t>glass</a:t>
              </a:r>
            </a:p>
          </p:txBody>
        </p:sp>
        <p:sp>
          <p:nvSpPr>
            <p:cNvPr id="33" name="Line 25"/>
            <p:cNvSpPr>
              <a:spLocks noChangeShapeType="1"/>
            </p:cNvSpPr>
            <p:nvPr/>
          </p:nvSpPr>
          <p:spPr bwMode="auto">
            <a:xfrm>
              <a:off x="3048" y="2295"/>
              <a:ext cx="84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 flipH="1" flipV="1">
              <a:off x="2691" y="2292"/>
              <a:ext cx="438" cy="1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6" name="TextBox 7"/>
          <p:cNvSpPr txBox="1">
            <a:spLocks noChangeArrowheads="1"/>
          </p:cNvSpPr>
          <p:nvPr/>
        </p:nvSpPr>
        <p:spPr bwMode="auto">
          <a:xfrm>
            <a:off x="155575" y="1227515"/>
            <a:ext cx="8039100" cy="184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irst Multi-gap RPC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(MRPC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introduced 1996 by</a:t>
            </a:r>
            <a:endParaRPr lang="en-US" altLang="en-US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 smtClean="0"/>
              <a:t>E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Cerron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Zeballos</a:t>
            </a:r>
            <a:r>
              <a:rPr lang="en-US" altLang="en-US" sz="1400" dirty="0"/>
              <a:t>, I. </a:t>
            </a:r>
            <a:r>
              <a:rPr lang="en-US" altLang="en-US" sz="1400" dirty="0" err="1"/>
              <a:t>Crotty</a:t>
            </a:r>
            <a:r>
              <a:rPr lang="en-US" altLang="en-US" sz="1400" dirty="0"/>
              <a:t>, D. </a:t>
            </a:r>
            <a:r>
              <a:rPr lang="en-US" altLang="en-US" sz="1400" dirty="0" err="1"/>
              <a:t>Hatzifotiadou</a:t>
            </a:r>
            <a:r>
              <a:rPr lang="en-US" altLang="en-US" sz="1400" dirty="0"/>
              <a:t>, J. Lamas </a:t>
            </a:r>
            <a:r>
              <a:rPr lang="en-US" altLang="en-US" sz="1400" dirty="0" err="1"/>
              <a:t>Valverde</a:t>
            </a:r>
            <a:r>
              <a:rPr lang="en-US" altLang="en-US" sz="1400" dirty="0"/>
              <a:t>, S. </a:t>
            </a:r>
            <a:r>
              <a:rPr lang="en-US" altLang="en-US" sz="1400" dirty="0" err="1"/>
              <a:t>Neupane</a:t>
            </a:r>
            <a:r>
              <a:rPr lang="en-US" altLang="en-US" sz="1400" dirty="0"/>
              <a:t>, M.C.S. Williams, A. </a:t>
            </a:r>
            <a:r>
              <a:rPr lang="en-US" altLang="en-US" sz="1400" dirty="0" err="1" smtClean="0"/>
              <a:t>Zichichi</a:t>
            </a:r>
            <a:r>
              <a:rPr lang="en-US" sz="1400" b="1" dirty="0" smtClean="0"/>
              <a:t> </a:t>
            </a:r>
            <a:r>
              <a:rPr lang="en-US" sz="1400" b="1" dirty="0"/>
              <a:t>Nuclear Instruments and Methods in Physics Research</a:t>
            </a:r>
            <a:r>
              <a:rPr lang="en-US" altLang="en-US" sz="1400" b="1" dirty="0" smtClean="0"/>
              <a:t> </a:t>
            </a:r>
            <a:r>
              <a:rPr lang="en-US" altLang="en-US" sz="1400" b="1" dirty="0"/>
              <a:t>A374 (1996) </a:t>
            </a:r>
            <a:r>
              <a:rPr lang="en-US" altLang="en-US" sz="1400" b="1" dirty="0" smtClean="0"/>
              <a:t>132-136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FF0000"/>
                </a:solidFill>
                <a:latin typeface="Arial" pitchFamily="34" charset="0"/>
              </a:rPr>
              <a:t>First timing </a:t>
            </a:r>
            <a:r>
              <a:rPr lang="de-DE" altLang="en-US" sz="1800" dirty="0" smtClean="0">
                <a:solidFill>
                  <a:srgbClr val="FF0000"/>
                </a:solidFill>
                <a:latin typeface="Arial" pitchFamily="34" charset="0"/>
              </a:rPr>
              <a:t>MRPC </a:t>
            </a:r>
            <a:r>
              <a:rPr lang="de-DE" altLang="en-US" sz="1800" dirty="0">
                <a:solidFill>
                  <a:srgbClr val="FF0000"/>
                </a:solidFill>
                <a:latin typeface="Arial" pitchFamily="34" charset="0"/>
              </a:rPr>
              <a:t>built </a:t>
            </a:r>
            <a:r>
              <a:rPr lang="de-DE" altLang="en-US" sz="1800" dirty="0" smtClean="0">
                <a:solidFill>
                  <a:srgbClr val="FF0000"/>
                </a:solidFill>
                <a:latin typeface="Arial" pitchFamily="34" charset="0"/>
              </a:rPr>
              <a:t>in 2000 </a:t>
            </a:r>
            <a:r>
              <a:rPr lang="de-DE" altLang="en-US" sz="1800" dirty="0">
                <a:solidFill>
                  <a:srgbClr val="FF0000"/>
                </a:solidFill>
                <a:latin typeface="Arial" pitchFamily="34" charset="0"/>
              </a:rPr>
              <a:t>by</a:t>
            </a:r>
            <a:endParaRPr lang="en-US" altLang="en-US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400" dirty="0"/>
              <a:t>P. </a:t>
            </a:r>
            <a:r>
              <a:rPr lang="en-US" sz="1400" dirty="0" err="1"/>
              <a:t>Fonte</a:t>
            </a:r>
            <a:r>
              <a:rPr lang="en-US" sz="1400" dirty="0"/>
              <a:t>, A. </a:t>
            </a:r>
            <a:r>
              <a:rPr lang="en-US" sz="1400" dirty="0" err="1"/>
              <a:t>Smirnitski</a:t>
            </a:r>
            <a:r>
              <a:rPr lang="en-US" sz="1400" dirty="0"/>
              <a:t>, M.C.S. Williams, </a:t>
            </a:r>
            <a:endParaRPr lang="en-US" sz="1400" dirty="0" smtClean="0"/>
          </a:p>
          <a:p>
            <a:pPr>
              <a:buNone/>
            </a:pPr>
            <a:r>
              <a:rPr lang="en-US" sz="1400" b="1" dirty="0" smtClean="0"/>
              <a:t>Nuclear </a:t>
            </a:r>
            <a:r>
              <a:rPr lang="en-US" sz="1400" b="1" dirty="0"/>
              <a:t>Instruments and Methods </a:t>
            </a:r>
            <a:r>
              <a:rPr lang="en-US" sz="1400" b="1" dirty="0" smtClean="0"/>
              <a:t>in Physics </a:t>
            </a:r>
            <a:r>
              <a:rPr lang="en-US" sz="1400" b="1" dirty="0"/>
              <a:t>Research A 443 (2000) 201 - 204</a:t>
            </a:r>
            <a:endParaRPr lang="en-US" altLang="en-US" sz="1400" b="1" dirty="0"/>
          </a:p>
        </p:txBody>
      </p:sp>
      <p:sp>
        <p:nvSpPr>
          <p:cNvPr id="35" name="Text Box 54"/>
          <p:cNvSpPr txBox="1">
            <a:spLocks noChangeArrowheads="1"/>
          </p:cNvSpPr>
          <p:nvPr/>
        </p:nvSpPr>
        <p:spPr bwMode="auto">
          <a:xfrm>
            <a:off x="321888" y="5740140"/>
            <a:ext cx="3028950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400" b="1" dirty="0" smtClean="0">
                <a:solidFill>
                  <a:srgbClr val="FF0000"/>
                </a:solidFill>
              </a:rPr>
              <a:t>Design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used</a:t>
            </a:r>
            <a:r>
              <a:rPr lang="de-DE" altLang="en-US" sz="1400" b="1" dirty="0" smtClean="0">
                <a:solidFill>
                  <a:srgbClr val="FF0000"/>
                </a:solidFill>
              </a:rPr>
              <a:t> still now by HADES</a:t>
            </a:r>
            <a:endParaRPr lang="de-DE" altLang="en-US" sz="1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9896" y="5636854"/>
            <a:ext cx="3235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Experiments using timing MRPCs:</a:t>
            </a:r>
            <a:br>
              <a:rPr lang="en-US" sz="1400" dirty="0" smtClean="0"/>
            </a:br>
            <a:r>
              <a:rPr lang="en-US" sz="1400" dirty="0" smtClean="0"/>
              <a:t>FOPI , ALICE, STAR, HARP, LEPS2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6130925" y="2786228"/>
            <a:ext cx="2886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Arial" pitchFamily="34" charset="0"/>
              </a:rPr>
              <a:t>Example: ALICE </a:t>
            </a:r>
            <a:r>
              <a:rPr lang="en-US" altLang="en-US" sz="1600" dirty="0" smtClean="0">
                <a:latin typeface="Arial" pitchFamily="34" charset="0"/>
                <a:cs typeface="Arial" panose="020B0604020202020204" pitchFamily="34" charset="0"/>
              </a:rPr>
              <a:t>with 160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160000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readout channels</a:t>
            </a:r>
            <a:r>
              <a:rPr lang="en-US" altLang="en-US" sz="1600" dirty="0" smtClean="0">
                <a:latin typeface="Arial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48" y="3332903"/>
            <a:ext cx="2671028" cy="237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</a:p>
        </p:txBody>
      </p:sp>
      <p:sp>
        <p:nvSpPr>
          <p:cNvPr id="61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9th TDW 2016                      05.04.2016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1095F9B-075B-48E2-97B2-08F37CA24C1C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  <p:sp>
        <p:nvSpPr>
          <p:cNvPr id="6149" name="Line 4098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0" name="Picture 4099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4101"/>
          <p:cNvSpPr txBox="1">
            <a:spLocks noChangeArrowheads="1"/>
          </p:cNvSpPr>
          <p:nvPr/>
        </p:nvSpPr>
        <p:spPr bwMode="auto">
          <a:xfrm>
            <a:off x="749300" y="158750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Structure of Multi-gap RPCs</a:t>
            </a:r>
          </a:p>
        </p:txBody>
      </p:sp>
      <p:sp>
        <p:nvSpPr>
          <p:cNvPr id="6153" name="Rectangle 4102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54" name="Picture 4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71575"/>
            <a:ext cx="8705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6156" name="TextBox 13"/>
          <p:cNvSpPr txBox="1">
            <a:spLocks noChangeArrowheads="1"/>
          </p:cNvSpPr>
          <p:nvPr/>
        </p:nvSpPr>
        <p:spPr bwMode="auto">
          <a:xfrm>
            <a:off x="866775" y="1311275"/>
            <a:ext cx="282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e.g. FOPI</a:t>
            </a:r>
          </a:p>
        </p:txBody>
      </p:sp>
      <p:sp>
        <p:nvSpPr>
          <p:cNvPr id="6157" name="TextBox 14"/>
          <p:cNvSpPr txBox="1">
            <a:spLocks noChangeArrowheads="1"/>
          </p:cNvSpPr>
          <p:nvPr/>
        </p:nvSpPr>
        <p:spPr bwMode="auto">
          <a:xfrm>
            <a:off x="5438775" y="1252538"/>
            <a:ext cx="282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e.g. CBM</a:t>
            </a:r>
          </a:p>
        </p:txBody>
      </p:sp>
      <p:sp>
        <p:nvSpPr>
          <p:cNvPr id="6158" name="TextBox 2"/>
          <p:cNvSpPr txBox="1">
            <a:spLocks noChangeArrowheads="1"/>
          </p:cNvSpPr>
          <p:nvPr/>
        </p:nvSpPr>
        <p:spPr bwMode="auto">
          <a:xfrm>
            <a:off x="571500" y="3657600"/>
            <a:ext cx="3044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itchFamily="34" charset="0"/>
                <a:cs typeface="Arial" pitchFamily="34" charset="0"/>
              </a:rPr>
              <a:t>Single ended with double stack configuration</a:t>
            </a:r>
          </a:p>
        </p:txBody>
      </p:sp>
      <p:sp>
        <p:nvSpPr>
          <p:cNvPr id="6159" name="TextBox 16"/>
          <p:cNvSpPr txBox="1">
            <a:spLocks noChangeArrowheads="1"/>
          </p:cNvSpPr>
          <p:nvPr/>
        </p:nvSpPr>
        <p:spPr bwMode="auto">
          <a:xfrm>
            <a:off x="4856162" y="3733800"/>
            <a:ext cx="3059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itchFamily="34" charset="0"/>
                <a:cs typeface="Arial" pitchFamily="34" charset="0"/>
              </a:rPr>
              <a:t>Differential with single stack configuration</a:t>
            </a:r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80130"/>
            <a:ext cx="3929149" cy="18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333875"/>
            <a:ext cx="4285887" cy="19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100" descr="siegel_uni_hd_gros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261100"/>
            <a:ext cx="5873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8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13754</TotalTime>
  <Words>1615</Words>
  <Application>Microsoft Office PowerPoint</Application>
  <PresentationFormat>On-screen Show (4:3)</PresentationFormat>
  <Paragraphs>528</Paragraphs>
  <Slides>37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Standarddesign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Ingo</dc:creator>
  <cp:lastModifiedBy>Pierre</cp:lastModifiedBy>
  <cp:revision>864</cp:revision>
  <dcterms:created xsi:type="dcterms:W3CDTF">2007-10-27T10:35:20Z</dcterms:created>
  <dcterms:modified xsi:type="dcterms:W3CDTF">2016-04-05T07:11:59Z</dcterms:modified>
</cp:coreProperties>
</file>