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9"/>
  </p:notesMasterIdLst>
  <p:handoutMasterIdLst>
    <p:handoutMasterId r:id="rId30"/>
  </p:handoutMasterIdLst>
  <p:sldIdLst>
    <p:sldId id="410" r:id="rId2"/>
    <p:sldId id="401" r:id="rId3"/>
    <p:sldId id="400" r:id="rId4"/>
    <p:sldId id="403" r:id="rId5"/>
    <p:sldId id="402" r:id="rId6"/>
    <p:sldId id="404" r:id="rId7"/>
    <p:sldId id="408" r:id="rId8"/>
    <p:sldId id="409" r:id="rId9"/>
    <p:sldId id="423" r:id="rId10"/>
    <p:sldId id="412" r:id="rId11"/>
    <p:sldId id="406" r:id="rId12"/>
    <p:sldId id="422" r:id="rId13"/>
    <p:sldId id="394" r:id="rId14"/>
    <p:sldId id="411" r:id="rId15"/>
    <p:sldId id="407" r:id="rId16"/>
    <p:sldId id="427" r:id="rId17"/>
    <p:sldId id="428" r:id="rId18"/>
    <p:sldId id="429" r:id="rId19"/>
    <p:sldId id="430" r:id="rId20"/>
    <p:sldId id="433" r:id="rId21"/>
    <p:sldId id="432" r:id="rId22"/>
    <p:sldId id="413" r:id="rId23"/>
    <p:sldId id="414" r:id="rId24"/>
    <p:sldId id="418" r:id="rId25"/>
    <p:sldId id="419" r:id="rId26"/>
    <p:sldId id="420" r:id="rId27"/>
    <p:sldId id="425" r:id="rId2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09"/>
    <a:srgbClr val="2136EC"/>
    <a:srgbClr val="00FFFF"/>
    <a:srgbClr val="FF9900"/>
    <a:srgbClr val="CCECFF"/>
    <a:srgbClr val="FDFED2"/>
    <a:srgbClr val="00B050"/>
    <a:srgbClr val="FFF901"/>
    <a:srgbClr val="66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6" autoAdjust="0"/>
    <p:restoredTop sz="89286" autoAdjust="0"/>
  </p:normalViewPr>
  <p:slideViewPr>
    <p:cSldViewPr>
      <p:cViewPr varScale="1">
        <p:scale>
          <a:sx n="112" d="100"/>
          <a:sy n="112" d="100"/>
        </p:scale>
        <p:origin x="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fld id="{2FA0ED4E-A057-4BEC-A655-79EB9D23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878"/>
            <a:ext cx="5852845" cy="431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072EB860-8EA5-4B1A-8923-B22AF2FD03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46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28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Define: n, m, coupling</a:t>
            </a:r>
          </a:p>
          <a:p>
            <a:r>
              <a:rPr lang="en-US" dirty="0" smtClean="0"/>
              <a:t>Explain:</a:t>
            </a:r>
            <a:r>
              <a:rPr lang="en-US" baseline="0" dirty="0" smtClean="0"/>
              <a:t> 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60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870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930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250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85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28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649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P</a:t>
            </a:r>
            <a:fld id="{90C9E012-A4A7-4494-9595-5D9FF171C81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A16D33-A423-439A-933A-32DEB97F9D8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D4311-523E-405B-B081-36E7B351EDB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21880" cy="9906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343400"/>
          </a:xfrm>
        </p:spPr>
        <p:txBody>
          <a:bodyPr/>
          <a:lstStyle>
            <a:lvl1pPr>
              <a:defRPr>
                <a:latin typeface="华文细黑"/>
                <a:ea typeface="华文细黑"/>
                <a:cs typeface="华文细黑"/>
              </a:defRPr>
            </a:lvl1pPr>
            <a:lvl2pPr>
              <a:defRPr>
                <a:latin typeface="华文细黑"/>
                <a:ea typeface="华文细黑"/>
                <a:cs typeface="华文细黑"/>
              </a:defRPr>
            </a:lvl2pPr>
            <a:lvl3pPr>
              <a:defRPr>
                <a:latin typeface="华文细黑"/>
                <a:ea typeface="华文细黑"/>
                <a:cs typeface="华文细黑"/>
              </a:defRPr>
            </a:lvl3pPr>
            <a:lvl4pPr>
              <a:defRPr>
                <a:latin typeface="华文细黑"/>
                <a:ea typeface="华文细黑"/>
                <a:cs typeface="华文细黑"/>
              </a:defRPr>
            </a:lvl4pPr>
            <a:lvl5pPr>
              <a:defRPr>
                <a:latin typeface="华文细黑"/>
                <a:ea typeface="华文细黑"/>
                <a:cs typeface="华文细黑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286000" cy="228600"/>
          </a:xfrm>
        </p:spPr>
        <p:txBody>
          <a:bodyPr/>
          <a:lstStyle>
            <a:lvl1pPr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400800"/>
            <a:ext cx="22860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16675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457200"/>
            <a:ext cx="990600" cy="990600"/>
          </a:xfrm>
          <a:prstGeom prst="rect">
            <a:avLst/>
          </a:prstGeom>
        </p:spPr>
      </p:pic>
      <p:sp>
        <p:nvSpPr>
          <p:cNvPr id="10" name="Shape 3"/>
          <p:cNvSpPr/>
          <p:nvPr userDrawn="1"/>
        </p:nvSpPr>
        <p:spPr>
          <a:xfrm>
            <a:off x="838200" y="1371600"/>
            <a:ext cx="7773120" cy="71440"/>
          </a:xfrm>
          <a:prstGeom prst="rect">
            <a:avLst/>
          </a:prstGeom>
          <a:solidFill>
            <a:srgbClr val="89C3E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 5"/>
          <p:cNvSpPr/>
          <p:nvPr userDrawn="1"/>
        </p:nvSpPr>
        <p:spPr>
          <a:xfrm>
            <a:off x="395288" y="6251575"/>
            <a:ext cx="8280401" cy="73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8A20E4-B6CD-4B74-9894-6448C458A67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C2F6C5-9374-4EB5-BBC0-3B4ECAAAB8B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0C8FA6-E824-451A-86B5-6E600FD74C5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DB351F-814A-4DB2-8E61-773F79C56CA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484AA8-C248-4890-BF38-EF6E94103E3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CF190-007F-4999-A4BF-30412E7B964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2AF00-3A5D-4E26-8716-71DBF499B4A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8EFCA0F-EEBE-44C2-A622-69743165BF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6" Type="http://schemas.openxmlformats.org/officeDocument/2006/relationships/image" Target="../media/image2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6" Type="http://schemas.openxmlformats.org/officeDocument/2006/relationships/image" Target="../media/image24.jpeg"/><Relationship Id="rId7" Type="http://schemas.openxmlformats.org/officeDocument/2006/relationships/oleObject" Target="../embeddings/oleObject8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421880" cy="152400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 smtClean="0"/>
              <a:t>New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Coupling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Constrains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Light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Bosons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Beyond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Standard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4648200"/>
            <a:ext cx="4953000" cy="1371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zh-CN" sz="3200" dirty="0" smtClean="0"/>
              <a:t>Changbo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Fu</a:t>
            </a:r>
          </a:p>
          <a:p>
            <a:pPr marL="0" indent="0" algn="ctr">
              <a:buNone/>
            </a:pPr>
            <a:endParaRPr lang="en-US" altLang="zh-CN" sz="2000" dirty="0" smtClean="0"/>
          </a:p>
          <a:p>
            <a:pPr marL="0" indent="0" algn="ctr">
              <a:buNone/>
            </a:pPr>
            <a:r>
              <a:rPr lang="en-US" altLang="zh-CN" sz="2000" dirty="0" err="1" smtClean="0"/>
              <a:t>Shanghao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Jiao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University</a:t>
            </a:r>
          </a:p>
          <a:p>
            <a:pPr marL="0" indent="0" algn="ctr">
              <a:buNone/>
            </a:pPr>
            <a:endParaRPr lang="en-US" altLang="zh-CN" sz="2000" dirty="0" smtClean="0"/>
          </a:p>
          <a:p>
            <a:pPr marL="0" indent="0" algn="ctr">
              <a:buNone/>
            </a:pPr>
            <a:r>
              <a:rPr lang="en-US" altLang="zh-CN" sz="2000" dirty="0" smtClean="0"/>
              <a:t>24Jun</a:t>
            </a:r>
            <a:r>
              <a:rPr lang="zh-CN" altLang="zh-CN" sz="2000" dirty="0" smtClean="0"/>
              <a:t>2</a:t>
            </a:r>
            <a:r>
              <a:rPr lang="en-US" altLang="zh-CN" sz="2000" dirty="0" smtClean="0"/>
              <a:t>016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5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000500" y="3581400"/>
            <a:ext cx="3886200" cy="2286000"/>
          </a:xfrm>
          <a:prstGeom prst="ellipse">
            <a:avLst/>
          </a:prstGeom>
          <a:solidFill>
            <a:srgbClr val="F07F09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9914" y="3543300"/>
            <a:ext cx="3886200" cy="2286000"/>
          </a:xfrm>
          <a:prstGeom prst="ellipse">
            <a:avLst/>
          </a:prstGeom>
          <a:solidFill>
            <a:srgbClr val="00FF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97764" y="1802130"/>
            <a:ext cx="3886200" cy="2286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黑体"/>
                <a:ea typeface="黑体"/>
                <a:cs typeface="黑体"/>
              </a:rPr>
              <a:t>Road to the 5</a:t>
            </a:r>
            <a:r>
              <a:rPr lang="en-US" baseline="30000" dirty="0" smtClean="0">
                <a:latin typeface="黑体"/>
                <a:ea typeface="黑体"/>
                <a:cs typeface="黑体"/>
              </a:rPr>
              <a:t>th</a:t>
            </a:r>
            <a:r>
              <a:rPr lang="en-US" dirty="0" smtClean="0">
                <a:latin typeface="黑体"/>
                <a:ea typeface="黑体"/>
                <a:cs typeface="黑体"/>
              </a:rPr>
              <a:t> Forces</a:t>
            </a:r>
            <a:endParaRPr 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09800"/>
            <a:ext cx="3276600" cy="1524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Physics</a:t>
            </a:r>
          </a:p>
          <a:p>
            <a:pPr lvl="1"/>
            <a:r>
              <a:rPr lang="en-US" altLang="zh-CN" dirty="0" smtClean="0"/>
              <a:t>Bosons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needed</a:t>
            </a:r>
          </a:p>
          <a:p>
            <a:pPr lvl="1"/>
            <a:r>
              <a:rPr lang="en-US" altLang="zh-CN" dirty="0" smtClean="0"/>
              <a:t>Spin-dep;</a:t>
            </a:r>
            <a:r>
              <a:rPr lang="zh-CN" altLang="en-US" dirty="0" smtClean="0"/>
              <a:t> </a:t>
            </a:r>
            <a:r>
              <a:rPr lang="en-US" altLang="zh-CN" dirty="0" smtClean="0"/>
              <a:t>V-dep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4910" y="4191000"/>
            <a:ext cx="3276600" cy="1143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华文细黑"/>
                <a:ea typeface="华文细黑"/>
                <a:cs typeface="华文细黑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Math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16 Forms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4114800"/>
            <a:ext cx="3276600" cy="135572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华文细黑"/>
                <a:ea typeface="华文细黑"/>
                <a:cs typeface="华文细黑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华文细黑"/>
                <a:ea typeface="华文细黑"/>
                <a:cs typeface="华文细黑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Experiments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NMR: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; T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; </a:t>
            </a:r>
            <a:r>
              <a:rPr lang="en-US" altLang="zh-CN" dirty="0" err="1" smtClean="0"/>
              <a:t>Frq</a:t>
            </a:r>
            <a:r>
              <a:rPr lang="en-US" altLang="zh-CN" dirty="0" smtClean="0"/>
              <a:t>;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</a:t>
            </a:r>
            <a:r>
              <a:rPr lang="en-US" sz="2800" smtClean="0"/>
              <a:t>dvantages </a:t>
            </a:r>
            <a:r>
              <a:rPr lang="en-US" sz="2800" dirty="0" smtClean="0"/>
              <a:t>of </a:t>
            </a:r>
            <a:r>
              <a:rPr lang="en-US" sz="2800" baseline="30000" smtClean="0"/>
              <a:t>3</a:t>
            </a:r>
            <a:r>
              <a:rPr lang="en-US" sz="2800" smtClean="0"/>
              <a:t>He as </a:t>
            </a:r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-F Probe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183880" cy="4343400"/>
          </a:xfrm>
        </p:spPr>
        <p:txBody>
          <a:bodyPr/>
          <a:lstStyle/>
          <a:p>
            <a:r>
              <a:rPr lang="en-US" altLang="zh-CN" dirty="0" smtClean="0"/>
              <a:t>Noble gas, fully filled shells </a:t>
            </a:r>
          </a:p>
          <a:p>
            <a:r>
              <a:rPr lang="en-US" altLang="zh-CN" dirty="0" smtClean="0"/>
              <a:t>Protons in its nuclei is paired</a:t>
            </a:r>
          </a:p>
          <a:p>
            <a:r>
              <a:rPr lang="en-US" altLang="zh-CN" dirty="0" smtClean="0"/>
              <a:t>Spin=1/2</a:t>
            </a:r>
          </a:p>
          <a:p>
            <a:r>
              <a:rPr lang="zh-CN" altLang="zh-CN" baseline="30000" dirty="0" smtClean="0"/>
              <a:t>3</a:t>
            </a:r>
            <a:r>
              <a:rPr lang="en-US" altLang="zh-CN" dirty="0" smtClean="0"/>
              <a:t>He</a:t>
            </a:r>
            <a:r>
              <a:rPr lang="en-US" altLang="zh-CN" dirty="0"/>
              <a:t> </a:t>
            </a:r>
            <a:r>
              <a:rPr lang="en-US" altLang="zh-CN" dirty="0" smtClean="0"/>
              <a:t>polarization tech is mature</a:t>
            </a:r>
          </a:p>
          <a:p>
            <a:r>
              <a:rPr lang="en-US" altLang="zh-CN" dirty="0" smtClean="0"/>
              <a:t>Polarity is high, 80%</a:t>
            </a:r>
          </a:p>
          <a:p>
            <a:r>
              <a:rPr lang="en-US" altLang="zh-CN" dirty="0" smtClean="0"/>
              <a:t>Keeping the polarization is mature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</a:t>
            </a:r>
            <a:r>
              <a:rPr lang="en-US" altLang="zh-CN" baseline="-25000" dirty="0" smtClean="0"/>
              <a:t>1/2</a:t>
            </a:r>
            <a:r>
              <a:rPr lang="en-US" altLang="zh-CN" dirty="0" smtClean="0"/>
              <a:t>&gt;3000h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NMR/SQUID tech are mature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2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3He</a:t>
            </a:r>
            <a:r>
              <a:rPr lang="zh-CN" altLang="en-US" dirty="0"/>
              <a:t> </a:t>
            </a:r>
            <a:r>
              <a:rPr lang="en-US" altLang="zh-CN" dirty="0" smtClean="0"/>
              <a:t>Polarization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Technology</a:t>
            </a:r>
            <a:br>
              <a:rPr lang="en-US" altLang="zh-CN" dirty="0" smtClean="0"/>
            </a:br>
            <a:r>
              <a:rPr lang="en-US" altLang="zh-CN" dirty="0" smtClean="0"/>
              <a:t>---SEOP/MEOP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343400"/>
          </a:xfrm>
        </p:spPr>
        <p:txBody>
          <a:bodyPr/>
          <a:lstStyle/>
          <a:p>
            <a:r>
              <a:rPr lang="en-US" altLang="zh-CN" dirty="0" smtClean="0"/>
              <a:t>SEOP</a:t>
            </a:r>
            <a:r>
              <a:rPr lang="zh-CN" altLang="en-US" dirty="0" smtClean="0"/>
              <a:t>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Spin-Exchange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Optical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Pump</a:t>
            </a:r>
            <a:r>
              <a:rPr lang="zh-CN" altLang="en-US" sz="2000" dirty="0" smtClean="0"/>
              <a:t>）</a:t>
            </a:r>
            <a:endParaRPr lang="en-US" altLang="zh-CN" dirty="0" smtClean="0"/>
          </a:p>
          <a:p>
            <a:endParaRPr lang="en-US" dirty="0"/>
          </a:p>
          <a:p>
            <a:r>
              <a:rPr lang="en-US" altLang="zh-CN" dirty="0" smtClean="0"/>
              <a:t>MEOP</a:t>
            </a:r>
            <a:r>
              <a:rPr lang="zh-CN" altLang="en-US" sz="2000" dirty="0" smtClean="0"/>
              <a:t>（</a:t>
            </a:r>
            <a:r>
              <a:rPr lang="en-US" altLang="zh-CN" sz="2000" dirty="0" err="1" smtClean="0"/>
              <a:t>Metastibility</a:t>
            </a:r>
            <a:r>
              <a:rPr lang="en-US" altLang="zh-CN" sz="2000" dirty="0" smtClean="0"/>
              <a:t>-</a:t>
            </a:r>
            <a:r>
              <a:rPr lang="en-US" altLang="zh-CN" sz="2000" dirty="0"/>
              <a:t>Exchange</a:t>
            </a:r>
            <a:r>
              <a:rPr lang="zh-CN" altLang="en-US" sz="2000" dirty="0"/>
              <a:t> </a:t>
            </a:r>
            <a:r>
              <a:rPr lang="en-US" altLang="zh-CN" sz="2000" dirty="0"/>
              <a:t>Optical</a:t>
            </a:r>
            <a:r>
              <a:rPr lang="zh-CN" altLang="en-US" sz="2000" dirty="0"/>
              <a:t> </a:t>
            </a:r>
            <a:r>
              <a:rPr lang="en-US" altLang="zh-CN" sz="2000" dirty="0"/>
              <a:t>Pump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endParaRPr lang="en-US" dirty="0" smtClean="0"/>
          </a:p>
          <a:p>
            <a:r>
              <a:rPr lang="en-US" altLang="zh-CN" dirty="0" smtClean="0"/>
              <a:t>Keeping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Polarity</a:t>
            </a:r>
            <a:endParaRPr lang="en-US" dirty="0" smtClean="0"/>
          </a:p>
          <a:p>
            <a:pPr lvl="1"/>
            <a:r>
              <a:rPr lang="en-US" altLang="zh-CN" dirty="0" smtClean="0"/>
              <a:t>Uniformity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B-field</a:t>
            </a:r>
            <a:endParaRPr lang="en-US" dirty="0" smtClean="0"/>
          </a:p>
          <a:p>
            <a:pPr lvl="1"/>
            <a:r>
              <a:rPr lang="en-US" altLang="zh-CN" dirty="0" smtClean="0"/>
              <a:t>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Relaxation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3849345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781246"/>
            <a:ext cx="2590800" cy="2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762000"/>
            <a:ext cx="6934200" cy="609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Effective Magnetic Field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42814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Moody et al., PRD30, 130(1984)</a:t>
            </a:r>
            <a:r>
              <a:rPr lang="en-US" sz="2800" dirty="0" smtClean="0"/>
              <a:t> </a:t>
            </a:r>
          </a:p>
          <a:p>
            <a:r>
              <a:rPr lang="en-US" sz="1400" dirty="0" smtClean="0"/>
              <a:t>B. </a:t>
            </a:r>
            <a:r>
              <a:rPr lang="en-US" sz="1400" dirty="0" err="1" smtClean="0"/>
              <a:t>Dobrescuet</a:t>
            </a:r>
            <a:r>
              <a:rPr lang="en-US" sz="1400" dirty="0" smtClean="0"/>
              <a:t> al., J. High En. Phys. 11, 005(2006)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57304" y="2072536"/>
            <a:ext cx="2793591" cy="1009925"/>
            <a:chOff x="6400800" y="2128838"/>
            <a:chExt cx="2362200" cy="1300162"/>
          </a:xfrm>
        </p:grpSpPr>
        <p:sp>
          <p:nvSpPr>
            <p:cNvPr id="21" name="Rectangle 20"/>
            <p:cNvSpPr/>
            <p:nvPr/>
          </p:nvSpPr>
          <p:spPr>
            <a:xfrm>
              <a:off x="6400800" y="2133600"/>
              <a:ext cx="2362200" cy="12954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53200" y="2743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8115300" y="26289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3" idx="6"/>
            </p:cNvCxnSpPr>
            <p:nvPr/>
          </p:nvCxnSpPr>
          <p:spPr>
            <a:xfrm>
              <a:off x="6705600" y="28194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153400" y="296703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graphicFrame>
          <p:nvGraphicFramePr>
            <p:cNvPr id="9626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648222"/>
                </p:ext>
              </p:extLst>
            </p:nvPr>
          </p:nvGraphicFramePr>
          <p:xfrm>
            <a:off x="8201026" y="2128838"/>
            <a:ext cx="341313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926" name="Equation" r:id="rId4" imgW="152280" imgH="177480" progId="Equation.3">
                    <p:embed/>
                  </p:oleObj>
                </mc:Choice>
                <mc:Fallback>
                  <p:oleObj name="Equation" r:id="rId4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1026" y="2128838"/>
                          <a:ext cx="341313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1529"/>
              </p:ext>
            </p:extLst>
          </p:nvPr>
        </p:nvGraphicFramePr>
        <p:xfrm>
          <a:off x="5127902" y="3577186"/>
          <a:ext cx="3451538" cy="69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27" name="Equation" r:id="rId6" imgW="2145960" imgH="431640" progId="Equation.3">
                  <p:embed/>
                </p:oleObj>
              </mc:Choice>
              <mc:Fallback>
                <p:oleObj name="Equation" r:id="rId6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902" y="3577186"/>
                        <a:ext cx="3451538" cy="694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58830"/>
              </p:ext>
            </p:extLst>
          </p:nvPr>
        </p:nvGraphicFramePr>
        <p:xfrm>
          <a:off x="5105400" y="5071290"/>
          <a:ext cx="3833294" cy="79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28" name="Equation" r:id="rId8" imgW="2082600" imgH="431640" progId="Equation.3">
                  <p:embed/>
                </p:oleObj>
              </mc:Choice>
              <mc:Fallback>
                <p:oleObj name="Equation" r:id="rId8" imgW="2082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71290"/>
                        <a:ext cx="3833294" cy="79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63302"/>
              </p:ext>
            </p:extLst>
          </p:nvPr>
        </p:nvGraphicFramePr>
        <p:xfrm>
          <a:off x="6323013" y="2916885"/>
          <a:ext cx="504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29" name="Equation" r:id="rId10" imgW="190440" imgH="164880" progId="Equation.3">
                  <p:embed/>
                </p:oleObj>
              </mc:Choice>
              <mc:Fallback>
                <p:oleObj name="Equation" r:id="rId10" imgW="1904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916885"/>
                        <a:ext cx="504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2133600"/>
            <a:ext cx="2463800" cy="247451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10" name="TextBox 9"/>
          <p:cNvSpPr txBox="1"/>
          <p:nvPr/>
        </p:nvSpPr>
        <p:spPr>
          <a:xfrm>
            <a:off x="5257304" y="4419600"/>
            <a:ext cx="1244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V=</a:t>
            </a:r>
            <a:r>
              <a:rPr lang="en-US" altLang="zh-CN" sz="2800" dirty="0" err="1" smtClean="0"/>
              <a:t>μ</a:t>
            </a:r>
            <a:r>
              <a:rPr lang="en-US" altLang="zh-CN" sz="28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sz="2800" dirty="0" err="1">
                <a:sym typeface="Wingdings"/>
              </a:rPr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2869" y="5786735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New Forces 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/>
              </a:rPr>
              <a:t> Behave of NMR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586328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NMR</a:t>
            </a:r>
            <a:r>
              <a:rPr lang="en-US" sz="2800" dirty="0"/>
              <a:t> </a:t>
            </a:r>
            <a:r>
              <a:rPr lang="en-US" sz="2800" dirty="0" smtClean="0"/>
              <a:t>effects </a:t>
            </a:r>
            <a:r>
              <a:rPr lang="en-US" sz="2800" smtClean="0"/>
              <a:t>induced by </a:t>
            </a:r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Force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2133600"/>
            <a:ext cx="2011680" cy="4038600"/>
          </a:xfrm>
        </p:spPr>
        <p:txBody>
          <a:bodyPr/>
          <a:lstStyle/>
          <a:p>
            <a:r>
              <a:rPr lang="en-US" altLang="zh-CN" dirty="0" err="1" smtClean="0"/>
              <a:t>Freq</a:t>
            </a:r>
            <a:endParaRPr lang="en-US" altLang="zh-CN" dirty="0" smtClean="0"/>
          </a:p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1</a:t>
            </a:r>
          </a:p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2</a:t>
            </a:r>
          </a:p>
          <a:p>
            <a:r>
              <a:rPr lang="en-US" altLang="zh-CN" dirty="0" smtClean="0"/>
              <a:t>Phase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60833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T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or T</a:t>
            </a:r>
            <a:r>
              <a:rPr lang="en-US" altLang="zh-CN" baseline="-25000" dirty="0" smtClean="0"/>
              <a:t>2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grpSp>
        <p:nvGrpSpPr>
          <p:cNvPr id="72" name="Group 71"/>
          <p:cNvGrpSpPr/>
          <p:nvPr/>
        </p:nvGrpSpPr>
        <p:grpSpPr>
          <a:xfrm>
            <a:off x="533400" y="1797050"/>
            <a:ext cx="4038600" cy="4430713"/>
            <a:chOff x="533400" y="1797050"/>
            <a:chExt cx="4038600" cy="4430713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 flipH="1" flipV="1">
              <a:off x="533400" y="2438400"/>
              <a:ext cx="990600" cy="609600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45720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2209800" y="2743200"/>
              <a:ext cx="2362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895600" y="2286000"/>
              <a:ext cx="1162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 sz="1800" b="1" dirty="0" err="1">
                  <a:latin typeface="Helvetica" charset="0"/>
                </a:rPr>
                <a:t>x,y</a:t>
              </a:r>
              <a:r>
                <a:rPr kumimoji="0" lang="en-US" altLang="zh-TW" sz="1800" b="1" dirty="0">
                  <a:latin typeface="Helvetica" charset="0"/>
                </a:rPr>
                <a:t> plane</a:t>
              </a: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 flipV="1">
              <a:off x="990600" y="22860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rot="16200000" flipH="1" flipV="1">
              <a:off x="1028700" y="23241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rot="14261721" flipH="1" flipV="1">
              <a:off x="1027906" y="2324894"/>
              <a:ext cx="1588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600200" y="1797050"/>
              <a:ext cx="2524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 sz="1600" b="1" u="sng">
                  <a:latin typeface="Helvetica" charset="0"/>
                </a:rPr>
                <a:t>t</a:t>
              </a: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 flipV="1">
              <a:off x="990600" y="33528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rot="16200000" flipH="1" flipV="1">
              <a:off x="1028700" y="33909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rot="14261721" flipH="1" flipV="1">
              <a:off x="1027906" y="3391694"/>
              <a:ext cx="1588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rot="14082640" flipV="1">
              <a:off x="800894" y="4685506"/>
              <a:ext cx="228600" cy="1588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 flipV="1">
              <a:off x="990600" y="43434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rot="16200000" flipH="1" flipV="1">
              <a:off x="1028700" y="43815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rot="14261721" flipH="1" flipV="1">
              <a:off x="1027906" y="4382294"/>
              <a:ext cx="1588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rot="19790522" flipV="1">
              <a:off x="990600" y="3733800"/>
              <a:ext cx="381000" cy="1588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H="1" flipV="1">
              <a:off x="990600" y="53340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rot="16200000" flipH="1" flipV="1">
              <a:off x="1028700" y="5372100"/>
              <a:ext cx="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rot="14261721" flipH="1" flipV="1">
              <a:off x="1027906" y="5372894"/>
              <a:ext cx="1588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 flipV="1">
              <a:off x="990600" y="2743200"/>
              <a:ext cx="533400" cy="0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1577975" y="28638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1600" b="1">
                  <a:latin typeface="Helvetica" charset="0"/>
                </a:rPr>
                <a:t>0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1577975" y="393065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1600" b="1">
                  <a:latin typeface="Helvetica" charset="0"/>
                </a:rPr>
                <a:t>1</a:t>
              </a: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1577975" y="4876800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1600" b="1">
                  <a:latin typeface="Helvetica" charset="0"/>
                </a:rPr>
                <a:t>2</a:t>
              </a: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 rot="16200000">
              <a:off x="1578768" y="5911057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1600" b="1">
                  <a:latin typeface="Helvetica" charset="0"/>
                </a:rPr>
                <a:t>8</a:t>
              </a: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auto">
            <a:xfrm flipH="1" flipV="1">
              <a:off x="533400" y="3505200"/>
              <a:ext cx="838200" cy="533400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 flipH="1" flipV="1">
              <a:off x="685800" y="4572000"/>
              <a:ext cx="609600" cy="381000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2362200" y="3962400"/>
              <a:ext cx="0" cy="1219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 rot="5400000">
              <a:off x="2971800" y="3962400"/>
              <a:ext cx="0" cy="1219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rc 58"/>
            <p:cNvSpPr>
              <a:spLocks/>
            </p:cNvSpPr>
            <p:nvPr/>
          </p:nvSpPr>
          <p:spPr bwMode="auto">
            <a:xfrm flipH="1" flipV="1">
              <a:off x="2362200" y="3884613"/>
              <a:ext cx="1219200" cy="684212"/>
            </a:xfrm>
            <a:custGeom>
              <a:avLst/>
              <a:gdLst>
                <a:gd name="G0" fmla="+- 0 0 0"/>
                <a:gd name="G1" fmla="+- 21550 0 0"/>
                <a:gd name="G2" fmla="+- 21600 0 0"/>
                <a:gd name="T0" fmla="*/ 1466 w 21298"/>
                <a:gd name="T1" fmla="*/ 0 h 21550"/>
                <a:gd name="T2" fmla="*/ 21298 w 21298"/>
                <a:gd name="T3" fmla="*/ 17953 h 21550"/>
                <a:gd name="T4" fmla="*/ 0 w 21298"/>
                <a:gd name="T5" fmla="*/ 21550 h 2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8" h="21550" fill="none" extrusionOk="0">
                  <a:moveTo>
                    <a:pt x="1466" y="-1"/>
                  </a:moveTo>
                  <a:cubicBezTo>
                    <a:pt x="11433" y="677"/>
                    <a:pt x="19634" y="8102"/>
                    <a:pt x="21298" y="17952"/>
                  </a:cubicBezTo>
                </a:path>
                <a:path w="21298" h="21550" stroke="0" extrusionOk="0">
                  <a:moveTo>
                    <a:pt x="1466" y="-1"/>
                  </a:moveTo>
                  <a:cubicBezTo>
                    <a:pt x="11433" y="677"/>
                    <a:pt x="19634" y="8102"/>
                    <a:pt x="21298" y="17952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3581400" y="4419600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 sz="1800" b="1">
                  <a:latin typeface="Helvetica" charset="0"/>
                </a:rPr>
                <a:t>t</a:t>
              </a:r>
            </a:p>
          </p:txBody>
        </p:sp>
        <p:sp>
          <p:nvSpPr>
            <p:cNvPr id="69" name="Text Box 66"/>
            <p:cNvSpPr txBox="1">
              <a:spLocks noChangeArrowheads="1"/>
            </p:cNvSpPr>
            <p:nvPr/>
          </p:nvSpPr>
          <p:spPr bwMode="auto">
            <a:xfrm>
              <a:off x="2672869" y="2836863"/>
              <a:ext cx="15440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 sz="2000" b="1" dirty="0">
                  <a:solidFill>
                    <a:srgbClr val="FF3300"/>
                  </a:solidFill>
                  <a:latin typeface="Helvetica" charset="0"/>
                </a:rPr>
                <a:t>Transverse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572000" y="1797050"/>
            <a:ext cx="3810000" cy="4443413"/>
            <a:chOff x="4572000" y="1797050"/>
            <a:chExt cx="3810000" cy="4443413"/>
          </a:xfrm>
        </p:grpSpPr>
        <p:grpSp>
          <p:nvGrpSpPr>
            <p:cNvPr id="73" name="Group 72"/>
            <p:cNvGrpSpPr/>
            <p:nvPr/>
          </p:nvGrpSpPr>
          <p:grpSpPr>
            <a:xfrm>
              <a:off x="4572000" y="1797050"/>
              <a:ext cx="3810000" cy="4443413"/>
              <a:chOff x="4572000" y="1797050"/>
              <a:chExt cx="3810000" cy="4443413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 flipH="1" flipV="1">
                <a:off x="7467600" y="22860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rot="16200000" flipH="1" flipV="1">
                <a:off x="7505700" y="23241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rot="14261721" flipH="1" flipV="1">
                <a:off x="7504906" y="2324894"/>
                <a:ext cx="1588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8077200" y="1797050"/>
                <a:ext cx="25241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 u="sng">
                    <a:latin typeface="Helvetica" charset="0"/>
                  </a:rPr>
                  <a:t>t</a:t>
                </a: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5213350" y="2286000"/>
                <a:ext cx="8064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800" b="1">
                    <a:latin typeface="Helvetica" charset="0"/>
                  </a:rPr>
                  <a:t>z axis</a:t>
                </a: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H="1" flipV="1">
                <a:off x="7467600" y="33528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rot="16200000" flipH="1" flipV="1">
                <a:off x="7505700" y="33909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rot="14261721" flipH="1" flipV="1">
                <a:off x="7504906" y="3391694"/>
                <a:ext cx="1588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rot="16200000" flipV="1">
                <a:off x="7353300" y="3695700"/>
                <a:ext cx="228600" cy="0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H="1" flipV="1">
                <a:off x="7467600" y="4343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rot="16200000" flipH="1" flipV="1">
                <a:off x="7505700" y="43815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rot="14261721" flipH="1" flipV="1">
                <a:off x="7504906" y="4382294"/>
                <a:ext cx="1588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7277100" y="46101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flipH="1" flipV="1">
                <a:off x="7467600" y="53340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rot="16200000" flipH="1" flipV="1">
                <a:off x="7505700" y="53721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rot="14261721" flipH="1" flipV="1">
                <a:off x="7504906" y="5372894"/>
                <a:ext cx="1588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rot="16200000" flipV="1">
                <a:off x="7200900" y="5524500"/>
                <a:ext cx="533400" cy="0"/>
              </a:xfrm>
              <a:prstGeom prst="line">
                <a:avLst/>
              </a:prstGeom>
              <a:noFill/>
              <a:ln w="76200">
                <a:solidFill>
                  <a:srgbClr val="FF5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8054975" y="2863850"/>
                <a:ext cx="29686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sz="16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8054975" y="3930650"/>
                <a:ext cx="29686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sz="1600" b="1">
                    <a:latin typeface="Helvetica" charset="0"/>
                  </a:rPr>
                  <a:t>1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8054975" y="4876800"/>
                <a:ext cx="29686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sz="1600" b="1">
                    <a:latin typeface="Helvetica" charset="0"/>
                  </a:rPr>
                  <a:t>2</a:t>
                </a:r>
              </a:p>
            </p:txBody>
          </p:sp>
          <p:sp>
            <p:nvSpPr>
              <p:cNvPr id="55" name="Text Box 52"/>
              <p:cNvSpPr txBox="1">
                <a:spLocks noChangeArrowheads="1"/>
              </p:cNvSpPr>
              <p:nvPr/>
            </p:nvSpPr>
            <p:spPr bwMode="auto">
              <a:xfrm rot="16200000">
                <a:off x="8065293" y="5923757"/>
                <a:ext cx="29686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sz="1600" b="1">
                    <a:latin typeface="Helvetica" charset="0"/>
                  </a:rPr>
                  <a:t>8</a:t>
                </a:r>
              </a:p>
            </p:txBody>
          </p:sp>
          <p:sp>
            <p:nvSpPr>
              <p:cNvPr id="67" name="Text Box 64"/>
              <p:cNvSpPr txBox="1">
                <a:spLocks noChangeArrowheads="1"/>
              </p:cNvSpPr>
              <p:nvPr/>
            </p:nvSpPr>
            <p:spPr bwMode="auto">
              <a:xfrm>
                <a:off x="6521450" y="4419600"/>
                <a:ext cx="2603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800" b="1">
                    <a:latin typeface="Helvetica" charset="0"/>
                  </a:rPr>
                  <a:t>t</a:t>
                </a:r>
              </a:p>
            </p:txBody>
          </p:sp>
          <p:sp>
            <p:nvSpPr>
              <p:cNvPr id="68" name="Text Box 65"/>
              <p:cNvSpPr txBox="1">
                <a:spLocks noChangeArrowheads="1"/>
              </p:cNvSpPr>
              <p:nvPr/>
            </p:nvSpPr>
            <p:spPr bwMode="auto">
              <a:xfrm>
                <a:off x="4870082" y="2822575"/>
                <a:ext cx="172317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2000" b="1" dirty="0">
                    <a:solidFill>
                      <a:srgbClr val="FF3300"/>
                    </a:solidFill>
                    <a:latin typeface="Helvetica" charset="0"/>
                  </a:rPr>
                  <a:t>Longitudinal</a:t>
                </a:r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>
                <a:off x="4572000" y="2743200"/>
                <a:ext cx="23622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Line 56"/>
            <p:cNvSpPr>
              <a:spLocks noChangeShapeType="1"/>
            </p:cNvSpPr>
            <p:nvPr/>
          </p:nvSpPr>
          <p:spPr bwMode="auto">
            <a:xfrm>
              <a:off x="5410200" y="3887787"/>
              <a:ext cx="0" cy="1219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7"/>
            <p:cNvSpPr>
              <a:spLocks noChangeShapeType="1"/>
            </p:cNvSpPr>
            <p:nvPr/>
          </p:nvSpPr>
          <p:spPr bwMode="auto">
            <a:xfrm rot="5400000">
              <a:off x="6019800" y="3887787"/>
              <a:ext cx="0" cy="1219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rc 58"/>
            <p:cNvSpPr>
              <a:spLocks/>
            </p:cNvSpPr>
            <p:nvPr/>
          </p:nvSpPr>
          <p:spPr bwMode="auto">
            <a:xfrm flipH="1" flipV="1">
              <a:off x="5410200" y="3810000"/>
              <a:ext cx="1219200" cy="684212"/>
            </a:xfrm>
            <a:custGeom>
              <a:avLst/>
              <a:gdLst>
                <a:gd name="G0" fmla="+- 0 0 0"/>
                <a:gd name="G1" fmla="+- 21550 0 0"/>
                <a:gd name="G2" fmla="+- 21600 0 0"/>
                <a:gd name="T0" fmla="*/ 1466 w 21298"/>
                <a:gd name="T1" fmla="*/ 0 h 21550"/>
                <a:gd name="T2" fmla="*/ 21298 w 21298"/>
                <a:gd name="T3" fmla="*/ 17953 h 21550"/>
                <a:gd name="T4" fmla="*/ 0 w 21298"/>
                <a:gd name="T5" fmla="*/ 21550 h 2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8" h="21550" fill="none" extrusionOk="0">
                  <a:moveTo>
                    <a:pt x="1466" y="-1"/>
                  </a:moveTo>
                  <a:cubicBezTo>
                    <a:pt x="11433" y="677"/>
                    <a:pt x="19634" y="8102"/>
                    <a:pt x="21298" y="17952"/>
                  </a:cubicBezTo>
                </a:path>
                <a:path w="21298" h="21550" stroke="0" extrusionOk="0">
                  <a:moveTo>
                    <a:pt x="1466" y="-1"/>
                  </a:moveTo>
                  <a:cubicBezTo>
                    <a:pt x="11433" y="677"/>
                    <a:pt x="19634" y="8102"/>
                    <a:pt x="21298" y="17952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3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371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Physical Mechanisms for T1 Relaxation Time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419600" y="304800"/>
          <a:ext cx="4495800" cy="96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2006280" imgH="431640" progId="Equation.3">
                  <p:embed/>
                </p:oleObj>
              </mc:Choice>
              <mc:Fallback>
                <p:oleObj name="Equation" r:id="rId4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"/>
                        <a:ext cx="4495800" cy="967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0" y="1287637"/>
            <a:ext cx="9144000" cy="1105019"/>
            <a:chOff x="0" y="1287637"/>
            <a:chExt cx="9144000" cy="1105019"/>
          </a:xfrm>
        </p:grpSpPr>
        <p:sp>
          <p:nvSpPr>
            <p:cNvPr id="63" name="Rectangle 62"/>
            <p:cNvSpPr/>
            <p:nvPr/>
          </p:nvSpPr>
          <p:spPr>
            <a:xfrm>
              <a:off x="0" y="1371600"/>
              <a:ext cx="9144000" cy="990600"/>
            </a:xfrm>
            <a:prstGeom prst="rect">
              <a:avLst/>
            </a:prstGeom>
            <a:solidFill>
              <a:srgbClr val="CCE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38199" y="1287637"/>
              <a:ext cx="8305801" cy="1105019"/>
              <a:chOff x="914400" y="1482436"/>
              <a:chExt cx="8771170" cy="170775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914400" y="1482436"/>
                <a:ext cx="1295400" cy="1413164"/>
                <a:chOff x="914400" y="1482436"/>
                <a:chExt cx="1295400" cy="1413164"/>
              </a:xfrm>
            </p:grpSpPr>
            <p:sp>
              <p:nvSpPr>
                <p:cNvPr id="24" name="Up Arrow 23"/>
                <p:cNvSpPr/>
                <p:nvPr/>
              </p:nvSpPr>
              <p:spPr>
                <a:xfrm>
                  <a:off x="914400" y="1905000"/>
                  <a:ext cx="381000" cy="6858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14400" y="1482436"/>
                  <a:ext cx="35137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N</a:t>
                  </a:r>
                  <a:endParaRPr lang="en-US" sz="18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974478" y="2557046"/>
                  <a:ext cx="3209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S</a:t>
                  </a:r>
                  <a:endParaRPr lang="en-US" sz="1600" dirty="0"/>
                </a:p>
              </p:txBody>
            </p:sp>
            <p:sp>
              <p:nvSpPr>
                <p:cNvPr id="27" name="Up Arrow 26"/>
                <p:cNvSpPr/>
                <p:nvPr/>
              </p:nvSpPr>
              <p:spPr>
                <a:xfrm>
                  <a:off x="1828800" y="1905000"/>
                  <a:ext cx="381000" cy="6858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858422" y="1482436"/>
                  <a:ext cx="35137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N</a:t>
                  </a:r>
                  <a:endParaRPr lang="en-US" sz="18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888878" y="2557046"/>
                  <a:ext cx="3209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S</a:t>
                  </a:r>
                  <a:endParaRPr lang="en-US" sz="1600" dirty="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3187815" y="1953491"/>
                <a:ext cx="6497755" cy="1236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 smtClean="0"/>
                  <a:t>Dipole-Dipole Relaxation. </a:t>
                </a:r>
              </a:p>
              <a:p>
                <a:pPr algn="l"/>
                <a:r>
                  <a:rPr lang="en-US" sz="1800" dirty="0" smtClean="0"/>
                  <a:t>Calculable function of cell pressure and 3He moments</a:t>
                </a:r>
                <a:endParaRPr lang="en-US" sz="2800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0" y="2286000"/>
            <a:ext cx="9144000" cy="1352728"/>
            <a:chOff x="0" y="2286000"/>
            <a:chExt cx="9144000" cy="1352728"/>
          </a:xfrm>
        </p:grpSpPr>
        <p:sp>
          <p:nvSpPr>
            <p:cNvPr id="101" name="Rectangle 100"/>
            <p:cNvSpPr/>
            <p:nvPr/>
          </p:nvSpPr>
          <p:spPr>
            <a:xfrm>
              <a:off x="0" y="2362200"/>
              <a:ext cx="9144000" cy="990600"/>
            </a:xfrm>
            <a:prstGeom prst="rect">
              <a:avLst/>
            </a:prstGeom>
            <a:solidFill>
              <a:srgbClr val="FDFED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98871" y="2286000"/>
              <a:ext cx="6516329" cy="1352728"/>
              <a:chOff x="914400" y="3059668"/>
              <a:chExt cx="7011439" cy="177391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069174" y="3059668"/>
                <a:ext cx="6856665" cy="1773913"/>
                <a:chOff x="992974" y="1611868"/>
                <a:chExt cx="6856665" cy="1773913"/>
              </a:xfrm>
            </p:grpSpPr>
            <p:grpSp>
              <p:nvGrpSpPr>
                <p:cNvPr id="36" name="Group 29"/>
                <p:cNvGrpSpPr/>
                <p:nvPr/>
              </p:nvGrpSpPr>
              <p:grpSpPr>
                <a:xfrm>
                  <a:off x="992974" y="1611868"/>
                  <a:ext cx="531026" cy="1389144"/>
                  <a:chOff x="992974" y="1611868"/>
                  <a:chExt cx="531026" cy="1389144"/>
                </a:xfrm>
              </p:grpSpPr>
              <p:sp>
                <p:nvSpPr>
                  <p:cNvPr id="40" name="Up Arrow 39"/>
                  <p:cNvSpPr/>
                  <p:nvPr/>
                </p:nvSpPr>
                <p:spPr>
                  <a:xfrm>
                    <a:off x="1143000" y="1905000"/>
                    <a:ext cx="381000" cy="685800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992974" y="1611868"/>
                    <a:ext cx="194230" cy="484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037824" y="2557046"/>
                    <a:ext cx="194229" cy="4439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1600" dirty="0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3206769" y="1811718"/>
                  <a:ext cx="4642870" cy="1574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800" dirty="0" smtClean="0"/>
                    <a:t>Field Gradient </a:t>
                  </a:r>
                </a:p>
                <a:p>
                  <a:pPr algn="l"/>
                  <a:r>
                    <a:rPr lang="en-US" sz="1600" dirty="0" smtClean="0"/>
                    <a:t>(calculable, can be reduced experimentally)</a:t>
                  </a:r>
                </a:p>
                <a:p>
                  <a:endParaRPr lang="en-US" sz="2800" dirty="0"/>
                </a:p>
              </p:txBody>
            </p:sp>
          </p:grpSp>
          <p:cxnSp>
            <p:nvCxnSpPr>
              <p:cNvPr id="49" name="Curved Connector 48"/>
              <p:cNvCxnSpPr/>
              <p:nvPr/>
            </p:nvCxnSpPr>
            <p:spPr>
              <a:xfrm flipV="1">
                <a:off x="914400" y="3276600"/>
                <a:ext cx="1143000" cy="22860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914400" y="3657600"/>
                <a:ext cx="1219200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>
                <a:off x="914400" y="3962400"/>
                <a:ext cx="1143000" cy="15240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/>
          <p:cNvGrpSpPr/>
          <p:nvPr/>
        </p:nvGrpSpPr>
        <p:grpSpPr>
          <a:xfrm>
            <a:off x="0" y="3352800"/>
            <a:ext cx="9144000" cy="1524000"/>
            <a:chOff x="0" y="3352800"/>
            <a:chExt cx="9144000" cy="1524000"/>
          </a:xfrm>
        </p:grpSpPr>
        <p:sp>
          <p:nvSpPr>
            <p:cNvPr id="103" name="Rectangle 102"/>
            <p:cNvSpPr/>
            <p:nvPr/>
          </p:nvSpPr>
          <p:spPr>
            <a:xfrm>
              <a:off x="0" y="3352800"/>
              <a:ext cx="9144000" cy="1447800"/>
            </a:xfrm>
            <a:prstGeom prst="rect">
              <a:avLst/>
            </a:prstGeom>
            <a:solidFill>
              <a:srgbClr val="CCE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990599" y="3462514"/>
              <a:ext cx="7391401" cy="1414286"/>
              <a:chOff x="838200" y="4114800"/>
              <a:chExt cx="8416606" cy="1580673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838200" y="4114800"/>
                <a:ext cx="1905000" cy="1447800"/>
                <a:chOff x="838200" y="4495800"/>
                <a:chExt cx="1905000" cy="1447800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838200" y="4495800"/>
                  <a:ext cx="1524000" cy="1447800"/>
                  <a:chOff x="838200" y="4495800"/>
                  <a:chExt cx="1524000" cy="1447800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838200" y="4876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838200" y="5257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838200" y="5638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1219200" y="4876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219200" y="5257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1219200" y="5638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1600200" y="5257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1600200" y="5638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838200" y="4495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1219200" y="4495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1600200" y="4495800"/>
                    <a:ext cx="304800" cy="304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Up Arrow 75"/>
                  <p:cNvSpPr/>
                  <p:nvPr/>
                </p:nvSpPr>
                <p:spPr>
                  <a:xfrm>
                    <a:off x="2209800" y="4953000"/>
                    <a:ext cx="152400" cy="228600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Up Arrow 76"/>
                  <p:cNvSpPr/>
                  <p:nvPr/>
                </p:nvSpPr>
                <p:spPr>
                  <a:xfrm>
                    <a:off x="1524000" y="4800600"/>
                    <a:ext cx="152400" cy="228600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Up Arrow 77"/>
                  <p:cNvSpPr/>
                  <p:nvPr/>
                </p:nvSpPr>
                <p:spPr>
                  <a:xfrm>
                    <a:off x="1143000" y="5486400"/>
                    <a:ext cx="152400" cy="228600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0" name="Up Arrow 79"/>
                <p:cNvSpPr/>
                <p:nvPr/>
              </p:nvSpPr>
              <p:spPr>
                <a:xfrm>
                  <a:off x="2590800" y="5486400"/>
                  <a:ext cx="152400" cy="2286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3094198" y="4285131"/>
                <a:ext cx="6160608" cy="141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 smtClean="0"/>
                  <a:t>Wall Relaxation </a:t>
                </a:r>
              </a:p>
              <a:p>
                <a:pPr algn="l"/>
                <a:r>
                  <a:rPr lang="en-US" sz="1600" dirty="0" smtClean="0"/>
                  <a:t>(not understood, but can be made small using special glass cells</a:t>
                </a:r>
              </a:p>
              <a:p>
                <a:endParaRPr lang="en-US" sz="1600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0" y="4800600"/>
            <a:ext cx="9144000" cy="2057400"/>
            <a:chOff x="0" y="4800600"/>
            <a:chExt cx="9144000" cy="2057400"/>
          </a:xfrm>
        </p:grpSpPr>
        <p:sp>
          <p:nvSpPr>
            <p:cNvPr id="107" name="Rectangle 106"/>
            <p:cNvSpPr/>
            <p:nvPr/>
          </p:nvSpPr>
          <p:spPr>
            <a:xfrm>
              <a:off x="0" y="4800600"/>
              <a:ext cx="9144000" cy="2057400"/>
            </a:xfrm>
            <a:prstGeom prst="rect">
              <a:avLst/>
            </a:prstGeom>
            <a:solidFill>
              <a:srgbClr val="92D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62000" y="4876800"/>
              <a:ext cx="6034141" cy="1905000"/>
              <a:chOff x="762000" y="4876800"/>
              <a:chExt cx="6034141" cy="190500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762000" y="4876800"/>
                <a:ext cx="1676400" cy="1905000"/>
                <a:chOff x="3395642" y="2595538"/>
                <a:chExt cx="2928958" cy="3500462"/>
              </a:xfrm>
            </p:grpSpPr>
            <p:sp>
              <p:nvSpPr>
                <p:cNvPr id="84" name="Frame 83"/>
                <p:cNvSpPr/>
                <p:nvPr/>
              </p:nvSpPr>
              <p:spPr>
                <a:xfrm>
                  <a:off x="3395642" y="2595538"/>
                  <a:ext cx="2928958" cy="3500462"/>
                </a:xfrm>
                <a:prstGeom prst="frame">
                  <a:avLst/>
                </a:prstGeom>
                <a:blipFill>
                  <a:blip r:embed="rId6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752832" y="2952728"/>
                  <a:ext cx="2214578" cy="27860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82">
                        <a:alpha val="93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3967146" y="4310050"/>
                  <a:ext cx="571504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rot="5400000">
                  <a:off x="4610088" y="3381356"/>
                  <a:ext cx="428628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 rot="10800000">
                  <a:off x="5324468" y="4310050"/>
                  <a:ext cx="500066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 rot="5400000" flipH="1" flipV="1">
                  <a:off x="4645807" y="5345901"/>
                  <a:ext cx="500066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Group 19"/>
                <p:cNvGrpSpPr/>
                <p:nvPr/>
              </p:nvGrpSpPr>
              <p:grpSpPr>
                <a:xfrm>
                  <a:off x="3967146" y="3381356"/>
                  <a:ext cx="1857388" cy="1961483"/>
                  <a:chOff x="3357554" y="3039153"/>
                  <a:chExt cx="1260784" cy="1461417"/>
                </a:xfrm>
              </p:grpSpPr>
              <p:sp>
                <p:nvSpPr>
                  <p:cNvPr id="91" name="Up Arrow 90"/>
                  <p:cNvSpPr/>
                  <p:nvPr/>
                </p:nvSpPr>
                <p:spPr>
                  <a:xfrm>
                    <a:off x="3853758" y="3039153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Up Arrow 91"/>
                  <p:cNvSpPr/>
                  <p:nvPr/>
                </p:nvSpPr>
                <p:spPr>
                  <a:xfrm>
                    <a:off x="3917473" y="3671889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Up Arrow 92"/>
                  <p:cNvSpPr/>
                  <p:nvPr/>
                </p:nvSpPr>
                <p:spPr>
                  <a:xfrm>
                    <a:off x="3407754" y="3228974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Up Arrow 93"/>
                  <p:cNvSpPr/>
                  <p:nvPr/>
                </p:nvSpPr>
                <p:spPr>
                  <a:xfrm>
                    <a:off x="3357554" y="3714752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Up Arrow 94"/>
                  <p:cNvSpPr/>
                  <p:nvPr/>
                </p:nvSpPr>
                <p:spPr>
                  <a:xfrm>
                    <a:off x="3714744" y="4310749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Up Arrow 95"/>
                  <p:cNvSpPr/>
                  <p:nvPr/>
                </p:nvSpPr>
                <p:spPr>
                  <a:xfrm>
                    <a:off x="4286248" y="3786190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Up Arrow 96"/>
                  <p:cNvSpPr/>
                  <p:nvPr/>
                </p:nvSpPr>
                <p:spPr>
                  <a:xfrm>
                    <a:off x="3643306" y="3929066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Up Arrow 97"/>
                  <p:cNvSpPr/>
                  <p:nvPr/>
                </p:nvSpPr>
                <p:spPr>
                  <a:xfrm>
                    <a:off x="4286248" y="4214818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Up Arrow 98"/>
                  <p:cNvSpPr/>
                  <p:nvPr/>
                </p:nvSpPr>
                <p:spPr>
                  <a:xfrm>
                    <a:off x="4427193" y="3228974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Up Arrow 99"/>
                  <p:cNvSpPr/>
                  <p:nvPr/>
                </p:nvSpPr>
                <p:spPr>
                  <a:xfrm>
                    <a:off x="4143372" y="3143248"/>
                    <a:ext cx="191145" cy="189821"/>
                  </a:xfrm>
                  <a:prstGeom prst="up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6" name="TextBox 105"/>
              <p:cNvSpPr txBox="1"/>
              <p:nvPr/>
            </p:nvSpPr>
            <p:spPr>
              <a:xfrm>
                <a:off x="3048000" y="5029200"/>
                <a:ext cx="3748141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 smtClean="0"/>
                  <a:t>Monopole-dipole force</a:t>
                </a:r>
              </a:p>
              <a:p>
                <a:pPr algn="l"/>
                <a:r>
                  <a:rPr lang="en-US" sz="1600" dirty="0" smtClean="0"/>
                  <a:t>(calculated like field gradient)</a:t>
                </a:r>
              </a:p>
              <a:p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11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91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Spin-Exchange Optical Pumping: Experimental Setup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522" t="4551" b="12014"/>
          <a:stretch>
            <a:fillRect/>
          </a:stretch>
        </p:blipFill>
        <p:spPr bwMode="auto">
          <a:xfrm>
            <a:off x="990600" y="1371600"/>
            <a:ext cx="6629400" cy="423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800" y="5780782"/>
            <a:ext cx="787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Photon angular momentum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Rb</a:t>
            </a:r>
            <a:r>
              <a:rPr lang="en-US" sz="2800" dirty="0" smtClean="0">
                <a:sym typeface="Wingdings" pitchFamily="2" charset="2"/>
              </a:rPr>
              <a:t> e polarization </a:t>
            </a:r>
          </a:p>
          <a:p>
            <a:r>
              <a:rPr lang="en-US" sz="2800" dirty="0" smtClean="0">
                <a:sym typeface="Wingdings" pitchFamily="2" charset="2"/>
              </a:rPr>
              <a:t> He3 nuclear polarization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848600" cy="105156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Cells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for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SEOP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Studies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38600" y="1524000"/>
            <a:ext cx="4724400" cy="350520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Glass.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GE180</a:t>
            </a: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000" baseline="0" dirty="0" smtClean="0">
                <a:latin typeface="+mn-lt"/>
                <a:sym typeface="Symbol"/>
              </a:rPr>
              <a:t>60%</a:t>
            </a:r>
            <a:r>
              <a:rPr lang="en-US" sz="2000" dirty="0" smtClean="0">
                <a:latin typeface="+mn-lt"/>
                <a:sym typeface="Symbol"/>
              </a:rPr>
              <a:t> SiO</a:t>
            </a:r>
            <a:r>
              <a:rPr lang="en-US" sz="2000" baseline="-25000" dirty="0" smtClean="0">
                <a:latin typeface="+mn-lt"/>
                <a:sym typeface="Symbol"/>
              </a:rPr>
              <a:t>2</a:t>
            </a: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14%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Al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3</a:t>
            </a: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000" dirty="0" smtClean="0">
                <a:latin typeface="+mn-lt"/>
                <a:sym typeface="Symbol"/>
              </a:rPr>
              <a:t>7</a:t>
            </a:r>
            <a:r>
              <a:rPr lang="en-US" sz="2000" baseline="0" dirty="0" smtClean="0">
                <a:latin typeface="+mn-lt"/>
                <a:sym typeface="Symbol"/>
              </a:rPr>
              <a:t>%</a:t>
            </a:r>
            <a:r>
              <a:rPr lang="en-US" sz="2000" dirty="0" smtClean="0">
                <a:latin typeface="+mn-lt"/>
                <a:sym typeface="Symbol"/>
              </a:rPr>
              <a:t> </a:t>
            </a:r>
            <a:r>
              <a:rPr lang="en-US" sz="2000" dirty="0" err="1" smtClean="0">
                <a:latin typeface="+mn-lt"/>
                <a:sym typeface="Symbol"/>
              </a:rPr>
              <a:t>CaO</a:t>
            </a:r>
            <a:endParaRPr lang="en-US" sz="2000" dirty="0" smtClean="0">
              <a:latin typeface="+mn-lt"/>
              <a:sym typeface="Symbol"/>
            </a:endParaRP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18%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Ba</a:t>
            </a:r>
            <a:r>
              <a:rPr lang="en-US" sz="2000" dirty="0" smtClean="0">
                <a:latin typeface="+mn-lt"/>
                <a:sym typeface="Symbol"/>
              </a:rPr>
              <a:t>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err="1" smtClean="0">
                <a:latin typeface="+mn-lt"/>
                <a:sym typeface="Symbol"/>
              </a:rPr>
              <a:t>Rb</a:t>
            </a:r>
            <a:r>
              <a:rPr lang="en-US" sz="2800" dirty="0" smtClean="0">
                <a:latin typeface="+mn-lt"/>
                <a:sym typeface="Symbol"/>
              </a:rPr>
              <a:t>&lt;0.1 g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baseline="30000" dirty="0" smtClean="0">
                <a:latin typeface="+mn-lt"/>
                <a:sym typeface="Symbol"/>
              </a:rPr>
              <a:t>3</a:t>
            </a:r>
            <a:r>
              <a:rPr lang="en-US" sz="2800" dirty="0" smtClean="0">
                <a:latin typeface="+mn-lt"/>
                <a:sym typeface="Symbol"/>
              </a:rPr>
              <a:t>He gas</a:t>
            </a: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000" dirty="0" smtClean="0">
                <a:latin typeface="+mn-lt"/>
                <a:sym typeface="Symbol"/>
              </a:rPr>
              <a:t>Cell </a:t>
            </a:r>
            <a:r>
              <a:rPr lang="en-US" sz="2000" i="1" dirty="0" smtClean="0">
                <a:latin typeface="+mn-lt"/>
                <a:sym typeface="Symbol"/>
              </a:rPr>
              <a:t>Diamond</a:t>
            </a:r>
            <a:r>
              <a:rPr lang="en-US" sz="2000" dirty="0" smtClean="0">
                <a:latin typeface="+mn-lt"/>
                <a:sym typeface="Symbol"/>
              </a:rPr>
              <a:t>: 0.13 bar </a:t>
            </a:r>
            <a:r>
              <a:rPr lang="en-US" sz="2000" baseline="30000" dirty="0" smtClean="0">
                <a:sym typeface="Symbol"/>
              </a:rPr>
              <a:t>3</a:t>
            </a:r>
            <a:r>
              <a:rPr lang="en-US" sz="2000" dirty="0" smtClean="0">
                <a:latin typeface="+mn-lt"/>
                <a:sym typeface="Symbol"/>
              </a:rPr>
              <a:t>He</a:t>
            </a:r>
          </a:p>
          <a:p>
            <a:pPr marL="722313" lvl="1" indent="1255713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000" dirty="0" smtClean="0">
                <a:latin typeface="+mn-lt"/>
                <a:sym typeface="Symbol"/>
              </a:rPr>
              <a:t>+0.77 bar </a:t>
            </a:r>
            <a:r>
              <a:rPr lang="en-US" sz="2000" baseline="30000" dirty="0" smtClean="0">
                <a:sym typeface="Symbol"/>
              </a:rPr>
              <a:t>4</a:t>
            </a:r>
            <a:r>
              <a:rPr lang="en-US" sz="2000" dirty="0" smtClean="0">
                <a:latin typeface="+mn-lt"/>
                <a:sym typeface="Symbol"/>
              </a:rPr>
              <a:t>He</a:t>
            </a:r>
          </a:p>
          <a:p>
            <a:pPr marL="722313" lvl="1" indent="1255713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000" dirty="0" smtClean="0">
                <a:latin typeface="+mn-lt"/>
                <a:sym typeface="Symbol"/>
              </a:rPr>
              <a:t>+0.07 bar N</a:t>
            </a:r>
            <a:r>
              <a:rPr lang="en-US" sz="2000" baseline="-25000" dirty="0" smtClean="0">
                <a:latin typeface="+mn-lt"/>
                <a:sym typeface="Symbol"/>
              </a:rPr>
              <a:t>2</a:t>
            </a: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000" dirty="0" smtClean="0">
                <a:latin typeface="+mn-lt"/>
                <a:sym typeface="Symbol"/>
              </a:rPr>
              <a:t>Cell </a:t>
            </a:r>
            <a:r>
              <a:rPr lang="en-US" sz="2000" i="1" dirty="0" smtClean="0">
                <a:latin typeface="+mn-lt"/>
                <a:sym typeface="Symbol"/>
              </a:rPr>
              <a:t>Almond</a:t>
            </a:r>
            <a:r>
              <a:rPr lang="en-US" sz="2000" dirty="0" smtClean="0">
                <a:latin typeface="+mn-lt"/>
                <a:sym typeface="Symbol"/>
              </a:rPr>
              <a:t>: 1.81 bar </a:t>
            </a:r>
            <a:r>
              <a:rPr lang="en-US" sz="2000" baseline="30000" dirty="0" smtClean="0">
                <a:sym typeface="Symbol"/>
              </a:rPr>
              <a:t>3</a:t>
            </a:r>
            <a:r>
              <a:rPr lang="en-US" sz="2000" dirty="0" smtClean="0">
                <a:latin typeface="+mn-lt"/>
                <a:sym typeface="Symbol"/>
              </a:rPr>
              <a:t>He</a:t>
            </a: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000" dirty="0" smtClean="0">
                <a:latin typeface="+mn-lt"/>
                <a:sym typeface="Symbol"/>
              </a:rPr>
              <a:t>                +0.07 bar N</a:t>
            </a:r>
            <a:r>
              <a:rPr lang="en-US" sz="2000" baseline="-25000" dirty="0" smtClean="0">
                <a:sym typeface="Symbol"/>
              </a:rPr>
              <a:t>2</a:t>
            </a:r>
            <a:endParaRPr lang="en-US" sz="2000" dirty="0" smtClean="0">
              <a:latin typeface="+mn-lt"/>
              <a:sym typeface="Symbol"/>
            </a:endParaRPr>
          </a:p>
          <a:p>
            <a:pPr marL="722376" lvl="1" indent="-265176" algn="l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sz="2800" dirty="0" smtClean="0">
              <a:latin typeface="+mn-lt"/>
              <a:sym typeface="Symbol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ntcell.jpg"/>
          <p:cNvPicPr>
            <a:picLocks noChangeAspect="1"/>
          </p:cNvPicPr>
          <p:nvPr/>
        </p:nvPicPr>
        <p:blipFill>
          <a:blip r:embed="rId2" cstate="print"/>
          <a:srcRect l="10833" t="15556" r="16667" b="12222"/>
          <a:stretch>
            <a:fillRect/>
          </a:stretch>
        </p:blipFill>
        <p:spPr>
          <a:xfrm>
            <a:off x="609601" y="1676400"/>
            <a:ext cx="2895600" cy="2163379"/>
          </a:xfrm>
          <a:prstGeom prst="rect">
            <a:avLst/>
          </a:prstGeom>
        </p:spPr>
      </p:pic>
      <p:pic>
        <p:nvPicPr>
          <p:cNvPr id="6" name="Picture 5" descr="Wil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2923209" cy="20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345680" cy="838200"/>
          </a:xfrm>
        </p:spPr>
        <p:txBody>
          <a:bodyPr>
            <a:normAutofit/>
          </a:bodyPr>
          <a:lstStyle/>
          <a:p>
            <a:r>
              <a:rPr lang="en-US" smtClean="0"/>
              <a:t>Dipole-Dipole </a:t>
            </a:r>
            <a:r>
              <a:rPr lang="en-US" dirty="0" smtClean="0"/>
              <a:t>Limit</a:t>
            </a:r>
            <a:endParaRPr lang="en-US" dirty="0"/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510766"/>
            <a:ext cx="4648200" cy="31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2286000" y="1596366"/>
          <a:ext cx="4038600" cy="88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6" name="Equation" r:id="rId5" imgW="2019240" imgH="444240" progId="Equation.3">
                  <p:embed/>
                </p:oleObj>
              </mc:Choice>
              <mc:Fallback>
                <p:oleObj name="Equation" r:id="rId5" imgW="201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96366"/>
                        <a:ext cx="4038600" cy="887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94702" y="3348966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NIST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18906" y="5867400"/>
            <a:ext cx="3708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Chen, et al., </a:t>
            </a:r>
            <a:r>
              <a:rPr lang="fr-FR" sz="1600" dirty="0" err="1" smtClean="0"/>
              <a:t>Physica</a:t>
            </a:r>
            <a:r>
              <a:rPr lang="fr-FR" sz="1600" dirty="0" smtClean="0"/>
              <a:t> B 404(2009)2663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84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818388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1450"/>
              </a:spcBef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altLang="zh-CN" sz="2400" dirty="0" smtClean="0"/>
              <a:t>Introduction</a:t>
            </a:r>
            <a:endParaRPr lang="en-US" sz="2400" dirty="0" smtClean="0"/>
          </a:p>
          <a:p>
            <a:pPr marL="971550" lvl="1" indent="-514350" algn="l">
              <a:spcBef>
                <a:spcPts val="1450"/>
              </a:spcBef>
              <a:buFont typeface="Arial" pitchFamily="34" charset="0"/>
              <a:buChar char="•"/>
            </a:pP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world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needs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New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Bosons?</a:t>
            </a:r>
          </a:p>
          <a:p>
            <a:pPr marL="971550" lvl="1" indent="-514350" algn="l">
              <a:spcBef>
                <a:spcPts val="1450"/>
              </a:spcBef>
              <a:buFont typeface="Arial" pitchFamily="34" charset="0"/>
              <a:buChar char="•"/>
            </a:pPr>
            <a:r>
              <a:rPr lang="en-US" altLang="zh-CN" sz="1800" dirty="0" smtClean="0"/>
              <a:t>Classifying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of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New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Interactions</a:t>
            </a:r>
          </a:p>
          <a:p>
            <a:pPr marL="971550" lvl="1" indent="-514350" algn="l">
              <a:spcBef>
                <a:spcPts val="1450"/>
              </a:spcBef>
              <a:buFont typeface="Arial" pitchFamily="34" charset="0"/>
              <a:buChar char="•"/>
            </a:pPr>
            <a:r>
              <a:rPr lang="en-US" altLang="zh-CN" sz="1800" dirty="0" smtClean="0"/>
              <a:t>Polarized</a:t>
            </a:r>
            <a:r>
              <a:rPr lang="zh-CN" altLang="en-US" sz="1800" dirty="0" smtClean="0"/>
              <a:t> </a:t>
            </a:r>
            <a:r>
              <a:rPr lang="zh-CN" altLang="zh-CN" sz="1800" baseline="30000" dirty="0" smtClean="0"/>
              <a:t>3</a:t>
            </a:r>
            <a:r>
              <a:rPr lang="en-US" altLang="zh-CN" sz="1800" dirty="0" smtClean="0"/>
              <a:t>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New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Interactions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Probe</a:t>
            </a:r>
            <a:endParaRPr lang="en-US" sz="1800" dirty="0" smtClean="0"/>
          </a:p>
          <a:p>
            <a:pPr marL="514350" indent="-514350" algn="l">
              <a:spcBef>
                <a:spcPts val="1450"/>
              </a:spcBef>
              <a:buFont typeface="+mj-lt"/>
              <a:buAutoNum type="arabicPeriod"/>
            </a:pPr>
            <a:r>
              <a:rPr lang="en-US" altLang="zh-CN" sz="2400" dirty="0" smtClean="0"/>
              <a:t>New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Constrains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Polarized</a:t>
            </a:r>
            <a:r>
              <a:rPr lang="zh-CN" altLang="en-US" sz="2400" dirty="0" smtClean="0"/>
              <a:t> 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He</a:t>
            </a:r>
          </a:p>
          <a:p>
            <a:pPr marL="971550" lvl="1" indent="-514350">
              <a:spcBef>
                <a:spcPts val="1450"/>
              </a:spcBef>
            </a:pPr>
            <a:r>
              <a:rPr lang="en-US" altLang="zh-CN" sz="2000" dirty="0" smtClean="0"/>
              <a:t>Experimental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Setup</a:t>
            </a:r>
          </a:p>
          <a:p>
            <a:pPr marL="971550" lvl="1" indent="-514350">
              <a:spcBef>
                <a:spcPts val="1450"/>
              </a:spcBef>
            </a:pPr>
            <a:r>
              <a:rPr lang="en-US" altLang="zh-CN" sz="2000" dirty="0" smtClean="0"/>
              <a:t>Spin-dependent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Constrains</a:t>
            </a:r>
          </a:p>
          <a:p>
            <a:pPr marL="971550" lvl="1" indent="-514350">
              <a:spcBef>
                <a:spcPts val="1450"/>
              </a:spcBef>
            </a:pPr>
            <a:r>
              <a:rPr lang="en-US" altLang="zh-CN" sz="2000" dirty="0" smtClean="0"/>
              <a:t>Velocity-dependent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Constrains</a:t>
            </a:r>
          </a:p>
          <a:p>
            <a:pPr marL="688086" indent="-514350">
              <a:spcBef>
                <a:spcPts val="1450"/>
              </a:spcBef>
              <a:buFont typeface="+mj-lt"/>
              <a:buAutoNum type="arabicPeriod"/>
            </a:pPr>
            <a:r>
              <a:rPr lang="en-US" altLang="zh-CN" sz="2400" dirty="0"/>
              <a:t>Summary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1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199" y="609600"/>
            <a:ext cx="7574281" cy="762354"/>
          </a:xfrm>
        </p:spPr>
        <p:txBody>
          <a:bodyPr>
            <a:noAutofit/>
          </a:bodyPr>
          <a:lstStyle/>
          <a:p>
            <a:r>
              <a:rPr lang="en-US" sz="3200" dirty="0" smtClean="0"/>
              <a:t>Basic Experimental Setup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1376717"/>
            <a:ext cx="2514600" cy="2400300"/>
            <a:chOff x="1295400" y="1600200"/>
            <a:chExt cx="4237567" cy="4800600"/>
          </a:xfrm>
        </p:grpSpPr>
        <p:pic>
          <p:nvPicPr>
            <p:cNvPr id="1290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00200"/>
              <a:ext cx="4237567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835236" y="5181600"/>
              <a:ext cx="311304" cy="800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/>
            </a:p>
          </p:txBody>
        </p:sp>
      </p:grpSp>
      <p:graphicFrame>
        <p:nvGraphicFramePr>
          <p:cNvPr id="172033" name="Object 1"/>
          <p:cNvGraphicFramePr>
            <a:graphicFrameLocks noChangeAspect="1"/>
          </p:cNvGraphicFramePr>
          <p:nvPr>
            <p:extLst/>
          </p:nvPr>
        </p:nvGraphicFramePr>
        <p:xfrm>
          <a:off x="584200" y="1676400"/>
          <a:ext cx="3602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12" name="Equation" r:id="rId4" imgW="2019240" imgH="444240" progId="Equation.3">
                  <p:embed/>
                </p:oleObj>
              </mc:Choice>
              <mc:Fallback>
                <p:oleObj name="Equation" r:id="rId4" imgW="201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676400"/>
                        <a:ext cx="36020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intcell.jpg"/>
          <p:cNvPicPr>
            <a:picLocks noChangeAspect="1"/>
          </p:cNvPicPr>
          <p:nvPr/>
        </p:nvPicPr>
        <p:blipFill>
          <a:blip r:embed="rId6" cstate="print"/>
          <a:srcRect l="10833" t="15556" r="16667" b="12222"/>
          <a:stretch>
            <a:fillRect/>
          </a:stretch>
        </p:blipFill>
        <p:spPr>
          <a:xfrm>
            <a:off x="1436482" y="4072890"/>
            <a:ext cx="2715466" cy="20287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98592" y="4038600"/>
            <a:ext cx="2488367" cy="2218737"/>
            <a:chOff x="2057401" y="1066800"/>
            <a:chExt cx="5929683" cy="5181576"/>
          </a:xfrm>
        </p:grpSpPr>
        <p:grpSp>
          <p:nvGrpSpPr>
            <p:cNvPr id="9" name="Group 8"/>
            <p:cNvGrpSpPr/>
            <p:nvPr/>
          </p:nvGrpSpPr>
          <p:grpSpPr>
            <a:xfrm>
              <a:off x="2057401" y="1066800"/>
              <a:ext cx="5929683" cy="5181576"/>
              <a:chOff x="1295400" y="1600200"/>
              <a:chExt cx="4237567" cy="4800600"/>
            </a:xfrm>
          </p:grpSpPr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5400" y="1600200"/>
                <a:ext cx="4237567" cy="480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35236" y="5181600"/>
                <a:ext cx="311304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="1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1376717"/>
              <a:ext cx="619920" cy="3423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128713" y="1676400"/>
            <a:ext cx="1843087" cy="748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28613" y="2576513"/>
          <a:ext cx="4667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13" name="Equation" r:id="rId7" imgW="2616120" imgH="444240" progId="Equation.3">
                  <p:embed/>
                </p:oleObj>
              </mc:Choice>
              <mc:Fallback>
                <p:oleObj name="Equation" r:id="rId7" imgW="2616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2576513"/>
                        <a:ext cx="46672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7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03" y="462018"/>
            <a:ext cx="520051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Data Analysis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2400" y="1696779"/>
            <a:ext cx="4070741" cy="2749504"/>
            <a:chOff x="425714" y="2362200"/>
            <a:chExt cx="4832086" cy="3048000"/>
          </a:xfrm>
        </p:grpSpPr>
        <p:grpSp>
          <p:nvGrpSpPr>
            <p:cNvPr id="9" name="Group 8"/>
            <p:cNvGrpSpPr/>
            <p:nvPr/>
          </p:nvGrpSpPr>
          <p:grpSpPr>
            <a:xfrm>
              <a:off x="838200" y="2362200"/>
              <a:ext cx="4419600" cy="3048000"/>
              <a:chOff x="838200" y="2362200"/>
              <a:chExt cx="4419600" cy="3048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38200" y="2362200"/>
                <a:ext cx="4419600" cy="3048000"/>
                <a:chOff x="2133600" y="1905000"/>
                <a:chExt cx="4419600" cy="3048000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2133600" y="1905000"/>
                  <a:ext cx="0" cy="304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133600" y="4953000"/>
                  <a:ext cx="4419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Freeform 6"/>
              <p:cNvSpPr/>
              <p:nvPr/>
            </p:nvSpPr>
            <p:spPr>
              <a:xfrm>
                <a:off x="960120" y="2590800"/>
                <a:ext cx="4145280" cy="2551843"/>
              </a:xfrm>
              <a:custGeom>
                <a:avLst/>
                <a:gdLst>
                  <a:gd name="connsiteX0" fmla="*/ 0 w 3429000"/>
                  <a:gd name="connsiteY0" fmla="*/ 0 h 2286000"/>
                  <a:gd name="connsiteX1" fmla="*/ 731520 w 3429000"/>
                  <a:gd name="connsiteY1" fmla="*/ 807720 h 2286000"/>
                  <a:gd name="connsiteX2" fmla="*/ 1767840 w 3429000"/>
                  <a:gd name="connsiteY2" fmla="*/ 1584960 h 2286000"/>
                  <a:gd name="connsiteX3" fmla="*/ 3429000 w 3429000"/>
                  <a:gd name="connsiteY3" fmla="*/ 228600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0" h="2286000">
                    <a:moveTo>
                      <a:pt x="0" y="0"/>
                    </a:moveTo>
                    <a:cubicBezTo>
                      <a:pt x="218440" y="271780"/>
                      <a:pt x="436880" y="543560"/>
                      <a:pt x="731520" y="807720"/>
                    </a:cubicBezTo>
                    <a:cubicBezTo>
                      <a:pt x="1026160" y="1071880"/>
                      <a:pt x="1318260" y="1338580"/>
                      <a:pt x="1767840" y="1584960"/>
                    </a:cubicBezTo>
                    <a:cubicBezTo>
                      <a:pt x="2217420" y="1831340"/>
                      <a:pt x="3429000" y="2286000"/>
                      <a:pt x="3429000" y="22860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60120" y="2971800"/>
              <a:ext cx="259080" cy="24384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2060" y="3276600"/>
              <a:ext cx="259080" cy="2133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3581400"/>
              <a:ext cx="259080" cy="18288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8320" y="3794760"/>
              <a:ext cx="259080" cy="16154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057400" y="3886200"/>
              <a:ext cx="1097280" cy="1524000"/>
              <a:chOff x="1112520" y="3124200"/>
              <a:chExt cx="1097280" cy="2438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12520" y="3124200"/>
                <a:ext cx="259080" cy="2438400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94460" y="3429000"/>
                <a:ext cx="259080" cy="2133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76400" y="3733800"/>
                <a:ext cx="259080" cy="1828800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50720" y="3947160"/>
                <a:ext cx="259080" cy="1615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rot="16200000">
              <a:off x="-550194" y="3724245"/>
              <a:ext cx="2351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Polarization of 3He</a:t>
              </a:r>
              <a:endParaRPr lang="en-US" sz="20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200400" y="4602480"/>
              <a:ext cx="1097280" cy="807720"/>
              <a:chOff x="1112520" y="3124200"/>
              <a:chExt cx="1097280" cy="24384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112520" y="3124200"/>
                <a:ext cx="259080" cy="2438400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94460" y="3429000"/>
                <a:ext cx="259080" cy="2133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76400" y="3733800"/>
                <a:ext cx="259080" cy="1828800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50720" y="3947160"/>
                <a:ext cx="259080" cy="1615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091320" y="204577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In-out; in-out</a:t>
            </a:r>
            <a:r>
              <a:rPr lang="en-US" sz="1800" dirty="0" smtClean="0"/>
              <a:t>;</a:t>
            </a:r>
            <a:r>
              <a:rPr lang="en-US" sz="1800" dirty="0"/>
              <a:t> </a:t>
            </a:r>
            <a:r>
              <a:rPr lang="en-US" sz="1800" dirty="0" smtClean="0"/>
              <a:t>In-out ;in-out;…</a:t>
            </a:r>
            <a:endParaRPr lang="en-US" sz="1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5128737" y="1714210"/>
            <a:ext cx="3352800" cy="2130619"/>
            <a:chOff x="5169206" y="304800"/>
            <a:chExt cx="2984194" cy="1960640"/>
          </a:xfrm>
        </p:grpSpPr>
        <p:sp>
          <p:nvSpPr>
            <p:cNvPr id="53" name="Rectangle 52"/>
            <p:cNvSpPr/>
            <p:nvPr/>
          </p:nvSpPr>
          <p:spPr>
            <a:xfrm>
              <a:off x="5169206" y="304800"/>
              <a:ext cx="2984194" cy="19606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257800" y="304800"/>
              <a:ext cx="2622184" cy="1846469"/>
              <a:chOff x="5257800" y="304800"/>
              <a:chExt cx="2622184" cy="184646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257800" y="304800"/>
                <a:ext cx="1792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S=S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+S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77216" y="923865"/>
                <a:ext cx="1933558" cy="538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2136EC"/>
                    </a:solidFill>
                  </a:rPr>
                  <a:t>S</a:t>
                </a:r>
                <a:r>
                  <a:rPr lang="en-US" baseline="-25000" dirty="0" smtClean="0">
                    <a:solidFill>
                      <a:srgbClr val="2136EC"/>
                    </a:solidFill>
                  </a:rPr>
                  <a:t>b</a:t>
                </a:r>
                <a:r>
                  <a:rPr lang="en-US" dirty="0" smtClean="0">
                    <a:solidFill>
                      <a:srgbClr val="2136EC"/>
                    </a:solidFill>
                  </a:rPr>
                  <a:t>=S</a:t>
                </a:r>
                <a:r>
                  <a:rPr lang="en-US" baseline="-25000" dirty="0" smtClean="0">
                    <a:solidFill>
                      <a:srgbClr val="2136EC"/>
                    </a:solidFill>
                  </a:rPr>
                  <a:t>b0</a:t>
                </a:r>
                <a:r>
                  <a:rPr lang="en-US" dirty="0" smtClean="0">
                    <a:solidFill>
                      <a:srgbClr val="2136EC"/>
                    </a:solidFill>
                  </a:rPr>
                  <a:t>+a*t</a:t>
                </a:r>
                <a:endParaRPr lang="en-US" baseline="-25000" dirty="0">
                  <a:solidFill>
                    <a:srgbClr val="2136EC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345757" y="1613147"/>
                <a:ext cx="2534227" cy="538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(in)=-S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(out)</a:t>
                </a:r>
                <a:endParaRPr lang="en-US" dirty="0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5128737" y="4120149"/>
            <a:ext cx="3352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b0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+0*a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endParaRPr lang="en-US" baseline="-250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b0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+1*a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endParaRPr lang="en-US" baseline="-250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b0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+2*a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endParaRPr lang="en-US" baseline="-250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b0</a:t>
            </a:r>
            <a:r>
              <a:rPr lang="en-US" dirty="0" smtClean="0">
                <a:solidFill>
                  <a:srgbClr val="2136EC"/>
                </a:solidFill>
                <a:latin typeface="Courier" charset="0"/>
                <a:ea typeface="Courier" charset="0"/>
                <a:cs typeface="Courier" charset="0"/>
              </a:rPr>
              <a:t>+3*a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endParaRPr lang="en-US" baseline="-250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59968" y="5025582"/>
            <a:ext cx="4459875" cy="1183340"/>
            <a:chOff x="4395275" y="5048224"/>
            <a:chExt cx="4459875" cy="1183340"/>
          </a:xfrm>
        </p:grpSpPr>
        <p:sp>
          <p:nvSpPr>
            <p:cNvPr id="25" name="TextBox 24"/>
            <p:cNvSpPr txBox="1"/>
            <p:nvPr/>
          </p:nvSpPr>
          <p:spPr>
            <a:xfrm>
              <a:off x="5397952" y="5048224"/>
              <a:ext cx="24545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0</a:t>
              </a:r>
              <a:r>
                <a:rPr lang="en-US" dirty="0" smtClean="0"/>
                <a:t>=(S</a:t>
              </a:r>
              <a:r>
                <a:rPr lang="en-US" baseline="-25000" dirty="0" smtClean="0"/>
                <a:t>1</a:t>
              </a:r>
              <a:r>
                <a:rPr lang="en-US" dirty="0" smtClean="0"/>
                <a:t>-S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)/2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95275" y="5646789"/>
              <a:ext cx="44598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0</a:t>
              </a:r>
              <a:r>
                <a:rPr lang="en-US" dirty="0" smtClean="0"/>
                <a:t>=(S</a:t>
              </a:r>
              <a:r>
                <a:rPr lang="en-US" baseline="-25000" dirty="0" smtClean="0"/>
                <a:t>1</a:t>
              </a:r>
              <a:r>
                <a:rPr lang="en-US" dirty="0" smtClean="0">
                  <a:solidFill>
                    <a:srgbClr val="C00000"/>
                  </a:solidFill>
                </a:rPr>
                <a:t>-3</a:t>
              </a:r>
              <a:r>
                <a:rPr lang="en-US" dirty="0" smtClean="0"/>
                <a:t>*S</a:t>
              </a:r>
              <a:r>
                <a:rPr lang="en-US" baseline="-25000" dirty="0" smtClean="0"/>
                <a:t>2</a:t>
              </a:r>
              <a:r>
                <a:rPr lang="en-US" dirty="0" smtClean="0">
                  <a:solidFill>
                    <a:srgbClr val="C00000"/>
                  </a:solidFill>
                </a:rPr>
                <a:t>+3</a:t>
              </a:r>
              <a:r>
                <a:rPr lang="en-US" dirty="0" smtClean="0"/>
                <a:t>*S</a:t>
              </a:r>
              <a:r>
                <a:rPr lang="en-US" baseline="-25000" dirty="0" smtClean="0"/>
                <a:t>3</a:t>
              </a:r>
              <a:r>
                <a:rPr lang="en-US" dirty="0" smtClean="0"/>
                <a:t>-S</a:t>
              </a:r>
              <a:r>
                <a:rPr lang="en-US" baseline="-25000" dirty="0" smtClean="0"/>
                <a:t>4</a:t>
              </a:r>
              <a:r>
                <a:rPr lang="en-US" dirty="0" smtClean="0"/>
                <a:t>)/8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3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4008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39801" indent="-342900">
              <a:lnSpc>
                <a:spcPct val="140000"/>
              </a:lnSpc>
            </a:pPr>
            <a:r>
              <a:rPr lang="en-US" sz="1600" dirty="0" err="1" smtClean="0"/>
              <a:t>Youdin</a:t>
            </a:r>
            <a:r>
              <a:rPr lang="en-US" sz="1600" dirty="0" smtClean="0"/>
              <a:t> </a:t>
            </a:r>
            <a:r>
              <a:rPr lang="en-US" sz="1600" dirty="0"/>
              <a:t>et al., PRL77, 2170(1996)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SDF,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Frq</a:t>
            </a:r>
            <a:r>
              <a:rPr lang="en-US" altLang="zh-CN" sz="1600" dirty="0" smtClean="0"/>
              <a:t>, not 3He)</a:t>
            </a:r>
            <a:endParaRPr lang="en-US" sz="1600" dirty="0"/>
          </a:p>
          <a:p>
            <a:pPr marL="439801" indent="-342900">
              <a:lnSpc>
                <a:spcPct val="140000"/>
              </a:lnSpc>
            </a:pPr>
            <a:r>
              <a:rPr lang="en-US" sz="1600" dirty="0" err="1" smtClean="0"/>
              <a:t>Baessler</a:t>
            </a:r>
            <a:r>
              <a:rPr lang="en-US" sz="1600" dirty="0" smtClean="0"/>
              <a:t> </a:t>
            </a:r>
            <a:r>
              <a:rPr lang="en-US" sz="1600" dirty="0"/>
              <a:t>et al., PRD75, 075006(2006)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SDF,</a:t>
            </a:r>
            <a:r>
              <a:rPr lang="zh-CN" altLang="en-US" sz="1600" dirty="0" smtClean="0"/>
              <a:t> </a:t>
            </a:r>
            <a:r>
              <a:rPr lang="en-US" altLang="zh-CN" sz="1600" dirty="0" err="1"/>
              <a:t>Frq</a:t>
            </a:r>
            <a:r>
              <a:rPr lang="en-US" altLang="zh-CN" sz="1600" dirty="0" smtClean="0"/>
              <a:t>)</a:t>
            </a:r>
          </a:p>
          <a:p>
            <a:pPr marL="439801" indent="-342900">
              <a:lnSpc>
                <a:spcPct val="140000"/>
              </a:lnSpc>
            </a:pPr>
            <a:r>
              <a:rPr lang="en-US" sz="1600" dirty="0" err="1" smtClean="0"/>
              <a:t>Serebrov</a:t>
            </a:r>
            <a:r>
              <a:rPr lang="en-US" sz="1600" dirty="0"/>
              <a:t>, Phys. </a:t>
            </a:r>
            <a:r>
              <a:rPr lang="en-US" sz="1600" dirty="0" err="1"/>
              <a:t>Lett</a:t>
            </a:r>
            <a:r>
              <a:rPr lang="en-US" sz="1600" dirty="0"/>
              <a:t>. B 680, 423(2009)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rgbClr val="FF6600"/>
                </a:solidFill>
              </a:rPr>
              <a:t>(</a:t>
            </a:r>
            <a:r>
              <a:rPr lang="en-US" altLang="zh-CN" sz="1600" dirty="0" smtClean="0">
                <a:solidFill>
                  <a:srgbClr val="FF6600"/>
                </a:solidFill>
              </a:rPr>
              <a:t>SDF,</a:t>
            </a:r>
            <a:r>
              <a:rPr lang="zh-CN" altLang="en-US" sz="1600" dirty="0" smtClean="0">
                <a:solidFill>
                  <a:srgbClr val="FF6600"/>
                </a:solidFill>
              </a:rPr>
              <a:t> </a:t>
            </a:r>
            <a:r>
              <a:rPr lang="en-US" altLang="zh-CN" sz="1600" dirty="0">
                <a:solidFill>
                  <a:srgbClr val="FF6600"/>
                </a:solidFill>
              </a:rPr>
              <a:t>T1</a:t>
            </a:r>
            <a:r>
              <a:rPr lang="en-US" altLang="zh-CN" sz="1600" dirty="0" smtClean="0">
                <a:solidFill>
                  <a:srgbClr val="FF6600"/>
                </a:solidFill>
              </a:rPr>
              <a:t>)</a:t>
            </a:r>
          </a:p>
          <a:p>
            <a:pPr marL="439801" indent="-342900">
              <a:lnSpc>
                <a:spcPct val="140000"/>
              </a:lnSpc>
            </a:pPr>
            <a:r>
              <a:rPr lang="en-US" sz="1600" dirty="0" err="1" smtClean="0"/>
              <a:t>Pokotilovski</a:t>
            </a:r>
            <a:r>
              <a:rPr lang="en-US" sz="1600" dirty="0"/>
              <a:t>, Phys. </a:t>
            </a:r>
            <a:r>
              <a:rPr lang="en-US" sz="1600" dirty="0" err="1"/>
              <a:t>Lett</a:t>
            </a:r>
            <a:r>
              <a:rPr lang="en-US" sz="1600" dirty="0"/>
              <a:t>. B686, 114(2010)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SDF,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T1</a:t>
            </a:r>
            <a:r>
              <a:rPr lang="en-US" altLang="zh-CN" sz="1600" dirty="0" smtClean="0"/>
              <a:t>)</a:t>
            </a:r>
          </a:p>
          <a:p>
            <a:pPr marL="439801" indent="-342900">
              <a:lnSpc>
                <a:spcPct val="140000"/>
              </a:lnSpc>
            </a:pPr>
            <a:r>
              <a:rPr lang="en-US" sz="1600" dirty="0" smtClean="0"/>
              <a:t>Changbo </a:t>
            </a:r>
            <a:r>
              <a:rPr lang="en-US" sz="1600" dirty="0"/>
              <a:t>Fu</a:t>
            </a:r>
            <a:r>
              <a:rPr lang="en-US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al.</a:t>
            </a:r>
            <a:r>
              <a:rPr lang="en-US" sz="1600" dirty="0" smtClean="0"/>
              <a:t>, </a:t>
            </a:r>
            <a:r>
              <a:rPr lang="en-US" sz="1600" dirty="0"/>
              <a:t>Arxiv:1007.5008(2010)</a:t>
            </a:r>
            <a:r>
              <a:rPr lang="zh-CN" altLang="en-US" sz="1600" dirty="0"/>
              <a:t> </a:t>
            </a:r>
            <a:r>
              <a:rPr lang="en-US" altLang="zh-CN" sz="1600" u="sng" dirty="0">
                <a:solidFill>
                  <a:srgbClr val="FF6600"/>
                </a:solidFill>
              </a:rPr>
              <a:t>(</a:t>
            </a:r>
            <a:r>
              <a:rPr lang="en-US" altLang="zh-CN" sz="1600" u="sng" dirty="0" smtClean="0">
                <a:solidFill>
                  <a:srgbClr val="FF6600"/>
                </a:solidFill>
              </a:rPr>
              <a:t>SDF,</a:t>
            </a:r>
            <a:r>
              <a:rPr lang="zh-CN" altLang="en-US" sz="1600" u="sng" dirty="0" smtClean="0">
                <a:solidFill>
                  <a:srgbClr val="FF6600"/>
                </a:solidFill>
              </a:rPr>
              <a:t> </a:t>
            </a:r>
            <a:r>
              <a:rPr lang="en-US" altLang="zh-CN" sz="1600" u="sng" dirty="0">
                <a:solidFill>
                  <a:srgbClr val="FF6600"/>
                </a:solidFill>
              </a:rPr>
              <a:t>T2</a:t>
            </a:r>
            <a:r>
              <a:rPr lang="en-US" altLang="zh-CN" sz="1600" u="sng" dirty="0" smtClean="0">
                <a:solidFill>
                  <a:srgbClr val="FF6600"/>
                </a:solidFill>
              </a:rPr>
              <a:t>)</a:t>
            </a:r>
            <a:endParaRPr lang="en-US" altLang="zh-CN" sz="1600" u="sng" dirty="0">
              <a:solidFill>
                <a:srgbClr val="FF6600"/>
              </a:solidFill>
            </a:endParaRPr>
          </a:p>
          <a:p>
            <a:pPr marL="439801" indent="-342900">
              <a:lnSpc>
                <a:spcPct val="140000"/>
              </a:lnSpc>
            </a:pPr>
            <a:r>
              <a:rPr lang="en-US" sz="1600" dirty="0" err="1" smtClean="0"/>
              <a:t>Pektukhov</a:t>
            </a:r>
            <a:r>
              <a:rPr lang="en-US" sz="1600" dirty="0" smtClean="0"/>
              <a:t> </a:t>
            </a:r>
            <a:r>
              <a:rPr lang="en-US" sz="1600" dirty="0"/>
              <a:t>et al., PRL105, 170401(2010)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SDF,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T1/T2</a:t>
            </a:r>
            <a:r>
              <a:rPr lang="en-US" altLang="zh-CN" sz="1600" dirty="0" smtClean="0"/>
              <a:t>)</a:t>
            </a:r>
            <a:endParaRPr lang="en-US" altLang="zh-CN" sz="1600" dirty="0"/>
          </a:p>
          <a:p>
            <a:pPr marL="439801" indent="-342900">
              <a:lnSpc>
                <a:spcPct val="140000"/>
              </a:lnSpc>
            </a:pPr>
            <a:r>
              <a:rPr lang="en-US" sz="1600" dirty="0" smtClean="0"/>
              <a:t>Changbo </a:t>
            </a:r>
            <a:r>
              <a:rPr lang="en-US" sz="1600" dirty="0" err="1"/>
              <a:t>Fu</a:t>
            </a:r>
            <a:r>
              <a:rPr lang="en-US" sz="1600" dirty="0" err="1" smtClean="0"/>
              <a:t>,et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al</a:t>
            </a:r>
            <a:r>
              <a:rPr lang="en-US" sz="1600" dirty="0" smtClean="0"/>
              <a:t>, </a:t>
            </a:r>
            <a:r>
              <a:rPr lang="en-US" sz="1600" dirty="0"/>
              <a:t>PRD83, 031504(2011)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SDF,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T1/T2</a:t>
            </a:r>
            <a:r>
              <a:rPr lang="en-US" altLang="zh-CN" sz="1600" dirty="0" smtClean="0"/>
              <a:t>)</a:t>
            </a:r>
          </a:p>
          <a:p>
            <a:pPr marL="439801" indent="-342900">
              <a:lnSpc>
                <a:spcPct val="140000"/>
              </a:lnSpc>
            </a:pPr>
            <a:r>
              <a:rPr lang="en-US" altLang="zh-CN" sz="1600" dirty="0" smtClean="0"/>
              <a:t>M. </a:t>
            </a:r>
            <a:r>
              <a:rPr lang="en-US" altLang="zh-CN" sz="1600" dirty="0" err="1" smtClean="0"/>
              <a:t>Bulatowicz</a:t>
            </a:r>
            <a:r>
              <a:rPr lang="en-US" altLang="zh-CN" sz="1600" dirty="0" smtClean="0"/>
              <a:t> et al., PRL111(2013)102001</a:t>
            </a:r>
          </a:p>
          <a:p>
            <a:pPr marL="439801" indent="-342900">
              <a:lnSpc>
                <a:spcPct val="140000"/>
              </a:lnSpc>
            </a:pPr>
            <a:r>
              <a:rPr lang="en-US" sz="1600" dirty="0" smtClean="0"/>
              <a:t>H</a:t>
            </a:r>
            <a:r>
              <a:rPr lang="en-US" altLang="zh-CN" sz="1600" dirty="0" smtClean="0"/>
              <a:t>.Y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Yan,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et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al,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PRL110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082003(2013)</a:t>
            </a:r>
            <a:r>
              <a:rPr lang="en-US" altLang="zh-CN" sz="1600" u="sng" dirty="0">
                <a:solidFill>
                  <a:srgbClr val="FF6600"/>
                </a:solidFill>
              </a:rPr>
              <a:t>(</a:t>
            </a:r>
            <a:r>
              <a:rPr lang="en-US" altLang="zh-CN" sz="1600" u="sng" dirty="0" smtClean="0">
                <a:solidFill>
                  <a:srgbClr val="FF6600"/>
                </a:solidFill>
              </a:rPr>
              <a:t>VDF,</a:t>
            </a:r>
            <a:r>
              <a:rPr lang="zh-CN" altLang="en-US" sz="1600" u="sng" dirty="0" smtClean="0">
                <a:solidFill>
                  <a:srgbClr val="FF6600"/>
                </a:solidFill>
              </a:rPr>
              <a:t> </a:t>
            </a:r>
            <a:r>
              <a:rPr lang="en-US" altLang="zh-CN" sz="1600" u="sng" dirty="0">
                <a:solidFill>
                  <a:srgbClr val="FF6600"/>
                </a:solidFill>
              </a:rPr>
              <a:t>Spin)</a:t>
            </a:r>
          </a:p>
          <a:p>
            <a:pPr marL="439801" indent="-342900">
              <a:lnSpc>
                <a:spcPct val="140000"/>
              </a:lnSpc>
            </a:pPr>
            <a:r>
              <a:rPr lang="hu-HU" altLang="zh-CN" sz="1600" dirty="0" smtClean="0"/>
              <a:t>HY</a:t>
            </a:r>
            <a:r>
              <a:rPr lang="en-US" altLang="zh-CN" sz="1600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Yan,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</a:t>
            </a:r>
            <a:r>
              <a:rPr lang="zh-CN" altLang="en-US" sz="1600" dirty="0"/>
              <a:t> </a:t>
            </a:r>
            <a:r>
              <a:rPr lang="hu-HU" altLang="zh-CN" sz="1600" dirty="0" smtClean="0"/>
              <a:t>PRL115</a:t>
            </a:r>
            <a:r>
              <a:rPr lang="en-US" altLang="zh-CN" sz="1600" dirty="0" smtClean="0"/>
              <a:t>(2015)</a:t>
            </a:r>
            <a:r>
              <a:rPr lang="hu-HU" altLang="zh-CN" sz="1600" dirty="0" smtClean="0"/>
              <a:t>182001 </a:t>
            </a:r>
            <a:r>
              <a:rPr lang="en-US" altLang="zh-CN" sz="1600" u="sng" dirty="0" smtClean="0">
                <a:solidFill>
                  <a:srgbClr val="FF6600"/>
                </a:solidFill>
              </a:rPr>
              <a:t>(VDF,</a:t>
            </a:r>
            <a:r>
              <a:rPr lang="zh-CN" altLang="en-US" sz="1600" u="sng" dirty="0" smtClean="0">
                <a:solidFill>
                  <a:srgbClr val="FF6600"/>
                </a:solidFill>
              </a:rPr>
              <a:t> </a:t>
            </a:r>
            <a:r>
              <a:rPr lang="en-US" altLang="zh-CN" sz="1600" u="sng" dirty="0" err="1">
                <a:solidFill>
                  <a:srgbClr val="FF6600"/>
                </a:solidFill>
              </a:rPr>
              <a:t>g</a:t>
            </a:r>
            <a:r>
              <a:rPr lang="en-US" altLang="zh-CN" sz="1600" u="sng" baseline="-25000" dirty="0" err="1">
                <a:solidFill>
                  <a:srgbClr val="FF6600"/>
                </a:solidFill>
              </a:rPr>
              <a:t>s</a:t>
            </a:r>
            <a:r>
              <a:rPr lang="en-US" altLang="zh-CN" sz="1600" u="sng" dirty="0" err="1">
                <a:solidFill>
                  <a:srgbClr val="FF6600"/>
                </a:solidFill>
              </a:rPr>
              <a:t>g</a:t>
            </a:r>
            <a:r>
              <a:rPr lang="en-US" altLang="zh-CN" sz="1600" u="sng" baseline="-25000" dirty="0" err="1">
                <a:solidFill>
                  <a:srgbClr val="FF6600"/>
                </a:solidFill>
              </a:rPr>
              <a:t>v</a:t>
            </a:r>
            <a:r>
              <a:rPr lang="en-US" altLang="zh-CN" sz="1600" u="sng" dirty="0">
                <a:solidFill>
                  <a:srgbClr val="FF6600"/>
                </a:solidFill>
              </a:rPr>
              <a:t>,</a:t>
            </a:r>
            <a:r>
              <a:rPr lang="zh-CN" altLang="en-US" sz="1600" u="sng" dirty="0">
                <a:solidFill>
                  <a:srgbClr val="FF6600"/>
                </a:solidFill>
              </a:rPr>
              <a:t> </a:t>
            </a:r>
            <a:r>
              <a:rPr lang="en-US" altLang="zh-CN" sz="1600" u="sng" dirty="0">
                <a:solidFill>
                  <a:srgbClr val="FF6600"/>
                </a:solidFill>
              </a:rPr>
              <a:t>T1/T2</a:t>
            </a:r>
            <a:r>
              <a:rPr lang="en-US" altLang="zh-CN" sz="1600" u="sng" dirty="0" smtClean="0">
                <a:solidFill>
                  <a:srgbClr val="FF6600"/>
                </a:solidFill>
              </a:rPr>
              <a:t>)</a:t>
            </a:r>
          </a:p>
          <a:p>
            <a:pPr marL="439801" indent="-342900">
              <a:lnSpc>
                <a:spcPct val="140000"/>
              </a:lnSpc>
            </a:pPr>
            <a:r>
              <a:rPr lang="en-US" altLang="zh-CN" sz="1600" dirty="0" smtClean="0"/>
              <a:t>Changbo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Fu.</a:t>
            </a:r>
            <a:r>
              <a:rPr lang="zh-CN" altLang="en-US" sz="1600" dirty="0"/>
              <a:t> </a:t>
            </a:r>
            <a:r>
              <a:rPr lang="en-US" altLang="zh-CN" sz="1600" dirty="0"/>
              <a:t>HY.</a:t>
            </a:r>
            <a:r>
              <a:rPr lang="zh-CN" altLang="en-US" sz="1600" dirty="0"/>
              <a:t> </a:t>
            </a:r>
            <a:r>
              <a:rPr lang="en-US" altLang="zh-CN" sz="1600" dirty="0"/>
              <a:t>Yan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</a:t>
            </a:r>
            <a:r>
              <a:rPr lang="zh-CN" altLang="en-US" sz="1600" dirty="0"/>
              <a:t> </a:t>
            </a:r>
            <a:r>
              <a:rPr lang="en-US" altLang="zh-CN" sz="1600" dirty="0"/>
              <a:t>preparing</a:t>
            </a:r>
            <a:r>
              <a:rPr lang="zh-CN" altLang="en-US" sz="1600" dirty="0"/>
              <a:t>,</a:t>
            </a:r>
            <a:r>
              <a:rPr lang="zh-CN" altLang="en-US" sz="1600" dirty="0">
                <a:solidFill>
                  <a:srgbClr val="800000"/>
                </a:solidFill>
              </a:rPr>
              <a:t> </a:t>
            </a:r>
            <a:r>
              <a:rPr lang="en-US" altLang="zh-CN" sz="1600" dirty="0">
                <a:solidFill>
                  <a:srgbClr val="800000"/>
                </a:solidFill>
              </a:rPr>
              <a:t>(</a:t>
            </a:r>
            <a:r>
              <a:rPr lang="en-US" altLang="zh-CN" sz="1600" dirty="0" smtClean="0">
                <a:solidFill>
                  <a:srgbClr val="800000"/>
                </a:solidFill>
              </a:rPr>
              <a:t>VDF,</a:t>
            </a:r>
            <a:r>
              <a:rPr lang="zh-CN" altLang="en-US" sz="1600" dirty="0" smtClean="0">
                <a:solidFill>
                  <a:srgbClr val="80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800000"/>
                </a:solidFill>
              </a:rPr>
              <a:t>g</a:t>
            </a:r>
            <a:r>
              <a:rPr lang="en-US" altLang="zh-CN" sz="1600" baseline="-25000" dirty="0" err="1" smtClean="0">
                <a:solidFill>
                  <a:srgbClr val="800000"/>
                </a:solidFill>
              </a:rPr>
              <a:t>A</a:t>
            </a:r>
            <a:r>
              <a:rPr lang="en-US" altLang="zh-CN" sz="1600" dirty="0" smtClean="0">
                <a:solidFill>
                  <a:srgbClr val="800000"/>
                </a:solidFill>
              </a:rPr>
              <a:t>,</a:t>
            </a:r>
            <a:r>
              <a:rPr lang="zh-CN" altLang="en-US" sz="1600" dirty="0" smtClean="0">
                <a:solidFill>
                  <a:srgbClr val="800000"/>
                </a:solidFill>
              </a:rPr>
              <a:t> </a:t>
            </a:r>
            <a:r>
              <a:rPr lang="en-US" altLang="zh-CN" sz="1600" dirty="0">
                <a:solidFill>
                  <a:srgbClr val="800000"/>
                </a:solidFill>
              </a:rPr>
              <a:t>T2</a:t>
            </a:r>
            <a:r>
              <a:rPr lang="en-US" altLang="zh-CN" sz="1600" dirty="0" smtClean="0">
                <a:solidFill>
                  <a:srgbClr val="800000"/>
                </a:solidFill>
              </a:rPr>
              <a:t>)</a:t>
            </a:r>
          </a:p>
          <a:p>
            <a:pPr marL="439801" indent="-342900">
              <a:lnSpc>
                <a:spcPct val="140000"/>
              </a:lnSpc>
            </a:pPr>
            <a:endParaRPr lang="en-US" altLang="zh-CN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1066800" y="6153834"/>
            <a:ext cx="277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SDF</a:t>
            </a:r>
            <a:r>
              <a:rPr lang="en-US" altLang="zh-CN" sz="1800" dirty="0" smtClean="0">
                <a:solidFill>
                  <a:srgbClr val="0000FF"/>
                </a:solidFill>
              </a:rPr>
              <a:t>:</a:t>
            </a:r>
            <a:r>
              <a:rPr lang="zh-CN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</a:rPr>
              <a:t>Spin-Dependent;</a:t>
            </a:r>
            <a:r>
              <a:rPr lang="zh-CN" altLang="en-US" sz="1800" dirty="0" smtClean="0">
                <a:solidFill>
                  <a:srgbClr val="0000FF"/>
                </a:solidFill>
              </a:rPr>
              <a:t> </a:t>
            </a:r>
            <a:endParaRPr lang="en-US" altLang="zh-CN" sz="1800" dirty="0" smtClean="0">
              <a:solidFill>
                <a:srgbClr val="0000FF"/>
              </a:solidFill>
            </a:endParaRPr>
          </a:p>
          <a:p>
            <a:pPr algn="l"/>
            <a:r>
              <a:rPr lang="en-US" altLang="zh-CN" sz="1800" dirty="0" smtClean="0">
                <a:solidFill>
                  <a:srgbClr val="0000FF"/>
                </a:solidFill>
              </a:rPr>
              <a:t>VDF:</a:t>
            </a:r>
            <a:r>
              <a:rPr lang="zh-CN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Volocity</a:t>
            </a:r>
            <a:r>
              <a:rPr lang="zh-CN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</a:rPr>
              <a:t>Dependent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34200" y="1600200"/>
            <a:ext cx="20574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2050"/>
              </a:spcBef>
            </a:pPr>
            <a:r>
              <a:rPr lang="en-US" altLang="zh-CN" sz="1800" dirty="0" smtClean="0"/>
              <a:t>Frequency</a:t>
            </a:r>
          </a:p>
          <a:p>
            <a:pPr>
              <a:spcBef>
                <a:spcPts val="2050"/>
              </a:spcBef>
            </a:pPr>
            <a:r>
              <a:rPr lang="en-US" altLang="zh-CN" sz="1800" dirty="0" smtClean="0"/>
              <a:t>NMR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T1</a:t>
            </a:r>
          </a:p>
          <a:p>
            <a:pPr>
              <a:spcBef>
                <a:spcPts val="2050"/>
              </a:spcBef>
            </a:pPr>
            <a:r>
              <a:rPr lang="en-US" altLang="zh-CN" sz="1800" dirty="0" smtClean="0"/>
              <a:t>NMR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T2</a:t>
            </a:r>
          </a:p>
          <a:p>
            <a:pPr>
              <a:spcBef>
                <a:spcPts val="2050"/>
              </a:spcBef>
            </a:pPr>
            <a:r>
              <a:rPr lang="en-US" altLang="zh-CN" sz="1800" dirty="0" smtClean="0"/>
              <a:t>V</a:t>
            </a:r>
            <a:r>
              <a:rPr lang="zh-CN" altLang="en-US" sz="1800" dirty="0"/>
              <a:t>-</a:t>
            </a:r>
            <a:r>
              <a:rPr lang="en-US" altLang="zh-CN" sz="1800" dirty="0" smtClean="0"/>
              <a:t>dependent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</a:t>
            </a:r>
            <a:r>
              <a:rPr lang="en-US" altLang="zh-CN" sz="18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err="1" smtClean="0"/>
              <a:t>r</a:t>
            </a:r>
            <a:r>
              <a:rPr lang="en-US" sz="1800" dirty="0" smtClean="0"/>
              <a:t>）</a:t>
            </a:r>
          </a:p>
          <a:p>
            <a:pPr>
              <a:spcBef>
                <a:spcPts val="2050"/>
              </a:spcBef>
            </a:pPr>
            <a:r>
              <a:rPr lang="en-US" altLang="zh-CN" sz="1800" dirty="0" smtClean="0"/>
              <a:t>V</a:t>
            </a:r>
            <a:r>
              <a:rPr lang="zh-CN" altLang="en-US" sz="1800" dirty="0"/>
              <a:t>-</a:t>
            </a:r>
            <a:r>
              <a:rPr lang="en-US" altLang="zh-CN" sz="1800" dirty="0" smtClean="0"/>
              <a:t>dependent (</a:t>
            </a:r>
            <a:r>
              <a:rPr lang="en-US" altLang="zh-CN" sz="1800" dirty="0" err="1" smtClean="0">
                <a:latin typeface="ＭＳ ゴシック"/>
                <a:ea typeface="ＭＳ ゴシック"/>
                <a:cs typeface="ＭＳ ゴシック"/>
                <a:sym typeface="Wingdings"/>
              </a:rPr>
              <a:t>v×r</a:t>
            </a:r>
            <a:r>
              <a:rPr lang="en-US" altLang="zh-CN" sz="1800" dirty="0" smtClean="0">
                <a:latin typeface="ＭＳ ゴシック"/>
                <a:ea typeface="ＭＳ ゴシック"/>
                <a:cs typeface="ＭＳ ゴシック"/>
                <a:sym typeface="Wingdings"/>
              </a:rPr>
              <a:t>)</a:t>
            </a:r>
          </a:p>
          <a:p>
            <a:pPr>
              <a:spcBef>
                <a:spcPts val="2050"/>
              </a:spcBef>
            </a:pPr>
            <a:r>
              <a:rPr lang="en-US" altLang="zh-CN" sz="1800" dirty="0" smtClean="0">
                <a:latin typeface="ＭＳ ゴシック"/>
                <a:ea typeface="ＭＳ ゴシック"/>
                <a:cs typeface="ＭＳ ゴシック"/>
                <a:sym typeface="Wingdings"/>
              </a:rPr>
              <a:t>Phase?</a:t>
            </a:r>
            <a:endParaRPr lang="en-US" altLang="zh-CN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91000" y="6400800"/>
            <a:ext cx="3522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*Not complete list, Sorry if not include your works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32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3273524"/>
            <a:ext cx="3606800" cy="289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Frequency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Shift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Constrain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SDSRF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33600"/>
            <a:ext cx="5105400" cy="2057400"/>
          </a:xfrm>
        </p:spPr>
        <p:txBody>
          <a:bodyPr/>
          <a:lstStyle/>
          <a:p>
            <a:r>
              <a:rPr lang="en-US" altLang="zh-CN" dirty="0" smtClean="0"/>
              <a:t>2012, </a:t>
            </a:r>
            <a:r>
              <a:rPr lang="en-US" dirty="0" err="1" smtClean="0"/>
              <a:t>dF</a:t>
            </a:r>
            <a:r>
              <a:rPr lang="en-US" altLang="zh-CN" dirty="0"/>
              <a:t>=</a:t>
            </a:r>
            <a:r>
              <a:rPr lang="en-US" altLang="zh-CN" dirty="0" smtClean="0"/>
              <a:t>(</a:t>
            </a:r>
            <a:r>
              <a:rPr lang="en-US" altLang="zh-CN" dirty="0"/>
              <a:t>3</a:t>
            </a:r>
            <a:r>
              <a:rPr lang="en-US" altLang="zh-CN" dirty="0" smtClean="0"/>
              <a:t>±5)</a:t>
            </a:r>
            <a:r>
              <a:rPr lang="en-US" altLang="zh-CN" dirty="0"/>
              <a:t>×10</a:t>
            </a:r>
            <a:r>
              <a:rPr lang="en-US" altLang="zh-CN" baseline="30000" dirty="0" smtClean="0"/>
              <a:t>-3</a:t>
            </a:r>
            <a:r>
              <a:rPr lang="en-US" altLang="zh-CN" dirty="0" smtClean="0"/>
              <a:t>Hz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2013</a:t>
            </a:r>
            <a:r>
              <a:rPr lang="en-US" altLang="zh-CN" dirty="0"/>
              <a:t>,</a:t>
            </a:r>
            <a:r>
              <a:rPr lang="en-US" dirty="0" smtClean="0"/>
              <a:t> </a:t>
            </a:r>
            <a:r>
              <a:rPr lang="en-US" dirty="0" err="1"/>
              <a:t>dF</a:t>
            </a:r>
            <a:r>
              <a:rPr lang="en-US" altLang="zh-CN" dirty="0" smtClean="0"/>
              <a:t>=(2.6±1.7)×10</a:t>
            </a:r>
            <a:r>
              <a:rPr lang="en-US" altLang="zh-CN" baseline="30000" dirty="0" smtClean="0"/>
              <a:t>-5</a:t>
            </a:r>
            <a:r>
              <a:rPr lang="en-US" altLang="zh-CN" dirty="0" smtClean="0"/>
              <a:t>Hz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7000"/>
            <a:ext cx="2286000" cy="228600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01" y="1447800"/>
            <a:ext cx="2965699" cy="250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00" y="3980936"/>
            <a:ext cx="3048000" cy="2274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366" y="6400800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Exp</a:t>
            </a:r>
            <a:r>
              <a:rPr lang="en-US" sz="1600" dirty="0" smtClean="0"/>
              <a:t> @ Duke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U &amp; Indiana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U</a:t>
            </a:r>
            <a:r>
              <a:rPr lang="zh-CN" altLang="en-US" sz="1600" dirty="0" smtClean="0"/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172200"/>
            <a:ext cx="3138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err="1" smtClean="0"/>
              <a:t>W.Zheng</a:t>
            </a:r>
            <a:r>
              <a:rPr lang="en-US" altLang="zh-CN" sz="1400" dirty="0" smtClean="0"/>
              <a:t> et al., PRD85(2012)061401</a:t>
            </a:r>
          </a:p>
          <a:p>
            <a:r>
              <a:rPr lang="en-US" altLang="zh-CN" sz="1400" dirty="0" smtClean="0"/>
              <a:t>P. Chu et al., PRD87(2014)011105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VDSRF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3187700" cy="924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667000"/>
            <a:ext cx="414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Key</a:t>
            </a:r>
            <a:r>
              <a:rPr lang="zh-CN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Point:</a:t>
            </a:r>
            <a:r>
              <a:rPr lang="zh-CN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From</a:t>
            </a:r>
            <a:r>
              <a:rPr lang="zh-CN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&lt;V&gt;</a:t>
            </a:r>
            <a:r>
              <a:rPr lang="zh-CN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to</a:t>
            </a:r>
            <a:r>
              <a:rPr lang="zh-CN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&lt;V</a:t>
            </a:r>
            <a:r>
              <a:rPr lang="en-US" altLang="zh-CN" sz="2400" baseline="30000" dirty="0" smtClean="0">
                <a:solidFill>
                  <a:srgbClr val="FF6600"/>
                </a:solidFill>
              </a:rPr>
              <a:t>2</a:t>
            </a:r>
            <a:r>
              <a:rPr lang="en-US" altLang="zh-CN" sz="2400" dirty="0" smtClean="0">
                <a:solidFill>
                  <a:srgbClr val="FF6600"/>
                </a:solidFill>
              </a:rPr>
              <a:t>&gt;</a:t>
            </a:r>
            <a:endParaRPr lang="en-US" sz="2400" dirty="0">
              <a:solidFill>
                <a:srgbClr val="FF66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2533" y="1600200"/>
            <a:ext cx="7972032" cy="4876800"/>
            <a:chOff x="772533" y="1600200"/>
            <a:chExt cx="7972032" cy="487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600200"/>
              <a:ext cx="3867765" cy="273745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72533" y="3905542"/>
              <a:ext cx="3376104" cy="2571458"/>
              <a:chOff x="942948" y="3651170"/>
              <a:chExt cx="3376104" cy="257145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2948" y="4012828"/>
                <a:ext cx="2235200" cy="2209800"/>
              </a:xfrm>
              <a:prstGeom prst="rect">
                <a:avLst/>
              </a:prstGeom>
            </p:spPr>
          </p:pic>
          <p:sp>
            <p:nvSpPr>
              <p:cNvPr id="12" name="Right Arrow 11"/>
              <p:cNvSpPr/>
              <p:nvPr/>
            </p:nvSpPr>
            <p:spPr>
              <a:xfrm rot="19043992">
                <a:off x="1759459" y="3651170"/>
                <a:ext cx="624215" cy="276402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59247" y="3725436"/>
                <a:ext cx="1859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 smtClean="0"/>
                  <a:t>SEOP</a:t>
                </a:r>
                <a:r>
                  <a:rPr lang="en-US" altLang="zh-CN" sz="1800" baseline="30000" dirty="0" smtClean="0"/>
                  <a:t>3</a:t>
                </a:r>
                <a:r>
                  <a:rPr lang="en-US" altLang="zh-CN" sz="1800" dirty="0" smtClean="0"/>
                  <a:t>He, NMR</a:t>
                </a:r>
                <a:endParaRPr lang="en-US" sz="18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797300" y="4593615"/>
            <a:ext cx="5029200" cy="1752600"/>
            <a:chOff x="1151346" y="4564306"/>
            <a:chExt cx="7012022" cy="2293694"/>
          </a:xfrm>
        </p:grpSpPr>
        <p:sp>
          <p:nvSpPr>
            <p:cNvPr id="15" name="Rounded Rectangle 14"/>
            <p:cNvSpPr/>
            <p:nvPr/>
          </p:nvSpPr>
          <p:spPr>
            <a:xfrm>
              <a:off x="1151346" y="4564306"/>
              <a:ext cx="7012022" cy="2293694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0469" y="4683006"/>
              <a:ext cx="6760459" cy="2076149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524000"/>
            <a:ext cx="3886200" cy="4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on VDSRF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7716"/>
            <a:ext cx="3886200" cy="441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4470400" cy="7114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78370" y="494954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600200"/>
            <a:ext cx="8452884" cy="4572000"/>
            <a:chOff x="381000" y="1600200"/>
            <a:chExt cx="8452884" cy="4572000"/>
          </a:xfrm>
        </p:grpSpPr>
        <p:grpSp>
          <p:nvGrpSpPr>
            <p:cNvPr id="10" name="Group 9"/>
            <p:cNvGrpSpPr/>
            <p:nvPr/>
          </p:nvGrpSpPr>
          <p:grpSpPr>
            <a:xfrm>
              <a:off x="381000" y="4343330"/>
              <a:ext cx="4572000" cy="1751053"/>
              <a:chOff x="381000" y="4343330"/>
              <a:chExt cx="4572000" cy="175105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1000" y="43433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 smtClean="0">
                    <a:solidFill>
                      <a:srgbClr val="FF6600"/>
                    </a:solidFill>
                  </a:rPr>
                  <a:t>Preliminary Result:</a:t>
                </a:r>
              </a:p>
              <a:p>
                <a:pPr algn="l"/>
                <a:r>
                  <a:rPr lang="en-US" altLang="zh-CN" sz="1800" dirty="0" smtClean="0"/>
                  <a:t>About 3 order of magnitude improvement than that in</a:t>
                </a: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PRL </a:t>
                </a:r>
                <a:r>
                  <a:rPr lang="en-US" altLang="zh-CN" sz="1800" dirty="0"/>
                  <a:t>108, 181801 (2012</a:t>
                </a:r>
                <a:r>
                  <a:rPr lang="en-US" altLang="zh-CN" sz="1800" dirty="0" smtClean="0"/>
                  <a:t>)</a:t>
                </a:r>
                <a:endParaRPr lang="en-US" sz="1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35760" y="5694273"/>
                <a:ext cx="240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C.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Fu,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H.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Yan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al.</a:t>
                </a:r>
                <a:endParaRPr lang="en-US" sz="20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600200"/>
              <a:ext cx="3880884" cy="4572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362200" y="1929993"/>
            <a:ext cx="457200" cy="4984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450"/>
              </a:spcBef>
            </a:pPr>
            <a:r>
              <a:rPr lang="en-US" dirty="0" smtClean="0"/>
              <a:t>massive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bosons</a:t>
            </a:r>
            <a:r>
              <a:rPr lang="zh-CN" altLang="en-US" dirty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BAU, CP, Dark Matter </a:t>
            </a:r>
            <a:r>
              <a:rPr lang="en-US" altLang="zh-CN" dirty="0" smtClean="0"/>
              <a:t>etc. puzzles</a:t>
            </a:r>
            <a:r>
              <a:rPr lang="en-US" altLang="zh-CN" dirty="0"/>
              <a:t>!</a:t>
            </a:r>
            <a:endParaRPr lang="en-US" dirty="0" smtClean="0"/>
          </a:p>
          <a:p>
            <a:pPr>
              <a:spcBef>
                <a:spcPts val="1450"/>
              </a:spcBef>
            </a:pPr>
            <a:r>
              <a:rPr lang="en-US" altLang="zh-CN" dirty="0" smtClean="0">
                <a:solidFill>
                  <a:srgbClr val="2136EC"/>
                </a:solidFill>
              </a:rPr>
              <a:t>Polarized </a:t>
            </a:r>
            <a:r>
              <a:rPr lang="en-US" altLang="zh-CN" baseline="30000" dirty="0" smtClean="0">
                <a:solidFill>
                  <a:srgbClr val="2136EC"/>
                </a:solidFill>
              </a:rPr>
              <a:t>3</a:t>
            </a:r>
            <a:r>
              <a:rPr lang="en-US" altLang="zh-CN" dirty="0" smtClean="0">
                <a:solidFill>
                  <a:srgbClr val="2136EC"/>
                </a:solidFill>
              </a:rPr>
              <a:t>He </a:t>
            </a:r>
            <a:r>
              <a:rPr lang="en-US" altLang="zh-CN" dirty="0" smtClean="0"/>
              <a:t>is good probe to detect 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forces in wide range from </a:t>
            </a:r>
            <a:r>
              <a:rPr lang="en-US" altLang="zh-CN" dirty="0" smtClean="0">
                <a:solidFill>
                  <a:srgbClr val="2136EC"/>
                </a:solidFill>
              </a:rPr>
              <a:t>10</a:t>
            </a:r>
            <a:r>
              <a:rPr lang="en-US" altLang="zh-CN" baseline="30000" dirty="0" smtClean="0">
                <a:solidFill>
                  <a:srgbClr val="2136EC"/>
                </a:solidFill>
              </a:rPr>
              <a:t>-6</a:t>
            </a:r>
            <a:r>
              <a:rPr lang="en-US" altLang="zh-CN" dirty="0" smtClean="0">
                <a:solidFill>
                  <a:srgbClr val="2136EC"/>
                </a:solidFill>
              </a:rPr>
              <a:t>---10</a:t>
            </a:r>
            <a:r>
              <a:rPr lang="en-US" altLang="zh-CN" baseline="30000" dirty="0" smtClean="0">
                <a:solidFill>
                  <a:srgbClr val="2136EC"/>
                </a:solidFill>
              </a:rPr>
              <a:t>6</a:t>
            </a:r>
            <a:r>
              <a:rPr lang="en-US" altLang="zh-CN" dirty="0" smtClean="0">
                <a:solidFill>
                  <a:srgbClr val="2136EC"/>
                </a:solidFill>
              </a:rPr>
              <a:t> m</a:t>
            </a:r>
            <a:r>
              <a:rPr lang="en-US" altLang="zh-CN" dirty="0" smtClean="0"/>
              <a:t>.</a:t>
            </a:r>
          </a:p>
          <a:p>
            <a:pPr>
              <a:spcBef>
                <a:spcPts val="1450"/>
              </a:spcBef>
            </a:pPr>
            <a:r>
              <a:rPr lang="en-US" altLang="zh-CN" dirty="0" smtClean="0"/>
              <a:t>With this probe, we have constrained the coupling strength to new record levels.</a:t>
            </a:r>
          </a:p>
          <a:p>
            <a:pPr>
              <a:spcBef>
                <a:spcPts val="1450"/>
              </a:spcBef>
            </a:pPr>
            <a:r>
              <a:rPr lang="en-US" altLang="zh-CN" dirty="0" smtClean="0"/>
              <a:t>We expect that the </a:t>
            </a:r>
            <a:r>
              <a:rPr lang="en-US" altLang="zh-CN" b="1" dirty="0" smtClean="0">
                <a:solidFill>
                  <a:srgbClr val="C00000"/>
                </a:solidFill>
              </a:rPr>
              <a:t>“5</a:t>
            </a:r>
            <a:r>
              <a:rPr lang="en-US" altLang="zh-CN" b="1" baseline="30000" dirty="0" smtClean="0">
                <a:solidFill>
                  <a:srgbClr val="C00000"/>
                </a:solidFill>
              </a:rPr>
              <a:t>th</a:t>
            </a:r>
            <a:r>
              <a:rPr lang="en-US" altLang="zh-CN" b="1" dirty="0" smtClean="0">
                <a:solidFill>
                  <a:srgbClr val="C00000"/>
                </a:solidFill>
              </a:rPr>
              <a:t> Force + NMR” </a:t>
            </a:r>
            <a:r>
              <a:rPr lang="en-US" altLang="zh-CN" dirty="0" smtClean="0"/>
              <a:t>method will keep working in searching new fundamental light particles.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8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78" y="2133600"/>
            <a:ext cx="776097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Changbo Fu (</a:t>
            </a:r>
            <a:r>
              <a:rPr lang="en-US" dirty="0" err="1" smtClean="0"/>
              <a:t>Shaihai</a:t>
            </a:r>
            <a:r>
              <a:rPr lang="en-US" dirty="0" smtClean="0"/>
              <a:t> Jiao Tong U.)</a:t>
            </a:r>
          </a:p>
          <a:p>
            <a:r>
              <a:rPr lang="en-US" dirty="0"/>
              <a:t>Haiyang Yan </a:t>
            </a:r>
            <a:r>
              <a:rPr lang="en-US" dirty="0" smtClean="0"/>
              <a:t>(CIAP)</a:t>
            </a:r>
          </a:p>
          <a:p>
            <a:r>
              <a:rPr lang="en-US" dirty="0" smtClean="0"/>
              <a:t>Haiyan Gao (Duke U)</a:t>
            </a:r>
          </a:p>
          <a:p>
            <a:r>
              <a:rPr lang="en-US" dirty="0" err="1" smtClean="0"/>
              <a:t>Pinghan</a:t>
            </a:r>
            <a:r>
              <a:rPr lang="en-US" dirty="0" smtClean="0"/>
              <a:t> Chu (Duke U)</a:t>
            </a:r>
          </a:p>
          <a:p>
            <a:r>
              <a:rPr lang="en-US" dirty="0" smtClean="0"/>
              <a:t>W. Mike Snow (Indiana U)</a:t>
            </a:r>
          </a:p>
          <a:p>
            <a:r>
              <a:rPr lang="en-US" dirty="0" smtClean="0"/>
              <a:t>Thomas Gentile (NIST)</a:t>
            </a:r>
          </a:p>
          <a:p>
            <a:r>
              <a:rPr lang="en-US" dirty="0" err="1" smtClean="0"/>
              <a:t>Wangchun</a:t>
            </a:r>
            <a:r>
              <a:rPr lang="en-US" dirty="0" smtClean="0"/>
              <a:t> Chen (NIST)</a:t>
            </a:r>
          </a:p>
          <a:p>
            <a:r>
              <a:rPr lang="en-US" altLang="zh-CN" dirty="0" smtClean="0"/>
              <a:t>W.Z</a:t>
            </a:r>
            <a:r>
              <a:rPr lang="zh-CN" altLang="en-US" dirty="0" smtClean="0"/>
              <a:t> </a:t>
            </a:r>
            <a:r>
              <a:rPr lang="en-US" altLang="zh-CN" dirty="0" smtClean="0"/>
              <a:t>Zheng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(Duke</a:t>
            </a:r>
            <a:r>
              <a:rPr lang="zh-CN" altLang="en-US" dirty="0" smtClean="0"/>
              <a:t> </a:t>
            </a:r>
            <a:r>
              <a:rPr lang="en-US" altLang="zh-CN" dirty="0" smtClean="0"/>
              <a:t>U)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8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needed?</a:t>
            </a:r>
            <a:r>
              <a:rPr lang="zh-CN" altLang="en-US" dirty="0" smtClean="0"/>
              <a:t> </a:t>
            </a:r>
            <a:r>
              <a:rPr lang="en-US" altLang="zh-CN" dirty="0" smtClean="0"/>
              <a:t>(CP)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343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50"/>
              </a:spcBef>
            </a:pPr>
            <a:r>
              <a:rPr lang="en-US" dirty="0" smtClean="0"/>
              <a:t>Baryon </a:t>
            </a:r>
            <a:r>
              <a:rPr lang="en-US" dirty="0"/>
              <a:t>asymmetry of Universe (BAU) </a:t>
            </a:r>
            <a:r>
              <a:rPr lang="en-US" dirty="0" smtClean="0"/>
              <a:t>:</a:t>
            </a:r>
            <a:r>
              <a:rPr lang="en-US" altLang="zh-CN" b="1" dirty="0" smtClean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aryon</a:t>
            </a:r>
            <a:r>
              <a:rPr lang="en-US" b="1" dirty="0">
                <a:solidFill>
                  <a:srgbClr val="0000FF"/>
                </a:solidFill>
              </a:rPr>
              <a:t>/ </a:t>
            </a:r>
            <a:r>
              <a:rPr lang="en-US" b="1" dirty="0" smtClean="0">
                <a:solidFill>
                  <a:srgbClr val="0000FF"/>
                </a:solidFill>
              </a:rPr>
              <a:t>photon</a:t>
            </a:r>
            <a:r>
              <a:rPr lang="en-US" altLang="zh-CN" b="1" dirty="0" smtClean="0">
                <a:solidFill>
                  <a:srgbClr val="0000FF"/>
                </a:solidFill>
              </a:rPr>
              <a:t>~</a:t>
            </a:r>
            <a:r>
              <a:rPr lang="en-US" b="1" dirty="0" smtClean="0">
                <a:solidFill>
                  <a:srgbClr val="0000FF"/>
                </a:solidFill>
              </a:rPr>
              <a:t>10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r>
              <a:rPr lang="en-US" b="1" baseline="30000" dirty="0">
                <a:solidFill>
                  <a:srgbClr val="0000FF"/>
                </a:solidFill>
              </a:rPr>
              <a:t>10</a:t>
            </a:r>
            <a:r>
              <a:rPr lang="en-US" dirty="0"/>
              <a:t> </a:t>
            </a:r>
          </a:p>
          <a:p>
            <a:pPr>
              <a:spcBef>
                <a:spcPts val="2050"/>
              </a:spcBef>
            </a:pPr>
            <a:r>
              <a:rPr lang="en-US" altLang="zh-CN" dirty="0" smtClean="0"/>
              <a:t>CP</a:t>
            </a:r>
            <a:r>
              <a:rPr lang="zh-CN" altLang="en-US" dirty="0" smtClean="0"/>
              <a:t> </a:t>
            </a:r>
            <a:r>
              <a:rPr lang="en-US" altLang="zh-CN" dirty="0" smtClean="0"/>
              <a:t>violation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observed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dirty="0" err="1" smtClean="0"/>
              <a:t>kaon</a:t>
            </a:r>
            <a:r>
              <a:rPr lang="en-US" altLang="zh-CN" dirty="0" err="1" smtClean="0"/>
              <a:t>&amp;</a:t>
            </a:r>
            <a:r>
              <a:rPr lang="en-US" dirty="0" err="1" smtClean="0"/>
              <a:t>B</a:t>
            </a:r>
            <a:r>
              <a:rPr lang="en-US" altLang="zh-CN" dirty="0" err="1" smtClean="0"/>
              <a:t>-</a:t>
            </a:r>
            <a:r>
              <a:rPr lang="en-US" dirty="0" err="1" smtClean="0"/>
              <a:t>meson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experimentally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00FF"/>
                </a:solidFill>
              </a:rPr>
              <a:t>Baryon/photon~1</a:t>
            </a:r>
            <a:r>
              <a:rPr lang="en-US" altLang="zh-CN" b="1" dirty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-18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>
              <a:spcBef>
                <a:spcPts val="2050"/>
              </a:spcBef>
            </a:pPr>
            <a:r>
              <a:rPr lang="en-US" dirty="0" smtClean="0"/>
              <a:t>Sakharov</a:t>
            </a:r>
            <a:r>
              <a:rPr lang="zh-CN" altLang="en-US" dirty="0" smtClean="0"/>
              <a:t> </a:t>
            </a:r>
            <a:r>
              <a:rPr lang="en-US" altLang="zh-CN" dirty="0" smtClean="0"/>
              <a:t>1967,</a:t>
            </a:r>
            <a:r>
              <a:rPr lang="zh-CN" altLang="en-US" dirty="0" smtClean="0"/>
              <a:t>  </a:t>
            </a:r>
            <a:r>
              <a:rPr lang="en-US" b="1" dirty="0" smtClean="0">
                <a:solidFill>
                  <a:srgbClr val="0000FF"/>
                </a:solidFill>
              </a:rPr>
              <a:t>CP</a:t>
            </a:r>
            <a:r>
              <a:rPr lang="en-US" altLang="zh-CN" b="1" dirty="0" smtClean="0">
                <a:solidFill>
                  <a:srgbClr val="0000FF"/>
                </a:solidFill>
              </a:rPr>
              <a:t>V</a:t>
            </a:r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is</a:t>
            </a:r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the</a:t>
            </a:r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Key</a:t>
            </a:r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for</a:t>
            </a:r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BAU</a:t>
            </a:r>
            <a:endParaRPr lang="en-US" b="1" dirty="0">
              <a:solidFill>
                <a:srgbClr val="0000FF"/>
              </a:solidFill>
            </a:endParaRPr>
          </a:p>
          <a:p>
            <a:pPr>
              <a:spcBef>
                <a:spcPts val="2050"/>
              </a:spcBef>
            </a:pPr>
            <a:r>
              <a:rPr lang="en-US" dirty="0" smtClean="0">
                <a:solidFill>
                  <a:srgbClr val="2136EC"/>
                </a:solidFill>
              </a:rPr>
              <a:t>EDM</a:t>
            </a:r>
            <a:r>
              <a:rPr lang="en-US" altLang="zh-CN" dirty="0" smtClean="0"/>
              <a:t>(</a:t>
            </a:r>
            <a:r>
              <a:rPr lang="en-US" dirty="0" smtClean="0"/>
              <a:t>Electric </a:t>
            </a:r>
            <a:r>
              <a:rPr lang="en-US" dirty="0"/>
              <a:t>dipole moment</a:t>
            </a:r>
            <a:r>
              <a:rPr lang="en-US" altLang="zh-CN" dirty="0" smtClean="0"/>
              <a:t>)</a:t>
            </a:r>
            <a:endParaRPr lang="en-US" dirty="0"/>
          </a:p>
          <a:p>
            <a:pPr>
              <a:spcBef>
                <a:spcPts val="2050"/>
              </a:spcBef>
            </a:pPr>
            <a:r>
              <a:rPr lang="en-US" dirty="0" smtClean="0"/>
              <a:t>Require CP </a:t>
            </a:r>
            <a:r>
              <a:rPr lang="en-US" dirty="0"/>
              <a:t>violation beyond SM </a:t>
            </a:r>
          </a:p>
          <a:p>
            <a:pPr>
              <a:spcBef>
                <a:spcPts val="2050"/>
              </a:spcBef>
            </a:pPr>
            <a:r>
              <a:rPr lang="en-US" dirty="0" smtClean="0"/>
              <a:t>Spin</a:t>
            </a:r>
            <a:r>
              <a:rPr lang="en-US" dirty="0"/>
              <a:t>-dependent short</a:t>
            </a:r>
            <a:r>
              <a:rPr lang="en-US" dirty="0" smtClean="0"/>
              <a:t>-range </a:t>
            </a:r>
            <a:r>
              <a:rPr lang="en-US" dirty="0"/>
              <a:t>forces? </a:t>
            </a:r>
          </a:p>
          <a:p>
            <a:pPr>
              <a:spcBef>
                <a:spcPts val="205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495800"/>
            <a:ext cx="5821680" cy="1600200"/>
          </a:xfrm>
        </p:spPr>
        <p:txBody>
          <a:bodyPr/>
          <a:lstStyle/>
          <a:p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28" t="47612" b="4178"/>
          <a:stretch/>
        </p:blipFill>
        <p:spPr bwMode="auto">
          <a:xfrm>
            <a:off x="1298912" y="3962400"/>
            <a:ext cx="72624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149600" cy="2362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7400" y="1600200"/>
            <a:ext cx="2966054" cy="2286000"/>
            <a:chOff x="6096000" y="1600200"/>
            <a:chExt cx="2966054" cy="2286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600200"/>
              <a:ext cx="2966054" cy="228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600200"/>
              <a:ext cx="1333500" cy="666750"/>
            </a:xfrm>
            <a:prstGeom prst="rect">
              <a:avLst/>
            </a:prstGeom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524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Axion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is-IS" altLang="zh-CN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588364"/>
            <a:ext cx="5410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1977, </a:t>
            </a:r>
            <a:r>
              <a:rPr lang="en-US" sz="2400" dirty="0" err="1" smtClean="0"/>
              <a:t>Peccei</a:t>
            </a:r>
            <a:r>
              <a:rPr lang="en-US" sz="2400" dirty="0" smtClean="0"/>
              <a:t>-Quinn Symmetry; </a:t>
            </a:r>
          </a:p>
          <a:p>
            <a:r>
              <a:rPr lang="en-US" sz="2400" dirty="0" smtClean="0"/>
              <a:t>When the PQ Symmetry breaks</a:t>
            </a:r>
          </a:p>
          <a:p>
            <a:r>
              <a:rPr lang="en-US" sz="2400" dirty="0" smtClean="0"/>
              <a:t>----&gt;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Good Theoretical Solution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Good dark matter candidate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27083" r="48227" b="61067"/>
          <a:stretch/>
        </p:blipFill>
        <p:spPr bwMode="auto">
          <a:xfrm>
            <a:off x="2362200" y="2133600"/>
            <a:ext cx="4548266" cy="8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3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Searching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Medium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746" y="1694275"/>
            <a:ext cx="4267200" cy="6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dirty="0" smtClean="0"/>
              <a:t>Direct </a:t>
            </a:r>
            <a:r>
              <a:rPr lang="en-US" altLang="zh-CN" sz="2400" dirty="0" err="1" smtClean="0"/>
              <a:t>Observaton</a:t>
            </a: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8167" r="9870" b="71483"/>
          <a:stretch>
            <a:fillRect/>
          </a:stretch>
        </p:blipFill>
        <p:spPr bwMode="auto">
          <a:xfrm>
            <a:off x="6229392" y="1483782"/>
            <a:ext cx="1700226" cy="125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66746" y="2743200"/>
            <a:ext cx="7562872" cy="1295400"/>
            <a:chOff x="228600" y="2627235"/>
            <a:chExt cx="7562872" cy="12954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4100" t="27091" b="41540"/>
            <a:stretch>
              <a:fillRect/>
            </a:stretch>
          </p:blipFill>
          <p:spPr bwMode="auto">
            <a:xfrm>
              <a:off x="5249228" y="2655340"/>
              <a:ext cx="2542244" cy="126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228600" y="2627235"/>
              <a:ext cx="471490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altLang="zh-CN" sz="2400" dirty="0" smtClean="0">
                  <a:latin typeface="+mn-lt"/>
                </a:rPr>
                <a:t>Make</a:t>
              </a:r>
              <a:r>
                <a:rPr lang="en-US" sz="2400" dirty="0" smtClean="0">
                  <a:latin typeface="+mn-lt"/>
                </a:rPr>
                <a:t> One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dirty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  </a:t>
              </a:r>
              <a:r>
                <a:rPr lang="en-US" sz="1800" dirty="0" smtClean="0">
                  <a:latin typeface="+mn-lt"/>
                </a:rPr>
                <a:t>Shining light through a wall</a:t>
              </a:r>
              <a:endParaRPr lang="en-US" sz="2400" dirty="0" smtClean="0">
                <a:latin typeface="+mn-lt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Date Placeholder 1"/>
          <p:cNvSpPr txBox="1">
            <a:spLocks/>
          </p:cNvSpPr>
          <p:nvPr/>
        </p:nvSpPr>
        <p:spPr>
          <a:xfrm>
            <a:off x="533400" y="6629400"/>
            <a:ext cx="2286000" cy="2286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kern="1200">
                <a:solidFill>
                  <a:schemeClr val="bg1">
                    <a:lumMod val="8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mtClean="0"/>
              <a:t>Changbo Fu, Dec,2015 @CIAP</a:t>
            </a:r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pSp>
        <p:nvGrpSpPr>
          <p:cNvPr id="3" name="Group 2"/>
          <p:cNvGrpSpPr/>
          <p:nvPr/>
        </p:nvGrpSpPr>
        <p:grpSpPr>
          <a:xfrm>
            <a:off x="357522" y="4146920"/>
            <a:ext cx="8329278" cy="1339480"/>
            <a:chOff x="400050" y="4708424"/>
            <a:chExt cx="8329278" cy="133948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400050" y="4738720"/>
              <a:ext cx="3581400" cy="37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“</a:t>
              </a:r>
              <a:r>
                <a:rPr lang="en-US" altLang="zh-CN" sz="2400" dirty="0" smtClean="0">
                  <a:latin typeface="+mn-lt"/>
                </a:rPr>
                <a:t>The</a:t>
              </a:r>
              <a:r>
                <a:rPr lang="zh-CN" altLang="en-US" sz="2400" dirty="0" smtClean="0">
                  <a:latin typeface="+mn-lt"/>
                </a:rPr>
                <a:t> </a:t>
              </a:r>
              <a:r>
                <a:rPr lang="en-US" altLang="zh-CN" sz="2400" dirty="0" smtClean="0">
                  <a:latin typeface="+mn-lt"/>
                </a:rPr>
                <a:t>5</a:t>
              </a:r>
              <a:r>
                <a:rPr lang="en-US" altLang="zh-CN" sz="2400" baseline="30000" dirty="0" smtClean="0">
                  <a:latin typeface="+mn-lt"/>
                </a:rPr>
                <a:t>th</a:t>
              </a:r>
              <a:r>
                <a:rPr lang="zh-CN" altLang="en-US" sz="2400" dirty="0" smtClean="0">
                  <a:latin typeface="+mn-lt"/>
                </a:rPr>
                <a:t> </a:t>
              </a:r>
              <a:r>
                <a:rPr lang="en-US" altLang="zh-CN" sz="2400" dirty="0" smtClean="0">
                  <a:latin typeface="+mn-lt"/>
                </a:rPr>
                <a:t>Force</a:t>
              </a:r>
              <a:r>
                <a:rPr lang="zh-CN" altLang="en-US" sz="2400" dirty="0" smtClean="0">
                  <a:latin typeface="+mn-lt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”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2128" y="4708424"/>
              <a:ext cx="4267200" cy="1339480"/>
            </a:xfrm>
            <a:prstGeom prst="rect">
              <a:avLst/>
            </a:prstGeom>
          </p:spPr>
        </p:pic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088123" y="5486400"/>
            <a:ext cx="7091646" cy="827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1600" b="1" dirty="0" smtClean="0">
                <a:solidFill>
                  <a:srgbClr val="2136EC"/>
                </a:solidFill>
              </a:rPr>
              <a:t>Yukawa-Like</a:t>
            </a:r>
            <a:r>
              <a:rPr lang="zh-CN" altLang="en-US" sz="1600" b="1" dirty="0" smtClean="0">
                <a:solidFill>
                  <a:srgbClr val="2136EC"/>
                </a:solidFill>
              </a:rPr>
              <a:t> </a:t>
            </a:r>
            <a:r>
              <a:rPr lang="en-US" altLang="zh-CN" sz="1600" b="1" dirty="0" smtClean="0">
                <a:solidFill>
                  <a:srgbClr val="2136EC"/>
                </a:solidFill>
              </a:rPr>
              <a:t>Potential</a:t>
            </a:r>
            <a:r>
              <a:rPr lang="zh-CN" altLang="en-US" sz="1600" b="1" dirty="0" smtClean="0">
                <a:solidFill>
                  <a:srgbClr val="2136EC"/>
                </a:solidFill>
              </a:rPr>
              <a:t> </a:t>
            </a:r>
            <a:r>
              <a:rPr lang="en-US" altLang="zh-CN" sz="1600" dirty="0" smtClean="0"/>
              <a:t>between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two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Vertexes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must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function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of: </a:t>
            </a:r>
            <a:r>
              <a:rPr lang="en-US" altLang="zh-CN" b="1" dirty="0" smtClean="0">
                <a:solidFill>
                  <a:srgbClr val="2136EC"/>
                </a:solidFill>
              </a:rPr>
              <a:t>U(m</a:t>
            </a:r>
            <a:r>
              <a:rPr lang="en-US" altLang="zh-CN" b="1" baseline="-25000" dirty="0" smtClean="0">
                <a:solidFill>
                  <a:srgbClr val="2136EC"/>
                </a:solidFill>
              </a:rPr>
              <a:t>1</a:t>
            </a:r>
            <a:r>
              <a:rPr lang="en-US" altLang="zh-CN" b="1" dirty="0" smtClean="0">
                <a:solidFill>
                  <a:srgbClr val="2136EC"/>
                </a:solidFill>
              </a:rPr>
              <a:t>,m</a:t>
            </a:r>
            <a:r>
              <a:rPr lang="en-US" altLang="zh-CN" b="1" baseline="-25000" dirty="0" smtClean="0">
                <a:solidFill>
                  <a:srgbClr val="2136EC"/>
                </a:solidFill>
              </a:rPr>
              <a:t>2</a:t>
            </a:r>
            <a:r>
              <a:rPr lang="en-US" altLang="zh-CN" b="1" dirty="0" smtClean="0">
                <a:solidFill>
                  <a:srgbClr val="2136EC"/>
                </a:solidFill>
              </a:rPr>
              <a:t>,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S</a:t>
            </a:r>
            <a:r>
              <a:rPr lang="en-US" altLang="zh-CN" b="1" baseline="-25000" dirty="0" smtClean="0">
                <a:solidFill>
                  <a:srgbClr val="2136EC"/>
                </a:solidFill>
              </a:rPr>
              <a:t>1</a:t>
            </a:r>
            <a:r>
              <a:rPr lang="en-US" altLang="zh-CN" b="1" dirty="0" smtClean="0">
                <a:solidFill>
                  <a:srgbClr val="2136EC"/>
                </a:solidFill>
              </a:rPr>
              <a:t>,S</a:t>
            </a:r>
            <a:r>
              <a:rPr lang="en-US" altLang="zh-CN" b="1" baseline="-25000" dirty="0" smtClean="0">
                <a:solidFill>
                  <a:srgbClr val="2136EC"/>
                </a:solidFill>
              </a:rPr>
              <a:t>2</a:t>
            </a:r>
            <a:r>
              <a:rPr lang="en-US" altLang="zh-CN" b="1" dirty="0" smtClean="0">
                <a:solidFill>
                  <a:srgbClr val="2136EC"/>
                </a:solidFill>
              </a:rPr>
              <a:t>,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r</a:t>
            </a:r>
            <a:r>
              <a:rPr lang="en-US" altLang="zh-CN" b="1" baseline="-25000" dirty="0" smtClean="0">
                <a:solidFill>
                  <a:srgbClr val="2136EC"/>
                </a:solidFill>
              </a:rPr>
              <a:t>12</a:t>
            </a:r>
            <a:r>
              <a:rPr lang="en-US" altLang="zh-CN" b="1" dirty="0" smtClean="0">
                <a:solidFill>
                  <a:srgbClr val="2136EC"/>
                </a:solidFill>
              </a:rPr>
              <a:t>,V</a:t>
            </a:r>
            <a:r>
              <a:rPr lang="en-US" altLang="zh-CN" b="1" baseline="-25000" dirty="0" smtClean="0">
                <a:solidFill>
                  <a:srgbClr val="2136EC"/>
                </a:solidFill>
              </a:rPr>
              <a:t>12</a:t>
            </a:r>
            <a:r>
              <a:rPr lang="en-US" altLang="zh-CN" b="1" dirty="0" smtClean="0">
                <a:solidFill>
                  <a:srgbClr val="2136EC"/>
                </a:solidFill>
              </a:rPr>
              <a:t>)</a:t>
            </a:r>
            <a:endParaRPr lang="en-US" b="1" dirty="0">
              <a:solidFill>
                <a:srgbClr val="2136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Classifying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Interactions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29296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7" name="Rounded Rectangle 6"/>
          <p:cNvSpPr/>
          <p:nvPr/>
        </p:nvSpPr>
        <p:spPr>
          <a:xfrm>
            <a:off x="762000" y="2133600"/>
            <a:ext cx="4648200" cy="533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3200400"/>
            <a:ext cx="8153400" cy="533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1003" y="5833646"/>
            <a:ext cx="6355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B. A. </a:t>
            </a:r>
            <a:r>
              <a:rPr lang="en-US" sz="1600" dirty="0" err="1"/>
              <a:t>Dobrescu</a:t>
            </a:r>
            <a:r>
              <a:rPr lang="en-US" sz="1600" dirty="0"/>
              <a:t> and I. </a:t>
            </a:r>
            <a:r>
              <a:rPr lang="en-US" sz="1600" dirty="0" err="1"/>
              <a:t>Mocioiu</a:t>
            </a:r>
            <a:r>
              <a:rPr lang="en-US" sz="1600" dirty="0"/>
              <a:t>, J. High Energy Phys. 11, </a:t>
            </a:r>
            <a:r>
              <a:rPr lang="en-US" sz="1600" dirty="0" smtClean="0"/>
              <a:t>005 </a:t>
            </a:r>
            <a:r>
              <a:rPr lang="en-US" sz="1600" dirty="0"/>
              <a:t>(2006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3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Classifying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Interactions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0529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7" name="Rounded Rectangle 6"/>
          <p:cNvSpPr/>
          <p:nvPr/>
        </p:nvSpPr>
        <p:spPr>
          <a:xfrm>
            <a:off x="685800" y="1828800"/>
            <a:ext cx="4648200" cy="533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4648200" cy="533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1003" y="5986046"/>
            <a:ext cx="6355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B. A. </a:t>
            </a:r>
            <a:r>
              <a:rPr lang="en-US" sz="1600" dirty="0" err="1"/>
              <a:t>Dobrescu</a:t>
            </a:r>
            <a:r>
              <a:rPr lang="en-US" sz="1600" dirty="0"/>
              <a:t> and I. </a:t>
            </a:r>
            <a:r>
              <a:rPr lang="en-US" sz="1600" dirty="0" err="1"/>
              <a:t>Mocioiu</a:t>
            </a:r>
            <a:r>
              <a:rPr lang="en-US" sz="1600" dirty="0"/>
              <a:t>, J. High Energy Phys. 11, </a:t>
            </a:r>
            <a:r>
              <a:rPr lang="en-US" sz="1600" dirty="0" smtClean="0"/>
              <a:t>005 </a:t>
            </a:r>
            <a:r>
              <a:rPr lang="en-US" sz="1600" dirty="0"/>
              <a:t>(2006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华文细黑"/>
                <a:ea typeface="华文细黑"/>
                <a:cs typeface="华文细黑"/>
              </a:rPr>
              <a:t>Model Independent of </a:t>
            </a:r>
            <a:r>
              <a:rPr lang="en-US" dirty="0" err="1" smtClean="0">
                <a:latin typeface="华文细黑"/>
                <a:ea typeface="华文细黑"/>
                <a:cs typeface="华文细黑"/>
              </a:rPr>
              <a:t>Exp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results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543800" cy="24384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450"/>
              </a:spcBef>
            </a:pPr>
            <a:r>
              <a:rPr lang="en-US" altLang="zh-CN" dirty="0" smtClean="0"/>
              <a:t>Interaction if a function of </a:t>
            </a:r>
            <a:r>
              <a:rPr lang="en-US" altLang="zh-CN" dirty="0" smtClean="0">
                <a:solidFill>
                  <a:srgbClr val="C00000"/>
                </a:solidFill>
              </a:rPr>
              <a:t>m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1,2</a:t>
            </a:r>
            <a:r>
              <a:rPr lang="en-US" altLang="zh-CN" dirty="0" smtClean="0">
                <a:solidFill>
                  <a:srgbClr val="C00000"/>
                </a:solidFill>
              </a:rPr>
              <a:t>, R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12</a:t>
            </a:r>
            <a:r>
              <a:rPr lang="en-US" altLang="zh-CN" dirty="0" smtClean="0">
                <a:solidFill>
                  <a:srgbClr val="C00000"/>
                </a:solidFill>
              </a:rPr>
              <a:t>, Spin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1,2</a:t>
            </a:r>
            <a:r>
              <a:rPr lang="en-US" altLang="zh-CN" dirty="0" smtClean="0">
                <a:solidFill>
                  <a:srgbClr val="C00000"/>
                </a:solidFill>
              </a:rPr>
              <a:t>, V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12</a:t>
            </a:r>
            <a:r>
              <a:rPr lang="en-US" altLang="zh-CN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1450"/>
              </a:spcBef>
            </a:pPr>
            <a:r>
              <a:rPr lang="en-US" altLang="zh-CN" dirty="0" smtClean="0"/>
              <a:t>The medium Boson could be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lvl="1">
              <a:spcBef>
                <a:spcPts val="1450"/>
              </a:spcBef>
            </a:pPr>
            <a:r>
              <a:rPr lang="en-US" altLang="zh-CN" dirty="0" smtClean="0"/>
              <a:t>Scale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</a:t>
            </a:r>
          </a:p>
          <a:p>
            <a:pPr lvl="1">
              <a:spcBef>
                <a:spcPts val="1450"/>
              </a:spcBef>
            </a:pPr>
            <a:r>
              <a:rPr lang="en-US" altLang="zh-CN" dirty="0" smtClean="0"/>
              <a:t>Vector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</a:t>
            </a:r>
          </a:p>
          <a:p>
            <a:pPr lvl="1">
              <a:spcBef>
                <a:spcPts val="1450"/>
              </a:spcBef>
            </a:pPr>
            <a:r>
              <a:rPr lang="en-US" altLang="zh-CN" dirty="0" smtClean="0"/>
              <a:t>Axial-Vector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Changbo Fu, Jun,2016 @Jeju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72061"/>
            <a:ext cx="6477000" cy="20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23738</TotalTime>
  <Words>1163</Words>
  <Application>Microsoft Macintosh PowerPoint</Application>
  <PresentationFormat>On-screen Show (4:3)</PresentationFormat>
  <Paragraphs>253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Courier</vt:lpstr>
      <vt:lpstr>Helvetica</vt:lpstr>
      <vt:lpstr>ＭＳ ゴシック</vt:lpstr>
      <vt:lpstr>Symbol</vt:lpstr>
      <vt:lpstr>Verdana</vt:lpstr>
      <vt:lpstr>Wingdings</vt:lpstr>
      <vt:lpstr>Wingdings 2</vt:lpstr>
      <vt:lpstr>华文细黑</vt:lpstr>
      <vt:lpstr>宋体</vt:lpstr>
      <vt:lpstr>微軟正黑體</vt:lpstr>
      <vt:lpstr>微软雅黑</vt:lpstr>
      <vt:lpstr>黑体</vt:lpstr>
      <vt:lpstr>Arial</vt:lpstr>
      <vt:lpstr>Aspect</vt:lpstr>
      <vt:lpstr>Equation</vt:lpstr>
      <vt:lpstr>New Coupling Constrains on Light Bosons Beyond Standard Model</vt:lpstr>
      <vt:lpstr>Outline</vt:lpstr>
      <vt:lpstr>New Bosons needed? (CP)</vt:lpstr>
      <vt:lpstr>New Bosons and Dark Matter</vt:lpstr>
      <vt:lpstr>Axion and More…</vt:lpstr>
      <vt:lpstr>Searching New Medium Bosons</vt:lpstr>
      <vt:lpstr>Classifying the Interactions (I)</vt:lpstr>
      <vt:lpstr>Classifying of Interactions (II)</vt:lpstr>
      <vt:lpstr>Model Independent of Exp results</vt:lpstr>
      <vt:lpstr>Road to the 5th Forces</vt:lpstr>
      <vt:lpstr>Advantages of 3He as 5th-F Probe</vt:lpstr>
      <vt:lpstr>3He Polarization Technology ---SEOP/MEOP</vt:lpstr>
      <vt:lpstr>PowerPoint Presentation</vt:lpstr>
      <vt:lpstr>NMR effects induced by 5th Force</vt:lpstr>
      <vt:lpstr>What’s T1 or T2?</vt:lpstr>
      <vt:lpstr>Physical Mechanisms for T1 Relaxation Time</vt:lpstr>
      <vt:lpstr>Spin-Exchange Optical Pumping: Experimental Setup</vt:lpstr>
      <vt:lpstr>Cells for SEOP Studies</vt:lpstr>
      <vt:lpstr>Dipole-Dipole Limit</vt:lpstr>
      <vt:lpstr>Basic Experimental Setup</vt:lpstr>
      <vt:lpstr>Data Analysis</vt:lpstr>
      <vt:lpstr>Short History*</vt:lpstr>
      <vt:lpstr>Frequency Shift to Constrain SDSRF</vt:lpstr>
      <vt:lpstr>Constrain on VDSRF</vt:lpstr>
      <vt:lpstr>Constrain on VDSRF gA</vt:lpstr>
      <vt:lpstr>Summary</vt:lpstr>
      <vt:lpstr>Collaborators </vt:lpstr>
    </vt:vector>
  </TitlesOfParts>
  <Company>TAMU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fcb</dc:creator>
  <cp:lastModifiedBy>Microsoft Office User</cp:lastModifiedBy>
  <cp:revision>1176</cp:revision>
  <dcterms:created xsi:type="dcterms:W3CDTF">2006-01-13T17:54:07Z</dcterms:created>
  <dcterms:modified xsi:type="dcterms:W3CDTF">2016-06-24T02:09:53Z</dcterms:modified>
</cp:coreProperties>
</file>