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72" r:id="rId1"/>
    <p:sldMasterId id="2147483903" r:id="rId2"/>
  </p:sldMasterIdLst>
  <p:notesMasterIdLst>
    <p:notesMasterId r:id="rId26"/>
  </p:notesMasterIdLst>
  <p:handoutMasterIdLst>
    <p:handoutMasterId r:id="rId27"/>
  </p:handoutMasterIdLst>
  <p:sldIdLst>
    <p:sldId id="444" r:id="rId3"/>
    <p:sldId id="442" r:id="rId4"/>
    <p:sldId id="556" r:id="rId5"/>
    <p:sldId id="476" r:id="rId6"/>
    <p:sldId id="554" r:id="rId7"/>
    <p:sldId id="529" r:id="rId8"/>
    <p:sldId id="429" r:id="rId9"/>
    <p:sldId id="452" r:id="rId10"/>
    <p:sldId id="648" r:id="rId11"/>
    <p:sldId id="621" r:id="rId12"/>
    <p:sldId id="631" r:id="rId13"/>
    <p:sldId id="632" r:id="rId14"/>
    <p:sldId id="477" r:id="rId15"/>
    <p:sldId id="613" r:id="rId16"/>
    <p:sldId id="653" r:id="rId17"/>
    <p:sldId id="528" r:id="rId18"/>
    <p:sldId id="569" r:id="rId19"/>
    <p:sldId id="650" r:id="rId20"/>
    <p:sldId id="635" r:id="rId21"/>
    <p:sldId id="493" r:id="rId22"/>
    <p:sldId id="558" r:id="rId23"/>
    <p:sldId id="652" r:id="rId24"/>
    <p:sldId id="449" r:id="rId25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9D"/>
    <a:srgbClr val="FF66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2" autoAdjust="0"/>
    <p:restoredTop sz="95548" autoAdjust="0"/>
  </p:normalViewPr>
  <p:slideViewPr>
    <p:cSldViewPr>
      <p:cViewPr>
        <p:scale>
          <a:sx n="80" d="100"/>
          <a:sy n="80" d="100"/>
        </p:scale>
        <p:origin x="-154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92"/>
    </p:cViewPr>
  </p:sorterViewPr>
  <p:notesViewPr>
    <p:cSldViewPr>
      <p:cViewPr varScale="1">
        <p:scale>
          <a:sx n="76" d="100"/>
          <a:sy n="76" d="100"/>
        </p:scale>
        <p:origin x="-2304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4"/>
          </a:xfrm>
          <a:prstGeom prst="rect">
            <a:avLst/>
          </a:prstGeom>
        </p:spPr>
        <p:txBody>
          <a:bodyPr vert="horz" lIns="92319" tIns="46159" rIns="92319" bIns="461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3" y="0"/>
            <a:ext cx="2950529" cy="497524"/>
          </a:xfrm>
          <a:prstGeom prst="rect">
            <a:avLst/>
          </a:prstGeom>
        </p:spPr>
        <p:txBody>
          <a:bodyPr vert="horz" lIns="92319" tIns="46159" rIns="92319" bIns="461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190C1BB-98D2-48BC-AB35-13928D5266B0}" type="datetimeFigureOut">
              <a:rPr lang="ko-KR" altLang="en-US"/>
              <a:pPr>
                <a:defRPr/>
              </a:pPr>
              <a:t>2016-06-24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227"/>
            <a:ext cx="2950529" cy="497523"/>
          </a:xfrm>
          <a:prstGeom prst="rect">
            <a:avLst/>
          </a:prstGeom>
        </p:spPr>
        <p:txBody>
          <a:bodyPr vert="horz" lIns="92319" tIns="46159" rIns="92319" bIns="461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3" y="9440227"/>
            <a:ext cx="2950529" cy="497523"/>
          </a:xfrm>
          <a:prstGeom prst="rect">
            <a:avLst/>
          </a:prstGeom>
        </p:spPr>
        <p:txBody>
          <a:bodyPr vert="horz" lIns="92319" tIns="46159" rIns="92319" bIns="461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302D84-EF53-4646-B653-3757AD8C4E5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909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4"/>
          </a:xfrm>
          <a:prstGeom prst="rect">
            <a:avLst/>
          </a:prstGeom>
        </p:spPr>
        <p:txBody>
          <a:bodyPr vert="horz" lIns="92319" tIns="46159" rIns="92319" bIns="461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83" y="0"/>
            <a:ext cx="2950529" cy="497524"/>
          </a:xfrm>
          <a:prstGeom prst="rect">
            <a:avLst/>
          </a:prstGeom>
        </p:spPr>
        <p:txBody>
          <a:bodyPr vert="horz" lIns="92319" tIns="46159" rIns="92319" bIns="461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958793E-A7F9-44B4-81E7-BD3FE5FD145B}" type="datetimeFigureOut">
              <a:rPr lang="ko-KR" altLang="en-US"/>
              <a:pPr>
                <a:defRPr/>
              </a:pPr>
              <a:t>2016-06-24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9" tIns="46159" rIns="92319" bIns="46159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03" y="4720908"/>
            <a:ext cx="5446396" cy="4472940"/>
          </a:xfrm>
          <a:prstGeom prst="rect">
            <a:avLst/>
          </a:prstGeom>
        </p:spPr>
        <p:txBody>
          <a:bodyPr vert="horz" lIns="92319" tIns="46159" rIns="92319" bIns="46159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227"/>
            <a:ext cx="2950529" cy="497523"/>
          </a:xfrm>
          <a:prstGeom prst="rect">
            <a:avLst/>
          </a:prstGeom>
        </p:spPr>
        <p:txBody>
          <a:bodyPr vert="horz" lIns="92319" tIns="46159" rIns="92319" bIns="461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83" y="9440227"/>
            <a:ext cx="2950529" cy="497523"/>
          </a:xfrm>
          <a:prstGeom prst="rect">
            <a:avLst/>
          </a:prstGeom>
        </p:spPr>
        <p:txBody>
          <a:bodyPr vert="horz" lIns="92319" tIns="46159" rIns="92319" bIns="461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1E14E7B-D5C0-468A-A9FC-123981D8699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0342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B9A04-D4B9-4E37-8BE8-D707506BE06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F2B06-7740-48A8-B92F-C711514C92DF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21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6" descr="master4"/>
          <p:cNvPicPr>
            <a:picLocks noChangeAspect="1" noChangeArrowheads="1"/>
          </p:cNvPicPr>
          <p:nvPr/>
        </p:nvPicPr>
        <p:blipFill>
          <a:blip r:embed="rId2" cstate="print">
            <a:lum bright="70000" contrast="-20000"/>
          </a:blip>
          <a:srcRect l="4646" t="8925" r="6891" b="368"/>
          <a:stretch>
            <a:fillRect/>
          </a:stretch>
        </p:blipFill>
        <p:spPr bwMode="auto">
          <a:xfrm>
            <a:off x="-1588" y="1588"/>
            <a:ext cx="9145588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8604250" y="2603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8897938" y="0"/>
            <a:ext cx="273050" cy="6858000"/>
            <a:chOff x="5605" y="0"/>
            <a:chExt cx="172" cy="4320"/>
          </a:xfrm>
        </p:grpSpPr>
        <p:sp>
          <p:nvSpPr>
            <p:cNvPr id="7" name="Rectangle 70"/>
            <p:cNvSpPr>
              <a:spLocks noChangeArrowheads="1"/>
            </p:cNvSpPr>
            <p:nvPr userDrawn="1"/>
          </p:nvSpPr>
          <p:spPr bwMode="auto">
            <a:xfrm>
              <a:off x="5608" y="0"/>
              <a:ext cx="159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auto">
            <a:xfrm>
              <a:off x="5605" y="3293"/>
              <a:ext cx="172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</p:grpSp>
      <p:pic>
        <p:nvPicPr>
          <p:cNvPr id="9" name="Picture 7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50800"/>
            <a:ext cx="2012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778375" y="3635375"/>
            <a:ext cx="1408113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3180" name="Rectangle 108"/>
          <p:cNvSpPr>
            <a:spLocks noGrp="1" noChangeArrowheads="1"/>
          </p:cNvSpPr>
          <p:nvPr>
            <p:ph type="ctrTitle" sz="quarter"/>
          </p:nvPr>
        </p:nvSpPr>
        <p:spPr>
          <a:xfrm>
            <a:off x="2987675" y="2708275"/>
            <a:ext cx="5616575" cy="892175"/>
          </a:xfrm>
        </p:spPr>
        <p:txBody>
          <a:bodyPr/>
          <a:lstStyle>
            <a:lvl1pPr algn="r">
              <a:defRPr sz="3600" b="1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92500" y="3933825"/>
            <a:ext cx="5105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11" name="Rectangle 1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739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0B93D-515B-42A9-BBEA-9E4DEF20A53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9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8E7F-B777-4026-B20B-5961FF9205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2057400" cy="5764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23850" y="174625"/>
            <a:ext cx="6019800" cy="5764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837B-38CC-4129-B9DA-AE21971A4D9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3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7129463" cy="6477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8BA4-57F6-4797-BA75-9D42B0F5E3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제목 및 텍스트/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7129463" cy="6477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23850" y="1412875"/>
            <a:ext cx="8229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23850" y="3751263"/>
            <a:ext cx="8229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DCBAD-58FE-463C-A993-09E632389EA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0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8884-EAB1-4EB4-9655-F25FA1CC449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2FCD-C41E-4B05-B2CD-C7AA1C65B2A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F0A8-914D-4453-866F-645B1BF3EE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060B-BBA2-43F3-BAB7-B26BFCC0FA0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B3CB-E4EC-4522-98A8-3B774309F73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16D32-B659-44C7-A886-083A1A2409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6530181" cy="6477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FF20-DF74-4995-A5E2-7AE2D9996C2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5" name="Picture 2" descr="KASI"/>
          <p:cNvPicPr>
            <a:picLocks noChangeAspect="1" noChangeArrowheads="1"/>
          </p:cNvPicPr>
          <p:nvPr userDrawn="1"/>
        </p:nvPicPr>
        <p:blipFill>
          <a:blip r:embed="rId2" cstate="print"/>
          <a:srcRect r="60622"/>
          <a:stretch>
            <a:fillRect/>
          </a:stretch>
        </p:blipFill>
        <p:spPr bwMode="auto">
          <a:xfrm>
            <a:off x="7449244" y="116632"/>
            <a:ext cx="734720" cy="792088"/>
          </a:xfrm>
          <a:prstGeom prst="rect">
            <a:avLst/>
          </a:prstGeom>
          <a:noFill/>
        </p:spPr>
      </p:pic>
      <p:pic>
        <p:nvPicPr>
          <p:cNvPr id="6" name="Picture 75" descr="LOGO"/>
          <p:cNvPicPr>
            <a:picLocks noChangeAspect="1" noChangeArrowheads="1"/>
          </p:cNvPicPr>
          <p:nvPr userDrawn="1"/>
        </p:nvPicPr>
        <p:blipFill>
          <a:blip r:embed="rId3" cstate="print"/>
          <a:srcRect l="60813"/>
          <a:stretch>
            <a:fillRect/>
          </a:stretch>
        </p:blipFill>
        <p:spPr bwMode="auto">
          <a:xfrm>
            <a:off x="8244408" y="188640"/>
            <a:ext cx="788814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70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6BF6-1634-430F-8ACB-69A9374710D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9AEE-038A-4A16-912F-032FBDB2D21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4C76-B000-47AC-A6CF-547C24D732E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8BD9-CB3E-46D2-BE30-4D0C4818BA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2EA-B592-4CA3-9BBA-FC752368183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2016-06-24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437A-B72B-42A3-8A31-DBE3490F09D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1485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CDB7-BB2F-45B5-93C6-B4675DED8E9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AD57D-F867-4616-A4DC-AEB38C20D8C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1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48EB-B4A7-4532-88BC-81F7DE3F0EA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7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A0E1-527B-44CE-B3A2-9A8443E3C90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1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F6EEB-351F-4F0B-988B-FFA92462064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0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9D9BC-32F8-4EBC-A6CB-D5D329A717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5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3" descr="master4"/>
          <p:cNvPicPr>
            <a:picLocks noChangeAspect="1" noChangeArrowheads="1"/>
          </p:cNvPicPr>
          <p:nvPr/>
        </p:nvPicPr>
        <p:blipFill>
          <a:blip r:embed="rId15" cstate="print">
            <a:lum bright="70000" contrast="-20000"/>
          </a:blip>
          <a:srcRect l="6584" t="8925" r="6891" b="368"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8" name="Line 34"/>
          <p:cNvSpPr>
            <a:spLocks noChangeShapeType="1"/>
          </p:cNvSpPr>
          <p:nvPr/>
        </p:nvSpPr>
        <p:spPr bwMode="auto">
          <a:xfrm flipH="1">
            <a:off x="123825" y="788988"/>
            <a:ext cx="7761288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-9525" y="0"/>
            <a:ext cx="252413" cy="6858000"/>
            <a:chOff x="-6" y="0"/>
            <a:chExt cx="159" cy="4320"/>
          </a:xfrm>
        </p:grpSpPr>
        <p:sp>
          <p:nvSpPr>
            <p:cNvPr id="1060" name="Rectangle 36"/>
            <p:cNvSpPr>
              <a:spLocks noChangeArrowheads="1"/>
            </p:cNvSpPr>
            <p:nvPr userDrawn="1"/>
          </p:nvSpPr>
          <p:spPr bwMode="auto">
            <a:xfrm>
              <a:off x="-5" y="0"/>
              <a:ext cx="157" cy="3521"/>
            </a:xfrm>
            <a:prstGeom prst="rect">
              <a:avLst/>
            </a:prstGeom>
            <a:gradFill rotWithShape="1">
              <a:gsLst>
                <a:gs pos="0">
                  <a:srgbClr val="121D70">
                    <a:gamma/>
                    <a:tint val="85882"/>
                    <a:invGamma/>
                  </a:srgbClr>
                </a:gs>
                <a:gs pos="100000">
                  <a:srgbClr val="121D7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auto">
            <a:xfrm>
              <a:off x="-6" y="3293"/>
              <a:ext cx="159" cy="1027"/>
            </a:xfrm>
            <a:prstGeom prst="rect">
              <a:avLst/>
            </a:prstGeom>
            <a:solidFill>
              <a:srgbClr val="B7120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</p:grpSp>
      <p:sp>
        <p:nvSpPr>
          <p:cNvPr id="3078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174625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9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5928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185DC3-26E6-413E-A2A2-28F940B9C542}" type="slidenum">
              <a:rPr kumimoji="0" lang="en-US" altLang="ko-KR">
                <a:solidFill>
                  <a:srgbClr val="000000"/>
                </a:solidFill>
                <a:ea typeface="HY울릉도M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ko-KR">
              <a:solidFill>
                <a:srgbClr val="000000"/>
              </a:solidFill>
              <a:ea typeface="HY울릉도M"/>
            </a:endParaRPr>
          </a:p>
        </p:txBody>
      </p:sp>
    </p:spTree>
    <p:extLst>
      <p:ext uri="{BB962C8B-B14F-4D97-AF65-F5344CB8AC3E}">
        <p14:creationId xmlns:p14="http://schemas.microsoft.com/office/powerpoint/2010/main" val="239616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HY울릉도M" pitchFamily="18" charset="-127"/>
          <a:ea typeface="HY울릉도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C6F9EC-5BAA-4B68-8893-43433F2E54E7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2016-06-24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524770-8750-457C-8DA5-738CE60075B7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emf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cluster.nst.re.kr/" TargetMode="External"/><Relationship Id="rId7" Type="http://schemas.openxmlformats.org/officeDocument/2006/relationships/image" Target="../media/image3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hyperlink" Target="https://hep.kisti.re.kr/indico" TargetMode="Externa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 sz="quarter"/>
          </p:nvPr>
        </p:nvSpPr>
        <p:spPr>
          <a:xfrm>
            <a:off x="0" y="2708275"/>
            <a:ext cx="8604251" cy="892175"/>
          </a:xfrm>
        </p:spPr>
        <p:txBody>
          <a:bodyPr/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Dark Matter Research Cluster based on Computational Science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sz="quarter" idx="1"/>
          </p:nvPr>
        </p:nvSpPr>
        <p:spPr>
          <a:xfrm>
            <a:off x="1331640" y="4293096"/>
            <a:ext cx="7272808" cy="1583407"/>
          </a:xfrm>
        </p:spPr>
        <p:txBody>
          <a:bodyPr/>
          <a:lstStyle/>
          <a:p>
            <a:r>
              <a:rPr lang="en-US" altLang="ko-KR" sz="2400" dirty="0" smtClean="0"/>
              <a:t>2016. 6. 20 ~ 24</a:t>
            </a:r>
          </a:p>
          <a:p>
            <a:endParaRPr lang="en-US" altLang="ko-KR" sz="1600" dirty="0" smtClean="0"/>
          </a:p>
          <a:p>
            <a:r>
              <a:rPr lang="en-US" altLang="ko-KR" sz="2400" dirty="0" err="1" smtClean="0"/>
              <a:t>Kihyeon</a:t>
            </a:r>
            <a:r>
              <a:rPr lang="en-US" altLang="ko-KR" sz="2400" dirty="0" smtClean="0"/>
              <a:t> Cho(KISTI)</a:t>
            </a:r>
            <a:endParaRPr lang="ko-KR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12</a:t>
            </a:r>
            <a:r>
              <a:rPr lang="en-US" altLang="ko-KR" baseline="30000" dirty="0" smtClean="0">
                <a:latin typeface="+mn-ea"/>
                <a:ea typeface="+mn-ea"/>
              </a:rPr>
              <a:t>th</a:t>
            </a:r>
            <a:r>
              <a:rPr lang="en-US" altLang="ko-KR" cap="all" dirty="0">
                <a:latin typeface="+mn-ea"/>
                <a:ea typeface="+mn-ea"/>
              </a:rPr>
              <a:t> </a:t>
            </a:r>
            <a:r>
              <a:rPr lang="en-US" altLang="ko-KR" cap="all" dirty="0" smtClean="0">
                <a:latin typeface="+mn-ea"/>
                <a:ea typeface="+mn-ea"/>
              </a:rPr>
              <a:t>PATRAS </a:t>
            </a:r>
            <a:r>
              <a:rPr lang="en-US" altLang="ko-KR" cap="all" dirty="0">
                <a:latin typeface="+mn-ea"/>
                <a:ea typeface="+mn-ea"/>
              </a:rPr>
              <a:t>WORKSHOP ON AXIONS, </a:t>
            </a:r>
            <a:r>
              <a:rPr lang="en-US" altLang="ko-KR" cap="all" dirty="0" smtClean="0">
                <a:latin typeface="+mn-ea"/>
                <a:ea typeface="+mn-ea"/>
              </a:rPr>
              <a:t>WIMPS </a:t>
            </a:r>
            <a:r>
              <a:rPr lang="en-US" altLang="ko-KR" cap="all" dirty="0">
                <a:latin typeface="+mn-ea"/>
                <a:ea typeface="+mn-ea"/>
              </a:rPr>
              <a:t>AND WISPS</a:t>
            </a:r>
          </a:p>
          <a:p>
            <a:r>
              <a:rPr lang="en-US" altLang="ko-KR" dirty="0" err="1" smtClean="0">
                <a:latin typeface="+mn-ea"/>
                <a:ea typeface="+mn-ea"/>
              </a:rPr>
              <a:t>Jeju</a:t>
            </a:r>
            <a:r>
              <a:rPr lang="en-US" altLang="ko-KR" dirty="0" smtClean="0">
                <a:latin typeface="+mn-ea"/>
                <a:ea typeface="+mn-ea"/>
              </a:rPr>
              <a:t>, Korea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92080" y="3573016"/>
            <a:ext cx="3851920" cy="4525963"/>
          </a:xfrm>
        </p:spPr>
        <p:txBody>
          <a:bodyPr/>
          <a:lstStyle/>
          <a:p>
            <a:r>
              <a:rPr lang="en-US" altLang="ko-KR" dirty="0" smtClean="0"/>
              <a:t>Theory-Experiment-Simulation</a:t>
            </a:r>
          </a:p>
          <a:p>
            <a:pPr>
              <a:buNone/>
            </a:pPr>
            <a:r>
              <a:rPr lang="en-US" altLang="ko-KR" dirty="0" smtClean="0"/>
              <a:t> =&gt; computational Science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32" y="971639"/>
            <a:ext cx="4328484" cy="576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536" y="188640"/>
            <a:ext cx="6118225" cy="539750"/>
            <a:chOff x="1277" y="984"/>
            <a:chExt cx="3198" cy="478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Computational Science</a:t>
              </a:r>
              <a:r>
                <a:rPr kumimoji="0" lang="ko-KR" altLang="en-US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  <p:sp>
        <p:nvSpPr>
          <p:cNvPr id="10" name="타원 9"/>
          <p:cNvSpPr/>
          <p:nvPr/>
        </p:nvSpPr>
        <p:spPr bwMode="auto">
          <a:xfrm>
            <a:off x="2551774" y="4149080"/>
            <a:ext cx="1948218" cy="1872208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3525883" y="4149080"/>
            <a:ext cx="45719" cy="4571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cxnSp>
        <p:nvCxnSpPr>
          <p:cNvPr id="13" name="직선 화살표 연결선 12"/>
          <p:cNvCxnSpPr/>
          <p:nvPr/>
        </p:nvCxnSpPr>
        <p:spPr bwMode="auto">
          <a:xfrm flipV="1">
            <a:off x="4499992" y="4797152"/>
            <a:ext cx="648072" cy="14401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293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7250261" cy="647700"/>
          </a:xfrm>
        </p:spPr>
        <p:txBody>
          <a:bodyPr/>
          <a:lstStyle/>
          <a:p>
            <a:r>
              <a:rPr lang="en-US" altLang="ko-KR" dirty="0" smtClean="0"/>
              <a:t>From Experiment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850" y="980728"/>
            <a:ext cx="8229600" cy="4525963"/>
          </a:xfrm>
        </p:spPr>
        <p:txBody>
          <a:bodyPr/>
          <a:lstStyle/>
          <a:p>
            <a:r>
              <a:rPr lang="en-US" altLang="ko-KR" sz="2400" dirty="0" smtClean="0"/>
              <a:t>Person Power: </a:t>
            </a:r>
            <a:endParaRPr lang="en-US" altLang="ko-KR" sz="2400" dirty="0"/>
          </a:p>
          <a:p>
            <a:pPr lvl="1"/>
            <a:r>
              <a:rPr lang="en-US" altLang="ko-KR" sz="2000" dirty="0" smtClean="0"/>
              <a:t>Dedicated team/scientists for DM search for HW/SW</a:t>
            </a:r>
            <a:endParaRPr lang="ko-KR" altLang="en-US" sz="2000" dirty="0"/>
          </a:p>
          <a:p>
            <a:r>
              <a:rPr lang="en-US" altLang="ko-KR" sz="2400" dirty="0" smtClean="0"/>
              <a:t>Networking</a:t>
            </a:r>
          </a:p>
          <a:p>
            <a:pPr lvl="1"/>
            <a:r>
              <a:rPr lang="en-US" altLang="ko-KR" sz="2000" dirty="0" smtClean="0"/>
              <a:t>Networking for both Korea experimentalists in local and international institutions in DM search experiments </a:t>
            </a:r>
            <a:r>
              <a:rPr lang="en-US" altLang="ko-KR" sz="2000" dirty="0"/>
              <a:t>(in </a:t>
            </a:r>
            <a:r>
              <a:rPr lang="en-US" altLang="ko-KR" sz="2000" dirty="0" smtClean="0"/>
              <a:t>Indirect, Direct </a:t>
            </a:r>
            <a:r>
              <a:rPr lang="en-US" altLang="ko-KR" sz="2000" dirty="0"/>
              <a:t>and </a:t>
            </a:r>
            <a:r>
              <a:rPr lang="en-US" altLang="ko-KR" sz="2000" dirty="0" smtClean="0"/>
              <a:t>Colliders)</a:t>
            </a:r>
          </a:p>
          <a:p>
            <a:pPr lvl="1"/>
            <a:r>
              <a:rPr lang="en-US" altLang="ko-KR" sz="2000" dirty="0" smtClean="0"/>
              <a:t>Regular workshop including international workshop</a:t>
            </a:r>
          </a:p>
          <a:p>
            <a:pPr lvl="1"/>
            <a:r>
              <a:rPr lang="en-US" altLang="ko-KR" sz="2000" dirty="0" smtClean="0"/>
              <a:t>Enhancement communication between experimental and theoretical community </a:t>
            </a:r>
          </a:p>
          <a:p>
            <a:pPr marL="457200" lvl="1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en-US" altLang="ko-KR" sz="2000" dirty="0"/>
              <a:t>⇒</a:t>
            </a:r>
            <a:r>
              <a:rPr lang="en-US" altLang="ko-KR" sz="2000" dirty="0" smtClean="0"/>
              <a:t> brain-storming to new ideas</a:t>
            </a:r>
            <a:endParaRPr lang="ko-KR" altLang="en-US" sz="2000" dirty="0"/>
          </a:p>
          <a:p>
            <a:r>
              <a:rPr lang="en-US" altLang="ko-KR" sz="2400" dirty="0" smtClean="0"/>
              <a:t>Computing resources for big data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: </a:t>
            </a:r>
            <a:endParaRPr lang="en-US" altLang="ko-KR" sz="2400" dirty="0" smtClean="0"/>
          </a:p>
          <a:p>
            <a:pPr lvl="1"/>
            <a:r>
              <a:rPr lang="en-US" altLang="ko-KR" sz="1800" dirty="0" smtClean="0"/>
              <a:t>HPC </a:t>
            </a:r>
            <a:r>
              <a:rPr lang="en-US" altLang="ko-KR" sz="1800" dirty="0"/>
              <a:t>(High-Performance Computing</a:t>
            </a:r>
            <a:r>
              <a:rPr lang="en-US" altLang="ko-KR" sz="1800" dirty="0" smtClean="0"/>
              <a:t>) for MC</a:t>
            </a:r>
          </a:p>
          <a:p>
            <a:pPr lvl="1"/>
            <a:r>
              <a:rPr lang="en-US" altLang="ko-KR" sz="1800" dirty="0" smtClean="0"/>
              <a:t>Storage for experimental data and theoretical model</a:t>
            </a:r>
            <a:endParaRPr lang="ko-KR" altLang="en-US" sz="1800" dirty="0"/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6093296"/>
            <a:ext cx="32403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Prof. H.D. </a:t>
            </a:r>
            <a:r>
              <a:rPr lang="en-US" altLang="ko-KR" dirty="0" err="1" smtClean="0">
                <a:latin typeface="+mn-ea"/>
                <a:ea typeface="+mn-ea"/>
              </a:rPr>
              <a:t>Yoo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 smtClean="0">
                <a:latin typeface="+mn-ea"/>
                <a:ea typeface="+mn-ea"/>
              </a:rPr>
              <a:t>&amp;</a:t>
            </a:r>
            <a:r>
              <a:rPr lang="en-US" altLang="ko-KR" dirty="0" smtClean="0">
                <a:latin typeface="+mn-ea"/>
                <a:ea typeface="+mn-ea"/>
              </a:rPr>
              <a:t> </a:t>
            </a:r>
            <a:r>
              <a:rPr lang="en-US" altLang="ko-KR" dirty="0" smtClean="0">
                <a:latin typeface="+mn-ea"/>
                <a:ea typeface="+mn-ea"/>
              </a:rPr>
              <a:t>Y. Kwon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80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Theory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n-US" altLang="ko-KR" sz="2400" dirty="0" smtClean="0"/>
              <a:t>Rapid update &amp; sharing of information</a:t>
            </a:r>
          </a:p>
          <a:p>
            <a:pPr lvl="1"/>
            <a:r>
              <a:rPr lang="en-US" altLang="ko-KR" sz="2000" dirty="0" smtClean="0"/>
              <a:t>Key point summary DB site by specialists</a:t>
            </a:r>
          </a:p>
          <a:p>
            <a:pPr lvl="1"/>
            <a:r>
              <a:rPr lang="en-US" altLang="ko-KR" sz="2000" dirty="0" smtClean="0"/>
              <a:t>Regular meeting, Network Feedback between experimentalists and theorists</a:t>
            </a:r>
          </a:p>
          <a:p>
            <a:pPr marL="457200" lvl="1" indent="0">
              <a:buNone/>
            </a:pPr>
            <a:r>
              <a:rPr lang="en-US" altLang="ko-KR" sz="2000" dirty="0"/>
              <a:t>⇒</a:t>
            </a:r>
            <a:r>
              <a:rPr lang="en-US" altLang="ko-KR" sz="2000" dirty="0" smtClean="0"/>
              <a:t> Through a (new) center</a:t>
            </a:r>
          </a:p>
          <a:p>
            <a:r>
              <a:rPr lang="en-US" altLang="ko-KR" sz="2400" dirty="0"/>
              <a:t>Rapid &amp; </a:t>
            </a:r>
            <a:r>
              <a:rPr lang="en-US" altLang="ko-KR" sz="2400" dirty="0" smtClean="0"/>
              <a:t>Easy </a:t>
            </a:r>
            <a:r>
              <a:rPr lang="en-US" altLang="ko-KR" sz="2400" dirty="0"/>
              <a:t>comparing check of </a:t>
            </a:r>
            <a:r>
              <a:rPr lang="en-US" altLang="ko-KR" sz="2400" dirty="0" smtClean="0"/>
              <a:t>theoretical model</a:t>
            </a:r>
          </a:p>
          <a:p>
            <a:pPr lvl="1"/>
            <a:r>
              <a:rPr lang="en-US" altLang="ko-KR" sz="2000" dirty="0" smtClean="0"/>
              <a:t>Development of new  numerical package</a:t>
            </a:r>
          </a:p>
          <a:p>
            <a:pPr lvl="1"/>
            <a:r>
              <a:rPr lang="en-US" altLang="ko-KR" sz="2000" dirty="0" smtClean="0"/>
              <a:t>Computing power and Person power </a:t>
            </a:r>
            <a:r>
              <a:rPr lang="en-US" altLang="ko-KR" sz="2000" dirty="0"/>
              <a:t>⇒</a:t>
            </a:r>
            <a:r>
              <a:rPr lang="en-US" altLang="ko-KR" sz="2000" dirty="0" smtClean="0"/>
              <a:t> new jobs</a:t>
            </a:r>
          </a:p>
          <a:p>
            <a:r>
              <a:rPr lang="en-US" altLang="ko-KR" sz="2400" dirty="0" smtClean="0"/>
              <a:t>Cross check with astrophysics (theoretical model)</a:t>
            </a:r>
          </a:p>
          <a:p>
            <a:pPr lvl="1"/>
            <a:r>
              <a:rPr lang="en-US" altLang="ko-KR" sz="2000" dirty="0" smtClean="0"/>
              <a:t>N- body simulation </a:t>
            </a:r>
          </a:p>
          <a:p>
            <a:pPr lvl="1"/>
            <a:r>
              <a:rPr lang="en-US" altLang="ko-KR" sz="2000" dirty="0" smtClean="0"/>
              <a:t>Discussion with </a:t>
            </a:r>
            <a:r>
              <a:rPr lang="en-US" altLang="ko-KR" sz="2000" dirty="0" smtClean="0"/>
              <a:t>Dark Energy </a:t>
            </a:r>
            <a:r>
              <a:rPr lang="en-US" altLang="ko-KR" sz="2000" dirty="0" smtClean="0"/>
              <a:t>survey group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27796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Prof. J.C. Park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1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simulations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 t="11321"/>
          <a:stretch>
            <a:fillRect/>
          </a:stretch>
        </p:blipFill>
        <p:spPr bwMode="auto">
          <a:xfrm>
            <a:off x="76200" y="1447800"/>
            <a:ext cx="900310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0932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Dark Matter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260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22912" y="1436793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Dark Matter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Physics Model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2912" y="2399398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Physics Simulation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MadGraph</a:t>
            </a:r>
            <a:r>
              <a:rPr lang="en-US" dirty="0" smtClean="0">
                <a:solidFill>
                  <a:prstClr val="black"/>
                </a:solidFill>
              </a:rPr>
              <a:t>/</a:t>
            </a:r>
            <a:r>
              <a:rPr lang="en-US" dirty="0" err="1" smtClean="0">
                <a:solidFill>
                  <a:prstClr val="black"/>
                </a:solidFill>
              </a:rPr>
              <a:t>MadDM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401564" y="2039398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2912" y="3362003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Event Simulation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(PHYTHIA)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401564" y="3002003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2912" y="4355689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Detector Simulation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Delph</a:t>
            </a:r>
            <a:r>
              <a:rPr lang="en-US" dirty="0" smtClean="0">
                <a:solidFill>
                  <a:prstClr val="black"/>
                </a:solidFill>
              </a:rPr>
              <a:t>/PGS/Geant4)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3401564" y="3995689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16200000">
            <a:off x="5201440" y="4418090"/>
            <a:ext cx="270000" cy="360000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0800000">
            <a:off x="5312549" y="1622317"/>
            <a:ext cx="270000" cy="3036174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6200000">
            <a:off x="5447549" y="1511019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195736" y="5415307"/>
            <a:ext cx="6408712" cy="6059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Result</a:t>
            </a:r>
          </a:p>
        </p:txBody>
      </p:sp>
      <p:sp>
        <p:nvSpPr>
          <p:cNvPr id="33" name="Down Arrow 32"/>
          <p:cNvSpPr/>
          <p:nvPr/>
        </p:nvSpPr>
        <p:spPr>
          <a:xfrm>
            <a:off x="3419872" y="5030656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31427" y="945478"/>
            <a:ext cx="0" cy="434663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61564" y="584744"/>
            <a:ext cx="288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Theory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76441" y="548680"/>
            <a:ext cx="2880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Experiment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 rot="16200000">
            <a:off x="-882637" y="3483037"/>
            <a:ext cx="4536506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ap="sq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Simulation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7182320" y="5030656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998138" y="1448483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98138" y="2411088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Compression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7176790" y="2051088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98138" y="3373693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Reconstruction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7176790" y="3013693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998138" y="4367379"/>
            <a:ext cx="2520000" cy="54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Analysis Tools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(PAW/ROOT)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7176790" y="4007379"/>
            <a:ext cx="270000" cy="360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32427" y="841970"/>
            <a:ext cx="4572000" cy="120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400" dirty="0" smtClean="0">
                <a:solidFill>
                  <a:prstClr val="white"/>
                </a:solidFill>
                <a:latin typeface="+mj-lt"/>
              </a:rPr>
              <a:t>암흑 물질 </a:t>
            </a:r>
            <a:endParaRPr lang="en-US" altLang="ko-KR" sz="2400" dirty="0" smtClean="0">
              <a:solidFill>
                <a:prstClr val="white"/>
              </a:solidFill>
              <a:latin typeface="+mj-lt"/>
            </a:endParaRPr>
          </a:p>
          <a:p>
            <a:pPr algn="ctr"/>
            <a:r>
              <a:rPr lang="ko-KR" altLang="en-US" sz="2400" dirty="0" smtClean="0">
                <a:solidFill>
                  <a:prstClr val="white"/>
                </a:solidFill>
                <a:latin typeface="+mj-lt"/>
              </a:rPr>
              <a:t>탐색 연구</a:t>
            </a:r>
          </a:p>
          <a:p>
            <a:pPr algn="ctr"/>
            <a:r>
              <a:rPr lang="en-US" altLang="ko-KR" sz="2400" dirty="0" smtClean="0">
                <a:solidFill>
                  <a:prstClr val="white"/>
                </a:solidFill>
                <a:latin typeface="+mj-lt"/>
              </a:rPr>
              <a:t>(Physics)</a:t>
            </a:r>
            <a:endParaRPr lang="en-US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164197" y="105841"/>
            <a:ext cx="6480000" cy="6480000"/>
          </a:xfrm>
          <a:prstGeom prst="triangle">
            <a:avLst/>
          </a:prstGeom>
          <a:solidFill>
            <a:schemeClr val="bg1"/>
          </a:solidFill>
          <a:ln w="38100" cap="sq" cmpd="sng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240258" y="117921"/>
            <a:ext cx="4320000" cy="4320000"/>
          </a:xfrm>
          <a:prstGeom prst="triangle">
            <a:avLst/>
          </a:prstGeom>
          <a:solidFill>
            <a:schemeClr val="bg1"/>
          </a:solidFill>
          <a:ln w="38100" cap="sq" cmpd="sng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3325940" y="117921"/>
            <a:ext cx="2160000" cy="2160000"/>
          </a:xfrm>
          <a:prstGeom prst="triangle">
            <a:avLst/>
          </a:prstGeom>
          <a:solidFill>
            <a:schemeClr val="bg1"/>
          </a:solidFill>
          <a:ln w="38100" cap="sq" cmpd="sng">
            <a:solidFill>
              <a:schemeClr val="tx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2091" y="109677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+mj-lt"/>
              </a:rPr>
              <a:t>Dark Matter</a:t>
            </a:r>
            <a:endParaRPr lang="ko-KR" altLang="en-US" sz="20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+mj-lt"/>
              </a:rPr>
              <a:t>(Physics)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2091" y="30723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+mj-lt"/>
              </a:rPr>
              <a:t>Simulation tool kit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MadGraph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, Geant4, …)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12091" y="522787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000000"/>
                </a:solidFill>
                <a:latin typeface="+mj-lt"/>
              </a:rPr>
              <a:t>Evolving computing architecture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Supcomputer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, GSDC, GPU, MIC, …)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왼쪽으로 구부러진 화살표 1"/>
          <p:cNvSpPr/>
          <p:nvPr/>
        </p:nvSpPr>
        <p:spPr>
          <a:xfrm>
            <a:off x="5652120" y="1556792"/>
            <a:ext cx="1031971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왼쪽으로 구부러진 화살표 15"/>
          <p:cNvSpPr/>
          <p:nvPr/>
        </p:nvSpPr>
        <p:spPr>
          <a:xfrm flipV="1">
            <a:off x="6876256" y="3780221"/>
            <a:ext cx="1031971" cy="1143744"/>
          </a:xfrm>
          <a:prstGeom prst="curvedLeftArrow">
            <a:avLst>
              <a:gd name="adj1" fmla="val 25000"/>
              <a:gd name="adj2" fmla="val 50000"/>
              <a:gd name="adj3" fmla="val 1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8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7682309" cy="647700"/>
          </a:xfrm>
        </p:spPr>
        <p:txBody>
          <a:bodyPr/>
          <a:lstStyle/>
          <a:p>
            <a:r>
              <a:rPr lang="en-US" altLang="ko-KR" dirty="0" smtClean="0"/>
              <a:t>Vision for Dark Matter Simulation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382000" cy="4525963"/>
          </a:xfrm>
        </p:spPr>
        <p:txBody>
          <a:bodyPr>
            <a:normAutofit lnSpcReduction="1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To have a massively parallelized particle transportation engine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To comply with different architecture (GPU, MIC and etc.)</a:t>
            </a:r>
          </a:p>
          <a:p>
            <a:endParaRPr lang="en-US" altLang="ko-KR" dirty="0" smtClean="0"/>
          </a:p>
          <a:p>
            <a:r>
              <a:rPr lang="en-US" altLang="ko-KR" dirty="0" smtClean="0">
                <a:solidFill>
                  <a:srgbClr val="FF6699"/>
                </a:solidFill>
              </a:rPr>
              <a:t>To draw community interests for collateral effort 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6699"/>
                </a:solidFill>
              </a:rPr>
              <a:t> </a:t>
            </a:r>
            <a:r>
              <a:rPr lang="en-US" altLang="ko-KR" dirty="0" smtClean="0">
                <a:solidFill>
                  <a:srgbClr val="FF6699"/>
                </a:solidFill>
              </a:rPr>
              <a:t>  =&gt; Dark Matter Research Cluster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42FA14-3C7C-48F7-83ED-24E42A372AD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Suggestions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864" y="1567333"/>
            <a:ext cx="8229600" cy="4525963"/>
          </a:xfrm>
        </p:spPr>
        <p:txBody>
          <a:bodyPr/>
          <a:lstStyle/>
          <a:p>
            <a:r>
              <a:rPr lang="en-US" altLang="ko-KR" sz="2400" dirty="0" smtClean="0"/>
              <a:t>Model DB and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Simulation </a:t>
            </a:r>
            <a:r>
              <a:rPr lang="en-US" altLang="ko-KR" sz="2400" dirty="0" smtClean="0"/>
              <a:t>Parameter </a:t>
            </a:r>
            <a:endParaRPr lang="ko-KR" altLang="en-US" sz="2400" dirty="0"/>
          </a:p>
          <a:p>
            <a:pPr lvl="1"/>
            <a:r>
              <a:rPr lang="en-US" altLang="ko-KR" sz="2000" dirty="0" smtClean="0"/>
              <a:t>To develop DM System based on computational Science </a:t>
            </a:r>
          </a:p>
          <a:p>
            <a:pPr lvl="1"/>
            <a:r>
              <a:rPr lang="en-US" altLang="ko-KR" sz="2000" dirty="0" smtClean="0"/>
              <a:t>Experimental results supports </a:t>
            </a:r>
            <a:r>
              <a:rPr lang="en-US" altLang="ko-KR" sz="2000" dirty="0"/>
              <a:t>t</a:t>
            </a:r>
            <a:r>
              <a:rPr lang="en-US" altLang="ko-KR" sz="2000" dirty="0" smtClean="0"/>
              <a:t>o constrain parameters of theory.</a:t>
            </a:r>
            <a:endParaRPr lang="ko-KR" altLang="en-US" sz="2000" dirty="0"/>
          </a:p>
          <a:p>
            <a:pPr lvl="1"/>
            <a:r>
              <a:rPr lang="en-US" altLang="ko-KR" sz="2000" dirty="0" smtClean="0"/>
              <a:t>Theories enhance the accuracy of expected values. 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 Automated tools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(computing+ manpower) supports</a:t>
            </a:r>
          </a:p>
          <a:p>
            <a:pPr marL="457200" lvl="1" indent="0">
              <a:buNone/>
            </a:pPr>
            <a:r>
              <a:rPr lang="en-US" altLang="ko-KR" sz="2000" dirty="0" smtClean="0"/>
              <a:t>    rapid and accurate results</a:t>
            </a:r>
          </a:p>
          <a:p>
            <a:pPr lvl="1"/>
            <a:endParaRPr lang="en-US" altLang="ko-KR" sz="2000" dirty="0" smtClean="0"/>
          </a:p>
          <a:p>
            <a:r>
              <a:rPr lang="en-US" altLang="ko-KR" sz="2400" dirty="0" smtClean="0"/>
              <a:t>The development of S/W</a:t>
            </a:r>
          </a:p>
          <a:p>
            <a:pPr lvl="1"/>
            <a:r>
              <a:rPr lang="en-US" altLang="ko-KR" sz="2000" dirty="0" smtClean="0"/>
              <a:t>To support various measurements in Indirect, Direct and Collider</a:t>
            </a:r>
            <a:endParaRPr lang="en-US" altLang="ko-KR" sz="2000" dirty="0"/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27796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Prof. S.C. Park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95111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j-ea"/>
                <a:ea typeface="+mj-ea"/>
              </a:rPr>
              <a:t>Dark Matter Research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615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 smtClean="0"/>
              <a:t>Activities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639" y="764669"/>
            <a:ext cx="2147193" cy="16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72390"/>
            <a:ext cx="2877155" cy="203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3" name="Picture 5" descr="D:\2016\042316\DSC00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86659"/>
            <a:ext cx="2843808" cy="201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82725" y="1954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179512" y="908720"/>
            <a:ext cx="6015542" cy="4410775"/>
          </a:xfrm>
        </p:spPr>
        <p:txBody>
          <a:bodyPr/>
          <a:lstStyle/>
          <a:p>
            <a:r>
              <a:rPr lang="en-US" altLang="ko-KR" sz="1800" dirty="0" smtClean="0"/>
              <a:t>Seminar and Meeting: once per month</a:t>
            </a:r>
          </a:p>
          <a:p>
            <a:r>
              <a:rPr lang="en-US" altLang="ko-KR" sz="1800" dirty="0" smtClean="0"/>
              <a:t>Dark Matter Research Cluster Kickoff workshop</a:t>
            </a:r>
          </a:p>
          <a:p>
            <a:pPr lvl="1"/>
            <a:r>
              <a:rPr lang="en-US" altLang="ko-KR" sz="1600" dirty="0" smtClean="0"/>
              <a:t>KISTI, October 27, 2015,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2:00-6:00 PM</a:t>
            </a:r>
          </a:p>
          <a:p>
            <a:r>
              <a:rPr lang="en-US" altLang="ko-KR" sz="1800" dirty="0" smtClean="0"/>
              <a:t>2016 Dark Matter Cluster Workshop</a:t>
            </a:r>
          </a:p>
          <a:p>
            <a:pPr lvl="1"/>
            <a:r>
              <a:rPr lang="en-US" altLang="ko-KR" sz="1600" dirty="0" smtClean="0"/>
              <a:t>KISTI, April 22-23, 2016</a:t>
            </a:r>
          </a:p>
          <a:p>
            <a:r>
              <a:rPr lang="en-US" altLang="ko-KR" sz="1800" dirty="0" smtClean="0"/>
              <a:t>2016 Joint workshop on France-Korea </a:t>
            </a:r>
          </a:p>
          <a:p>
            <a:pPr marL="0" indent="0">
              <a:buNone/>
            </a:pPr>
            <a:r>
              <a:rPr lang="en-US" altLang="ko-KR" sz="1800" dirty="0" smtClean="0"/>
              <a:t>     and France-Japan Particle Physics Workshop</a:t>
            </a:r>
            <a:endParaRPr lang="en-US" altLang="ko-KR" sz="1400" dirty="0" smtClean="0"/>
          </a:p>
          <a:p>
            <a:pPr lvl="1"/>
            <a:r>
              <a:rPr lang="en-US" altLang="ko-KR" sz="1800" dirty="0" smtClean="0"/>
              <a:t>KIAS,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May 18~20, 2016</a:t>
            </a:r>
            <a:endParaRPr lang="en-US" altLang="ko-KR" sz="1800" dirty="0"/>
          </a:p>
          <a:p>
            <a:pPr lvl="1"/>
            <a:r>
              <a:rPr lang="en-US" altLang="ko-KR" sz="1800" dirty="0"/>
              <a:t>~</a:t>
            </a:r>
            <a:r>
              <a:rPr lang="en-US" altLang="ko-KR" sz="1800" dirty="0" smtClean="0"/>
              <a:t>100 persons from France, Japan, China, Korea</a:t>
            </a:r>
            <a:endParaRPr lang="en-US" altLang="ko-KR" sz="1600" dirty="0" smtClean="0"/>
          </a:p>
          <a:p>
            <a:endParaRPr lang="ko-KR" altLang="en-US" sz="2000" dirty="0"/>
          </a:p>
        </p:txBody>
      </p:sp>
      <p:pic>
        <p:nvPicPr>
          <p:cNvPr id="12" name="Picture 2" descr="C:\Users\admin\Desktop\FKPPL홈페이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92" y="-1"/>
            <a:ext cx="2913128" cy="190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2" y="4200084"/>
            <a:ext cx="3900940" cy="275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슬라이드 번호 개체 틀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524770-8750-457C-8DA5-738CE60075B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6" descr="D:\DCIM\101MSDCF\DSC002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79" y="4887533"/>
            <a:ext cx="2627393" cy="19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DCIM\101MSDCF\DSC0026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026221"/>
            <a:ext cx="2926604" cy="21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DCIM\101MSDCF\DSC002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22" y="4859109"/>
            <a:ext cx="2701806" cy="20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:\DCIM\101MSDCF\DSC002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70" y="4221088"/>
            <a:ext cx="2049710" cy="153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:\DCIM\101MSDCF\DSC002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26" y="4213638"/>
            <a:ext cx="1930222" cy="1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D:\DCIM\101MSDCF\DSC0016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00" y="4149080"/>
            <a:ext cx="1921804" cy="14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46075" y="174625"/>
            <a:ext cx="6530181" cy="647700"/>
          </a:xfrm>
        </p:spPr>
        <p:txBody>
          <a:bodyPr/>
          <a:lstStyle/>
          <a:p>
            <a:r>
              <a:rPr lang="en-US" altLang="ko-KR" dirty="0" smtClean="0"/>
              <a:t>Meetings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32" y="1812487"/>
            <a:ext cx="3343690" cy="42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1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6530181" cy="647700"/>
          </a:xfrm>
        </p:spPr>
        <p:txBody>
          <a:bodyPr/>
          <a:lstStyle/>
          <a:p>
            <a:pPr algn="ctr" eaLnBrk="1" hangingPunct="1"/>
            <a:r>
              <a:rPr lang="ko-KR" altLang="en-US" dirty="0" smtClean="0"/>
              <a:t>차례</a:t>
            </a:r>
          </a:p>
        </p:txBody>
      </p:sp>
      <p:sp>
        <p:nvSpPr>
          <p:cNvPr id="15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64232C-5A95-40AB-B142-21EDA94610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20838" y="2746474"/>
            <a:ext cx="6118225" cy="539750"/>
            <a:chOff x="1277" y="984"/>
            <a:chExt cx="3198" cy="478"/>
          </a:xfrm>
        </p:grpSpPr>
        <p:sp>
          <p:nvSpPr>
            <p:cNvPr id="138243" name="AutoShape 3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8210" name="AutoShape 4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2. What we need for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DM Research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20838" y="3824386"/>
            <a:ext cx="6118225" cy="539750"/>
            <a:chOff x="1277" y="984"/>
            <a:chExt cx="3198" cy="478"/>
          </a:xfrm>
        </p:grpSpPr>
        <p:sp>
          <p:nvSpPr>
            <p:cNvPr id="138246" name="AutoShape 6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8208" name="AutoShape 7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3. Activities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19250" y="4905474"/>
            <a:ext cx="6118225" cy="539750"/>
            <a:chOff x="1277" y="984"/>
            <a:chExt cx="3198" cy="478"/>
          </a:xfrm>
        </p:grpSpPr>
        <p:sp>
          <p:nvSpPr>
            <p:cNvPr id="138249" name="AutoShape 9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8206" name="AutoShape 10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4. Summary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1622127" y="1738362"/>
            <a:ext cx="6118225" cy="539750"/>
            <a:chOff x="1277" y="984"/>
            <a:chExt cx="3198" cy="478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1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. Dark Matter Research Cluster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4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:\2016\042316\DSC0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45025"/>
            <a:ext cx="44818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850" y="415205"/>
            <a:ext cx="8229600" cy="3085803"/>
          </a:xfrm>
        </p:spPr>
        <p:txBody>
          <a:bodyPr/>
          <a:lstStyle/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Home pages</a:t>
            </a:r>
            <a:endParaRPr lang="en-US" altLang="ko-KR" sz="2000" dirty="0"/>
          </a:p>
          <a:p>
            <a:pPr lvl="1"/>
            <a:r>
              <a:rPr lang="en-US" altLang="ko-KR" sz="1600" dirty="0" smtClean="0">
                <a:hlinkClick r:id="rId3"/>
              </a:rPr>
              <a:t>http://cluster.nst.re.kr</a:t>
            </a:r>
            <a:endParaRPr lang="en-US" altLang="ko-KR" sz="1600" dirty="0" smtClean="0"/>
          </a:p>
          <a:p>
            <a:pPr lvl="1"/>
            <a:r>
              <a:rPr lang="en-US" altLang="ko-KR" sz="1600" dirty="0" smtClean="0">
                <a:hlinkClick r:id="rId4"/>
              </a:rPr>
              <a:t>https://hep.kisti.re.kr/indico</a:t>
            </a:r>
            <a:endParaRPr lang="en-US" altLang="ko-KR" sz="1600" dirty="0" smtClean="0"/>
          </a:p>
          <a:p>
            <a:pPr marL="457200" lvl="1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⇒</a:t>
            </a:r>
            <a:r>
              <a:rPr lang="en-US" altLang="ko-KR" sz="1600" dirty="0" smtClean="0"/>
              <a:t> Dark Matter Portal</a:t>
            </a:r>
            <a:endParaRPr lang="en-US" altLang="ko-KR" sz="2000" dirty="0" smtClean="0"/>
          </a:p>
          <a:p>
            <a:pPr fontAlgn="auto">
              <a:spcAft>
                <a:spcPts val="0"/>
              </a:spcAft>
            </a:pPr>
            <a:r>
              <a:rPr kumimoji="0" lang="en-US" altLang="ko-KR" sz="2000" dirty="0" smtClean="0"/>
              <a:t>Advertisement (panel, conference)</a:t>
            </a:r>
          </a:p>
          <a:p>
            <a:pPr fontAlgn="auto">
              <a:spcAft>
                <a:spcPts val="0"/>
              </a:spcAft>
            </a:pPr>
            <a:r>
              <a:rPr kumimoji="0" lang="en-US" altLang="ko-KR" sz="2000" dirty="0" smtClean="0">
                <a:solidFill>
                  <a:srgbClr val="FF00FF"/>
                </a:solidFill>
              </a:rPr>
              <a:t>Dark Matter Research White Paper</a:t>
            </a:r>
            <a:r>
              <a:rPr kumimoji="0" lang="ko-KR" altLang="en-US" sz="2000" dirty="0" smtClean="0">
                <a:solidFill>
                  <a:prstClr val="black"/>
                </a:solidFill>
              </a:rPr>
              <a:t> </a:t>
            </a:r>
            <a:endParaRPr kumimoji="0" lang="en-US" altLang="ko-KR" sz="2000" dirty="0" smtClean="0">
              <a:solidFill>
                <a:srgbClr val="FF00FF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kumimoji="0" lang="en-US" altLang="ko-KR" sz="1600" dirty="0" smtClean="0">
                <a:solidFill>
                  <a:srgbClr val="FF00FF"/>
                </a:solidFill>
              </a:rPr>
              <a:t>  </a:t>
            </a:r>
            <a:r>
              <a:rPr kumimoji="0" lang="en-US" altLang="ko-KR" sz="1600" dirty="0" smtClean="0">
                <a:solidFill>
                  <a:prstClr val="black"/>
                </a:solidFill>
              </a:rPr>
              <a:t>SCOPUS Journal(KPS)</a:t>
            </a:r>
            <a:r>
              <a:rPr kumimoji="0" lang="ko-KR" altLang="en-US" sz="1600" dirty="0" smtClean="0">
                <a:solidFill>
                  <a:prstClr val="black"/>
                </a:solidFill>
              </a:rPr>
              <a:t> </a:t>
            </a:r>
            <a:r>
              <a:rPr kumimoji="0" lang="en-US" altLang="ko-KR" sz="1600" dirty="0" smtClean="0">
                <a:solidFill>
                  <a:prstClr val="black"/>
                </a:solidFill>
              </a:rPr>
              <a:t>Special Edition</a:t>
            </a:r>
          </a:p>
          <a:p>
            <a:pPr lvl="1" fontAlgn="auto">
              <a:spcAft>
                <a:spcPts val="0"/>
              </a:spcAft>
            </a:pPr>
            <a:r>
              <a:rPr kumimoji="0" lang="en-US" altLang="ko-KR" sz="1600" dirty="0" smtClean="0">
                <a:solidFill>
                  <a:prstClr val="black"/>
                </a:solidFill>
              </a:rPr>
              <a:t>  2016. 8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r>
              <a:rPr lang="en-US" altLang="ko-KR" sz="1600" dirty="0"/>
              <a:t>	</a:t>
            </a: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1600" dirty="0"/>
          </a:p>
          <a:p>
            <a:endParaRPr lang="ko-KR" altLang="en-US" sz="1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747768" y="6697166"/>
            <a:ext cx="2133600" cy="476250"/>
          </a:xfrm>
        </p:spPr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7171" name="Picture 3" descr="C:\Users\admin\Documents\2016\융합클러스터\융합클러스터_홈페이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938" y="50819"/>
            <a:ext cx="1909015" cy="1866013"/>
          </a:xfrm>
          <a:prstGeom prst="rect">
            <a:avLst/>
          </a:prstGeom>
          <a:noFill/>
        </p:spPr>
      </p:pic>
      <p:pic>
        <p:nvPicPr>
          <p:cNvPr id="8" name="Picture 8" descr="C:\Users\admin\Desktop\DM홈페이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87" y="44624"/>
            <a:ext cx="2179617" cy="20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0664"/>
            <a:ext cx="3142178" cy="206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admin\Desktop\(160511)_패널양식_암흑물질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95323"/>
            <a:ext cx="3191816" cy="47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48" y="3159464"/>
            <a:ext cx="1682128" cy="213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07" y="3192048"/>
            <a:ext cx="1416837" cy="218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제목 2"/>
          <p:cNvSpPr>
            <a:spLocks noGrp="1"/>
          </p:cNvSpPr>
          <p:nvPr>
            <p:ph type="title"/>
          </p:nvPr>
        </p:nvSpPr>
        <p:spPr>
          <a:xfrm>
            <a:off x="346075" y="174625"/>
            <a:ext cx="6530181" cy="647700"/>
          </a:xfrm>
        </p:spPr>
        <p:txBody>
          <a:bodyPr/>
          <a:lstStyle/>
          <a:p>
            <a:r>
              <a:rPr lang="en-US" altLang="ko-KR" dirty="0" smtClean="0"/>
              <a:t>Outreach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4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850" y="1063277"/>
            <a:ext cx="8640638" cy="4525963"/>
          </a:xfrm>
        </p:spPr>
        <p:txBody>
          <a:bodyPr/>
          <a:lstStyle/>
          <a:p>
            <a:r>
              <a:rPr lang="en-US" altLang="ko-KR" sz="2000" dirty="0" smtClean="0"/>
              <a:t>White Paper(SCOPUS Journal)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=&gt; Proposal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(</a:t>
            </a:r>
            <a:r>
              <a:rPr lang="en-US" altLang="ko-KR" sz="2000" dirty="0" smtClean="0"/>
              <a:t>NST)</a:t>
            </a:r>
          </a:p>
          <a:p>
            <a:r>
              <a:rPr lang="en-US" altLang="ko-KR" sz="2000" dirty="0" smtClean="0"/>
              <a:t>Computing Resources =&gt; GSDC</a:t>
            </a:r>
          </a:p>
          <a:p>
            <a:r>
              <a:rPr lang="en-US" altLang="ko-KR" sz="2000" dirty="0" smtClean="0"/>
              <a:t>Koreas </a:t>
            </a:r>
            <a:r>
              <a:rPr lang="en-US" altLang="ko-KR" sz="2000" dirty="0"/>
              <a:t>Supercomputing Conference </a:t>
            </a:r>
            <a:r>
              <a:rPr lang="en-US" altLang="ko-KR" sz="2000" dirty="0" smtClean="0"/>
              <a:t>(Seoul‘16.10.5~7)</a:t>
            </a:r>
          </a:p>
          <a:p>
            <a:pPr lvl="1"/>
            <a:r>
              <a:rPr lang="en-US" altLang="ko-KR" sz="2000" dirty="0" smtClean="0"/>
              <a:t>Dark Matter research cluster Session	</a:t>
            </a:r>
          </a:p>
          <a:p>
            <a:r>
              <a:rPr lang="en-US" altLang="ko-KR" sz="2000" dirty="0" smtClean="0"/>
              <a:t>Dark </a:t>
            </a:r>
            <a:r>
              <a:rPr lang="en-US" altLang="ko-KR" sz="2000" dirty="0"/>
              <a:t>Matter Research </a:t>
            </a:r>
            <a:r>
              <a:rPr lang="en-US" altLang="ko-KR" sz="2000" dirty="0" smtClean="0"/>
              <a:t>Cluster</a:t>
            </a:r>
            <a:endParaRPr lang="en-US" altLang="ko-KR" sz="2000" dirty="0"/>
          </a:p>
          <a:p>
            <a:pPr lvl="1"/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7550968" y="7705278"/>
            <a:ext cx="2133600" cy="476250"/>
          </a:xfrm>
        </p:spPr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34606" b="9861"/>
          <a:stretch/>
        </p:blipFill>
        <p:spPr bwMode="auto">
          <a:xfrm>
            <a:off x="5436096" y="3068960"/>
            <a:ext cx="2884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6732240" y="3545632"/>
            <a:ext cx="216024" cy="266429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6156176" y="3329608"/>
            <a:ext cx="1584176" cy="2880320"/>
          </a:xfrm>
          <a:prstGeom prst="ellipse">
            <a:avLst/>
          </a:prstGeom>
          <a:solidFill>
            <a:srgbClr val="7030A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mtClean="0">
              <a:solidFill>
                <a:srgbClr val="000000"/>
              </a:solidFill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352" y="628193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HY울릉도M"/>
                <a:ea typeface="HY울릉도M"/>
              </a:rPr>
              <a:t>Mass</a:t>
            </a:r>
            <a:endParaRPr lang="ko-KR" altLang="en-US" sz="1200" dirty="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422467" y="4631268"/>
            <a:ext cx="1728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00"/>
                </a:solidFill>
                <a:latin typeface="HY울릉도M"/>
                <a:ea typeface="HY울릉도M"/>
              </a:rPr>
              <a:t>Cross Section</a:t>
            </a:r>
            <a:endParaRPr lang="ko-KR" altLang="en-US" sz="1200" dirty="0">
              <a:solidFill>
                <a:srgbClr val="000000"/>
              </a:solidFill>
              <a:latin typeface="HY울릉도M"/>
              <a:ea typeface="HY울릉도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0352" y="448173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40C9D"/>
                </a:solidFill>
                <a:latin typeface="HY울릉도M"/>
                <a:ea typeface="HY울릉도M"/>
              </a:rPr>
              <a:t> ⇒ Network Building</a:t>
            </a:r>
            <a:endParaRPr lang="ko-KR" altLang="en-US" dirty="0">
              <a:solidFill>
                <a:srgbClr val="C40C9D"/>
              </a:solidFill>
              <a:latin typeface="HY울릉도M"/>
              <a:ea typeface="HY울릉도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2555612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C40C9D"/>
                </a:solidFill>
                <a:latin typeface="HY울릉도M"/>
                <a:ea typeface="HY울릉도M"/>
              </a:rPr>
              <a:t>=&gt; National Multi-Dark</a:t>
            </a:r>
            <a:endParaRPr lang="ko-KR" altLang="en-US" dirty="0">
              <a:solidFill>
                <a:srgbClr val="C40C9D"/>
              </a:solidFill>
              <a:latin typeface="HY울릉도M"/>
              <a:ea typeface="HY울릉도M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2617702" cy="200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67544" y="188640"/>
            <a:ext cx="6118225" cy="539750"/>
            <a:chOff x="1277" y="984"/>
            <a:chExt cx="3198" cy="478"/>
          </a:xfrm>
        </p:grpSpPr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1277" y="984"/>
              <a:ext cx="3198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gamma/>
                    <a:shade val="5725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5725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울릉도M"/>
                <a:ea typeface="HY울릉도M"/>
              </a:endParaRPr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1291" y="998"/>
              <a:ext cx="3162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33CC"/>
                </a:gs>
                <a:gs pos="50000">
                  <a:srgbClr val="088CE6"/>
                </a:gs>
                <a:gs pos="100000">
                  <a:srgbClr val="0033C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5548A"/>
              </a:prst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ko-KR" sz="2300" dirty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  </a:t>
              </a:r>
              <a:r>
                <a:rPr kumimoji="0" lang="en-US" altLang="ko-KR" sz="2300" dirty="0" smtClean="0">
                  <a:solidFill>
                    <a:srgbClr val="FFFFFF"/>
                  </a:solidFill>
                  <a:latin typeface="HY울릉도M" pitchFamily="18" charset="-127"/>
                  <a:ea typeface="HY울릉도M"/>
                </a:rPr>
                <a:t>Plan</a:t>
              </a:r>
              <a:endParaRPr kumimoji="0" lang="ko-KR" altLang="en-US" sz="2300" dirty="0">
                <a:solidFill>
                  <a:srgbClr val="FFFFFF"/>
                </a:solidFill>
                <a:latin typeface="HY울릉도M" pitchFamily="18" charset="-127"/>
                <a:ea typeface="HY울릉도M"/>
              </a:endParaRPr>
            </a:p>
          </p:txBody>
        </p:sp>
      </p:grpSp>
      <p:sp>
        <p:nvSpPr>
          <p:cNvPr id="25" name="직사각형 24"/>
          <p:cNvSpPr/>
          <p:nvPr/>
        </p:nvSpPr>
        <p:spPr bwMode="auto">
          <a:xfrm>
            <a:off x="7199784" y="6505720"/>
            <a:ext cx="1944216" cy="36003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HY울릉도M" pitchFamily="18" charset="-127"/>
                <a:cs typeface="한컴돋움" pitchFamily="18" charset="2"/>
              </a:rPr>
              <a:t>Prof. </a:t>
            </a:r>
            <a:r>
              <a:rPr lang="en-US" altLang="ko-KR" sz="1400" dirty="0" smtClean="0">
                <a:latin typeface="Verdana" pitchFamily="34" charset="0"/>
                <a:ea typeface="HY울릉도M" pitchFamily="18" charset="-127"/>
                <a:cs typeface="한컴돋움" pitchFamily="18" charset="2"/>
              </a:rPr>
              <a:t>K.Y. Choi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9608"/>
            <a:ext cx="1521487" cy="20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6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21" grpId="0" build="allAtOnce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sz="quarter"/>
          </p:nvPr>
        </p:nvSpPr>
        <p:spPr>
          <a:xfrm>
            <a:off x="323528" y="2636912"/>
            <a:ext cx="8280723" cy="1152127"/>
          </a:xfrm>
        </p:spPr>
        <p:txBody>
          <a:bodyPr/>
          <a:lstStyle/>
          <a:p>
            <a:r>
              <a:rPr lang="en-US" altLang="ko-KR" dirty="0" smtClean="0"/>
              <a:t>“You are welcome to join </a:t>
            </a:r>
            <a:br>
              <a:rPr lang="en-US" altLang="ko-KR" dirty="0" smtClean="0"/>
            </a:br>
            <a:r>
              <a:rPr lang="en-US" altLang="ko-KR" dirty="0" smtClean="0"/>
              <a:t>Dark Matter Research Cluster.”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Thank you.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sz="quarter" idx="1"/>
          </p:nvPr>
        </p:nvSpPr>
        <p:spPr>
          <a:xfrm>
            <a:off x="3492500" y="4365352"/>
            <a:ext cx="5105400" cy="431800"/>
          </a:xfrm>
        </p:spPr>
        <p:txBody>
          <a:bodyPr/>
          <a:lstStyle/>
          <a:p>
            <a:r>
              <a:rPr lang="en-US" altLang="ko-KR" dirty="0" smtClean="0"/>
              <a:t>cho@kisti.re.kr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ko-KR" dirty="0" smtClean="0"/>
              <a:t>Dark Matter Research Cluster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Project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148EB-B4A7-4532-88BC-81F7DE3F0EA2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94950"/>
              </p:ext>
            </p:extLst>
          </p:nvPr>
        </p:nvGraphicFramePr>
        <p:xfrm>
          <a:off x="971600" y="1484784"/>
          <a:ext cx="7128792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496855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Title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Dark</a:t>
                      </a:r>
                      <a:r>
                        <a:rPr lang="en-US" altLang="ko-KR" baseline="0" dirty="0" smtClean="0"/>
                        <a:t> Matter Research Cluster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Leader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/>
                        <a:t>Kihyeon</a:t>
                      </a:r>
                      <a:r>
                        <a:rPr lang="en-US" altLang="ko-KR" baseline="0" dirty="0" smtClean="0"/>
                        <a:t> Cho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Host Institute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KISTI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Partner</a:t>
                      </a:r>
                      <a:r>
                        <a:rPr lang="en-US" altLang="ko-KR" baseline="0" dirty="0" smtClean="0"/>
                        <a:t> Institutes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KASI and </a:t>
                      </a:r>
                      <a:r>
                        <a:rPr lang="en-US" altLang="ko-KR" dirty="0" smtClean="0"/>
                        <a:t>13</a:t>
                      </a:r>
                      <a:r>
                        <a:rPr lang="en-US" altLang="ko-KR" baseline="0" dirty="0" smtClean="0"/>
                        <a:t> Institutes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Fund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50,000,000</a:t>
                      </a:r>
                      <a:r>
                        <a:rPr lang="en-US" altLang="ko-KR" baseline="0" dirty="0" smtClean="0"/>
                        <a:t> won/year * 2years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Period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2015.9.23~2017.9.22</a:t>
                      </a:r>
                      <a:endParaRPr lang="ko-KR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Sponsor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NST (National Council</a:t>
                      </a:r>
                      <a:r>
                        <a:rPr lang="en-US" altLang="ko-KR" baseline="0" dirty="0" smtClean="0"/>
                        <a:t> of Science and Technology)</a:t>
                      </a:r>
                      <a:endParaRPr lang="ko-KR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013176"/>
            <a:ext cx="8230851" cy="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Goal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850" y="1412875"/>
            <a:ext cx="8424614" cy="4525963"/>
          </a:xfrm>
        </p:spPr>
        <p:txBody>
          <a:bodyPr/>
          <a:lstStyle/>
          <a:p>
            <a:r>
              <a:rPr lang="en-US" altLang="ko-KR" sz="2400" dirty="0" smtClean="0"/>
              <a:t>To make a national project where most of Korean research community working in the field of dark matter 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To make synergies and collaborations among the participating groups for searching dark matter in experiments and </a:t>
            </a:r>
            <a:r>
              <a:rPr lang="en-US" altLang="ko-KR" sz="2400" dirty="0" smtClean="0"/>
              <a:t>theories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To study the plausible dark matter candidates and the evolution in the Universe </a:t>
            </a:r>
          </a:p>
          <a:p>
            <a:pPr lvl="1"/>
            <a:r>
              <a:rPr lang="en-US" altLang="ko-KR" sz="2000" dirty="0" smtClean="0"/>
              <a:t>to support and analyze the experiments for its detection</a:t>
            </a:r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Dark Matter Search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795" b="4094"/>
          <a:stretch/>
        </p:blipFill>
        <p:spPr bwMode="auto">
          <a:xfrm>
            <a:off x="0" y="1172837"/>
            <a:ext cx="908281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2048" y="5281463"/>
            <a:ext cx="2915816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KASI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⇒ Astronomical Data</a:t>
            </a:r>
            <a:endParaRPr lang="ko-KR" altLang="en-US" sz="14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5137447"/>
            <a:ext cx="2954508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KISTI (GSDC)⇒Collider Data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6277962"/>
            <a:ext cx="19442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Prof. J.C. Park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Indirect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32129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D</a:t>
            </a:r>
            <a:r>
              <a:rPr lang="en-US" altLang="ko-KR" b="1" dirty="0" smtClean="0"/>
              <a:t>irect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45718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Collider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014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467544" y="1772816"/>
            <a:ext cx="8424936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 bwMode="auto">
          <a:xfrm>
            <a:off x="4355976" y="2132856"/>
            <a:ext cx="4320480" cy="3888432"/>
          </a:xfrm>
          <a:prstGeom prst="rect">
            <a:avLst/>
          </a:prstGeom>
          <a:solidFill>
            <a:srgbClr val="7030A0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HY울릉도M" pitchFamily="18" charset="-127"/>
              <a:cs typeface="한컴돋움" pitchFamily="18" charset="2"/>
            </a:endParaRPr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323850" y="764704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Dark Matter Research Cluster</a:t>
            </a:r>
          </a:p>
          <a:p>
            <a:pPr lvl="1"/>
            <a:r>
              <a:rPr lang="en-US" altLang="ko-KR" dirty="0" smtClean="0"/>
              <a:t>From Collider to Astronomy</a:t>
            </a:r>
            <a:endParaRPr lang="ko-KR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01" y="2348880"/>
            <a:ext cx="2341751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 descr="https://encrypted-tbn3.gstatic.com/images?q=tbn:ANd9GcQ5yUC0DBZ_5OPk2MHr5T0AmJviQddFrrjhVXFCR0d185xhkmFyrM-C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504" y="2348881"/>
            <a:ext cx="1674186" cy="1080120"/>
          </a:xfrm>
          <a:prstGeom prst="rect">
            <a:avLst/>
          </a:prstGeom>
          <a:noFill/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512" y="4005064"/>
            <a:ext cx="1584176" cy="1497540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2728" y="3895312"/>
            <a:ext cx="1872208" cy="15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463480" y="3501009"/>
            <a:ext cx="1945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prstClr val="black"/>
                </a:solidFill>
                <a:latin typeface="+mn-ea"/>
                <a:ea typeface="+mn-ea"/>
              </a:rPr>
              <a:t>Evolution </a:t>
            </a:r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of Universe</a:t>
            </a:r>
            <a:endParaRPr lang="ko-KR" altLang="en-US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63480" y="5579948"/>
            <a:ext cx="2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Origin of Matter</a:t>
            </a:r>
            <a:endParaRPr lang="ko-KR" altLang="en-US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4736" y="55799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Standard Model</a:t>
            </a:r>
            <a:endParaRPr lang="ko-KR" altLang="en-US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3779912" y="285293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white"/>
              </a:solidFill>
            </a:endParaRPr>
          </a:p>
        </p:txBody>
      </p:sp>
      <p:sp>
        <p:nvSpPr>
          <p:cNvPr id="24" name="원형 화살표 23"/>
          <p:cNvSpPr/>
          <p:nvPr/>
        </p:nvSpPr>
        <p:spPr>
          <a:xfrm>
            <a:off x="5976664" y="3851755"/>
            <a:ext cx="648072" cy="51334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250652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black"/>
              </a:solidFill>
            </a:endParaRPr>
          </a:p>
        </p:txBody>
      </p:sp>
      <p:sp>
        <p:nvSpPr>
          <p:cNvPr id="25" name="위쪽 화살표 24"/>
          <p:cNvSpPr/>
          <p:nvPr/>
        </p:nvSpPr>
        <p:spPr>
          <a:xfrm>
            <a:off x="7947169" y="3645024"/>
            <a:ext cx="189735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48872" y="3429580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prstClr val="black"/>
                </a:solidFill>
              </a:rPr>
              <a:t>Standard Model</a:t>
            </a:r>
            <a:endParaRPr lang="ko-KR" altLang="en-US" sz="800" dirty="0" smtClean="0">
              <a:solidFill>
                <a:prstClr val="black"/>
              </a:solidFill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3779912" y="479715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096" y="3717032"/>
            <a:ext cx="2915816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KASI</a:t>
            </a:r>
            <a:r>
              <a:rPr lang="ko-KR" altLang="en-US" sz="1400" dirty="0" smtClean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+mn-ea"/>
                <a:ea typeface="+mn-ea"/>
              </a:rPr>
              <a:t>⇒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 Astronomical Data</a:t>
            </a:r>
            <a:endParaRPr lang="ko-KR" altLang="en-US" sz="14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404" y="5579948"/>
            <a:ext cx="2954508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KISTI (GSDC) </a:t>
            </a:r>
            <a:r>
              <a:rPr lang="en-US" altLang="ko-KR" sz="1400" dirty="0">
                <a:solidFill>
                  <a:prstClr val="black"/>
                </a:solidFill>
                <a:latin typeface="+mn-ea"/>
              </a:rPr>
              <a:t>⇒</a:t>
            </a:r>
            <a:r>
              <a:rPr lang="en-US" altLang="ko-KR" sz="1400" dirty="0" smtClean="0">
                <a:solidFill>
                  <a:prstClr val="black"/>
                </a:solidFill>
                <a:latin typeface="+mn-ea"/>
                <a:ea typeface="+mn-ea"/>
              </a:rPr>
              <a:t> Collider Data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6120680" y="292494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white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7488832" y="2636912"/>
            <a:ext cx="7920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0720" y="3429000"/>
            <a:ext cx="17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+mn-ea"/>
                <a:ea typeface="+mn-ea"/>
              </a:rPr>
              <a:t>Components</a:t>
            </a:r>
            <a:endParaRPr lang="ko-KR" altLang="en-US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H="1" flipV="1">
            <a:off x="7272808" y="2204864"/>
            <a:ext cx="50405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24736" y="1772816"/>
            <a:ext cx="162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  <a:latin typeface="+mj-ea"/>
                <a:ea typeface="+mj-ea"/>
              </a:rPr>
              <a:t>Dark Matter</a:t>
            </a:r>
            <a:endParaRPr lang="ko-KR" altLang="en-US" dirty="0" smtClean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-179512" y="792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" name="_x45055544" descr="EMB00003318b75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2" y="4365104"/>
            <a:ext cx="1394839" cy="9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-179512" y="76470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8" name="_x188955880" descr="EMB00003318b7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96" y="4365104"/>
            <a:ext cx="1356811" cy="89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Image result for 관측데이터 천문연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03530" y="2345080"/>
            <a:ext cx="2416342" cy="11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4463480" y="6215209"/>
            <a:ext cx="4140968" cy="4541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Universities (Students)</a:t>
            </a:r>
            <a:r>
              <a:rPr lang="ko-KR" altLang="en-US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 </a:t>
            </a: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45" name="위쪽 화살표 44"/>
          <p:cNvSpPr/>
          <p:nvPr/>
        </p:nvSpPr>
        <p:spPr>
          <a:xfrm>
            <a:off x="6398489" y="5805264"/>
            <a:ext cx="333751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직사각형 58"/>
          <p:cNvSpPr/>
          <p:nvPr/>
        </p:nvSpPr>
        <p:spPr>
          <a:xfrm>
            <a:off x="1835694" y="2841501"/>
            <a:ext cx="1863825" cy="1512168"/>
          </a:xfrm>
          <a:prstGeom prst="rect">
            <a:avLst/>
          </a:prstGeom>
          <a:solidFill>
            <a:srgbClr val="EBD7C3">
              <a:alpha val="31765"/>
            </a:srgb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1107232" y="1905397"/>
            <a:ext cx="7848872" cy="3024336"/>
          </a:xfrm>
          <a:prstGeom prst="rect">
            <a:avLst/>
          </a:prstGeom>
          <a:solidFill>
            <a:srgbClr val="CCFF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9320" y="1124744"/>
            <a:ext cx="5616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800" dirty="0">
              <a:solidFill>
                <a:prstClr val="black"/>
              </a:solidFill>
              <a:latin typeface="Verdana" pitchFamily="34" charset="0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277144"/>
            <a:ext cx="5616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800" dirty="0">
              <a:solidFill>
                <a:prstClr val="black"/>
              </a:solidFill>
              <a:latin typeface="Verdana" pitchFamily="34" charset="0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07232" y="1124744"/>
            <a:ext cx="7848872" cy="43204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Enabling discovery on Dark Matter</a:t>
            </a:r>
            <a:endParaRPr lang="en-US" altLang="ko-KR" kern="0" dirty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1928" y="3528135"/>
            <a:ext cx="1011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i="1" dirty="0" smtClean="0">
                <a:solidFill>
                  <a:srgbClr val="099AA9"/>
                </a:solidFill>
                <a:latin typeface="Calibri" panose="020F0502020204030204" pitchFamily="34" charset="0"/>
                <a:ea typeface="한컴돋움" pitchFamily="18" charset="2"/>
                <a:cs typeface="한컴돋움" pitchFamily="18" charset="2"/>
              </a:rPr>
              <a:t>      </a:t>
            </a:r>
            <a:endParaRPr kumimoji="1" lang="ko-KR" altLang="en-US" sz="800" b="1" i="1" dirty="0">
              <a:solidFill>
                <a:srgbClr val="099AA9"/>
              </a:solidFill>
              <a:latin typeface="Calibri" panose="020F0502020204030204" pitchFamily="34" charset="0"/>
              <a:ea typeface="한컴돋움" pitchFamily="18" charset="2"/>
              <a:cs typeface="한컴돋움" pitchFamily="18" charset="2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931767" y="2409453"/>
            <a:ext cx="259228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00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9760" y="2409453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000" dirty="0" smtClean="0">
                <a:solidFill>
                  <a:prstClr val="black"/>
                </a:solidFill>
                <a:cs typeface="Arial Unicode MS" pitchFamily="50" charset="-127"/>
              </a:rPr>
              <a:t>Observation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en-US" altLang="ko-KR" sz="1000" dirty="0" smtClean="0">
                <a:solidFill>
                  <a:prstClr val="black"/>
                </a:solidFill>
                <a:cs typeface="Arial Unicode MS" pitchFamily="50" charset="-127"/>
              </a:rPr>
              <a:t>Theory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ko-KR" sz="1000" dirty="0" smtClean="0">
                <a:solidFill>
                  <a:prstClr val="black"/>
                </a:solidFill>
                <a:cs typeface="Arial Unicode MS" pitchFamily="50" charset="-127"/>
              </a:rPr>
              <a:t>Simulation</a:t>
            </a:r>
            <a:endParaRPr kumimoji="1" lang="en-US" altLang="ko-KR" sz="1000" dirty="0" smtClean="0">
              <a:solidFill>
                <a:prstClr val="black"/>
              </a:solidFill>
              <a:cs typeface="Arial Unicode MS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1331640" y="2849885"/>
            <a:ext cx="7602068" cy="1874616"/>
          </a:xfrm>
          <a:prstGeom prst="roundRect">
            <a:avLst>
              <a:gd name="adj" fmla="val 6782"/>
            </a:avLst>
          </a:prstGeom>
          <a:noFill/>
          <a:ln w="12700">
            <a:solidFill>
              <a:srgbClr val="BFBFBF">
                <a:alpha val="81176"/>
              </a:srgbClr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0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n-US" altLang="ko-KR" sz="1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39280" y="2769493"/>
            <a:ext cx="1157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i="1" dirty="0" smtClean="0">
                <a:solidFill>
                  <a:prstClr val="black"/>
                </a:solidFill>
                <a:cs typeface="한컴돋움" pitchFamily="18" charset="2"/>
              </a:rPr>
              <a:t>      </a:t>
            </a:r>
            <a:endParaRPr lang="ko-KR" altLang="en-US" sz="1000" b="1" i="1" dirty="0">
              <a:solidFill>
                <a:prstClr val="black"/>
              </a:solidFill>
              <a:cs typeface="한컴돋움" pitchFamily="18" charset="2"/>
            </a:endParaRPr>
          </a:p>
        </p:txBody>
      </p:sp>
      <p:sp>
        <p:nvSpPr>
          <p:cNvPr id="50" name="모서리가 둥근 직사각형 49"/>
          <p:cNvSpPr/>
          <p:nvPr/>
        </p:nvSpPr>
        <p:spPr>
          <a:xfrm>
            <a:off x="1539280" y="2265437"/>
            <a:ext cx="232921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0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39280" y="2348880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en-US" altLang="ko-KR" sz="1000" dirty="0" smtClean="0">
                <a:solidFill>
                  <a:prstClr val="black"/>
                </a:solidFill>
                <a:cs typeface="한컴돋움" pitchFamily="18" charset="2"/>
              </a:rPr>
              <a:t>Experiment</a:t>
            </a:r>
          </a:p>
          <a:p>
            <a:pPr marL="228600" indent="-228600">
              <a:buFontTx/>
              <a:buChar char="-"/>
            </a:pPr>
            <a:r>
              <a:rPr lang="en-US" altLang="ko-KR" sz="1000" dirty="0" smtClean="0">
                <a:solidFill>
                  <a:prstClr val="black"/>
                </a:solidFill>
                <a:cs typeface="한컴돋움" pitchFamily="18" charset="2"/>
              </a:rPr>
              <a:t>Theory</a:t>
            </a:r>
          </a:p>
          <a:p>
            <a:pPr marL="228600" indent="-228600">
              <a:buFontTx/>
              <a:buChar char="-"/>
            </a:pPr>
            <a:r>
              <a:rPr lang="en-US" altLang="ko-KR" sz="1000" dirty="0" smtClean="0">
                <a:solidFill>
                  <a:prstClr val="black"/>
                </a:solidFill>
                <a:cs typeface="한컴돋움" pitchFamily="18" charset="2"/>
              </a:rPr>
              <a:t>Simulation</a:t>
            </a:r>
          </a:p>
        </p:txBody>
      </p:sp>
      <p:sp>
        <p:nvSpPr>
          <p:cNvPr id="58" name="모서리가 둥근 직사각형 57"/>
          <p:cNvSpPr/>
          <p:nvPr/>
        </p:nvSpPr>
        <p:spPr bwMode="auto">
          <a:xfrm>
            <a:off x="539552" y="1061120"/>
            <a:ext cx="8568952" cy="1080120"/>
          </a:xfrm>
          <a:prstGeom prst="roundRect">
            <a:avLst>
              <a:gd name="adj" fmla="val 6782"/>
            </a:avLst>
          </a:prstGeom>
          <a:noFill/>
          <a:ln w="12700">
            <a:solidFill>
              <a:srgbClr val="BFBFBF">
                <a:alpha val="81176"/>
              </a:srgbClr>
            </a:solidFill>
            <a:prstDash val="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800" b="1" dirty="0">
              <a:solidFill>
                <a:prstClr val="white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 rot="10800000" flipV="1">
            <a:off x="1539281" y="2057797"/>
            <a:ext cx="2304256" cy="279648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Accelerator</a:t>
            </a:r>
            <a:r>
              <a:rPr lang="ko-KR" altLang="en-US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</a:p>
        </p:txBody>
      </p:sp>
      <p:sp>
        <p:nvSpPr>
          <p:cNvPr id="65" name="직사각형 64"/>
          <p:cNvSpPr/>
          <p:nvPr/>
        </p:nvSpPr>
        <p:spPr>
          <a:xfrm rot="10800000" flipV="1">
            <a:off x="5931768" y="2049411"/>
            <a:ext cx="2592288" cy="28803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Cosmology</a:t>
            </a:r>
          </a:p>
        </p:txBody>
      </p:sp>
      <p:sp>
        <p:nvSpPr>
          <p:cNvPr id="88" name="직사각형 87"/>
          <p:cNvSpPr/>
          <p:nvPr/>
        </p:nvSpPr>
        <p:spPr>
          <a:xfrm>
            <a:off x="1115616" y="6337122"/>
            <a:ext cx="3312368" cy="4541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  <a:p>
            <a:pPr latinLnBrk="0">
              <a:defRPr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ko-KR" altLang="en-US" sz="1400" kern="0" dirty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Supercomputer, GSDC, KREONET, GLORIAD         </a:t>
            </a:r>
          </a:p>
          <a:p>
            <a:pPr algn="ctr"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90" name="Rectangle 243"/>
          <p:cNvSpPr>
            <a:spLocks noChangeArrowheads="1"/>
          </p:cNvSpPr>
          <p:nvPr/>
        </p:nvSpPr>
        <p:spPr bwMode="gray">
          <a:xfrm>
            <a:off x="315144" y="6337122"/>
            <a:ext cx="817401" cy="45415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Infra-structure</a:t>
            </a:r>
            <a:endParaRPr kumimoji="1" lang="en-US" altLang="ko-KR" sz="1100" b="1" kern="0" dirty="0" smtClean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  <a:p>
            <a:pPr algn="ctr" latinLnBrk="0">
              <a:defRPr/>
            </a:pPr>
            <a:r>
              <a:rPr kumimoji="1"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(KISTI)</a:t>
            </a:r>
          </a:p>
        </p:txBody>
      </p:sp>
      <p:sp>
        <p:nvSpPr>
          <p:cNvPr id="96" name="Rectangle 243"/>
          <p:cNvSpPr>
            <a:spLocks noChangeArrowheads="1"/>
          </p:cNvSpPr>
          <p:nvPr/>
        </p:nvSpPr>
        <p:spPr bwMode="gray">
          <a:xfrm>
            <a:off x="361839" y="1102641"/>
            <a:ext cx="745393" cy="45415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Goal</a:t>
            </a:r>
            <a:endParaRPr kumimoji="1" lang="en-US" altLang="ko-KR" sz="1100" b="1" kern="0" dirty="0" smtClean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627512" y="3058105"/>
            <a:ext cx="1157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i="1" dirty="0" smtClean="0">
                <a:solidFill>
                  <a:prstClr val="black"/>
                </a:solidFill>
                <a:cs typeface="한컴돋움" pitchFamily="18" charset="2"/>
              </a:rPr>
              <a:t>      </a:t>
            </a:r>
            <a:endParaRPr lang="ko-KR" altLang="en-US" sz="1000" b="1" i="1" dirty="0">
              <a:solidFill>
                <a:prstClr val="black"/>
              </a:solidFill>
              <a:cs typeface="한컴돋움" pitchFamily="18" charset="2"/>
            </a:endParaRPr>
          </a:p>
        </p:txBody>
      </p:sp>
      <p:pic>
        <p:nvPicPr>
          <p:cNvPr id="70" name="Picture 6" descr="http://cfile27.uf.tistory.com/image/20684F4B5142DC27025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44" y="3273549"/>
            <a:ext cx="1368152" cy="786966"/>
          </a:xfrm>
          <a:prstGeom prst="rect">
            <a:avLst/>
          </a:prstGeom>
          <a:noFill/>
        </p:spPr>
      </p:pic>
      <p:sp>
        <p:nvSpPr>
          <p:cNvPr id="76" name="슬라이드 번호 개체 틀 3"/>
          <p:cNvSpPr txBox="1">
            <a:spLocks/>
          </p:cNvSpPr>
          <p:nvPr/>
        </p:nvSpPr>
        <p:spPr>
          <a:xfrm>
            <a:off x="7146593" y="5441203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Verdana" pitchFamily="34" charset="0"/>
                <a:ea typeface="한컴돋움" pitchFamily="18" charset="2"/>
                <a:cs typeface="한컴돋움" pitchFamily="18" charset="2"/>
              </a:defRPr>
            </a:lvl9pPr>
          </a:lstStyle>
          <a:p>
            <a:pPr>
              <a:defRPr/>
            </a:pPr>
            <a:fld id="{E00867CC-624D-4C55-A47E-54AD9AF025A0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ko-KR" dirty="0">
              <a:solidFill>
                <a:prstClr val="black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995664" y="6359225"/>
            <a:ext cx="3168352" cy="4541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  <a:p>
            <a:pPr latinLnBrk="0">
              <a:defRPr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ko-KR" altLang="en-US" sz="1400" kern="0" dirty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Observatory </a:t>
            </a:r>
          </a:p>
          <a:p>
            <a:pPr algn="ctr"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78" name="Rectangle 243"/>
          <p:cNvSpPr>
            <a:spLocks noChangeArrowheads="1"/>
          </p:cNvSpPr>
          <p:nvPr/>
        </p:nvSpPr>
        <p:spPr bwMode="gray">
          <a:xfrm>
            <a:off x="8164016" y="6359225"/>
            <a:ext cx="944488" cy="45415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Infra-structure</a:t>
            </a:r>
            <a:endParaRPr kumimoji="1" lang="en-US" altLang="ko-KR" sz="1100" b="1" kern="0" dirty="0" smtClean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(KASI</a:t>
            </a:r>
            <a:r>
              <a:rPr kumimoji="1"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)</a:t>
            </a:r>
          </a:p>
        </p:txBody>
      </p:sp>
      <p:sp>
        <p:nvSpPr>
          <p:cNvPr id="104" name="직사각형 103"/>
          <p:cNvSpPr/>
          <p:nvPr/>
        </p:nvSpPr>
        <p:spPr>
          <a:xfrm rot="10800000" flipV="1">
            <a:off x="2043336" y="4149080"/>
            <a:ext cx="1376536" cy="504055"/>
          </a:xfrm>
          <a:prstGeom prst="rect">
            <a:avLst/>
          </a:prstGeom>
          <a:gradFill>
            <a:gsLst>
              <a:gs pos="0">
                <a:srgbClr val="FFC000"/>
              </a:gs>
              <a:gs pos="7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kern="0" dirty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KISTI</a:t>
            </a:r>
          </a:p>
        </p:txBody>
      </p:sp>
      <p:pic>
        <p:nvPicPr>
          <p:cNvPr id="62" name="Picture 8" descr="https://encrypted-tbn3.gstatic.com/images?q=tbn:ANd9GcQ5yUC0DBZ_5OPk2MHr5T0AmJviQddFrrjhVXFCR0d185xhkmFyrM-C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7792" y="2985517"/>
            <a:ext cx="1674186" cy="1080120"/>
          </a:xfrm>
          <a:prstGeom prst="rect">
            <a:avLst/>
          </a:prstGeom>
          <a:noFill/>
        </p:spPr>
      </p:pic>
      <p:sp>
        <p:nvSpPr>
          <p:cNvPr id="66" name="위쪽/아래쪽 화살표 65"/>
          <p:cNvSpPr/>
          <p:nvPr/>
        </p:nvSpPr>
        <p:spPr>
          <a:xfrm rot="5400000">
            <a:off x="4657155" y="3415854"/>
            <a:ext cx="621779" cy="648071"/>
          </a:xfrm>
          <a:prstGeom prst="upDownArrow">
            <a:avLst>
              <a:gd name="adj1" fmla="val 48389"/>
              <a:gd name="adj2" fmla="val 25679"/>
            </a:avLst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endParaRPr lang="ko-KR" altLang="en-US" sz="1050" b="1" kern="0" dirty="0" smtClean="0">
              <a:solidFill>
                <a:sysClr val="windowText" lastClr="000000"/>
              </a:solidFill>
              <a:cs typeface="한컴돋움" pitchFamily="18" charset="2"/>
            </a:endParaRPr>
          </a:p>
        </p:txBody>
      </p:sp>
      <p:sp>
        <p:nvSpPr>
          <p:cNvPr id="67" name="Rectangle 243"/>
          <p:cNvSpPr>
            <a:spLocks noChangeArrowheads="1"/>
          </p:cNvSpPr>
          <p:nvPr/>
        </p:nvSpPr>
        <p:spPr bwMode="gray">
          <a:xfrm>
            <a:off x="315144" y="5589240"/>
            <a:ext cx="745393" cy="45415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Big</a:t>
            </a:r>
          </a:p>
          <a:p>
            <a:pPr algn="ctr" latinLnBrk="0">
              <a:defRPr/>
            </a:pPr>
            <a:r>
              <a:rPr kumimoji="1"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Data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1043608" y="5567137"/>
            <a:ext cx="7776864" cy="45415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  <a:p>
            <a:pPr algn="ctr" latinLnBrk="0">
              <a:defRPr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Belle/Belle II Date, MC simulation, Astronomical Data, etc.</a:t>
            </a:r>
          </a:p>
          <a:p>
            <a:pPr algn="ctr" latinLnBrk="0">
              <a:defRPr/>
            </a:pPr>
            <a:endParaRPr lang="en-US" altLang="ko-KR" sz="1400" kern="0" dirty="0" smtClean="0">
              <a:solidFill>
                <a:sysClr val="windowText" lastClr="000000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3555504" y="4797152"/>
            <a:ext cx="2520280" cy="731515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Rectangle 243"/>
          <p:cNvSpPr>
            <a:spLocks noChangeArrowheads="1"/>
          </p:cNvSpPr>
          <p:nvPr/>
        </p:nvSpPr>
        <p:spPr bwMode="gray">
          <a:xfrm>
            <a:off x="315144" y="1916832"/>
            <a:ext cx="817401" cy="454151"/>
          </a:xfrm>
          <a:prstGeom prst="rect">
            <a:avLst/>
          </a:prstGeom>
          <a:gradFill rotWithShape="1">
            <a:gsLst>
              <a:gs pos="0">
                <a:srgbClr val="333399">
                  <a:shade val="51000"/>
                  <a:satMod val="130000"/>
                </a:srgbClr>
              </a:gs>
              <a:gs pos="80000">
                <a:srgbClr val="333399">
                  <a:shade val="93000"/>
                  <a:satMod val="130000"/>
                </a:srgbClr>
              </a:gs>
              <a:gs pos="100000">
                <a:srgbClr val="33339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latinLnBrk="0">
              <a:defRPr/>
            </a:pPr>
            <a:r>
              <a:rPr lang="en-US" altLang="ko-KR" sz="1100" b="1" kern="0" dirty="0" smtClean="0">
                <a:ln w="1143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Content</a:t>
            </a:r>
            <a:endParaRPr kumimoji="1" lang="en-US" altLang="ko-KR" sz="1100" b="1" kern="0" dirty="0" smtClean="0">
              <a:ln w="1143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  <a:cs typeface="한컴돋움" pitchFamily="18" charset="2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275856" y="5085184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Computational Science</a:t>
            </a:r>
            <a:endParaRPr lang="ko-KR" altLang="en-US" dirty="0"/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gray">
          <a:xfrm>
            <a:off x="3699520" y="1556792"/>
            <a:ext cx="2520280" cy="731515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AutoShape 4"/>
          <p:cNvSpPr>
            <a:spLocks noChangeArrowheads="1"/>
          </p:cNvSpPr>
          <p:nvPr/>
        </p:nvSpPr>
        <p:spPr bwMode="gray">
          <a:xfrm>
            <a:off x="2043336" y="5949280"/>
            <a:ext cx="1656184" cy="443483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AutoShape 4"/>
          <p:cNvSpPr>
            <a:spLocks noChangeArrowheads="1"/>
          </p:cNvSpPr>
          <p:nvPr/>
        </p:nvSpPr>
        <p:spPr bwMode="gray">
          <a:xfrm>
            <a:off x="5643736" y="5949280"/>
            <a:ext cx="1656184" cy="443483"/>
          </a:xfrm>
          <a:prstGeom prst="upArrow">
            <a:avLst>
              <a:gd name="adj1" fmla="val 73769"/>
              <a:gd name="adj2" fmla="val 32588"/>
            </a:avLst>
          </a:prstGeom>
          <a:gradFill rotWithShape="1">
            <a:gsLst>
              <a:gs pos="0">
                <a:srgbClr val="AD83EB"/>
              </a:gs>
              <a:gs pos="100000">
                <a:srgbClr val="003399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직사각형 40"/>
          <p:cNvSpPr/>
          <p:nvPr/>
        </p:nvSpPr>
        <p:spPr>
          <a:xfrm rot="10800000" flipV="1">
            <a:off x="4067944" y="4172898"/>
            <a:ext cx="1872207" cy="480237"/>
          </a:xfrm>
          <a:prstGeom prst="rect">
            <a:avLst/>
          </a:prstGeom>
          <a:gradFill>
            <a:gsLst>
              <a:gs pos="0">
                <a:srgbClr val="FFC000"/>
              </a:gs>
              <a:gs pos="7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kern="0" dirty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 </a:t>
            </a: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Universities</a:t>
            </a:r>
          </a:p>
        </p:txBody>
      </p:sp>
      <p:sp>
        <p:nvSpPr>
          <p:cNvPr id="53" name="직사각형 52"/>
          <p:cNvSpPr/>
          <p:nvPr/>
        </p:nvSpPr>
        <p:spPr>
          <a:xfrm rot="10800000" flipV="1">
            <a:off x="6156176" y="4149080"/>
            <a:ext cx="1665801" cy="504055"/>
          </a:xfrm>
          <a:prstGeom prst="rect">
            <a:avLst/>
          </a:prstGeom>
          <a:gradFill>
            <a:gsLst>
              <a:gs pos="0">
                <a:srgbClr val="FFC000"/>
              </a:gs>
              <a:gs pos="7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KASI</a:t>
            </a:r>
          </a:p>
        </p:txBody>
      </p:sp>
      <p:sp>
        <p:nvSpPr>
          <p:cNvPr id="55" name="직사각형 54"/>
          <p:cNvSpPr/>
          <p:nvPr/>
        </p:nvSpPr>
        <p:spPr>
          <a:xfrm>
            <a:off x="3995936" y="1628800"/>
            <a:ext cx="2092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kern="0" dirty="0" smtClean="0">
                <a:solidFill>
                  <a:sysClr val="windowText" lastClr="000000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한컴돋움" pitchFamily="18" charset="2"/>
              </a:rPr>
              <a:t>Fusion Research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16" y="2132856"/>
            <a:ext cx="1449920" cy="12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제목 1"/>
          <p:cNvSpPr>
            <a:spLocks noGrp="1"/>
          </p:cNvSpPr>
          <p:nvPr>
            <p:ph type="title"/>
          </p:nvPr>
        </p:nvSpPr>
        <p:spPr>
          <a:xfrm>
            <a:off x="346075" y="174625"/>
            <a:ext cx="6530181" cy="647700"/>
          </a:xfrm>
        </p:spPr>
        <p:txBody>
          <a:bodyPr/>
          <a:lstStyle/>
          <a:p>
            <a:r>
              <a:rPr lang="en-US" altLang="ko-KR" dirty="0" smtClean="0"/>
              <a:t>Strategy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8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 sz="quarter"/>
          </p:nvPr>
        </p:nvSpPr>
        <p:spPr>
          <a:xfrm>
            <a:off x="2555777" y="2708275"/>
            <a:ext cx="6048474" cy="892175"/>
          </a:xfrm>
        </p:spPr>
        <p:txBody>
          <a:bodyPr/>
          <a:lstStyle/>
          <a:p>
            <a:r>
              <a:rPr lang="en-US" altLang="ko-KR" dirty="0" smtClean="0"/>
              <a:t>What we need for Dark </a:t>
            </a:r>
            <a:r>
              <a:rPr lang="en-US" altLang="ko-KR" dirty="0" smtClean="0"/>
              <a:t>Matter Research</a:t>
            </a: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altLang="ko-KR" dirty="0" smtClean="0"/>
              <a:t>- Computational Science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7EFF20-DF74-4995-A5E2-7AE2D9996C27}" type="slidenum">
              <a:rPr lang="en-US" altLang="ko-K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울릉도M"/>
        <a:ea typeface="HY울릉도M"/>
        <a:cs typeface=""/>
      </a:majorFont>
      <a:minorFont>
        <a:latin typeface="HY울릉도M"/>
        <a:ea typeface="HY울릉도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울릉도M" pitchFamily="18" charset="-127"/>
            <a:cs typeface="한컴돋움" pitchFamily="18" charset="2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784</Words>
  <Application>Microsoft Office PowerPoint</Application>
  <PresentationFormat>화면 슬라이드 쇼(4:3)</PresentationFormat>
  <Paragraphs>224</Paragraphs>
  <Slides>23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25" baseType="lpstr">
      <vt:lpstr>기본 디자인</vt:lpstr>
      <vt:lpstr>Office 테마</vt:lpstr>
      <vt:lpstr> Dark Matter Research Cluster based on Computational Science</vt:lpstr>
      <vt:lpstr>차례</vt:lpstr>
      <vt:lpstr>Dark Matter Research Cluster</vt:lpstr>
      <vt:lpstr>Project</vt:lpstr>
      <vt:lpstr>Goal</vt:lpstr>
      <vt:lpstr>Dark Matter Search</vt:lpstr>
      <vt:lpstr>PowerPoint 프레젠테이션</vt:lpstr>
      <vt:lpstr>Strategy</vt:lpstr>
      <vt:lpstr>What we need for Dark Matter Research</vt:lpstr>
      <vt:lpstr>PowerPoint 프레젠테이션</vt:lpstr>
      <vt:lpstr>From Experiment</vt:lpstr>
      <vt:lpstr>From Theory</vt:lpstr>
      <vt:lpstr>From simulations</vt:lpstr>
      <vt:lpstr>PowerPoint 프레젠테이션</vt:lpstr>
      <vt:lpstr>PowerPoint 프레젠테이션</vt:lpstr>
      <vt:lpstr>Vision for Dark Matter Simulation</vt:lpstr>
      <vt:lpstr>Suggestions </vt:lpstr>
      <vt:lpstr>Activities</vt:lpstr>
      <vt:lpstr>Meetings</vt:lpstr>
      <vt:lpstr>Outreach</vt:lpstr>
      <vt:lpstr>Summary</vt:lpstr>
      <vt:lpstr>PowerPoint 프레젠테이션</vt:lpstr>
      <vt:lpstr>“You are welcome to join  Dark Matter Research Cluster.”  Thank you.</vt:lpstr>
    </vt:vector>
  </TitlesOfParts>
  <Company>KISTI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admin</cp:lastModifiedBy>
  <cp:revision>805</cp:revision>
  <dcterms:created xsi:type="dcterms:W3CDTF">2011-01-19T00:29:23Z</dcterms:created>
  <dcterms:modified xsi:type="dcterms:W3CDTF">2016-06-23T22:18:20Z</dcterms:modified>
</cp:coreProperties>
</file>