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6" r:id="rId4"/>
    <p:sldId id="261" r:id="rId5"/>
    <p:sldId id="267" r:id="rId6"/>
    <p:sldId id="262" r:id="rId7"/>
    <p:sldId id="263" r:id="rId8"/>
    <p:sldId id="264" r:id="rId9"/>
    <p:sldId id="269" r:id="rId10"/>
    <p:sldId id="257" r:id="rId11"/>
    <p:sldId id="260" r:id="rId12"/>
    <p:sldId id="270" r:id="rId13"/>
    <p:sldId id="271" r:id="rId14"/>
    <p:sldId id="273" r:id="rId15"/>
    <p:sldId id="272" r:id="rId16"/>
    <p:sldId id="25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0" autoAdjust="0"/>
    <p:restoredTop sz="94660"/>
  </p:normalViewPr>
  <p:slideViewPr>
    <p:cSldViewPr>
      <p:cViewPr varScale="1">
        <p:scale>
          <a:sx n="99" d="100"/>
          <a:sy n="99" d="100"/>
        </p:scale>
        <p:origin x="90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7AD6A-402E-40D0-95E0-4C1CFB4671B0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FB142-8971-4936-BD00-4125708B6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4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E942-BDB8-40E8-990F-C5DDCFBBB4FE}" type="datetime1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4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AF8-C514-4831-A806-8EE9530B7FEA}" type="datetime1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7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A115-3444-4F95-8539-CE219146F0DD}" type="datetime1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4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788-8E85-4AE0-B459-F54BDA2A3DFA}" type="datetime1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4E55-AF45-4BFE-81A2-5445BB8EEBC1}" type="datetime1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3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92DF-3B60-471A-AE71-64358907435A}" type="datetime1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6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8AF-EE59-450D-BE01-9FC2DE496971}" type="datetime1">
              <a:rPr lang="en-GB" smtClean="0"/>
              <a:t>22/06/2016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06F-9687-4E56-BBC8-CEDA4500E416}" type="datetime1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24BC-4981-445B-AD7A-82D1D3972FAC}" type="datetime1">
              <a:rPr lang="en-GB" smtClean="0"/>
              <a:t>22/06/2016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1786-AD59-4E26-BA75-52747AAAB543}" type="datetime1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9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8086-57C1-4680-B309-AD68DAC8189A}" type="datetime1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07C4-D06E-41FA-B54D-D833B8AF70E1}" type="datetime1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K. Zioutas, M. Betz,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30B7-3AFD-4C20-AC43-CD6D4F2F8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-fusion-magnetique.cea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rd.aps.org/abstract/PRD/v85/i3/e035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ideas for </a:t>
            </a:r>
            <a:r>
              <a:rPr lang="en-GB" dirty="0" err="1" smtClean="0"/>
              <a:t>axion</a:t>
            </a:r>
            <a:r>
              <a:rPr lang="en-GB" dirty="0" smtClean="0"/>
              <a:t> like particle dark matter 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F. Caspers, K</a:t>
            </a:r>
            <a:r>
              <a:rPr lang="en-GB" dirty="0" smtClean="0"/>
              <a:t>. </a:t>
            </a:r>
            <a:r>
              <a:rPr lang="en-GB" dirty="0" smtClean="0"/>
              <a:t>Zioutas, M</a:t>
            </a:r>
            <a:r>
              <a:rPr lang="en-GB" dirty="0" smtClean="0"/>
              <a:t>. </a:t>
            </a:r>
            <a:r>
              <a:rPr lang="en-GB" dirty="0" smtClean="0"/>
              <a:t>Betz</a:t>
            </a:r>
            <a:endParaRPr lang="en-GB" dirty="0" smtClean="0"/>
          </a:p>
          <a:p>
            <a:r>
              <a:rPr lang="en-GB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06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magnets for </a:t>
            </a:r>
            <a:r>
              <a:rPr lang="en-GB" dirty="0" err="1"/>
              <a:t>haloscopes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5241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Up to now all </a:t>
            </a:r>
            <a:r>
              <a:rPr lang="en-GB" dirty="0" err="1"/>
              <a:t>haloscope</a:t>
            </a:r>
            <a:r>
              <a:rPr lang="en-GB" dirty="0"/>
              <a:t> searches have used </a:t>
            </a:r>
            <a:r>
              <a:rPr lang="en-GB" b="1" dirty="0"/>
              <a:t>solenoid</a:t>
            </a:r>
            <a:r>
              <a:rPr lang="en-GB" dirty="0"/>
              <a:t> magnets to provide the magnetic </a:t>
            </a:r>
            <a:r>
              <a:rPr lang="en-GB" dirty="0" smtClean="0"/>
              <a:t>field</a:t>
            </a:r>
            <a:endParaRPr lang="en-GB" dirty="0"/>
          </a:p>
          <a:p>
            <a:r>
              <a:rPr lang="en-GB" dirty="0"/>
              <a:t>However, at accelerator and advanced light source facilities a range of magnets are </a:t>
            </a:r>
            <a:r>
              <a:rPr lang="en-GB" dirty="0" smtClean="0"/>
              <a:t>available, that </a:t>
            </a:r>
            <a:r>
              <a:rPr lang="en-GB" dirty="0"/>
              <a:t>have not yet been exploited for their use in searches for ALP </a:t>
            </a:r>
            <a:r>
              <a:rPr lang="en-GB" dirty="0" smtClean="0"/>
              <a:t>DM (</a:t>
            </a:r>
            <a:r>
              <a:rPr lang="en-GB" dirty="0" err="1" smtClean="0"/>
              <a:t>axion</a:t>
            </a:r>
            <a:r>
              <a:rPr lang="en-GB" dirty="0" smtClean="0"/>
              <a:t> like particle dark matter)</a:t>
            </a:r>
          </a:p>
          <a:p>
            <a:r>
              <a:rPr lang="en-GB" dirty="0" smtClean="0"/>
              <a:t>In </a:t>
            </a:r>
            <a:r>
              <a:rPr lang="en-GB" dirty="0"/>
              <a:t>particular we </a:t>
            </a:r>
            <a:r>
              <a:rPr lang="en-GB" dirty="0" smtClean="0"/>
              <a:t>have the </a:t>
            </a:r>
            <a:r>
              <a:rPr lang="en-GB" dirty="0"/>
              <a:t>typical </a:t>
            </a:r>
            <a:r>
              <a:rPr lang="en-GB" b="1" dirty="0"/>
              <a:t>dipoles</a:t>
            </a:r>
            <a:r>
              <a:rPr lang="en-GB" dirty="0"/>
              <a:t> used for the accelerator itself as well as </a:t>
            </a:r>
            <a:r>
              <a:rPr lang="en-GB" b="1" dirty="0" err="1"/>
              <a:t>toroidal</a:t>
            </a:r>
            <a:r>
              <a:rPr lang="en-GB" dirty="0"/>
              <a:t> magnets used in </a:t>
            </a:r>
            <a:r>
              <a:rPr lang="en-GB" dirty="0" smtClean="0"/>
              <a:t>particle detectors</a:t>
            </a:r>
          </a:p>
          <a:p>
            <a:r>
              <a:rPr lang="en-GB" dirty="0" smtClean="0"/>
              <a:t>In </a:t>
            </a:r>
            <a:r>
              <a:rPr lang="en-GB" dirty="0"/>
              <a:t>addition we have the </a:t>
            </a:r>
            <a:r>
              <a:rPr lang="en-GB" b="1" dirty="0"/>
              <a:t>wiggler</a:t>
            </a:r>
            <a:r>
              <a:rPr lang="en-GB" dirty="0"/>
              <a:t> magnets used for creating synchrotron and </a:t>
            </a:r>
            <a:r>
              <a:rPr lang="en-GB" dirty="0" smtClean="0"/>
              <a:t>free electron </a:t>
            </a:r>
            <a:r>
              <a:rPr lang="en-GB" dirty="0"/>
              <a:t>laser </a:t>
            </a:r>
            <a:r>
              <a:rPr lang="en-GB" dirty="0" smtClean="0"/>
              <a:t>light</a:t>
            </a:r>
          </a:p>
          <a:p>
            <a:r>
              <a:rPr lang="en-GB" dirty="0" smtClean="0"/>
              <a:t>Can we use these magnets efficiently in </a:t>
            </a:r>
            <a:r>
              <a:rPr lang="en-GB" dirty="0" err="1"/>
              <a:t>haloscope</a:t>
            </a:r>
            <a:r>
              <a:rPr lang="en-GB" dirty="0"/>
              <a:t> searches for ALP </a:t>
            </a:r>
            <a:r>
              <a:rPr lang="en-GB" dirty="0" smtClean="0"/>
              <a:t>DM?</a:t>
            </a:r>
          </a:p>
        </p:txBody>
      </p:sp>
    </p:spTree>
    <p:extLst>
      <p:ext uri="{BB962C8B-B14F-4D97-AF65-F5344CB8AC3E}">
        <p14:creationId xmlns:p14="http://schemas.microsoft.com/office/powerpoint/2010/main" val="283359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 magnets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4048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Accelerator </a:t>
            </a:r>
            <a:r>
              <a:rPr lang="en-GB" dirty="0" smtClean="0"/>
              <a:t>dipoles offer </a:t>
            </a:r>
            <a:r>
              <a:rPr lang="en-GB" dirty="0"/>
              <a:t>strong </a:t>
            </a:r>
            <a:r>
              <a:rPr lang="en-GB" dirty="0" smtClean="0"/>
              <a:t>fields (LHC: </a:t>
            </a:r>
            <a:r>
              <a:rPr lang="en-GB" b="1" dirty="0" smtClean="0"/>
              <a:t>9.5 T</a:t>
            </a:r>
            <a:r>
              <a:rPr lang="en-GB" dirty="0" smtClean="0"/>
              <a:t>) </a:t>
            </a:r>
            <a:r>
              <a:rPr lang="en-GB" dirty="0"/>
              <a:t>in a long </a:t>
            </a:r>
            <a:r>
              <a:rPr lang="en-GB" dirty="0" smtClean="0"/>
              <a:t>region (</a:t>
            </a:r>
            <a:r>
              <a:rPr lang="en-GB" b="1" dirty="0" smtClean="0"/>
              <a:t>14 m</a:t>
            </a:r>
            <a:r>
              <a:rPr lang="en-GB" dirty="0" smtClean="0"/>
              <a:t>), </a:t>
            </a:r>
            <a:r>
              <a:rPr lang="en-GB" dirty="0"/>
              <a:t>with the magnetic </a:t>
            </a:r>
            <a:r>
              <a:rPr lang="en-GB" dirty="0" smtClean="0"/>
              <a:t>field </a:t>
            </a:r>
            <a:r>
              <a:rPr lang="en-GB" dirty="0"/>
              <a:t>oriented perpendicular to the </a:t>
            </a:r>
            <a:r>
              <a:rPr lang="en-GB" dirty="0" smtClean="0"/>
              <a:t>long direction</a:t>
            </a:r>
          </a:p>
          <a:p>
            <a:endParaRPr lang="en-GB" dirty="0"/>
          </a:p>
          <a:p>
            <a:r>
              <a:rPr lang="en-GB" dirty="0" smtClean="0">
                <a:sym typeface="Wingdings" pitchFamily="2" charset="2"/>
              </a:rPr>
              <a:t>A long and thin rectangular microwave cavity could be introduced in the magnet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In this configuration, TE – modes couple to </a:t>
            </a:r>
            <a:r>
              <a:rPr lang="en-GB" dirty="0" err="1" smtClean="0">
                <a:sym typeface="Wingdings" pitchFamily="2" charset="2"/>
              </a:rPr>
              <a:t>axions</a:t>
            </a:r>
            <a:r>
              <a:rPr lang="en-GB" dirty="0" smtClean="0">
                <a:sym typeface="Wingdings" pitchFamily="2" charset="2"/>
              </a:rPr>
              <a:t>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(The E-field is parallel to the static </a:t>
            </a:r>
            <a:r>
              <a:rPr lang="en-GB" dirty="0" err="1" smtClean="0">
                <a:sym typeface="Wingdings" pitchFamily="2" charset="2"/>
              </a:rPr>
              <a:t>magn</a:t>
            </a:r>
            <a:r>
              <a:rPr lang="en-GB" dirty="0" smtClean="0">
                <a:sym typeface="Wingdings" pitchFamily="2" charset="2"/>
              </a:rPr>
              <a:t>. field)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73914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2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Dipole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TE</a:t>
            </a:r>
            <a:r>
              <a:rPr lang="en-GB" baseline="-25000" dirty="0" smtClean="0"/>
              <a:t>101</a:t>
            </a:r>
            <a:r>
              <a:rPr lang="en-GB" dirty="0" smtClean="0"/>
              <a:t> – mode couples strongest to </a:t>
            </a:r>
            <a:r>
              <a:rPr lang="en-GB" dirty="0" err="1" smtClean="0"/>
              <a:t>axions</a:t>
            </a:r>
            <a:r>
              <a:rPr lang="en-GB" dirty="0" smtClean="0"/>
              <a:t> (Geometry factor C = 0.66)</a:t>
            </a:r>
          </a:p>
          <a:p>
            <a:endParaRPr lang="en-GB" dirty="0" smtClean="0"/>
          </a:p>
          <a:p>
            <a:r>
              <a:rPr lang="en-GB" dirty="0" smtClean="0"/>
              <a:t>In our example configuration it would be resonant at </a:t>
            </a:r>
            <a:br>
              <a:rPr lang="en-GB" dirty="0" smtClean="0"/>
            </a:br>
            <a:r>
              <a:rPr lang="en-GB" dirty="0" smtClean="0"/>
              <a:t>f</a:t>
            </a:r>
            <a:r>
              <a:rPr lang="en-GB" baseline="-25000" dirty="0" smtClean="0"/>
              <a:t>res</a:t>
            </a:r>
            <a:r>
              <a:rPr lang="en-GB" dirty="0" smtClean="0"/>
              <a:t> ≈ 5 GHz 	</a:t>
            </a:r>
            <a:r>
              <a:rPr lang="en-GB" dirty="0" smtClean="0">
                <a:sym typeface="Wingdings" pitchFamily="2" charset="2"/>
              </a:rPr>
              <a:t> 	</a:t>
            </a:r>
            <a:r>
              <a:rPr lang="en-GB" b="1" dirty="0" smtClean="0">
                <a:sym typeface="Wingdings" pitchFamily="2" charset="2"/>
              </a:rPr>
              <a:t>m</a:t>
            </a:r>
            <a:r>
              <a:rPr lang="en-GB" b="1" baseline="-25000" dirty="0" smtClean="0">
                <a:sym typeface="Wingdings" pitchFamily="2" charset="2"/>
              </a:rPr>
              <a:t>a</a:t>
            </a:r>
            <a:r>
              <a:rPr lang="en-GB" b="1" dirty="0" smtClean="0">
                <a:sym typeface="Wingdings" pitchFamily="2" charset="2"/>
              </a:rPr>
              <a:t> </a:t>
            </a:r>
            <a:r>
              <a:rPr lang="en-GB" b="1" dirty="0"/>
              <a:t>≈ </a:t>
            </a:r>
            <a:r>
              <a:rPr lang="en-GB" b="1" dirty="0" smtClean="0">
                <a:sym typeface="Wingdings" pitchFamily="2" charset="2"/>
              </a:rPr>
              <a:t>2.1 ∙ 10</a:t>
            </a:r>
            <a:r>
              <a:rPr lang="en-GB" b="1" baseline="30000" dirty="0" smtClean="0">
                <a:sym typeface="Wingdings" pitchFamily="2" charset="2"/>
              </a:rPr>
              <a:t>-5</a:t>
            </a:r>
            <a:r>
              <a:rPr lang="en-GB" b="1" dirty="0" smtClean="0">
                <a:sym typeface="Wingdings" pitchFamily="2" charset="2"/>
              </a:rPr>
              <a:t> </a:t>
            </a:r>
            <a:r>
              <a:rPr lang="en-GB" b="1" dirty="0" err="1" smtClean="0">
                <a:sym typeface="Wingdings" pitchFamily="2" charset="2"/>
              </a:rPr>
              <a:t>eV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i="1" dirty="0" smtClean="0"/>
              <a:t>(assuming w = 30 mm, h = 20 mm, L = 8 m)</a:t>
            </a:r>
            <a:endParaRPr lang="en-GB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10" y="4077072"/>
            <a:ext cx="27765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1880" y="6067653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E-field of the TE</a:t>
            </a:r>
            <a:r>
              <a:rPr lang="en-GB" baseline="-25000" dirty="0" smtClean="0"/>
              <a:t>105</a:t>
            </a:r>
            <a:r>
              <a:rPr lang="en-GB" dirty="0" smtClean="0"/>
              <a:t> mode</a:t>
            </a:r>
          </a:p>
          <a:p>
            <a:pPr algn="ctr"/>
            <a:r>
              <a:rPr lang="en-GB" dirty="0" smtClean="0"/>
              <a:t>in a rectangular cavity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365104"/>
            <a:ext cx="5760640" cy="2404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rgbClr val="C00000"/>
                </a:solidFill>
              </a:rPr>
              <a:t>But: </a:t>
            </a:r>
          </a:p>
          <a:p>
            <a:r>
              <a:rPr lang="en-GB" sz="2700" dirty="0" smtClean="0"/>
              <a:t>If the aspect ratio L/w becomes this large, the modes in the cavity converge towards a </a:t>
            </a:r>
            <a:r>
              <a:rPr lang="en-GB" sz="2700" b="1" dirty="0" smtClean="0"/>
              <a:t>common resonant frequency</a:t>
            </a:r>
          </a:p>
          <a:p>
            <a:r>
              <a:rPr lang="en-GB" sz="2700" dirty="0" smtClean="0"/>
              <a:t>Two </a:t>
            </a:r>
            <a:r>
              <a:rPr lang="en-GB" sz="2700" dirty="0"/>
              <a:t>modes with </a:t>
            </a:r>
            <a:r>
              <a:rPr lang="en-GB" sz="2700" dirty="0" smtClean="0"/>
              <a:t>similar resonant </a:t>
            </a:r>
            <a:r>
              <a:rPr lang="en-GB" sz="2700" dirty="0"/>
              <a:t>frequency will couple to each other and exchange </a:t>
            </a:r>
            <a:r>
              <a:rPr lang="en-GB" sz="2700" dirty="0" smtClean="0"/>
              <a:t>energy. </a:t>
            </a:r>
            <a:br>
              <a:rPr lang="en-GB" sz="27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This energy is lost!</a:t>
            </a:r>
          </a:p>
        </p:txBody>
      </p:sp>
    </p:spTree>
    <p:extLst>
      <p:ext uri="{BB962C8B-B14F-4D97-AF65-F5344CB8AC3E}">
        <p14:creationId xmlns:p14="http://schemas.microsoft.com/office/powerpoint/2010/main" val="410766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Dipole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5976664" cy="5112568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Higher order </a:t>
            </a:r>
            <a:r>
              <a:rPr lang="en-GB" sz="3400" b="1" dirty="0" smtClean="0"/>
              <a:t>modes limit the maximum length</a:t>
            </a:r>
            <a:r>
              <a:rPr lang="en-GB" sz="3400" dirty="0" smtClean="0"/>
              <a:t> of </a:t>
            </a:r>
            <a:r>
              <a:rPr lang="en-GB" sz="3400" b="1" dirty="0" smtClean="0"/>
              <a:t>one</a:t>
            </a:r>
            <a:r>
              <a:rPr lang="en-GB" sz="3400" dirty="0" smtClean="0"/>
              <a:t> cavity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chemeClr val="tx2"/>
                </a:solidFill>
              </a:rPr>
              <a:t>L</a:t>
            </a:r>
            <a:r>
              <a:rPr lang="en-GB" baseline="-25000" dirty="0" smtClean="0">
                <a:solidFill>
                  <a:schemeClr val="tx2"/>
                </a:solidFill>
              </a:rPr>
              <a:t>max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1.5 m</a:t>
            </a:r>
            <a:r>
              <a:rPr lang="en-GB" dirty="0" smtClean="0">
                <a:solidFill>
                  <a:schemeClr val="tx2"/>
                </a:solidFill>
              </a:rPr>
              <a:t>		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 Q =  1000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L</a:t>
            </a:r>
            <a:r>
              <a:rPr lang="en-GB" baseline="-25000" dirty="0" smtClean="0">
                <a:solidFill>
                  <a:schemeClr val="tx2"/>
                </a:solidFill>
              </a:rPr>
              <a:t>max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= 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6.7 m</a:t>
            </a:r>
            <a:r>
              <a:rPr lang="en-GB" dirty="0" smtClean="0">
                <a:solidFill>
                  <a:schemeClr val="tx2"/>
                </a:solidFill>
              </a:rPr>
              <a:t>		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 Q = 20000</a:t>
            </a:r>
          </a:p>
          <a:p>
            <a:pPr marL="457200" lvl="1" indent="0">
              <a:buNone/>
            </a:pPr>
            <a:endParaRPr lang="en-GB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GB" sz="4500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To solve this problem, we can:</a:t>
            </a:r>
          </a:p>
          <a:p>
            <a:pPr lvl="1"/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Use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wiggler magnets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 (next slide)</a:t>
            </a:r>
            <a:endParaRPr lang="en-GB" sz="3200" dirty="0">
              <a:solidFill>
                <a:schemeClr val="accent3">
                  <a:lumMod val="50000"/>
                </a:schemeClr>
              </a:solidFill>
              <a:cs typeface="Consolas" pitchFamily="49" charset="0"/>
            </a:endParaRPr>
          </a:p>
          <a:p>
            <a:pPr lvl="1"/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Use an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array of </a:t>
            </a: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several cavities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cs typeface="Consolas" pitchFamily="49" charset="0"/>
              </a:rPr>
              <a:t>with L &lt; 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n-GB" sz="3200" baseline="-25000" dirty="0">
                <a:solidFill>
                  <a:schemeClr val="accent3">
                    <a:lumMod val="50000"/>
                  </a:schemeClr>
                </a:solidFill>
              </a:rPr>
              <a:t>max </a:t>
            </a:r>
            <a:r>
              <a:rPr lang="en-GB" sz="3200" baseline="-25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en-GB" baseline="-25000" dirty="0" smtClean="0"/>
          </a:p>
          <a:p>
            <a:r>
              <a:rPr lang="en-GB" dirty="0" smtClean="0">
                <a:cs typeface="Consolas" pitchFamily="49" charset="0"/>
              </a:rPr>
              <a:t>Power is coupled out from each cavity and fed to an external power combiner (hybrid)</a:t>
            </a:r>
          </a:p>
          <a:p>
            <a:endParaRPr lang="en-GB" dirty="0" smtClean="0">
              <a:cs typeface="Consolas" pitchFamily="49" charset="0"/>
            </a:endParaRPr>
          </a:p>
          <a:p>
            <a:r>
              <a:rPr lang="en-GB" dirty="0" smtClean="0">
                <a:cs typeface="Consolas" pitchFamily="49" charset="0"/>
              </a:rPr>
              <a:t>Our results predict </a:t>
            </a:r>
            <a:r>
              <a:rPr lang="en-GB" dirty="0">
                <a:cs typeface="Consolas" pitchFamily="49" charset="0"/>
              </a:rPr>
              <a:t>that only a few </a:t>
            </a:r>
            <a:r>
              <a:rPr lang="en-GB" dirty="0" smtClean="0">
                <a:cs typeface="Consolas" pitchFamily="49" charset="0"/>
              </a:rPr>
              <a:t>cavities are </a:t>
            </a:r>
            <a:r>
              <a:rPr lang="en-GB" dirty="0">
                <a:cs typeface="Consolas" pitchFamily="49" charset="0"/>
              </a:rPr>
              <a:t>needed to </a:t>
            </a:r>
            <a:r>
              <a:rPr lang="en-GB" dirty="0" smtClean="0">
                <a:cs typeface="Consolas" pitchFamily="49" charset="0"/>
              </a:rPr>
              <a:t>fill </a:t>
            </a:r>
            <a:r>
              <a:rPr lang="en-GB" dirty="0">
                <a:cs typeface="Consolas" pitchFamily="49" charset="0"/>
              </a:rPr>
              <a:t>a typical magnet, making this approach technically </a:t>
            </a:r>
            <a:r>
              <a:rPr lang="en-GB" dirty="0" smtClean="0">
                <a:cs typeface="Consolas" pitchFamily="49" charset="0"/>
              </a:rPr>
              <a:t>feasible</a:t>
            </a:r>
            <a:endParaRPr lang="en-GB" dirty="0">
              <a:cs typeface="Consolas" pitchFamily="49" charset="0"/>
            </a:endParaRPr>
          </a:p>
        </p:txBody>
      </p:sp>
      <p:pic>
        <p:nvPicPr>
          <p:cNvPr id="4" name="Picture 2" descr="http://cdsweb.cern.ch/record/843414/files/lhc-pho-2002-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39725"/>
            <a:ext cx="2315617" cy="30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1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Wiggler magnets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12168"/>
            <a:ext cx="5976664" cy="530120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 get maximum coupling to </a:t>
            </a:r>
            <a:r>
              <a:rPr lang="en-GB" dirty="0" err="1" smtClean="0"/>
              <a:t>axions</a:t>
            </a:r>
            <a:r>
              <a:rPr lang="en-GB" dirty="0" smtClean="0"/>
              <a:t>, if the </a:t>
            </a:r>
            <a:r>
              <a:rPr lang="en-GB" b="1" dirty="0">
                <a:solidFill>
                  <a:srgbClr val="C00000"/>
                </a:solidFill>
              </a:rPr>
              <a:t>TE</a:t>
            </a:r>
            <a:r>
              <a:rPr lang="en-GB" b="1" baseline="-25000" dirty="0">
                <a:solidFill>
                  <a:srgbClr val="C00000"/>
                </a:solidFill>
              </a:rPr>
              <a:t>10</a:t>
            </a:r>
            <a:r>
              <a:rPr lang="en-GB" b="1" i="1" baseline="-25000" dirty="0">
                <a:solidFill>
                  <a:srgbClr val="C00000"/>
                </a:solidFill>
              </a:rPr>
              <a:t>n</a:t>
            </a:r>
            <a:r>
              <a:rPr lang="en-GB" dirty="0"/>
              <a:t> mode </a:t>
            </a:r>
            <a:r>
              <a:rPr lang="en-GB" dirty="0" smtClean="0"/>
              <a:t>is used</a:t>
            </a:r>
            <a:r>
              <a:rPr lang="en-GB" dirty="0"/>
              <a:t>, where </a:t>
            </a:r>
            <a:r>
              <a:rPr lang="en-GB" b="1" i="1" dirty="0">
                <a:solidFill>
                  <a:srgbClr val="C00000"/>
                </a:solidFill>
              </a:rPr>
              <a:t>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is the number of magnetic oscillations in the wiggler </a:t>
            </a:r>
            <a:r>
              <a:rPr lang="en-GB" dirty="0" smtClean="0"/>
              <a:t>magnet</a:t>
            </a:r>
          </a:p>
          <a:p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advantage of the wiggler </a:t>
            </a:r>
            <a:r>
              <a:rPr lang="en-GB" dirty="0" err="1" smtClean="0"/>
              <a:t>conguration</a:t>
            </a:r>
            <a:r>
              <a:rPr lang="en-GB" dirty="0" smtClean="0"/>
              <a:t> </a:t>
            </a:r>
            <a:r>
              <a:rPr lang="en-GB" dirty="0"/>
              <a:t>is that the mode spacing </a:t>
            </a:r>
            <a:r>
              <a:rPr lang="en-GB" dirty="0" smtClean="0"/>
              <a:t>grows with </a:t>
            </a:r>
            <a:r>
              <a:rPr lang="en-GB" b="1" i="1" dirty="0" smtClean="0">
                <a:solidFill>
                  <a:srgbClr val="C00000"/>
                </a:solidFill>
              </a:rPr>
              <a:t>n</a:t>
            </a:r>
            <a:r>
              <a:rPr lang="en-GB" dirty="0" smtClean="0"/>
              <a:t>. </a:t>
            </a:r>
            <a:r>
              <a:rPr lang="en-GB" b="1" dirty="0"/>
              <a:t>The problem of overlapping modes is </a:t>
            </a:r>
            <a:r>
              <a:rPr lang="en-GB" b="1" dirty="0" smtClean="0"/>
              <a:t>therefore somewhat reduced</a:t>
            </a:r>
          </a:p>
          <a:p>
            <a:endParaRPr lang="en-GB" dirty="0" smtClean="0"/>
          </a:p>
          <a:p>
            <a:r>
              <a:rPr lang="en-GB" dirty="0" smtClean="0"/>
              <a:t>Maximum </a:t>
            </a:r>
            <a:r>
              <a:rPr lang="en-GB" dirty="0"/>
              <a:t>length of </a:t>
            </a:r>
            <a:r>
              <a:rPr lang="en-GB" b="1" dirty="0"/>
              <a:t>one</a:t>
            </a:r>
            <a:r>
              <a:rPr lang="en-GB" dirty="0"/>
              <a:t> </a:t>
            </a:r>
            <a:r>
              <a:rPr lang="en-GB" dirty="0" smtClean="0"/>
              <a:t>cavity in a wiggler magnet with 1 magnetic oscillation over 30 cm: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chemeClr val="tx2"/>
                </a:solidFill>
              </a:rPr>
              <a:t>L</a:t>
            </a:r>
            <a:r>
              <a:rPr lang="en-GB" baseline="-25000" dirty="0">
                <a:solidFill>
                  <a:schemeClr val="tx2"/>
                </a:solidFill>
              </a:rPr>
              <a:t>max</a:t>
            </a:r>
            <a:r>
              <a:rPr lang="en-GB" dirty="0">
                <a:solidFill>
                  <a:schemeClr val="tx2"/>
                </a:solidFill>
              </a:rPr>
              <a:t> = 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4.7 </a:t>
            </a:r>
            <a:r>
              <a:rPr lang="en-GB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GB" dirty="0">
                <a:solidFill>
                  <a:schemeClr val="tx2"/>
                </a:solidFill>
              </a:rPr>
              <a:t>		</a:t>
            </a:r>
            <a:r>
              <a:rPr lang="en-GB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 Q =  1000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/>
                </a:solidFill>
              </a:rPr>
              <a:t>	L</a:t>
            </a:r>
            <a:r>
              <a:rPr lang="en-GB" baseline="-25000" dirty="0">
                <a:solidFill>
                  <a:schemeClr val="tx2"/>
                </a:solidFill>
              </a:rPr>
              <a:t>max</a:t>
            </a:r>
            <a:r>
              <a:rPr lang="en-GB" dirty="0">
                <a:solidFill>
                  <a:schemeClr val="tx2"/>
                </a:solidFill>
              </a:rPr>
              <a:t> = 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14.1 </a:t>
            </a:r>
            <a:r>
              <a:rPr lang="en-GB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GB" dirty="0">
                <a:solidFill>
                  <a:schemeClr val="tx2"/>
                </a:solidFill>
              </a:rPr>
              <a:t>		</a:t>
            </a:r>
            <a:r>
              <a:rPr lang="en-GB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 Q = </a:t>
            </a:r>
            <a:r>
              <a:rPr lang="en-GB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3000</a:t>
            </a:r>
            <a:endParaRPr lang="en-GB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endParaRPr lang="en-GB" dirty="0"/>
          </a:p>
        </p:txBody>
      </p:sp>
      <p:pic>
        <p:nvPicPr>
          <p:cNvPr id="4" name="Picture 6" descr="http://hasylab.desy.de/images/content/e101/e57508/imageobject60808/2009-09-28_Undulator_PETRA_III_DR-DEU1-047-021_g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3"/>
          <a:stretch/>
        </p:blipFill>
        <p:spPr bwMode="auto">
          <a:xfrm>
            <a:off x="6300192" y="2039725"/>
            <a:ext cx="2609017" cy="30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143000"/>
          </a:xfrm>
        </p:spPr>
        <p:txBody>
          <a:bodyPr/>
          <a:lstStyle/>
          <a:p>
            <a:r>
              <a:rPr lang="en-GB" dirty="0"/>
              <a:t>Dipole </a:t>
            </a:r>
            <a:r>
              <a:rPr lang="en-GB" dirty="0" smtClean="0"/>
              <a:t>magnets: tuning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700808"/>
            <a:ext cx="8229600" cy="290892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To sweep over a range of values for the </a:t>
            </a:r>
            <a:r>
              <a:rPr lang="en-GB" dirty="0" err="1" smtClean="0"/>
              <a:t>axion</a:t>
            </a:r>
            <a:r>
              <a:rPr lang="en-GB" dirty="0" smtClean="0"/>
              <a:t> mass (m</a:t>
            </a:r>
            <a:r>
              <a:rPr lang="en-GB" baseline="-25000" dirty="0" smtClean="0"/>
              <a:t>a</a:t>
            </a:r>
            <a:r>
              <a:rPr lang="en-GB" dirty="0"/>
              <a:t>)</a:t>
            </a:r>
            <a:r>
              <a:rPr lang="en-GB" baseline="-25000" dirty="0" smtClean="0"/>
              <a:t> </a:t>
            </a:r>
            <a:r>
              <a:rPr lang="en-GB" dirty="0" smtClean="0"/>
              <a:t>tuning of the cavity is necessary</a:t>
            </a:r>
          </a:p>
          <a:p>
            <a:endParaRPr lang="en-GB" dirty="0" smtClean="0"/>
          </a:p>
          <a:p>
            <a:r>
              <a:rPr lang="en-GB" dirty="0"/>
              <a:t>This can be achieved by placing </a:t>
            </a:r>
            <a:r>
              <a:rPr lang="en-GB" dirty="0" smtClean="0"/>
              <a:t>movable dielectric rods in the cavity</a:t>
            </a:r>
          </a:p>
          <a:p>
            <a:endParaRPr lang="en-GB" dirty="0" smtClean="0"/>
          </a:p>
          <a:p>
            <a:r>
              <a:rPr lang="en-GB" dirty="0" smtClean="0"/>
              <a:t>The geometry depicted below provides 13 % adjustment range over m</a:t>
            </a:r>
            <a:r>
              <a:rPr lang="en-GB" baseline="-25000" dirty="0" smtClean="0"/>
              <a:t>a</a:t>
            </a:r>
            <a:r>
              <a:rPr lang="en-GB" dirty="0" smtClean="0"/>
              <a:t> while keeping the geometric factor approx. constant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6984776" cy="22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7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Toroidal</a:t>
            </a:r>
            <a:r>
              <a:rPr lang="en-GB" dirty="0" smtClean="0"/>
              <a:t> magnets: Inspired by Atlas</a:t>
            </a:r>
            <a:endParaRPr lang="en-GB" dirty="0"/>
          </a:p>
        </p:txBody>
      </p:sp>
      <p:pic>
        <p:nvPicPr>
          <p:cNvPr id="3074" name="Picture 2" descr="http://www.atlas.ch/photos/atlas_photos/selected-photos/full-detector/0610006_01-A4-at-144-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4181"/>
            <a:ext cx="7416824" cy="494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7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cavities in </a:t>
            </a:r>
            <a:r>
              <a:rPr lang="en-GB" dirty="0" err="1" smtClean="0"/>
              <a:t>toroidal</a:t>
            </a:r>
            <a:r>
              <a:rPr lang="en-GB" dirty="0" smtClean="0"/>
              <a:t> magnets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60" y="1484784"/>
            <a:ext cx="4985719" cy="525658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Currently used in </a:t>
            </a:r>
            <a:r>
              <a:rPr lang="en-GB" dirty="0"/>
              <a:t>particle physics detectors such as </a:t>
            </a:r>
            <a:r>
              <a:rPr lang="en-GB" dirty="0" smtClean="0"/>
              <a:t>ATLAS</a:t>
            </a:r>
          </a:p>
          <a:p>
            <a:endParaRPr lang="en-GB" dirty="0" smtClean="0"/>
          </a:p>
          <a:p>
            <a:r>
              <a:rPr lang="en-GB" dirty="0"/>
              <a:t>In certain regions, these </a:t>
            </a:r>
            <a:r>
              <a:rPr lang="en-GB" dirty="0" smtClean="0"/>
              <a:t>magnets provide </a:t>
            </a:r>
            <a:r>
              <a:rPr lang="en-GB" dirty="0"/>
              <a:t>transverse (to the long </a:t>
            </a:r>
            <a:r>
              <a:rPr lang="en-GB" dirty="0" smtClean="0"/>
              <a:t>side) magnetic fields </a:t>
            </a:r>
            <a:r>
              <a:rPr lang="en-GB" dirty="0"/>
              <a:t>similar to </a:t>
            </a:r>
            <a:r>
              <a:rPr lang="en-GB" dirty="0" smtClean="0"/>
              <a:t>dipole magnets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But the corresponding bore sizes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are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significantly larger!</a:t>
            </a:r>
          </a:p>
          <a:p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smtClean="0"/>
              <a:t>The large volumes provide a significant advantage in sensitivity</a:t>
            </a:r>
          </a:p>
          <a:p>
            <a:endParaRPr lang="en-GB" dirty="0" smtClean="0"/>
          </a:p>
          <a:p>
            <a:r>
              <a:rPr lang="en-GB" dirty="0" smtClean="0"/>
              <a:t>Either with single big cavities for low </a:t>
            </a:r>
            <a:r>
              <a:rPr lang="en-GB" dirty="0" err="1" smtClean="0"/>
              <a:t>axion</a:t>
            </a:r>
            <a:r>
              <a:rPr lang="en-GB" dirty="0" smtClean="0"/>
              <a:t> mass m</a:t>
            </a:r>
            <a:r>
              <a:rPr lang="en-GB" baseline="-25000" dirty="0" smtClean="0"/>
              <a:t>a</a:t>
            </a:r>
            <a:r>
              <a:rPr lang="en-GB" dirty="0" smtClean="0"/>
              <a:t> or with an array of smaller cavities for larger </a:t>
            </a:r>
            <a:r>
              <a:rPr lang="en-GB" dirty="0" err="1" smtClean="0"/>
              <a:t>axion</a:t>
            </a:r>
            <a:r>
              <a:rPr lang="en-GB" dirty="0" smtClean="0"/>
              <a:t> masses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25862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2320" y="1484784"/>
            <a:ext cx="1242405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7061917" y="2306489"/>
            <a:ext cx="744564" cy="13071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6481" y="1844824"/>
            <a:ext cx="1302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 - cavities</a:t>
            </a:r>
          </a:p>
          <a:p>
            <a:r>
              <a:rPr lang="en-GB" dirty="0" smtClean="0"/>
              <a:t>or arrays of </a:t>
            </a:r>
          </a:p>
          <a:p>
            <a:r>
              <a:rPr lang="en-GB" dirty="0" smtClean="0"/>
              <a:t>RF - cavities</a:t>
            </a:r>
            <a:endParaRPr lang="en-GB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7133925" y="2029491"/>
            <a:ext cx="672556" cy="2769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7133925" y="2306489"/>
            <a:ext cx="672556" cy="22705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6197821" y="2306489"/>
            <a:ext cx="1608660" cy="166721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6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Tore Supra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wikipedia</a:t>
            </a:r>
            <a:r>
              <a:rPr lang="en-GB" dirty="0" smtClean="0"/>
              <a:t>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Tore </a:t>
            </a:r>
            <a:r>
              <a:rPr lang="en-GB" dirty="0">
                <a:solidFill>
                  <a:srgbClr val="FF0000"/>
                </a:solidFill>
              </a:rPr>
              <a:t>Supra is the only one of the largest </a:t>
            </a:r>
            <a:r>
              <a:rPr lang="en-GB" dirty="0" err="1">
                <a:solidFill>
                  <a:srgbClr val="FF0000"/>
                </a:solidFill>
              </a:rPr>
              <a:t>tokamaks</a:t>
            </a:r>
            <a:r>
              <a:rPr lang="en-GB" dirty="0">
                <a:solidFill>
                  <a:srgbClr val="FF0000"/>
                </a:solidFill>
              </a:rPr>
              <a:t> to have superconducting </a:t>
            </a:r>
            <a:r>
              <a:rPr lang="en-GB" dirty="0" err="1">
                <a:solidFill>
                  <a:srgbClr val="FF0000"/>
                </a:solidFill>
              </a:rPr>
              <a:t>toroidal</a:t>
            </a:r>
            <a:r>
              <a:rPr lang="en-GB" dirty="0">
                <a:solidFill>
                  <a:srgbClr val="FF0000"/>
                </a:solidFill>
              </a:rPr>
              <a:t> magnets, allowing the creation of a </a:t>
            </a:r>
            <a:r>
              <a:rPr lang="en-GB" b="1" dirty="0">
                <a:solidFill>
                  <a:srgbClr val="FF0000"/>
                </a:solidFill>
              </a:rPr>
              <a:t>strong permanent </a:t>
            </a:r>
            <a:r>
              <a:rPr lang="en-GB" b="1" dirty="0" err="1">
                <a:solidFill>
                  <a:srgbClr val="FF0000"/>
                </a:solidFill>
              </a:rPr>
              <a:t>toroidal</a:t>
            </a:r>
            <a:r>
              <a:rPr lang="en-GB" b="1" dirty="0">
                <a:solidFill>
                  <a:srgbClr val="FF0000"/>
                </a:solidFill>
              </a:rPr>
              <a:t> magnetic </a:t>
            </a:r>
            <a:r>
              <a:rPr lang="en-GB" b="1" dirty="0" smtClean="0">
                <a:solidFill>
                  <a:srgbClr val="FF0000"/>
                </a:solidFill>
              </a:rPr>
              <a:t>field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… </a:t>
            </a:r>
            <a:r>
              <a:rPr lang="en-GB" dirty="0"/>
              <a:t>it allows to test critical parts of equipment such as plasma facing wall components or superconducting magnets that will be used in its successor, </a:t>
            </a:r>
            <a:r>
              <a:rPr lang="en-GB" dirty="0">
                <a:hlinkClick r:id="rId2" tooltip="ITER"/>
              </a:rPr>
              <a:t>ITER</a:t>
            </a:r>
            <a:r>
              <a:rPr lang="en-GB" dirty="0"/>
              <a:t>.</a:t>
            </a:r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Tore Supra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machine might be available for </a:t>
            </a:r>
            <a:r>
              <a:rPr lang="en-GB" dirty="0" err="1" smtClean="0"/>
              <a:t>axion</a:t>
            </a:r>
            <a:r>
              <a:rPr lang="en-GB" dirty="0" smtClean="0"/>
              <a:t> search as its successor ITER becomes operational</a:t>
            </a:r>
          </a:p>
          <a:p>
            <a:endParaRPr lang="en-GB" dirty="0" smtClean="0"/>
          </a:p>
          <a:p>
            <a:r>
              <a:rPr lang="en-GB" dirty="0" smtClean="0"/>
              <a:t>It is equipped with a big (V = 30 000 l) and strong magnet (B = 4.5 T)</a:t>
            </a:r>
          </a:p>
          <a:p>
            <a:endParaRPr lang="en-GB" dirty="0" smtClean="0"/>
          </a:p>
          <a:p>
            <a:r>
              <a:rPr lang="en-GB" dirty="0" smtClean="0"/>
              <a:t>Large active volume for relic </a:t>
            </a:r>
            <a:r>
              <a:rPr lang="en-GB" dirty="0" err="1" smtClean="0"/>
              <a:t>axion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photon conversion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We use the Tore Supra chamber as a big microwave resonator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87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Tore Supra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75430"/>
              </p:ext>
            </p:extLst>
          </p:nvPr>
        </p:nvGraphicFramePr>
        <p:xfrm>
          <a:off x="467544" y="4895672"/>
          <a:ext cx="4104456" cy="1357788"/>
        </p:xfrm>
        <a:graphic>
          <a:graphicData uri="http://schemas.openxmlformats.org/drawingml/2006/table">
            <a:tbl>
              <a:tblPr/>
              <a:tblGrid>
                <a:gridCol w="3092822"/>
                <a:gridCol w="1011634"/>
              </a:tblGrid>
              <a:tr h="226298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effectLst/>
                          <a:latin typeface="Arial"/>
                        </a:rPr>
                        <a:t>Outer plasma diameter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/>
                        </a:rPr>
                        <a:t>4.8 </a:t>
                      </a:r>
                      <a:r>
                        <a:rPr lang="en-GB" sz="1100" dirty="0">
                          <a:effectLst/>
                          <a:latin typeface="Arial"/>
                        </a:rPr>
                        <a:t>m 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effectLst/>
                          <a:latin typeface="Arial"/>
                        </a:rPr>
                        <a:t>Inner plasma diameter: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/>
                        </a:rPr>
                        <a:t>1.6 </a:t>
                      </a:r>
                      <a:r>
                        <a:rPr lang="de-DE" sz="1100" dirty="0">
                          <a:effectLst/>
                          <a:latin typeface="Arial"/>
                        </a:rPr>
                        <a:t>m </a:t>
                      </a:r>
                      <a:endParaRPr lang="de-DE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effectLst/>
                          <a:latin typeface="Arial"/>
                        </a:rPr>
                        <a:t>Plasma volume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/>
                        </a:rPr>
                        <a:t>30.3 </a:t>
                      </a:r>
                      <a:r>
                        <a:rPr lang="en-GB" sz="1100" baseline="0" dirty="0" smtClean="0">
                          <a:effectLst/>
                          <a:latin typeface="Arial"/>
                        </a:rPr>
                        <a:t>m</a:t>
                      </a:r>
                      <a:r>
                        <a:rPr lang="en-GB" sz="1100" baseline="30000" dirty="0" smtClean="0">
                          <a:effectLst/>
                          <a:latin typeface="Arial"/>
                        </a:rPr>
                        <a:t>3</a:t>
                      </a:r>
                      <a:r>
                        <a:rPr lang="en-GB" sz="1100" dirty="0">
                          <a:effectLst/>
                          <a:latin typeface="Arial"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effectLst/>
                          <a:latin typeface="Arial"/>
                        </a:rPr>
                        <a:t>Toroidal</a:t>
                      </a:r>
                      <a:r>
                        <a:rPr lang="en-GB" sz="1100" b="1" dirty="0">
                          <a:effectLst/>
                          <a:latin typeface="Arial"/>
                        </a:rPr>
                        <a:t> magnetic field at the plasma centre : </a:t>
                      </a:r>
                      <a:endParaRPr lang="en-GB" sz="1100" b="1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/>
                        </a:rPr>
                        <a:t>4.5 T </a:t>
                      </a:r>
                      <a:endParaRPr lang="en-GB" sz="1100" b="1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Maximum magnetic field on the conductor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9.0 T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Average diameter of a magnet coil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</a:rPr>
                        <a:t>2.60 m 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33570"/>
              </p:ext>
            </p:extLst>
          </p:nvPr>
        </p:nvGraphicFramePr>
        <p:xfrm>
          <a:off x="5076056" y="4895672"/>
          <a:ext cx="3723556" cy="1584086"/>
        </p:xfrm>
        <a:graphic>
          <a:graphicData uri="http://schemas.openxmlformats.org/drawingml/2006/table">
            <a:tbl>
              <a:tblPr/>
              <a:tblGrid>
                <a:gridCol w="2423124"/>
                <a:gridCol w="1300432"/>
              </a:tblGrid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Dimension of </a:t>
                      </a:r>
                      <a:r>
                        <a:rPr lang="en-GB" sz="1100" dirty="0" err="1">
                          <a:effectLst/>
                          <a:latin typeface="Arial"/>
                        </a:rPr>
                        <a:t>NbTi</a:t>
                      </a:r>
                      <a:r>
                        <a:rPr lang="en-GB" sz="1100" dirty="0">
                          <a:effectLst/>
                          <a:latin typeface="Arial"/>
                        </a:rPr>
                        <a:t> superconductor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2.8 x 5.6 mm²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Total magnetic energy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600 MJ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Plasma current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1.7 MA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</a:rPr>
                        <a:t>Potential duration of the discharge :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1000 s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Cooling power at 80 K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40 kW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</a:rPr>
                        <a:t>Cooling power at 4.5 K :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</a:rPr>
                        <a:t>650 W </a:t>
                      </a:r>
                      <a:endParaRPr lang="en-GB" sz="110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/>
                        </a:rPr>
                        <a:t>Cooling power at 1.75 K :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</a:rPr>
                        <a:t>300 W </a:t>
                      </a:r>
                      <a:endParaRPr lang="en-GB" sz="1100" dirty="0">
                        <a:effectLst/>
                      </a:endParaRPr>
                    </a:p>
                  </a:txBody>
                  <a:tcPr marL="27502" marR="27502" marT="28287" marB="28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707" y="6479758"/>
            <a:ext cx="3693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and picture  from: </a:t>
            </a:r>
            <a:r>
              <a:rPr lang="en-GB" sz="1100" dirty="0" smtClean="0">
                <a:hlinkClick r:id="rId2"/>
              </a:rPr>
              <a:t>http://www-fusion-magnetique.cea.fr</a:t>
            </a:r>
            <a:endParaRPr lang="en-GB" sz="11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9" y="1382585"/>
            <a:ext cx="8128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Tore Supra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9" y="1382585"/>
            <a:ext cx="8128000" cy="3073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180" y="3362026"/>
            <a:ext cx="1279203" cy="3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8" y="4185654"/>
            <a:ext cx="3312368" cy="180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55" y="4793783"/>
            <a:ext cx="682026" cy="65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2845" y="4765528"/>
            <a:ext cx="89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 signal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8539" y="2465274"/>
            <a:ext cx="1834143" cy="232328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314491">
            <a:off x="150643" y="2231151"/>
            <a:ext cx="59420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axions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1016297">
            <a:off x="1736318" y="2621826"/>
            <a:ext cx="4809143" cy="719517"/>
          </a:xfrm>
          <a:prstGeom prst="arc">
            <a:avLst>
              <a:gd name="adj1" fmla="val 10546349"/>
              <a:gd name="adj2" fmla="val 671006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11016297">
            <a:off x="1736318" y="2469169"/>
            <a:ext cx="4809143" cy="719517"/>
          </a:xfrm>
          <a:prstGeom prst="arc">
            <a:avLst>
              <a:gd name="adj1" fmla="val 10509870"/>
              <a:gd name="adj2" fmla="val 671006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rot="11016297">
            <a:off x="1664310" y="2312788"/>
            <a:ext cx="4809143" cy="719517"/>
          </a:xfrm>
          <a:prstGeom prst="arc">
            <a:avLst>
              <a:gd name="adj1" fmla="val 10512513"/>
              <a:gd name="adj2" fmla="val 671006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1948" y="836712"/>
            <a:ext cx="2782118" cy="9504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magnetic field converts axions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microwave photons,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which excite the TE</a:t>
            </a:r>
            <a:r>
              <a:rPr lang="en-GB" sz="1600" baseline="-25000" dirty="0" smtClean="0">
                <a:solidFill>
                  <a:schemeClr val="bg1"/>
                </a:solidFill>
              </a:rPr>
              <a:t>011</a:t>
            </a:r>
            <a:r>
              <a:rPr lang="en-GB" sz="1600" dirty="0" smtClean="0">
                <a:solidFill>
                  <a:schemeClr val="bg1"/>
                </a:solidFill>
              </a:rPr>
              <a:t> mode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490804" y="2437553"/>
            <a:ext cx="457200" cy="457200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 rot="314491">
            <a:off x="3125119" y="2645937"/>
            <a:ext cx="82650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Photons 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78532" y="4121024"/>
            <a:ext cx="149" cy="1365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6453" y="3647008"/>
            <a:ext cx="1279203" cy="3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8138805" y="4406006"/>
            <a:ext cx="0" cy="5351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5652120" y="5931362"/>
            <a:ext cx="3333189" cy="8100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test signal might be necessary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proof that the detector is working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to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determine resonant frequency over time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031112" y="4803712"/>
            <a:ext cx="3287602" cy="8100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inner walls might have to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covered by copper sheets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achieve higher Q factors and better EMI shielding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>
            <a:stCxn id="44" idx="0"/>
          </p:cNvCxnSpPr>
          <p:nvPr/>
        </p:nvCxnSpPr>
        <p:spPr>
          <a:xfrm flipH="1" flipV="1">
            <a:off x="5292080" y="3831033"/>
            <a:ext cx="382833" cy="972679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4456" y="0"/>
            <a:ext cx="2895600" cy="365125"/>
          </a:xfrm>
        </p:spPr>
        <p:txBody>
          <a:bodyPr/>
          <a:lstStyle/>
          <a:p>
            <a:r>
              <a:rPr lang="en-GB" dirty="0" smtClean="0"/>
              <a:t>K. Zioutas, M. Betz, 2012</a:t>
            </a:r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30699" y="5931363"/>
            <a:ext cx="4269293" cy="8100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microwave signal is coupled out by a small antenna</a:t>
            </a:r>
            <a:r>
              <a:rPr lang="en-GB" sz="1600" noProof="0" dirty="0" smtClean="0">
                <a:solidFill>
                  <a:schemeClr val="bg1"/>
                </a:solidFill>
              </a:rPr>
              <a:t> and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amplified.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commercial spectrum 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analyzer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used to detect the 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axion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1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simulation results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116"/>
          <a:stretch/>
        </p:blipFill>
        <p:spPr>
          <a:xfrm>
            <a:off x="971600" y="1412776"/>
            <a:ext cx="7175500" cy="344676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3528" y="5373216"/>
            <a:ext cx="3456384" cy="1368152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Inner radius: 0.8 meter, outer radius: 2.4 meter</a:t>
            </a:r>
          </a:p>
          <a:p>
            <a:r>
              <a:rPr lang="en-GB" sz="1600" dirty="0" smtClean="0"/>
              <a:t>TE</a:t>
            </a:r>
            <a:r>
              <a:rPr lang="en-GB" sz="1600" baseline="-25000" dirty="0" smtClean="0"/>
              <a:t>011</a:t>
            </a:r>
            <a:r>
              <a:rPr lang="en-GB" sz="1600" dirty="0" smtClean="0"/>
              <a:t> = H</a:t>
            </a:r>
            <a:r>
              <a:rPr lang="en-GB" sz="1600" baseline="-25000" dirty="0" smtClean="0"/>
              <a:t>011</a:t>
            </a:r>
            <a:r>
              <a:rPr lang="en-GB" sz="1600" dirty="0" smtClean="0"/>
              <a:t> mode, </a:t>
            </a:r>
            <a:r>
              <a:rPr lang="en-GB" sz="1600" b="1" dirty="0" smtClean="0"/>
              <a:t>f= 145.601 MHz</a:t>
            </a:r>
          </a:p>
          <a:p>
            <a:r>
              <a:rPr lang="en-GB" sz="1600" b="1" dirty="0" smtClean="0">
                <a:sym typeface="Wingdings" pitchFamily="2" charset="2"/>
              </a:rPr>
              <a:t> Most sensitive to </a:t>
            </a:r>
            <a:r>
              <a:rPr lang="en-GB" sz="1600" b="1" dirty="0" err="1">
                <a:sym typeface="Wingdings" pitchFamily="2" charset="2"/>
              </a:rPr>
              <a:t>a</a:t>
            </a:r>
            <a:r>
              <a:rPr lang="en-GB" sz="1600" b="1" dirty="0" err="1" smtClean="0">
                <a:sym typeface="Wingdings" pitchFamily="2" charset="2"/>
              </a:rPr>
              <a:t>xions</a:t>
            </a:r>
            <a:r>
              <a:rPr lang="en-GB" sz="1600" b="1" dirty="0" smtClean="0">
                <a:sym typeface="Wingdings" pitchFamily="2" charset="2"/>
              </a:rPr>
              <a:t> with 	</a:t>
            </a:r>
            <a:r>
              <a:rPr lang="en-GB" sz="2000" b="1" dirty="0" smtClean="0">
                <a:solidFill>
                  <a:schemeClr val="accent2"/>
                </a:solidFill>
                <a:sym typeface="Wingdings" pitchFamily="2" charset="2"/>
              </a:rPr>
              <a:t>m</a:t>
            </a:r>
            <a:r>
              <a:rPr lang="en-GB" sz="2000" b="1" baseline="-25000" dirty="0" smtClean="0">
                <a:solidFill>
                  <a:schemeClr val="accent2"/>
                </a:solidFill>
                <a:sym typeface="Wingdings" pitchFamily="2" charset="2"/>
              </a:rPr>
              <a:t>a</a:t>
            </a:r>
            <a:r>
              <a:rPr lang="en-GB" sz="2000" b="1" dirty="0" smtClean="0">
                <a:solidFill>
                  <a:schemeClr val="accent2"/>
                </a:solidFill>
                <a:sym typeface="Wingdings" pitchFamily="2" charset="2"/>
              </a:rPr>
              <a:t> = 6 ∙ 10</a:t>
            </a:r>
            <a:r>
              <a:rPr lang="en-GB" sz="2000" b="1" baseline="30000" dirty="0" smtClean="0">
                <a:solidFill>
                  <a:schemeClr val="accent2"/>
                </a:solidFill>
                <a:sym typeface="Wingdings" pitchFamily="2" charset="2"/>
              </a:rPr>
              <a:t>-7</a:t>
            </a:r>
            <a:r>
              <a:rPr lang="en-GB" sz="20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sym typeface="Wingdings" pitchFamily="2" charset="2"/>
              </a:rPr>
              <a:t>eV</a:t>
            </a:r>
            <a:endParaRPr lang="en-GB" sz="20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40520"/>
              </p:ext>
            </p:extLst>
          </p:nvPr>
        </p:nvGraphicFramePr>
        <p:xfrm>
          <a:off x="3851920" y="5229200"/>
          <a:ext cx="51125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Wall material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Conductivity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Unloaded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Q - factor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Stainless steel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9.8e+5 S/m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latin typeface="Consolas" pitchFamily="49" charset="0"/>
                          <a:cs typeface="Consolas" pitchFamily="49" charset="0"/>
                        </a:rPr>
                        <a:t>     19271</a:t>
                      </a:r>
                      <a:endParaRPr lang="en-GB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5.8e+7 S/m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latin typeface="Consolas" pitchFamily="49" charset="0"/>
                          <a:cs typeface="Consolas" pitchFamily="49" charset="0"/>
                        </a:rPr>
                        <a:t>148250</a:t>
                      </a:r>
                      <a:endParaRPr lang="en-GB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141277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 – field of the TE</a:t>
            </a:r>
            <a:r>
              <a:rPr lang="en-GB" sz="2400" baseline="-25000" dirty="0" smtClean="0"/>
              <a:t>011</a:t>
            </a:r>
            <a:r>
              <a:rPr lang="en-GB" sz="2400" dirty="0" smtClean="0"/>
              <a:t> mode in the Tore Supra cavity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47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relic </a:t>
            </a:r>
            <a:r>
              <a:rPr lang="en-GB" dirty="0" err="1" smtClean="0"/>
              <a:t>axion</a:t>
            </a:r>
            <a:r>
              <a:rPr lang="en-GB" dirty="0" smtClean="0"/>
              <a:t> overlap integral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19906" r="27950"/>
          <a:stretch/>
        </p:blipFill>
        <p:spPr>
          <a:xfrm>
            <a:off x="435009" y="3678831"/>
            <a:ext cx="3632200" cy="2763822"/>
          </a:xfrm>
        </p:spPr>
      </p:pic>
      <p:pic>
        <p:nvPicPr>
          <p:cNvPr id="5122" name="Picture 2" descr="http://upload.wikimedia.org/wikipedia/commons/4/4b/Tokamak_fields_l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61950"/>
          <a:stretch/>
        </p:blipFill>
        <p:spPr bwMode="auto">
          <a:xfrm>
            <a:off x="4631462" y="4017392"/>
            <a:ext cx="4241654" cy="22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2735" y="3284984"/>
            <a:ext cx="2571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E – field of TE</a:t>
            </a:r>
            <a:r>
              <a:rPr lang="en-GB" sz="1600" b="1" baseline="-25000" dirty="0" smtClean="0"/>
              <a:t>011</a:t>
            </a:r>
            <a:r>
              <a:rPr lang="en-GB" sz="1600" b="1" dirty="0" smtClean="0"/>
              <a:t> mode (E</a:t>
            </a:r>
            <a:r>
              <a:rPr lang="en-GB" sz="1600" b="1" baseline="-25000" dirty="0" smtClean="0"/>
              <a:t>CAV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1466" y="3204265"/>
            <a:ext cx="2739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Static magnetic field of</a:t>
            </a:r>
          </a:p>
          <a:p>
            <a:pPr algn="ctr"/>
            <a:r>
              <a:rPr lang="en-GB" sz="1600" b="1" dirty="0" smtClean="0"/>
              <a:t>superconducting magnets (B</a:t>
            </a:r>
            <a:r>
              <a:rPr lang="en-GB" sz="1600" b="1" baseline="-25000" dirty="0" smtClean="0"/>
              <a:t>0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1860" y="1229659"/>
            <a:ext cx="4776204" cy="1551269"/>
          </a:xfrm>
          <a:prstGeom prst="roundRect">
            <a:avLst/>
          </a:prstGeom>
          <a:ln w="28575">
            <a:noFill/>
          </a:ln>
        </p:spPr>
        <p:txBody>
          <a:bodyPr>
            <a:normAutofit fontScale="77500" lnSpcReduction="20000"/>
          </a:bodyPr>
          <a:lstStyle/>
          <a:p>
            <a:r>
              <a:rPr lang="de-DE" sz="2000" dirty="0" smtClean="0"/>
              <a:t>To see if the TE</a:t>
            </a:r>
            <a:r>
              <a:rPr lang="de-DE" sz="2000" baseline="-25000" dirty="0" smtClean="0"/>
              <a:t>011</a:t>
            </a:r>
            <a:r>
              <a:rPr lang="de-DE" sz="2000" dirty="0" smtClean="0"/>
              <a:t> mode is sensitive to relic axions, we must evaluate its geometric form factor C</a:t>
            </a:r>
            <a:endParaRPr lang="en-GB" sz="2000" dirty="0" smtClean="0"/>
          </a:p>
          <a:p>
            <a:r>
              <a:rPr lang="en-GB" sz="2000" dirty="0" smtClean="0"/>
              <a:t>Essentially: E-field must be </a:t>
            </a:r>
            <a:r>
              <a:rPr lang="en-GB" sz="2000" b="1" dirty="0" smtClean="0"/>
              <a:t>parallel</a:t>
            </a:r>
            <a:r>
              <a:rPr lang="en-GB" sz="2000" dirty="0" smtClean="0"/>
              <a:t> to the static magnetic field to couple to </a:t>
            </a:r>
            <a:r>
              <a:rPr lang="en-GB" sz="2000" dirty="0" err="1" smtClean="0"/>
              <a:t>axions</a:t>
            </a:r>
            <a:r>
              <a:rPr lang="en-GB" sz="2000" dirty="0" smtClean="0"/>
              <a:t> (dot product!)</a:t>
            </a:r>
          </a:p>
          <a:p>
            <a:r>
              <a:rPr lang="en-GB" sz="2300" b="1" dirty="0" smtClean="0">
                <a:solidFill>
                  <a:schemeClr val="accent3"/>
                </a:solidFill>
              </a:rPr>
              <a:t>This is the case for Tore Supra</a:t>
            </a:r>
            <a:endParaRPr lang="en-GB" sz="2300" b="1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3866"/>
            <a:ext cx="3368625" cy="9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1136" y="1487882"/>
            <a:ext cx="1615360" cy="319053"/>
          </a:xfrm>
          <a:prstGeom prst="rect">
            <a:avLst/>
          </a:prstGeom>
          <a:solidFill>
            <a:srgbClr val="30FF0D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569" y="6525344"/>
            <a:ext cx="9108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P. Sikivie, Phys. Rev. D32, 2988 (1985), [Erratum-ibid.D36:974,1987].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8912" y="2348880"/>
            <a:ext cx="32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r>
              <a:rPr lang="en-GB" dirty="0"/>
              <a:t> </a:t>
            </a:r>
            <a:r>
              <a:rPr lang="en-GB" dirty="0" smtClean="0"/>
              <a:t>≈ 0.39    </a:t>
            </a:r>
            <a:r>
              <a:rPr lang="en-GB" sz="1400" dirty="0" smtClean="0"/>
              <a:t>(from numerical calculation)</a:t>
            </a:r>
            <a:endParaRPr lang="en-GB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107504" y="1124744"/>
            <a:ext cx="8856984" cy="172819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Expected sensitivity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397146"/>
            <a:ext cx="6120680" cy="129300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51405" y="1196752"/>
            <a:ext cx="4038600" cy="152037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e-DE" dirty="0" smtClean="0"/>
              <a:t>With the rather conservative parameters on the left (Q</a:t>
            </a:r>
            <a:r>
              <a:rPr lang="de-DE" baseline="-25000" dirty="0" smtClean="0"/>
              <a:t>L</a:t>
            </a:r>
            <a:r>
              <a:rPr lang="de-DE" dirty="0" smtClean="0"/>
              <a:t> = 1000), we could reach </a:t>
            </a:r>
          </a:p>
          <a:p>
            <a:pPr marL="0" indent="0" algn="ctr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rgbClr val="00B0F0"/>
                </a:solidFill>
              </a:rPr>
              <a:t>g</a:t>
            </a:r>
            <a:r>
              <a:rPr lang="de-DE" b="1" baseline="-25000" dirty="0" smtClean="0">
                <a:solidFill>
                  <a:srgbClr val="00B0F0"/>
                </a:solidFill>
              </a:rPr>
              <a:t>a</a:t>
            </a:r>
            <a:r>
              <a:rPr lang="en-GB" b="1" baseline="-25000" dirty="0" err="1" smtClean="0">
                <a:solidFill>
                  <a:srgbClr val="00B0F0"/>
                </a:solidFill>
              </a:rPr>
              <a:t>yy</a:t>
            </a:r>
            <a:r>
              <a:rPr lang="en-GB" b="1" baseline="-25000" dirty="0" smtClean="0">
                <a:solidFill>
                  <a:srgbClr val="00B0F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= 7∙10</a:t>
            </a:r>
            <a:r>
              <a:rPr lang="en-GB" b="1" baseline="30000" dirty="0" smtClean="0">
                <a:solidFill>
                  <a:srgbClr val="00B0F0"/>
                </a:solidFill>
              </a:rPr>
              <a:t>-16</a:t>
            </a:r>
            <a:r>
              <a:rPr lang="en-GB" b="1" dirty="0" smtClean="0">
                <a:solidFill>
                  <a:srgbClr val="00B0F0"/>
                </a:solidFill>
              </a:rPr>
              <a:t> GeV</a:t>
            </a:r>
            <a:r>
              <a:rPr lang="en-GB" b="1" baseline="30000" dirty="0" smtClean="0">
                <a:solidFill>
                  <a:srgbClr val="00B0F0"/>
                </a:solidFill>
              </a:rPr>
              <a:t>-1</a:t>
            </a:r>
          </a:p>
          <a:p>
            <a:pPr marL="0" indent="0" algn="ctr">
              <a:buNone/>
            </a:pPr>
            <a:r>
              <a:rPr lang="en-GB" b="1" baseline="30000" dirty="0" smtClean="0"/>
              <a:t/>
            </a:r>
            <a:br>
              <a:rPr lang="en-GB" b="1" baseline="30000" dirty="0" smtClean="0"/>
            </a:br>
            <a:r>
              <a:rPr lang="en-GB" dirty="0" smtClean="0"/>
              <a:t>in a </a:t>
            </a:r>
            <a:r>
              <a:rPr lang="en-GB" b="1" dirty="0" smtClean="0"/>
              <a:t>9 h</a:t>
            </a:r>
            <a:r>
              <a:rPr lang="en-GB" dirty="0" smtClean="0"/>
              <a:t> measurement run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8815"/>
            <a:ext cx="4039741" cy="31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8"/>
          <p:cNvSpPr/>
          <p:nvPr/>
        </p:nvSpPr>
        <p:spPr>
          <a:xfrm>
            <a:off x="5083562" y="2103120"/>
            <a:ext cx="686303" cy="1060704"/>
          </a:xfrm>
          <a:custGeom>
            <a:avLst/>
            <a:gdLst>
              <a:gd name="connsiteX0" fmla="*/ 1210659 w 1210659"/>
              <a:gd name="connsiteY0" fmla="*/ 0 h 1088136"/>
              <a:gd name="connsiteX1" fmla="*/ 3651 w 1210659"/>
              <a:gd name="connsiteY1" fmla="*/ 365760 h 1088136"/>
              <a:gd name="connsiteX2" fmla="*/ 908907 w 1210659"/>
              <a:gd name="connsiteY2" fmla="*/ 1088136 h 1088136"/>
              <a:gd name="connsiteX0" fmla="*/ 715324 w 715324"/>
              <a:gd name="connsiteY0" fmla="*/ 0 h 1088136"/>
              <a:gd name="connsiteX1" fmla="*/ 29524 w 715324"/>
              <a:gd name="connsiteY1" fmla="*/ 365760 h 1088136"/>
              <a:gd name="connsiteX2" fmla="*/ 413572 w 715324"/>
              <a:gd name="connsiteY2" fmla="*/ 1088136 h 1088136"/>
              <a:gd name="connsiteX0" fmla="*/ 703914 w 703914"/>
              <a:gd name="connsiteY0" fmla="*/ 0 h 996696"/>
              <a:gd name="connsiteX1" fmla="*/ 18114 w 703914"/>
              <a:gd name="connsiteY1" fmla="*/ 365760 h 996696"/>
              <a:gd name="connsiteX2" fmla="*/ 447882 w 703914"/>
              <a:gd name="connsiteY2" fmla="*/ 996696 h 996696"/>
              <a:gd name="connsiteX0" fmla="*/ 795527 w 795527"/>
              <a:gd name="connsiteY0" fmla="*/ 0 h 996696"/>
              <a:gd name="connsiteX1" fmla="*/ 9143 w 795527"/>
              <a:gd name="connsiteY1" fmla="*/ 356616 h 996696"/>
              <a:gd name="connsiteX2" fmla="*/ 539495 w 795527"/>
              <a:gd name="connsiteY2" fmla="*/ 996696 h 996696"/>
              <a:gd name="connsiteX0" fmla="*/ 804625 w 804625"/>
              <a:gd name="connsiteY0" fmla="*/ 0 h 996696"/>
              <a:gd name="connsiteX1" fmla="*/ 18241 w 804625"/>
              <a:gd name="connsiteY1" fmla="*/ 356616 h 996696"/>
              <a:gd name="connsiteX2" fmla="*/ 548593 w 804625"/>
              <a:gd name="connsiteY2" fmla="*/ 996696 h 996696"/>
              <a:gd name="connsiteX0" fmla="*/ 700262 w 700262"/>
              <a:gd name="connsiteY0" fmla="*/ 0 h 996696"/>
              <a:gd name="connsiteX1" fmla="*/ 32750 w 700262"/>
              <a:gd name="connsiteY1" fmla="*/ 365760 h 996696"/>
              <a:gd name="connsiteX2" fmla="*/ 444230 w 700262"/>
              <a:gd name="connsiteY2" fmla="*/ 996696 h 996696"/>
              <a:gd name="connsiteX0" fmla="*/ 659073 w 659073"/>
              <a:gd name="connsiteY0" fmla="*/ 0 h 932688"/>
              <a:gd name="connsiteX1" fmla="*/ 18993 w 659073"/>
              <a:gd name="connsiteY1" fmla="*/ 301752 h 932688"/>
              <a:gd name="connsiteX2" fmla="*/ 430473 w 659073"/>
              <a:gd name="connsiteY2" fmla="*/ 932688 h 932688"/>
              <a:gd name="connsiteX0" fmla="*/ 659073 w 659073"/>
              <a:gd name="connsiteY0" fmla="*/ 0 h 932688"/>
              <a:gd name="connsiteX1" fmla="*/ 18993 w 659073"/>
              <a:gd name="connsiteY1" fmla="*/ 301752 h 932688"/>
              <a:gd name="connsiteX2" fmla="*/ 430473 w 659073"/>
              <a:gd name="connsiteY2" fmla="*/ 932688 h 932688"/>
              <a:gd name="connsiteX0" fmla="*/ 649113 w 649113"/>
              <a:gd name="connsiteY0" fmla="*/ 0 h 932688"/>
              <a:gd name="connsiteX1" fmla="*/ 9033 w 649113"/>
              <a:gd name="connsiteY1" fmla="*/ 301752 h 932688"/>
              <a:gd name="connsiteX2" fmla="*/ 420513 w 649113"/>
              <a:gd name="connsiteY2" fmla="*/ 932688 h 932688"/>
              <a:gd name="connsiteX0" fmla="*/ 646324 w 646324"/>
              <a:gd name="connsiteY0" fmla="*/ 0 h 1060704"/>
              <a:gd name="connsiteX1" fmla="*/ 6244 w 646324"/>
              <a:gd name="connsiteY1" fmla="*/ 301752 h 1060704"/>
              <a:gd name="connsiteX2" fmla="*/ 445156 w 646324"/>
              <a:gd name="connsiteY2" fmla="*/ 1060704 h 1060704"/>
              <a:gd name="connsiteX0" fmla="*/ 675133 w 675133"/>
              <a:gd name="connsiteY0" fmla="*/ 0 h 1060704"/>
              <a:gd name="connsiteX1" fmla="*/ 35053 w 675133"/>
              <a:gd name="connsiteY1" fmla="*/ 301752 h 1060704"/>
              <a:gd name="connsiteX2" fmla="*/ 473965 w 675133"/>
              <a:gd name="connsiteY2" fmla="*/ 1060704 h 1060704"/>
              <a:gd name="connsiteX0" fmla="*/ 686303 w 686303"/>
              <a:gd name="connsiteY0" fmla="*/ 0 h 1060704"/>
              <a:gd name="connsiteX1" fmla="*/ 46223 w 686303"/>
              <a:gd name="connsiteY1" fmla="*/ 301752 h 1060704"/>
              <a:gd name="connsiteX2" fmla="*/ 485135 w 686303"/>
              <a:gd name="connsiteY2" fmla="*/ 1060704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303" h="1060704">
                <a:moveTo>
                  <a:pt x="686303" y="0"/>
                </a:moveTo>
                <a:cubicBezTo>
                  <a:pt x="373121" y="762"/>
                  <a:pt x="162047" y="42672"/>
                  <a:pt x="46223" y="301752"/>
                </a:cubicBezTo>
                <a:cubicBezTo>
                  <a:pt x="-69601" y="560832"/>
                  <a:pt x="16505" y="909066"/>
                  <a:pt x="485135" y="1060704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577732" y="5150643"/>
            <a:ext cx="432048" cy="1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29791" y="3023720"/>
            <a:ext cx="54377" cy="22221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/>
          <a:stretch/>
        </p:blipFill>
        <p:spPr bwMode="auto">
          <a:xfrm>
            <a:off x="-22076" y="1295262"/>
            <a:ext cx="4716016" cy="32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3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magnets for </a:t>
            </a:r>
            <a:r>
              <a:rPr lang="en-GB" dirty="0" err="1" smtClean="0"/>
              <a:t>haloscopes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26373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O. Baker et al., Prospects for Searching </a:t>
            </a:r>
            <a:r>
              <a:rPr lang="en-GB" sz="1100" dirty="0" err="1" smtClean="0"/>
              <a:t>Axion</a:t>
            </a:r>
            <a:r>
              <a:rPr lang="en-GB" sz="1100" dirty="0" smtClean="0"/>
              <a:t>-like Particle Dark Matter with Dipole, </a:t>
            </a:r>
            <a:r>
              <a:rPr lang="en-GB" sz="1100" dirty="0" err="1" smtClean="0"/>
              <a:t>Toroidal</a:t>
            </a:r>
            <a:r>
              <a:rPr lang="en-GB" sz="1100" dirty="0" smtClean="0"/>
              <a:t> and Wiggler Magnets, </a:t>
            </a:r>
            <a:r>
              <a:rPr lang="en-GB" sz="1100" dirty="0" smtClean="0">
                <a:hlinkClick r:id="rId2"/>
              </a:rPr>
              <a:t>Phys. Rev. D 85, 035018 (2012) </a:t>
            </a:r>
            <a:endParaRPr lang="en-GB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0854" y="2039725"/>
            <a:ext cx="8442292" cy="3084474"/>
            <a:chOff x="539552" y="1994461"/>
            <a:chExt cx="8442292" cy="3084474"/>
          </a:xfrm>
        </p:grpSpPr>
        <p:pic>
          <p:nvPicPr>
            <p:cNvPr id="2050" name="Picture 2" descr="http://cdsweb.cern.ch/record/843414/files/lhc-pho-2002-0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94461"/>
              <a:ext cx="2315617" cy="308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mediastream.cern.ch/MediaArchive/Photo/Public/2006/0611016/0611016_01/0611016_01-A5-at-72-dp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35"/>
            <a:stretch/>
          </p:blipFill>
          <p:spPr bwMode="auto">
            <a:xfrm>
              <a:off x="6056529" y="1994461"/>
              <a:ext cx="2925315" cy="308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hasylab.desy.de/images/content/e101/e57508/imageobject60808/2009-09-28_Undulator_PETRA_III_DR-DEU1-047-021_g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53"/>
            <a:stretch/>
          </p:blipFill>
          <p:spPr bwMode="auto">
            <a:xfrm>
              <a:off x="3151341" y="1994462"/>
              <a:ext cx="2609017" cy="30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82763" y="5333494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Dipole magnets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381687" y="5363924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Wiggler magnets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33351" y="5333494"/>
            <a:ext cx="17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Toroidal</a:t>
            </a:r>
            <a:r>
              <a:rPr lang="en-GB" dirty="0" smtClean="0"/>
              <a:t> magnets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4312" y="659393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Pictures from: CERN, DESY, CERN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9941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1013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Office Theme</vt:lpstr>
      <vt:lpstr>New ideas for axion like particle dark matter search</vt:lpstr>
      <vt:lpstr>Tore Supra</vt:lpstr>
      <vt:lpstr>Tore Supra</vt:lpstr>
      <vt:lpstr>Tore Supra</vt:lpstr>
      <vt:lpstr>Tore Supra</vt:lpstr>
      <vt:lpstr>Preliminary simulation results</vt:lpstr>
      <vt:lpstr>The relic axion overlap integral</vt:lpstr>
      <vt:lpstr>Expected sensitivity</vt:lpstr>
      <vt:lpstr>Alternative magnets for haloscopes</vt:lpstr>
      <vt:lpstr>Alternative magnets for haloscopes</vt:lpstr>
      <vt:lpstr>Dipole magnets</vt:lpstr>
      <vt:lpstr>Dipole magnets</vt:lpstr>
      <vt:lpstr>Dipole magnets</vt:lpstr>
      <vt:lpstr>Wiggler magnets</vt:lpstr>
      <vt:lpstr>Dipole magnets: tuning</vt:lpstr>
      <vt:lpstr>Toroidal magnets: Inspired by Atlas</vt:lpstr>
      <vt:lpstr>RF cavities in toroidal magnets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 search: New ideas</dc:title>
  <dc:creator>Michael Betz</dc:creator>
  <cp:lastModifiedBy>Michael Betz</cp:lastModifiedBy>
  <cp:revision>47</cp:revision>
  <dcterms:created xsi:type="dcterms:W3CDTF">2012-04-11T13:17:01Z</dcterms:created>
  <dcterms:modified xsi:type="dcterms:W3CDTF">2016-06-22T08:06:59Z</dcterms:modified>
</cp:coreProperties>
</file>