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8" r:id="rId1"/>
  </p:sldMasterIdLst>
  <p:notesMasterIdLst>
    <p:notesMasterId r:id="rId39"/>
  </p:notesMasterIdLst>
  <p:handoutMasterIdLst>
    <p:handoutMasterId r:id="rId40"/>
  </p:handoutMasterIdLst>
  <p:sldIdLst>
    <p:sldId id="256" r:id="rId2"/>
    <p:sldId id="401" r:id="rId3"/>
    <p:sldId id="404" r:id="rId4"/>
    <p:sldId id="409" r:id="rId5"/>
    <p:sldId id="411" r:id="rId6"/>
    <p:sldId id="412" r:id="rId7"/>
    <p:sldId id="332" r:id="rId8"/>
    <p:sldId id="358" r:id="rId9"/>
    <p:sldId id="413" r:id="rId10"/>
    <p:sldId id="311" r:id="rId11"/>
    <p:sldId id="310" r:id="rId12"/>
    <p:sldId id="324" r:id="rId13"/>
    <p:sldId id="334" r:id="rId14"/>
    <p:sldId id="436" r:id="rId15"/>
    <p:sldId id="415" r:id="rId16"/>
    <p:sldId id="315" r:id="rId17"/>
    <p:sldId id="416" r:id="rId18"/>
    <p:sldId id="417" r:id="rId19"/>
    <p:sldId id="418" r:id="rId20"/>
    <p:sldId id="439" r:id="rId21"/>
    <p:sldId id="422" r:id="rId22"/>
    <p:sldId id="423" r:id="rId23"/>
    <p:sldId id="424" r:id="rId24"/>
    <p:sldId id="425" r:id="rId25"/>
    <p:sldId id="426" r:id="rId26"/>
    <p:sldId id="427" r:id="rId27"/>
    <p:sldId id="323" r:id="rId28"/>
    <p:sldId id="437" r:id="rId29"/>
    <p:sldId id="438" r:id="rId30"/>
    <p:sldId id="405" r:id="rId31"/>
    <p:sldId id="406" r:id="rId32"/>
    <p:sldId id="407" r:id="rId33"/>
    <p:sldId id="431" r:id="rId34"/>
    <p:sldId id="432" r:id="rId35"/>
    <p:sldId id="433" r:id="rId36"/>
    <p:sldId id="434" r:id="rId37"/>
    <p:sldId id="42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6CD011-9D12-A34C-B8F7-03B9B1562C4C}">
          <p14:sldIdLst>
            <p14:sldId id="256"/>
            <p14:sldId id="401"/>
            <p14:sldId id="404"/>
            <p14:sldId id="409"/>
            <p14:sldId id="411"/>
            <p14:sldId id="412"/>
            <p14:sldId id="332"/>
            <p14:sldId id="358"/>
            <p14:sldId id="413"/>
            <p14:sldId id="311"/>
            <p14:sldId id="310"/>
            <p14:sldId id="324"/>
            <p14:sldId id="334"/>
            <p14:sldId id="436"/>
            <p14:sldId id="415"/>
            <p14:sldId id="315"/>
            <p14:sldId id="416"/>
            <p14:sldId id="417"/>
            <p14:sldId id="418"/>
            <p14:sldId id="439"/>
            <p14:sldId id="422"/>
            <p14:sldId id="423"/>
            <p14:sldId id="424"/>
            <p14:sldId id="425"/>
            <p14:sldId id="426"/>
            <p14:sldId id="427"/>
            <p14:sldId id="323"/>
            <p14:sldId id="437"/>
            <p14:sldId id="438"/>
            <p14:sldId id="405"/>
            <p14:sldId id="406"/>
            <p14:sldId id="407"/>
            <p14:sldId id="431"/>
            <p14:sldId id="432"/>
            <p14:sldId id="433"/>
            <p14:sldId id="434"/>
            <p14:sldId id="42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8310" autoAdjust="0"/>
  </p:normalViewPr>
  <p:slideViewPr>
    <p:cSldViewPr snapToGrid="0" snapToObjects="1">
      <p:cViewPr varScale="1">
        <p:scale>
          <a:sx n="111" d="100"/>
          <a:sy n="111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wyoun:Documents:My%20Projects:Simulation:cylindrical_cavity_IR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wyoun:Documents:My%20Projects:Simulation:cylindrical_cavity_IR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wyoun:Documents:My%20Projects:Simulation:cylindrical_cavity_IR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Form factor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Sheet1!$A$7:$A$17</c:f>
              <c:numCache>
                <c:formatCode>General</c:formatCode>
                <c:ptCount val="1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</c:numCache>
            </c:numRef>
          </c:xVal>
          <c:yVal>
            <c:numRef>
              <c:f>Sheet1!$E$7:$E$17</c:f>
              <c:numCache>
                <c:formatCode>General</c:formatCode>
                <c:ptCount val="11"/>
                <c:pt idx="0">
                  <c:v>0.40261</c:v>
                </c:pt>
                <c:pt idx="1">
                  <c:v>0.40396</c:v>
                </c:pt>
                <c:pt idx="2">
                  <c:v>0.40822</c:v>
                </c:pt>
                <c:pt idx="3">
                  <c:v>0.41614</c:v>
                </c:pt>
                <c:pt idx="4">
                  <c:v>0.42921</c:v>
                </c:pt>
                <c:pt idx="5">
                  <c:v>0.44997</c:v>
                </c:pt>
                <c:pt idx="6">
                  <c:v>0.48253</c:v>
                </c:pt>
                <c:pt idx="7">
                  <c:v>0.53197</c:v>
                </c:pt>
                <c:pt idx="8">
                  <c:v>0.59776</c:v>
                </c:pt>
                <c:pt idx="9">
                  <c:v>0.65856</c:v>
                </c:pt>
                <c:pt idx="10">
                  <c:v>0.68668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637736"/>
        <c:axId val="-2128633864"/>
      </c:scatterChart>
      <c:valAx>
        <c:axId val="-2128637736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633864"/>
        <c:crosses val="autoZero"/>
        <c:crossBetween val="midCat"/>
      </c:valAx>
      <c:valAx>
        <c:axId val="-212863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8637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Quality factor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Sheet1!$A$7:$A$17</c:f>
              <c:numCache>
                <c:formatCode>General</c:formatCode>
                <c:ptCount val="1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</c:numCache>
            </c:numRef>
          </c:xVal>
          <c:yVal>
            <c:numRef>
              <c:f>Sheet1!$D$7:$D$17</c:f>
              <c:numCache>
                <c:formatCode>General</c:formatCode>
                <c:ptCount val="11"/>
                <c:pt idx="0">
                  <c:v>23389.0</c:v>
                </c:pt>
                <c:pt idx="1">
                  <c:v>23259.0</c:v>
                </c:pt>
                <c:pt idx="2">
                  <c:v>22868.0</c:v>
                </c:pt>
                <c:pt idx="3">
                  <c:v>22216.0</c:v>
                </c:pt>
                <c:pt idx="4">
                  <c:v>21307.0</c:v>
                </c:pt>
                <c:pt idx="5">
                  <c:v>20160.0</c:v>
                </c:pt>
                <c:pt idx="6">
                  <c:v>18833.0</c:v>
                </c:pt>
                <c:pt idx="7">
                  <c:v>17490.0</c:v>
                </c:pt>
                <c:pt idx="8">
                  <c:v>16509.0</c:v>
                </c:pt>
                <c:pt idx="9">
                  <c:v>16436.0</c:v>
                </c:pt>
                <c:pt idx="10">
                  <c:v>17307.0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786104"/>
        <c:axId val="-2127780376"/>
      </c:scatterChart>
      <c:valAx>
        <c:axId val="-2127786104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780376"/>
        <c:crosses val="autoZero"/>
        <c:crossBetween val="midCat"/>
      </c:valAx>
      <c:valAx>
        <c:axId val="-212778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786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/>
              <a:t>Resonant frequency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Sheet1!$A$7:$A$17</c:f>
              <c:numCache>
                <c:formatCode>General</c:formatCode>
                <c:ptCount val="11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1.0</c:v>
                </c:pt>
              </c:numCache>
            </c:numRef>
          </c:xVal>
          <c:yVal>
            <c:numRef>
              <c:f>Sheet1!$C$7:$C$17</c:f>
              <c:numCache>
                <c:formatCode>0.00E+00</c:formatCode>
                <c:ptCount val="11"/>
                <c:pt idx="0">
                  <c:v>5.624E9</c:v>
                </c:pt>
                <c:pt idx="1">
                  <c:v>5.6358E9</c:v>
                </c:pt>
                <c:pt idx="2">
                  <c:v>5.6714E9</c:v>
                </c:pt>
                <c:pt idx="3">
                  <c:v>5.7322E9</c:v>
                </c:pt>
                <c:pt idx="4">
                  <c:v>5.8204E9</c:v>
                </c:pt>
                <c:pt idx="5">
                  <c:v>5.9386E9</c:v>
                </c:pt>
                <c:pt idx="6">
                  <c:v>6.0888E9</c:v>
                </c:pt>
                <c:pt idx="7">
                  <c:v>6.2684E9</c:v>
                </c:pt>
                <c:pt idx="8">
                  <c:v>6.4604E9</c:v>
                </c:pt>
                <c:pt idx="9">
                  <c:v>6.6239E9</c:v>
                </c:pt>
                <c:pt idx="10">
                  <c:v>6.7172E9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752008"/>
        <c:axId val="-2127746264"/>
      </c:scatterChart>
      <c:valAx>
        <c:axId val="-2127752008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746264"/>
        <c:crosses val="autoZero"/>
        <c:crossBetween val="midCat"/>
      </c:valAx>
      <c:valAx>
        <c:axId val="-2127746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7752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7D39A-8B07-0541-8250-7C58DD169BD8}" type="datetimeFigureOut">
              <a:rPr lang="en-US" smtClean="0"/>
              <a:t>6/21/16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ADF4B-D214-2F43-92E3-A00974072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65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B1A43-6922-C542-B861-2AF9583442FB}" type="datetimeFigureOut">
              <a:rPr lang="en-US" smtClean="0"/>
              <a:t>6/21/16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B87CF-3F01-6C43-B90F-F57CCBCF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087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E5A3040-4B7F-3E44-A52B-983BC1C85A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image" Target="../media/image4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9.emf"/><Relationship Id="rId9" Type="http://schemas.openxmlformats.org/officeDocument/2006/relationships/image" Target="../media/image2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38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4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hyperlink" Target="http://capp.kaist.ac.kr/indico/event/244/contribution/1/material/slides/0.pdf%23http://capp.kaist.ac.kr/indico/event/244/contribution/1/material/slides/0.pdf%23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%EF%BF%BF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7.emf"/><Relationship Id="rId10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cap="none" dirty="0" smtClean="0"/>
              <a:t>Multiple-Cavity Detector</a:t>
            </a:r>
            <a:br>
              <a:rPr lang="en-US" sz="4400" cap="none" dirty="0" smtClean="0"/>
            </a:br>
            <a:r>
              <a:rPr lang="en-US" sz="4400" cap="none" dirty="0" smtClean="0"/>
              <a:t> for Axion Search</a:t>
            </a:r>
            <a:endParaRPr lang="en-US" sz="36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27178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rgbClr val="292934"/>
                </a:solidFill>
              </a:rPr>
              <a:t>12</a:t>
            </a:r>
            <a:r>
              <a:rPr lang="en-US" i="1" baseline="30000" dirty="0" smtClean="0">
                <a:solidFill>
                  <a:srgbClr val="292934"/>
                </a:solidFill>
              </a:rPr>
              <a:t>th</a:t>
            </a:r>
            <a:r>
              <a:rPr lang="en-US" i="1" dirty="0" smtClean="0">
                <a:solidFill>
                  <a:srgbClr val="292934"/>
                </a:solidFill>
              </a:rPr>
              <a:t> </a:t>
            </a:r>
            <a:r>
              <a:rPr lang="en-US" i="1" dirty="0" err="1" smtClean="0">
                <a:solidFill>
                  <a:srgbClr val="292934"/>
                </a:solidFill>
              </a:rPr>
              <a:t>Patras</a:t>
            </a:r>
            <a:r>
              <a:rPr lang="en-US" i="1" dirty="0" smtClean="0">
                <a:solidFill>
                  <a:srgbClr val="292934"/>
                </a:solidFill>
              </a:rPr>
              <a:t> Workshop</a:t>
            </a:r>
          </a:p>
          <a:p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2016. 06. 20~24,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Jeju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, South Korea</a:t>
            </a:r>
          </a:p>
          <a:p>
            <a:pPr algn="r"/>
            <a:endParaRPr lang="en-US" i="1" dirty="0" smtClean="0"/>
          </a:p>
          <a:p>
            <a:pPr algn="r"/>
            <a:endParaRPr lang="en-US" i="1" dirty="0"/>
          </a:p>
          <a:p>
            <a:pPr algn="r"/>
            <a:r>
              <a:rPr lang="en-US" i="1" dirty="0" smtClean="0">
                <a:solidFill>
                  <a:srgbClr val="0000FF"/>
                </a:solidFill>
              </a:rPr>
              <a:t>SungWoo YOUN</a:t>
            </a:r>
          </a:p>
          <a:p>
            <a:pPr algn="r"/>
            <a:r>
              <a:rPr lang="en-US" sz="1900" i="1" dirty="0" smtClean="0">
                <a:solidFill>
                  <a:srgbClr val="008000"/>
                </a:solidFill>
              </a:rPr>
              <a:t>Young Scientist Fellow</a:t>
            </a:r>
          </a:p>
          <a:p>
            <a:pPr algn="r"/>
            <a:r>
              <a:rPr lang="en-US" sz="1900" i="1" dirty="0" smtClean="0">
                <a:solidFill>
                  <a:srgbClr val="008000"/>
                </a:solidFill>
              </a:rPr>
              <a:t>Center for Axion and Precision Physics Research (CAPP)</a:t>
            </a:r>
          </a:p>
          <a:p>
            <a:pPr algn="r"/>
            <a:r>
              <a:rPr lang="en-US" sz="1900" i="1" dirty="0" smtClean="0">
                <a:solidFill>
                  <a:srgbClr val="008000"/>
                </a:solidFill>
              </a:rPr>
              <a:t>Institute for Basic Science (IBS)</a:t>
            </a:r>
          </a:p>
        </p:txBody>
      </p:sp>
    </p:spTree>
    <p:extLst>
      <p:ext uri="{BB962C8B-B14F-4D97-AF65-F5344CB8AC3E}">
        <p14:creationId xmlns:p14="http://schemas.microsoft.com/office/powerpoint/2010/main" val="39853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6727907" y="4738940"/>
            <a:ext cx="1800000" cy="1800000"/>
            <a:chOff x="4771321" y="2377281"/>
            <a:chExt cx="3600000" cy="3600000"/>
          </a:xfrm>
        </p:grpSpPr>
        <p:sp>
          <p:nvSpPr>
            <p:cNvPr id="51" name="Oval 50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095321" y="2692964"/>
              <a:ext cx="1476000" cy="1476000"/>
              <a:chOff x="4181306" y="2902620"/>
              <a:chExt cx="752400" cy="75240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247517" y="2969484"/>
                <a:ext cx="623941" cy="62394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583651" y="4177281"/>
              <a:ext cx="1476000" cy="1476000"/>
              <a:chOff x="4181306" y="2902620"/>
              <a:chExt cx="752400" cy="75240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247517" y="2980841"/>
                <a:ext cx="623941" cy="62394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5095321" y="4181293"/>
              <a:ext cx="1476000" cy="1476000"/>
              <a:chOff x="4181306" y="2902620"/>
              <a:chExt cx="752400" cy="752400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47517" y="2969484"/>
                <a:ext cx="623941" cy="62394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6583651" y="2684448"/>
              <a:ext cx="1476000" cy="1476000"/>
              <a:chOff x="4181306" y="2902620"/>
              <a:chExt cx="752400" cy="7524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247517" y="2969484"/>
                <a:ext cx="623941" cy="62394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Design of a Multiple-Cavity System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5630545" cy="5235222"/>
          </a:xfrm>
        </p:spPr>
        <p:txBody>
          <a:bodyPr>
            <a:normAutofit fontScale="925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Array of N identical cavities</a:t>
            </a:r>
          </a:p>
          <a:p>
            <a:pPr lvl="1"/>
            <a:r>
              <a:rPr lang="en-US" i="1" dirty="0"/>
              <a:t>S</a:t>
            </a:r>
            <a:r>
              <a:rPr lang="en-US" i="1" dirty="0" smtClean="0"/>
              <a:t>ame dimension and same tuning mechanism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N</a:t>
            </a:r>
            <a:r>
              <a:rPr lang="en-US" i="1" dirty="0" smtClean="0">
                <a:solidFill>
                  <a:srgbClr val="0000FF"/>
                </a:solidFill>
              </a:rPr>
              <a:t>-</a:t>
            </a:r>
            <a:r>
              <a:rPr lang="en-US" i="1" dirty="0" smtClean="0">
                <a:solidFill>
                  <a:srgbClr val="0000FF"/>
                </a:solidFill>
              </a:rPr>
              <a:t>way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power combiner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Before the first stage of amplification</a:t>
            </a: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Remaining RF components are identical with a single-cavity experiment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A quadruple-cavity detector</a:t>
            </a:r>
          </a:p>
          <a:p>
            <a:pPr lvl="1"/>
            <a:r>
              <a:rPr lang="en-US" i="1" dirty="0" smtClean="0"/>
              <a:t>For a magnet bore (D) of 10 cm</a:t>
            </a:r>
            <a:endParaRPr lang="en-US" i="1" dirty="0"/>
          </a:p>
          <a:p>
            <a:pPr lvl="1"/>
            <a:r>
              <a:rPr lang="en-US" i="1" dirty="0" smtClean="0"/>
              <a:t>Maximum cavity radius (R) of 1.</a:t>
            </a:r>
            <a:r>
              <a:rPr lang="en-US" altLang="ko-KR" i="1" dirty="0" smtClean="0"/>
              <a:t>7</a:t>
            </a:r>
            <a:r>
              <a:rPr lang="en-US" i="1" dirty="0" smtClean="0"/>
              <a:t> cm</a:t>
            </a:r>
          </a:p>
          <a:p>
            <a:pPr lvl="2"/>
            <a:r>
              <a:rPr lang="en-US" i="1" dirty="0" smtClean="0"/>
              <a:t>Cavity wall thickness of </a:t>
            </a:r>
            <a:r>
              <a:rPr lang="en-US" altLang="ko-KR" i="1" dirty="0"/>
              <a:t>4</a:t>
            </a:r>
            <a:r>
              <a:rPr lang="en-US" i="1" dirty="0" smtClean="0"/>
              <a:t> mm</a:t>
            </a:r>
          </a:p>
          <a:p>
            <a:pPr lvl="2"/>
            <a:r>
              <a:rPr lang="en-US" i="1" dirty="0" smtClean="0"/>
              <a:t>46% volume usage</a:t>
            </a:r>
          </a:p>
          <a:p>
            <a:pPr lvl="1"/>
            <a:r>
              <a:rPr lang="en-US" i="1" dirty="0" smtClean="0"/>
              <a:t>TM</a:t>
            </a:r>
            <a:r>
              <a:rPr lang="en-US" i="1" baseline="-25000" dirty="0" smtClean="0"/>
              <a:t>010</a:t>
            </a:r>
            <a:r>
              <a:rPr lang="en-US" i="1" dirty="0" smtClean="0"/>
              <a:t> frequency: 6.75 GHz</a:t>
            </a:r>
            <a:endParaRPr lang="en-US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cxnSp>
        <p:nvCxnSpPr>
          <p:cNvPr id="123" name="Straight Connector 122"/>
          <p:cNvCxnSpPr>
            <a:stCxn id="109" idx="1"/>
            <a:endCxn id="109" idx="5"/>
          </p:cNvCxnSpPr>
          <p:nvPr/>
        </p:nvCxnSpPr>
        <p:spPr>
          <a:xfrm>
            <a:off x="6983623" y="5003580"/>
            <a:ext cx="1272792" cy="1272792"/>
          </a:xfrm>
          <a:prstGeom prst="line">
            <a:avLst/>
          </a:prstGeom>
          <a:ln w="127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57" idx="7"/>
          </p:cNvCxnSpPr>
          <p:nvPr/>
        </p:nvCxnSpPr>
        <p:spPr>
          <a:xfrm flipH="1">
            <a:off x="7996246" y="5047733"/>
            <a:ext cx="225145" cy="213816"/>
          </a:xfrm>
          <a:prstGeom prst="line">
            <a:avLst/>
          </a:prstGeom>
          <a:ln w="127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 flipH="1">
            <a:off x="7370839" y="5564525"/>
            <a:ext cx="296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126" name="TextBox 125"/>
          <p:cNvSpPr txBox="1"/>
          <p:nvPr/>
        </p:nvSpPr>
        <p:spPr>
          <a:xfrm flipH="1">
            <a:off x="7869227" y="4953772"/>
            <a:ext cx="296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FF"/>
                </a:solidFill>
              </a:rPr>
              <a:t>R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465289" y="1094834"/>
            <a:ext cx="2602615" cy="3435222"/>
            <a:chOff x="1060194" y="1582948"/>
            <a:chExt cx="2812912" cy="4581972"/>
          </a:xfrm>
        </p:grpSpPr>
        <p:grpSp>
          <p:nvGrpSpPr>
            <p:cNvPr id="73" name="그룹 43"/>
            <p:cNvGrpSpPr/>
            <p:nvPr/>
          </p:nvGrpSpPr>
          <p:grpSpPr>
            <a:xfrm>
              <a:off x="1060194" y="1582948"/>
              <a:ext cx="2812912" cy="4581972"/>
              <a:chOff x="2817155" y="1546979"/>
              <a:chExt cx="2812912" cy="4581972"/>
            </a:xfrm>
          </p:grpSpPr>
          <p:pic>
            <p:nvPicPr>
              <p:cNvPr id="77" name="Picture 6" descr="https://cdn.rohde-schwarz.com/pws/product/zvx/ZVx_front_stage_landscap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155" y="1546979"/>
                <a:ext cx="1598313" cy="85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그림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3210" y="3971982"/>
                <a:ext cx="2616857" cy="1940916"/>
              </a:xfrm>
              <a:prstGeom prst="rect">
                <a:avLst/>
              </a:prstGeom>
            </p:spPr>
          </p:pic>
          <p:pic>
            <p:nvPicPr>
              <p:cNvPr id="79" name="Picture 2" descr="관련 이미지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00000">
                <a:off x="3845738" y="3437389"/>
                <a:ext cx="513748" cy="513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0" name="그룹 22"/>
              <p:cNvGrpSpPr/>
              <p:nvPr/>
            </p:nvGrpSpPr>
            <p:grpSpPr>
              <a:xfrm>
                <a:off x="3502682" y="3784493"/>
                <a:ext cx="1009656" cy="1076187"/>
                <a:chOff x="8671561" y="3574178"/>
                <a:chExt cx="1009656" cy="1076187"/>
              </a:xfrm>
            </p:grpSpPr>
            <p:sp>
              <p:nvSpPr>
                <p:cNvPr id="91" name="자유형 24"/>
                <p:cNvSpPr/>
                <p:nvPr/>
              </p:nvSpPr>
              <p:spPr>
                <a:xfrm>
                  <a:off x="8671561" y="3574178"/>
                  <a:ext cx="385391" cy="647302"/>
                </a:xfrm>
                <a:custGeom>
                  <a:avLst/>
                  <a:gdLst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298356"/>
                    <a:gd name="connsiteY0" fmla="*/ 1927654 h 1927654"/>
                    <a:gd name="connsiteX1" fmla="*/ 90616 w 2298356"/>
                    <a:gd name="connsiteY1" fmla="*/ 1252152 h 1927654"/>
                    <a:gd name="connsiteX2" fmla="*/ 337751 w 2298356"/>
                    <a:gd name="connsiteY2" fmla="*/ 650790 h 1927654"/>
                    <a:gd name="connsiteX3" fmla="*/ 626076 w 2298356"/>
                    <a:gd name="connsiteY3" fmla="*/ 296563 h 1927654"/>
                    <a:gd name="connsiteX4" fmla="*/ 1260389 w 2298356"/>
                    <a:gd name="connsiteY4" fmla="*/ 65902 h 1927654"/>
                    <a:gd name="connsiteX5" fmla="*/ 2298356 w 2298356"/>
                    <a:gd name="connsiteY5" fmla="*/ 0 h 1927654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37751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212710 w 2298356"/>
                    <a:gd name="connsiteY1" fmla="*/ 1167943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212710 w 2298356"/>
                    <a:gd name="connsiteY1" fmla="*/ 1167943 h 1930508"/>
                    <a:gd name="connsiteX2" fmla="*/ 508291 w 2298356"/>
                    <a:gd name="connsiteY2" fmla="*/ 618820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697 h 1930697"/>
                    <a:gd name="connsiteX1" fmla="*/ 212710 w 2298356"/>
                    <a:gd name="connsiteY1" fmla="*/ 1168132 h 1930697"/>
                    <a:gd name="connsiteX2" fmla="*/ 508291 w 2298356"/>
                    <a:gd name="connsiteY2" fmla="*/ 619009 h 1930697"/>
                    <a:gd name="connsiteX3" fmla="*/ 843134 w 2298356"/>
                    <a:gd name="connsiteY3" fmla="*/ 317019 h 1930697"/>
                    <a:gd name="connsiteX4" fmla="*/ 1260389 w 2298356"/>
                    <a:gd name="connsiteY4" fmla="*/ 68945 h 1930697"/>
                    <a:gd name="connsiteX5" fmla="*/ 2298356 w 2298356"/>
                    <a:gd name="connsiteY5" fmla="*/ 3043 h 1930697"/>
                    <a:gd name="connsiteX0" fmla="*/ 0 w 2298356"/>
                    <a:gd name="connsiteY0" fmla="*/ 1930162 h 1930162"/>
                    <a:gd name="connsiteX1" fmla="*/ 212710 w 2298356"/>
                    <a:gd name="connsiteY1" fmla="*/ 1167597 h 1930162"/>
                    <a:gd name="connsiteX2" fmla="*/ 508291 w 2298356"/>
                    <a:gd name="connsiteY2" fmla="*/ 618474 h 1930162"/>
                    <a:gd name="connsiteX3" fmla="*/ 843134 w 2298356"/>
                    <a:gd name="connsiteY3" fmla="*/ 316484 h 1930162"/>
                    <a:gd name="connsiteX4" fmla="*/ 1436748 w 2298356"/>
                    <a:gd name="connsiteY4" fmla="*/ 77116 h 1930162"/>
                    <a:gd name="connsiteX5" fmla="*/ 2298356 w 2298356"/>
                    <a:gd name="connsiteY5" fmla="*/ 2508 h 1930162"/>
                    <a:gd name="connsiteX0" fmla="*/ 0 w 2298356"/>
                    <a:gd name="connsiteY0" fmla="*/ 1932271 h 1932271"/>
                    <a:gd name="connsiteX1" fmla="*/ 212710 w 2298356"/>
                    <a:gd name="connsiteY1" fmla="*/ 1169706 h 1932271"/>
                    <a:gd name="connsiteX2" fmla="*/ 508291 w 2298356"/>
                    <a:gd name="connsiteY2" fmla="*/ 620583 h 1932271"/>
                    <a:gd name="connsiteX3" fmla="*/ 843134 w 2298356"/>
                    <a:gd name="connsiteY3" fmla="*/ 318593 h 1932271"/>
                    <a:gd name="connsiteX4" fmla="*/ 1436748 w 2298356"/>
                    <a:gd name="connsiteY4" fmla="*/ 79225 h 1932271"/>
                    <a:gd name="connsiteX5" fmla="*/ 2298356 w 2298356"/>
                    <a:gd name="connsiteY5" fmla="*/ 4617 h 1932271"/>
                    <a:gd name="connsiteX0" fmla="*/ 0 w 2298356"/>
                    <a:gd name="connsiteY0" fmla="*/ 1930162 h 1930162"/>
                    <a:gd name="connsiteX1" fmla="*/ 212710 w 2298356"/>
                    <a:gd name="connsiteY1" fmla="*/ 1167597 h 1930162"/>
                    <a:gd name="connsiteX2" fmla="*/ 508291 w 2298356"/>
                    <a:gd name="connsiteY2" fmla="*/ 618474 h 1930162"/>
                    <a:gd name="connsiteX3" fmla="*/ 843134 w 2298356"/>
                    <a:gd name="connsiteY3" fmla="*/ 316484 h 1930162"/>
                    <a:gd name="connsiteX4" fmla="*/ 1436748 w 2298356"/>
                    <a:gd name="connsiteY4" fmla="*/ 77116 h 1930162"/>
                    <a:gd name="connsiteX5" fmla="*/ 2298356 w 2298356"/>
                    <a:gd name="connsiteY5" fmla="*/ 2508 h 1930162"/>
                    <a:gd name="connsiteX0" fmla="*/ 0 w 2298356"/>
                    <a:gd name="connsiteY0" fmla="*/ 1931338 h 1931338"/>
                    <a:gd name="connsiteX1" fmla="*/ 212710 w 2298356"/>
                    <a:gd name="connsiteY1" fmla="*/ 1168773 h 1931338"/>
                    <a:gd name="connsiteX2" fmla="*/ 508291 w 2298356"/>
                    <a:gd name="connsiteY2" fmla="*/ 619650 h 1931338"/>
                    <a:gd name="connsiteX3" fmla="*/ 843134 w 2298356"/>
                    <a:gd name="connsiteY3" fmla="*/ 317660 h 1931338"/>
                    <a:gd name="connsiteX4" fmla="*/ 1436748 w 2298356"/>
                    <a:gd name="connsiteY4" fmla="*/ 78292 h 1931338"/>
                    <a:gd name="connsiteX5" fmla="*/ 2298356 w 2298356"/>
                    <a:gd name="connsiteY5" fmla="*/ 3684 h 1931338"/>
                    <a:gd name="connsiteX0" fmla="*/ 0 w 2298356"/>
                    <a:gd name="connsiteY0" fmla="*/ 1927655 h 1927655"/>
                    <a:gd name="connsiteX1" fmla="*/ 212710 w 2298356"/>
                    <a:gd name="connsiteY1" fmla="*/ 1165090 h 1927655"/>
                    <a:gd name="connsiteX2" fmla="*/ 508291 w 2298356"/>
                    <a:gd name="connsiteY2" fmla="*/ 615967 h 1927655"/>
                    <a:gd name="connsiteX3" fmla="*/ 843134 w 2298356"/>
                    <a:gd name="connsiteY3" fmla="*/ 313977 h 1927655"/>
                    <a:gd name="connsiteX4" fmla="*/ 1436748 w 2298356"/>
                    <a:gd name="connsiteY4" fmla="*/ 74609 h 1927655"/>
                    <a:gd name="connsiteX5" fmla="*/ 2298356 w 2298356"/>
                    <a:gd name="connsiteY5" fmla="*/ 1 h 1927655"/>
                    <a:gd name="connsiteX0" fmla="*/ 0 w 2298356"/>
                    <a:gd name="connsiteY0" fmla="*/ 1927655 h 1927655"/>
                    <a:gd name="connsiteX1" fmla="*/ 212710 w 2298356"/>
                    <a:gd name="connsiteY1" fmla="*/ 1165090 h 1927655"/>
                    <a:gd name="connsiteX2" fmla="*/ 508291 w 2298356"/>
                    <a:gd name="connsiteY2" fmla="*/ 615967 h 1927655"/>
                    <a:gd name="connsiteX3" fmla="*/ 843134 w 2298356"/>
                    <a:gd name="connsiteY3" fmla="*/ 313977 h 1927655"/>
                    <a:gd name="connsiteX4" fmla="*/ 1436748 w 2298356"/>
                    <a:gd name="connsiteY4" fmla="*/ 74609 h 1927655"/>
                    <a:gd name="connsiteX5" fmla="*/ 2298356 w 2298356"/>
                    <a:gd name="connsiteY5" fmla="*/ 1 h 1927655"/>
                    <a:gd name="connsiteX0" fmla="*/ 0 w 2298356"/>
                    <a:gd name="connsiteY0" fmla="*/ 1927655 h 1927655"/>
                    <a:gd name="connsiteX1" fmla="*/ 212710 w 2298356"/>
                    <a:gd name="connsiteY1" fmla="*/ 1165090 h 1927655"/>
                    <a:gd name="connsiteX2" fmla="*/ 508291 w 2298356"/>
                    <a:gd name="connsiteY2" fmla="*/ 615967 h 1927655"/>
                    <a:gd name="connsiteX3" fmla="*/ 849917 w 2298356"/>
                    <a:gd name="connsiteY3" fmla="*/ 287859 h 1927655"/>
                    <a:gd name="connsiteX4" fmla="*/ 1436748 w 2298356"/>
                    <a:gd name="connsiteY4" fmla="*/ 74609 h 1927655"/>
                    <a:gd name="connsiteX5" fmla="*/ 2298356 w 2298356"/>
                    <a:gd name="connsiteY5" fmla="*/ 1 h 1927655"/>
                    <a:gd name="connsiteX0" fmla="*/ 0 w 2298356"/>
                    <a:gd name="connsiteY0" fmla="*/ 1927655 h 1927655"/>
                    <a:gd name="connsiteX1" fmla="*/ 212710 w 2298356"/>
                    <a:gd name="connsiteY1" fmla="*/ 1165090 h 1927655"/>
                    <a:gd name="connsiteX2" fmla="*/ 508291 w 2298356"/>
                    <a:gd name="connsiteY2" fmla="*/ 615967 h 1927655"/>
                    <a:gd name="connsiteX3" fmla="*/ 849917 w 2298356"/>
                    <a:gd name="connsiteY3" fmla="*/ 287859 h 1927655"/>
                    <a:gd name="connsiteX4" fmla="*/ 1436748 w 2298356"/>
                    <a:gd name="connsiteY4" fmla="*/ 74609 h 1927655"/>
                    <a:gd name="connsiteX5" fmla="*/ 2298356 w 2298356"/>
                    <a:gd name="connsiteY5" fmla="*/ 1 h 19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8356" h="1927655">
                      <a:moveTo>
                        <a:pt x="0" y="1927655"/>
                      </a:moveTo>
                      <a:cubicBezTo>
                        <a:pt x="64643" y="1617952"/>
                        <a:pt x="127995" y="1383705"/>
                        <a:pt x="212710" y="1165090"/>
                      </a:cubicBezTo>
                      <a:cubicBezTo>
                        <a:pt x="297425" y="946475"/>
                        <a:pt x="402090" y="762172"/>
                        <a:pt x="508291" y="615967"/>
                      </a:cubicBezTo>
                      <a:cubicBezTo>
                        <a:pt x="614492" y="469762"/>
                        <a:pt x="640910" y="439030"/>
                        <a:pt x="849917" y="287859"/>
                      </a:cubicBezTo>
                      <a:cubicBezTo>
                        <a:pt x="1058924" y="136688"/>
                        <a:pt x="1195342" y="122585"/>
                        <a:pt x="1436748" y="74609"/>
                      </a:cubicBezTo>
                      <a:cubicBezTo>
                        <a:pt x="1678155" y="26633"/>
                        <a:pt x="1795374" y="13762"/>
                        <a:pt x="2298356" y="1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i="1"/>
                </a:p>
              </p:txBody>
            </p:sp>
            <p:sp>
              <p:nvSpPr>
                <p:cNvPr id="92" name="자유형 25"/>
                <p:cNvSpPr/>
                <p:nvPr/>
              </p:nvSpPr>
              <p:spPr>
                <a:xfrm flipV="1">
                  <a:off x="9196875" y="3649510"/>
                  <a:ext cx="45719" cy="1000855"/>
                </a:xfrm>
                <a:custGeom>
                  <a:avLst/>
                  <a:gdLst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298356"/>
                    <a:gd name="connsiteY0" fmla="*/ 1927654 h 1927654"/>
                    <a:gd name="connsiteX1" fmla="*/ 90616 w 2298356"/>
                    <a:gd name="connsiteY1" fmla="*/ 1252152 h 1927654"/>
                    <a:gd name="connsiteX2" fmla="*/ 337751 w 2298356"/>
                    <a:gd name="connsiteY2" fmla="*/ 650790 h 1927654"/>
                    <a:gd name="connsiteX3" fmla="*/ 626076 w 2298356"/>
                    <a:gd name="connsiteY3" fmla="*/ 296563 h 1927654"/>
                    <a:gd name="connsiteX4" fmla="*/ 1260389 w 2298356"/>
                    <a:gd name="connsiteY4" fmla="*/ 65902 h 1927654"/>
                    <a:gd name="connsiteX5" fmla="*/ 2298356 w 2298356"/>
                    <a:gd name="connsiteY5" fmla="*/ 0 h 1927654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37751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1393 h 1931393"/>
                    <a:gd name="connsiteX1" fmla="*/ 90616 w 2298356"/>
                    <a:gd name="connsiteY1" fmla="*/ 1255891 h 1931393"/>
                    <a:gd name="connsiteX2" fmla="*/ 304800 w 2298356"/>
                    <a:gd name="connsiteY2" fmla="*/ 654529 h 1931393"/>
                    <a:gd name="connsiteX3" fmla="*/ 682734 w 2298356"/>
                    <a:gd name="connsiteY3" fmla="*/ 369248 h 1931393"/>
                    <a:gd name="connsiteX4" fmla="*/ 1260389 w 2298356"/>
                    <a:gd name="connsiteY4" fmla="*/ 69641 h 1931393"/>
                    <a:gd name="connsiteX5" fmla="*/ 2298356 w 2298356"/>
                    <a:gd name="connsiteY5" fmla="*/ 3739 h 1931393"/>
                    <a:gd name="connsiteX0" fmla="*/ 0 w 2298356"/>
                    <a:gd name="connsiteY0" fmla="*/ 1928535 h 1928535"/>
                    <a:gd name="connsiteX1" fmla="*/ 90616 w 2298356"/>
                    <a:gd name="connsiteY1" fmla="*/ 1253033 h 1928535"/>
                    <a:gd name="connsiteX2" fmla="*/ 304800 w 2298356"/>
                    <a:gd name="connsiteY2" fmla="*/ 651671 h 1928535"/>
                    <a:gd name="connsiteX3" fmla="*/ 682734 w 2298356"/>
                    <a:gd name="connsiteY3" fmla="*/ 366390 h 1928535"/>
                    <a:gd name="connsiteX4" fmla="*/ 1298162 w 2298356"/>
                    <a:gd name="connsiteY4" fmla="*/ 170205 h 1928535"/>
                    <a:gd name="connsiteX5" fmla="*/ 2298356 w 2298356"/>
                    <a:gd name="connsiteY5" fmla="*/ 881 h 1928535"/>
                    <a:gd name="connsiteX0" fmla="*/ 0 w 2298356"/>
                    <a:gd name="connsiteY0" fmla="*/ 1928535 h 1928535"/>
                    <a:gd name="connsiteX1" fmla="*/ 90616 w 2298356"/>
                    <a:gd name="connsiteY1" fmla="*/ 1253033 h 1928535"/>
                    <a:gd name="connsiteX2" fmla="*/ 304800 w 2298356"/>
                    <a:gd name="connsiteY2" fmla="*/ 789565 h 1928535"/>
                    <a:gd name="connsiteX3" fmla="*/ 682734 w 2298356"/>
                    <a:gd name="connsiteY3" fmla="*/ 366390 h 1928535"/>
                    <a:gd name="connsiteX4" fmla="*/ 1298162 w 2298356"/>
                    <a:gd name="connsiteY4" fmla="*/ 170205 h 1928535"/>
                    <a:gd name="connsiteX5" fmla="*/ 2298356 w 2298356"/>
                    <a:gd name="connsiteY5" fmla="*/ 881 h 1928535"/>
                    <a:gd name="connsiteX0" fmla="*/ 0 w 2298356"/>
                    <a:gd name="connsiteY0" fmla="*/ 1928665 h 1928665"/>
                    <a:gd name="connsiteX1" fmla="*/ 90616 w 2298356"/>
                    <a:gd name="connsiteY1" fmla="*/ 1253163 h 1928665"/>
                    <a:gd name="connsiteX2" fmla="*/ 304800 w 2298356"/>
                    <a:gd name="connsiteY2" fmla="*/ 789695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90616 w 2298356"/>
                    <a:gd name="connsiteY1" fmla="*/ 1253163 h 1928665"/>
                    <a:gd name="connsiteX2" fmla="*/ 323687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23687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75015 w 2298356"/>
                    <a:gd name="connsiteY1" fmla="*/ 1332749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75015 w 2298356"/>
                    <a:gd name="connsiteY1" fmla="*/ 1332749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9083 h 1929083"/>
                    <a:gd name="connsiteX1" fmla="*/ 175015 w 2298356"/>
                    <a:gd name="connsiteY1" fmla="*/ 1333167 h 1929083"/>
                    <a:gd name="connsiteX2" fmla="*/ 367362 w 2298356"/>
                    <a:gd name="connsiteY2" fmla="*/ 962481 h 1929083"/>
                    <a:gd name="connsiteX3" fmla="*/ 777166 w 2298356"/>
                    <a:gd name="connsiteY3" fmla="*/ 470358 h 1929083"/>
                    <a:gd name="connsiteX4" fmla="*/ 1298162 w 2298356"/>
                    <a:gd name="connsiteY4" fmla="*/ 170753 h 1929083"/>
                    <a:gd name="connsiteX5" fmla="*/ 2298356 w 2298356"/>
                    <a:gd name="connsiteY5" fmla="*/ 1429 h 1929083"/>
                    <a:gd name="connsiteX0" fmla="*/ 0 w 2298356"/>
                    <a:gd name="connsiteY0" fmla="*/ 1927654 h 1927654"/>
                    <a:gd name="connsiteX1" fmla="*/ 175015 w 2298356"/>
                    <a:gd name="connsiteY1" fmla="*/ 1331738 h 1927654"/>
                    <a:gd name="connsiteX2" fmla="*/ 367362 w 2298356"/>
                    <a:gd name="connsiteY2" fmla="*/ 961052 h 1927654"/>
                    <a:gd name="connsiteX3" fmla="*/ 777166 w 2298356"/>
                    <a:gd name="connsiteY3" fmla="*/ 468929 h 1927654"/>
                    <a:gd name="connsiteX4" fmla="*/ 1298162 w 2298356"/>
                    <a:gd name="connsiteY4" fmla="*/ 169324 h 1927654"/>
                    <a:gd name="connsiteX5" fmla="*/ 2298356 w 2298356"/>
                    <a:gd name="connsiteY5" fmla="*/ 0 h 1927654"/>
                    <a:gd name="connsiteX0" fmla="*/ 0 w 2298356"/>
                    <a:gd name="connsiteY0" fmla="*/ 1927654 h 1927654"/>
                    <a:gd name="connsiteX1" fmla="*/ 175015 w 2298356"/>
                    <a:gd name="connsiteY1" fmla="*/ 1331738 h 1927654"/>
                    <a:gd name="connsiteX2" fmla="*/ 367362 w 2298356"/>
                    <a:gd name="connsiteY2" fmla="*/ 961052 h 1927654"/>
                    <a:gd name="connsiteX3" fmla="*/ 777166 w 2298356"/>
                    <a:gd name="connsiteY3" fmla="*/ 468929 h 1927654"/>
                    <a:gd name="connsiteX4" fmla="*/ 1298162 w 2298356"/>
                    <a:gd name="connsiteY4" fmla="*/ 169324 h 1927654"/>
                    <a:gd name="connsiteX5" fmla="*/ 2298356 w 2298356"/>
                    <a:gd name="connsiteY5" fmla="*/ 0 h 1927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8356" h="1927654">
                      <a:moveTo>
                        <a:pt x="0" y="1927654"/>
                      </a:moveTo>
                      <a:cubicBezTo>
                        <a:pt x="55379" y="1656448"/>
                        <a:pt x="102870" y="1497820"/>
                        <a:pt x="175015" y="1331738"/>
                      </a:cubicBezTo>
                      <a:cubicBezTo>
                        <a:pt x="247160" y="1165656"/>
                        <a:pt x="267004" y="1104853"/>
                        <a:pt x="367362" y="961052"/>
                      </a:cubicBezTo>
                      <a:cubicBezTo>
                        <a:pt x="467720" y="817251"/>
                        <a:pt x="622033" y="600884"/>
                        <a:pt x="777166" y="468929"/>
                      </a:cubicBezTo>
                      <a:cubicBezTo>
                        <a:pt x="932299" y="336974"/>
                        <a:pt x="1028252" y="257447"/>
                        <a:pt x="1298162" y="169324"/>
                      </a:cubicBezTo>
                      <a:cubicBezTo>
                        <a:pt x="1568072" y="81201"/>
                        <a:pt x="1831772" y="32486"/>
                        <a:pt x="2298356" y="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i="1"/>
                </a:p>
              </p:txBody>
            </p:sp>
            <p:sp>
              <p:nvSpPr>
                <p:cNvPr id="93" name="자유형 26"/>
                <p:cNvSpPr/>
                <p:nvPr/>
              </p:nvSpPr>
              <p:spPr>
                <a:xfrm>
                  <a:off x="8923020" y="3627986"/>
                  <a:ext cx="241563" cy="1004973"/>
                </a:xfrm>
                <a:custGeom>
                  <a:avLst/>
                  <a:gdLst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298356"/>
                    <a:gd name="connsiteY0" fmla="*/ 1927654 h 1927654"/>
                    <a:gd name="connsiteX1" fmla="*/ 90616 w 2298356"/>
                    <a:gd name="connsiteY1" fmla="*/ 1252152 h 1927654"/>
                    <a:gd name="connsiteX2" fmla="*/ 337751 w 2298356"/>
                    <a:gd name="connsiteY2" fmla="*/ 650790 h 1927654"/>
                    <a:gd name="connsiteX3" fmla="*/ 626076 w 2298356"/>
                    <a:gd name="connsiteY3" fmla="*/ 296563 h 1927654"/>
                    <a:gd name="connsiteX4" fmla="*/ 1260389 w 2298356"/>
                    <a:gd name="connsiteY4" fmla="*/ 65902 h 1927654"/>
                    <a:gd name="connsiteX5" fmla="*/ 2298356 w 2298356"/>
                    <a:gd name="connsiteY5" fmla="*/ 0 h 1927654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37751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8356" h="1930508">
                      <a:moveTo>
                        <a:pt x="0" y="1930508"/>
                      </a:moveTo>
                      <a:cubicBezTo>
                        <a:pt x="17162" y="1699162"/>
                        <a:pt x="39816" y="1467817"/>
                        <a:pt x="90616" y="1255006"/>
                      </a:cubicBezTo>
                      <a:cubicBezTo>
                        <a:pt x="141416" y="1042195"/>
                        <a:pt x="215557" y="812909"/>
                        <a:pt x="304800" y="653644"/>
                      </a:cubicBezTo>
                      <a:cubicBezTo>
                        <a:pt x="394043" y="494379"/>
                        <a:pt x="466811" y="396898"/>
                        <a:pt x="626076" y="299417"/>
                      </a:cubicBezTo>
                      <a:cubicBezTo>
                        <a:pt x="785341" y="201936"/>
                        <a:pt x="981676" y="118183"/>
                        <a:pt x="1260389" y="68756"/>
                      </a:cubicBezTo>
                      <a:cubicBezTo>
                        <a:pt x="1539102" y="19329"/>
                        <a:pt x="1869988" y="-9503"/>
                        <a:pt x="2298356" y="2854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i="1"/>
                </a:p>
              </p:txBody>
            </p:sp>
            <p:sp>
              <p:nvSpPr>
                <p:cNvPr id="94" name="자유형 27"/>
                <p:cNvSpPr/>
                <p:nvPr/>
              </p:nvSpPr>
              <p:spPr>
                <a:xfrm flipV="1">
                  <a:off x="9293742" y="3703319"/>
                  <a:ext cx="387475" cy="574643"/>
                </a:xfrm>
                <a:custGeom>
                  <a:avLst/>
                  <a:gdLst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963827 w 2059459"/>
                    <a:gd name="connsiteY4" fmla="*/ 10709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059459"/>
                    <a:gd name="connsiteY0" fmla="*/ 1927654 h 1927654"/>
                    <a:gd name="connsiteX1" fmla="*/ 90616 w 2059459"/>
                    <a:gd name="connsiteY1" fmla="*/ 1252152 h 1927654"/>
                    <a:gd name="connsiteX2" fmla="*/ 337751 w 2059459"/>
                    <a:gd name="connsiteY2" fmla="*/ 650790 h 1927654"/>
                    <a:gd name="connsiteX3" fmla="*/ 626076 w 2059459"/>
                    <a:gd name="connsiteY3" fmla="*/ 296563 h 1927654"/>
                    <a:gd name="connsiteX4" fmla="*/ 1260389 w 2059459"/>
                    <a:gd name="connsiteY4" fmla="*/ 65902 h 1927654"/>
                    <a:gd name="connsiteX5" fmla="*/ 2059459 w 2059459"/>
                    <a:gd name="connsiteY5" fmla="*/ 0 h 1927654"/>
                    <a:gd name="connsiteX0" fmla="*/ 0 w 2298356"/>
                    <a:gd name="connsiteY0" fmla="*/ 1927654 h 1927654"/>
                    <a:gd name="connsiteX1" fmla="*/ 90616 w 2298356"/>
                    <a:gd name="connsiteY1" fmla="*/ 1252152 h 1927654"/>
                    <a:gd name="connsiteX2" fmla="*/ 337751 w 2298356"/>
                    <a:gd name="connsiteY2" fmla="*/ 650790 h 1927654"/>
                    <a:gd name="connsiteX3" fmla="*/ 626076 w 2298356"/>
                    <a:gd name="connsiteY3" fmla="*/ 296563 h 1927654"/>
                    <a:gd name="connsiteX4" fmla="*/ 1260389 w 2298356"/>
                    <a:gd name="connsiteY4" fmla="*/ 65902 h 1927654"/>
                    <a:gd name="connsiteX5" fmla="*/ 2298356 w 2298356"/>
                    <a:gd name="connsiteY5" fmla="*/ 0 h 1927654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37751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0508 h 1930508"/>
                    <a:gd name="connsiteX1" fmla="*/ 90616 w 2298356"/>
                    <a:gd name="connsiteY1" fmla="*/ 1255006 h 1930508"/>
                    <a:gd name="connsiteX2" fmla="*/ 304800 w 2298356"/>
                    <a:gd name="connsiteY2" fmla="*/ 653644 h 1930508"/>
                    <a:gd name="connsiteX3" fmla="*/ 626076 w 2298356"/>
                    <a:gd name="connsiteY3" fmla="*/ 299417 h 1930508"/>
                    <a:gd name="connsiteX4" fmla="*/ 1260389 w 2298356"/>
                    <a:gd name="connsiteY4" fmla="*/ 68756 h 1930508"/>
                    <a:gd name="connsiteX5" fmla="*/ 2298356 w 2298356"/>
                    <a:gd name="connsiteY5" fmla="*/ 2854 h 1930508"/>
                    <a:gd name="connsiteX0" fmla="*/ 0 w 2298356"/>
                    <a:gd name="connsiteY0" fmla="*/ 1931393 h 1931393"/>
                    <a:gd name="connsiteX1" fmla="*/ 90616 w 2298356"/>
                    <a:gd name="connsiteY1" fmla="*/ 1255891 h 1931393"/>
                    <a:gd name="connsiteX2" fmla="*/ 304800 w 2298356"/>
                    <a:gd name="connsiteY2" fmla="*/ 654529 h 1931393"/>
                    <a:gd name="connsiteX3" fmla="*/ 682734 w 2298356"/>
                    <a:gd name="connsiteY3" fmla="*/ 369248 h 1931393"/>
                    <a:gd name="connsiteX4" fmla="*/ 1260389 w 2298356"/>
                    <a:gd name="connsiteY4" fmla="*/ 69641 h 1931393"/>
                    <a:gd name="connsiteX5" fmla="*/ 2298356 w 2298356"/>
                    <a:gd name="connsiteY5" fmla="*/ 3739 h 1931393"/>
                    <a:gd name="connsiteX0" fmla="*/ 0 w 2298356"/>
                    <a:gd name="connsiteY0" fmla="*/ 1928535 h 1928535"/>
                    <a:gd name="connsiteX1" fmla="*/ 90616 w 2298356"/>
                    <a:gd name="connsiteY1" fmla="*/ 1253033 h 1928535"/>
                    <a:gd name="connsiteX2" fmla="*/ 304800 w 2298356"/>
                    <a:gd name="connsiteY2" fmla="*/ 651671 h 1928535"/>
                    <a:gd name="connsiteX3" fmla="*/ 682734 w 2298356"/>
                    <a:gd name="connsiteY3" fmla="*/ 366390 h 1928535"/>
                    <a:gd name="connsiteX4" fmla="*/ 1298162 w 2298356"/>
                    <a:gd name="connsiteY4" fmla="*/ 170205 h 1928535"/>
                    <a:gd name="connsiteX5" fmla="*/ 2298356 w 2298356"/>
                    <a:gd name="connsiteY5" fmla="*/ 881 h 1928535"/>
                    <a:gd name="connsiteX0" fmla="*/ 0 w 2298356"/>
                    <a:gd name="connsiteY0" fmla="*/ 1928535 h 1928535"/>
                    <a:gd name="connsiteX1" fmla="*/ 90616 w 2298356"/>
                    <a:gd name="connsiteY1" fmla="*/ 1253033 h 1928535"/>
                    <a:gd name="connsiteX2" fmla="*/ 304800 w 2298356"/>
                    <a:gd name="connsiteY2" fmla="*/ 789565 h 1928535"/>
                    <a:gd name="connsiteX3" fmla="*/ 682734 w 2298356"/>
                    <a:gd name="connsiteY3" fmla="*/ 366390 h 1928535"/>
                    <a:gd name="connsiteX4" fmla="*/ 1298162 w 2298356"/>
                    <a:gd name="connsiteY4" fmla="*/ 170205 h 1928535"/>
                    <a:gd name="connsiteX5" fmla="*/ 2298356 w 2298356"/>
                    <a:gd name="connsiteY5" fmla="*/ 881 h 1928535"/>
                    <a:gd name="connsiteX0" fmla="*/ 0 w 2298356"/>
                    <a:gd name="connsiteY0" fmla="*/ 1928665 h 1928665"/>
                    <a:gd name="connsiteX1" fmla="*/ 90616 w 2298356"/>
                    <a:gd name="connsiteY1" fmla="*/ 1253163 h 1928665"/>
                    <a:gd name="connsiteX2" fmla="*/ 304800 w 2298356"/>
                    <a:gd name="connsiteY2" fmla="*/ 789695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90616 w 2298356"/>
                    <a:gd name="connsiteY1" fmla="*/ 1253163 h 1928665"/>
                    <a:gd name="connsiteX2" fmla="*/ 323687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23687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09502 w 2298356"/>
                    <a:gd name="connsiteY1" fmla="*/ 1477241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75015 w 2298356"/>
                    <a:gd name="connsiteY1" fmla="*/ 1332749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8665 h 1928665"/>
                    <a:gd name="connsiteX1" fmla="*/ 175015 w 2298356"/>
                    <a:gd name="connsiteY1" fmla="*/ 1332749 h 1928665"/>
                    <a:gd name="connsiteX2" fmla="*/ 367362 w 2298356"/>
                    <a:gd name="connsiteY2" fmla="*/ 962063 h 1928665"/>
                    <a:gd name="connsiteX3" fmla="*/ 777166 w 2298356"/>
                    <a:gd name="connsiteY3" fmla="*/ 469940 h 1928665"/>
                    <a:gd name="connsiteX4" fmla="*/ 1298162 w 2298356"/>
                    <a:gd name="connsiteY4" fmla="*/ 170335 h 1928665"/>
                    <a:gd name="connsiteX5" fmla="*/ 2298356 w 2298356"/>
                    <a:gd name="connsiteY5" fmla="*/ 1011 h 1928665"/>
                    <a:gd name="connsiteX0" fmla="*/ 0 w 2298356"/>
                    <a:gd name="connsiteY0" fmla="*/ 1929083 h 1929083"/>
                    <a:gd name="connsiteX1" fmla="*/ 175015 w 2298356"/>
                    <a:gd name="connsiteY1" fmla="*/ 1333167 h 1929083"/>
                    <a:gd name="connsiteX2" fmla="*/ 367362 w 2298356"/>
                    <a:gd name="connsiteY2" fmla="*/ 962481 h 1929083"/>
                    <a:gd name="connsiteX3" fmla="*/ 777166 w 2298356"/>
                    <a:gd name="connsiteY3" fmla="*/ 470358 h 1929083"/>
                    <a:gd name="connsiteX4" fmla="*/ 1298162 w 2298356"/>
                    <a:gd name="connsiteY4" fmla="*/ 170753 h 1929083"/>
                    <a:gd name="connsiteX5" fmla="*/ 2298356 w 2298356"/>
                    <a:gd name="connsiteY5" fmla="*/ 1429 h 1929083"/>
                    <a:gd name="connsiteX0" fmla="*/ 0 w 2298356"/>
                    <a:gd name="connsiteY0" fmla="*/ 1927654 h 1927654"/>
                    <a:gd name="connsiteX1" fmla="*/ 175015 w 2298356"/>
                    <a:gd name="connsiteY1" fmla="*/ 1331738 h 1927654"/>
                    <a:gd name="connsiteX2" fmla="*/ 367362 w 2298356"/>
                    <a:gd name="connsiteY2" fmla="*/ 961052 h 1927654"/>
                    <a:gd name="connsiteX3" fmla="*/ 777166 w 2298356"/>
                    <a:gd name="connsiteY3" fmla="*/ 468929 h 1927654"/>
                    <a:gd name="connsiteX4" fmla="*/ 1298162 w 2298356"/>
                    <a:gd name="connsiteY4" fmla="*/ 169324 h 1927654"/>
                    <a:gd name="connsiteX5" fmla="*/ 2298356 w 2298356"/>
                    <a:gd name="connsiteY5" fmla="*/ 0 h 1927654"/>
                    <a:gd name="connsiteX0" fmla="*/ 0 w 2298356"/>
                    <a:gd name="connsiteY0" fmla="*/ 1927654 h 1927654"/>
                    <a:gd name="connsiteX1" fmla="*/ 175015 w 2298356"/>
                    <a:gd name="connsiteY1" fmla="*/ 1331738 h 1927654"/>
                    <a:gd name="connsiteX2" fmla="*/ 367362 w 2298356"/>
                    <a:gd name="connsiteY2" fmla="*/ 961052 h 1927654"/>
                    <a:gd name="connsiteX3" fmla="*/ 777166 w 2298356"/>
                    <a:gd name="connsiteY3" fmla="*/ 468929 h 1927654"/>
                    <a:gd name="connsiteX4" fmla="*/ 1298162 w 2298356"/>
                    <a:gd name="connsiteY4" fmla="*/ 169324 h 1927654"/>
                    <a:gd name="connsiteX5" fmla="*/ 2298356 w 2298356"/>
                    <a:gd name="connsiteY5" fmla="*/ 0 h 1927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8356" h="1927654">
                      <a:moveTo>
                        <a:pt x="0" y="1927654"/>
                      </a:moveTo>
                      <a:cubicBezTo>
                        <a:pt x="55379" y="1656448"/>
                        <a:pt x="102870" y="1497820"/>
                        <a:pt x="175015" y="1331738"/>
                      </a:cubicBezTo>
                      <a:cubicBezTo>
                        <a:pt x="247160" y="1165656"/>
                        <a:pt x="267004" y="1104853"/>
                        <a:pt x="367362" y="961052"/>
                      </a:cubicBezTo>
                      <a:cubicBezTo>
                        <a:pt x="467720" y="817251"/>
                        <a:pt x="622033" y="600884"/>
                        <a:pt x="777166" y="468929"/>
                      </a:cubicBezTo>
                      <a:cubicBezTo>
                        <a:pt x="932299" y="336974"/>
                        <a:pt x="1028252" y="257447"/>
                        <a:pt x="1298162" y="169324"/>
                      </a:cubicBezTo>
                      <a:cubicBezTo>
                        <a:pt x="1568072" y="81201"/>
                        <a:pt x="1831772" y="32486"/>
                        <a:pt x="2298356" y="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i="1"/>
                </a:p>
              </p:txBody>
            </p:sp>
          </p:grpSp>
          <p:sp>
            <p:nvSpPr>
              <p:cNvPr id="81" name="직사각형 28"/>
              <p:cNvSpPr/>
              <p:nvPr/>
            </p:nvSpPr>
            <p:spPr>
              <a:xfrm rot="2679631">
                <a:off x="4355744" y="3855508"/>
                <a:ext cx="536575" cy="54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i="1"/>
              </a:p>
            </p:txBody>
          </p:sp>
          <p:grpSp>
            <p:nvGrpSpPr>
              <p:cNvPr id="82" name="그룹 33"/>
              <p:cNvGrpSpPr/>
              <p:nvPr/>
            </p:nvGrpSpPr>
            <p:grpSpPr>
              <a:xfrm>
                <a:off x="4222607" y="3087484"/>
                <a:ext cx="763310" cy="427449"/>
                <a:chOff x="4229677" y="3062243"/>
                <a:chExt cx="763310" cy="420233"/>
              </a:xfrm>
            </p:grpSpPr>
            <p:pic>
              <p:nvPicPr>
                <p:cNvPr id="89" name="그림 2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78886" y="3062243"/>
                  <a:ext cx="514101" cy="268582"/>
                </a:xfrm>
                <a:prstGeom prst="rect">
                  <a:avLst/>
                </a:prstGeom>
              </p:spPr>
            </p:pic>
            <p:sp>
              <p:nvSpPr>
                <p:cNvPr id="90" name="자유형 31"/>
                <p:cNvSpPr/>
                <p:nvPr/>
              </p:nvSpPr>
              <p:spPr>
                <a:xfrm>
                  <a:off x="4229677" y="3292535"/>
                  <a:ext cx="470630" cy="189941"/>
                </a:xfrm>
                <a:custGeom>
                  <a:avLst/>
                  <a:gdLst>
                    <a:gd name="connsiteX0" fmla="*/ 17492 w 1028906"/>
                    <a:gd name="connsiteY0" fmla="*/ 228600 h 228600"/>
                    <a:gd name="connsiteX1" fmla="*/ 116552 w 1028906"/>
                    <a:gd name="connsiteY1" fmla="*/ 121920 h 228600"/>
                    <a:gd name="connsiteX2" fmla="*/ 893792 w 1028906"/>
                    <a:gd name="connsiteY2" fmla="*/ 114300 h 228600"/>
                    <a:gd name="connsiteX3" fmla="*/ 1023332 w 1028906"/>
                    <a:gd name="connsiteY3" fmla="*/ 0 h 228600"/>
                    <a:gd name="connsiteX0" fmla="*/ 10602 w 1055354"/>
                    <a:gd name="connsiteY0" fmla="*/ 247650 h 247650"/>
                    <a:gd name="connsiteX1" fmla="*/ 143000 w 1055354"/>
                    <a:gd name="connsiteY1" fmla="*/ 121920 h 247650"/>
                    <a:gd name="connsiteX2" fmla="*/ 920240 w 1055354"/>
                    <a:gd name="connsiteY2" fmla="*/ 114300 h 247650"/>
                    <a:gd name="connsiteX3" fmla="*/ 1049780 w 1055354"/>
                    <a:gd name="connsiteY3" fmla="*/ 0 h 247650"/>
                    <a:gd name="connsiteX0" fmla="*/ 0 w 1044752"/>
                    <a:gd name="connsiteY0" fmla="*/ 247650 h 247650"/>
                    <a:gd name="connsiteX1" fmla="*/ 132398 w 1044752"/>
                    <a:gd name="connsiteY1" fmla="*/ 121920 h 247650"/>
                    <a:gd name="connsiteX2" fmla="*/ 909638 w 1044752"/>
                    <a:gd name="connsiteY2" fmla="*/ 114300 h 247650"/>
                    <a:gd name="connsiteX3" fmla="*/ 1039178 w 1044752"/>
                    <a:gd name="connsiteY3" fmla="*/ 0 h 247650"/>
                    <a:gd name="connsiteX0" fmla="*/ 0 w 1092377"/>
                    <a:gd name="connsiteY0" fmla="*/ 266700 h 266700"/>
                    <a:gd name="connsiteX1" fmla="*/ 180023 w 1092377"/>
                    <a:gd name="connsiteY1" fmla="*/ 121920 h 266700"/>
                    <a:gd name="connsiteX2" fmla="*/ 957263 w 1092377"/>
                    <a:gd name="connsiteY2" fmla="*/ 114300 h 266700"/>
                    <a:gd name="connsiteX3" fmla="*/ 1086803 w 1092377"/>
                    <a:gd name="connsiteY3" fmla="*/ 0 h 266700"/>
                    <a:gd name="connsiteX0" fmla="*/ 0 w 1092377"/>
                    <a:gd name="connsiteY0" fmla="*/ 266700 h 266700"/>
                    <a:gd name="connsiteX1" fmla="*/ 180023 w 1092377"/>
                    <a:gd name="connsiteY1" fmla="*/ 121920 h 266700"/>
                    <a:gd name="connsiteX2" fmla="*/ 957263 w 1092377"/>
                    <a:gd name="connsiteY2" fmla="*/ 114300 h 266700"/>
                    <a:gd name="connsiteX3" fmla="*/ 1086803 w 1092377"/>
                    <a:gd name="connsiteY3" fmla="*/ 0 h 266700"/>
                    <a:gd name="connsiteX0" fmla="*/ 0 w 1136443"/>
                    <a:gd name="connsiteY0" fmla="*/ 276225 h 276225"/>
                    <a:gd name="connsiteX1" fmla="*/ 180023 w 1136443"/>
                    <a:gd name="connsiteY1" fmla="*/ 131445 h 276225"/>
                    <a:gd name="connsiteX2" fmla="*/ 957263 w 1136443"/>
                    <a:gd name="connsiteY2" fmla="*/ 123825 h 276225"/>
                    <a:gd name="connsiteX3" fmla="*/ 1134428 w 1136443"/>
                    <a:gd name="connsiteY3" fmla="*/ 0 h 276225"/>
                    <a:gd name="connsiteX0" fmla="*/ 0 w 1134428"/>
                    <a:gd name="connsiteY0" fmla="*/ 276225 h 276225"/>
                    <a:gd name="connsiteX1" fmla="*/ 180023 w 1134428"/>
                    <a:gd name="connsiteY1" fmla="*/ 131445 h 276225"/>
                    <a:gd name="connsiteX2" fmla="*/ 957263 w 1134428"/>
                    <a:gd name="connsiteY2" fmla="*/ 123825 h 276225"/>
                    <a:gd name="connsiteX3" fmla="*/ 1134428 w 1134428"/>
                    <a:gd name="connsiteY3" fmla="*/ 0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428" h="276225">
                      <a:moveTo>
                        <a:pt x="0" y="276225"/>
                      </a:moveTo>
                      <a:cubicBezTo>
                        <a:pt x="9842" y="222884"/>
                        <a:pt x="20479" y="156845"/>
                        <a:pt x="180023" y="131445"/>
                      </a:cubicBezTo>
                      <a:cubicBezTo>
                        <a:pt x="339567" y="106045"/>
                        <a:pt x="798196" y="145732"/>
                        <a:pt x="957263" y="123825"/>
                      </a:cubicBezTo>
                      <a:cubicBezTo>
                        <a:pt x="1116330" y="101918"/>
                        <a:pt x="1107123" y="80328"/>
                        <a:pt x="1134428" y="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i="1"/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>
                <a:off x="3092110" y="3404433"/>
                <a:ext cx="920306" cy="348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i="1" dirty="0" smtClean="0">
                    <a:solidFill>
                      <a:srgbClr val="FF0000"/>
                    </a:solidFill>
                  </a:rPr>
                  <a:t>Combiner</a:t>
                </a:r>
                <a:endParaRPr lang="ko-KR" altLang="en-US" sz="11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909115" y="2843523"/>
                <a:ext cx="961625" cy="348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i="1" dirty="0" smtClean="0">
                    <a:solidFill>
                      <a:srgbClr val="FF0000"/>
                    </a:solidFill>
                  </a:rPr>
                  <a:t>Amplifier</a:t>
                </a:r>
                <a:endParaRPr lang="ko-KR" altLang="en-US" sz="11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398282" y="5291157"/>
                <a:ext cx="860572" cy="27004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218579"/>
                  </a:avLst>
                </a:prstTxWarp>
                <a:spAutoFit/>
              </a:bodyPr>
              <a:lstStyle/>
              <a:p>
                <a:pPr algn="ctr"/>
                <a:r>
                  <a:rPr lang="en-US" altLang="ko-KR" sz="1400" b="1" i="1" dirty="0" smtClean="0">
                    <a:solidFill>
                      <a:srgbClr val="FF0000"/>
                    </a:solidFill>
                  </a:rPr>
                  <a:t>Magnet</a:t>
                </a:r>
                <a:endParaRPr lang="ko-KR" altLang="en-US" sz="14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6" name="액자 37"/>
              <p:cNvSpPr/>
              <p:nvPr/>
            </p:nvSpPr>
            <p:spPr>
              <a:xfrm>
                <a:off x="2875005" y="2726724"/>
                <a:ext cx="2390756" cy="3402227"/>
              </a:xfrm>
              <a:prstGeom prst="frame">
                <a:avLst>
                  <a:gd name="adj1" fmla="val 2768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직사각형 42"/>
              <p:cNvSpPr/>
              <p:nvPr/>
            </p:nvSpPr>
            <p:spPr>
              <a:xfrm>
                <a:off x="4715416" y="2683977"/>
                <a:ext cx="191586" cy="18190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i="1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387887" y="2366261"/>
                <a:ext cx="613187" cy="348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i="1" dirty="0" smtClean="0"/>
                  <a:t>S.A.</a:t>
                </a:r>
                <a:endParaRPr lang="ko-KR" altLang="en-US" sz="1100" b="1" i="1" dirty="0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1161765" y="2806624"/>
              <a:ext cx="1001636" cy="410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i="1" dirty="0" smtClean="0">
                  <a:solidFill>
                    <a:srgbClr val="000090"/>
                  </a:solidFill>
                </a:rPr>
                <a:t>Cryostat</a:t>
              </a:r>
              <a:endParaRPr lang="ko-KR" altLang="en-US" sz="1400" b="1" i="1" dirty="0">
                <a:solidFill>
                  <a:srgbClr val="000090"/>
                </a:solidFill>
              </a:endParaRPr>
            </a:p>
          </p:txBody>
        </p:sp>
        <p:cxnSp>
          <p:nvCxnSpPr>
            <p:cNvPr id="75" name="Curved Connector 74"/>
            <p:cNvCxnSpPr>
              <a:stCxn id="87" idx="0"/>
            </p:cNvCxnSpPr>
            <p:nvPr/>
          </p:nvCxnSpPr>
          <p:spPr>
            <a:xfrm rot="16200000" flipV="1">
              <a:off x="2438042" y="2103739"/>
              <a:ext cx="395383" cy="837031"/>
            </a:xfrm>
            <a:prstGeom prst="curvedConnector2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87" idx="2"/>
            </p:cNvCxnSpPr>
            <p:nvPr/>
          </p:nvCxnSpPr>
          <p:spPr>
            <a:xfrm flipH="1">
              <a:off x="3004196" y="2901848"/>
              <a:ext cx="50052" cy="253891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차트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896243"/>
              </p:ext>
            </p:extLst>
          </p:nvPr>
        </p:nvGraphicFramePr>
        <p:xfrm>
          <a:off x="4605092" y="3819925"/>
          <a:ext cx="4147898" cy="2722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261104"/>
              </p:ext>
            </p:extLst>
          </p:nvPr>
        </p:nvGraphicFramePr>
        <p:xfrm>
          <a:off x="457200" y="3819927"/>
          <a:ext cx="4147892" cy="272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755274"/>
              </p:ext>
            </p:extLst>
          </p:nvPr>
        </p:nvGraphicFramePr>
        <p:xfrm>
          <a:off x="4605172" y="1114778"/>
          <a:ext cx="4147818" cy="270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Simulation Study (COMSOL)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9420" y="1645574"/>
            <a:ext cx="1917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     </a:t>
            </a:r>
            <a:r>
              <a:rPr lang="en-US" sz="1600" i="1" dirty="0" err="1" smtClean="0">
                <a:solidFill>
                  <a:srgbClr val="0000FF"/>
                </a:solidFill>
              </a:rPr>
              <a:t>Δf</a:t>
            </a:r>
            <a:r>
              <a:rPr lang="en-US" sz="1600" i="1" dirty="0" smtClean="0">
                <a:solidFill>
                  <a:srgbClr val="0000FF"/>
                </a:solidFill>
              </a:rPr>
              <a:t> ~1 GHz</a:t>
            </a: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δf</a:t>
            </a:r>
            <a:r>
              <a:rPr lang="en-US" sz="1600" i="1" dirty="0" smtClean="0">
                <a:solidFill>
                  <a:srgbClr val="FF0000"/>
                </a:solidFill>
              </a:rPr>
              <a:t>/</a:t>
            </a:r>
            <a:r>
              <a:rPr lang="en-US" sz="1600" i="1" dirty="0" err="1" smtClean="0">
                <a:solidFill>
                  <a:srgbClr val="FF0000"/>
                </a:solidFill>
              </a:rPr>
              <a:t>δθ</a:t>
            </a:r>
            <a:r>
              <a:rPr lang="en-US" sz="1600" i="1" dirty="0" smtClean="0">
                <a:solidFill>
                  <a:srgbClr val="FF0000"/>
                </a:solidFill>
              </a:rPr>
              <a:t> ~ 5 </a:t>
            </a:r>
            <a:r>
              <a:rPr lang="en-US" sz="1600" i="1" dirty="0">
                <a:solidFill>
                  <a:srgbClr val="FF0000"/>
                </a:solidFill>
              </a:rPr>
              <a:t>M</a:t>
            </a:r>
            <a:r>
              <a:rPr lang="en-US" sz="1600" i="1" dirty="0" smtClean="0">
                <a:solidFill>
                  <a:srgbClr val="FF0000"/>
                </a:solidFill>
              </a:rPr>
              <a:t>Hz/</a:t>
            </a:r>
            <a:r>
              <a:rPr lang="en-US" sz="1600" i="1" dirty="0" err="1" smtClean="0">
                <a:solidFill>
                  <a:srgbClr val="FF0000"/>
                </a:solidFill>
              </a:rPr>
              <a:t>deg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13125" y="5496488"/>
            <a:ext cx="20206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     ΔQ ~</a:t>
            </a:r>
            <a:r>
              <a:rPr lang="en-US" sz="1600" i="1" dirty="0">
                <a:solidFill>
                  <a:srgbClr val="0000FF"/>
                </a:solidFill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30%</a:t>
            </a:r>
            <a:endParaRPr lang="en-US" sz="1600" i="1" baseline="-25000" dirty="0" smtClean="0">
              <a:solidFill>
                <a:srgbClr val="0000FF"/>
              </a:solidFill>
            </a:endParaRP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δQ</a:t>
            </a:r>
            <a:r>
              <a:rPr lang="en-US" sz="1600" i="1" dirty="0" smtClean="0">
                <a:solidFill>
                  <a:srgbClr val="FF0000"/>
                </a:solidFill>
              </a:rPr>
              <a:t>/</a:t>
            </a:r>
            <a:r>
              <a:rPr lang="en-US" sz="1600" i="1" dirty="0" err="1" smtClean="0">
                <a:solidFill>
                  <a:srgbClr val="FF0000"/>
                </a:solidFill>
              </a:rPr>
              <a:t>δθ</a:t>
            </a:r>
            <a:r>
              <a:rPr lang="en-US" sz="1600" i="1" dirty="0" smtClean="0">
                <a:solidFill>
                  <a:srgbClr val="FF0000"/>
                </a:solidFill>
              </a:rPr>
              <a:t> ~ 0.15%/</a:t>
            </a:r>
            <a:r>
              <a:rPr lang="en-US" sz="1600" i="1" dirty="0" err="1" smtClean="0">
                <a:solidFill>
                  <a:srgbClr val="FF0000"/>
                </a:solidFill>
              </a:rPr>
              <a:t>deg</a:t>
            </a:r>
            <a:endParaRPr lang="en-US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993380"/>
              </p:ext>
            </p:extLst>
          </p:nvPr>
        </p:nvGraphicFramePr>
        <p:xfrm>
          <a:off x="6305989" y="5255114"/>
          <a:ext cx="220345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" name="Equation" r:id="rId7" imgW="1524000" imgH="685800" progId="Equation.3">
                  <p:embed/>
                </p:oleObj>
              </mc:Choice>
              <mc:Fallback>
                <p:oleObj name="Equation" r:id="rId7" imgW="15240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5989" y="5255114"/>
                        <a:ext cx="2203450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Cavity TM010 Cavity with Rod _ Ro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" y="1086339"/>
            <a:ext cx="2452528" cy="27335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9835" y="1327747"/>
            <a:ext cx="24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Cu cavity</a:t>
            </a:r>
          </a:p>
          <a:p>
            <a:pPr algn="ctr"/>
            <a:r>
              <a:rPr lang="en-US" sz="1600" i="1" dirty="0" smtClean="0"/>
              <a:t>(R=1.7cm,L=</a:t>
            </a:r>
            <a:r>
              <a:rPr lang="en-US" sz="1600" i="1" dirty="0" smtClean="0"/>
              <a:t>10cm*)</a:t>
            </a:r>
            <a:endParaRPr lang="en-US" sz="1600" i="1" dirty="0" smtClean="0"/>
          </a:p>
          <a:p>
            <a:pPr algn="ctr"/>
            <a:endParaRPr lang="en-US" sz="1600" i="1" dirty="0"/>
          </a:p>
          <a:p>
            <a:pPr algn="ctr"/>
            <a:r>
              <a:rPr lang="en-US" sz="1600" i="1" dirty="0" smtClean="0">
                <a:solidFill>
                  <a:srgbClr val="008000"/>
                </a:solidFill>
              </a:rPr>
              <a:t>Tuning system</a:t>
            </a:r>
          </a:p>
          <a:p>
            <a:pPr algn="ctr"/>
            <a:r>
              <a:rPr lang="en-US" sz="1600" i="1" dirty="0" smtClean="0">
                <a:solidFill>
                  <a:srgbClr val="008000"/>
                </a:solidFill>
              </a:rPr>
              <a:t>(Dielectric rotational rod) (</a:t>
            </a:r>
            <a:r>
              <a:rPr lang="en-US" sz="1600" i="1" dirty="0" err="1" smtClean="0">
                <a:solidFill>
                  <a:srgbClr val="008000"/>
                </a:solidFill>
              </a:rPr>
              <a:t>ε</a:t>
            </a:r>
            <a:r>
              <a:rPr lang="en-US" sz="1600" i="1" dirty="0" smtClean="0">
                <a:solidFill>
                  <a:srgbClr val="008000"/>
                </a:solidFill>
              </a:rPr>
              <a:t>=10, r/R=</a:t>
            </a:r>
            <a:r>
              <a:rPr lang="en-US" sz="1600" i="1" dirty="0" smtClean="0">
                <a:solidFill>
                  <a:srgbClr val="008000"/>
                </a:solidFill>
              </a:rPr>
              <a:t>0.1*)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9835" y="3226621"/>
            <a:ext cx="2457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* See poster by </a:t>
            </a:r>
            <a:r>
              <a:rPr lang="en-US" sz="1400" i="1" dirty="0" err="1" smtClean="0"/>
              <a:t>Junu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Jeong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0888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Conversion Power and Scan Rate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35222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A quadruple-cavity system</a:t>
            </a:r>
          </a:p>
          <a:p>
            <a:pPr lvl="1"/>
            <a:r>
              <a:rPr lang="en-US" i="1" dirty="0"/>
              <a:t>4</a:t>
            </a:r>
            <a:r>
              <a:rPr lang="en-US" i="1" dirty="0" smtClean="0"/>
              <a:t> cavities with R = 1.7 cm and L = 10.0 cm =&gt; V = 0.3</a:t>
            </a:r>
            <a:r>
              <a:rPr lang="en-US" i="1" dirty="0"/>
              <a:t>6</a:t>
            </a:r>
            <a:r>
              <a:rPr lang="en-US" altLang="ko-KR" i="1" dirty="0" smtClean="0"/>
              <a:t> </a:t>
            </a:r>
            <a:r>
              <a:rPr lang="en-US" i="1" dirty="0" smtClean="0"/>
              <a:t>L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Conversion power</a:t>
            </a:r>
          </a:p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Scan rate</a:t>
            </a:r>
          </a:p>
          <a:p>
            <a:pPr lvl="1"/>
            <a:endParaRPr lang="en-US" i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79094"/>
              </p:ext>
            </p:extLst>
          </p:nvPr>
        </p:nvGraphicFramePr>
        <p:xfrm>
          <a:off x="2070100" y="2625725"/>
          <a:ext cx="5011738" cy="176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99" name="Equation" r:id="rId4" imgW="3187700" imgH="1117600" progId="Equation.3">
                  <p:embed/>
                </p:oleObj>
              </mc:Choice>
              <mc:Fallback>
                <p:oleObj name="Equation" r:id="rId4" imgW="31877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0100" y="2625725"/>
                        <a:ext cx="5011738" cy="176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77074"/>
              </p:ext>
            </p:extLst>
          </p:nvPr>
        </p:nvGraphicFramePr>
        <p:xfrm>
          <a:off x="1687513" y="4605338"/>
          <a:ext cx="5784850" cy="19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00" name="Equation" r:id="rId6" imgW="3581400" imgH="1193800" progId="Equation.3">
                  <p:embed/>
                </p:oleObj>
              </mc:Choice>
              <mc:Fallback>
                <p:oleObj name="Equation" r:id="rId6" imgW="3581400" imgH="119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7513" y="4605338"/>
                        <a:ext cx="5784850" cy="192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3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 (Frequency)</a:t>
            </a:r>
            <a:r>
              <a:rPr lang="en-US" altLang="ko-KR" sz="3600" dirty="0" smtClean="0"/>
              <a:t> </a:t>
            </a:r>
            <a:r>
              <a:rPr lang="en-US" sz="3600" dirty="0" smtClean="0"/>
              <a:t>Matching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6487612" cy="523522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Source of frequency mismatch</a:t>
            </a:r>
          </a:p>
          <a:p>
            <a:pPr lvl="1"/>
            <a:r>
              <a:rPr lang="en-US" i="1" dirty="0" smtClean="0"/>
              <a:t>Machining tolerance in cavity fabrication </a:t>
            </a:r>
          </a:p>
          <a:p>
            <a:pPr lvl="2"/>
            <a:r>
              <a:rPr lang="en-US" i="1" dirty="0"/>
              <a:t>5</a:t>
            </a:r>
            <a:r>
              <a:rPr lang="en-US" i="1" dirty="0" smtClean="0"/>
              <a:t>0 </a:t>
            </a:r>
            <a:r>
              <a:rPr lang="en-US" i="1" dirty="0" err="1" smtClean="0"/>
              <a:t>μm</a:t>
            </a:r>
            <a:r>
              <a:rPr lang="en-US" i="1" dirty="0" smtClean="0"/>
              <a:t> =&gt; </a:t>
            </a:r>
            <a:r>
              <a:rPr lang="en-US" i="1" dirty="0" smtClean="0"/>
              <a:t>25 </a:t>
            </a:r>
            <a:r>
              <a:rPr lang="en-US" i="1" dirty="0" smtClean="0"/>
              <a:t>MHz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Ideal frequency matching is not possible!</a:t>
            </a:r>
          </a:p>
          <a:p>
            <a:pPr lvl="1"/>
            <a:r>
              <a:rPr lang="en-US" i="1" dirty="0" smtClean="0"/>
              <a:t>Position </a:t>
            </a:r>
            <a:r>
              <a:rPr lang="en-US" i="1" dirty="0"/>
              <a:t>r</a:t>
            </a:r>
            <a:r>
              <a:rPr lang="en-US" i="1" dirty="0" smtClean="0"/>
              <a:t>esolution </a:t>
            </a:r>
            <a:r>
              <a:rPr lang="en-US" i="1" dirty="0"/>
              <a:t>≠ 0°: </a:t>
            </a:r>
            <a:r>
              <a:rPr lang="en-US" i="1" dirty="0" smtClean="0"/>
              <a:t>0.1 </a:t>
            </a:r>
            <a:r>
              <a:rPr lang="en-US" i="1" dirty="0" smtClean="0"/>
              <a:t>m° </a:t>
            </a:r>
            <a:r>
              <a:rPr lang="en-US" i="1" dirty="0" smtClean="0"/>
              <a:t>=&gt; 0.5 kHz</a:t>
            </a:r>
          </a:p>
          <a:p>
            <a:pPr lvl="8"/>
            <a:endParaRPr lang="en-US" i="1" dirty="0" smtClean="0">
              <a:solidFill>
                <a:srgbClr val="008000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Realistic approach: </a:t>
            </a:r>
            <a:r>
              <a:rPr lang="en-US" i="1" dirty="0">
                <a:solidFill>
                  <a:srgbClr val="0000FF"/>
                </a:solidFill>
              </a:rPr>
              <a:t>F</a:t>
            </a:r>
            <a:r>
              <a:rPr lang="en-US" i="1" dirty="0" smtClean="0">
                <a:solidFill>
                  <a:srgbClr val="0000FF"/>
                </a:solidFill>
              </a:rPr>
              <a:t>requency mismatch!</a:t>
            </a:r>
          </a:p>
          <a:p>
            <a:pPr lvl="1"/>
            <a:r>
              <a:rPr lang="en-US" i="1" dirty="0" smtClean="0"/>
              <a:t>Up to a certain level where </a:t>
            </a:r>
            <a:r>
              <a:rPr lang="en-US" i="1" dirty="0" smtClean="0"/>
              <a:t>a </a:t>
            </a:r>
            <a:r>
              <a:rPr lang="en-US" i="1" dirty="0" smtClean="0"/>
              <a:t>reduction in</a:t>
            </a:r>
            <a:r>
              <a:rPr lang="en-US" i="1" dirty="0" smtClean="0"/>
              <a:t> the (</a:t>
            </a:r>
            <a:r>
              <a:rPr lang="en-US" i="1" dirty="0" smtClean="0"/>
              <a:t>combined) </a:t>
            </a:r>
            <a:r>
              <a:rPr lang="en-US" i="1" dirty="0" smtClean="0"/>
              <a:t>power </a:t>
            </a:r>
            <a:r>
              <a:rPr lang="en-US" i="1" dirty="0" smtClean="0"/>
              <a:t>is not significant</a:t>
            </a:r>
            <a:endParaRPr lang="en-US" i="1" dirty="0"/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i="1" dirty="0" smtClean="0"/>
              <a:t>requency</a:t>
            </a:r>
            <a:r>
              <a:rPr lang="en-US" i="1" dirty="0" smtClean="0">
                <a:solidFill>
                  <a:srgbClr val="FF0000"/>
                </a:solidFill>
              </a:rPr>
              <a:t> M</a:t>
            </a:r>
            <a:r>
              <a:rPr lang="en-US" i="1" dirty="0" smtClean="0">
                <a:solidFill>
                  <a:srgbClr val="292934"/>
                </a:solidFill>
              </a:rPr>
              <a:t>atching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292934"/>
                </a:solidFill>
              </a:rPr>
              <a:t>olerance</a:t>
            </a:r>
            <a:r>
              <a:rPr lang="en-US" i="1" dirty="0" smtClean="0">
                <a:solidFill>
                  <a:srgbClr val="FF0000"/>
                </a:solidFill>
              </a:rPr>
              <a:t>, FMT</a:t>
            </a:r>
          </a:p>
          <a:p>
            <a:pPr lvl="8"/>
            <a:endParaRPr lang="en-US" i="1" dirty="0" smtClean="0"/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944812" y="4314303"/>
            <a:ext cx="2113754" cy="1756589"/>
            <a:chOff x="6931780" y="4513944"/>
            <a:chExt cx="2251641" cy="1871176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931780" y="5979999"/>
              <a:ext cx="2224387" cy="2262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8009014" y="4513944"/>
              <a:ext cx="2" cy="1466055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423527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589879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29537" y="5991695"/>
              <a:ext cx="382372" cy="3934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f</a:t>
              </a:r>
              <a:r>
                <a:rPr lang="en-US" i="1" baseline="-25000" dirty="0">
                  <a:solidFill>
                    <a:srgbClr val="0000FF"/>
                  </a:solidFill>
                </a:rPr>
                <a:t>0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12760" y="5995387"/>
              <a:ext cx="2981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f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8009014" y="4748041"/>
              <a:ext cx="414513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8423527" y="4563375"/>
              <a:ext cx="759894" cy="39342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F</a:t>
              </a:r>
              <a:r>
                <a:rPr lang="en-US" i="1" dirty="0">
                  <a:solidFill>
                    <a:srgbClr val="008000"/>
                  </a:solidFill>
                </a:rPr>
                <a:t>M</a:t>
              </a:r>
              <a:r>
                <a:rPr lang="en-US" i="1" dirty="0" smtClean="0">
                  <a:solidFill>
                    <a:srgbClr val="008000"/>
                  </a:solidFill>
                </a:rPr>
                <a:t>T 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835202" y="6070892"/>
            <a:ext cx="232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i="1" baseline="-25000" dirty="0" smtClean="0">
                <a:solidFill>
                  <a:srgbClr val="0000FF"/>
                </a:solidFill>
              </a:rPr>
              <a:t>0</a:t>
            </a:r>
            <a:r>
              <a:rPr lang="en-US" i="1" dirty="0" smtClean="0">
                <a:solidFill>
                  <a:srgbClr val="0000FF"/>
                </a:solidFill>
              </a:rPr>
              <a:t>: leading frequency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521917" y="4622791"/>
            <a:ext cx="1079994" cy="1076428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415572" y="4622791"/>
            <a:ext cx="1080000" cy="1083479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137875" y="4636020"/>
            <a:ext cx="1079994" cy="1080000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652421" y="4621905"/>
            <a:ext cx="1079994" cy="1076428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7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</a:t>
            </a:r>
            <a:r>
              <a:rPr lang="en-US" sz="3600" dirty="0"/>
              <a:t> </a:t>
            </a:r>
            <a:r>
              <a:rPr lang="en-US" altLang="ko-KR" sz="3600" dirty="0" smtClean="0"/>
              <a:t>(Frequency) </a:t>
            </a:r>
            <a:r>
              <a:rPr lang="en-US" sz="3600" dirty="0" smtClean="0"/>
              <a:t>Matching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6487612" cy="523522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Source of frequency mismatch</a:t>
            </a:r>
          </a:p>
          <a:p>
            <a:pPr lvl="1"/>
            <a:r>
              <a:rPr lang="en-US" i="1" dirty="0" smtClean="0"/>
              <a:t>Machining tolerance in cavity fabrication </a:t>
            </a:r>
          </a:p>
          <a:p>
            <a:pPr lvl="2"/>
            <a:r>
              <a:rPr lang="en-US" i="1" dirty="0"/>
              <a:t>5</a:t>
            </a:r>
            <a:r>
              <a:rPr lang="en-US" i="1" dirty="0" smtClean="0"/>
              <a:t>0 </a:t>
            </a:r>
            <a:r>
              <a:rPr lang="en-US" i="1" dirty="0" err="1" smtClean="0"/>
              <a:t>μm</a:t>
            </a:r>
            <a:r>
              <a:rPr lang="en-US" i="1" dirty="0" smtClean="0"/>
              <a:t> =&gt; </a:t>
            </a:r>
            <a:r>
              <a:rPr lang="en-US" i="1" dirty="0" smtClean="0"/>
              <a:t>25 </a:t>
            </a:r>
            <a:r>
              <a:rPr lang="en-US" i="1" dirty="0" smtClean="0"/>
              <a:t>MHz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Ideal frequency matching is not possible!</a:t>
            </a:r>
          </a:p>
          <a:p>
            <a:pPr lvl="1"/>
            <a:r>
              <a:rPr lang="en-US" i="1" dirty="0"/>
              <a:t>Position resolution ≠ </a:t>
            </a:r>
            <a:r>
              <a:rPr lang="en-US" i="1" dirty="0" smtClean="0"/>
              <a:t>0°: </a:t>
            </a:r>
            <a:r>
              <a:rPr lang="en-US" i="1" dirty="0"/>
              <a:t>0.1 </a:t>
            </a:r>
            <a:r>
              <a:rPr lang="en-US" i="1" dirty="0" smtClean="0"/>
              <a:t>m° </a:t>
            </a:r>
            <a:r>
              <a:rPr lang="en-US" i="1" dirty="0"/>
              <a:t>=&gt; 0.5 kHz</a:t>
            </a:r>
          </a:p>
          <a:p>
            <a:pPr lvl="8"/>
            <a:endParaRPr lang="en-US" i="1" dirty="0" smtClean="0">
              <a:solidFill>
                <a:srgbClr val="008000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Realistic approach: </a:t>
            </a:r>
            <a:r>
              <a:rPr lang="en-US" i="1" dirty="0">
                <a:solidFill>
                  <a:srgbClr val="0000FF"/>
                </a:solidFill>
              </a:rPr>
              <a:t>F</a:t>
            </a:r>
            <a:r>
              <a:rPr lang="en-US" i="1" dirty="0" smtClean="0">
                <a:solidFill>
                  <a:srgbClr val="0000FF"/>
                </a:solidFill>
              </a:rPr>
              <a:t>requency mismatch!</a:t>
            </a:r>
          </a:p>
          <a:p>
            <a:pPr lvl="1"/>
            <a:r>
              <a:rPr lang="en-US" i="1" dirty="0" smtClean="0"/>
              <a:t>Up to a certain level where the (combined) power reduction is not significant</a:t>
            </a:r>
            <a:endParaRPr lang="en-US" i="1" dirty="0"/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i="1" dirty="0" smtClean="0"/>
              <a:t>requency</a:t>
            </a:r>
            <a:r>
              <a:rPr lang="en-US" i="1" dirty="0" smtClean="0">
                <a:solidFill>
                  <a:srgbClr val="FF0000"/>
                </a:solidFill>
              </a:rPr>
              <a:t> M</a:t>
            </a:r>
            <a:r>
              <a:rPr lang="en-US" i="1" dirty="0" smtClean="0">
                <a:solidFill>
                  <a:srgbClr val="292934"/>
                </a:solidFill>
              </a:rPr>
              <a:t>atching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292934"/>
                </a:solidFill>
              </a:rPr>
              <a:t>olerance</a:t>
            </a:r>
            <a:r>
              <a:rPr lang="en-US" i="1" dirty="0" smtClean="0">
                <a:solidFill>
                  <a:srgbClr val="FF0000"/>
                </a:solidFill>
              </a:rPr>
              <a:t>, FMT</a:t>
            </a:r>
          </a:p>
          <a:p>
            <a:pPr lvl="1"/>
            <a:r>
              <a:rPr lang="en-US" i="1" dirty="0" err="1" smtClean="0">
                <a:solidFill>
                  <a:srgbClr val="008000"/>
                </a:solidFill>
              </a:rPr>
              <a:t>P</a:t>
            </a:r>
            <a:r>
              <a:rPr lang="en-US" i="1" baseline="-25000" dirty="0" err="1" smtClean="0">
                <a:solidFill>
                  <a:srgbClr val="008000"/>
                </a:solidFill>
              </a:rPr>
              <a:t>comb</a:t>
            </a:r>
            <a:r>
              <a:rPr lang="en-US" i="1" dirty="0" smtClean="0">
                <a:solidFill>
                  <a:srgbClr val="008000"/>
                </a:solidFill>
              </a:rPr>
              <a:t> &gt; 0.95 </a:t>
            </a:r>
            <a:r>
              <a:rPr lang="en-US" i="1" dirty="0" err="1" smtClean="0">
                <a:solidFill>
                  <a:srgbClr val="008000"/>
                </a:solidFill>
              </a:rPr>
              <a:t>P</a:t>
            </a:r>
            <a:r>
              <a:rPr lang="en-US" i="1" baseline="-25000" dirty="0" err="1" smtClean="0">
                <a:solidFill>
                  <a:srgbClr val="008000"/>
                </a:solidFill>
              </a:rPr>
              <a:t>ideal</a:t>
            </a:r>
            <a:endParaRPr lang="en-US" i="1" baseline="-25000" dirty="0" smtClean="0">
              <a:solidFill>
                <a:srgbClr val="008000"/>
              </a:solidFill>
            </a:endParaRPr>
          </a:p>
          <a:p>
            <a:pPr lvl="8"/>
            <a:endParaRPr lang="en-US" i="1" dirty="0" smtClean="0"/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944812" y="4314303"/>
            <a:ext cx="2113754" cy="1756589"/>
            <a:chOff x="6931780" y="4513944"/>
            <a:chExt cx="2251641" cy="1871176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931780" y="5979999"/>
              <a:ext cx="2224387" cy="2262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8009014" y="4513944"/>
              <a:ext cx="2" cy="1466055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423527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589879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7829537" y="5991695"/>
              <a:ext cx="382372" cy="3934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f</a:t>
              </a:r>
              <a:r>
                <a:rPr lang="en-US" i="1" baseline="-25000" dirty="0">
                  <a:solidFill>
                    <a:srgbClr val="0000FF"/>
                  </a:solidFill>
                </a:rPr>
                <a:t>0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12760" y="5995387"/>
              <a:ext cx="2981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f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8009014" y="4748041"/>
              <a:ext cx="414513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8423527" y="4563375"/>
              <a:ext cx="759894" cy="39342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8000"/>
                  </a:solidFill>
                </a:rPr>
                <a:t>F</a:t>
              </a:r>
              <a:r>
                <a:rPr lang="en-US" i="1" dirty="0">
                  <a:solidFill>
                    <a:srgbClr val="008000"/>
                  </a:solidFill>
                </a:rPr>
                <a:t>M</a:t>
              </a:r>
              <a:r>
                <a:rPr lang="en-US" i="1" dirty="0" smtClean="0">
                  <a:solidFill>
                    <a:srgbClr val="008000"/>
                  </a:solidFill>
                </a:rPr>
                <a:t>T 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8" name="Freeform 37"/>
          <p:cNvSpPr/>
          <p:nvPr/>
        </p:nvSpPr>
        <p:spPr>
          <a:xfrm>
            <a:off x="7269219" y="2455021"/>
            <a:ext cx="1395685" cy="3239998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chemeClr val="accent4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835202" y="6070892"/>
            <a:ext cx="232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i="1" baseline="-25000" dirty="0" smtClean="0">
                <a:solidFill>
                  <a:srgbClr val="0000FF"/>
                </a:solidFill>
              </a:rPr>
              <a:t>0</a:t>
            </a:r>
            <a:r>
              <a:rPr lang="en-US" i="1" dirty="0" smtClean="0">
                <a:solidFill>
                  <a:srgbClr val="0000FF"/>
                </a:solidFill>
              </a:rPr>
              <a:t>: leading frequency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46548" y="2618090"/>
            <a:ext cx="84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</a:rPr>
              <a:t>Ideal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96791" y="3839899"/>
            <a:ext cx="137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Combined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944812" y="3168550"/>
            <a:ext cx="2045673" cy="2534359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Frequency Matching Tolerance – I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2236197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Pseudo-experiment study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4-cavity detector, </a:t>
            </a:r>
            <a:r>
              <a:rPr lang="en-US" i="1" dirty="0" err="1" smtClean="0">
                <a:solidFill>
                  <a:srgbClr val="292934"/>
                </a:solidFill>
              </a:rPr>
              <a:t>Q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u</a:t>
            </a:r>
            <a:r>
              <a:rPr lang="en-US" i="1" baseline="-25000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=</a:t>
            </a:r>
            <a:r>
              <a:rPr lang="en-US" i="1" baseline="-25000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10</a:t>
            </a:r>
            <a:r>
              <a:rPr lang="en-US" i="1" baseline="30000" dirty="0" smtClean="0">
                <a:solidFill>
                  <a:srgbClr val="292934"/>
                </a:solidFill>
              </a:rPr>
              <a:t>5</a:t>
            </a:r>
            <a:r>
              <a:rPr lang="en-US" i="1" dirty="0" smtClean="0">
                <a:solidFill>
                  <a:srgbClr val="292934"/>
                </a:solidFill>
              </a:rPr>
              <a:t>, f</a:t>
            </a:r>
            <a:r>
              <a:rPr lang="en-US" i="1" baseline="-25000" dirty="0" smtClean="0">
                <a:solidFill>
                  <a:srgbClr val="292934"/>
                </a:solidFill>
              </a:rPr>
              <a:t>0 </a:t>
            </a:r>
            <a:r>
              <a:rPr lang="en-US" i="1" dirty="0" smtClean="0">
                <a:solidFill>
                  <a:srgbClr val="292934"/>
                </a:solidFill>
              </a:rPr>
              <a:t>=</a:t>
            </a:r>
            <a:r>
              <a:rPr lang="en-US" i="1" baseline="-25000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6</a:t>
            </a:r>
            <a:r>
              <a:rPr lang="en-US" i="1" baseline="-25000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GHz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Tolerances Under Test (TUT) = </a:t>
            </a:r>
            <a:r>
              <a:rPr lang="en-US" i="1" dirty="0">
                <a:solidFill>
                  <a:srgbClr val="292934"/>
                </a:solidFill>
              </a:rPr>
              <a:t>(0,) 10, 20 ,30, 60, 100, 200 </a:t>
            </a:r>
            <a:r>
              <a:rPr lang="en-US" i="1" dirty="0" smtClean="0">
                <a:solidFill>
                  <a:srgbClr val="292934"/>
                </a:solidFill>
              </a:rPr>
              <a:t>kHz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Combined power spectra</a:t>
            </a:r>
            <a:endParaRPr lang="en-US" i="1" dirty="0">
              <a:solidFill>
                <a:srgbClr val="292934"/>
              </a:solidFill>
            </a:endParaRP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1000 pseudo-experiments</a:t>
            </a:r>
          </a:p>
          <a:p>
            <a:endParaRPr lang="en-US" i="1" dirty="0" smtClean="0"/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Picture 7" descr="Graphe_4Cavity_PCS_Q5_f6GHz_FMT_UD_Relative power vs Frequency_TUT_Range500kH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49" y="3450557"/>
            <a:ext cx="4013851" cy="2932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6148" y="3702884"/>
            <a:ext cx="1259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TUT =    0 kHz</a:t>
            </a:r>
          </a:p>
          <a:p>
            <a:pPr algn="r"/>
            <a:r>
              <a:rPr lang="en-US" sz="1200" i="1" dirty="0" smtClean="0">
                <a:solidFill>
                  <a:srgbClr val="FF0000"/>
                </a:solidFill>
              </a:rPr>
              <a:t>10 kHz</a:t>
            </a:r>
          </a:p>
          <a:p>
            <a:pPr algn="r"/>
            <a:r>
              <a:rPr lang="en-US" sz="1200" i="1" dirty="0" smtClean="0">
                <a:solidFill>
                  <a:schemeClr val="bg2">
                    <a:lumMod val="50000"/>
                  </a:schemeClr>
                </a:solidFill>
              </a:rPr>
              <a:t>20 kHz</a:t>
            </a:r>
          </a:p>
          <a:p>
            <a:pPr algn="r"/>
            <a:r>
              <a:rPr lang="en-US" sz="1200" i="1" dirty="0" smtClean="0">
                <a:solidFill>
                  <a:schemeClr val="accent3">
                    <a:lumMod val="75000"/>
                  </a:schemeClr>
                </a:solidFill>
              </a:rPr>
              <a:t>30 kHz</a:t>
            </a:r>
          </a:p>
          <a:p>
            <a:pPr algn="r"/>
            <a:r>
              <a:rPr lang="en-US" sz="1200" i="1" dirty="0" smtClean="0">
                <a:solidFill>
                  <a:srgbClr val="008000"/>
                </a:solidFill>
              </a:rPr>
              <a:t>60 kHz</a:t>
            </a:r>
          </a:p>
          <a:p>
            <a:pPr algn="r"/>
            <a:r>
              <a:rPr lang="en-US" sz="1200" i="1" dirty="0" smtClean="0">
                <a:solidFill>
                  <a:srgbClr val="3366FF"/>
                </a:solidFill>
              </a:rPr>
              <a:t>100 kHz</a:t>
            </a:r>
          </a:p>
          <a:p>
            <a:pPr algn="r"/>
            <a:r>
              <a:rPr lang="en-US" sz="1200" i="1" dirty="0" smtClean="0">
                <a:solidFill>
                  <a:srgbClr val="660066"/>
                </a:solidFill>
              </a:rPr>
              <a:t>200 kHz</a:t>
            </a:r>
            <a:endParaRPr lang="en-US" sz="1200" i="1" dirty="0">
              <a:solidFill>
                <a:srgbClr val="660066"/>
              </a:solidFill>
            </a:endParaRPr>
          </a:p>
        </p:txBody>
      </p:sp>
      <p:pic>
        <p:nvPicPr>
          <p:cNvPr id="11" name="Picture 10" descr="Graphe_4Cavity_PCS_Q5_f6GHz_FMT_UD_PowerSpectra_TUT60kHz_DashedLine60kHz_Range500kHz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50557"/>
            <a:ext cx="4013846" cy="29323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85558" y="3704991"/>
            <a:ext cx="1176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/>
              <a:t>T</a:t>
            </a:r>
            <a:r>
              <a:rPr lang="en-US" sz="1200" i="1" dirty="0" smtClean="0"/>
              <a:t>UT =   </a:t>
            </a:r>
            <a:r>
              <a:rPr lang="en-US" sz="1200" i="1" dirty="0"/>
              <a:t>0 </a:t>
            </a:r>
            <a:r>
              <a:rPr lang="en-US" sz="1200" i="1" dirty="0" smtClean="0"/>
              <a:t>kHz</a:t>
            </a:r>
            <a:endParaRPr lang="en-US" sz="1200" i="1" dirty="0" smtClean="0">
              <a:solidFill>
                <a:srgbClr val="FF0000"/>
              </a:solidFill>
            </a:endParaRPr>
          </a:p>
          <a:p>
            <a:pPr algn="r"/>
            <a:r>
              <a:rPr lang="en-US" sz="1200" i="1" dirty="0">
                <a:solidFill>
                  <a:srgbClr val="FF6600"/>
                </a:solidFill>
              </a:rPr>
              <a:t>T</a:t>
            </a:r>
            <a:r>
              <a:rPr lang="en-US" sz="1200" i="1" dirty="0" smtClean="0">
                <a:solidFill>
                  <a:srgbClr val="FF6600"/>
                </a:solidFill>
              </a:rPr>
              <a:t>UT </a:t>
            </a:r>
            <a:r>
              <a:rPr lang="en-US" sz="1200" i="1" dirty="0">
                <a:solidFill>
                  <a:srgbClr val="FF6600"/>
                </a:solidFill>
              </a:rPr>
              <a:t>= 6</a:t>
            </a:r>
            <a:r>
              <a:rPr lang="en-US" sz="1200" i="1" dirty="0" smtClean="0">
                <a:solidFill>
                  <a:srgbClr val="FF6600"/>
                </a:solidFill>
              </a:rPr>
              <a:t>0 </a:t>
            </a:r>
            <a:r>
              <a:rPr lang="en-US" sz="1200" i="1" dirty="0">
                <a:solidFill>
                  <a:srgbClr val="FF6600"/>
                </a:solidFill>
              </a:rPr>
              <a:t>kHz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6492388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Power amplitude from each cavity is normalized to 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4422" y="3368485"/>
            <a:ext cx="23889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Averaged power spectra </a:t>
            </a:r>
            <a:endParaRPr lang="en-US" sz="1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02296" y="3370642"/>
            <a:ext cx="32963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292934"/>
                </a:solidFill>
              </a:rPr>
              <a:t>Combined Power Spectra (60 kHz)</a:t>
            </a:r>
            <a:endParaRPr lang="en-US" sz="1400" b="1" i="1" dirty="0">
              <a:solidFill>
                <a:srgbClr val="2929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5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e_4Cavity_PCS_Q5_f6GHz_FMT_UD_Relative power and Width_T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3304"/>
            <a:ext cx="4390225" cy="3085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Frequency Matching Tolerance – II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784588"/>
            <a:ext cx="8229600" cy="1692410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For 6.0 GHz </a:t>
            </a:r>
            <a:r>
              <a:rPr lang="en-US" i="1" dirty="0" err="1" smtClean="0">
                <a:solidFill>
                  <a:srgbClr val="0000FF"/>
                </a:solidFill>
              </a:rPr>
              <a:t>axion</a:t>
            </a:r>
            <a:r>
              <a:rPr lang="en-US" i="1" dirty="0" smtClean="0">
                <a:solidFill>
                  <a:srgbClr val="0000FF"/>
                </a:solidFill>
              </a:rPr>
              <a:t> signal, 4-cavity detector with </a:t>
            </a:r>
            <a:r>
              <a:rPr lang="en-US" i="1" dirty="0" err="1" smtClean="0">
                <a:solidFill>
                  <a:srgbClr val="0000FF"/>
                </a:solidFill>
              </a:rPr>
              <a:t>Q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u</a:t>
            </a:r>
            <a:r>
              <a:rPr lang="en-US" i="1" dirty="0" smtClean="0">
                <a:solidFill>
                  <a:srgbClr val="0000FF"/>
                </a:solidFill>
              </a:rPr>
              <a:t>=10</a:t>
            </a:r>
            <a:r>
              <a:rPr lang="en-US" i="1" baseline="30000" dirty="0" smtClean="0">
                <a:solidFill>
                  <a:srgbClr val="0000FF"/>
                </a:solidFill>
              </a:rPr>
              <a:t>5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20 kHz is the FMT for the system</a:t>
            </a:r>
          </a:p>
          <a:p>
            <a:pPr lvl="8"/>
            <a:endParaRPr lang="en-US" i="1" dirty="0">
              <a:solidFill>
                <a:srgbClr val="008000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In general</a:t>
            </a:r>
            <a:r>
              <a:rPr lang="en-US" i="1" dirty="0" smtClean="0"/>
              <a:t>, </a:t>
            </a:r>
            <a:r>
              <a:rPr lang="en-US" i="1" dirty="0" smtClean="0">
                <a:solidFill>
                  <a:srgbClr val="FF0000"/>
                </a:solidFill>
              </a:rPr>
              <a:t>FMT = 2 GHz / </a:t>
            </a:r>
            <a:r>
              <a:rPr lang="en-US" i="1" dirty="0" err="1" smtClean="0">
                <a:solidFill>
                  <a:srgbClr val="FF0000"/>
                </a:solidFill>
              </a:rPr>
              <a:t>Q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u</a:t>
            </a:r>
            <a:endParaRPr lang="en-US" i="1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i="1" dirty="0" smtClean="0"/>
              <a:t>For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u</a:t>
            </a:r>
            <a:r>
              <a:rPr lang="en-US" i="1" dirty="0" smtClean="0"/>
              <a:t>=10</a:t>
            </a:r>
            <a:r>
              <a:rPr lang="en-US" i="1" baseline="30000" dirty="0" smtClean="0"/>
              <a:t>6</a:t>
            </a:r>
            <a:r>
              <a:rPr lang="en-US" i="1" dirty="0" smtClean="0"/>
              <a:t>, FMT = 2 kHz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cf. position resolution of 0.1 m° =&gt; </a:t>
            </a:r>
            <a:r>
              <a:rPr lang="en-US" i="1" dirty="0" smtClean="0">
                <a:solidFill>
                  <a:srgbClr val="292934"/>
                </a:solidFill>
              </a:rPr>
              <a:t>frequency resolution</a:t>
            </a:r>
            <a:r>
              <a:rPr lang="en-US" i="1" dirty="0" smtClean="0">
                <a:solidFill>
                  <a:srgbClr val="292934"/>
                </a:solidFill>
              </a:rPr>
              <a:t>: </a:t>
            </a:r>
            <a:r>
              <a:rPr lang="en-US" i="1" dirty="0" smtClean="0">
                <a:solidFill>
                  <a:srgbClr val="292934"/>
                </a:solidFill>
              </a:rPr>
              <a:t>0.5 </a:t>
            </a:r>
            <a:r>
              <a:rPr lang="en-US" i="1" dirty="0">
                <a:solidFill>
                  <a:srgbClr val="292934"/>
                </a:solidFill>
              </a:rPr>
              <a:t>kHz  </a:t>
            </a:r>
          </a:p>
          <a:p>
            <a:pPr lvl="1"/>
            <a:endParaRPr lang="en-US" i="1" dirty="0"/>
          </a:p>
          <a:p>
            <a:pPr lvl="1"/>
            <a:endParaRPr lang="en-US" i="1" baseline="30000" dirty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120865"/>
              </p:ext>
            </p:extLst>
          </p:nvPr>
        </p:nvGraphicFramePr>
        <p:xfrm>
          <a:off x="4847425" y="1241778"/>
          <a:ext cx="3839375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75"/>
                <a:gridCol w="767875"/>
                <a:gridCol w="767875"/>
                <a:gridCol w="767875"/>
                <a:gridCol w="767875"/>
              </a:tblGrid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TUT (kHz)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 smtClean="0"/>
                        <a:t>Power</a:t>
                      </a:r>
                    </a:p>
                    <a:p>
                      <a:pPr algn="ctr"/>
                      <a:r>
                        <a:rPr lang="en-US" sz="1400" i="1" baseline="0" dirty="0" smtClean="0"/>
                        <a:t>Amp.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 smtClean="0"/>
                        <a:t>Q</a:t>
                      </a:r>
                      <a:r>
                        <a:rPr lang="en-US" sz="1400" i="1" baseline="-25000" dirty="0" err="1" smtClean="0"/>
                        <a:t>u</a:t>
                      </a:r>
                      <a:endParaRPr lang="en-US" sz="1400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SNR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Scan</a:t>
                      </a:r>
                      <a:r>
                        <a:rPr lang="en-US" sz="1400" i="1" baseline="0" dirty="0" smtClean="0"/>
                        <a:t> Rate</a:t>
                      </a:r>
                      <a:endParaRPr lang="en-US" sz="14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0.99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0.99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0.99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0.96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0.94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>
                          <a:solidFill>
                            <a:srgbClr val="FF0000"/>
                          </a:solidFill>
                        </a:rPr>
                        <a:t>0.85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30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0.93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0.91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0.88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0.71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60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0.78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0.73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0.67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0.31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0.60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0.55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0.45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0.11</a:t>
                      </a:r>
                      <a:endParaRPr lang="en-US" sz="1600" i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3914" y="1241028"/>
            <a:ext cx="3349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Averaged power amplitude and width</a:t>
            </a:r>
            <a:endParaRPr lang="en-US" sz="14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2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0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01" y="2444354"/>
            <a:ext cx="4192741" cy="2980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Tuning Mechanism – I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3522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Basic principle – critical coupling 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Minimizing </a:t>
            </a:r>
            <a:r>
              <a:rPr lang="en-US" i="1" dirty="0">
                <a:solidFill>
                  <a:srgbClr val="FF0000"/>
                </a:solidFill>
              </a:rPr>
              <a:t>the </a:t>
            </a:r>
            <a:r>
              <a:rPr lang="en-US" i="1" dirty="0" smtClean="0">
                <a:solidFill>
                  <a:srgbClr val="FF0000"/>
                </a:solidFill>
              </a:rPr>
              <a:t>reflection </a:t>
            </a:r>
            <a:r>
              <a:rPr lang="en-US" i="1" dirty="0">
                <a:solidFill>
                  <a:srgbClr val="FF0000"/>
                </a:solidFill>
              </a:rPr>
              <a:t>coefficient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Γ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F</a:t>
            </a:r>
            <a:r>
              <a:rPr lang="en-US" i="1" dirty="0" smtClean="0">
                <a:solidFill>
                  <a:srgbClr val="FF0000"/>
                </a:solidFill>
              </a:rPr>
              <a:t>orming a circle passing through the center of the smith chart</a:t>
            </a: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pPr lvl="8"/>
            <a:endParaRPr lang="en-US" i="1" dirty="0">
              <a:solidFill>
                <a:srgbClr val="FF0000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For a single cavity</a:t>
            </a:r>
          </a:p>
          <a:p>
            <a:pPr lvl="1"/>
            <a:r>
              <a:rPr lang="en-US" i="1" dirty="0" err="1" smtClean="0"/>
              <a:t>Γ</a:t>
            </a:r>
            <a:r>
              <a:rPr lang="en-US" i="1" dirty="0" smtClean="0"/>
              <a:t> </a:t>
            </a:r>
            <a:r>
              <a:rPr lang="en-US" i="1" dirty="0"/>
              <a:t>is </a:t>
            </a:r>
            <a:r>
              <a:rPr lang="en-US" i="1" dirty="0" smtClean="0"/>
              <a:t>minimized when</a:t>
            </a:r>
          </a:p>
          <a:p>
            <a:pPr lvl="2"/>
            <a:r>
              <a:rPr lang="en-US" i="1" dirty="0" smtClean="0"/>
              <a:t>System is </a:t>
            </a:r>
            <a:r>
              <a:rPr lang="en-US" i="1" dirty="0" smtClean="0"/>
              <a:t>critically coupled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For a multiple-cavity system</a:t>
            </a:r>
          </a:p>
          <a:p>
            <a:pPr lvl="1"/>
            <a:r>
              <a:rPr lang="en-US" i="1" dirty="0" smtClean="0"/>
              <a:t>Combined </a:t>
            </a:r>
            <a:r>
              <a:rPr lang="en-US" i="1" dirty="0" err="1" smtClean="0"/>
              <a:t>Γ</a:t>
            </a:r>
            <a:r>
              <a:rPr lang="en-US" i="1" dirty="0" smtClean="0"/>
              <a:t> is minimized when</a:t>
            </a:r>
          </a:p>
          <a:p>
            <a:pPr lvl="2"/>
            <a:r>
              <a:rPr lang="en-US" i="1" dirty="0" smtClean="0">
                <a:solidFill>
                  <a:srgbClr val="008000"/>
                </a:solidFill>
              </a:rPr>
              <a:t>Frequency matching </a:t>
            </a:r>
            <a:r>
              <a:rPr lang="en-US" i="1" dirty="0">
                <a:solidFill>
                  <a:srgbClr val="008000"/>
                </a:solidFill>
              </a:rPr>
              <a:t>is </a:t>
            </a:r>
            <a:r>
              <a:rPr lang="en-US" i="1" dirty="0" smtClean="0">
                <a:solidFill>
                  <a:srgbClr val="008000"/>
                </a:solidFill>
              </a:rPr>
              <a:t>successful</a:t>
            </a:r>
          </a:p>
          <a:p>
            <a:pPr lvl="2"/>
            <a:r>
              <a:rPr lang="en-US" i="1" dirty="0" smtClean="0">
                <a:solidFill>
                  <a:srgbClr val="008000"/>
                </a:solidFill>
              </a:rPr>
              <a:t>Entire </a:t>
            </a:r>
            <a:r>
              <a:rPr lang="en-US" i="1" dirty="0" smtClean="0">
                <a:solidFill>
                  <a:srgbClr val="008000"/>
                </a:solidFill>
              </a:rPr>
              <a:t>system is </a:t>
            </a:r>
            <a:r>
              <a:rPr lang="en-US" i="1" dirty="0">
                <a:solidFill>
                  <a:srgbClr val="008000"/>
                </a:solidFill>
              </a:rPr>
              <a:t>critically coupled</a:t>
            </a:r>
          </a:p>
          <a:p>
            <a:pPr lvl="2"/>
            <a:endParaRPr lang="en-US" i="1" dirty="0" smtClean="0">
              <a:solidFill>
                <a:srgbClr val="008000"/>
              </a:solidFill>
            </a:endParaRPr>
          </a:p>
          <a:p>
            <a:pPr lvl="8"/>
            <a:endParaRPr lang="en-US" i="1" dirty="0" smtClean="0"/>
          </a:p>
          <a:p>
            <a:endParaRPr lang="en-US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7286"/>
              </p:ext>
            </p:extLst>
          </p:nvPr>
        </p:nvGraphicFramePr>
        <p:xfrm>
          <a:off x="7283450" y="4491147"/>
          <a:ext cx="1007439" cy="67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7" name="Equation" r:id="rId5" imgW="736600" imgH="495300" progId="Equation.DSMT4">
                  <p:embed/>
                </p:oleObj>
              </mc:Choice>
              <mc:Fallback>
                <p:oleObj name="Equation" r:id="rId5" imgW="7366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3450" y="4491147"/>
                        <a:ext cx="1007439" cy="67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Tuning Mechanism – II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199" y="1241778"/>
            <a:ext cx="5952287" cy="521633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Frequency matching &amp; </a:t>
            </a:r>
            <a:r>
              <a:rPr lang="en-US" i="1" dirty="0" smtClean="0">
                <a:solidFill>
                  <a:srgbClr val="0000FF"/>
                </a:solidFill>
              </a:rPr>
              <a:t>critical </a:t>
            </a:r>
            <a:r>
              <a:rPr lang="en-US" i="1" dirty="0">
                <a:solidFill>
                  <a:srgbClr val="0000FF"/>
                </a:solidFill>
              </a:rPr>
              <a:t>coupling </a:t>
            </a:r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Consisting of three steps</a:t>
            </a:r>
          </a:p>
          <a:p>
            <a:pPr marL="274320" lvl="1" indent="0">
              <a:buNone/>
            </a:pPr>
            <a:r>
              <a:rPr lang="en-US" i="1" dirty="0" smtClean="0">
                <a:solidFill>
                  <a:srgbClr val="008000"/>
                </a:solidFill>
              </a:rPr>
              <a:t>1) simultaneous operation of the tuning </a:t>
            </a:r>
            <a:r>
              <a:rPr lang="en-US" i="1" dirty="0" smtClean="0">
                <a:solidFill>
                  <a:srgbClr val="008000"/>
                </a:solidFill>
              </a:rPr>
              <a:t>systems</a:t>
            </a:r>
            <a:endParaRPr lang="en-US" i="1" dirty="0" smtClean="0">
              <a:solidFill>
                <a:srgbClr val="008000"/>
              </a:solidFill>
            </a:endParaRPr>
          </a:p>
          <a:p>
            <a:pPr lvl="2"/>
            <a:r>
              <a:rPr lang="en-US" i="1" dirty="0" smtClean="0"/>
              <a:t>To shift search frequency</a:t>
            </a:r>
          </a:p>
          <a:p>
            <a:pPr marL="274320" lvl="1" indent="0">
              <a:buNone/>
            </a:pPr>
            <a:r>
              <a:rPr lang="en-US" i="1" dirty="0" smtClean="0">
                <a:solidFill>
                  <a:srgbClr val="008000"/>
                </a:solidFill>
              </a:rPr>
              <a:t>2) </a:t>
            </a:r>
            <a:r>
              <a:rPr lang="en-US" i="1" dirty="0">
                <a:solidFill>
                  <a:srgbClr val="008000"/>
                </a:solidFill>
              </a:rPr>
              <a:t>f</a:t>
            </a:r>
            <a:r>
              <a:rPr lang="en-US" i="1" dirty="0" smtClean="0">
                <a:solidFill>
                  <a:srgbClr val="008000"/>
                </a:solidFill>
              </a:rPr>
              <a:t>iner </a:t>
            </a:r>
            <a:r>
              <a:rPr lang="en-US" i="1" dirty="0">
                <a:solidFill>
                  <a:srgbClr val="008000"/>
                </a:solidFill>
              </a:rPr>
              <a:t>operation of the individual tuning </a:t>
            </a:r>
            <a:r>
              <a:rPr lang="en-US" i="1" dirty="0" smtClean="0">
                <a:solidFill>
                  <a:srgbClr val="008000"/>
                </a:solidFill>
              </a:rPr>
              <a:t>systems</a:t>
            </a:r>
            <a:endParaRPr lang="en-US" i="1" dirty="0">
              <a:solidFill>
                <a:srgbClr val="008000"/>
              </a:solidFill>
            </a:endParaRPr>
          </a:p>
          <a:p>
            <a:pPr lvl="2"/>
            <a:r>
              <a:rPr lang="en-US" i="1" dirty="0"/>
              <a:t>To </a:t>
            </a:r>
            <a:r>
              <a:rPr lang="en-US" i="1" dirty="0" smtClean="0"/>
              <a:t>achieve </a:t>
            </a:r>
            <a:r>
              <a:rPr lang="en-US" i="1" dirty="0"/>
              <a:t>frequency </a:t>
            </a:r>
            <a:r>
              <a:rPr lang="en-US" i="1" dirty="0" smtClean="0"/>
              <a:t>matching</a:t>
            </a:r>
          </a:p>
          <a:p>
            <a:pPr marL="274320" lvl="1" indent="0">
              <a:buNone/>
            </a:pPr>
            <a:r>
              <a:rPr lang="en-US" i="1" dirty="0" smtClean="0">
                <a:solidFill>
                  <a:srgbClr val="008000"/>
                </a:solidFill>
              </a:rPr>
              <a:t>3) global operation of the antennas</a:t>
            </a:r>
            <a:endParaRPr lang="en-US" i="1" dirty="0">
              <a:solidFill>
                <a:srgbClr val="008000"/>
              </a:solidFill>
            </a:endParaRPr>
          </a:p>
          <a:p>
            <a:pPr lvl="2"/>
            <a:r>
              <a:rPr lang="en-US" i="1" dirty="0" smtClean="0"/>
              <a:t>To achieve critical coupling</a:t>
            </a:r>
          </a:p>
          <a:p>
            <a:pPr lvl="2"/>
            <a:r>
              <a:rPr lang="en-US" i="1" dirty="0" smtClean="0"/>
              <a:t>At the sacrifice of sensitivity loss of </a:t>
            </a:r>
            <a:r>
              <a:rPr lang="en-US" i="1" dirty="0" smtClean="0"/>
              <a:t>&lt;0.5</a:t>
            </a:r>
            <a:r>
              <a:rPr lang="en-US" i="1" dirty="0" smtClean="0"/>
              <a:t>%* </a:t>
            </a:r>
          </a:p>
          <a:p>
            <a:pPr lvl="8"/>
            <a:endParaRPr lang="en-US" i="1" dirty="0" smtClean="0"/>
          </a:p>
          <a:p>
            <a:pPr lvl="2"/>
            <a:endParaRPr lang="en-US" i="1" dirty="0" smtClean="0"/>
          </a:p>
          <a:p>
            <a:endParaRPr lang="en-US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541111" y="1259082"/>
            <a:ext cx="2378254" cy="4832884"/>
            <a:chOff x="6541111" y="1259082"/>
            <a:chExt cx="2378254" cy="4832884"/>
          </a:xfrm>
        </p:grpSpPr>
        <p:grpSp>
          <p:nvGrpSpPr>
            <p:cNvPr id="54" name="Group 53"/>
            <p:cNvGrpSpPr/>
            <p:nvPr/>
          </p:nvGrpSpPr>
          <p:grpSpPr>
            <a:xfrm>
              <a:off x="6582081" y="3106527"/>
              <a:ext cx="1941214" cy="1082279"/>
              <a:chOff x="3035910" y="4856290"/>
              <a:chExt cx="1941214" cy="108227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3035910" y="4858570"/>
                <a:ext cx="539999" cy="1079999"/>
                <a:chOff x="2455333" y="1169056"/>
                <a:chExt cx="411238" cy="862944"/>
              </a:xfrm>
            </p:grpSpPr>
            <p:sp>
              <p:nvSpPr>
                <p:cNvPr id="65" name="Can 64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an 65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775859" y="1169056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3586682" y="4858570"/>
                <a:ext cx="539999" cy="1079999"/>
                <a:chOff x="2455333" y="1168303"/>
                <a:chExt cx="411238" cy="863697"/>
              </a:xfrm>
            </p:grpSpPr>
            <p:sp>
              <p:nvSpPr>
                <p:cNvPr id="62" name="Can 61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an 62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769810" y="1168303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4437125" y="4856290"/>
                <a:ext cx="539999" cy="1079999"/>
                <a:chOff x="2455333" y="1166962"/>
                <a:chExt cx="411238" cy="865038"/>
              </a:xfrm>
            </p:grpSpPr>
            <p:sp>
              <p:nvSpPr>
                <p:cNvPr id="59" name="Can 58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an 59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772212" y="1166962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TextBox 57"/>
              <p:cNvSpPr txBox="1"/>
              <p:nvPr/>
            </p:nvSpPr>
            <p:spPr>
              <a:xfrm>
                <a:off x="4072503" y="5037400"/>
                <a:ext cx="269995" cy="402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…</a:t>
                </a:r>
                <a:endParaRPr lang="en-US" dirty="0"/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7002966" y="2683449"/>
              <a:ext cx="139642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008732" y="268344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545795" y="268344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399392" y="268116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693709" y="225581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7519840" y="1715811"/>
              <a:ext cx="344869" cy="5400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>
              <a:off x="6753967" y="415099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7291030" y="415099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8144627" y="415327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 rot="5400000">
              <a:off x="6667112" y="4452632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 rot="5400000">
              <a:off x="7207111" y="4452631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 rot="5400000">
              <a:off x="8062769" y="4450351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334986" y="1259082"/>
              <a:ext cx="717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Linear </a:t>
              </a:r>
              <a:r>
                <a:rPr lang="en-US" sz="1200" b="1" i="1" dirty="0" err="1" smtClean="0"/>
                <a:t>piezo</a:t>
              </a:r>
              <a:endParaRPr lang="en-US" sz="1200" b="1" i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789907" y="4774773"/>
              <a:ext cx="1587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Rotational </a:t>
              </a:r>
              <a:r>
                <a:rPr lang="en-US" sz="1200" b="1" i="1" dirty="0" err="1" smtClean="0"/>
                <a:t>piezos</a:t>
              </a:r>
              <a:endParaRPr lang="en-US" sz="1200" b="1" i="1" dirty="0"/>
            </a:p>
          </p:txBody>
        </p:sp>
        <p:sp>
          <p:nvSpPr>
            <p:cNvPr id="89" name="Curved Right Arrow 88"/>
            <p:cNvSpPr/>
            <p:nvPr/>
          </p:nvSpPr>
          <p:spPr>
            <a:xfrm>
              <a:off x="6541111" y="5081725"/>
              <a:ext cx="1836000" cy="540000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1)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91" name="Up-Down Arrow 90"/>
            <p:cNvSpPr/>
            <p:nvPr/>
          </p:nvSpPr>
          <p:spPr>
            <a:xfrm>
              <a:off x="8052432" y="1715811"/>
              <a:ext cx="252000" cy="540000"/>
            </a:xfrm>
            <a:prstGeom prst="upDown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8312294" y="1734886"/>
              <a:ext cx="5344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3)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93" name="Curved Right Arrow 92"/>
            <p:cNvSpPr/>
            <p:nvPr/>
          </p:nvSpPr>
          <p:spPr>
            <a:xfrm>
              <a:off x="7936770" y="5774125"/>
              <a:ext cx="431996" cy="212516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94" name="Curved Right Arrow 93"/>
            <p:cNvSpPr/>
            <p:nvPr/>
          </p:nvSpPr>
          <p:spPr>
            <a:xfrm>
              <a:off x="7077694" y="5775654"/>
              <a:ext cx="431996" cy="212516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384870" y="5630301"/>
              <a:ext cx="5344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2)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" y="6198270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* Machining tolerance of 50 </a:t>
            </a:r>
            <a:r>
              <a:rPr lang="en-US" sz="1600" i="1" dirty="0" err="1" smtClean="0"/>
              <a:t>μm</a:t>
            </a:r>
            <a:r>
              <a:rPr lang="en-US" sz="1600" i="1" dirty="0" smtClean="0"/>
              <a:t> and uncertainty on surface conductivity of 2% 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060511141012408926486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96" y="1114778"/>
            <a:ext cx="3337504" cy="5362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Demonstration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25648"/>
            <a:ext cx="5948892" cy="515135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Double-cavity</a:t>
            </a:r>
          </a:p>
          <a:p>
            <a:pPr lvl="1"/>
            <a:r>
              <a:rPr lang="en-US" i="1" dirty="0" smtClean="0"/>
              <a:t>O.D.= 5.08 cm</a:t>
            </a:r>
          </a:p>
          <a:p>
            <a:pPr lvl="1"/>
            <a:r>
              <a:rPr lang="en-US" i="1" dirty="0" smtClean="0"/>
              <a:t>I.D. = 3.88 cm</a:t>
            </a:r>
          </a:p>
          <a:p>
            <a:pPr lvl="1"/>
            <a:r>
              <a:rPr lang="en-US" i="1" dirty="0"/>
              <a:t>f</a:t>
            </a:r>
            <a:r>
              <a:rPr lang="en-US" i="1" baseline="-25000" dirty="0" smtClean="0"/>
              <a:t>TM010</a:t>
            </a:r>
            <a:r>
              <a:rPr lang="en-US" i="1" dirty="0" smtClean="0"/>
              <a:t> = 5.92 GHz</a:t>
            </a:r>
          </a:p>
          <a:p>
            <a:pPr lvl="1"/>
            <a:r>
              <a:rPr lang="en-US" i="1" dirty="0" smtClean="0"/>
              <a:t>Q</a:t>
            </a:r>
            <a:r>
              <a:rPr lang="en-US" i="1" baseline="-25000" dirty="0"/>
              <a:t>L</a:t>
            </a:r>
            <a:r>
              <a:rPr lang="en-US" i="1" dirty="0" smtClean="0"/>
              <a:t> = </a:t>
            </a:r>
            <a:r>
              <a:rPr lang="en-US" i="1" dirty="0" smtClean="0"/>
              <a:t>9,000 at RT</a:t>
            </a:r>
            <a:endParaRPr lang="en-US" i="1" dirty="0" smtClean="0"/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Tuning system</a:t>
            </a:r>
          </a:p>
          <a:p>
            <a:pPr lvl="1"/>
            <a:r>
              <a:rPr lang="en-US" i="1" dirty="0" smtClean="0"/>
              <a:t>Dielectric rods (95% alumina)</a:t>
            </a:r>
            <a:endParaRPr lang="en-US" i="1" dirty="0" smtClean="0"/>
          </a:p>
          <a:p>
            <a:pPr lvl="2"/>
            <a:r>
              <a:rPr lang="en-US" i="1" dirty="0"/>
              <a:t>f</a:t>
            </a:r>
            <a:r>
              <a:rPr lang="en-US" i="1" baseline="-25000" dirty="0" smtClean="0"/>
              <a:t>TM010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4.54 </a:t>
            </a:r>
            <a:r>
              <a:rPr lang="en-US" i="1" dirty="0"/>
              <a:t>GHz at center</a:t>
            </a:r>
          </a:p>
          <a:p>
            <a:pPr lvl="2"/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i="1" dirty="0"/>
              <a:t> = </a:t>
            </a:r>
            <a:r>
              <a:rPr lang="en-US" i="1" dirty="0" smtClean="0"/>
              <a:t>2,500 at RT</a:t>
            </a:r>
          </a:p>
          <a:p>
            <a:pPr lvl="1"/>
            <a:r>
              <a:rPr lang="en-US" i="1" dirty="0" smtClean="0"/>
              <a:t>Two rotators</a:t>
            </a:r>
          </a:p>
          <a:p>
            <a:pPr lvl="2"/>
            <a:r>
              <a:rPr lang="en-US" i="1" dirty="0" smtClean="0"/>
              <a:t>Frequency tuning</a:t>
            </a:r>
          </a:p>
          <a:p>
            <a:pPr lvl="1"/>
            <a:r>
              <a:rPr lang="en-US" i="1" dirty="0" smtClean="0"/>
              <a:t>One linear positioner</a:t>
            </a:r>
          </a:p>
          <a:p>
            <a:pPr lvl="2"/>
            <a:r>
              <a:rPr lang="en-US" i="1" dirty="0" smtClean="0"/>
              <a:t>Global operation of two couplers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40239" y="1268226"/>
            <a:ext cx="121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Couplers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0107" y="1799274"/>
            <a:ext cx="1214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Linear Positioner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0107" y="2518311"/>
            <a:ext cx="1214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Coupler</a:t>
            </a:r>
          </a:p>
          <a:p>
            <a:pPr algn="ctr"/>
            <a:r>
              <a:rPr lang="en-US" i="1" dirty="0" smtClean="0">
                <a:solidFill>
                  <a:srgbClr val="008000"/>
                </a:solidFill>
              </a:rPr>
              <a:t>holder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5542" y="5133945"/>
            <a:ext cx="133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Rotators</a:t>
            </a:r>
          </a:p>
        </p:txBody>
      </p:sp>
      <p:cxnSp>
        <p:nvCxnSpPr>
          <p:cNvPr id="16" name="Straight Arrow Connector 15"/>
          <p:cNvCxnSpPr>
            <a:stCxn id="11" idx="3"/>
          </p:cNvCxnSpPr>
          <p:nvPr/>
        </p:nvCxnSpPr>
        <p:spPr>
          <a:xfrm flipV="1">
            <a:off x="5854610" y="1370201"/>
            <a:ext cx="908832" cy="826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49042" y="1452892"/>
            <a:ext cx="1582026" cy="697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</p:cNvCxnSpPr>
          <p:nvPr/>
        </p:nvCxnSpPr>
        <p:spPr>
          <a:xfrm>
            <a:off x="5804478" y="2122440"/>
            <a:ext cx="102497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37632" y="5272445"/>
            <a:ext cx="768729" cy="54258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659645" y="2579285"/>
            <a:ext cx="1282541" cy="28884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37632" y="5272445"/>
            <a:ext cx="1582026" cy="54258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Introduction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9906"/>
            <a:ext cx="8229600" cy="1457093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Multiple-cavity detector</a:t>
            </a:r>
          </a:p>
          <a:p>
            <a:pPr lvl="1"/>
            <a:r>
              <a:rPr lang="en-US" i="1" dirty="0" smtClean="0"/>
              <a:t>Increases experimental sensitivity for axion</a:t>
            </a:r>
            <a:r>
              <a:rPr lang="ko-KR" altLang="en-US" i="1" dirty="0" smtClean="0"/>
              <a:t> </a:t>
            </a:r>
            <a:r>
              <a:rPr lang="en-US" altLang="ko-KR" i="1" dirty="0" smtClean="0"/>
              <a:t>searches in higher frequency regions</a:t>
            </a:r>
            <a:endParaRPr lang="en-US" i="1" dirty="0" smtClean="0"/>
          </a:p>
          <a:p>
            <a:pPr lvl="1"/>
            <a:r>
              <a:rPr lang="en-US" i="1" dirty="0" smtClean="0"/>
              <a:t>Requires </a:t>
            </a:r>
            <a:r>
              <a:rPr lang="en-US" i="1" dirty="0" smtClean="0">
                <a:solidFill>
                  <a:srgbClr val="292934"/>
                </a:solidFill>
              </a:rPr>
              <a:t>signal </a:t>
            </a:r>
            <a:r>
              <a:rPr lang="en-US" i="1" dirty="0" smtClean="0">
                <a:solidFill>
                  <a:srgbClr val="292934"/>
                </a:solidFill>
              </a:rPr>
              <a:t>combination </a:t>
            </a:r>
            <a:r>
              <a:rPr lang="en-US" i="1" dirty="0" smtClean="0">
                <a:solidFill>
                  <a:srgbClr val="292934"/>
                </a:solidFill>
              </a:rPr>
              <a:t>in phase</a:t>
            </a:r>
            <a:r>
              <a:rPr lang="en-US" i="1" dirty="0">
                <a:solidFill>
                  <a:srgbClr val="292934"/>
                </a:solidFill>
              </a:rPr>
              <a:t>:</a:t>
            </a:r>
            <a:r>
              <a:rPr lang="en-US" i="1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phase-matching</a:t>
            </a:r>
            <a:endParaRPr lang="en-US" i="1" dirty="0" smtClean="0"/>
          </a:p>
          <a:p>
            <a:endParaRPr lang="en-US" i="1" dirty="0"/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6886800" y="1880758"/>
            <a:ext cx="1800000" cy="1800000"/>
            <a:chOff x="4771321" y="2377281"/>
            <a:chExt cx="3600000" cy="3600000"/>
          </a:xfrm>
        </p:grpSpPr>
        <p:sp>
          <p:nvSpPr>
            <p:cNvPr id="51" name="Oval 50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095321" y="2692964"/>
              <a:ext cx="1476000" cy="1476000"/>
              <a:chOff x="4181306" y="2902620"/>
              <a:chExt cx="752400" cy="752400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271058" y="2993025"/>
                <a:ext cx="568888" cy="56888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583651" y="4177281"/>
              <a:ext cx="1476000" cy="1476000"/>
              <a:chOff x="4181306" y="2902620"/>
              <a:chExt cx="752400" cy="752400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272110" y="2993025"/>
                <a:ext cx="568888" cy="56888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095321" y="4181293"/>
              <a:ext cx="1476000" cy="1476000"/>
              <a:chOff x="4181306" y="2902620"/>
              <a:chExt cx="752400" cy="7524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271058" y="2993025"/>
                <a:ext cx="568888" cy="56888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583651" y="2684448"/>
              <a:ext cx="1476000" cy="1476000"/>
              <a:chOff x="4181306" y="2902620"/>
              <a:chExt cx="752400" cy="75240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181306" y="2902620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272110" y="2993025"/>
                <a:ext cx="568888" cy="56888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3681387" y="1833697"/>
            <a:ext cx="1800000" cy="1800000"/>
            <a:chOff x="4771321" y="2377281"/>
            <a:chExt cx="3600000" cy="3600000"/>
          </a:xfrm>
        </p:grpSpPr>
        <p:sp>
          <p:nvSpPr>
            <p:cNvPr id="76" name="Oval 75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5837252" y="3433614"/>
              <a:ext cx="1476000" cy="1476000"/>
              <a:chOff x="4559510" y="3280171"/>
              <a:chExt cx="752400" cy="75240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4559510" y="3280171"/>
                <a:ext cx="752400" cy="7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649262" y="3370576"/>
                <a:ext cx="568888" cy="56888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6528345" y="3792561"/>
            <a:ext cx="251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Multiple small cavities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11728" y="3792561"/>
            <a:ext cx="210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Single large cavity</a:t>
            </a:r>
            <a:endParaRPr lang="en-US" i="1" dirty="0"/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457200" y="1844119"/>
            <a:ext cx="1800000" cy="1800000"/>
            <a:chOff x="4771321" y="2377281"/>
            <a:chExt cx="3600000" cy="3600000"/>
          </a:xfrm>
        </p:grpSpPr>
        <p:sp>
          <p:nvSpPr>
            <p:cNvPr id="35" name="Oval 34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40587" y="2446547"/>
              <a:ext cx="3456002" cy="3456003"/>
              <a:chOff x="4051455" y="2777010"/>
              <a:chExt cx="1761718" cy="1761719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051455" y="2777010"/>
                <a:ext cx="1761718" cy="1761719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143119" y="2868767"/>
                <a:ext cx="1578205" cy="157820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" name="Straight Arrow Connector 8"/>
          <p:cNvCxnSpPr/>
          <p:nvPr/>
        </p:nvCxnSpPr>
        <p:spPr>
          <a:xfrm>
            <a:off x="2565555" y="2737955"/>
            <a:ext cx="82881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404148"/>
              </p:ext>
            </p:extLst>
          </p:nvPr>
        </p:nvGraphicFramePr>
        <p:xfrm>
          <a:off x="2226645" y="2923675"/>
          <a:ext cx="1468359" cy="59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9" name="Equation" r:id="rId4" imgW="1104900" imgH="444500" progId="Equation.DSMT4">
                  <p:embed/>
                </p:oleObj>
              </mc:Choice>
              <mc:Fallback>
                <p:oleObj name="Equation" r:id="rId4" imgW="11049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26645" y="2923675"/>
                        <a:ext cx="1468359" cy="59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530823" y="3792561"/>
            <a:ext cx="210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Single small cavity</a:t>
            </a:r>
            <a:endParaRPr lang="en-US" i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782665" y="2733697"/>
            <a:ext cx="82881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97560" y="1981162"/>
            <a:ext cx="13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Higher </a:t>
            </a:r>
            <a:endParaRPr lang="en-US" i="1" dirty="0" smtClean="0">
              <a:solidFill>
                <a:srgbClr val="008000"/>
              </a:solidFill>
            </a:endParaRPr>
          </a:p>
          <a:p>
            <a:pPr algn="ctr"/>
            <a:r>
              <a:rPr lang="en-US" i="1" dirty="0" smtClean="0">
                <a:solidFill>
                  <a:srgbClr val="008000"/>
                </a:solidFill>
              </a:rPr>
              <a:t>frequency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10584" y="1968753"/>
            <a:ext cx="134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Larger</a:t>
            </a:r>
            <a:endParaRPr lang="en-US" i="1" dirty="0" smtClean="0">
              <a:solidFill>
                <a:srgbClr val="008000"/>
              </a:solidFill>
            </a:endParaRPr>
          </a:p>
          <a:p>
            <a:pPr algn="ctr"/>
            <a:r>
              <a:rPr lang="en-US" i="1" dirty="0" smtClean="0">
                <a:solidFill>
                  <a:srgbClr val="008000"/>
                </a:solidFill>
              </a:rPr>
              <a:t>Volume</a:t>
            </a: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419893"/>
              </p:ext>
            </p:extLst>
          </p:nvPr>
        </p:nvGraphicFramePr>
        <p:xfrm>
          <a:off x="3695003" y="4377453"/>
          <a:ext cx="1786383" cy="554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00" name="Equation" r:id="rId6" imgW="901700" imgH="279400" progId="Equation.3">
                  <p:embed/>
                </p:oleObj>
              </mc:Choice>
              <mc:Fallback>
                <p:oleObj name="Equation" r:id="rId6" imgW="901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95003" y="4377453"/>
                        <a:ext cx="1786383" cy="554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48"/>
          <p:cNvSpPr/>
          <p:nvPr/>
        </p:nvSpPr>
        <p:spPr>
          <a:xfrm>
            <a:off x="5301386" y="1262035"/>
            <a:ext cx="360000" cy="360000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329273" y="1262038"/>
            <a:ext cx="359997" cy="359997"/>
            <a:chOff x="4559510" y="3280171"/>
            <a:chExt cx="752400" cy="752400"/>
          </a:xfrm>
        </p:grpSpPr>
        <p:sp>
          <p:nvSpPr>
            <p:cNvPr id="56" name="Oval 55"/>
            <p:cNvSpPr/>
            <p:nvPr/>
          </p:nvSpPr>
          <p:spPr>
            <a:xfrm>
              <a:off x="4559510" y="3280171"/>
              <a:ext cx="752400" cy="75240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649262" y="3370576"/>
              <a:ext cx="568888" cy="568887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14821" y="1252703"/>
            <a:ext cx="163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: Magnet bore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52906" y="1262038"/>
            <a:ext cx="119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: Cavity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42" grpId="0"/>
      <p:bldP spid="44" grpId="0"/>
      <p:bldP spid="46" grpId="0"/>
      <p:bldP spid="4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Sequence of Demonstration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25647"/>
            <a:ext cx="5925265" cy="3842145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Assembly of </a:t>
            </a:r>
            <a:r>
              <a:rPr lang="en-US" i="1" dirty="0" smtClean="0">
                <a:solidFill>
                  <a:srgbClr val="0000FF"/>
                </a:solidFill>
              </a:rPr>
              <a:t>a double-cavity system with a combiner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Calibrate the system up to the two couplers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C</a:t>
            </a:r>
            <a:r>
              <a:rPr lang="en-US" i="1" dirty="0" smtClean="0">
                <a:solidFill>
                  <a:srgbClr val="0000FF"/>
                </a:solidFill>
              </a:rPr>
              <a:t>ritical coupling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at slightly different resonant </a:t>
            </a:r>
            <a:r>
              <a:rPr lang="en-US" i="1" dirty="0" smtClean="0">
                <a:solidFill>
                  <a:srgbClr val="0000FF"/>
                </a:solidFill>
              </a:rPr>
              <a:t>frequencies </a:t>
            </a:r>
          </a:p>
          <a:p>
            <a:pPr lvl="1"/>
            <a:r>
              <a:rPr lang="en-US" i="1" dirty="0" smtClean="0"/>
              <a:t>Measure </a:t>
            </a:r>
            <a:r>
              <a:rPr lang="en-US" i="1" dirty="0" smtClean="0"/>
              <a:t>the initial </a:t>
            </a:r>
            <a:r>
              <a:rPr lang="en-US" i="1" dirty="0" smtClean="0"/>
              <a:t>Q </a:t>
            </a:r>
            <a:r>
              <a:rPr lang="en-US" i="1" dirty="0" smtClean="0"/>
              <a:t>(and S</a:t>
            </a:r>
            <a:r>
              <a:rPr lang="en-US" i="1" baseline="-25000" dirty="0" smtClean="0"/>
              <a:t>11</a:t>
            </a:r>
            <a:r>
              <a:rPr lang="en-US" i="1" dirty="0" smtClean="0"/>
              <a:t>) values</a:t>
            </a:r>
            <a:endParaRPr lang="en-US" i="1" dirty="0" smtClean="0"/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Assembly of </a:t>
            </a:r>
            <a:r>
              <a:rPr lang="en-US" i="1" dirty="0" smtClean="0">
                <a:solidFill>
                  <a:srgbClr val="0000FF"/>
                </a:solidFill>
              </a:rPr>
              <a:t>the full system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See two reflection peaks and two circles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Operation </a:t>
            </a:r>
            <a:r>
              <a:rPr lang="en-US" i="1" dirty="0" smtClean="0">
                <a:solidFill>
                  <a:srgbClr val="0000FF"/>
                </a:solidFill>
              </a:rPr>
              <a:t>a rotator 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For </a:t>
            </a:r>
            <a:r>
              <a:rPr lang="en-US" i="1" dirty="0" smtClean="0"/>
              <a:t>frequency matching</a:t>
            </a:r>
          </a:p>
          <a:p>
            <a:pPr lvl="1"/>
            <a:r>
              <a:rPr lang="en-US" i="1" dirty="0" smtClean="0"/>
              <a:t>Until the combined </a:t>
            </a:r>
            <a:r>
              <a:rPr lang="en-US" i="1" dirty="0" smtClean="0"/>
              <a:t>reflection coefficient </a:t>
            </a:r>
            <a:r>
              <a:rPr lang="en-US" i="1" dirty="0" smtClean="0"/>
              <a:t>is minimized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6596183" y="2377515"/>
            <a:ext cx="2085873" cy="532213"/>
            <a:chOff x="4001064" y="1497464"/>
            <a:chExt cx="3327292" cy="848962"/>
          </a:xfrm>
        </p:grpSpPr>
        <p:sp>
          <p:nvSpPr>
            <p:cNvPr id="38" name="Rectangle 37"/>
            <p:cNvSpPr/>
            <p:nvPr/>
          </p:nvSpPr>
          <p:spPr>
            <a:xfrm>
              <a:off x="4001064" y="1679272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205156" y="2212179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12346" y="2205494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86407" y="1741333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 Same Side Corner Rectangle 41"/>
            <p:cNvSpPr/>
            <p:nvPr/>
          </p:nvSpPr>
          <p:spPr>
            <a:xfrm rot="16200000">
              <a:off x="5857273" y="1840425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urved Connector 42"/>
            <p:cNvCxnSpPr>
              <a:stCxn id="39" idx="4"/>
              <a:endCxn id="42" idx="3"/>
            </p:cNvCxnSpPr>
            <p:nvPr/>
          </p:nvCxnSpPr>
          <p:spPr>
            <a:xfrm rot="5400000" flipH="1" flipV="1">
              <a:off x="4962307" y="1289613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 flipV="1">
              <a:off x="6297551" y="1508605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6897468" y="1597192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97551" y="2009159"/>
              <a:ext cx="153105" cy="1355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011320" y="1497464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6596185" y="3394956"/>
            <a:ext cx="2090615" cy="663370"/>
            <a:chOff x="4001064" y="4443118"/>
            <a:chExt cx="3334859" cy="1058179"/>
          </a:xfrm>
        </p:grpSpPr>
        <p:sp>
          <p:nvSpPr>
            <p:cNvPr id="49" name="Rectangle 48"/>
            <p:cNvSpPr/>
            <p:nvPr/>
          </p:nvSpPr>
          <p:spPr>
            <a:xfrm>
              <a:off x="4001064" y="4624926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205156" y="5157833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712346" y="5151148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086407" y="4686987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 Same Side Corner Rectangle 52"/>
            <p:cNvSpPr/>
            <p:nvPr/>
          </p:nvSpPr>
          <p:spPr>
            <a:xfrm rot="16200000">
              <a:off x="5857273" y="4786079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urved Connector 53"/>
            <p:cNvCxnSpPr>
              <a:stCxn id="50" idx="4"/>
              <a:endCxn id="53" idx="3"/>
            </p:cNvCxnSpPr>
            <p:nvPr/>
          </p:nvCxnSpPr>
          <p:spPr>
            <a:xfrm rot="5400000" flipH="1" flipV="1">
              <a:off x="4962307" y="4235267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flipV="1">
              <a:off x="6297551" y="445425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n 55"/>
            <p:cNvSpPr/>
            <p:nvPr/>
          </p:nvSpPr>
          <p:spPr>
            <a:xfrm>
              <a:off x="6897468" y="4542846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7011320" y="4443118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flipV="1">
              <a:off x="6305118" y="472919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n 58"/>
            <p:cNvSpPr/>
            <p:nvPr/>
          </p:nvSpPr>
          <p:spPr>
            <a:xfrm>
              <a:off x="6905035" y="4817786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7030028" y="4718058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Content Placeholder 2"/>
          <p:cNvSpPr txBox="1">
            <a:spLocks/>
          </p:cNvSpPr>
          <p:nvPr/>
        </p:nvSpPr>
        <p:spPr>
          <a:xfrm>
            <a:off x="457201" y="4942910"/>
            <a:ext cx="8229600" cy="1534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Operate </a:t>
            </a:r>
            <a:r>
              <a:rPr lang="en-US" i="1" dirty="0" smtClean="0">
                <a:solidFill>
                  <a:srgbClr val="0000FF"/>
                </a:solidFill>
              </a:rPr>
              <a:t>the linear </a:t>
            </a:r>
            <a:r>
              <a:rPr lang="en-US" i="1" dirty="0" smtClean="0">
                <a:solidFill>
                  <a:srgbClr val="0000FF"/>
                </a:solidFill>
              </a:rPr>
              <a:t>positioner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F</a:t>
            </a:r>
            <a:r>
              <a:rPr lang="en-US" i="1" dirty="0" smtClean="0">
                <a:solidFill>
                  <a:srgbClr val="292934"/>
                </a:solidFill>
              </a:rPr>
              <a:t>or critical </a:t>
            </a:r>
            <a:r>
              <a:rPr lang="en-US" i="1" dirty="0" smtClean="0">
                <a:solidFill>
                  <a:srgbClr val="292934"/>
                </a:solidFill>
              </a:rPr>
              <a:t>coupling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Reflection peak </a:t>
            </a:r>
            <a:r>
              <a:rPr lang="en-US" i="1" dirty="0" smtClean="0">
                <a:solidFill>
                  <a:srgbClr val="292934"/>
                </a:solidFill>
              </a:rPr>
              <a:t>becomes</a:t>
            </a:r>
            <a:r>
              <a:rPr lang="en-US" i="1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further deeper / Smith circle passes through the center</a:t>
            </a:r>
          </a:p>
          <a:p>
            <a:pPr lvl="8"/>
            <a:endParaRPr lang="en-US" i="1" dirty="0" smtClean="0">
              <a:solidFill>
                <a:srgbClr val="292934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Compare the Q (S</a:t>
            </a:r>
            <a:r>
              <a:rPr lang="en-US" i="1" baseline="-25000" dirty="0" smtClean="0">
                <a:solidFill>
                  <a:srgbClr val="0000FF"/>
                </a:solidFill>
              </a:rPr>
              <a:t>11</a:t>
            </a:r>
            <a:r>
              <a:rPr lang="en-US" i="1" dirty="0" smtClean="0">
                <a:solidFill>
                  <a:srgbClr val="0000FF"/>
                </a:solidFill>
              </a:rPr>
              <a:t>) value with the initial ones</a:t>
            </a:r>
          </a:p>
          <a:p>
            <a:pPr marL="274320" lvl="1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6606945" y="1377756"/>
            <a:ext cx="1891866" cy="525228"/>
            <a:chOff x="4001064" y="4454259"/>
            <a:chExt cx="3017823" cy="837821"/>
          </a:xfrm>
        </p:grpSpPr>
        <p:sp>
          <p:nvSpPr>
            <p:cNvPr id="63" name="Rectangle 62"/>
            <p:cNvSpPr/>
            <p:nvPr/>
          </p:nvSpPr>
          <p:spPr>
            <a:xfrm>
              <a:off x="4001064" y="4624926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205156" y="5157833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712346" y="5151148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086407" y="4686987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 Same Side Corner Rectangle 66"/>
            <p:cNvSpPr/>
            <p:nvPr/>
          </p:nvSpPr>
          <p:spPr>
            <a:xfrm rot="16200000">
              <a:off x="5857273" y="4786079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Curved Connector 67"/>
            <p:cNvCxnSpPr>
              <a:stCxn id="64" idx="4"/>
              <a:endCxn id="67" idx="3"/>
            </p:cNvCxnSpPr>
            <p:nvPr/>
          </p:nvCxnSpPr>
          <p:spPr>
            <a:xfrm rot="5400000" flipH="1" flipV="1">
              <a:off x="4962307" y="4235267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urved Connector 68"/>
            <p:cNvCxnSpPr/>
            <p:nvPr/>
          </p:nvCxnSpPr>
          <p:spPr>
            <a:xfrm flipV="1">
              <a:off x="6297551" y="445425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/>
            <p:nvPr/>
          </p:nvCxnSpPr>
          <p:spPr>
            <a:xfrm flipV="1">
              <a:off x="6305118" y="472919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3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Critical Coupling </a:t>
            </a:r>
            <a:r>
              <a:rPr lang="en-US" sz="3600" dirty="0"/>
              <a:t>(</a:t>
            </a:r>
            <a:r>
              <a:rPr lang="en-US" sz="3600" dirty="0" smtClean="0"/>
              <a:t>Cavity I)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Content Placeholder 7" descr="LINEAR01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5976"/>
          <a:stretch>
            <a:fillRect/>
          </a:stretch>
        </p:blipFill>
        <p:spPr>
          <a:xfrm>
            <a:off x="457200" y="1325563"/>
            <a:ext cx="8229600" cy="5151437"/>
          </a:xfrm>
        </p:spPr>
      </p:pic>
      <p:grpSp>
        <p:nvGrpSpPr>
          <p:cNvPr id="18" name="Group 17"/>
          <p:cNvGrpSpPr/>
          <p:nvPr/>
        </p:nvGrpSpPr>
        <p:grpSpPr>
          <a:xfrm>
            <a:off x="4090192" y="1497464"/>
            <a:ext cx="3327292" cy="848962"/>
            <a:chOff x="4001064" y="1497464"/>
            <a:chExt cx="3327292" cy="848962"/>
          </a:xfrm>
        </p:grpSpPr>
        <p:sp>
          <p:nvSpPr>
            <p:cNvPr id="19" name="Rectangle 18"/>
            <p:cNvSpPr/>
            <p:nvPr/>
          </p:nvSpPr>
          <p:spPr>
            <a:xfrm>
              <a:off x="4001064" y="1679272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205156" y="2212179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712346" y="2205494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86407" y="1741333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ame Side Corner Rectangle 22"/>
            <p:cNvSpPr/>
            <p:nvPr/>
          </p:nvSpPr>
          <p:spPr>
            <a:xfrm rot="16200000">
              <a:off x="5857273" y="1840425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urved Connector 23"/>
            <p:cNvCxnSpPr>
              <a:stCxn id="20" idx="4"/>
              <a:endCxn id="23" idx="3"/>
            </p:cNvCxnSpPr>
            <p:nvPr/>
          </p:nvCxnSpPr>
          <p:spPr>
            <a:xfrm rot="5400000" flipH="1" flipV="1">
              <a:off x="4962307" y="1289613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/>
            <p:nvPr/>
          </p:nvCxnSpPr>
          <p:spPr>
            <a:xfrm flipV="1">
              <a:off x="6297551" y="1508605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897468" y="1597192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97551" y="2009159"/>
              <a:ext cx="153105" cy="1355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011320" y="1497464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180948" y="2605021"/>
            <a:ext cx="193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010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4.5353 </a:t>
            </a:r>
            <a:r>
              <a:rPr lang="en-US" dirty="0">
                <a:solidFill>
                  <a:srgbClr val="FFFF00"/>
                </a:solidFill>
              </a:rPr>
              <a:t>GHz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11</a:t>
            </a:r>
            <a:r>
              <a:rPr lang="en-US" dirty="0" smtClean="0">
                <a:solidFill>
                  <a:srgbClr val="FFFF00"/>
                </a:solidFill>
              </a:rPr>
              <a:t>: −46.4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Q  : 2,530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49211" y="2280703"/>
            <a:ext cx="82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Term.</a:t>
            </a:r>
          </a:p>
        </p:txBody>
      </p:sp>
      <p:sp>
        <p:nvSpPr>
          <p:cNvPr id="31" name="Oval 30"/>
          <p:cNvSpPr/>
          <p:nvPr/>
        </p:nvSpPr>
        <p:spPr>
          <a:xfrm>
            <a:off x="4010770" y="2854905"/>
            <a:ext cx="2340000" cy="2340000"/>
          </a:xfrm>
          <a:prstGeom prst="ellipse">
            <a:avLst/>
          </a:prstGeom>
          <a:noFill/>
          <a:ln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/>
              <a:t>Critical </a:t>
            </a:r>
            <a:r>
              <a:rPr lang="en-US" sz="3600" dirty="0" smtClean="0"/>
              <a:t>Coupling (Cavity II)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Content Placeholder 7" descr="LINEAR02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5976"/>
          <a:stretch>
            <a:fillRect/>
          </a:stretch>
        </p:blipFill>
        <p:spPr>
          <a:xfrm>
            <a:off x="457200" y="1325563"/>
            <a:ext cx="8229600" cy="5151437"/>
          </a:xfrm>
        </p:spPr>
      </p:pic>
      <p:grpSp>
        <p:nvGrpSpPr>
          <p:cNvPr id="9" name="Group 8"/>
          <p:cNvGrpSpPr/>
          <p:nvPr/>
        </p:nvGrpSpPr>
        <p:grpSpPr>
          <a:xfrm>
            <a:off x="4086407" y="1681909"/>
            <a:ext cx="3327292" cy="868791"/>
            <a:chOff x="4001064" y="1679272"/>
            <a:chExt cx="3327292" cy="868791"/>
          </a:xfrm>
        </p:grpSpPr>
        <p:sp>
          <p:nvSpPr>
            <p:cNvPr id="10" name="Rectangle 9"/>
            <p:cNvSpPr/>
            <p:nvPr/>
          </p:nvSpPr>
          <p:spPr>
            <a:xfrm>
              <a:off x="4001064" y="1679272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205156" y="2212179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12346" y="2205494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6407" y="1741333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6200000">
              <a:off x="5857273" y="1840425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urved Connector 14"/>
            <p:cNvCxnSpPr>
              <a:stCxn id="11" idx="4"/>
              <a:endCxn id="14" idx="3"/>
            </p:cNvCxnSpPr>
            <p:nvPr/>
          </p:nvCxnSpPr>
          <p:spPr>
            <a:xfrm rot="5400000" flipH="1" flipV="1">
              <a:off x="4962307" y="1289613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/>
            <p:nvPr/>
          </p:nvCxnSpPr>
          <p:spPr>
            <a:xfrm flipV="1">
              <a:off x="6297551" y="1775965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n 16"/>
            <p:cNvSpPr/>
            <p:nvPr/>
          </p:nvSpPr>
          <p:spPr>
            <a:xfrm>
              <a:off x="6897468" y="1864552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6297551" y="1838660"/>
              <a:ext cx="153105" cy="1359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011320" y="1764824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180949" y="2605021"/>
            <a:ext cx="1927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010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4.5607 </a:t>
            </a:r>
            <a:r>
              <a:rPr lang="en-US" dirty="0">
                <a:solidFill>
                  <a:srgbClr val="FFFF00"/>
                </a:solidFill>
              </a:rPr>
              <a:t>GHz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11</a:t>
            </a:r>
            <a:r>
              <a:rPr lang="en-US" dirty="0" smtClean="0">
                <a:solidFill>
                  <a:srgbClr val="FFFF00"/>
                </a:solidFill>
              </a:rPr>
              <a:t>: −43.2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Q  : 2,440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0090" y="1379084"/>
            <a:ext cx="82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Term.</a:t>
            </a:r>
          </a:p>
        </p:txBody>
      </p:sp>
      <p:sp>
        <p:nvSpPr>
          <p:cNvPr id="22" name="Oval 21"/>
          <p:cNvSpPr/>
          <p:nvPr/>
        </p:nvSpPr>
        <p:spPr>
          <a:xfrm>
            <a:off x="4010770" y="3022005"/>
            <a:ext cx="2340000" cy="2340000"/>
          </a:xfrm>
          <a:prstGeom prst="ellipse">
            <a:avLst/>
          </a:prstGeom>
          <a:noFill/>
          <a:ln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Combining </a:t>
            </a:r>
            <a:r>
              <a:rPr lang="en-US" sz="3600" dirty="0"/>
              <a:t>T</a:t>
            </a:r>
            <a:r>
              <a:rPr lang="en-US" sz="3600" dirty="0" smtClean="0"/>
              <a:t>wo Cavities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Content Placeholder 7" descr="LINEAR03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5976"/>
          <a:stretch>
            <a:fillRect/>
          </a:stretch>
        </p:blipFill>
        <p:spPr>
          <a:xfrm>
            <a:off x="457200" y="1325563"/>
            <a:ext cx="8229600" cy="5151437"/>
          </a:xfrm>
        </p:spPr>
      </p:pic>
      <p:grpSp>
        <p:nvGrpSpPr>
          <p:cNvPr id="9" name="Group 8"/>
          <p:cNvGrpSpPr/>
          <p:nvPr/>
        </p:nvGrpSpPr>
        <p:grpSpPr>
          <a:xfrm>
            <a:off x="4086407" y="1502184"/>
            <a:ext cx="3334859" cy="1058179"/>
            <a:chOff x="4001064" y="4443118"/>
            <a:chExt cx="3334859" cy="1058179"/>
          </a:xfrm>
        </p:grpSpPr>
        <p:sp>
          <p:nvSpPr>
            <p:cNvPr id="10" name="Rectangle 9"/>
            <p:cNvSpPr/>
            <p:nvPr/>
          </p:nvSpPr>
          <p:spPr>
            <a:xfrm>
              <a:off x="4001064" y="4624926"/>
              <a:ext cx="975860" cy="667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205156" y="5157833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12346" y="5151148"/>
              <a:ext cx="75209" cy="7520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6407" y="4686987"/>
              <a:ext cx="814178" cy="4033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 Side Corner Rectangle 13"/>
            <p:cNvSpPr/>
            <p:nvPr/>
          </p:nvSpPr>
          <p:spPr>
            <a:xfrm rot="16200000">
              <a:off x="5857273" y="4786079"/>
              <a:ext cx="543088" cy="3374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urved Connector 14"/>
            <p:cNvCxnSpPr>
              <a:stCxn id="11" idx="4"/>
              <a:endCxn id="14" idx="3"/>
            </p:cNvCxnSpPr>
            <p:nvPr/>
          </p:nvCxnSpPr>
          <p:spPr>
            <a:xfrm rot="5400000" flipH="1" flipV="1">
              <a:off x="4962307" y="4235267"/>
              <a:ext cx="278230" cy="1717322"/>
            </a:xfrm>
            <a:prstGeom prst="curvedConnector4">
              <a:avLst>
                <a:gd name="adj1" fmla="val -57216"/>
                <a:gd name="adj2" fmla="val 48102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/>
            <p:nvPr/>
          </p:nvCxnSpPr>
          <p:spPr>
            <a:xfrm flipV="1">
              <a:off x="6297551" y="445425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n 16"/>
            <p:cNvSpPr/>
            <p:nvPr/>
          </p:nvSpPr>
          <p:spPr>
            <a:xfrm>
              <a:off x="6897468" y="4542846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011320" y="4443118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/>
            <p:nvPr/>
          </p:nvCxnSpPr>
          <p:spPr>
            <a:xfrm flipV="1">
              <a:off x="6305118" y="4729199"/>
              <a:ext cx="713769" cy="364608"/>
            </a:xfrm>
            <a:prstGeom prst="curvedConnector3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n 19"/>
            <p:cNvSpPr/>
            <p:nvPr/>
          </p:nvSpPr>
          <p:spPr>
            <a:xfrm>
              <a:off x="6905035" y="4817786"/>
              <a:ext cx="430888" cy="683511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030028" y="4718058"/>
              <a:ext cx="0" cy="180000"/>
            </a:xfrm>
            <a:prstGeom prst="line">
              <a:avLst/>
            </a:prstGeom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114104" y="2152873"/>
            <a:ext cx="24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FFFF"/>
                </a:solidFill>
              </a:rPr>
              <a:t>Marker 1:  981 </a:t>
            </a:r>
            <a:r>
              <a:rPr lang="en-US" i="1" dirty="0" err="1" smtClean="0">
                <a:solidFill>
                  <a:srgbClr val="00FFFF"/>
                </a:solidFill>
              </a:rPr>
              <a:t>mU</a:t>
            </a:r>
            <a:endParaRPr lang="en-US" i="1" dirty="0" smtClean="0">
              <a:solidFill>
                <a:srgbClr val="00FFFF"/>
              </a:solidFill>
            </a:endParaRPr>
          </a:p>
          <a:p>
            <a:r>
              <a:rPr lang="en-US" i="1" dirty="0" smtClean="0">
                <a:solidFill>
                  <a:srgbClr val="00FFFF"/>
                </a:solidFill>
              </a:rPr>
              <a:t>Marker 2:  508 </a:t>
            </a:r>
            <a:r>
              <a:rPr lang="en-US" i="1" dirty="0" err="1" smtClean="0">
                <a:solidFill>
                  <a:srgbClr val="00FFFF"/>
                </a:solidFill>
              </a:rPr>
              <a:t>mU</a:t>
            </a:r>
            <a:endParaRPr lang="en-US" i="1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104" y="4155182"/>
            <a:ext cx="16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</a:t>
            </a:r>
            <a:r>
              <a:rPr lang="en-US" i="1" baseline="-25000" dirty="0" smtClean="0">
                <a:solidFill>
                  <a:srgbClr val="FFFF00"/>
                </a:solidFill>
              </a:rPr>
              <a:t>11</a:t>
            </a:r>
            <a:r>
              <a:rPr lang="en-US" i="1" dirty="0" smtClean="0">
                <a:solidFill>
                  <a:srgbClr val="FFFF00"/>
                </a:solidFill>
              </a:rPr>
              <a:t> = −6 dB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6718" y="4339848"/>
            <a:ext cx="24879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85928" y="4339848"/>
            <a:ext cx="31293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10770" y="2854905"/>
            <a:ext cx="2340000" cy="2340000"/>
          </a:xfrm>
          <a:prstGeom prst="ellipse">
            <a:avLst/>
          </a:prstGeom>
          <a:noFill/>
          <a:ln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Frequency Matching – Rotator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Content Placeholder 7" descr="LINEAR04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5976"/>
          <a:stretch>
            <a:fillRect/>
          </a:stretch>
        </p:blipFill>
        <p:spPr>
          <a:xfrm>
            <a:off x="457200" y="1325563"/>
            <a:ext cx="8229600" cy="5151437"/>
          </a:xfrm>
        </p:spPr>
      </p:pic>
      <p:sp>
        <p:nvSpPr>
          <p:cNvPr id="9" name="TextBox 8"/>
          <p:cNvSpPr txBox="1"/>
          <p:nvPr/>
        </p:nvSpPr>
        <p:spPr>
          <a:xfrm>
            <a:off x="1180949" y="2605021"/>
            <a:ext cx="194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010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4.5607 </a:t>
            </a:r>
            <a:r>
              <a:rPr lang="en-US" dirty="0">
                <a:solidFill>
                  <a:srgbClr val="FFFF00"/>
                </a:solidFill>
              </a:rPr>
              <a:t>GHz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11</a:t>
            </a:r>
            <a:r>
              <a:rPr lang="en-US" dirty="0" smtClean="0">
                <a:solidFill>
                  <a:srgbClr val="FFFF00"/>
                </a:solidFill>
              </a:rPr>
              <a:t>: −30.7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Q  : 2,690</a:t>
            </a:r>
          </a:p>
        </p:txBody>
      </p:sp>
      <p:sp>
        <p:nvSpPr>
          <p:cNvPr id="12" name="Oval 11"/>
          <p:cNvSpPr/>
          <p:nvPr/>
        </p:nvSpPr>
        <p:spPr>
          <a:xfrm>
            <a:off x="4010770" y="2854905"/>
            <a:ext cx="2340000" cy="2340000"/>
          </a:xfrm>
          <a:prstGeom prst="ellipse">
            <a:avLst/>
          </a:prstGeom>
          <a:noFill/>
          <a:ln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7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Critical Coupling – Linear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Content Placeholder 7" descr="LINEAR05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5976"/>
          <a:stretch>
            <a:fillRect/>
          </a:stretch>
        </p:blipFill>
        <p:spPr>
          <a:xfrm>
            <a:off x="457200" y="1325563"/>
            <a:ext cx="8229600" cy="5151437"/>
          </a:xfrm>
        </p:spPr>
      </p:pic>
      <p:sp>
        <p:nvSpPr>
          <p:cNvPr id="9" name="TextBox 8"/>
          <p:cNvSpPr txBox="1"/>
          <p:nvPr/>
        </p:nvSpPr>
        <p:spPr>
          <a:xfrm>
            <a:off x="1180948" y="2605021"/>
            <a:ext cx="187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010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4.5606 </a:t>
            </a:r>
            <a:r>
              <a:rPr lang="en-US" dirty="0">
                <a:solidFill>
                  <a:srgbClr val="FFFF00"/>
                </a:solidFill>
              </a:rPr>
              <a:t>GHz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11</a:t>
            </a:r>
            <a:r>
              <a:rPr lang="en-US" dirty="0" smtClean="0">
                <a:solidFill>
                  <a:srgbClr val="FFFF00"/>
                </a:solidFill>
              </a:rPr>
              <a:t>: −44.4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Q  : 2,610</a:t>
            </a:r>
          </a:p>
        </p:txBody>
      </p:sp>
      <p:sp>
        <p:nvSpPr>
          <p:cNvPr id="10" name="Oval 9"/>
          <p:cNvSpPr/>
          <p:nvPr/>
        </p:nvSpPr>
        <p:spPr>
          <a:xfrm>
            <a:off x="4010770" y="2854905"/>
            <a:ext cx="2340000" cy="2340000"/>
          </a:xfrm>
          <a:prstGeom prst="ellipse">
            <a:avLst/>
          </a:prstGeom>
          <a:noFill/>
          <a:ln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 Matching – Movie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8" name="20160502_10344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85913"/>
            <a:ext cx="8229600" cy="46291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8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Project Plan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2661014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Multiple stages</a:t>
            </a:r>
          </a:p>
          <a:p>
            <a:pPr lvl="1"/>
            <a:r>
              <a:rPr lang="en-US" i="1" dirty="0"/>
              <a:t>D</a:t>
            </a:r>
            <a:r>
              <a:rPr lang="en-US" i="1" dirty="0" smtClean="0"/>
              <a:t>epending on cavity multiplicity (#) and cavity quality factor</a:t>
            </a:r>
          </a:p>
          <a:p>
            <a:pPr lvl="1"/>
            <a:r>
              <a:rPr lang="en-US" i="1" dirty="0" smtClean="0"/>
              <a:t>1</a:t>
            </a:r>
            <a:r>
              <a:rPr lang="en-US" i="1" baseline="30000" dirty="0" smtClean="0"/>
              <a:t>st</a:t>
            </a:r>
            <a:r>
              <a:rPr lang="en-US" i="1" dirty="0" smtClean="0"/>
              <a:t> stage: double-cavity with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u</a:t>
            </a:r>
            <a:r>
              <a:rPr lang="en-US" i="1" dirty="0" smtClean="0"/>
              <a:t>=10</a:t>
            </a:r>
            <a:r>
              <a:rPr lang="en-US" i="1" baseline="30000" dirty="0" smtClean="0"/>
              <a:t>4</a:t>
            </a:r>
          </a:p>
          <a:p>
            <a:pPr lvl="1"/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</a:t>
            </a:r>
            <a:r>
              <a:rPr lang="en-US" i="1" dirty="0"/>
              <a:t>stage: </a:t>
            </a:r>
            <a:r>
              <a:rPr lang="en-US" i="1" dirty="0" smtClean="0"/>
              <a:t>quadruple-</a:t>
            </a:r>
            <a:r>
              <a:rPr lang="en-US" i="1" dirty="0"/>
              <a:t>cavity with </a:t>
            </a:r>
            <a:r>
              <a:rPr lang="en-US" i="1" dirty="0" err="1"/>
              <a:t>Q</a:t>
            </a:r>
            <a:r>
              <a:rPr lang="en-US" i="1" baseline="-25000" dirty="0" err="1"/>
              <a:t>u</a:t>
            </a:r>
            <a:r>
              <a:rPr lang="en-US" i="1" dirty="0"/>
              <a:t>=10</a:t>
            </a:r>
            <a:r>
              <a:rPr lang="en-US" i="1" baseline="30000" dirty="0"/>
              <a:t>4</a:t>
            </a:r>
          </a:p>
          <a:p>
            <a:pPr lvl="1"/>
            <a:r>
              <a:rPr lang="en-US" i="1" dirty="0" smtClean="0"/>
              <a:t>3</a:t>
            </a:r>
            <a:r>
              <a:rPr lang="en-US" i="1" baseline="30000" dirty="0" smtClean="0"/>
              <a:t>rd</a:t>
            </a:r>
            <a:r>
              <a:rPr lang="en-US" i="1" dirty="0" smtClean="0"/>
              <a:t> </a:t>
            </a:r>
            <a:r>
              <a:rPr lang="en-US" i="1" dirty="0"/>
              <a:t>stage: </a:t>
            </a:r>
            <a:r>
              <a:rPr lang="en-US" i="1" dirty="0" smtClean="0"/>
              <a:t>quadruple-</a:t>
            </a:r>
            <a:r>
              <a:rPr lang="en-US" i="1" dirty="0"/>
              <a:t>cavity with </a:t>
            </a:r>
            <a:r>
              <a:rPr lang="en-US" i="1" dirty="0" err="1"/>
              <a:t>Q</a:t>
            </a:r>
            <a:r>
              <a:rPr lang="en-US" i="1" baseline="-25000" dirty="0" err="1"/>
              <a:t>u</a:t>
            </a:r>
            <a:r>
              <a:rPr lang="en-US" i="1" dirty="0"/>
              <a:t>=</a:t>
            </a:r>
            <a:r>
              <a:rPr lang="en-US" i="1" dirty="0" smtClean="0"/>
              <a:t>10</a:t>
            </a:r>
            <a:r>
              <a:rPr lang="en-US" i="1" baseline="30000" dirty="0" smtClean="0"/>
              <a:t>6</a:t>
            </a:r>
            <a:endParaRPr lang="en-US" i="1" baseline="30000" dirty="0"/>
          </a:p>
          <a:p>
            <a:pPr lvl="1"/>
            <a:r>
              <a:rPr lang="en-US" i="1" dirty="0" smtClean="0"/>
              <a:t>Final </a:t>
            </a:r>
            <a:r>
              <a:rPr lang="en-US" i="1" dirty="0"/>
              <a:t>stage: </a:t>
            </a:r>
            <a:r>
              <a:rPr lang="en-US" i="1" dirty="0" smtClean="0"/>
              <a:t>septuplet-</a:t>
            </a:r>
            <a:r>
              <a:rPr lang="en-US" i="1" dirty="0"/>
              <a:t>cavity with </a:t>
            </a:r>
            <a:r>
              <a:rPr lang="en-US" i="1" dirty="0" err="1"/>
              <a:t>Q</a:t>
            </a:r>
            <a:r>
              <a:rPr lang="en-US" i="1" baseline="-25000" dirty="0" err="1"/>
              <a:t>u</a:t>
            </a:r>
            <a:r>
              <a:rPr lang="en-US" i="1" dirty="0"/>
              <a:t>=</a:t>
            </a:r>
            <a:r>
              <a:rPr lang="en-US" i="1" dirty="0" smtClean="0"/>
              <a:t>10</a:t>
            </a:r>
            <a:r>
              <a:rPr lang="en-US" i="1" baseline="30000" dirty="0" smtClean="0"/>
              <a:t>6</a:t>
            </a:r>
            <a:endParaRPr lang="en-US" i="1" dirty="0" smtClean="0"/>
          </a:p>
          <a:p>
            <a:pPr lvl="2"/>
            <a:r>
              <a:rPr lang="en-US" i="1" dirty="0" smtClean="0"/>
              <a:t>R=1.3 cm, f(TM</a:t>
            </a:r>
            <a:r>
              <a:rPr lang="en-US" i="1" baseline="-25000" dirty="0" smtClean="0"/>
              <a:t>010</a:t>
            </a:r>
            <a:r>
              <a:rPr lang="en-US" i="1" dirty="0" smtClean="0"/>
              <a:t>)=~8 GHz (with a dielectric tuning rod)</a:t>
            </a:r>
          </a:p>
        </p:txBody>
      </p:sp>
      <p:graphicFrame>
        <p:nvGraphicFramePr>
          <p:cNvPr id="7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134047"/>
              </p:ext>
            </p:extLst>
          </p:nvPr>
        </p:nvGraphicFramePr>
        <p:xfrm>
          <a:off x="382078" y="3902792"/>
          <a:ext cx="83594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78"/>
                <a:gridCol w="542269"/>
                <a:gridCol w="417973"/>
                <a:gridCol w="417973"/>
                <a:gridCol w="417973"/>
                <a:gridCol w="417973"/>
                <a:gridCol w="417973"/>
                <a:gridCol w="417973"/>
                <a:gridCol w="208987"/>
                <a:gridCol w="208987"/>
                <a:gridCol w="417973"/>
                <a:gridCol w="208987"/>
                <a:gridCol w="208987"/>
                <a:gridCol w="417973"/>
                <a:gridCol w="208987"/>
                <a:gridCol w="208987"/>
                <a:gridCol w="417973"/>
                <a:gridCol w="417973"/>
                <a:gridCol w="417973"/>
                <a:gridCol w="417973"/>
                <a:gridCol w="417973"/>
                <a:gridCol w="417973"/>
                <a:gridCol w="417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Q</a:t>
                      </a:r>
                      <a:r>
                        <a:rPr lang="en-US" sz="1800" baseline="-25000" dirty="0" err="1" smtClean="0"/>
                        <a:t>u</a:t>
                      </a:r>
                      <a:endParaRPr lang="en-US" sz="1800" i="1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2015</a:t>
                      </a:r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2019</a:t>
                      </a:r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4</a:t>
                      </a:r>
                      <a:endParaRPr lang="en-US" sz="1800" i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4</a:t>
                      </a:r>
                      <a:endParaRPr lang="en-US" sz="1800" i="1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6</a:t>
                      </a:r>
                      <a:endParaRPr lang="en-US" sz="1800" i="1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</a:t>
                      </a:r>
                      <a:r>
                        <a:rPr lang="en-US" sz="1800" baseline="30000" dirty="0" smtClean="0"/>
                        <a:t>6</a:t>
                      </a:r>
                      <a:endParaRPr lang="en-US" sz="1800" i="1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9203" y="5761062"/>
            <a:ext cx="7794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8000"/>
                </a:solidFill>
              </a:rPr>
              <a:t>Design &amp; Procurement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				Construction &amp; Test at RT </a:t>
            </a:r>
          </a:p>
          <a:p>
            <a:r>
              <a:rPr lang="en-US" sz="1600" b="1" i="1" dirty="0" smtClean="0">
                <a:solidFill>
                  <a:srgbClr val="660066"/>
                </a:solidFill>
              </a:rPr>
              <a:t>								Commissioning at CR 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												Operation &amp; Analysis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25648"/>
            <a:ext cx="6226235" cy="515135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Multiple-cavity detector</a:t>
            </a:r>
          </a:p>
          <a:p>
            <a:pPr lvl="1"/>
            <a:r>
              <a:rPr lang="en-US" i="1" dirty="0" smtClean="0"/>
              <a:t>Increases </a:t>
            </a:r>
            <a:r>
              <a:rPr lang="en-US" i="1" dirty="0" smtClean="0"/>
              <a:t>the sensitivity for axion search in higher frequency region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Basic design: </a:t>
            </a:r>
            <a:r>
              <a:rPr lang="en-US" i="1" dirty="0" smtClean="0">
                <a:solidFill>
                  <a:srgbClr val="0000FF"/>
                </a:solidFill>
              </a:rPr>
              <a:t>signal </a:t>
            </a:r>
            <a:r>
              <a:rPr lang="en-US" i="1" dirty="0" smtClean="0">
                <a:solidFill>
                  <a:srgbClr val="0000FF"/>
                </a:solidFill>
              </a:rPr>
              <a:t>combination </a:t>
            </a:r>
            <a:r>
              <a:rPr lang="en-US" i="1" dirty="0" smtClean="0">
                <a:solidFill>
                  <a:srgbClr val="0000FF"/>
                </a:solidFill>
              </a:rPr>
              <a:t>preceding amplification</a:t>
            </a:r>
          </a:p>
          <a:p>
            <a:pPr lvl="1"/>
            <a:r>
              <a:rPr lang="en-US" i="1" dirty="0" smtClean="0"/>
              <a:t>Simpler setup with minimal sensitivity degradation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Realistic approach for phase (frequency) matching</a:t>
            </a:r>
          </a:p>
          <a:p>
            <a:pPr lvl="1"/>
            <a:r>
              <a:rPr lang="en-US" i="1" dirty="0" smtClean="0"/>
              <a:t>Frequency mismatch within FMT (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comb</a:t>
            </a:r>
            <a:r>
              <a:rPr lang="en-US" i="1" dirty="0" smtClean="0"/>
              <a:t> &gt; 0.95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ideal</a:t>
            </a:r>
            <a:r>
              <a:rPr lang="en-US" i="1" dirty="0" smtClean="0"/>
              <a:t>)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FMT = 2 GHz / </a:t>
            </a:r>
            <a:r>
              <a:rPr lang="en-US" i="1" dirty="0" err="1" smtClean="0">
                <a:solidFill>
                  <a:srgbClr val="FF0000"/>
                </a:solidFill>
              </a:rPr>
              <a:t>Q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u</a:t>
            </a:r>
            <a:r>
              <a:rPr lang="en-US" i="1" dirty="0" smtClean="0">
                <a:solidFill>
                  <a:srgbClr val="FF0000"/>
                </a:solidFill>
              </a:rPr>
              <a:t> for 6 GHz axion</a:t>
            </a:r>
            <a:endParaRPr lang="en-US" i="1" dirty="0" smtClean="0"/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Tuning mechanism</a:t>
            </a:r>
          </a:p>
          <a:p>
            <a:pPr lvl="1"/>
            <a:r>
              <a:rPr lang="en-US" i="1" dirty="0" smtClean="0"/>
              <a:t>To achieve frequency matching and critical coupling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Experimental demonstration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435" y="1259082"/>
            <a:ext cx="2378254" cy="4832884"/>
            <a:chOff x="6541111" y="1259082"/>
            <a:chExt cx="2378254" cy="4832884"/>
          </a:xfrm>
        </p:grpSpPr>
        <p:grpSp>
          <p:nvGrpSpPr>
            <p:cNvPr id="21" name="Group 20"/>
            <p:cNvGrpSpPr/>
            <p:nvPr/>
          </p:nvGrpSpPr>
          <p:grpSpPr>
            <a:xfrm>
              <a:off x="6582081" y="3106527"/>
              <a:ext cx="1941214" cy="1082279"/>
              <a:chOff x="3035910" y="4856290"/>
              <a:chExt cx="1941214" cy="1082279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035910" y="4858570"/>
                <a:ext cx="539999" cy="1079999"/>
                <a:chOff x="2455333" y="1169056"/>
                <a:chExt cx="411238" cy="862944"/>
              </a:xfrm>
            </p:grpSpPr>
            <p:sp>
              <p:nvSpPr>
                <p:cNvPr id="57" name="Can 56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an 57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775859" y="1169056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3586682" y="4858570"/>
                <a:ext cx="539999" cy="1079999"/>
                <a:chOff x="2455333" y="1168303"/>
                <a:chExt cx="411238" cy="863697"/>
              </a:xfrm>
            </p:grpSpPr>
            <p:sp>
              <p:nvSpPr>
                <p:cNvPr id="54" name="Can 53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an 54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769810" y="1168303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437125" y="4856290"/>
                <a:ext cx="539999" cy="1079999"/>
                <a:chOff x="2455333" y="1166962"/>
                <a:chExt cx="411238" cy="865038"/>
              </a:xfrm>
            </p:grpSpPr>
            <p:sp>
              <p:nvSpPr>
                <p:cNvPr id="51" name="Can 50"/>
                <p:cNvSpPr/>
                <p:nvPr/>
              </p:nvSpPr>
              <p:spPr>
                <a:xfrm>
                  <a:off x="2455333" y="1215571"/>
                  <a:ext cx="411238" cy="816429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an 51"/>
                <p:cNvSpPr/>
                <p:nvPr/>
              </p:nvSpPr>
              <p:spPr>
                <a:xfrm>
                  <a:off x="2553301" y="1257904"/>
                  <a:ext cx="45719" cy="743855"/>
                </a:xfrm>
                <a:prstGeom prst="can">
                  <a:avLst/>
                </a:prstGeom>
                <a:noFill/>
                <a:ln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772212" y="1166962"/>
                  <a:ext cx="0" cy="1080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4072503" y="5037400"/>
                <a:ext cx="269995" cy="402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…</a:t>
                </a:r>
                <a:endParaRPr lang="en-US" dirty="0"/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7002966" y="2683449"/>
              <a:ext cx="139642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008732" y="268344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545795" y="268344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99392" y="2681169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93709" y="225581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519840" y="1715811"/>
              <a:ext cx="344869" cy="5400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6753967" y="415099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291030" y="415099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8144627" y="4153271"/>
              <a:ext cx="0" cy="4253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 rot="5400000">
              <a:off x="6667112" y="4452632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7207111" y="4452631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8062769" y="4450351"/>
              <a:ext cx="179997" cy="4319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34986" y="1259082"/>
              <a:ext cx="717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Linear </a:t>
              </a:r>
              <a:r>
                <a:rPr lang="en-US" sz="1200" b="1" i="1" dirty="0" err="1" smtClean="0"/>
                <a:t>piezo</a:t>
              </a:r>
              <a:endParaRPr lang="en-US" sz="1200" b="1" i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9907" y="4774773"/>
              <a:ext cx="1316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Rotary </a:t>
              </a:r>
              <a:r>
                <a:rPr lang="en-US" sz="1200" b="1" i="1" dirty="0" err="1" smtClean="0"/>
                <a:t>piezos</a:t>
              </a:r>
              <a:endParaRPr lang="en-US" sz="1200" b="1" i="1" dirty="0"/>
            </a:p>
          </p:txBody>
        </p:sp>
        <p:sp>
          <p:nvSpPr>
            <p:cNvPr id="41" name="Curved Right Arrow 40"/>
            <p:cNvSpPr/>
            <p:nvPr/>
          </p:nvSpPr>
          <p:spPr>
            <a:xfrm>
              <a:off x="6541111" y="5081725"/>
              <a:ext cx="1836000" cy="540000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1)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42" name="Up-Down Arrow 41"/>
            <p:cNvSpPr/>
            <p:nvPr/>
          </p:nvSpPr>
          <p:spPr>
            <a:xfrm>
              <a:off x="8052432" y="1715811"/>
              <a:ext cx="252000" cy="540000"/>
            </a:xfrm>
            <a:prstGeom prst="upDown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312294" y="1734886"/>
              <a:ext cx="5344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3)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44" name="Curved Right Arrow 43"/>
            <p:cNvSpPr/>
            <p:nvPr/>
          </p:nvSpPr>
          <p:spPr>
            <a:xfrm>
              <a:off x="7936770" y="5774125"/>
              <a:ext cx="431996" cy="212516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45" name="Curved Right Arrow 44"/>
            <p:cNvSpPr/>
            <p:nvPr/>
          </p:nvSpPr>
          <p:spPr>
            <a:xfrm>
              <a:off x="7077694" y="5775654"/>
              <a:ext cx="431996" cy="212516"/>
            </a:xfrm>
            <a:prstGeom prst="curvedRightArrow">
              <a:avLst/>
            </a:prstGeom>
            <a:solidFill>
              <a:srgbClr val="D25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384870" y="5630301"/>
              <a:ext cx="5344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0000FF"/>
                  </a:solidFill>
                </a:rPr>
                <a:t>2)</a:t>
              </a:r>
              <a:endParaRPr lang="en-US" sz="24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25648"/>
            <a:ext cx="8229600" cy="51513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Backups</a:t>
            </a:r>
            <a:endParaRPr lang="en-US" sz="4400" i="1" dirty="0"/>
          </a:p>
          <a:p>
            <a:pPr lvl="1" algn="ctr"/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2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Configurations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61449"/>
          </a:xfrm>
        </p:spPr>
        <p:txBody>
          <a:bodyPr>
            <a:normAutofit/>
          </a:bodyPr>
          <a:lstStyle/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916618"/>
              </p:ext>
            </p:extLst>
          </p:nvPr>
        </p:nvGraphicFramePr>
        <p:xfrm>
          <a:off x="457199" y="1241778"/>
          <a:ext cx="8229600" cy="236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56"/>
                <a:gridCol w="2178245"/>
                <a:gridCol w="2182091"/>
                <a:gridCol w="2186708"/>
              </a:tblGrid>
              <a:tr h="442934"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2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3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1294015">
                <a:tc>
                  <a:txBody>
                    <a:bodyPr/>
                    <a:lstStyle/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r>
                        <a:rPr lang="en-US" sz="1600" i="1" dirty="0" smtClean="0"/>
                        <a:t>Schematic</a:t>
                      </a:r>
                    </a:p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endParaRPr lang="en-US" sz="16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</a:tr>
              <a:tr h="632763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Characteristic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 complete </a:t>
                      </a:r>
                    </a:p>
                    <a:p>
                      <a:pPr algn="ctr"/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readout chains</a:t>
                      </a:r>
                      <a:endParaRPr lang="en-US" sz="1600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N amplifiers</a:t>
                      </a:r>
                    </a:p>
                    <a:p>
                      <a:pPr algn="ctr"/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1 combiner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1 amplifier</a:t>
                      </a:r>
                    </a:p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 combiner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2253304" y="1808010"/>
            <a:ext cx="1979999" cy="1079617"/>
            <a:chOff x="1216446" y="4989744"/>
            <a:chExt cx="3215128" cy="1753088"/>
          </a:xfrm>
        </p:grpSpPr>
        <p:sp>
          <p:nvSpPr>
            <p:cNvPr id="86" name="Can 85"/>
            <p:cNvSpPr/>
            <p:nvPr/>
          </p:nvSpPr>
          <p:spPr>
            <a:xfrm>
              <a:off x="1216446" y="4989744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/>
            <p:cNvSpPr/>
            <p:nvPr/>
          </p:nvSpPr>
          <p:spPr>
            <a:xfrm rot="5400000">
              <a:off x="2011794" y="5193188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6" idx="4"/>
              <a:endCxn id="87" idx="3"/>
            </p:cNvCxnSpPr>
            <p:nvPr/>
          </p:nvCxnSpPr>
          <p:spPr>
            <a:xfrm>
              <a:off x="1767868" y="5377034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n 88"/>
            <p:cNvSpPr/>
            <p:nvPr/>
          </p:nvSpPr>
          <p:spPr>
            <a:xfrm>
              <a:off x="1216446" y="5968253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9"/>
            <p:cNvSpPr/>
            <p:nvPr/>
          </p:nvSpPr>
          <p:spPr>
            <a:xfrm rot="5400000">
              <a:off x="2011794" y="6171697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>
              <a:stCxn id="89" idx="4"/>
              <a:endCxn id="90" idx="3"/>
            </p:cNvCxnSpPr>
            <p:nvPr/>
          </p:nvCxnSpPr>
          <p:spPr>
            <a:xfrm>
              <a:off x="1767868" y="6355542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475520" y="5381343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467424" y="6355542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4043188" y="5502652"/>
              <a:ext cx="388386" cy="76716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Elbow Connector 94"/>
            <p:cNvCxnSpPr/>
            <p:nvPr/>
          </p:nvCxnSpPr>
          <p:spPr>
            <a:xfrm>
              <a:off x="3524507" y="5375211"/>
              <a:ext cx="504000" cy="389112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10800000" flipV="1">
              <a:off x="3526359" y="5968253"/>
              <a:ext cx="504000" cy="39144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8900000" flipH="1">
              <a:off x="3291736" y="523121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8900000" flipH="1">
              <a:off x="3379991" y="5229675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8900000" flipH="1">
              <a:off x="3277429" y="6206567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urved Connector 99"/>
            <p:cNvCxnSpPr/>
            <p:nvPr/>
          </p:nvCxnSpPr>
          <p:spPr>
            <a:xfrm rot="18900000" flipH="1">
              <a:off x="3365684" y="620503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8434" y="1807148"/>
            <a:ext cx="1979999" cy="1082551"/>
            <a:chOff x="1216446" y="3222527"/>
            <a:chExt cx="3227957" cy="1764859"/>
          </a:xfrm>
        </p:grpSpPr>
        <p:sp>
          <p:nvSpPr>
            <p:cNvPr id="102" name="Can 101"/>
            <p:cNvSpPr/>
            <p:nvPr/>
          </p:nvSpPr>
          <p:spPr>
            <a:xfrm>
              <a:off x="1216446" y="3222527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011316" y="3425850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2" idx="4"/>
              <a:endCxn id="103" idx="3"/>
            </p:cNvCxnSpPr>
            <p:nvPr/>
          </p:nvCxnSpPr>
          <p:spPr>
            <a:xfrm>
              <a:off x="1767536" y="3609585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n 104"/>
            <p:cNvSpPr/>
            <p:nvPr/>
          </p:nvSpPr>
          <p:spPr>
            <a:xfrm>
              <a:off x="1216446" y="4213270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011316" y="4416593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>
              <a:stCxn id="105" idx="4"/>
              <a:endCxn id="106" idx="3"/>
            </p:cNvCxnSpPr>
            <p:nvPr/>
          </p:nvCxnSpPr>
          <p:spPr>
            <a:xfrm>
              <a:off x="1767536" y="4600328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/>
            <p:nvPr/>
          </p:nvCxnSpPr>
          <p:spPr>
            <a:xfrm>
              <a:off x="2456604" y="3620583"/>
              <a:ext cx="481382" cy="37606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0800000" flipV="1">
              <a:off x="2456605" y="4226952"/>
              <a:ext cx="469329" cy="377526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 Same Side Corner Rectangle 109"/>
            <p:cNvSpPr/>
            <p:nvPr/>
          </p:nvSpPr>
          <p:spPr>
            <a:xfrm rot="5400000">
              <a:off x="2846607" y="3934996"/>
              <a:ext cx="543673" cy="3609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3297121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725676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4056251" y="3739215"/>
              <a:ext cx="388152" cy="766708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3473191" y="3987765"/>
              <a:ext cx="376254" cy="289532"/>
              <a:chOff x="5990143" y="5512917"/>
              <a:chExt cx="376254" cy="289532"/>
            </a:xfrm>
          </p:grpSpPr>
          <p:cxnSp>
            <p:nvCxnSpPr>
              <p:cNvPr id="115" name="Curved Connector 114"/>
              <p:cNvCxnSpPr/>
              <p:nvPr/>
            </p:nvCxnSpPr>
            <p:spPr>
              <a:xfrm rot="18900000" flipH="1">
                <a:off x="5990143" y="5514453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urved Connector 115"/>
              <p:cNvCxnSpPr/>
              <p:nvPr/>
            </p:nvCxnSpPr>
            <p:spPr>
              <a:xfrm rot="18900000" flipH="1">
                <a:off x="6078398" y="5512917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6599260" y="1807148"/>
            <a:ext cx="1979347" cy="1069235"/>
            <a:chOff x="5476952" y="3389075"/>
            <a:chExt cx="3227954" cy="1743728"/>
          </a:xfrm>
        </p:grpSpPr>
        <p:sp>
          <p:nvSpPr>
            <p:cNvPr id="118" name="Can 117"/>
            <p:cNvSpPr/>
            <p:nvPr/>
          </p:nvSpPr>
          <p:spPr>
            <a:xfrm>
              <a:off x="5476952" y="338907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583232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an 119"/>
            <p:cNvSpPr/>
            <p:nvPr/>
          </p:nvSpPr>
          <p:spPr>
            <a:xfrm>
              <a:off x="5476952" y="437173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/>
            <p:cNvSpPr/>
            <p:nvPr/>
          </p:nvSpPr>
          <p:spPr>
            <a:xfrm rot="5400000">
              <a:off x="7111225" y="4086790"/>
              <a:ext cx="541833" cy="369439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68750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/>
            <p:cNvCxnSpPr>
              <a:stCxn id="118" idx="4"/>
            </p:cNvCxnSpPr>
            <p:nvPr/>
          </p:nvCxnSpPr>
          <p:spPr>
            <a:xfrm>
              <a:off x="6018754" y="3769609"/>
              <a:ext cx="485881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endCxn id="120" idx="4"/>
            </p:cNvCxnSpPr>
            <p:nvPr/>
          </p:nvCxnSpPr>
          <p:spPr>
            <a:xfrm rot="10800000" flipV="1">
              <a:off x="6036637" y="4371735"/>
              <a:ext cx="467999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 Same Side Corner Rectangle 124"/>
            <p:cNvSpPr/>
            <p:nvPr/>
          </p:nvSpPr>
          <p:spPr>
            <a:xfrm rot="5400000">
              <a:off x="6414796" y="4098152"/>
              <a:ext cx="534509" cy="35483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9982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8323296" y="3887119"/>
              <a:ext cx="381610" cy="78978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Curved Connector 127"/>
            <p:cNvCxnSpPr/>
            <p:nvPr/>
          </p:nvCxnSpPr>
          <p:spPr>
            <a:xfrm rot="18900000" flipH="1">
              <a:off x="7744520" y="4119169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 rot="18900000" flipH="1">
              <a:off x="7832775" y="4117633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2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SNR – Configuration 1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58" name="Content Placeholder 5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980846"/>
              </p:ext>
            </p:extLst>
          </p:nvPr>
        </p:nvGraphicFramePr>
        <p:xfrm>
          <a:off x="5675313" y="2298700"/>
          <a:ext cx="21383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4" name="Equation" r:id="rId4" imgW="1257300" imgH="584200" progId="Equation.3">
                  <p:embed/>
                </p:oleObj>
              </mc:Choice>
              <mc:Fallback>
                <p:oleObj name="Equation" r:id="rId4" imgW="12573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5313" y="2298700"/>
                        <a:ext cx="213836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Content Placeholder 3"/>
          <p:cNvSpPr txBox="1">
            <a:spLocks/>
          </p:cNvSpPr>
          <p:nvPr/>
        </p:nvSpPr>
        <p:spPr>
          <a:xfrm>
            <a:off x="457200" y="1282768"/>
            <a:ext cx="8229600" cy="2606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Multiple chains</a:t>
            </a: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4902" y="4088013"/>
            <a:ext cx="301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  : signal voltage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C</a:t>
            </a:r>
            <a:r>
              <a:rPr lang="en-US" i="1" dirty="0" smtClean="0"/>
              <a:t>: cavity noise voltage</a:t>
            </a:r>
          </a:p>
          <a:p>
            <a:r>
              <a:rPr lang="en-US" i="1" dirty="0" smtClean="0"/>
              <a:t>G  : amplifier gain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A </a:t>
            </a:r>
            <a:r>
              <a:rPr lang="en-US" i="1" dirty="0" smtClean="0"/>
              <a:t>: amplifier noise voltage</a:t>
            </a:r>
            <a:endParaRPr lang="en-US" i="1" dirty="0"/>
          </a:p>
        </p:txBody>
      </p:sp>
      <p:graphicFrame>
        <p:nvGraphicFramePr>
          <p:cNvPr id="17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498660"/>
              </p:ext>
            </p:extLst>
          </p:nvPr>
        </p:nvGraphicFramePr>
        <p:xfrm>
          <a:off x="1293278" y="2590056"/>
          <a:ext cx="237648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5" name="Equation" r:id="rId6" imgW="1333500" imgH="266700" progId="Equation.DSMT4">
                  <p:embed/>
                </p:oleObj>
              </mc:Choice>
              <mc:Fallback>
                <p:oleObj name="Equation" r:id="rId6" imgW="13335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3278" y="2590056"/>
                        <a:ext cx="2376488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290496"/>
              </p:ext>
            </p:extLst>
          </p:nvPr>
        </p:nvGraphicFramePr>
        <p:xfrm>
          <a:off x="1293278" y="3681572"/>
          <a:ext cx="237648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6" name="Equation" r:id="rId8" imgW="1333500" imgH="266700" progId="Equation.3">
                  <p:embed/>
                </p:oleObj>
              </mc:Choice>
              <mc:Fallback>
                <p:oleObj name="Equation" r:id="rId8" imgW="1333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3278" y="3681572"/>
                        <a:ext cx="2376488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66618" y="1866449"/>
            <a:ext cx="3927041" cy="1926341"/>
            <a:chOff x="1205826" y="5144606"/>
            <a:chExt cx="3336886" cy="1636851"/>
          </a:xfrm>
        </p:grpSpPr>
        <p:sp>
          <p:nvSpPr>
            <p:cNvPr id="20" name="Can 19"/>
            <p:cNvSpPr/>
            <p:nvPr/>
          </p:nvSpPr>
          <p:spPr>
            <a:xfrm>
              <a:off x="1205826" y="5144606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5400000">
              <a:off x="1943045" y="5333181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0" idx="4"/>
              <a:endCxn id="21" idx="3"/>
            </p:cNvCxnSpPr>
            <p:nvPr/>
          </p:nvCxnSpPr>
          <p:spPr>
            <a:xfrm>
              <a:off x="1716946" y="5503590"/>
              <a:ext cx="307415" cy="385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/>
            <p:cNvSpPr/>
            <p:nvPr/>
          </p:nvSpPr>
          <p:spPr>
            <a:xfrm>
              <a:off x="1205826" y="6063489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1943045" y="6252064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stCxn id="23" idx="4"/>
              <a:endCxn id="24" idx="3"/>
            </p:cNvCxnSpPr>
            <p:nvPr/>
          </p:nvCxnSpPr>
          <p:spPr>
            <a:xfrm>
              <a:off x="1716946" y="6422473"/>
              <a:ext cx="307415" cy="385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72878" y="5507584"/>
              <a:ext cx="89999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277939" y="5282534"/>
              <a:ext cx="471564" cy="450100"/>
              <a:chOff x="7105957" y="4282260"/>
              <a:chExt cx="471564" cy="4501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7105957" y="4282260"/>
                <a:ext cx="471564" cy="450100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40" idx="7"/>
                <a:endCxn id="40" idx="3"/>
              </p:cNvCxnSpPr>
              <p:nvPr/>
            </p:nvCxnSpPr>
            <p:spPr>
              <a:xfrm flipH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40" idx="5"/>
                <a:endCxn id="40" idx="1"/>
              </p:cNvCxnSpPr>
              <p:nvPr/>
            </p:nvCxnSpPr>
            <p:spPr>
              <a:xfrm flipH="1" flipV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2365374" y="6422473"/>
              <a:ext cx="89999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3270435" y="6197423"/>
              <a:ext cx="471564" cy="450100"/>
              <a:chOff x="7105957" y="4282260"/>
              <a:chExt cx="471564" cy="4501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7105957" y="4282260"/>
                <a:ext cx="471564" cy="450100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7"/>
                <a:endCxn id="37" idx="3"/>
              </p:cNvCxnSpPr>
              <p:nvPr/>
            </p:nvCxnSpPr>
            <p:spPr>
              <a:xfrm flipH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37" idx="5"/>
                <a:endCxn id="37" idx="1"/>
              </p:cNvCxnSpPr>
              <p:nvPr/>
            </p:nvCxnSpPr>
            <p:spPr>
              <a:xfrm flipH="1" flipV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4182712" y="5631917"/>
              <a:ext cx="360000" cy="71109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Elbow Connector 33"/>
            <p:cNvCxnSpPr/>
            <p:nvPr/>
          </p:nvCxnSpPr>
          <p:spPr>
            <a:xfrm>
              <a:off x="3749505" y="5513791"/>
              <a:ext cx="435290" cy="43200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/>
            <p:nvPr/>
          </p:nvCxnSpPr>
          <p:spPr>
            <a:xfrm rot="10800000" flipV="1">
              <a:off x="3749505" y="6019616"/>
              <a:ext cx="435290" cy="406708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2114053" y="225412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14053" y="3320849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4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tent Placeholder 3"/>
          <p:cNvSpPr txBox="1">
            <a:spLocks/>
          </p:cNvSpPr>
          <p:nvPr/>
        </p:nvSpPr>
        <p:spPr>
          <a:xfrm>
            <a:off x="457200" y="1282768"/>
            <a:ext cx="8229600" cy="2606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Amplification + combination</a:t>
            </a: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SNR – Configuration 2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59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450052"/>
              </p:ext>
            </p:extLst>
          </p:nvPr>
        </p:nvGraphicFramePr>
        <p:xfrm>
          <a:off x="1963210" y="1815575"/>
          <a:ext cx="2352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8" name="Equation" r:id="rId4" imgW="1320800" imgH="266700" progId="Equation.3">
                  <p:embed/>
                </p:oleObj>
              </mc:Choice>
              <mc:Fallback>
                <p:oleObj name="Equation" r:id="rId4" imgW="1320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3210" y="1815575"/>
                        <a:ext cx="23526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744737"/>
              </p:ext>
            </p:extLst>
          </p:nvPr>
        </p:nvGraphicFramePr>
        <p:xfrm>
          <a:off x="1963210" y="3369738"/>
          <a:ext cx="2352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9" name="Equation" r:id="rId6" imgW="1320800" imgH="266700" progId="Equation.3">
                  <p:embed/>
                </p:oleObj>
              </mc:Choice>
              <mc:Fallback>
                <p:oleObj name="Equation" r:id="rId6" imgW="1320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3210" y="3369738"/>
                        <a:ext cx="235267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557689" y="1864758"/>
            <a:ext cx="3919385" cy="1921430"/>
            <a:chOff x="1565688" y="5136499"/>
            <a:chExt cx="3338893" cy="1636851"/>
          </a:xfrm>
        </p:grpSpPr>
        <p:sp>
          <p:nvSpPr>
            <p:cNvPr id="40" name="Can 39"/>
            <p:cNvSpPr/>
            <p:nvPr/>
          </p:nvSpPr>
          <p:spPr>
            <a:xfrm>
              <a:off x="1565688" y="5136499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5400000">
              <a:off x="2302907" y="5325074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0" idx="4"/>
              <a:endCxn id="41" idx="3"/>
            </p:cNvCxnSpPr>
            <p:nvPr/>
          </p:nvCxnSpPr>
          <p:spPr>
            <a:xfrm>
              <a:off x="2076808" y="5495483"/>
              <a:ext cx="307415" cy="385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n 42"/>
            <p:cNvSpPr/>
            <p:nvPr/>
          </p:nvSpPr>
          <p:spPr>
            <a:xfrm>
              <a:off x="1565688" y="6055382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rot="5400000">
              <a:off x="2302907" y="6243957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3" idx="4"/>
              <a:endCxn id="44" idx="3"/>
            </p:cNvCxnSpPr>
            <p:nvPr/>
          </p:nvCxnSpPr>
          <p:spPr>
            <a:xfrm>
              <a:off x="2076808" y="6414366"/>
              <a:ext cx="307415" cy="385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/>
            <p:nvPr/>
          </p:nvCxnSpPr>
          <p:spPr>
            <a:xfrm>
              <a:off x="2715898" y="5505683"/>
              <a:ext cx="435290" cy="43200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10800000" flipV="1">
              <a:off x="2715898" y="6011508"/>
              <a:ext cx="435290" cy="406708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 Same Side Corner Rectangle 47"/>
            <p:cNvSpPr/>
            <p:nvPr/>
          </p:nvSpPr>
          <p:spPr>
            <a:xfrm rot="5400000">
              <a:off x="3078245" y="5797291"/>
              <a:ext cx="504240" cy="33473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495453" y="5979958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>
              <a:off x="3766417" y="5754908"/>
              <a:ext cx="471564" cy="450100"/>
              <a:chOff x="7105957" y="4282260"/>
              <a:chExt cx="471564" cy="4501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105957" y="4282260"/>
                <a:ext cx="471564" cy="450100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>
                <a:stCxn id="56" idx="7"/>
                <a:endCxn id="56" idx="3"/>
              </p:cNvCxnSpPr>
              <p:nvPr/>
            </p:nvCxnSpPr>
            <p:spPr>
              <a:xfrm flipH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56" idx="5"/>
                <a:endCxn id="56" idx="1"/>
              </p:cNvCxnSpPr>
              <p:nvPr/>
            </p:nvCxnSpPr>
            <p:spPr>
              <a:xfrm flipH="1" flipV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4237983" y="5979958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4544581" y="5615711"/>
              <a:ext cx="360000" cy="71109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9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68276"/>
              </p:ext>
            </p:extLst>
          </p:nvPr>
        </p:nvGraphicFramePr>
        <p:xfrm>
          <a:off x="4910138" y="1789113"/>
          <a:ext cx="4073525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50" name="Equation" r:id="rId8" imgW="2286000" imgH="1168400" progId="Equation.3">
                  <p:embed/>
                </p:oleObj>
              </mc:Choice>
              <mc:Fallback>
                <p:oleObj name="Equation" r:id="rId8" imgW="2286000" imgH="11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10138" y="1789113"/>
                        <a:ext cx="4073525" cy="208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674902" y="4088013"/>
            <a:ext cx="301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  : signal voltage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C</a:t>
            </a:r>
            <a:r>
              <a:rPr lang="en-US" i="1" dirty="0" smtClean="0"/>
              <a:t>: cavity noise voltage</a:t>
            </a:r>
          </a:p>
          <a:p>
            <a:r>
              <a:rPr lang="en-US" i="1" dirty="0" smtClean="0"/>
              <a:t>G  : amplifier gain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A </a:t>
            </a:r>
            <a:r>
              <a:rPr lang="en-US" i="1" dirty="0" smtClean="0"/>
              <a:t>: amplifier noise voltage</a:t>
            </a:r>
            <a:endParaRPr lang="en-US" i="1" dirty="0"/>
          </a:p>
        </p:txBody>
      </p:sp>
      <p:sp>
        <p:nvSpPr>
          <p:cNvPr id="54" name="Oval 53"/>
          <p:cNvSpPr/>
          <p:nvPr/>
        </p:nvSpPr>
        <p:spPr>
          <a:xfrm>
            <a:off x="2114053" y="225412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109969" y="3315738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0917" y="5405339"/>
            <a:ext cx="8115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Noise from the combiner is assumed to be negligible.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Signal is correlated while noise is uncorrelated.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Voltage adds in </a:t>
            </a:r>
            <a:r>
              <a:rPr lang="en-US" i="1" dirty="0" err="1" smtClean="0">
                <a:solidFill>
                  <a:srgbClr val="0000FF"/>
                </a:solidFill>
              </a:rPr>
              <a:t>sqrt</a:t>
            </a:r>
            <a:r>
              <a:rPr lang="en-US" i="1" dirty="0" smtClean="0">
                <a:solidFill>
                  <a:srgbClr val="0000FF"/>
                </a:solidFill>
              </a:rPr>
              <a:t>.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3"/>
          <p:cNvSpPr txBox="1">
            <a:spLocks/>
          </p:cNvSpPr>
          <p:nvPr/>
        </p:nvSpPr>
        <p:spPr>
          <a:xfrm>
            <a:off x="457200" y="1282768"/>
            <a:ext cx="8229600" cy="2606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Combination + amplification</a:t>
            </a: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SNR – Configuration 3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63" name="Group 62"/>
          <p:cNvGrpSpPr>
            <a:grpSpLocks/>
          </p:cNvGrpSpPr>
          <p:nvPr/>
        </p:nvGrpSpPr>
        <p:grpSpPr>
          <a:xfrm>
            <a:off x="562983" y="1870341"/>
            <a:ext cx="3958561" cy="1921230"/>
            <a:chOff x="4847991" y="3697427"/>
            <a:chExt cx="3396130" cy="1632014"/>
          </a:xfrm>
        </p:grpSpPr>
        <p:sp>
          <p:nvSpPr>
            <p:cNvPr id="64" name="Can 63"/>
            <p:cNvSpPr/>
            <p:nvPr/>
          </p:nvSpPr>
          <p:spPr>
            <a:xfrm>
              <a:off x="4847991" y="3697427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6834993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n 65"/>
            <p:cNvSpPr/>
            <p:nvPr/>
          </p:nvSpPr>
          <p:spPr>
            <a:xfrm>
              <a:off x="4847991" y="4611473"/>
              <a:ext cx="511120" cy="7179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 rot="5400000">
              <a:off x="6390371" y="4331426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6167611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/>
            <p:cNvCxnSpPr/>
            <p:nvPr/>
          </p:nvCxnSpPr>
          <p:spPr>
            <a:xfrm>
              <a:off x="5359110" y="4050537"/>
              <a:ext cx="435290" cy="43200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/>
            <p:nvPr/>
          </p:nvCxnSpPr>
          <p:spPr>
            <a:xfrm rot="10800000" flipV="1">
              <a:off x="5363241" y="4563885"/>
              <a:ext cx="435290" cy="406708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 Same Side Corner Rectangle 70"/>
            <p:cNvSpPr/>
            <p:nvPr/>
          </p:nvSpPr>
          <p:spPr>
            <a:xfrm rot="5400000">
              <a:off x="5732726" y="4342145"/>
              <a:ext cx="504240" cy="33473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105957" y="4282260"/>
              <a:ext cx="471564" cy="450100"/>
              <a:chOff x="7105957" y="4282260"/>
              <a:chExt cx="471564" cy="45010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7105957" y="4282260"/>
                <a:ext cx="471564" cy="450100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/>
              <p:cNvCxnSpPr>
                <a:stCxn id="75" idx="7"/>
                <a:endCxn id="75" idx="3"/>
              </p:cNvCxnSpPr>
              <p:nvPr/>
            </p:nvCxnSpPr>
            <p:spPr>
              <a:xfrm flipH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75" idx="5"/>
                <a:endCxn id="75" idx="1"/>
              </p:cNvCxnSpPr>
              <p:nvPr/>
            </p:nvCxnSpPr>
            <p:spPr>
              <a:xfrm flipH="1" flipV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/>
            <p:cNvCxnSpPr/>
            <p:nvPr/>
          </p:nvCxnSpPr>
          <p:spPr>
            <a:xfrm>
              <a:off x="7577523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7884121" y="4143063"/>
              <a:ext cx="360000" cy="71109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78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606414"/>
              </p:ext>
            </p:extLst>
          </p:nvPr>
        </p:nvGraphicFramePr>
        <p:xfrm>
          <a:off x="1416050" y="3108325"/>
          <a:ext cx="274002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86" name="Equation" r:id="rId4" imgW="1536700" imgH="482600" progId="Equation.3">
                  <p:embed/>
                </p:oleObj>
              </mc:Choice>
              <mc:Fallback>
                <p:oleObj name="Equation" r:id="rId4" imgW="1536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6050" y="3108325"/>
                        <a:ext cx="2740025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753754"/>
              </p:ext>
            </p:extLst>
          </p:nvPr>
        </p:nvGraphicFramePr>
        <p:xfrm>
          <a:off x="5006975" y="1851025"/>
          <a:ext cx="3621088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87" name="Equation" r:id="rId6" imgW="2032000" imgH="1168400" progId="Equation.3">
                  <p:embed/>
                </p:oleObj>
              </mc:Choice>
              <mc:Fallback>
                <p:oleObj name="Equation" r:id="rId6" imgW="2032000" imgH="11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6975" y="1851025"/>
                        <a:ext cx="3621088" cy="207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219877" y="277009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74902" y="4088013"/>
            <a:ext cx="3011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  : signal voltage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C</a:t>
            </a:r>
            <a:r>
              <a:rPr lang="en-US" i="1" dirty="0" smtClean="0"/>
              <a:t>: cavity noise voltage</a:t>
            </a:r>
          </a:p>
          <a:p>
            <a:r>
              <a:rPr lang="en-US" i="1" dirty="0" smtClean="0"/>
              <a:t>G  : amplifier gain</a:t>
            </a:r>
          </a:p>
          <a:p>
            <a:r>
              <a:rPr lang="en-US" i="1" dirty="0" smtClean="0"/>
              <a:t>N</a:t>
            </a:r>
            <a:r>
              <a:rPr lang="en-US" i="1" baseline="-25000" dirty="0" smtClean="0"/>
              <a:t>A </a:t>
            </a:r>
            <a:r>
              <a:rPr lang="en-US" i="1" dirty="0" smtClean="0"/>
              <a:t>: amplifier noise voltage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0917" y="5405339"/>
            <a:ext cx="8115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Noise from the combiner is assumed to be negligible.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Signal is correlated while noise is uncorrelated.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Voltage adds in </a:t>
            </a:r>
            <a:r>
              <a:rPr lang="en-US" i="1" dirty="0" err="1" smtClean="0">
                <a:solidFill>
                  <a:srgbClr val="0000FF"/>
                </a:solidFill>
              </a:rPr>
              <a:t>sqrt</a:t>
            </a:r>
            <a:r>
              <a:rPr lang="en-US" i="1" dirty="0" smtClean="0">
                <a:solidFill>
                  <a:srgbClr val="0000FF"/>
                </a:solidFill>
              </a:rPr>
              <a:t>.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2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Phase-locking (Time)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3522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Source of phase mismatch at the combiner</a:t>
            </a:r>
          </a:p>
          <a:p>
            <a:pPr lvl="1"/>
            <a:r>
              <a:rPr lang="en-US" i="1" dirty="0" smtClean="0"/>
              <a:t>Different cable lengths between individual cavities and the combiner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NOTE: Ideal phase matching is difficult!</a:t>
            </a:r>
          </a:p>
          <a:p>
            <a:pPr lvl="1"/>
            <a:r>
              <a:rPr lang="en-US" i="1" dirty="0" smtClean="0"/>
              <a:t>Exactly same length of cables</a:t>
            </a:r>
          </a:p>
          <a:p>
            <a:pPr lvl="1"/>
            <a:r>
              <a:rPr lang="en-US" i="1" dirty="0" smtClean="0"/>
              <a:t>More realistic to keep the phases within a certain range</a:t>
            </a:r>
          </a:p>
          <a:p>
            <a:pPr lvl="2"/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i="1" dirty="0" smtClean="0"/>
              <a:t>hase</a:t>
            </a:r>
            <a:r>
              <a:rPr lang="en-US" i="1" dirty="0" smtClean="0">
                <a:solidFill>
                  <a:srgbClr val="FF0000"/>
                </a:solidFill>
              </a:rPr>
              <a:t> M</a:t>
            </a:r>
            <a:r>
              <a:rPr lang="en-US" i="1" dirty="0" smtClean="0">
                <a:solidFill>
                  <a:srgbClr val="292934"/>
                </a:solidFill>
              </a:rPr>
              <a:t>atching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292934"/>
                </a:solidFill>
              </a:rPr>
              <a:t>olerance</a:t>
            </a:r>
            <a:r>
              <a:rPr lang="en-US" i="1" dirty="0" smtClean="0">
                <a:solidFill>
                  <a:srgbClr val="FF0000"/>
                </a:solidFill>
              </a:rPr>
              <a:t>, PMT</a:t>
            </a:r>
            <a:endParaRPr lang="en-US" i="1" dirty="0" smtClean="0"/>
          </a:p>
          <a:p>
            <a:pPr lvl="2"/>
            <a:r>
              <a:rPr lang="en-US" i="1" dirty="0" smtClean="0">
                <a:solidFill>
                  <a:srgbClr val="008000"/>
                </a:solidFill>
              </a:rPr>
              <a:t>Acceptable as long as the reduction in combined power (or SNR) is not significant</a:t>
            </a:r>
          </a:p>
          <a:p>
            <a:pPr lvl="8"/>
            <a:endParaRPr lang="en-US" i="1" dirty="0" smtClean="0"/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Phase-locking (Time)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6593053" cy="523522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Determining the PMT</a:t>
            </a:r>
          </a:p>
          <a:p>
            <a:pPr lvl="1"/>
            <a:r>
              <a:rPr lang="en-US" i="1" dirty="0"/>
              <a:t>Consider a </a:t>
            </a:r>
            <a:r>
              <a:rPr lang="en-US" i="1" dirty="0" smtClean="0"/>
              <a:t>tolerance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i="1" dirty="0">
                <a:solidFill>
                  <a:srgbClr val="008000"/>
                </a:solidFill>
              </a:rPr>
              <a:t>(tolerance under test, TUT)</a:t>
            </a:r>
          </a:p>
          <a:p>
            <a:pPr lvl="1"/>
            <a:r>
              <a:rPr lang="en-US" i="1" dirty="0" smtClean="0"/>
              <a:t>Assume that individual signals have phases (</a:t>
            </a:r>
            <a:r>
              <a:rPr lang="en-US" i="1" dirty="0" err="1" smtClean="0"/>
              <a:t>φ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) within the tolerance, i.e. |</a:t>
            </a:r>
            <a:r>
              <a:rPr lang="en-US" i="1" dirty="0" err="1" smtClean="0"/>
              <a:t>φ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− φ</a:t>
            </a:r>
            <a:r>
              <a:rPr lang="en-US" i="1" baseline="-25000" dirty="0" smtClean="0"/>
              <a:t>0</a:t>
            </a:r>
            <a:r>
              <a:rPr lang="en-US" i="1" dirty="0" smtClean="0"/>
              <a:t> |&lt; TUT when arriving at the combiner</a:t>
            </a:r>
          </a:p>
          <a:p>
            <a:pPr lvl="1"/>
            <a:r>
              <a:rPr lang="en-US" i="1" dirty="0" smtClean="0"/>
              <a:t>If the combined power is &gt;95% of the ideal case, i.e. </a:t>
            </a:r>
            <a:r>
              <a:rPr lang="en-US" i="1" dirty="0" err="1" smtClean="0"/>
              <a:t>φ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φ</a:t>
            </a:r>
            <a:r>
              <a:rPr lang="en-US" i="1" baseline="-25000" dirty="0" smtClean="0"/>
              <a:t>0</a:t>
            </a:r>
            <a:r>
              <a:rPr lang="en-US" i="1" dirty="0" smtClean="0"/>
              <a:t> or </a:t>
            </a:r>
            <a:r>
              <a:rPr lang="en-US" i="1" dirty="0"/>
              <a:t>TUT=</a:t>
            </a:r>
            <a:r>
              <a:rPr lang="en-US" i="1" dirty="0" smtClean="0"/>
              <a:t>0</a:t>
            </a:r>
            <a:r>
              <a:rPr lang="en-US" i="1" dirty="0"/>
              <a:t>, then take the TUT as the </a:t>
            </a:r>
            <a:r>
              <a:rPr lang="en-US" i="1" dirty="0" smtClean="0"/>
              <a:t>PMT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Pseudo-experiment study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4-cavity detector, f</a:t>
            </a:r>
            <a:r>
              <a:rPr lang="en-US" i="1" baseline="-25000" dirty="0" smtClean="0">
                <a:solidFill>
                  <a:srgbClr val="292934"/>
                </a:solidFill>
              </a:rPr>
              <a:t>0</a:t>
            </a:r>
            <a:r>
              <a:rPr lang="en-US" i="1" dirty="0" smtClean="0">
                <a:solidFill>
                  <a:srgbClr val="292934"/>
                </a:solidFill>
              </a:rPr>
              <a:t>=6 GHz, </a:t>
            </a:r>
            <a:r>
              <a:rPr lang="en-US" i="1" dirty="0" err="1" smtClean="0">
                <a:solidFill>
                  <a:srgbClr val="292934"/>
                </a:solidFill>
              </a:rPr>
              <a:t>Q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u</a:t>
            </a:r>
            <a:r>
              <a:rPr lang="en-US" i="1" dirty="0" smtClean="0">
                <a:solidFill>
                  <a:srgbClr val="292934"/>
                </a:solidFill>
              </a:rPr>
              <a:t>=10</a:t>
            </a:r>
            <a:r>
              <a:rPr lang="en-US" i="1" baseline="30000" dirty="0" smtClean="0">
                <a:solidFill>
                  <a:srgbClr val="292934"/>
                </a:solidFill>
              </a:rPr>
              <a:t>5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TUT </a:t>
            </a:r>
            <a:r>
              <a:rPr lang="en-US" i="1" dirty="0">
                <a:solidFill>
                  <a:srgbClr val="292934"/>
                </a:solidFill>
              </a:rPr>
              <a:t>= (0,) π/16, π/8, π/4, π/2, π/√2, π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1000 pseudo-experiments</a:t>
            </a:r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6944811" y="3389628"/>
            <a:ext cx="2100137" cy="1760055"/>
            <a:chOff x="6931780" y="4513944"/>
            <a:chExt cx="2237136" cy="1874868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6931780" y="5979999"/>
              <a:ext cx="2224387" cy="2262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8009014" y="4513944"/>
              <a:ext cx="2" cy="1466055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8423527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589879" y="4513944"/>
              <a:ext cx="0" cy="1477751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29537" y="5991695"/>
              <a:ext cx="477996" cy="3934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φ</a:t>
              </a:r>
              <a:r>
                <a:rPr lang="en-US" i="1" baseline="-25000" dirty="0" smtClean="0">
                  <a:solidFill>
                    <a:srgbClr val="0000FF"/>
                  </a:solidFill>
                </a:rPr>
                <a:t>0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812760" y="5995388"/>
              <a:ext cx="356156" cy="3934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φ</a:t>
              </a:r>
              <a:endParaRPr lang="en-US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8009014" y="4748041"/>
              <a:ext cx="414513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8423527" y="4563375"/>
              <a:ext cx="732640" cy="39342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008000"/>
                  </a:solidFill>
                </a:rPr>
                <a:t>T</a:t>
              </a:r>
              <a:r>
                <a:rPr lang="en-US" i="1" dirty="0" smtClean="0">
                  <a:solidFill>
                    <a:srgbClr val="008000"/>
                  </a:solidFill>
                </a:rPr>
                <a:t>UT 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7089937" y="2579812"/>
            <a:ext cx="1735055" cy="2194100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7421192" y="1530346"/>
            <a:ext cx="1079994" cy="3239998"/>
          </a:xfrm>
          <a:custGeom>
            <a:avLst/>
            <a:gdLst>
              <a:gd name="connsiteX0" fmla="*/ 0 w 3162905"/>
              <a:gd name="connsiteY0" fmla="*/ 1911049 h 1918689"/>
              <a:gd name="connsiteX1" fmla="*/ 320524 w 3162905"/>
              <a:gd name="connsiteY1" fmla="*/ 1905001 h 1918689"/>
              <a:gd name="connsiteX2" fmla="*/ 955524 w 3162905"/>
              <a:gd name="connsiteY2" fmla="*/ 1790097 h 1918689"/>
              <a:gd name="connsiteX3" fmla="*/ 1270000 w 3162905"/>
              <a:gd name="connsiteY3" fmla="*/ 1475620 h 1918689"/>
              <a:gd name="connsiteX4" fmla="*/ 1397000 w 3162905"/>
              <a:gd name="connsiteY4" fmla="*/ 1016001 h 1918689"/>
              <a:gd name="connsiteX5" fmla="*/ 1475619 w 3162905"/>
              <a:gd name="connsiteY5" fmla="*/ 550335 h 1918689"/>
              <a:gd name="connsiteX6" fmla="*/ 1584476 w 3162905"/>
              <a:gd name="connsiteY6" fmla="*/ 1 h 1918689"/>
              <a:gd name="connsiteX7" fmla="*/ 1687286 w 3162905"/>
              <a:gd name="connsiteY7" fmla="*/ 556382 h 1918689"/>
              <a:gd name="connsiteX8" fmla="*/ 1771953 w 3162905"/>
              <a:gd name="connsiteY8" fmla="*/ 1016001 h 1918689"/>
              <a:gd name="connsiteX9" fmla="*/ 1911048 w 3162905"/>
              <a:gd name="connsiteY9" fmla="*/ 1481668 h 1918689"/>
              <a:gd name="connsiteX10" fmla="*/ 2219476 w 3162905"/>
              <a:gd name="connsiteY10" fmla="*/ 1796144 h 1918689"/>
              <a:gd name="connsiteX11" fmla="*/ 2854476 w 3162905"/>
              <a:gd name="connsiteY11" fmla="*/ 1905001 h 1918689"/>
              <a:gd name="connsiteX12" fmla="*/ 3162905 w 3162905"/>
              <a:gd name="connsiteY12" fmla="*/ 1917097 h 19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2905" h="1918689">
                <a:moveTo>
                  <a:pt x="0" y="1911049"/>
                </a:moveTo>
                <a:cubicBezTo>
                  <a:pt x="80635" y="1918104"/>
                  <a:pt x="161270" y="1925160"/>
                  <a:pt x="320524" y="1905001"/>
                </a:cubicBezTo>
                <a:cubicBezTo>
                  <a:pt x="479778" y="1884842"/>
                  <a:pt x="797278" y="1861660"/>
                  <a:pt x="955524" y="1790097"/>
                </a:cubicBezTo>
                <a:cubicBezTo>
                  <a:pt x="1113770" y="1718534"/>
                  <a:pt x="1196421" y="1604636"/>
                  <a:pt x="1270000" y="1475620"/>
                </a:cubicBezTo>
                <a:cubicBezTo>
                  <a:pt x="1343579" y="1346604"/>
                  <a:pt x="1362730" y="1170215"/>
                  <a:pt x="1397000" y="1016001"/>
                </a:cubicBezTo>
                <a:cubicBezTo>
                  <a:pt x="1431270" y="861787"/>
                  <a:pt x="1444373" y="719668"/>
                  <a:pt x="1475619" y="550335"/>
                </a:cubicBezTo>
                <a:cubicBezTo>
                  <a:pt x="1506865" y="381002"/>
                  <a:pt x="1549198" y="-1007"/>
                  <a:pt x="1584476" y="1"/>
                </a:cubicBezTo>
                <a:cubicBezTo>
                  <a:pt x="1619754" y="1009"/>
                  <a:pt x="1687286" y="556382"/>
                  <a:pt x="1687286" y="556382"/>
                </a:cubicBezTo>
                <a:cubicBezTo>
                  <a:pt x="1718532" y="725715"/>
                  <a:pt x="1734659" y="861787"/>
                  <a:pt x="1771953" y="1016001"/>
                </a:cubicBezTo>
                <a:cubicBezTo>
                  <a:pt x="1809247" y="1170215"/>
                  <a:pt x="1836461" y="1351644"/>
                  <a:pt x="1911048" y="1481668"/>
                </a:cubicBezTo>
                <a:cubicBezTo>
                  <a:pt x="1985635" y="1611692"/>
                  <a:pt x="2062238" y="1725589"/>
                  <a:pt x="2219476" y="1796144"/>
                </a:cubicBezTo>
                <a:cubicBezTo>
                  <a:pt x="2376714" y="1866699"/>
                  <a:pt x="2697238" y="1884842"/>
                  <a:pt x="2854476" y="1905001"/>
                </a:cubicBezTo>
                <a:cubicBezTo>
                  <a:pt x="3011714" y="1925160"/>
                  <a:pt x="3162905" y="1917097"/>
                  <a:pt x="3162905" y="1917097"/>
                </a:cubicBezTo>
              </a:path>
            </a:pathLst>
          </a:custGeom>
          <a:noFill/>
          <a:ln>
            <a:solidFill>
              <a:schemeClr val="accent4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5202" y="5146217"/>
            <a:ext cx="241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φ</a:t>
            </a:r>
            <a:r>
              <a:rPr lang="en-US" i="1" baseline="-25000" dirty="0" smtClean="0">
                <a:solidFill>
                  <a:srgbClr val="0000FF"/>
                </a:solidFill>
              </a:rPr>
              <a:t>0</a:t>
            </a:r>
            <a:r>
              <a:rPr lang="en-US" i="1" dirty="0" smtClean="0">
                <a:solidFill>
                  <a:srgbClr val="0000FF"/>
                </a:solidFill>
              </a:rPr>
              <a:t>: leading frequency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46548" y="1693415"/>
            <a:ext cx="84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</a:rPr>
              <a:t>Ideal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6791" y="3371396"/>
            <a:ext cx="137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Combined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9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Pseudo-experiment Study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10554" y="745446"/>
            <a:ext cx="397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rgbClr val="008000"/>
                </a:solidFill>
              </a:rPr>
              <a:t>Junu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i="1" dirty="0" err="1">
                <a:solidFill>
                  <a:srgbClr val="008000"/>
                </a:solidFill>
              </a:rPr>
              <a:t>J</a:t>
            </a:r>
            <a:r>
              <a:rPr lang="en-US" i="1" dirty="0" err="1" smtClean="0">
                <a:solidFill>
                  <a:srgbClr val="008000"/>
                </a:solidFill>
              </a:rPr>
              <a:t>eong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6492388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Power amplitude from each cavity is normalized to 1.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1551" y="1102974"/>
            <a:ext cx="7443480" cy="5546627"/>
            <a:chOff x="701551" y="634282"/>
            <a:chExt cx="7443480" cy="5546627"/>
          </a:xfrm>
        </p:grpSpPr>
        <p:pic>
          <p:nvPicPr>
            <p:cNvPr id="23" name="Picture 22" descr="Graphe_4Cavity_PCS_Q5_f6GHz_PMT_UD_PowerSpectra_TUT0.125pi_Range500kHz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51" y="634283"/>
              <a:ext cx="3658872" cy="2673009"/>
            </a:xfrm>
            <a:prstGeom prst="rect">
              <a:avLst/>
            </a:prstGeom>
          </p:spPr>
        </p:pic>
        <p:pic>
          <p:nvPicPr>
            <p:cNvPr id="21" name="Picture 20" descr="Graphe_4Cavity_PCS_Q5_f6GHz_PMT_UD_Relative power vs Frequency_TUT_Range500kHz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51" y="3391569"/>
              <a:ext cx="3658476" cy="26828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065334" y="3565219"/>
              <a:ext cx="12735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TUT =       0 rad</a:t>
              </a:r>
            </a:p>
            <a:p>
              <a:pPr algn="r"/>
              <a:r>
                <a:rPr lang="en-US" sz="1200" i="1" dirty="0" smtClean="0">
                  <a:solidFill>
                    <a:srgbClr val="FF0000"/>
                  </a:solidFill>
                </a:rPr>
                <a:t>π/16 rad</a:t>
              </a:r>
            </a:p>
            <a:p>
              <a:pPr algn="r"/>
              <a:r>
                <a:rPr lang="en-US" sz="1200" i="1" dirty="0" smtClean="0">
                  <a:solidFill>
                    <a:srgbClr val="FFFF00"/>
                  </a:solidFill>
                </a:rPr>
                <a:t>π/8 rad</a:t>
              </a:r>
            </a:p>
            <a:p>
              <a:pPr algn="r"/>
              <a:r>
                <a:rPr lang="en-US" sz="1200" i="1" dirty="0" smtClean="0">
                  <a:solidFill>
                    <a:schemeClr val="accent3">
                      <a:lumMod val="75000"/>
                    </a:schemeClr>
                  </a:solidFill>
                </a:rPr>
                <a:t>π/4 rad</a:t>
              </a:r>
            </a:p>
            <a:p>
              <a:pPr algn="r"/>
              <a:r>
                <a:rPr lang="en-US" sz="1200" i="1" dirty="0" smtClean="0">
                  <a:solidFill>
                    <a:srgbClr val="008000"/>
                  </a:solidFill>
                </a:rPr>
                <a:t>π/2 rad</a:t>
              </a:r>
            </a:p>
            <a:p>
              <a:pPr algn="r"/>
              <a:r>
                <a:rPr lang="en-US" sz="1200" i="1" dirty="0" smtClean="0">
                  <a:solidFill>
                    <a:srgbClr val="3366FF"/>
                  </a:solidFill>
                </a:rPr>
                <a:t>π/√2 rad</a:t>
              </a:r>
            </a:p>
            <a:p>
              <a:pPr algn="r"/>
              <a:r>
                <a:rPr lang="en-US" sz="1200" i="1" dirty="0" smtClean="0">
                  <a:solidFill>
                    <a:srgbClr val="660066"/>
                  </a:solidFill>
                </a:rPr>
                <a:t>π rad</a:t>
              </a:r>
              <a:endParaRPr lang="en-US" sz="1200" i="1" dirty="0">
                <a:solidFill>
                  <a:srgbClr val="660066"/>
                </a:solidFill>
              </a:endParaRPr>
            </a:p>
          </p:txBody>
        </p:sp>
        <p:pic>
          <p:nvPicPr>
            <p:cNvPr id="24" name="Picture 23" descr="Graphe_4Cavity_PCS_Q5_f6GHz_PMT_UD_PowerSpectra_TUT0.25pi_Range500kHz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159" y="634282"/>
              <a:ext cx="3658872" cy="2673009"/>
            </a:xfrm>
            <a:prstGeom prst="rect">
              <a:avLst/>
            </a:prstGeom>
          </p:spPr>
        </p:pic>
        <p:pic>
          <p:nvPicPr>
            <p:cNvPr id="25" name="Picture 24" descr="Graphe_4Cavity_PCS_Q5_f6GHz_PMT_UD_Relative power_TUT-4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62" y="3380620"/>
              <a:ext cx="3512558" cy="280028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3310533" y="1321767"/>
            <a:ext cx="1024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dirty="0" smtClean="0"/>
              <a:t>TUT </a:t>
            </a:r>
            <a:r>
              <a:rPr lang="en-US" sz="1000" i="1" dirty="0"/>
              <a:t>= </a:t>
            </a:r>
            <a:r>
              <a:rPr lang="en-US" sz="1000" i="1" dirty="0" smtClean="0"/>
              <a:t>   </a:t>
            </a:r>
            <a:r>
              <a:rPr lang="en-US" sz="1000" i="1" dirty="0"/>
              <a:t>0 </a:t>
            </a:r>
            <a:r>
              <a:rPr lang="en-US" sz="1000" i="1" dirty="0" smtClean="0"/>
              <a:t>rad</a:t>
            </a:r>
            <a:endParaRPr lang="en-US" sz="1000" i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i="1" dirty="0">
                <a:solidFill>
                  <a:srgbClr val="FF6600"/>
                </a:solidFill>
              </a:rPr>
              <a:t>T</a:t>
            </a:r>
            <a:r>
              <a:rPr lang="en-US" sz="1000" i="1" dirty="0" smtClean="0">
                <a:solidFill>
                  <a:srgbClr val="FF6600"/>
                </a:solidFill>
              </a:rPr>
              <a:t>UT </a:t>
            </a:r>
            <a:r>
              <a:rPr lang="en-US" sz="1000" i="1" dirty="0">
                <a:solidFill>
                  <a:srgbClr val="FF6600"/>
                </a:solidFill>
              </a:rPr>
              <a:t>= </a:t>
            </a:r>
            <a:r>
              <a:rPr lang="en-US" sz="1000" i="1" dirty="0" smtClean="0">
                <a:solidFill>
                  <a:srgbClr val="FF6600"/>
                </a:solidFill>
              </a:rPr>
              <a:t>π/8 rad</a:t>
            </a:r>
            <a:endParaRPr lang="en-US" sz="1000" i="1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8138" y="1321767"/>
            <a:ext cx="1023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dirty="0"/>
              <a:t>T</a:t>
            </a:r>
            <a:r>
              <a:rPr lang="en-US" sz="1000" i="1" dirty="0" smtClean="0"/>
              <a:t>UT =    </a:t>
            </a:r>
            <a:r>
              <a:rPr lang="en-US" sz="1000" i="1" dirty="0"/>
              <a:t>0 </a:t>
            </a:r>
            <a:r>
              <a:rPr lang="en-US" sz="1000" i="1" dirty="0" smtClean="0"/>
              <a:t>rad</a:t>
            </a:r>
            <a:endParaRPr lang="en-US" sz="1000" i="1" dirty="0" smtClean="0">
              <a:solidFill>
                <a:srgbClr val="FF0000"/>
              </a:solidFill>
            </a:endParaRPr>
          </a:p>
          <a:p>
            <a:pPr algn="r"/>
            <a:r>
              <a:rPr lang="en-US" sz="1000" i="1" dirty="0" smtClean="0">
                <a:solidFill>
                  <a:srgbClr val="FF6600"/>
                </a:solidFill>
              </a:rPr>
              <a:t>TUT </a:t>
            </a:r>
            <a:r>
              <a:rPr lang="en-US" sz="1000" i="1" dirty="0">
                <a:solidFill>
                  <a:srgbClr val="FF6600"/>
                </a:solidFill>
              </a:rPr>
              <a:t>= </a:t>
            </a:r>
            <a:r>
              <a:rPr lang="en-US" sz="1000" i="1" dirty="0" smtClean="0">
                <a:solidFill>
                  <a:srgbClr val="FF6600"/>
                </a:solidFill>
              </a:rPr>
              <a:t>π/4 rad</a:t>
            </a:r>
            <a:endParaRPr lang="en-US" sz="1000" i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411" y="3766798"/>
            <a:ext cx="23889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Averaged power spectra </a:t>
            </a:r>
            <a:endParaRPr lang="en-US" sz="14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39031" y="1041306"/>
            <a:ext cx="32963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</a:rPr>
              <a:t>Combined Power Spectra (10 kHz)</a:t>
            </a:r>
            <a:endParaRPr lang="en-US" sz="1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632" y="1038894"/>
            <a:ext cx="32963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</a:rPr>
              <a:t>Combined Power Spectra (60 kHz)</a:t>
            </a:r>
            <a:endParaRPr lang="en-US" sz="1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1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Pseudo-experiment Study – Summary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587511"/>
            <a:ext cx="8229600" cy="1889487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For 6.0 GHz </a:t>
            </a:r>
            <a:r>
              <a:rPr lang="en-US" i="1" dirty="0" err="1" smtClean="0">
                <a:solidFill>
                  <a:srgbClr val="0000FF"/>
                </a:solidFill>
              </a:rPr>
              <a:t>axion</a:t>
            </a:r>
            <a:r>
              <a:rPr lang="en-US" i="1" dirty="0" smtClean="0">
                <a:solidFill>
                  <a:srgbClr val="0000FF"/>
                </a:solidFill>
              </a:rPr>
              <a:t> signal, 4-cavity detector with </a:t>
            </a:r>
            <a:r>
              <a:rPr lang="en-US" i="1" dirty="0" err="1" smtClean="0">
                <a:solidFill>
                  <a:srgbClr val="0000FF"/>
                </a:solidFill>
              </a:rPr>
              <a:t>Q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u</a:t>
            </a:r>
            <a:r>
              <a:rPr lang="en-US" i="1" dirty="0" smtClean="0">
                <a:solidFill>
                  <a:srgbClr val="0000FF"/>
                </a:solidFill>
              </a:rPr>
              <a:t>=10</a:t>
            </a:r>
            <a:r>
              <a:rPr lang="en-US" i="1" baseline="30000" dirty="0" smtClean="0">
                <a:solidFill>
                  <a:srgbClr val="0000FF"/>
                </a:solidFill>
              </a:rPr>
              <a:t>5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008000"/>
                </a:solidFill>
              </a:rPr>
              <a:t>π/8 rad is the PMT for this system</a:t>
            </a:r>
          </a:p>
          <a:p>
            <a:pPr lvl="1"/>
            <a:r>
              <a:rPr lang="en-US" i="1" dirty="0" smtClean="0"/>
              <a:t>This corresponds to </a:t>
            </a:r>
            <a:r>
              <a:rPr lang="en-US" i="1" dirty="0" err="1" smtClean="0">
                <a:solidFill>
                  <a:srgbClr val="FF0000"/>
                </a:solidFill>
              </a:rPr>
              <a:t>Δl</a:t>
            </a:r>
            <a:r>
              <a:rPr lang="en-US" i="1" dirty="0" smtClean="0">
                <a:solidFill>
                  <a:srgbClr val="FF0000"/>
                </a:solidFill>
              </a:rPr>
              <a:t> = ~3 mm </a:t>
            </a:r>
            <a:r>
              <a:rPr lang="en-US" i="1" dirty="0" smtClean="0"/>
              <a:t>(</a:t>
            </a:r>
            <a:r>
              <a:rPr lang="en-US" i="1" dirty="0" err="1" smtClean="0"/>
              <a:t>λ</a:t>
            </a:r>
            <a:r>
              <a:rPr lang="en-US" i="1" dirty="0" smtClean="0"/>
              <a:t> = 5 cm)</a:t>
            </a:r>
          </a:p>
          <a:p>
            <a:r>
              <a:rPr lang="en-US" i="1" dirty="0">
                <a:solidFill>
                  <a:srgbClr val="0000FF"/>
                </a:solidFill>
              </a:rPr>
              <a:t>In general</a:t>
            </a:r>
            <a:r>
              <a:rPr lang="en-US" i="1" dirty="0"/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Δl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= </a:t>
            </a:r>
            <a:r>
              <a:rPr lang="en-US" i="1" dirty="0" smtClean="0">
                <a:solidFill>
                  <a:srgbClr val="FF0000"/>
                </a:solidFill>
              </a:rPr>
              <a:t>1/16*c/f</a:t>
            </a:r>
            <a:endParaRPr lang="en-US" i="1" baseline="-25000" dirty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For 10 GHz, </a:t>
            </a:r>
            <a:r>
              <a:rPr lang="en-US" i="1" dirty="0" err="1" smtClean="0"/>
              <a:t>Δl</a:t>
            </a:r>
            <a:r>
              <a:rPr lang="en-US" i="1" dirty="0" smtClean="0"/>
              <a:t> = ~2 mm</a:t>
            </a:r>
          </a:p>
          <a:p>
            <a:pPr lvl="1"/>
            <a:r>
              <a:rPr lang="en-US" i="1" dirty="0" smtClean="0"/>
              <a:t>Can be under good control</a:t>
            </a:r>
            <a:endParaRPr lang="en-US" i="1" dirty="0"/>
          </a:p>
          <a:p>
            <a:pPr lvl="1"/>
            <a:endParaRPr lang="en-US" i="1" baseline="30000" dirty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31072"/>
              </p:ext>
            </p:extLst>
          </p:nvPr>
        </p:nvGraphicFramePr>
        <p:xfrm>
          <a:off x="4847425" y="1241778"/>
          <a:ext cx="3839375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75"/>
                <a:gridCol w="767875"/>
                <a:gridCol w="767875"/>
                <a:gridCol w="767875"/>
                <a:gridCol w="767875"/>
              </a:tblGrid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TUT (rad)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baseline="0" dirty="0" smtClean="0"/>
                        <a:t>Power</a:t>
                      </a:r>
                    </a:p>
                    <a:p>
                      <a:pPr algn="ctr"/>
                      <a:r>
                        <a:rPr lang="en-US" sz="1400" i="1" baseline="0" dirty="0" smtClean="0"/>
                        <a:t>Amp.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 smtClean="0"/>
                        <a:t>Q</a:t>
                      </a:r>
                      <a:r>
                        <a:rPr lang="en-US" sz="1400" i="1" baseline="-25000" dirty="0" err="1" smtClean="0"/>
                        <a:t>u</a:t>
                      </a:r>
                      <a:endParaRPr lang="en-US" sz="1400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SNR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 smtClean="0"/>
                        <a:t>Sensi-tivity</a:t>
                      </a:r>
                      <a:endParaRPr lang="en-US" sz="14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π/16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0.99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0.99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0.98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π/8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0.96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1.00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0.9</a:t>
                      </a:r>
                      <a:r>
                        <a:rPr lang="en-US" altLang="ko-KR" sz="1600" i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>
                          <a:solidFill>
                            <a:srgbClr val="FF0000"/>
                          </a:solidFill>
                        </a:rPr>
                        <a:t>0.93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π/4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</a:t>
                      </a:r>
                      <a:r>
                        <a:rPr lang="en-US" altLang="ko-KR" sz="1600" i="1" dirty="0" smtClean="0"/>
                        <a:t>86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0.8</a:t>
                      </a:r>
                      <a:r>
                        <a:rPr lang="en-US" altLang="ko-KR" sz="1600" i="1" dirty="0" smtClean="0"/>
                        <a:t>6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0.75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π/2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</a:t>
                      </a:r>
                      <a:r>
                        <a:rPr lang="en-US" altLang="ko-KR" sz="1600" i="1" dirty="0" smtClean="0"/>
                        <a:t>54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</a:t>
                      </a:r>
                      <a:r>
                        <a:rPr lang="en-US" altLang="ko-KR" sz="1600" i="1" dirty="0" smtClean="0"/>
                        <a:t>54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0.29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243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</a:t>
                      </a:r>
                      <a:r>
                        <a:rPr lang="en-US" altLang="ko-KR" sz="1600" i="1" dirty="0" smtClean="0"/>
                        <a:t>25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1.00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0.</a:t>
                      </a:r>
                      <a:r>
                        <a:rPr lang="en-US" altLang="ko-KR" sz="1600" i="1" dirty="0" smtClean="0"/>
                        <a:t>25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i="1" dirty="0" smtClean="0"/>
                        <a:t>0.06</a:t>
                      </a:r>
                      <a:endParaRPr lang="en-US" sz="1600" i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11" name="Picture 10" descr="Graphe_4Cavity_PCS_Q5_f6GHz_PMT_UD_Relative power_TUT-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41779"/>
            <a:ext cx="4075114" cy="32487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Isolating Termination Dissipation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48"/>
            <a:ext cx="8229600" cy="5151352"/>
          </a:xfrm>
        </p:spPr>
        <p:txBody>
          <a:bodyPr/>
          <a:lstStyle/>
          <a:p>
            <a:r>
              <a:rPr lang="en-US" i="1" dirty="0">
                <a:solidFill>
                  <a:srgbClr val="0000FF"/>
                </a:solidFill>
              </a:rPr>
              <a:t>Isolating terminations enable the dissipation of power due to various unbalances and possible input </a:t>
            </a:r>
            <a:r>
              <a:rPr lang="en-US" i="1" dirty="0" smtClean="0">
                <a:solidFill>
                  <a:srgbClr val="0000FF"/>
                </a:solidFill>
              </a:rPr>
              <a:t>failures</a:t>
            </a:r>
          </a:p>
        </p:txBody>
      </p:sp>
      <p:pic>
        <p:nvPicPr>
          <p:cNvPr id="58" name="Picture 57" descr="Screen Shot 2016-05-11 at 8.01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7099"/>
            <a:ext cx="4394658" cy="4159901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851858" y="3922455"/>
            <a:ext cx="3834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i="1" dirty="0"/>
              <a:t>S</a:t>
            </a:r>
            <a:r>
              <a:rPr lang="en-US" sz="2000" i="1" dirty="0" smtClean="0"/>
              <a:t>chematic </a:t>
            </a:r>
            <a:r>
              <a:rPr lang="en-US" sz="2000" i="1" dirty="0"/>
              <a:t>representation of four 250 </a:t>
            </a:r>
            <a:r>
              <a:rPr lang="en-US" sz="2000" i="1" dirty="0" smtClean="0"/>
              <a:t>W </a:t>
            </a:r>
            <a:r>
              <a:rPr lang="en-US" sz="2000" i="1" dirty="0"/>
              <a:t>amplifiers feeding a 4</a:t>
            </a:r>
            <a:r>
              <a:rPr lang="en-US" sz="2000" i="1" dirty="0" smtClean="0"/>
              <a:t>-way combiner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/>
              <a:t>Power </a:t>
            </a:r>
            <a:r>
              <a:rPr lang="en-US" sz="2000" i="1" dirty="0"/>
              <a:t>output and </a:t>
            </a:r>
            <a:r>
              <a:rPr lang="en-US" sz="2000" i="1" dirty="0" smtClean="0"/>
              <a:t>power </a:t>
            </a:r>
            <a:r>
              <a:rPr lang="en-US" sz="2000" i="1" dirty="0"/>
              <a:t>dissipation </a:t>
            </a:r>
            <a:r>
              <a:rPr lang="en-US" sz="2000" i="1" dirty="0" smtClean="0"/>
              <a:t>associated </a:t>
            </a:r>
            <a:r>
              <a:rPr lang="en-US" sz="2000" i="1" dirty="0"/>
              <a:t>with various input failure scenarios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5400000" flipH="1">
            <a:off x="6384938" y="2710076"/>
            <a:ext cx="1325467" cy="6443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383117" y="3018360"/>
            <a:ext cx="12886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57739" y="2688153"/>
            <a:ext cx="860779" cy="0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857740" y="3429515"/>
            <a:ext cx="860779" cy="0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810146" y="2883588"/>
            <a:ext cx="8615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286472" y="2558111"/>
            <a:ext cx="4320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286472" y="3298634"/>
            <a:ext cx="43204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93470" y="3552733"/>
            <a:ext cx="432046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383119" y="3142320"/>
            <a:ext cx="217273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16272" y="2317099"/>
            <a:ext cx="116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At </a:t>
            </a:r>
            <a:r>
              <a:rPr lang="en-US" i="1" dirty="0" err="1"/>
              <a:t>reson</a:t>
            </a:r>
            <a:r>
              <a:rPr lang="en-US" i="1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156" y="3066322"/>
            <a:ext cx="133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reson</a:t>
            </a:r>
            <a:r>
              <a:rPr lang="en-US" i="1" dirty="0"/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3737" y="2575291"/>
            <a:ext cx="287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1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50118" y="2224679"/>
            <a:ext cx="4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1/2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7574" y="2953855"/>
            <a:ext cx="4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1/2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48906" y="3563873"/>
            <a:ext cx="4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1/2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86039" y="3151600"/>
            <a:ext cx="4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1/4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56381" y="2688153"/>
            <a:ext cx="4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FF"/>
                </a:solidFill>
              </a:rPr>
              <a:t>0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7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9" grpId="0"/>
      <p:bldP spid="28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Configurations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61449"/>
          </a:xfrm>
        </p:spPr>
        <p:txBody>
          <a:bodyPr>
            <a:normAutofit/>
          </a:bodyPr>
          <a:lstStyle/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552259"/>
              </p:ext>
            </p:extLst>
          </p:nvPr>
        </p:nvGraphicFramePr>
        <p:xfrm>
          <a:off x="457199" y="1241778"/>
          <a:ext cx="8229600" cy="294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56"/>
                <a:gridCol w="2178245"/>
                <a:gridCol w="2182091"/>
                <a:gridCol w="2186708"/>
              </a:tblGrid>
              <a:tr h="442934"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2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3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1294015">
                <a:tc>
                  <a:txBody>
                    <a:bodyPr/>
                    <a:lstStyle/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r>
                        <a:rPr lang="en-US" sz="1600" i="1" dirty="0" smtClean="0"/>
                        <a:t>Schematic</a:t>
                      </a:r>
                    </a:p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endParaRPr lang="en-US" sz="16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</a:tr>
              <a:tr h="632763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Characteristic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 complete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readout chains</a:t>
                      </a:r>
                      <a:endParaRPr lang="en-US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N amplifiers</a:t>
                      </a:r>
                    </a:p>
                    <a:p>
                      <a:pPr algn="ctr"/>
                      <a:r>
                        <a:rPr lang="en-US" sz="1600" i="1" baseline="0" dirty="0" smtClean="0"/>
                        <a:t>1 combiner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 amplifier</a:t>
                      </a:r>
                    </a:p>
                    <a:p>
                      <a:pPr algn="ctr"/>
                      <a:r>
                        <a:rPr lang="en-US" sz="1600" i="1" dirty="0" smtClean="0"/>
                        <a:t>1</a:t>
                      </a:r>
                      <a:r>
                        <a:rPr lang="en-US" sz="1600" i="1" baseline="0" dirty="0" smtClean="0"/>
                        <a:t> combiner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Sensitivity* (SNR)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99235"/>
              </p:ext>
            </p:extLst>
          </p:nvPr>
        </p:nvGraphicFramePr>
        <p:xfrm>
          <a:off x="4845050" y="3703088"/>
          <a:ext cx="10350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6" name="Equation" r:id="rId4" imgW="647700" imgH="279400" progId="Equation.DSMT4">
                  <p:embed/>
                </p:oleObj>
              </mc:Choice>
              <mc:Fallback>
                <p:oleObj name="Equation" r:id="rId4" imgW="647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5050" y="3703088"/>
                        <a:ext cx="10350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369979"/>
              </p:ext>
            </p:extLst>
          </p:nvPr>
        </p:nvGraphicFramePr>
        <p:xfrm>
          <a:off x="2566988" y="3648075"/>
          <a:ext cx="1270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7" name="Equation" r:id="rId6" imgW="762000" imgH="304800" progId="Equation.DSMT4">
                  <p:embed/>
                </p:oleObj>
              </mc:Choice>
              <mc:Fallback>
                <p:oleObj name="Equation" r:id="rId6" imgW="7620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6988" y="3648075"/>
                        <a:ext cx="1270000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092569"/>
              </p:ext>
            </p:extLst>
          </p:nvPr>
        </p:nvGraphicFramePr>
        <p:xfrm>
          <a:off x="7025288" y="3694113"/>
          <a:ext cx="12192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8" name="Equation" r:id="rId8" imgW="723900" imgH="279400" progId="Equation.DSMT4">
                  <p:embed/>
                </p:oleObj>
              </mc:Choice>
              <mc:Fallback>
                <p:oleObj name="Equation" r:id="rId8" imgW="7239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5288" y="3694113"/>
                        <a:ext cx="1219200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2253304" y="1808010"/>
            <a:ext cx="1979999" cy="1079617"/>
            <a:chOff x="1216446" y="4989744"/>
            <a:chExt cx="3215128" cy="1753088"/>
          </a:xfrm>
        </p:grpSpPr>
        <p:sp>
          <p:nvSpPr>
            <p:cNvPr id="86" name="Can 85"/>
            <p:cNvSpPr/>
            <p:nvPr/>
          </p:nvSpPr>
          <p:spPr>
            <a:xfrm>
              <a:off x="1216446" y="4989744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/>
            <p:cNvSpPr/>
            <p:nvPr/>
          </p:nvSpPr>
          <p:spPr>
            <a:xfrm rot="5400000">
              <a:off x="2011794" y="5193188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6" idx="4"/>
              <a:endCxn id="87" idx="3"/>
            </p:cNvCxnSpPr>
            <p:nvPr/>
          </p:nvCxnSpPr>
          <p:spPr>
            <a:xfrm>
              <a:off x="1767868" y="5377034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n 88"/>
            <p:cNvSpPr/>
            <p:nvPr/>
          </p:nvSpPr>
          <p:spPr>
            <a:xfrm>
              <a:off x="1216446" y="5968253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9"/>
            <p:cNvSpPr/>
            <p:nvPr/>
          </p:nvSpPr>
          <p:spPr>
            <a:xfrm rot="5400000">
              <a:off x="2011794" y="6171697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>
              <a:stCxn id="89" idx="4"/>
              <a:endCxn id="90" idx="3"/>
            </p:cNvCxnSpPr>
            <p:nvPr/>
          </p:nvCxnSpPr>
          <p:spPr>
            <a:xfrm>
              <a:off x="1767868" y="6355542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475520" y="5381343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467424" y="6355542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4043188" y="5502652"/>
              <a:ext cx="388386" cy="76716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Elbow Connector 94"/>
            <p:cNvCxnSpPr/>
            <p:nvPr/>
          </p:nvCxnSpPr>
          <p:spPr>
            <a:xfrm>
              <a:off x="3524507" y="5375211"/>
              <a:ext cx="504000" cy="389112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10800000" flipV="1">
              <a:off x="3526359" y="5968253"/>
              <a:ext cx="504000" cy="39144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8900000" flipH="1">
              <a:off x="3291736" y="523121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8900000" flipH="1">
              <a:off x="3379991" y="5229675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8900000" flipH="1">
              <a:off x="3277429" y="6206567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urved Connector 99"/>
            <p:cNvCxnSpPr/>
            <p:nvPr/>
          </p:nvCxnSpPr>
          <p:spPr>
            <a:xfrm rot="18900000" flipH="1">
              <a:off x="3365684" y="620503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8434" y="1807148"/>
            <a:ext cx="1979999" cy="1082551"/>
            <a:chOff x="1216446" y="3222527"/>
            <a:chExt cx="3227957" cy="1764859"/>
          </a:xfrm>
        </p:grpSpPr>
        <p:sp>
          <p:nvSpPr>
            <p:cNvPr id="102" name="Can 101"/>
            <p:cNvSpPr/>
            <p:nvPr/>
          </p:nvSpPr>
          <p:spPr>
            <a:xfrm>
              <a:off x="1216446" y="3222527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011316" y="3425850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2" idx="4"/>
              <a:endCxn id="103" idx="3"/>
            </p:cNvCxnSpPr>
            <p:nvPr/>
          </p:nvCxnSpPr>
          <p:spPr>
            <a:xfrm>
              <a:off x="1767536" y="3609585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n 104"/>
            <p:cNvSpPr/>
            <p:nvPr/>
          </p:nvSpPr>
          <p:spPr>
            <a:xfrm>
              <a:off x="1216446" y="4213270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011316" y="4416593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>
              <a:stCxn id="105" idx="4"/>
              <a:endCxn id="106" idx="3"/>
            </p:cNvCxnSpPr>
            <p:nvPr/>
          </p:nvCxnSpPr>
          <p:spPr>
            <a:xfrm>
              <a:off x="1767536" y="4600328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/>
            <p:nvPr/>
          </p:nvCxnSpPr>
          <p:spPr>
            <a:xfrm>
              <a:off x="2456604" y="3620583"/>
              <a:ext cx="481382" cy="37606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0800000" flipV="1">
              <a:off x="2456605" y="4226952"/>
              <a:ext cx="469329" cy="377526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 Same Side Corner Rectangle 109"/>
            <p:cNvSpPr/>
            <p:nvPr/>
          </p:nvSpPr>
          <p:spPr>
            <a:xfrm rot="5400000">
              <a:off x="2846607" y="3934996"/>
              <a:ext cx="543673" cy="3609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3297121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725676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4056251" y="3739215"/>
              <a:ext cx="388152" cy="766708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3473191" y="3987765"/>
              <a:ext cx="376254" cy="289532"/>
              <a:chOff x="5990143" y="5512917"/>
              <a:chExt cx="376254" cy="289532"/>
            </a:xfrm>
          </p:grpSpPr>
          <p:cxnSp>
            <p:nvCxnSpPr>
              <p:cNvPr id="115" name="Curved Connector 114"/>
              <p:cNvCxnSpPr/>
              <p:nvPr/>
            </p:nvCxnSpPr>
            <p:spPr>
              <a:xfrm rot="18900000" flipH="1">
                <a:off x="5990143" y="5514453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urved Connector 115"/>
              <p:cNvCxnSpPr/>
              <p:nvPr/>
            </p:nvCxnSpPr>
            <p:spPr>
              <a:xfrm rot="18900000" flipH="1">
                <a:off x="6078398" y="5512917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6599260" y="1807148"/>
            <a:ext cx="1979347" cy="1069235"/>
            <a:chOff x="5476952" y="3389075"/>
            <a:chExt cx="3227954" cy="1743728"/>
          </a:xfrm>
        </p:grpSpPr>
        <p:sp>
          <p:nvSpPr>
            <p:cNvPr id="118" name="Can 117"/>
            <p:cNvSpPr/>
            <p:nvPr/>
          </p:nvSpPr>
          <p:spPr>
            <a:xfrm>
              <a:off x="5476952" y="338907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583232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an 119"/>
            <p:cNvSpPr/>
            <p:nvPr/>
          </p:nvSpPr>
          <p:spPr>
            <a:xfrm>
              <a:off x="5476952" y="437173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/>
            <p:cNvSpPr/>
            <p:nvPr/>
          </p:nvSpPr>
          <p:spPr>
            <a:xfrm rot="5400000">
              <a:off x="7111225" y="4086790"/>
              <a:ext cx="541833" cy="369439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68750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/>
            <p:cNvCxnSpPr>
              <a:stCxn id="118" idx="4"/>
            </p:cNvCxnSpPr>
            <p:nvPr/>
          </p:nvCxnSpPr>
          <p:spPr>
            <a:xfrm>
              <a:off x="6018754" y="3769609"/>
              <a:ext cx="485881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endCxn id="120" idx="4"/>
            </p:cNvCxnSpPr>
            <p:nvPr/>
          </p:nvCxnSpPr>
          <p:spPr>
            <a:xfrm rot="10800000" flipV="1">
              <a:off x="6036637" y="4371735"/>
              <a:ext cx="467999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 Same Side Corner Rectangle 124"/>
            <p:cNvSpPr/>
            <p:nvPr/>
          </p:nvSpPr>
          <p:spPr>
            <a:xfrm rot="5400000">
              <a:off x="6414796" y="4098152"/>
              <a:ext cx="534509" cy="35483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9982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8323296" y="3887119"/>
              <a:ext cx="381610" cy="78978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Curved Connector 127"/>
            <p:cNvCxnSpPr/>
            <p:nvPr/>
          </p:nvCxnSpPr>
          <p:spPr>
            <a:xfrm rot="18900000" flipH="1">
              <a:off x="7744520" y="4119169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 rot="18900000" flipH="1">
              <a:off x="7832775" y="4117633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3980180" y="4188198"/>
            <a:ext cx="469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rgbClr val="0000FF"/>
                </a:solidFill>
              </a:rPr>
              <a:t>SNR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sngl</a:t>
            </a:r>
            <a:r>
              <a:rPr lang="en-US" i="1" dirty="0" smtClean="0">
                <a:solidFill>
                  <a:srgbClr val="0000FF"/>
                </a:solidFill>
              </a:rPr>
              <a:t> = SNR of single cavity </a:t>
            </a:r>
            <a:endParaRPr lang="en-US" i="1" dirty="0" smtClean="0">
              <a:solidFill>
                <a:srgbClr val="0000FF"/>
              </a:solidFill>
              <a:ea typeface="ＭＳ ゴシック"/>
              <a:cs typeface="ＭＳ ゴシック"/>
            </a:endParaRPr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808185" y="4640519"/>
            <a:ext cx="1837951" cy="1165676"/>
            <a:chOff x="784488" y="1983607"/>
            <a:chExt cx="2358652" cy="1262263"/>
          </a:xfrm>
        </p:grpSpPr>
        <p:sp>
          <p:nvSpPr>
            <p:cNvPr id="60" name="Can 59"/>
            <p:cNvSpPr/>
            <p:nvPr/>
          </p:nvSpPr>
          <p:spPr>
            <a:xfrm>
              <a:off x="1355232" y="1983607"/>
              <a:ext cx="605957" cy="851185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/>
            <p:cNvSpPr/>
            <p:nvPr/>
          </p:nvSpPr>
          <p:spPr>
            <a:xfrm rot="5400000">
              <a:off x="2190752" y="2207174"/>
              <a:ext cx="605992" cy="413185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>
              <a:stCxn id="60" idx="4"/>
              <a:endCxn id="61" idx="3"/>
            </p:cNvCxnSpPr>
            <p:nvPr/>
          </p:nvCxnSpPr>
          <p:spPr>
            <a:xfrm>
              <a:off x="1961189" y="2409200"/>
              <a:ext cx="325967" cy="4567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2700341" y="2404465"/>
              <a:ext cx="442799" cy="4735"/>
            </a:xfrm>
            <a:prstGeom prst="line">
              <a:avLst/>
            </a:prstGeom>
            <a:ln w="2857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282022" y="2845936"/>
              <a:ext cx="749135" cy="39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N</a:t>
              </a:r>
              <a:r>
                <a:rPr lang="en-US" i="1" baseline="-25000" dirty="0" smtClean="0"/>
                <a:t>C</a:t>
              </a:r>
              <a:endParaRPr lang="en-US" i="1" baseline="-250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4488" y="2219799"/>
              <a:ext cx="538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S</a:t>
              </a:r>
              <a:endParaRPr lang="en-US" i="1" baseline="-25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24186" y="2845934"/>
              <a:ext cx="1151052" cy="39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G, N</a:t>
              </a:r>
              <a:r>
                <a:rPr lang="en-US" i="1" baseline="-25000" dirty="0" smtClean="0"/>
                <a:t>A</a:t>
              </a:r>
              <a:endParaRPr lang="en-US" i="1" baseline="-25000" dirty="0"/>
            </a:p>
          </p:txBody>
        </p:sp>
      </p:grpSp>
      <p:graphicFrame>
        <p:nvGraphicFramePr>
          <p:cNvPr id="67" name="Content Placeholder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389654"/>
              </p:ext>
            </p:extLst>
          </p:nvPr>
        </p:nvGraphicFramePr>
        <p:xfrm>
          <a:off x="2703513" y="4635210"/>
          <a:ext cx="57499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9" name="Equation" r:id="rId10" imgW="3454400" imgH="508000" progId="Equation.3">
                  <p:embed/>
                </p:oleObj>
              </mc:Choice>
              <mc:Fallback>
                <p:oleObj name="Equation" r:id="rId10" imgW="3454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03513" y="4635210"/>
                        <a:ext cx="5749925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67">
            <a:hlinkClick r:id="rId12"/>
          </p:cNvPr>
          <p:cNvSpPr/>
          <p:nvPr/>
        </p:nvSpPr>
        <p:spPr>
          <a:xfrm>
            <a:off x="457199" y="5999149"/>
            <a:ext cx="8209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*</a:t>
            </a:r>
            <a:r>
              <a:rPr lang="en-US" sz="2000" i="1" dirty="0" smtClean="0">
                <a:solidFill>
                  <a:srgbClr val="FF0000"/>
                </a:solidFill>
              </a:rPr>
              <a:t> Correlated signal and uncorrelated noise				</a:t>
            </a:r>
            <a:r>
              <a:rPr lang="en-US" sz="2000" i="1" dirty="0" smtClean="0"/>
              <a:t>** N.F. </a:t>
            </a:r>
            <a:r>
              <a:rPr lang="en-US" sz="2000" i="1" baseline="-25000" dirty="0" smtClean="0"/>
              <a:t>comb</a:t>
            </a:r>
            <a:r>
              <a:rPr lang="en-US" sz="2000" i="1" dirty="0" smtClean="0"/>
              <a:t> = 0</a:t>
            </a:r>
          </a:p>
          <a:p>
            <a:endParaRPr lang="en-US" sz="2000" i="1" dirty="0" smtClean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8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Configurations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61449"/>
          </a:xfrm>
        </p:spPr>
        <p:txBody>
          <a:bodyPr>
            <a:normAutofit/>
          </a:bodyPr>
          <a:lstStyle/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404717"/>
              </p:ext>
            </p:extLst>
          </p:nvPr>
        </p:nvGraphicFramePr>
        <p:xfrm>
          <a:off x="457199" y="1241778"/>
          <a:ext cx="8229600" cy="4214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56"/>
                <a:gridCol w="2178245"/>
                <a:gridCol w="2182091"/>
                <a:gridCol w="2186708"/>
              </a:tblGrid>
              <a:tr h="442934"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2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3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1294015">
                <a:tc>
                  <a:txBody>
                    <a:bodyPr/>
                    <a:lstStyle/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r>
                        <a:rPr lang="en-US" sz="1600" i="1" dirty="0" smtClean="0"/>
                        <a:t>Schematic</a:t>
                      </a:r>
                    </a:p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endParaRPr lang="en-US" sz="16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</a:tr>
              <a:tr h="632763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Characteristic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 complete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readout chains</a:t>
                      </a:r>
                      <a:endParaRPr lang="en-US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N amplifiers</a:t>
                      </a:r>
                    </a:p>
                    <a:p>
                      <a:pPr algn="ctr"/>
                      <a:r>
                        <a:rPr lang="en-US" sz="1600" i="1" baseline="0" dirty="0" smtClean="0"/>
                        <a:t>1 combiner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 amplifier</a:t>
                      </a:r>
                    </a:p>
                    <a:p>
                      <a:pPr algn="ctr"/>
                      <a:r>
                        <a:rPr lang="en-US" sz="1600" i="1" dirty="0" smtClean="0"/>
                        <a:t>1</a:t>
                      </a:r>
                      <a:r>
                        <a:rPr lang="en-US" sz="1600" i="1" baseline="0" dirty="0" smtClean="0"/>
                        <a:t> combiner</a:t>
                      </a:r>
                      <a:endParaRPr lang="en-US" sz="1600" i="1" dirty="0"/>
                    </a:p>
                  </a:txBody>
                  <a:tcPr anchor="ctr"/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Sensitivity (SNR)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Pros.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Individual access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Higher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 sensitivity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Simpler design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Cons.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Lowest sensitivity</a:t>
                      </a:r>
                    </a:p>
                    <a:p>
                      <a:pPr algn="ctr"/>
                      <a:r>
                        <a:rPr lang="en-US" sz="1600" i="1" dirty="0" smtClean="0"/>
                        <a:t>N complete</a:t>
                      </a:r>
                      <a:r>
                        <a:rPr lang="en-US" sz="1600" i="1" baseline="0" dirty="0" smtClean="0"/>
                        <a:t> readout chains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rgbClr val="FF0000"/>
                          </a:solidFill>
                        </a:rPr>
                        <a:t>N amplifiers</a:t>
                      </a:r>
                      <a:endParaRPr lang="en-US" sz="16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 SNR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600" i="1" baseline="0" dirty="0" smtClean="0">
                          <a:solidFill>
                            <a:srgbClr val="FF0000"/>
                          </a:solidFill>
                        </a:rPr>
                        <a:t> &lt; SNR</a:t>
                      </a:r>
                      <a:r>
                        <a:rPr lang="en-US" sz="1600" i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600" i="1" baseline="0" dirty="0" smtClean="0">
                          <a:solidFill>
                            <a:srgbClr val="292934"/>
                          </a:solidFill>
                        </a:rPr>
                        <a:t>*</a:t>
                      </a:r>
                      <a:endParaRPr lang="en-US" sz="1600" i="1" baseline="0" dirty="0">
                        <a:solidFill>
                          <a:srgbClr val="292934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722913"/>
              </p:ext>
            </p:extLst>
          </p:nvPr>
        </p:nvGraphicFramePr>
        <p:xfrm>
          <a:off x="4845050" y="3703088"/>
          <a:ext cx="10350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98" name="Equation" r:id="rId4" imgW="647700" imgH="279400" progId="Equation.3">
                  <p:embed/>
                </p:oleObj>
              </mc:Choice>
              <mc:Fallback>
                <p:oleObj name="Equation" r:id="rId4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5050" y="3703088"/>
                        <a:ext cx="10350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365929"/>
              </p:ext>
            </p:extLst>
          </p:nvPr>
        </p:nvGraphicFramePr>
        <p:xfrm>
          <a:off x="2566665" y="3647958"/>
          <a:ext cx="1270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99" name="Equation" r:id="rId6" imgW="762000" imgH="304800" progId="Equation.DSMT4">
                  <p:embed/>
                </p:oleObj>
              </mc:Choice>
              <mc:Fallback>
                <p:oleObj name="Equation" r:id="rId6" imgW="7620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6665" y="3647958"/>
                        <a:ext cx="1270000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959861"/>
              </p:ext>
            </p:extLst>
          </p:nvPr>
        </p:nvGraphicFramePr>
        <p:xfrm>
          <a:off x="7023100" y="3694113"/>
          <a:ext cx="10890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0" name="Equation" r:id="rId8" imgW="647700" imgH="279400" progId="Equation.3">
                  <p:embed/>
                </p:oleObj>
              </mc:Choice>
              <mc:Fallback>
                <p:oleObj name="Equation" r:id="rId8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3100" y="3694113"/>
                        <a:ext cx="1089025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2253304" y="1808010"/>
            <a:ext cx="1979999" cy="1079617"/>
            <a:chOff x="1216446" y="4989744"/>
            <a:chExt cx="3215128" cy="1753088"/>
          </a:xfrm>
        </p:grpSpPr>
        <p:sp>
          <p:nvSpPr>
            <p:cNvPr id="86" name="Can 85"/>
            <p:cNvSpPr/>
            <p:nvPr/>
          </p:nvSpPr>
          <p:spPr>
            <a:xfrm>
              <a:off x="1216446" y="4989744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/>
            <p:cNvSpPr/>
            <p:nvPr/>
          </p:nvSpPr>
          <p:spPr>
            <a:xfrm rot="5400000">
              <a:off x="2011794" y="5193188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6" idx="4"/>
              <a:endCxn id="87" idx="3"/>
            </p:cNvCxnSpPr>
            <p:nvPr/>
          </p:nvCxnSpPr>
          <p:spPr>
            <a:xfrm>
              <a:off x="1767868" y="5377034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n 88"/>
            <p:cNvSpPr/>
            <p:nvPr/>
          </p:nvSpPr>
          <p:spPr>
            <a:xfrm>
              <a:off x="1216446" y="5968253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9"/>
            <p:cNvSpPr/>
            <p:nvPr/>
          </p:nvSpPr>
          <p:spPr>
            <a:xfrm rot="5400000">
              <a:off x="2011794" y="6171697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>
              <a:stCxn id="89" idx="4"/>
              <a:endCxn id="90" idx="3"/>
            </p:cNvCxnSpPr>
            <p:nvPr/>
          </p:nvCxnSpPr>
          <p:spPr>
            <a:xfrm>
              <a:off x="1767868" y="6355542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475520" y="5381343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467424" y="6355542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4043188" y="5502652"/>
              <a:ext cx="388386" cy="76716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Elbow Connector 94"/>
            <p:cNvCxnSpPr/>
            <p:nvPr/>
          </p:nvCxnSpPr>
          <p:spPr>
            <a:xfrm>
              <a:off x="3524507" y="5375211"/>
              <a:ext cx="504000" cy="389112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10800000" flipV="1">
              <a:off x="3526359" y="5968253"/>
              <a:ext cx="504000" cy="39144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8900000" flipH="1">
              <a:off x="3291736" y="523121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8900000" flipH="1">
              <a:off x="3379991" y="5229675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8900000" flipH="1">
              <a:off x="3277429" y="6206567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urved Connector 99"/>
            <p:cNvCxnSpPr/>
            <p:nvPr/>
          </p:nvCxnSpPr>
          <p:spPr>
            <a:xfrm rot="18900000" flipH="1">
              <a:off x="3365684" y="620503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8434" y="1807148"/>
            <a:ext cx="1979999" cy="1082551"/>
            <a:chOff x="1216446" y="3222527"/>
            <a:chExt cx="3227957" cy="1764859"/>
          </a:xfrm>
        </p:grpSpPr>
        <p:sp>
          <p:nvSpPr>
            <p:cNvPr id="102" name="Can 101"/>
            <p:cNvSpPr/>
            <p:nvPr/>
          </p:nvSpPr>
          <p:spPr>
            <a:xfrm>
              <a:off x="1216446" y="3222527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011316" y="3425850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2" idx="4"/>
              <a:endCxn id="103" idx="3"/>
            </p:cNvCxnSpPr>
            <p:nvPr/>
          </p:nvCxnSpPr>
          <p:spPr>
            <a:xfrm>
              <a:off x="1767536" y="3609585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n 104"/>
            <p:cNvSpPr/>
            <p:nvPr/>
          </p:nvSpPr>
          <p:spPr>
            <a:xfrm>
              <a:off x="1216446" y="4213270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011316" y="4416593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>
              <a:stCxn id="105" idx="4"/>
              <a:endCxn id="106" idx="3"/>
            </p:cNvCxnSpPr>
            <p:nvPr/>
          </p:nvCxnSpPr>
          <p:spPr>
            <a:xfrm>
              <a:off x="1767536" y="4600328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/>
            <p:nvPr/>
          </p:nvCxnSpPr>
          <p:spPr>
            <a:xfrm>
              <a:off x="2456604" y="3620583"/>
              <a:ext cx="481382" cy="37606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0800000" flipV="1">
              <a:off x="2456605" y="4226952"/>
              <a:ext cx="469329" cy="377526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 Same Side Corner Rectangle 109"/>
            <p:cNvSpPr/>
            <p:nvPr/>
          </p:nvSpPr>
          <p:spPr>
            <a:xfrm rot="5400000">
              <a:off x="2846607" y="3934996"/>
              <a:ext cx="543673" cy="3609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3297121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725676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4056251" y="3739215"/>
              <a:ext cx="388152" cy="766708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3473191" y="3987765"/>
              <a:ext cx="376254" cy="289532"/>
              <a:chOff x="5990143" y="5512917"/>
              <a:chExt cx="376254" cy="289532"/>
            </a:xfrm>
          </p:grpSpPr>
          <p:cxnSp>
            <p:nvCxnSpPr>
              <p:cNvPr id="115" name="Curved Connector 114"/>
              <p:cNvCxnSpPr/>
              <p:nvPr/>
            </p:nvCxnSpPr>
            <p:spPr>
              <a:xfrm rot="18900000" flipH="1">
                <a:off x="5990143" y="5514453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urved Connector 115"/>
              <p:cNvCxnSpPr/>
              <p:nvPr/>
            </p:nvCxnSpPr>
            <p:spPr>
              <a:xfrm rot="18900000" flipH="1">
                <a:off x="6078398" y="5512917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6599260" y="1807148"/>
            <a:ext cx="1979347" cy="1069235"/>
            <a:chOff x="5476952" y="3389075"/>
            <a:chExt cx="3227954" cy="1743728"/>
          </a:xfrm>
        </p:grpSpPr>
        <p:sp>
          <p:nvSpPr>
            <p:cNvPr id="118" name="Can 117"/>
            <p:cNvSpPr/>
            <p:nvPr/>
          </p:nvSpPr>
          <p:spPr>
            <a:xfrm>
              <a:off x="5476952" y="338907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583232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an 119"/>
            <p:cNvSpPr/>
            <p:nvPr/>
          </p:nvSpPr>
          <p:spPr>
            <a:xfrm>
              <a:off x="5476952" y="437173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/>
            <p:cNvSpPr/>
            <p:nvPr/>
          </p:nvSpPr>
          <p:spPr>
            <a:xfrm rot="5400000">
              <a:off x="7111225" y="4086790"/>
              <a:ext cx="541833" cy="369439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68750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/>
            <p:cNvCxnSpPr>
              <a:stCxn id="118" idx="4"/>
            </p:cNvCxnSpPr>
            <p:nvPr/>
          </p:nvCxnSpPr>
          <p:spPr>
            <a:xfrm>
              <a:off x="6018754" y="3769609"/>
              <a:ext cx="485881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endCxn id="120" idx="4"/>
            </p:cNvCxnSpPr>
            <p:nvPr/>
          </p:nvCxnSpPr>
          <p:spPr>
            <a:xfrm rot="10800000" flipV="1">
              <a:off x="6036637" y="4371735"/>
              <a:ext cx="467999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 Same Side Corner Rectangle 124"/>
            <p:cNvSpPr/>
            <p:nvPr/>
          </p:nvSpPr>
          <p:spPr>
            <a:xfrm rot="5400000">
              <a:off x="6414796" y="4098152"/>
              <a:ext cx="534509" cy="35483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9982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8323296" y="3887119"/>
              <a:ext cx="381610" cy="78978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Curved Connector 127"/>
            <p:cNvCxnSpPr/>
            <p:nvPr/>
          </p:nvCxnSpPr>
          <p:spPr>
            <a:xfrm rot="18900000" flipH="1">
              <a:off x="7744520" y="4119169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 rot="18900000" flipH="1">
              <a:off x="7832775" y="4117633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Content Placeholder 9"/>
          <p:cNvSpPr txBox="1">
            <a:spLocks/>
          </p:cNvSpPr>
          <p:nvPr/>
        </p:nvSpPr>
        <p:spPr>
          <a:xfrm>
            <a:off x="457200" y="5934202"/>
            <a:ext cx="8229600" cy="569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* In reality, </a:t>
            </a:r>
            <a:r>
              <a:rPr lang="en-US" i="1" dirty="0" err="1" smtClean="0"/>
              <a:t>N.F.</a:t>
            </a:r>
            <a:r>
              <a:rPr lang="en-US" i="1" baseline="-25000" dirty="0" err="1" smtClean="0"/>
              <a:t>comb</a:t>
            </a:r>
            <a:r>
              <a:rPr lang="en-US" i="1" dirty="0" smtClean="0"/>
              <a:t> ≠ 0</a:t>
            </a:r>
          </a:p>
          <a:p>
            <a:pPr marL="0" indent="0">
              <a:buNone/>
            </a:pPr>
            <a:r>
              <a:rPr lang="en-US" sz="2100" i="1" dirty="0" smtClean="0"/>
              <a:t>	ex) G=12, </a:t>
            </a:r>
            <a:r>
              <a:rPr lang="en-US" sz="2100" i="1" dirty="0" err="1" smtClean="0"/>
              <a:t>N.F.</a:t>
            </a:r>
            <a:r>
              <a:rPr lang="en-US" sz="2100" i="1" baseline="-25000" dirty="0" err="1" smtClean="0"/>
              <a:t>amp</a:t>
            </a:r>
            <a:r>
              <a:rPr lang="en-US" sz="2100" i="1" dirty="0" smtClean="0"/>
              <a:t>=6, </a:t>
            </a:r>
            <a:r>
              <a:rPr lang="en-US" sz="2100" i="1" dirty="0" err="1" smtClean="0"/>
              <a:t>N.F.</a:t>
            </a:r>
            <a:r>
              <a:rPr lang="en-US" sz="2100" i="1" baseline="-25000" dirty="0" err="1" smtClean="0"/>
              <a:t>comb</a:t>
            </a:r>
            <a:r>
              <a:rPr lang="en-US" sz="2100" i="1" dirty="0" smtClean="0"/>
              <a:t>=0.5 =&gt; SNR</a:t>
            </a:r>
            <a:r>
              <a:rPr lang="en-US" sz="2100" i="1" baseline="-25000" dirty="0" smtClean="0"/>
              <a:t>3</a:t>
            </a:r>
            <a:r>
              <a:rPr lang="en-US" sz="2100" i="1" dirty="0" smtClean="0"/>
              <a:t> is lower than SNR</a:t>
            </a:r>
            <a:r>
              <a:rPr lang="en-US" sz="2100" i="1" baseline="-25000" dirty="0" smtClean="0"/>
              <a:t>2</a:t>
            </a:r>
            <a:r>
              <a:rPr lang="en-US" sz="2100" i="1" dirty="0" smtClean="0"/>
              <a:t> by 10%</a:t>
            </a:r>
          </a:p>
          <a:p>
            <a:endParaRPr lang="en-US" i="1" dirty="0" smtClean="0"/>
          </a:p>
          <a:p>
            <a:pPr marL="0" indent="0">
              <a:buFont typeface="Arial" pitchFamily="34" charset="0"/>
              <a:buNone/>
            </a:pPr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pPr lvl="8"/>
            <a:endParaRPr lang="en-US" i="1" dirty="0" smtClean="0"/>
          </a:p>
          <a:p>
            <a:endParaRPr lang="en-US" i="1" dirty="0" smtClean="0"/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Configurations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5261449"/>
          </a:xfrm>
        </p:spPr>
        <p:txBody>
          <a:bodyPr>
            <a:normAutofit/>
          </a:bodyPr>
          <a:lstStyle/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 smtClean="0"/>
          </a:p>
          <a:p>
            <a:endParaRPr lang="en-US" i="1" dirty="0" smtClean="0"/>
          </a:p>
          <a:p>
            <a:endParaRPr lang="en-US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720751"/>
              </p:ext>
            </p:extLst>
          </p:nvPr>
        </p:nvGraphicFramePr>
        <p:xfrm>
          <a:off x="457199" y="1241778"/>
          <a:ext cx="8229600" cy="4214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56"/>
                <a:gridCol w="2178245"/>
                <a:gridCol w="2182091"/>
                <a:gridCol w="2186708"/>
              </a:tblGrid>
              <a:tr h="442934"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2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3</a:t>
                      </a:r>
                      <a:endParaRPr lang="en-US" sz="1600" i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294015">
                <a:tc>
                  <a:txBody>
                    <a:bodyPr/>
                    <a:lstStyle/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r>
                        <a:rPr lang="en-US" sz="1600" i="1" dirty="0" smtClean="0"/>
                        <a:t>Schematic</a:t>
                      </a:r>
                    </a:p>
                    <a:p>
                      <a:pPr algn="ctr"/>
                      <a:endParaRPr lang="en-US" sz="1600" i="1" dirty="0" smtClean="0"/>
                    </a:p>
                    <a:p>
                      <a:pPr algn="ctr"/>
                      <a:endParaRPr lang="en-US" sz="16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32763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Characteristic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 complete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readout chains</a:t>
                      </a:r>
                      <a:endParaRPr lang="en-US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/>
                        <a:t>N amplifiers</a:t>
                      </a:r>
                    </a:p>
                    <a:p>
                      <a:pPr algn="ctr"/>
                      <a:r>
                        <a:rPr lang="en-US" sz="1600" i="1" baseline="0" dirty="0" smtClean="0"/>
                        <a:t>1 combiner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1 amplifier</a:t>
                      </a:r>
                    </a:p>
                    <a:p>
                      <a:pPr algn="ctr"/>
                      <a:r>
                        <a:rPr lang="en-US" sz="1600" i="1" dirty="0" smtClean="0"/>
                        <a:t>1</a:t>
                      </a:r>
                      <a:r>
                        <a:rPr lang="en-US" sz="1600" i="1" baseline="0" dirty="0" smtClean="0"/>
                        <a:t> combiner</a:t>
                      </a:r>
                      <a:endParaRPr lang="en-US" sz="1600" i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Sensitivity (SNR)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Pros.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Individual access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 sensitivity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Simpler design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4293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Cons.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Lowest sensitivity</a:t>
                      </a:r>
                    </a:p>
                    <a:p>
                      <a:pPr algn="ctr"/>
                      <a:r>
                        <a:rPr lang="en-US" sz="1600" i="1" dirty="0" smtClean="0"/>
                        <a:t>N complete</a:t>
                      </a:r>
                      <a:r>
                        <a:rPr lang="en-US" sz="1600" i="1" baseline="0" dirty="0" smtClean="0"/>
                        <a:t> readout chains</a:t>
                      </a:r>
                      <a:endParaRPr lang="en-US" sz="16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solidFill>
                            <a:schemeClr val="tx1"/>
                          </a:solidFill>
                        </a:rPr>
                        <a:t>N amplifiers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SNR</a:t>
                      </a:r>
                      <a:r>
                        <a:rPr lang="en-US" sz="1600" i="1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</a:rPr>
                        <a:t> &lt; SNR</a:t>
                      </a:r>
                      <a:r>
                        <a:rPr lang="en-US" sz="1600" i="1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63804"/>
              </p:ext>
            </p:extLst>
          </p:nvPr>
        </p:nvGraphicFramePr>
        <p:xfrm>
          <a:off x="4845050" y="3703088"/>
          <a:ext cx="10350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3" name="Equation" r:id="rId4" imgW="647700" imgH="279400" progId="Equation.3">
                  <p:embed/>
                </p:oleObj>
              </mc:Choice>
              <mc:Fallback>
                <p:oleObj name="Equation" r:id="rId4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5050" y="3703088"/>
                        <a:ext cx="103505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80969"/>
              </p:ext>
            </p:extLst>
          </p:nvPr>
        </p:nvGraphicFramePr>
        <p:xfrm>
          <a:off x="2566665" y="3647958"/>
          <a:ext cx="1270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4" name="Equation" r:id="rId6" imgW="762000" imgH="304800" progId="Equation.DSMT4">
                  <p:embed/>
                </p:oleObj>
              </mc:Choice>
              <mc:Fallback>
                <p:oleObj name="Equation" r:id="rId6" imgW="7620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6665" y="3647958"/>
                        <a:ext cx="1270000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98368"/>
              </p:ext>
            </p:extLst>
          </p:nvPr>
        </p:nvGraphicFramePr>
        <p:xfrm>
          <a:off x="7023100" y="3694113"/>
          <a:ext cx="10890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5" name="Equation" r:id="rId8" imgW="647700" imgH="279400" progId="Equation.3">
                  <p:embed/>
                </p:oleObj>
              </mc:Choice>
              <mc:Fallback>
                <p:oleObj name="Equation" r:id="rId8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3100" y="3694113"/>
                        <a:ext cx="1089025" cy="46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2253304" y="1808010"/>
            <a:ext cx="1979999" cy="1079617"/>
            <a:chOff x="1216446" y="4989744"/>
            <a:chExt cx="3215128" cy="1753088"/>
          </a:xfrm>
        </p:grpSpPr>
        <p:sp>
          <p:nvSpPr>
            <p:cNvPr id="86" name="Can 85"/>
            <p:cNvSpPr/>
            <p:nvPr/>
          </p:nvSpPr>
          <p:spPr>
            <a:xfrm>
              <a:off x="1216446" y="4989744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/>
            <p:cNvSpPr/>
            <p:nvPr/>
          </p:nvSpPr>
          <p:spPr>
            <a:xfrm rot="5400000">
              <a:off x="2011794" y="5193188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>
              <a:stCxn id="86" idx="4"/>
              <a:endCxn id="87" idx="3"/>
            </p:cNvCxnSpPr>
            <p:nvPr/>
          </p:nvCxnSpPr>
          <p:spPr>
            <a:xfrm>
              <a:off x="1767868" y="5377034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n 88"/>
            <p:cNvSpPr/>
            <p:nvPr/>
          </p:nvSpPr>
          <p:spPr>
            <a:xfrm>
              <a:off x="1216446" y="5968253"/>
              <a:ext cx="551422" cy="774579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9"/>
            <p:cNvSpPr/>
            <p:nvPr/>
          </p:nvSpPr>
          <p:spPr>
            <a:xfrm rot="5400000">
              <a:off x="2011794" y="6171697"/>
              <a:ext cx="551453" cy="37599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>
              <a:stCxn id="89" idx="4"/>
              <a:endCxn id="90" idx="3"/>
            </p:cNvCxnSpPr>
            <p:nvPr/>
          </p:nvCxnSpPr>
          <p:spPr>
            <a:xfrm>
              <a:off x="1767868" y="6355542"/>
              <a:ext cx="331655" cy="4155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475520" y="5381343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467424" y="6355542"/>
              <a:ext cx="97096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4043188" y="5502652"/>
              <a:ext cx="388386" cy="76716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Elbow Connector 94"/>
            <p:cNvCxnSpPr/>
            <p:nvPr/>
          </p:nvCxnSpPr>
          <p:spPr>
            <a:xfrm>
              <a:off x="3524507" y="5375211"/>
              <a:ext cx="504000" cy="389112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/>
            <p:nvPr/>
          </p:nvCxnSpPr>
          <p:spPr>
            <a:xfrm rot="10800000" flipV="1">
              <a:off x="3526359" y="5968253"/>
              <a:ext cx="504000" cy="39144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8900000" flipH="1">
              <a:off x="3291736" y="523121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8900000" flipH="1">
              <a:off x="3379991" y="5229675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8900000" flipH="1">
              <a:off x="3277429" y="6206567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urved Connector 99"/>
            <p:cNvCxnSpPr/>
            <p:nvPr/>
          </p:nvCxnSpPr>
          <p:spPr>
            <a:xfrm rot="18900000" flipH="1">
              <a:off x="3365684" y="6205031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8434" y="1807148"/>
            <a:ext cx="1979999" cy="1082551"/>
            <a:chOff x="1216446" y="3222527"/>
            <a:chExt cx="3227957" cy="1764859"/>
          </a:xfrm>
        </p:grpSpPr>
        <p:sp>
          <p:nvSpPr>
            <p:cNvPr id="102" name="Can 101"/>
            <p:cNvSpPr/>
            <p:nvPr/>
          </p:nvSpPr>
          <p:spPr>
            <a:xfrm>
              <a:off x="1216446" y="3222527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102"/>
            <p:cNvSpPr/>
            <p:nvPr/>
          </p:nvSpPr>
          <p:spPr>
            <a:xfrm rot="5400000">
              <a:off x="2011316" y="3425850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2" idx="4"/>
              <a:endCxn id="103" idx="3"/>
            </p:cNvCxnSpPr>
            <p:nvPr/>
          </p:nvCxnSpPr>
          <p:spPr>
            <a:xfrm>
              <a:off x="1767536" y="3609585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n 104"/>
            <p:cNvSpPr/>
            <p:nvPr/>
          </p:nvSpPr>
          <p:spPr>
            <a:xfrm>
              <a:off x="1216446" y="4213270"/>
              <a:ext cx="551090" cy="774116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105"/>
            <p:cNvSpPr/>
            <p:nvPr/>
          </p:nvSpPr>
          <p:spPr>
            <a:xfrm rot="5400000">
              <a:off x="2011316" y="4416593"/>
              <a:ext cx="551123" cy="375772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>
              <a:stCxn id="105" idx="4"/>
              <a:endCxn id="106" idx="3"/>
            </p:cNvCxnSpPr>
            <p:nvPr/>
          </p:nvCxnSpPr>
          <p:spPr>
            <a:xfrm>
              <a:off x="1767536" y="4600328"/>
              <a:ext cx="331455" cy="415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/>
            <p:nvPr/>
          </p:nvCxnSpPr>
          <p:spPr>
            <a:xfrm>
              <a:off x="2456604" y="3620583"/>
              <a:ext cx="481382" cy="37606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Elbow Connector 108"/>
            <p:cNvCxnSpPr/>
            <p:nvPr/>
          </p:nvCxnSpPr>
          <p:spPr>
            <a:xfrm rot="10800000" flipV="1">
              <a:off x="2456605" y="4226952"/>
              <a:ext cx="469329" cy="377526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 Same Side Corner Rectangle 109"/>
            <p:cNvSpPr/>
            <p:nvPr/>
          </p:nvSpPr>
          <p:spPr>
            <a:xfrm rot="5400000">
              <a:off x="2846607" y="3934996"/>
              <a:ext cx="543673" cy="3609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3297121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725676" y="4131948"/>
              <a:ext cx="31052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4056251" y="3739215"/>
              <a:ext cx="388152" cy="766708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3473191" y="3987765"/>
              <a:ext cx="376254" cy="289532"/>
              <a:chOff x="5990143" y="5512917"/>
              <a:chExt cx="376254" cy="289532"/>
            </a:xfrm>
          </p:grpSpPr>
          <p:cxnSp>
            <p:nvCxnSpPr>
              <p:cNvPr id="115" name="Curved Connector 114"/>
              <p:cNvCxnSpPr/>
              <p:nvPr/>
            </p:nvCxnSpPr>
            <p:spPr>
              <a:xfrm rot="18900000" flipH="1">
                <a:off x="5990143" y="5514453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urved Connector 115"/>
              <p:cNvCxnSpPr/>
              <p:nvPr/>
            </p:nvCxnSpPr>
            <p:spPr>
              <a:xfrm rot="18900000" flipH="1">
                <a:off x="6078398" y="5512917"/>
                <a:ext cx="287999" cy="287996"/>
              </a:xfrm>
              <a:prstGeom prst="curvedConnector3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6599260" y="1807148"/>
            <a:ext cx="1979347" cy="1069235"/>
            <a:chOff x="5476952" y="3389075"/>
            <a:chExt cx="3227954" cy="1743728"/>
          </a:xfrm>
        </p:grpSpPr>
        <p:sp>
          <p:nvSpPr>
            <p:cNvPr id="118" name="Can 117"/>
            <p:cNvSpPr/>
            <p:nvPr/>
          </p:nvSpPr>
          <p:spPr>
            <a:xfrm>
              <a:off x="5476952" y="338907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583232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an 119"/>
            <p:cNvSpPr/>
            <p:nvPr/>
          </p:nvSpPr>
          <p:spPr>
            <a:xfrm>
              <a:off x="5476952" y="437173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/>
            <p:cNvSpPr/>
            <p:nvPr/>
          </p:nvSpPr>
          <p:spPr>
            <a:xfrm rot="5400000">
              <a:off x="7111225" y="4086790"/>
              <a:ext cx="541833" cy="369439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68750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/>
            <p:cNvCxnSpPr>
              <a:stCxn id="118" idx="4"/>
            </p:cNvCxnSpPr>
            <p:nvPr/>
          </p:nvCxnSpPr>
          <p:spPr>
            <a:xfrm>
              <a:off x="6018754" y="3769609"/>
              <a:ext cx="485881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endCxn id="120" idx="4"/>
            </p:cNvCxnSpPr>
            <p:nvPr/>
          </p:nvCxnSpPr>
          <p:spPr>
            <a:xfrm rot="10800000" flipV="1">
              <a:off x="6036637" y="4371735"/>
              <a:ext cx="467999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 Same Side Corner Rectangle 124"/>
            <p:cNvSpPr/>
            <p:nvPr/>
          </p:nvSpPr>
          <p:spPr>
            <a:xfrm rot="5400000">
              <a:off x="6414796" y="4098152"/>
              <a:ext cx="534509" cy="35483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9982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8323296" y="3887119"/>
              <a:ext cx="381610" cy="78978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8" name="Curved Connector 127"/>
            <p:cNvCxnSpPr/>
            <p:nvPr/>
          </p:nvCxnSpPr>
          <p:spPr>
            <a:xfrm rot="18900000" flipH="1">
              <a:off x="7744520" y="4119169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 rot="18900000" flipH="1">
              <a:off x="7832775" y="4117633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1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Multiple-Cavity Detector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794000"/>
            <a:ext cx="8229600" cy="3682999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ntroduced in 1990 and exploited by ADMX</a:t>
            </a:r>
          </a:p>
          <a:p>
            <a:pPr lvl="1"/>
            <a:r>
              <a:rPr lang="en-US" i="1" dirty="0" smtClean="0"/>
              <a:t>KSVZ </a:t>
            </a:r>
            <a:r>
              <a:rPr lang="en-US" i="1" dirty="0"/>
              <a:t>with </a:t>
            </a:r>
            <a:r>
              <a:rPr lang="en-US" i="1" dirty="0" smtClean="0"/>
              <a:t>3.3639 &lt; m</a:t>
            </a:r>
            <a:r>
              <a:rPr lang="en-US" i="1" baseline="-25000" dirty="0" smtClean="0"/>
              <a:t>a</a:t>
            </a:r>
            <a:r>
              <a:rPr lang="en-US" i="1" dirty="0" smtClean="0"/>
              <a:t> </a:t>
            </a:r>
            <a:r>
              <a:rPr lang="en-US" i="1" dirty="0"/>
              <a:t>[</a:t>
            </a:r>
            <a:r>
              <a:rPr lang="en-US" i="1" dirty="0" err="1"/>
              <a:t>μeV</a:t>
            </a:r>
            <a:r>
              <a:rPr lang="en-US" i="1" dirty="0" smtClean="0"/>
              <a:t>] &lt; 3.3642 </a:t>
            </a:r>
            <a:r>
              <a:rPr lang="en-US" i="1" dirty="0"/>
              <a:t>excluded with 90% C.L.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i="1" dirty="0" smtClean="0">
                <a:solidFill>
                  <a:srgbClr val="0000FF"/>
                </a:solidFill>
              </a:rPr>
              <a:t>hase-matching mechanism is challenging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Failure reduces </a:t>
            </a:r>
            <a:r>
              <a:rPr lang="en-US" i="1" dirty="0">
                <a:solidFill>
                  <a:srgbClr val="292934"/>
                </a:solidFill>
              </a:rPr>
              <a:t>signal power and degrades </a:t>
            </a:r>
            <a:r>
              <a:rPr lang="en-US" i="1" dirty="0" smtClean="0">
                <a:solidFill>
                  <a:srgbClr val="292934"/>
                </a:solidFill>
              </a:rPr>
              <a:t>SNR</a:t>
            </a:r>
          </a:p>
          <a:p>
            <a:pPr lvl="2"/>
            <a:r>
              <a:rPr lang="en-US" i="1" dirty="0">
                <a:solidFill>
                  <a:srgbClr val="008000"/>
                </a:solidFill>
              </a:rPr>
              <a:t>Broadens the bandwidth of power spectrum</a:t>
            </a:r>
          </a:p>
          <a:p>
            <a:pPr lvl="2"/>
            <a:r>
              <a:rPr lang="en-US" i="1" dirty="0">
                <a:solidFill>
                  <a:srgbClr val="008000"/>
                </a:solidFill>
              </a:rPr>
              <a:t>D</a:t>
            </a:r>
            <a:r>
              <a:rPr lang="en-US" i="1" dirty="0" smtClean="0">
                <a:solidFill>
                  <a:srgbClr val="008000"/>
                </a:solidFill>
              </a:rPr>
              <a:t>ecreases </a:t>
            </a:r>
            <a:r>
              <a:rPr lang="en-US" i="1" dirty="0">
                <a:solidFill>
                  <a:srgbClr val="008000"/>
                </a:solidFill>
              </a:rPr>
              <a:t>the cavity quality factor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5 year IBS Young Scientist program is devoted to develop the </a:t>
            </a:r>
            <a:r>
              <a:rPr lang="en-US" i="1" dirty="0" smtClean="0">
                <a:solidFill>
                  <a:srgbClr val="0000FF"/>
                </a:solidFill>
              </a:rPr>
              <a:t>system at CAPP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3313464" y="1261801"/>
            <a:ext cx="2519346" cy="1360940"/>
            <a:chOff x="5476952" y="3389075"/>
            <a:chExt cx="3227954" cy="1743728"/>
          </a:xfrm>
        </p:grpSpPr>
        <p:sp>
          <p:nvSpPr>
            <p:cNvPr id="36" name="Can 35"/>
            <p:cNvSpPr/>
            <p:nvPr/>
          </p:nvSpPr>
          <p:spPr>
            <a:xfrm>
              <a:off x="5476952" y="338907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583232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5476952" y="4371735"/>
              <a:ext cx="541802" cy="761068"/>
            </a:xfrm>
            <a:prstGeom prst="can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5400000">
              <a:off x="7111225" y="4086790"/>
              <a:ext cx="541833" cy="369439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68750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36" idx="4"/>
            </p:cNvCxnSpPr>
            <p:nvPr/>
          </p:nvCxnSpPr>
          <p:spPr>
            <a:xfrm>
              <a:off x="6018754" y="3769609"/>
              <a:ext cx="485881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>
              <a:endCxn id="38" idx="4"/>
            </p:cNvCxnSpPr>
            <p:nvPr/>
          </p:nvCxnSpPr>
          <p:spPr>
            <a:xfrm rot="10800000" flipV="1">
              <a:off x="6036637" y="4371735"/>
              <a:ext cx="467999" cy="380534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 Same Side Corner Rectangle 42"/>
            <p:cNvSpPr/>
            <p:nvPr/>
          </p:nvSpPr>
          <p:spPr>
            <a:xfrm rot="5400000">
              <a:off x="6414796" y="4098152"/>
              <a:ext cx="534509" cy="354832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7998294" y="4273232"/>
              <a:ext cx="305287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8323296" y="3887119"/>
              <a:ext cx="381610" cy="789783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Curved Connector 45"/>
            <p:cNvCxnSpPr/>
            <p:nvPr/>
          </p:nvCxnSpPr>
          <p:spPr>
            <a:xfrm rot="18900000" flipH="1">
              <a:off x="7744520" y="4119169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 rot="18900000" flipH="1">
              <a:off x="7832775" y="4117633"/>
              <a:ext cx="287999" cy="287996"/>
            </a:xfrm>
            <a:prstGeom prst="curvedConnector3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3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 Matching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41778"/>
            <a:ext cx="8229600" cy="3422586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292934"/>
                </a:solidFill>
              </a:rPr>
              <a:t>Coherence </a:t>
            </a:r>
            <a:r>
              <a:rPr lang="en-US" i="1" dirty="0">
                <a:solidFill>
                  <a:srgbClr val="292934"/>
                </a:solidFill>
              </a:rPr>
              <a:t>of axion </a:t>
            </a:r>
            <a:r>
              <a:rPr lang="en-US" i="1" dirty="0" smtClean="0">
                <a:solidFill>
                  <a:srgbClr val="292934"/>
                </a:solidFill>
              </a:rPr>
              <a:t>field and static magnetic field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Axion </a:t>
            </a:r>
            <a:r>
              <a:rPr lang="en-US" i="1" dirty="0" smtClean="0">
                <a:solidFill>
                  <a:srgbClr val="292934"/>
                </a:solidFill>
              </a:rPr>
              <a:t>signals are </a:t>
            </a:r>
            <a:r>
              <a:rPr lang="en-US" i="1" dirty="0" smtClean="0">
                <a:solidFill>
                  <a:srgbClr val="292934"/>
                </a:solidFill>
              </a:rPr>
              <a:t>generated in phase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FF0000"/>
                </a:solidFill>
              </a:rPr>
              <a:t>Resonance </a:t>
            </a:r>
            <a:r>
              <a:rPr lang="en-US" i="1" dirty="0">
                <a:solidFill>
                  <a:srgbClr val="FF0000"/>
                </a:solidFill>
              </a:rPr>
              <a:t>frequencies of individual </a:t>
            </a:r>
            <a:r>
              <a:rPr lang="en-US" i="1" dirty="0" smtClean="0">
                <a:solidFill>
                  <a:srgbClr val="FF0000"/>
                </a:solidFill>
              </a:rPr>
              <a:t>cavities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Cavities must be tuned at the same </a:t>
            </a:r>
            <a:r>
              <a:rPr lang="en-US" i="1" dirty="0" smtClean="0">
                <a:solidFill>
                  <a:srgbClr val="FF0000"/>
                </a:solidFill>
              </a:rPr>
              <a:t>frequency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Essential part (most challenging part) of the matching </a:t>
            </a:r>
            <a:r>
              <a:rPr lang="en-US" i="1" dirty="0" smtClean="0">
                <a:solidFill>
                  <a:srgbClr val="FF0000"/>
                </a:solidFill>
              </a:rPr>
              <a:t>mechanism</a:t>
            </a:r>
          </a:p>
          <a:p>
            <a:pPr lvl="8"/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008000"/>
                </a:solidFill>
              </a:rPr>
              <a:t>Constructive signal combination</a:t>
            </a:r>
          </a:p>
          <a:p>
            <a:pPr lvl="1"/>
            <a:r>
              <a:rPr lang="en-US" i="1" dirty="0" smtClean="0">
                <a:solidFill>
                  <a:srgbClr val="008000"/>
                </a:solidFill>
              </a:rPr>
              <a:t>Phase matching at power combiner in the time domain</a:t>
            </a:r>
            <a:endParaRPr lang="en-US" i="1" dirty="0">
              <a:solidFill>
                <a:srgbClr val="008000"/>
              </a:solidFill>
            </a:endParaRPr>
          </a:p>
          <a:p>
            <a:pPr lvl="1"/>
            <a:r>
              <a:rPr lang="en-US" i="1" dirty="0">
                <a:solidFill>
                  <a:srgbClr val="008000"/>
                </a:solidFill>
              </a:rPr>
              <a:t>Identical cables with the same </a:t>
            </a:r>
            <a:r>
              <a:rPr lang="en-US" i="1" dirty="0" smtClean="0">
                <a:solidFill>
                  <a:srgbClr val="008000"/>
                </a:solidFill>
              </a:rPr>
              <a:t>length</a:t>
            </a:r>
            <a:endParaRPr lang="en-US" i="1" dirty="0">
              <a:solidFill>
                <a:srgbClr val="008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pPr lvl="2"/>
            <a:endParaRPr lang="en-US" i="1" dirty="0">
              <a:solidFill>
                <a:srgbClr val="008000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pic>
        <p:nvPicPr>
          <p:cNvPr id="30" name="Picture 29" descr="Screen Shot 2015-10-02 at 1.29.18 PM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00220"/>
            <a:ext cx="8303901" cy="807158"/>
          </a:xfrm>
          <a:prstGeom prst="rect">
            <a:avLst/>
          </a:prstGeom>
        </p:spPr>
      </p:pic>
      <p:pic>
        <p:nvPicPr>
          <p:cNvPr id="3" name="Picture 2" descr="Screen Shot 2015-10-02 at 1.29.18 PM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57341"/>
            <a:ext cx="8303901" cy="807158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451229" y="4988180"/>
            <a:ext cx="3005350" cy="1434279"/>
            <a:chOff x="4847991" y="3697427"/>
            <a:chExt cx="3396130" cy="1620776"/>
          </a:xfrm>
        </p:grpSpPr>
        <p:sp>
          <p:nvSpPr>
            <p:cNvPr id="14" name="Can 13"/>
            <p:cNvSpPr/>
            <p:nvPr/>
          </p:nvSpPr>
          <p:spPr>
            <a:xfrm>
              <a:off x="4847991" y="3697427"/>
              <a:ext cx="511120" cy="717968"/>
            </a:xfrm>
            <a:prstGeom prst="can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834993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n 15"/>
            <p:cNvSpPr/>
            <p:nvPr/>
          </p:nvSpPr>
          <p:spPr>
            <a:xfrm>
              <a:off x="4847991" y="4600235"/>
              <a:ext cx="511120" cy="717968"/>
            </a:xfrm>
            <a:prstGeom prst="can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5400000">
              <a:off x="6401819" y="4331426"/>
              <a:ext cx="511149" cy="348518"/>
            </a:xfrm>
            <a:prstGeom prst="triangl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179059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>
              <a:off x="5359110" y="4050537"/>
              <a:ext cx="435290" cy="43200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0800000" flipV="1">
              <a:off x="5363241" y="4563885"/>
              <a:ext cx="435290" cy="406708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 Same Side Corner Rectangle 20"/>
            <p:cNvSpPr/>
            <p:nvPr/>
          </p:nvSpPr>
          <p:spPr>
            <a:xfrm rot="5400000">
              <a:off x="5732726" y="4342145"/>
              <a:ext cx="504240" cy="33473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000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105957" y="4282260"/>
              <a:ext cx="471564" cy="450100"/>
              <a:chOff x="7105957" y="4282260"/>
              <a:chExt cx="471564" cy="4501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7105957" y="4282260"/>
                <a:ext cx="471564" cy="450100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>
                <a:stCxn id="25" idx="7"/>
                <a:endCxn id="25" idx="3"/>
              </p:cNvCxnSpPr>
              <p:nvPr/>
            </p:nvCxnSpPr>
            <p:spPr>
              <a:xfrm flipH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5" idx="5"/>
                <a:endCxn id="25" idx="1"/>
              </p:cNvCxnSpPr>
              <p:nvPr/>
            </p:nvCxnSpPr>
            <p:spPr>
              <a:xfrm flipH="1" flipV="1">
                <a:off x="7175016" y="4348176"/>
                <a:ext cx="333446" cy="318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7577523" y="4507310"/>
              <a:ext cx="28799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7884121" y="4143063"/>
              <a:ext cx="360000" cy="71109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98490" y="5421986"/>
            <a:ext cx="5501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endParaRPr lang="en-U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Screen Shot 2015-10-02 at 1.2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91" y="4946559"/>
            <a:ext cx="484213" cy="321578"/>
          </a:xfrm>
          <a:prstGeom prst="rect">
            <a:avLst/>
          </a:prstGeom>
        </p:spPr>
      </p:pic>
      <p:pic>
        <p:nvPicPr>
          <p:cNvPr id="31" name="Picture 30" descr="Screen Shot 2015-10-02 at 1.2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9" y="6172475"/>
            <a:ext cx="475500" cy="315791"/>
          </a:xfrm>
          <a:prstGeom prst="rect">
            <a:avLst/>
          </a:prstGeom>
        </p:spPr>
      </p:pic>
      <p:pic>
        <p:nvPicPr>
          <p:cNvPr id="8" name="Picture 7" descr="Screen Shot 2016-01-12 at 9.34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94" y="5121279"/>
            <a:ext cx="374676" cy="431999"/>
          </a:xfrm>
          <a:prstGeom prst="rect">
            <a:avLst/>
          </a:prstGeom>
        </p:spPr>
      </p:pic>
      <p:pic>
        <p:nvPicPr>
          <p:cNvPr id="34" name="Picture 33" descr="Screen Shot 2016-01-12 at 9.34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94" y="5926159"/>
            <a:ext cx="374676" cy="43199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179"/>
            <a:ext cx="8229600" cy="7365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</a:t>
            </a:r>
            <a:r>
              <a:rPr lang="en-US" sz="3600" dirty="0"/>
              <a:t> </a:t>
            </a:r>
            <a:r>
              <a:rPr lang="en-US" sz="3600" dirty="0" smtClean="0"/>
              <a:t>Matching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36" y="388055"/>
            <a:ext cx="760264" cy="72672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SungWoo YOUN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Multiple-Cavity Detector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2070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Phase matching </a:t>
            </a:r>
            <a:r>
              <a:rPr lang="en-US" sz="3200" b="1" i="1" dirty="0">
                <a:solidFill>
                  <a:srgbClr val="FF0000"/>
                </a:solidFill>
                <a:ea typeface="ＭＳ ゴシック"/>
                <a:cs typeface="ＭＳ ゴシック"/>
              </a:rPr>
              <a:t>~</a:t>
            </a:r>
            <a:r>
              <a:rPr lang="en-US" sz="3200" b="1" i="1" dirty="0" smtClean="0">
                <a:solidFill>
                  <a:srgbClr val="FF0000"/>
                </a:solidFill>
                <a:ea typeface="ＭＳ ゴシック"/>
                <a:cs typeface="ＭＳ ゴシック"/>
              </a:rPr>
              <a:t> Frequency matching !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3040-4B7F-3E44-A52B-983BC1C85A13}" type="slidenum">
              <a:rPr lang="en-US" smtClean="0"/>
              <a:t>9</a:t>
            </a:fld>
            <a:endParaRPr lang="en-US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57200" y="2196850"/>
            <a:ext cx="8229600" cy="11098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</a:rPr>
              <a:t>Resonance frequencies of individual cavities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Cavities must be tuned at the same frequency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Essential part (most challenging part) of the matching mechanism</a:t>
            </a:r>
          </a:p>
          <a:p>
            <a:pPr lvl="8"/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pPr lvl="2"/>
            <a:endParaRPr lang="en-US" i="1" dirty="0" smtClean="0">
              <a:solidFill>
                <a:srgbClr val="008000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18982</TotalTime>
  <Words>2338</Words>
  <Application>Microsoft Macintosh PowerPoint</Application>
  <PresentationFormat>On-screen Show (4:3)</PresentationFormat>
  <Paragraphs>754</Paragraphs>
  <Slides>37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Clarity</vt:lpstr>
      <vt:lpstr>Equation</vt:lpstr>
      <vt:lpstr>Multiple-Cavity Detector  for Axion Search</vt:lpstr>
      <vt:lpstr>Introduction</vt:lpstr>
      <vt:lpstr>Configurations</vt:lpstr>
      <vt:lpstr>Configurations</vt:lpstr>
      <vt:lpstr>Configurations</vt:lpstr>
      <vt:lpstr>Configurations</vt:lpstr>
      <vt:lpstr>Multiple-Cavity Detector</vt:lpstr>
      <vt:lpstr>Phase Matching</vt:lpstr>
      <vt:lpstr>Phase Matching</vt:lpstr>
      <vt:lpstr>Design of a Multiple-Cavity System</vt:lpstr>
      <vt:lpstr>Simulation Study (COMSOL)</vt:lpstr>
      <vt:lpstr>Conversion Power and Scan Rate</vt:lpstr>
      <vt:lpstr>Phase (Frequency) Matching</vt:lpstr>
      <vt:lpstr>Phase (Frequency) Matching</vt:lpstr>
      <vt:lpstr>Frequency Matching Tolerance – I </vt:lpstr>
      <vt:lpstr>Frequency Matching Tolerance – II</vt:lpstr>
      <vt:lpstr>Tuning Mechanism – I</vt:lpstr>
      <vt:lpstr>Tuning Mechanism – II </vt:lpstr>
      <vt:lpstr>Experimental Demonstration</vt:lpstr>
      <vt:lpstr>Sequence of Demonstration</vt:lpstr>
      <vt:lpstr>Critical Coupling (Cavity I) </vt:lpstr>
      <vt:lpstr>Critical Coupling (Cavity II)</vt:lpstr>
      <vt:lpstr>Combining Two Cavities</vt:lpstr>
      <vt:lpstr>Frequency Matching – Rotator</vt:lpstr>
      <vt:lpstr>Critical Coupling – Linear</vt:lpstr>
      <vt:lpstr>Phase Matching – Movie</vt:lpstr>
      <vt:lpstr>Project Plan</vt:lpstr>
      <vt:lpstr>Summary</vt:lpstr>
      <vt:lpstr>PowerPoint Presentation</vt:lpstr>
      <vt:lpstr>SNR – Configuration 1</vt:lpstr>
      <vt:lpstr>SNR – Configuration 2</vt:lpstr>
      <vt:lpstr>SNR – Configuration 3</vt:lpstr>
      <vt:lpstr>Phase-locking (Time)</vt:lpstr>
      <vt:lpstr>Phase-locking (Time)</vt:lpstr>
      <vt:lpstr>Pseudo-experiment Study</vt:lpstr>
      <vt:lpstr>Pseudo-experiment Study – Summary</vt:lpstr>
      <vt:lpstr>Isolating Termination Dissipation</vt:lpstr>
    </vt:vector>
  </TitlesOfParts>
  <Company>Institute for Basic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SungWoo YOUN</dc:creator>
  <cp:lastModifiedBy>SungWoo YOUN</cp:lastModifiedBy>
  <cp:revision>712</cp:revision>
  <dcterms:created xsi:type="dcterms:W3CDTF">2015-05-19T01:09:55Z</dcterms:created>
  <dcterms:modified xsi:type="dcterms:W3CDTF">2016-06-22T05:44:01Z</dcterms:modified>
</cp:coreProperties>
</file>