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9" r:id="rId3"/>
    <p:sldId id="282" r:id="rId4"/>
    <p:sldId id="283" r:id="rId5"/>
    <p:sldId id="304" r:id="rId6"/>
    <p:sldId id="284" r:id="rId7"/>
    <p:sldId id="285" r:id="rId8"/>
    <p:sldId id="287" r:id="rId9"/>
    <p:sldId id="286" r:id="rId10"/>
    <p:sldId id="290" r:id="rId11"/>
    <p:sldId id="292" r:id="rId12"/>
    <p:sldId id="293" r:id="rId13"/>
    <p:sldId id="291" r:id="rId14"/>
    <p:sldId id="259" r:id="rId15"/>
    <p:sldId id="274" r:id="rId16"/>
    <p:sldId id="275" r:id="rId17"/>
    <p:sldId id="276" r:id="rId18"/>
    <p:sldId id="278" r:id="rId19"/>
    <p:sldId id="277" r:id="rId20"/>
    <p:sldId id="271" r:id="rId21"/>
    <p:sldId id="272" r:id="rId22"/>
    <p:sldId id="288" r:id="rId23"/>
    <p:sldId id="273" r:id="rId24"/>
    <p:sldId id="270" r:id="rId25"/>
    <p:sldId id="260" r:id="rId26"/>
    <p:sldId id="261" r:id="rId27"/>
    <p:sldId id="263" r:id="rId28"/>
    <p:sldId id="264" r:id="rId29"/>
    <p:sldId id="296" r:id="rId30"/>
    <p:sldId id="269" r:id="rId31"/>
    <p:sldId id="301" r:id="rId32"/>
    <p:sldId id="294" r:id="rId33"/>
    <p:sldId id="295" r:id="rId34"/>
    <p:sldId id="299" r:id="rId35"/>
    <p:sldId id="300" r:id="rId36"/>
    <p:sldId id="303" r:id="rId37"/>
    <p:sldId id="267" r:id="rId38"/>
    <p:sldId id="266" r:id="rId39"/>
    <p:sldId id="289" r:id="rId40"/>
    <p:sldId id="298" r:id="rId41"/>
    <p:sldId id="297" r:id="rId42"/>
    <p:sldId id="26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7966" autoAdjust="0"/>
  </p:normalViewPr>
  <p:slideViewPr>
    <p:cSldViewPr snapToGrid="0" snapToObjects="1">
      <p:cViewPr varScale="1">
        <p:scale>
          <a:sx n="70" d="100"/>
          <a:sy n="70" d="100"/>
        </p:scale>
        <p:origin x="-18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CBE-FF12-CF42-BE11-51F3077D2069}" type="datetimeFigureOut">
              <a:rPr lang="en-US" smtClean="0"/>
              <a:t>16-06-20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0987-F415-8043-8044-409BC4B5C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1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CBE-FF12-CF42-BE11-51F3077D2069}" type="datetimeFigureOut">
              <a:rPr lang="en-US" smtClean="0"/>
              <a:t>16-06-20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0987-F415-8043-8044-409BC4B5C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13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CBE-FF12-CF42-BE11-51F3077D2069}" type="datetimeFigureOut">
              <a:rPr lang="en-US" smtClean="0"/>
              <a:t>16-06-20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0987-F415-8043-8044-409BC4B5C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3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CBE-FF12-CF42-BE11-51F3077D2069}" type="datetimeFigureOut">
              <a:rPr lang="en-US" smtClean="0"/>
              <a:t>16-06-20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0987-F415-8043-8044-409BC4B5C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44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CBE-FF12-CF42-BE11-51F3077D2069}" type="datetimeFigureOut">
              <a:rPr lang="en-US" smtClean="0"/>
              <a:t>16-06-20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0987-F415-8043-8044-409BC4B5C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24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CBE-FF12-CF42-BE11-51F3077D2069}" type="datetimeFigureOut">
              <a:rPr lang="en-US" smtClean="0"/>
              <a:t>16-06-20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0987-F415-8043-8044-409BC4B5C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29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CBE-FF12-CF42-BE11-51F3077D2069}" type="datetimeFigureOut">
              <a:rPr lang="en-US" smtClean="0"/>
              <a:t>16-06-20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0987-F415-8043-8044-409BC4B5C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48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CBE-FF12-CF42-BE11-51F3077D2069}" type="datetimeFigureOut">
              <a:rPr lang="en-US" smtClean="0"/>
              <a:t>16-06-20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0987-F415-8043-8044-409BC4B5C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6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CBE-FF12-CF42-BE11-51F3077D2069}" type="datetimeFigureOut">
              <a:rPr lang="en-US" smtClean="0"/>
              <a:t>16-06-20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0987-F415-8043-8044-409BC4B5C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77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CBE-FF12-CF42-BE11-51F3077D2069}" type="datetimeFigureOut">
              <a:rPr lang="en-US" smtClean="0"/>
              <a:t>16-06-20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0987-F415-8043-8044-409BC4B5C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25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CBE-FF12-CF42-BE11-51F3077D2069}" type="datetimeFigureOut">
              <a:rPr lang="en-US" smtClean="0"/>
              <a:t>16-06-20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0987-F415-8043-8044-409BC4B5C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9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47CBE-FF12-CF42-BE11-51F3077D2069}" type="datetimeFigureOut">
              <a:rPr lang="en-US" smtClean="0"/>
              <a:t>16-06-20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10987-F415-8043-8044-409BC4B5C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8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Relationship Id="rId25" Type="http://schemas.openxmlformats.org/officeDocument/2006/relationships/image" Target="../media/image46.png"/><Relationship Id="rId26" Type="http://schemas.openxmlformats.org/officeDocument/2006/relationships/image" Target="../media/image47.png"/><Relationship Id="rId27" Type="http://schemas.openxmlformats.org/officeDocument/2006/relationships/image" Target="../media/image48.png"/><Relationship Id="rId28" Type="http://schemas.openxmlformats.org/officeDocument/2006/relationships/image" Target="../media/image49.png"/><Relationship Id="rId29" Type="http://schemas.openxmlformats.org/officeDocument/2006/relationships/image" Target="../media/image11.gif"/><Relationship Id="rId30" Type="http://schemas.openxmlformats.org/officeDocument/2006/relationships/image" Target="../media/image5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3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EDAL-Valencia post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132" y="0"/>
            <a:ext cx="5144262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7138561" y="1080345"/>
            <a:ext cx="2043759" cy="919753"/>
          </a:xfrm>
          <a:custGeom>
            <a:avLst/>
            <a:gdLst>
              <a:gd name="connsiteX0" fmla="*/ 0 w 2043759"/>
              <a:gd name="connsiteY0" fmla="*/ 0 h 919753"/>
              <a:gd name="connsiteX1" fmla="*/ 1007281 w 2043759"/>
              <a:gd name="connsiteY1" fmla="*/ 379580 h 919753"/>
              <a:gd name="connsiteX2" fmla="*/ 1824785 w 2043759"/>
              <a:gd name="connsiteY2" fmla="*/ 744562 h 919753"/>
              <a:gd name="connsiteX3" fmla="*/ 2043759 w 2043759"/>
              <a:gd name="connsiteY3" fmla="*/ 919753 h 919753"/>
              <a:gd name="connsiteX4" fmla="*/ 2043759 w 2043759"/>
              <a:gd name="connsiteY4" fmla="*/ 919753 h 91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3759" h="919753">
                <a:moveTo>
                  <a:pt x="0" y="0"/>
                </a:moveTo>
                <a:cubicBezTo>
                  <a:pt x="351575" y="127743"/>
                  <a:pt x="703150" y="255486"/>
                  <a:pt x="1007281" y="379580"/>
                </a:cubicBezTo>
                <a:cubicBezTo>
                  <a:pt x="1311412" y="503674"/>
                  <a:pt x="1652039" y="654533"/>
                  <a:pt x="1824785" y="744562"/>
                </a:cubicBezTo>
                <a:cubicBezTo>
                  <a:pt x="1997531" y="834591"/>
                  <a:pt x="2043759" y="919753"/>
                  <a:pt x="2043759" y="919753"/>
                </a:cubicBezTo>
                <a:lnTo>
                  <a:pt x="2043759" y="919753"/>
                </a:lnTo>
              </a:path>
            </a:pathLst>
          </a:cu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123962" y="5357927"/>
            <a:ext cx="2058358" cy="321183"/>
          </a:xfrm>
          <a:custGeom>
            <a:avLst/>
            <a:gdLst>
              <a:gd name="connsiteX0" fmla="*/ 0 w 2058358"/>
              <a:gd name="connsiteY0" fmla="*/ 0 h 321183"/>
              <a:gd name="connsiteX1" fmla="*/ 656923 w 2058358"/>
              <a:gd name="connsiteY1" fmla="*/ 145992 h 321183"/>
              <a:gd name="connsiteX2" fmla="*/ 1503624 w 2058358"/>
              <a:gd name="connsiteY2" fmla="*/ 277385 h 321183"/>
              <a:gd name="connsiteX3" fmla="*/ 2058358 w 2058358"/>
              <a:gd name="connsiteY3" fmla="*/ 321183 h 321183"/>
              <a:gd name="connsiteX4" fmla="*/ 2058358 w 2058358"/>
              <a:gd name="connsiteY4" fmla="*/ 321183 h 321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8358" h="321183">
                <a:moveTo>
                  <a:pt x="0" y="0"/>
                </a:moveTo>
                <a:cubicBezTo>
                  <a:pt x="203159" y="49880"/>
                  <a:pt x="406319" y="99761"/>
                  <a:pt x="656923" y="145992"/>
                </a:cubicBezTo>
                <a:cubicBezTo>
                  <a:pt x="907527" y="192223"/>
                  <a:pt x="1270052" y="248187"/>
                  <a:pt x="1503624" y="277385"/>
                </a:cubicBezTo>
                <a:cubicBezTo>
                  <a:pt x="1737196" y="306583"/>
                  <a:pt x="2058358" y="321183"/>
                  <a:pt x="2058358" y="321183"/>
                </a:cubicBezTo>
                <a:lnTo>
                  <a:pt x="2058358" y="321183"/>
                </a:lnTo>
              </a:path>
            </a:pathLst>
          </a:cu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1970900"/>
            <a:ext cx="2686083" cy="1985499"/>
          </a:xfrm>
          <a:custGeom>
            <a:avLst/>
            <a:gdLst>
              <a:gd name="connsiteX0" fmla="*/ 2029162 w 2029162"/>
              <a:gd name="connsiteY0" fmla="*/ 1620518 h 1620518"/>
              <a:gd name="connsiteX1" fmla="*/ 1459829 w 2029162"/>
              <a:gd name="connsiteY1" fmla="*/ 1328533 h 1620518"/>
              <a:gd name="connsiteX2" fmla="*/ 583932 w 2029162"/>
              <a:gd name="connsiteY2" fmla="*/ 686165 h 1620518"/>
              <a:gd name="connsiteX3" fmla="*/ 102188 w 2029162"/>
              <a:gd name="connsiteY3" fmla="*/ 160592 h 1620518"/>
              <a:gd name="connsiteX4" fmla="*/ 0 w 2029162"/>
              <a:gd name="connsiteY4" fmla="*/ 0 h 1620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9162" h="1620518">
                <a:moveTo>
                  <a:pt x="2029162" y="1620518"/>
                </a:moveTo>
                <a:cubicBezTo>
                  <a:pt x="1864931" y="1552388"/>
                  <a:pt x="1700701" y="1484258"/>
                  <a:pt x="1459829" y="1328533"/>
                </a:cubicBezTo>
                <a:cubicBezTo>
                  <a:pt x="1218957" y="1172808"/>
                  <a:pt x="810205" y="880822"/>
                  <a:pt x="583932" y="686165"/>
                </a:cubicBezTo>
                <a:cubicBezTo>
                  <a:pt x="357659" y="491508"/>
                  <a:pt x="199510" y="274953"/>
                  <a:pt x="102188" y="160592"/>
                </a:cubicBezTo>
                <a:cubicBezTo>
                  <a:pt x="4866" y="46231"/>
                  <a:pt x="0" y="0"/>
                  <a:pt x="0" y="0"/>
                </a:cubicBezTo>
              </a:path>
            </a:pathLst>
          </a:cu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102195"/>
            <a:ext cx="1999965" cy="204389"/>
          </a:xfrm>
          <a:custGeom>
            <a:avLst/>
            <a:gdLst>
              <a:gd name="connsiteX0" fmla="*/ 1985367 w 1985367"/>
              <a:gd name="connsiteY0" fmla="*/ 0 h 335783"/>
              <a:gd name="connsiteX1" fmla="*/ 1240854 w 1985367"/>
              <a:gd name="connsiteY1" fmla="*/ 58397 h 335783"/>
              <a:gd name="connsiteX2" fmla="*/ 452547 w 1985367"/>
              <a:gd name="connsiteY2" fmla="*/ 189790 h 335783"/>
              <a:gd name="connsiteX3" fmla="*/ 0 w 1985367"/>
              <a:gd name="connsiteY3" fmla="*/ 335783 h 33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5367" h="335783">
                <a:moveTo>
                  <a:pt x="1985367" y="0"/>
                </a:moveTo>
                <a:cubicBezTo>
                  <a:pt x="1740845" y="13382"/>
                  <a:pt x="1496324" y="26765"/>
                  <a:pt x="1240854" y="58397"/>
                </a:cubicBezTo>
                <a:cubicBezTo>
                  <a:pt x="985384" y="90029"/>
                  <a:pt x="659356" y="143559"/>
                  <a:pt x="452547" y="189790"/>
                </a:cubicBezTo>
                <a:cubicBezTo>
                  <a:pt x="245738" y="236021"/>
                  <a:pt x="0" y="335783"/>
                  <a:pt x="0" y="335783"/>
                </a:cubicBezTo>
              </a:path>
            </a:pathLst>
          </a:cu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5089" y="166566"/>
            <a:ext cx="8564150" cy="270843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240000"/>
              </a:lightRig>
            </a:scene3d>
            <a:sp3d contourW="19050" prstMaterial="plastic"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  <a:reflection stA="50000" endPos="45000" dir="5400000" sy="-100000" algn="bl" rotWithShape="0"/>
                </a:effectLst>
              </a:rPr>
              <a:t>MoEDAL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  <a:reflection stA="50000" endPos="45000" dir="5400000" sy="-100000" algn="bl" rotWithShape="0"/>
                </a:effectLst>
              </a:rPr>
              <a:t> – A New Experiment at the LHC’s Discovery Frontier </a:t>
            </a:r>
          </a:p>
          <a:p>
            <a:pPr>
              <a:spcBef>
                <a:spcPts val="1200"/>
              </a:spcBef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  <a:reflection stA="50000" endPos="45000" dir="5400000" sy="-100000" algn="bl" rotWithShape="0"/>
                </a:effectLst>
              </a:rPr>
              <a:t>James L. Pinfold,  For the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  <a:reflection stA="50000" endPos="45000" dir="5400000" sy="-100000" algn="bl" rotWithShape="0"/>
                </a:effectLst>
              </a:rPr>
              <a:t>MoEDAL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  <a:reflection stA="50000" endPos="45000" dir="5400000" sy="-100000" algn="bl" rotWithShape="0"/>
                </a:effectLst>
              </a:rPr>
              <a:t> Collaboration</a:t>
            </a:r>
          </a:p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  <a:reflection stA="50000" endPos="45000" dir="5400000" sy="-100000" algn="bl" rotWithShape="0"/>
                </a:effectLst>
              </a:rPr>
              <a:t>The 12</a:t>
            </a:r>
            <a:r>
              <a:rPr lang="en-US" sz="3200" b="1" baseline="30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  <a:reflection stA="50000" endPos="45000" dir="5400000" sy="-100000" algn="bl" rotWithShape="0"/>
                </a:effectLst>
              </a:rPr>
              <a:t>th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  <a:reflection stA="50000" endPos="45000" dir="5400000" sy="-100000" algn="bl" rotWithShape="0"/>
                </a:effectLst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  <a:reflection stA="50000" endPos="45000" dir="5400000" sy="-100000" algn="bl" rotWithShape="0"/>
                </a:effectLst>
              </a:rPr>
              <a:t>Patras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  <a:reflection stA="50000" endPos="45000" dir="5400000" sy="-100000" algn="bl" rotWithShape="0"/>
                </a:effectLst>
              </a:rPr>
              <a:t> Workshop 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  <a:reflection stA="50000" endPos="45000" dir="5400000" sy="-100000" algn="bl" rotWithShape="0"/>
              </a:effectLst>
            </a:endParaRPr>
          </a:p>
        </p:txBody>
      </p:sp>
      <p:pic>
        <p:nvPicPr>
          <p:cNvPr id="14" name="Picture 13" descr="LogoMoEDAL 2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089" y="4817873"/>
            <a:ext cx="1540657" cy="172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5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2699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221" y="6044442"/>
            <a:ext cx="78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ATLAS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34154" y="6488668"/>
            <a:ext cx="61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CMS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82116" y="6056653"/>
            <a:ext cx="66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LHCb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182477" y="6488668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ALICE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14169" y="6080600"/>
            <a:ext cx="883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TOTEM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49917" y="6488668"/>
            <a:ext cx="62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LHCf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44934" y="6043967"/>
            <a:ext cx="123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cs typeface="American Typewriter"/>
              </a:rPr>
              <a:t>MoEDAL</a:t>
            </a:r>
            <a:endParaRPr lang="en-US" b="1" dirty="0">
              <a:cs typeface="American Typewriter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82115" y="708238"/>
            <a:ext cx="3639282" cy="5006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77167" y="754489"/>
            <a:ext cx="41998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BC0000"/>
                </a:solidFill>
                <a:latin typeface="Blackoak Std"/>
                <a:cs typeface="Blackoak Std"/>
              </a:rPr>
              <a:t>SEVENTH</a:t>
            </a:r>
            <a:endParaRPr lang="en-US" sz="2200" b="1" dirty="0">
              <a:solidFill>
                <a:srgbClr val="BC0000"/>
              </a:solidFill>
              <a:latin typeface="Blackoak Std"/>
              <a:cs typeface="Blackoak Std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7498" y="1257120"/>
            <a:ext cx="6274123" cy="289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1174" y="1235495"/>
            <a:ext cx="8686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BC0000"/>
                </a:solidFill>
                <a:latin typeface="Blackoak Std"/>
                <a:cs typeface="Blackoak Std"/>
              </a:rPr>
              <a:t>They fought on the high energy frontier</a:t>
            </a:r>
            <a:endParaRPr lang="en-US" sz="1400" dirty="0">
              <a:solidFill>
                <a:srgbClr val="BC0000"/>
              </a:solidFill>
              <a:latin typeface="Blackoak Std"/>
              <a:cs typeface="Blackoak Std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39460">
            <a:off x="283894" y="3643928"/>
            <a:ext cx="8637279" cy="15757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0629984">
            <a:off x="1117935" y="3924868"/>
            <a:ext cx="6782112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b="1" i="1" dirty="0" err="1">
                <a:solidFill>
                  <a:srgbClr val="0000FF"/>
                </a:solidFill>
              </a:rPr>
              <a:t>MoEDAL</a:t>
            </a:r>
            <a:r>
              <a:rPr lang="en-US" sz="2600" b="1" i="1" dirty="0">
                <a:solidFill>
                  <a:srgbClr val="0000FF"/>
                </a:solidFill>
              </a:rPr>
              <a:t> </a:t>
            </a:r>
            <a:r>
              <a:rPr lang="en-US" sz="2600" b="1" i="1" dirty="0" smtClean="0">
                <a:solidFill>
                  <a:srgbClr val="0000FF"/>
                </a:solidFill>
              </a:rPr>
              <a:t>is installed and started to take data in</a:t>
            </a:r>
          </a:p>
          <a:p>
            <a:pPr algn="ctr">
              <a:defRPr/>
            </a:pPr>
            <a:r>
              <a:rPr lang="en-US" sz="2600" b="1" i="1" dirty="0" smtClean="0">
                <a:solidFill>
                  <a:srgbClr val="0000FF"/>
                </a:solidFill>
              </a:rPr>
              <a:t> p-p and p-A running  at ~13 </a:t>
            </a:r>
            <a:r>
              <a:rPr lang="en-US" sz="2600" b="1" i="1" dirty="0" err="1" smtClean="0">
                <a:solidFill>
                  <a:srgbClr val="0000FF"/>
                </a:solidFill>
              </a:rPr>
              <a:t>TeV</a:t>
            </a:r>
            <a:r>
              <a:rPr lang="en-US" sz="2600" b="1" i="1" dirty="0" smtClean="0">
                <a:solidFill>
                  <a:srgbClr val="0000FF"/>
                </a:solidFill>
              </a:rPr>
              <a:t> in </a:t>
            </a:r>
            <a:r>
              <a:rPr lang="en-US" sz="2600" b="1" i="1" dirty="0">
                <a:solidFill>
                  <a:srgbClr val="0000FF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42692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atar_ver7_xl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7966"/>
            <a:ext cx="9144000" cy="2230033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56700" cy="630942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5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Highly Ionizing Particles – Avatars of New Physics</a:t>
            </a:r>
            <a:endParaRPr lang="en-US" sz="3500" i="1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8705"/>
            <a:ext cx="914400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1900" i="1" dirty="0" smtClean="0">
                <a:solidFill>
                  <a:srgbClr val="FFFF00"/>
                </a:solidFill>
              </a:rPr>
              <a:t>Avatar [</a:t>
            </a:r>
            <a:r>
              <a:rPr lang="en-US" sz="1900" i="1" dirty="0" err="1" smtClean="0">
                <a:solidFill>
                  <a:srgbClr val="FFFF00"/>
                </a:solidFill>
              </a:rPr>
              <a:t>av</a:t>
            </a:r>
            <a:r>
              <a:rPr lang="en-US" sz="1900" i="1" dirty="0" smtClean="0">
                <a:solidFill>
                  <a:srgbClr val="FFFF00"/>
                </a:solidFill>
              </a:rPr>
              <a:t>-uh-</a:t>
            </a:r>
            <a:r>
              <a:rPr lang="en-US" sz="1900" i="1" dirty="0" err="1" smtClean="0">
                <a:solidFill>
                  <a:srgbClr val="FFFF00"/>
                </a:solidFill>
              </a:rPr>
              <a:t>tahr</a:t>
            </a:r>
            <a:r>
              <a:rPr lang="en-US" sz="1900" i="1" dirty="0" smtClean="0">
                <a:solidFill>
                  <a:srgbClr val="FFFF00"/>
                </a:solidFill>
              </a:rPr>
              <a:t>]:</a:t>
            </a:r>
            <a:r>
              <a:rPr lang="en-US" sz="1900" i="1" dirty="0">
                <a:solidFill>
                  <a:srgbClr val="FFFF00"/>
                </a:solidFill>
              </a:rPr>
              <a:t> </a:t>
            </a:r>
            <a:r>
              <a:rPr lang="en-US" sz="1900" i="1" dirty="0" smtClean="0">
                <a:solidFill>
                  <a:srgbClr val="FFFF00"/>
                </a:solidFill>
              </a:rPr>
              <a:t>An incarnation, embodiment, or manifestation of a person or idea:</a:t>
            </a:r>
          </a:p>
          <a:p>
            <a:endParaRPr lang="en-US" sz="2000" i="1" dirty="0">
              <a:solidFill>
                <a:srgbClr val="FFFF00"/>
              </a:solidFill>
            </a:endParaRPr>
          </a:p>
        </p:txBody>
      </p:sp>
      <p:pic>
        <p:nvPicPr>
          <p:cNvPr id="7" name="Picture 6" descr="flaming_meteor_by_chenjesu-d5ncnof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033" y="1379841"/>
            <a:ext cx="2613859" cy="2025741"/>
          </a:xfrm>
          <a:prstGeom prst="rect">
            <a:avLst/>
          </a:prstGeom>
        </p:spPr>
      </p:pic>
      <p:pic>
        <p:nvPicPr>
          <p:cNvPr id="8" name="Picture 7" descr="1112301_01-A4-at-144-dpi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7858" y="994516"/>
            <a:ext cx="2811146" cy="22843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062371"/>
            <a:ext cx="5080338" cy="1471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80"/>
              </a:lnSpc>
            </a:pPr>
            <a:r>
              <a:rPr lang="en-US" sz="2400" i="1" dirty="0" err="1" smtClean="0">
                <a:solidFill>
                  <a:srgbClr val="FFFF00"/>
                </a:solidFill>
              </a:rPr>
              <a:t>MoEDAL</a:t>
            </a:r>
            <a:r>
              <a:rPr lang="en-US" sz="2400" i="1" dirty="0" smtClean="0">
                <a:solidFill>
                  <a:srgbClr val="FFFF00"/>
                </a:solidFill>
              </a:rPr>
              <a:t> –  Highly Ionizing Particles directly detected </a:t>
            </a:r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</a:rPr>
              <a:t>as messengers of  new physics –  no SM backgrounds</a:t>
            </a:r>
          </a:p>
          <a:p>
            <a:pPr>
              <a:lnSpc>
                <a:spcPts val="2680"/>
              </a:lnSpc>
            </a:pPr>
            <a:r>
              <a:rPr lang="en-US" sz="2400" i="1" dirty="0" smtClean="0">
                <a:solidFill>
                  <a:srgbClr val="FFFF00"/>
                </a:solidFill>
              </a:rPr>
              <a:t>  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263" y="3067005"/>
            <a:ext cx="4283737" cy="1127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80"/>
              </a:lnSpc>
            </a:pPr>
            <a:r>
              <a:rPr lang="en-US" sz="2400" i="1" dirty="0" smtClean="0">
                <a:solidFill>
                  <a:srgbClr val="FFFF00"/>
                </a:solidFill>
              </a:rPr>
              <a:t>ATLAS &amp; CMS –  New physics largely reconstructed from SM particles – large SM backgrounds</a:t>
            </a:r>
            <a:endParaRPr lang="en-US" sz="2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1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7515613"/>
            <a:ext cx="2133600" cy="365125"/>
          </a:xfrm>
        </p:spPr>
        <p:txBody>
          <a:bodyPr/>
          <a:lstStyle/>
          <a:p>
            <a:pPr>
              <a:defRPr/>
            </a:pPr>
            <a:fld id="{6D490CA5-7D10-9741-BA84-8A359847A2B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Picture 32" descr="BB-eq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838" y="1929200"/>
            <a:ext cx="7585075" cy="9191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384425" y="2064138"/>
            <a:ext cx="533400" cy="51593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73400" y="2341950"/>
            <a:ext cx="533400" cy="5143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5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The Ways to Get Anomalous Ionization</a:t>
            </a:r>
            <a:endParaRPr lang="en-US" sz="4300" i="1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 bwMode="auto">
          <a:xfrm>
            <a:off x="6553200" y="73790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7D4D296-B554-D747-ADA0-A46F9B844C26}" type="slidenum">
              <a:rPr lang="en-US" sz="1200">
                <a:solidFill>
                  <a:srgbClr val="BFBFBF"/>
                </a:solidFill>
                <a:latin typeface="Calibri" charset="0"/>
              </a:rPr>
              <a:pPr algn="r" eaLnBrk="1" hangingPunct="1"/>
              <a:t>12</a:t>
            </a:fld>
            <a:endParaRPr lang="en-US" sz="1200">
              <a:solidFill>
                <a:srgbClr val="BFBFBF"/>
              </a:solidFill>
              <a:latin typeface="Calibri" charset="0"/>
            </a:endParaRPr>
          </a:p>
        </p:txBody>
      </p:sp>
      <p:sp>
        <p:nvSpPr>
          <p:cNvPr id="10" name="Content Placeholder 18"/>
          <p:cNvSpPr>
            <a:spLocks noGrp="1"/>
          </p:cNvSpPr>
          <p:nvPr>
            <p:ph idx="1"/>
          </p:nvPr>
        </p:nvSpPr>
        <p:spPr>
          <a:xfrm>
            <a:off x="201175" y="790862"/>
            <a:ext cx="8942825" cy="6067137"/>
          </a:xfrm>
          <a:extLst/>
        </p:spPr>
        <p:txBody>
          <a:bodyPr>
            <a:normAutofit/>
          </a:bodyPr>
          <a:lstStyle/>
          <a:p>
            <a:pPr>
              <a:spcAft>
                <a:spcPts val="600"/>
              </a:spcAft>
              <a:buSzPct val="100000"/>
              <a:buFont typeface="Arial" charset="0"/>
              <a:buBlip>
                <a:blip r:embed="rId3"/>
              </a:buBlip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glow rad="190500">
                    <a:srgbClr val="FF6600">
                      <a:alpha val="75000"/>
                    </a:srgbClr>
                  </a:glow>
                </a:effectLst>
              </a:rPr>
              <a:t>Electric charge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glow rad="190500">
                    <a:srgbClr val="FF6600"/>
                  </a:glow>
                </a:effectLst>
              </a:rPr>
              <a:t> </a:t>
            </a:r>
            <a:r>
              <a:rPr lang="en-US" sz="2600" i="1" dirty="0" smtClean="0">
                <a:solidFill>
                  <a:srgbClr val="FFFF00"/>
                </a:solidFill>
              </a:rPr>
              <a:t>-  ionization increases with increasing charge </a:t>
            </a:r>
            <a:r>
              <a:rPr lang="en-US" sz="2600" i="1" dirty="0">
                <a:solidFill>
                  <a:srgbClr val="FFFF00"/>
                </a:solidFill>
              </a:rPr>
              <a:t>&amp;</a:t>
            </a:r>
            <a:r>
              <a:rPr lang="en-US" sz="2600" i="1" dirty="0" smtClean="0">
                <a:solidFill>
                  <a:srgbClr val="FFFF00"/>
                </a:solidFill>
              </a:rPr>
              <a:t> falling velocity </a:t>
            </a:r>
            <a:r>
              <a:rPr lang="en-US" sz="2600" i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b</a:t>
            </a:r>
            <a:r>
              <a:rPr lang="en-US" sz="2600" i="1" dirty="0" smtClean="0">
                <a:solidFill>
                  <a:srgbClr val="FFFF00"/>
                </a:solidFill>
              </a:rPr>
              <a:t> (</a:t>
            </a:r>
            <a:r>
              <a:rPr lang="en-US" sz="2600" i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b</a:t>
            </a:r>
            <a:r>
              <a:rPr lang="en-US" sz="2600" i="1" dirty="0" smtClean="0">
                <a:solidFill>
                  <a:srgbClr val="FFFF00"/>
                </a:solidFill>
              </a:rPr>
              <a:t>=v/c) – use Z/</a:t>
            </a:r>
            <a:r>
              <a:rPr lang="en-US" sz="2600" i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b</a:t>
            </a:r>
            <a:r>
              <a:rPr lang="en-US" sz="2600" i="1" dirty="0" smtClean="0">
                <a:solidFill>
                  <a:srgbClr val="FFFF00"/>
                </a:solidFill>
              </a:rPr>
              <a:t> as an indicator of ionization</a:t>
            </a:r>
          </a:p>
          <a:p>
            <a:pPr>
              <a:spcAft>
                <a:spcPts val="600"/>
              </a:spcAft>
              <a:buSzPct val="100000"/>
              <a:buFont typeface="Arial" charset="0"/>
              <a:buBlip>
                <a:blip r:embed="rId3"/>
              </a:buBlip>
              <a:defRPr/>
            </a:pPr>
            <a:endParaRPr lang="en-US" sz="2800" i="1" dirty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  <a:buSzPct val="100000"/>
              <a:buFont typeface="Arial" charset="0"/>
              <a:buBlip>
                <a:blip r:embed="rId3"/>
              </a:buBlip>
              <a:defRPr/>
            </a:pPr>
            <a:endParaRPr lang="en-US" sz="2800" i="1" dirty="0" smtClean="0">
              <a:solidFill>
                <a:srgbClr val="FFFF00"/>
              </a:solidFill>
            </a:endParaRPr>
          </a:p>
          <a:p>
            <a:pPr lvl="1">
              <a:spcAft>
                <a:spcPts val="600"/>
              </a:spcAft>
              <a:buSzPct val="100000"/>
              <a:buFont typeface="Arial" charset="0"/>
              <a:buBlip>
                <a:blip r:embed="rId3"/>
              </a:buBlip>
              <a:defRPr/>
            </a:pPr>
            <a:r>
              <a:rPr lang="en-US" sz="2400" i="1" dirty="0" smtClean="0">
                <a:solidFill>
                  <a:srgbClr val="66FFFF"/>
                </a:solidFill>
              </a:rPr>
              <a:t>If Z ~ 0.001e (</a:t>
            </a:r>
            <a:r>
              <a:rPr lang="en-US" sz="2400" i="1" dirty="0" err="1" smtClean="0">
                <a:solidFill>
                  <a:srgbClr val="66FFFF"/>
                </a:solidFill>
              </a:rPr>
              <a:t>millicharged</a:t>
            </a:r>
            <a:r>
              <a:rPr lang="en-US" sz="2400" i="1" dirty="0" smtClean="0">
                <a:solidFill>
                  <a:srgbClr val="66FFFF"/>
                </a:solidFill>
              </a:rPr>
              <a:t>) we get anomalously low ionization</a:t>
            </a:r>
            <a:endParaRPr lang="en-US" sz="2400" i="1" dirty="0">
              <a:solidFill>
                <a:srgbClr val="66FFFF"/>
              </a:solidFill>
            </a:endParaRPr>
          </a:p>
          <a:p>
            <a:pPr>
              <a:spcAft>
                <a:spcPts val="600"/>
              </a:spcAft>
              <a:buSzPct val="100000"/>
              <a:buFont typeface="Arial" charset="0"/>
              <a:buBlip>
                <a:blip r:embed="rId3"/>
              </a:buBlip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glow rad="190500">
                    <a:srgbClr val="3366FF"/>
                  </a:glow>
                </a:effectLst>
              </a:rPr>
              <a:t>Magnetic charge</a:t>
            </a:r>
            <a:r>
              <a:rPr lang="en-US" sz="2600" i="1" dirty="0" smtClean="0">
                <a:solidFill>
                  <a:srgbClr val="FFFF00"/>
                </a:solidFill>
                <a:effectLst>
                  <a:glow rad="190500">
                    <a:srgbClr val="3366FF"/>
                  </a:glow>
                </a:effectLst>
              </a:rPr>
              <a:t> </a:t>
            </a:r>
            <a:r>
              <a:rPr lang="en-US" sz="2600" i="1" dirty="0" smtClean="0">
                <a:solidFill>
                  <a:srgbClr val="FFFF00"/>
                </a:solidFill>
              </a:rPr>
              <a:t>- ionization increases with magnetic charge  g = </a:t>
            </a:r>
            <a:r>
              <a:rPr lang="en-US" sz="2600" i="1" dirty="0" err="1" smtClean="0">
                <a:solidFill>
                  <a:srgbClr val="FFFF00"/>
                </a:solidFill>
              </a:rPr>
              <a:t>ng</a:t>
            </a:r>
            <a:r>
              <a:rPr lang="en-US" sz="2600" i="1" baseline="-25000" dirty="0" err="1" smtClean="0">
                <a:solidFill>
                  <a:srgbClr val="FFFF00"/>
                </a:solidFill>
              </a:rPr>
              <a:t>d</a:t>
            </a:r>
            <a:r>
              <a:rPr lang="en-US" sz="2600" i="1" dirty="0" smtClean="0">
                <a:solidFill>
                  <a:srgbClr val="FFFF00"/>
                </a:solidFill>
              </a:rPr>
              <a:t> and decreases with velocity </a:t>
            </a:r>
            <a:r>
              <a:rPr lang="en-US" sz="2600" i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b – </a:t>
            </a:r>
            <a:r>
              <a:rPr lang="en-US" sz="2600" i="1" u="sng" dirty="0" smtClean="0">
                <a:solidFill>
                  <a:srgbClr val="FFFF00"/>
                </a:solidFill>
                <a:cs typeface="Symbol" charset="2"/>
              </a:rPr>
              <a:t>a unique signature</a:t>
            </a:r>
            <a:endParaRPr lang="en-US" sz="2600" i="1" u="sng" dirty="0" smtClean="0">
              <a:solidFill>
                <a:srgbClr val="FFFF00"/>
              </a:solidFill>
              <a:latin typeface="Symbol" charset="2"/>
              <a:cs typeface="Symbol" charset="2"/>
            </a:endParaRPr>
          </a:p>
          <a:p>
            <a:pPr>
              <a:spcAft>
                <a:spcPts val="600"/>
              </a:spcAft>
              <a:buSzPct val="100000"/>
              <a:buFont typeface="Arial" charset="0"/>
              <a:buBlip>
                <a:blip r:embed="rId3"/>
              </a:buBlip>
              <a:defRPr/>
            </a:pPr>
            <a:endParaRPr lang="en-US" sz="2600" i="1" dirty="0">
              <a:solidFill>
                <a:srgbClr val="FFFF00"/>
              </a:solidFill>
              <a:latin typeface="Symbol" charset="2"/>
              <a:cs typeface="Symbol" charset="2"/>
            </a:endParaRPr>
          </a:p>
          <a:p>
            <a:pPr>
              <a:spcAft>
                <a:spcPts val="600"/>
              </a:spcAft>
              <a:buSzPct val="100000"/>
              <a:buFont typeface="Arial" charset="0"/>
              <a:buBlip>
                <a:blip r:embed="rId3"/>
              </a:buBlip>
              <a:defRPr/>
            </a:pPr>
            <a:endParaRPr lang="en-US" sz="2800" i="1" dirty="0" smtClean="0">
              <a:solidFill>
                <a:srgbClr val="FFFF00"/>
              </a:solidFill>
              <a:latin typeface="Symbol" charset="2"/>
              <a:cs typeface="Symbol" charset="2"/>
            </a:endParaRPr>
          </a:p>
          <a:p>
            <a:pPr lvl="1">
              <a:spcAft>
                <a:spcPts val="600"/>
              </a:spcAft>
              <a:buSzPct val="100000"/>
              <a:buFont typeface="Arial" charset="0"/>
              <a:buBlip>
                <a:blip r:embed="rId3"/>
              </a:buBlip>
              <a:defRPr/>
            </a:pPr>
            <a:r>
              <a:rPr lang="en-US" sz="2200" i="1" dirty="0" smtClean="0">
                <a:solidFill>
                  <a:srgbClr val="00FFFF"/>
                </a:solidFill>
                <a:cs typeface="Symbol" charset="2"/>
              </a:rPr>
              <a:t>The velocity dependence of the Lorentz force cancels 1/</a:t>
            </a:r>
            <a:r>
              <a:rPr lang="en-US" sz="2200" i="1" dirty="0" smtClean="0">
                <a:solidFill>
                  <a:srgbClr val="00FFFF"/>
                </a:solidFill>
                <a:latin typeface="Symbol" charset="2"/>
                <a:cs typeface="Symbol" charset="2"/>
              </a:rPr>
              <a:t>b</a:t>
            </a:r>
            <a:r>
              <a:rPr lang="en-US" sz="2200" i="1" baseline="30000" dirty="0" smtClean="0">
                <a:solidFill>
                  <a:srgbClr val="00FFFF"/>
                </a:solidFill>
                <a:cs typeface="Symbol" charset="2"/>
              </a:rPr>
              <a:t>2</a:t>
            </a:r>
            <a:r>
              <a:rPr lang="en-US" sz="2200" i="1" dirty="0" smtClean="0">
                <a:solidFill>
                  <a:srgbClr val="00FFFF"/>
                </a:solidFill>
                <a:cs typeface="Symbol" charset="2"/>
              </a:rPr>
              <a:t> term</a:t>
            </a:r>
          </a:p>
          <a:p>
            <a:pPr lvl="1">
              <a:spcAft>
                <a:spcPts val="600"/>
              </a:spcAft>
              <a:buSzPct val="100000"/>
              <a:buFont typeface="Arial" charset="0"/>
              <a:buBlip>
                <a:blip r:embed="rId3"/>
              </a:buBlip>
              <a:defRPr/>
            </a:pPr>
            <a:r>
              <a:rPr lang="en-US" sz="2200" i="1" dirty="0" smtClean="0">
                <a:solidFill>
                  <a:srgbClr val="66FFFF"/>
                </a:solidFill>
                <a:cs typeface="Symbol" charset="2"/>
              </a:rPr>
              <a:t>As g = 137e/2 = 68.5e the ionization of a rel.  monopole is 4700</a:t>
            </a:r>
            <a:r>
              <a:rPr lang="en-US" sz="2200" i="1" dirty="0">
                <a:solidFill>
                  <a:srgbClr val="66FFFF"/>
                </a:solidFill>
                <a:cs typeface="Symbol" charset="2"/>
              </a:rPr>
              <a:t>n</a:t>
            </a:r>
            <a:r>
              <a:rPr lang="en-US" sz="2200" i="1" baseline="30000" dirty="0">
                <a:solidFill>
                  <a:srgbClr val="66FFFF"/>
                </a:solidFill>
                <a:cs typeface="Symbol" charset="2"/>
              </a:rPr>
              <a:t>2</a:t>
            </a:r>
            <a:r>
              <a:rPr lang="en-US" sz="2200" i="1" dirty="0" smtClean="0">
                <a:solidFill>
                  <a:srgbClr val="66FFFF"/>
                </a:solidFill>
                <a:cs typeface="Symbol" charset="2"/>
              </a:rPr>
              <a:t>!! (n=1)  that of a MIP. But n could be larger! </a:t>
            </a:r>
            <a:endParaRPr lang="en-US" sz="2200" i="1" dirty="0" smtClean="0">
              <a:solidFill>
                <a:srgbClr val="66FFFF"/>
              </a:solidFill>
            </a:endParaRPr>
          </a:p>
          <a:p>
            <a:pPr marL="0" indent="0">
              <a:spcAft>
                <a:spcPts val="600"/>
              </a:spcAft>
              <a:buSzPct val="100000"/>
              <a:buNone/>
              <a:defRPr/>
            </a:pPr>
            <a:endParaRPr lang="en-US" sz="2800" i="1" dirty="0" smtClean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  <a:buSzPct val="100000"/>
              <a:buFont typeface="Arial" charset="0"/>
              <a:buBlip>
                <a:blip r:embed="rId3"/>
              </a:buBlip>
              <a:defRPr/>
            </a:pPr>
            <a:endParaRPr lang="en-US" sz="2800" i="1" dirty="0">
              <a:solidFill>
                <a:srgbClr val="FFFF00"/>
              </a:solidFill>
            </a:endParaRPr>
          </a:p>
        </p:txBody>
      </p:sp>
      <p:pic>
        <p:nvPicPr>
          <p:cNvPr id="11" name="Picture 20" descr="Untitled copy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9980" y="4417541"/>
            <a:ext cx="6646862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2783681" y="4640723"/>
            <a:ext cx="579438" cy="54133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305909" y="4532352"/>
            <a:ext cx="577850" cy="53975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00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18664" y="-110195"/>
            <a:ext cx="9156700" cy="707886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  The </a:t>
            </a:r>
            <a:r>
              <a:rPr lang="en-US" sz="40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MoEDAL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Collaboration</a:t>
            </a:r>
            <a:endParaRPr lang="en-US" sz="3600" i="1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664" y="4359739"/>
            <a:ext cx="9144000" cy="24160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600" i="1" dirty="0" smtClean="0">
                <a:solidFill>
                  <a:srgbClr val="FFFF00"/>
                </a:solidFill>
              </a:rPr>
              <a:t> 66 </a:t>
            </a:r>
            <a:r>
              <a:rPr lang="en-US" sz="2600" i="1" dirty="0">
                <a:solidFill>
                  <a:srgbClr val="FFFF00"/>
                </a:solidFill>
              </a:rPr>
              <a:t>physicists from </a:t>
            </a:r>
            <a:r>
              <a:rPr lang="en-US" sz="2600" i="1" dirty="0" smtClean="0">
                <a:solidFill>
                  <a:srgbClr val="FFFF00"/>
                </a:solidFill>
              </a:rPr>
              <a:t>14 </a:t>
            </a:r>
            <a:r>
              <a:rPr lang="en-US" sz="2600" i="1" dirty="0">
                <a:solidFill>
                  <a:srgbClr val="FFFF00"/>
                </a:solidFill>
              </a:rPr>
              <a:t>countries &amp;</a:t>
            </a:r>
            <a:r>
              <a:rPr lang="en-US" sz="2600" i="1" dirty="0" smtClean="0">
                <a:solidFill>
                  <a:srgbClr val="FFFF00"/>
                </a:solidFill>
              </a:rPr>
              <a:t> 24 institutes. on 4 continents:</a:t>
            </a:r>
            <a:endParaRPr lang="en-US" sz="2600" i="1" dirty="0">
              <a:solidFill>
                <a:srgbClr val="FFFF00"/>
              </a:solidFill>
            </a:endParaRPr>
          </a:p>
          <a:p>
            <a:r>
              <a:rPr lang="en-US" sz="2000" i="1" dirty="0">
                <a:solidFill>
                  <a:srgbClr val="66FFFF"/>
                </a:solidFill>
              </a:rPr>
              <a:t>U. Alberta, UBC,  INFN Bologna, U. Bologna</a:t>
            </a:r>
            <a:r>
              <a:rPr lang="en-US" sz="2000" i="1" dirty="0" smtClean="0">
                <a:solidFill>
                  <a:srgbClr val="66FFFF"/>
                </a:solidFill>
              </a:rPr>
              <a:t>, CAAG-Algeria, </a:t>
            </a:r>
            <a:r>
              <a:rPr lang="en-US" sz="2000" i="1" dirty="0">
                <a:solidFill>
                  <a:srgbClr val="66FFFF"/>
                </a:solidFill>
              </a:rPr>
              <a:t>U. </a:t>
            </a:r>
            <a:r>
              <a:rPr lang="en-US" sz="2000" i="1" dirty="0" err="1">
                <a:solidFill>
                  <a:srgbClr val="66FFFF"/>
                </a:solidFill>
              </a:rPr>
              <a:t>Cincinatti</a:t>
            </a:r>
            <a:r>
              <a:rPr lang="en-US" sz="2000" i="1" dirty="0">
                <a:solidFill>
                  <a:srgbClr val="66FFFF"/>
                </a:solidFill>
              </a:rPr>
              <a:t>,  </a:t>
            </a:r>
            <a:r>
              <a:rPr lang="en-US" sz="2000" i="1" dirty="0" smtClean="0">
                <a:solidFill>
                  <a:srgbClr val="66FFFF"/>
                </a:solidFill>
              </a:rPr>
              <a:t>Concordia U</a:t>
            </a:r>
            <a:r>
              <a:rPr lang="en-US" sz="2000" i="1" dirty="0">
                <a:solidFill>
                  <a:srgbClr val="66FFFF"/>
                </a:solidFill>
              </a:rPr>
              <a:t>., </a:t>
            </a:r>
            <a:r>
              <a:rPr lang="en-US" sz="2000" i="1" dirty="0" smtClean="0">
                <a:solidFill>
                  <a:srgbClr val="66FFFF"/>
                </a:solidFill>
              </a:rPr>
              <a:t> CSIC Valencia, </a:t>
            </a:r>
            <a:r>
              <a:rPr lang="en-US" sz="2000" i="1" dirty="0" err="1">
                <a:solidFill>
                  <a:srgbClr val="66FFFF"/>
                </a:solidFill>
              </a:rPr>
              <a:t>Gangneung-Wonju</a:t>
            </a:r>
            <a:r>
              <a:rPr lang="en-US" sz="2000" i="1" dirty="0">
                <a:solidFill>
                  <a:srgbClr val="66FFFF"/>
                </a:solidFill>
              </a:rPr>
              <a:t> Nat. U., U. Geneva, U. </a:t>
            </a:r>
            <a:r>
              <a:rPr lang="en-US" sz="2000" i="1" dirty="0" smtClean="0">
                <a:solidFill>
                  <a:srgbClr val="66FFFF"/>
                </a:solidFill>
              </a:rPr>
              <a:t>Helsinki,  </a:t>
            </a:r>
            <a:r>
              <a:rPr lang="en-US" sz="2000" i="1" dirty="0">
                <a:solidFill>
                  <a:srgbClr val="66FFFF"/>
                </a:solidFill>
              </a:rPr>
              <a:t>IEAP/CTU Prague, IFIC Valencia,  Imperial College </a:t>
            </a:r>
            <a:r>
              <a:rPr lang="en-US" sz="2000" i="1" dirty="0" smtClean="0">
                <a:solidFill>
                  <a:srgbClr val="66FFFF"/>
                </a:solidFill>
              </a:rPr>
              <a:t>London,  </a:t>
            </a:r>
            <a:r>
              <a:rPr lang="en-US" sz="2000" i="1" dirty="0">
                <a:solidFill>
                  <a:srgbClr val="66FFFF"/>
                </a:solidFill>
              </a:rPr>
              <a:t>ISS Bucharest, King’s College London, </a:t>
            </a:r>
            <a:r>
              <a:rPr lang="en-US" sz="2000" i="1" dirty="0" err="1">
                <a:solidFill>
                  <a:srgbClr val="66FFFF"/>
                </a:solidFill>
              </a:rPr>
              <a:t>Konkuk</a:t>
            </a:r>
            <a:r>
              <a:rPr lang="en-US" sz="2000" i="1" dirty="0">
                <a:solidFill>
                  <a:srgbClr val="66FFFF"/>
                </a:solidFill>
              </a:rPr>
              <a:t> U., </a:t>
            </a:r>
            <a:r>
              <a:rPr lang="en-US" sz="2000" i="1" dirty="0" smtClean="0">
                <a:solidFill>
                  <a:srgbClr val="66FFFF"/>
                </a:solidFill>
              </a:rPr>
              <a:t>U. Montréal, </a:t>
            </a:r>
            <a:r>
              <a:rPr lang="en-US" sz="2000" i="1" dirty="0" err="1" smtClean="0">
                <a:solidFill>
                  <a:srgbClr val="66FFFF"/>
                </a:solidFill>
              </a:rPr>
              <a:t>MISiS</a:t>
            </a:r>
            <a:r>
              <a:rPr lang="en-US" sz="2000" i="1" dirty="0" smtClean="0">
                <a:solidFill>
                  <a:srgbClr val="66FFFF"/>
                </a:solidFill>
              </a:rPr>
              <a:t> Moscow, Muenster </a:t>
            </a:r>
            <a:r>
              <a:rPr lang="en-US" sz="2000" i="1" dirty="0">
                <a:solidFill>
                  <a:srgbClr val="66FFFF"/>
                </a:solidFill>
              </a:rPr>
              <a:t>U., National Inst. Tec. (</a:t>
            </a:r>
            <a:r>
              <a:rPr lang="en-US" sz="2000" i="1" dirty="0" err="1">
                <a:solidFill>
                  <a:srgbClr val="66FFFF"/>
                </a:solidFill>
              </a:rPr>
              <a:t>india</a:t>
            </a:r>
            <a:r>
              <a:rPr lang="en-US" sz="2000" i="1" dirty="0">
                <a:solidFill>
                  <a:srgbClr val="66FFFF"/>
                </a:solidFill>
              </a:rPr>
              <a:t>),Northeastern U., Simon Langton School UK, </a:t>
            </a:r>
            <a:r>
              <a:rPr lang="en-US" sz="2000" i="1" dirty="0" smtClean="0">
                <a:solidFill>
                  <a:srgbClr val="66FF66"/>
                </a:solidFill>
              </a:rPr>
              <a:t>Stanford University </a:t>
            </a:r>
            <a:r>
              <a:rPr lang="en-US" sz="2000" i="1" dirty="0">
                <a:solidFill>
                  <a:srgbClr val="66FF66"/>
                </a:solidFill>
              </a:rPr>
              <a:t>[</a:t>
            </a:r>
            <a:r>
              <a:rPr lang="en-US" sz="2000" i="1" dirty="0" smtClean="0">
                <a:solidFill>
                  <a:srgbClr val="66FF66"/>
                </a:solidFill>
              </a:rPr>
              <a:t>is the latest ( associate)  member of </a:t>
            </a:r>
            <a:r>
              <a:rPr lang="en-US" sz="2000" i="1" dirty="0" err="1" smtClean="0">
                <a:solidFill>
                  <a:srgbClr val="66FF66"/>
                </a:solidFill>
              </a:rPr>
              <a:t>MoEDAL</a:t>
            </a:r>
            <a:r>
              <a:rPr lang="en-US" sz="2000" i="1" dirty="0">
                <a:solidFill>
                  <a:srgbClr val="66FF66"/>
                </a:solidFill>
              </a:rPr>
              <a:t>]</a:t>
            </a:r>
            <a:r>
              <a:rPr lang="en-US" sz="2000" i="1" dirty="0" smtClean="0">
                <a:solidFill>
                  <a:srgbClr val="66FF66"/>
                </a:solidFill>
              </a:rPr>
              <a:t>, </a:t>
            </a:r>
            <a:r>
              <a:rPr lang="en-US" sz="2000" i="1" dirty="0">
                <a:solidFill>
                  <a:srgbClr val="66FFFF"/>
                </a:solidFill>
              </a:rPr>
              <a:t>Tuft’s.</a:t>
            </a:r>
            <a:endParaRPr lang="en-US" sz="2000" dirty="0">
              <a:solidFill>
                <a:srgbClr val="66FF66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87" y="742792"/>
            <a:ext cx="591933" cy="5030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64" y="1314414"/>
            <a:ext cx="614292" cy="44068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52" y="1813827"/>
            <a:ext cx="606638" cy="63191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02" y="2493763"/>
            <a:ext cx="604941" cy="57391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33" y="3210178"/>
            <a:ext cx="1357253" cy="51979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55" y="2703239"/>
            <a:ext cx="634981" cy="41932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80" y="747567"/>
            <a:ext cx="796419" cy="4833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499" y="1292326"/>
            <a:ext cx="565816" cy="478250"/>
          </a:xfrm>
          <a:prstGeom prst="rect">
            <a:avLst/>
          </a:prstGeom>
        </p:spPr>
      </p:pic>
      <p:pic>
        <p:nvPicPr>
          <p:cNvPr id="45" name="Picture 44" descr="Screen Shot 2015-06-15 at 12.43.33 PM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32" y="1803728"/>
            <a:ext cx="848803" cy="28117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253" y="2145436"/>
            <a:ext cx="642374" cy="5052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55" y="3807125"/>
            <a:ext cx="1305825" cy="39818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7282" y="18096354"/>
            <a:ext cx="1041764" cy="84794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39881" y="832918"/>
            <a:ext cx="647991" cy="5308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7888" y="18107452"/>
            <a:ext cx="1071115" cy="8318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61182" y="812017"/>
            <a:ext cx="686524" cy="5330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8275" y="17923886"/>
            <a:ext cx="993828" cy="10143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42628" y="1434906"/>
            <a:ext cx="684929" cy="6935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65013" y="1408322"/>
            <a:ext cx="616552" cy="4707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06695" y="1921759"/>
            <a:ext cx="574870" cy="58320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5650" y="18049685"/>
            <a:ext cx="1852666" cy="87470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589" y="2186354"/>
            <a:ext cx="818565" cy="38979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421985" y="2663159"/>
            <a:ext cx="771713" cy="54473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28690" y="2557850"/>
            <a:ext cx="566103" cy="56610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006" y="3273725"/>
            <a:ext cx="793692" cy="33070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286294" y="3149087"/>
            <a:ext cx="714324" cy="51320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468856" y="3656453"/>
            <a:ext cx="552875" cy="54064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23930" y="3739677"/>
            <a:ext cx="887666" cy="446981"/>
          </a:xfrm>
          <a:prstGeom prst="rect">
            <a:avLst/>
          </a:prstGeom>
        </p:spPr>
      </p:pic>
      <p:pic>
        <p:nvPicPr>
          <p:cNvPr id="64" name="Picture 63" descr="moedal_test_anim"/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64" y="-110195"/>
            <a:ext cx="939203" cy="70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 descr="Screen Shot 2015-12-15 at 10.47.25 AM.pn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464" y="771461"/>
            <a:ext cx="5283200" cy="348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7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80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730" y="6388539"/>
            <a:ext cx="120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(with film)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12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22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4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8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4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58"/>
            <a:ext cx="9144000" cy="681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30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16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307" y="1087062"/>
            <a:ext cx="1796912" cy="2094796"/>
          </a:xfrm>
          <a:prstGeom prst="rect">
            <a:avLst/>
          </a:prstGeom>
          <a:effectLst>
            <a:outerShdw blurRad="50800" dist="50800" dir="2700000" algn="tl" rotWithShape="0">
              <a:srgbClr val="000000"/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123226" y="2750971"/>
            <a:ext cx="17603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 smtClean="0">
                <a:solidFill>
                  <a:srgbClr val="66FFFF"/>
                </a:solidFill>
              </a:rPr>
              <a:t>Yongmin</a:t>
            </a:r>
            <a:r>
              <a:rPr lang="en-US" sz="2200" i="1" dirty="0" smtClean="0">
                <a:solidFill>
                  <a:srgbClr val="66FFFF"/>
                </a:solidFill>
              </a:rPr>
              <a:t> Cho</a:t>
            </a:r>
            <a:endParaRPr lang="en-US" sz="2200" i="1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2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69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5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01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0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8453"/>
            <a:ext cx="9144000" cy="688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2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68"/>
            <a:ext cx="9144000" cy="669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6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419100"/>
            <a:ext cx="82677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7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5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98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120"/>
            <a:ext cx="9239571" cy="657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4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7" y="23336"/>
            <a:ext cx="9144000" cy="657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30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7" y="23336"/>
            <a:ext cx="9144000" cy="6579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93218">
            <a:off x="-54819" y="2578951"/>
            <a:ext cx="9389164" cy="1480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745711">
            <a:off x="265789" y="2734139"/>
            <a:ext cx="8572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0000FF"/>
                </a:solidFill>
              </a:rPr>
              <a:t>These first results will be presented   at an EP-LHC seminar in the main auditorium  on July 12th</a:t>
            </a:r>
            <a:endParaRPr lang="en-US" sz="28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16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2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1668"/>
          </a:xfrm>
          <a:prstGeom prst="rect">
            <a:avLst/>
          </a:prstGeom>
        </p:spPr>
      </p:pic>
      <p:pic>
        <p:nvPicPr>
          <p:cNvPr id="6" name="Picture 5" descr="einstein.pn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0" b="96176" l="9959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785" y="2947823"/>
            <a:ext cx="1169255" cy="155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</a:t>
            </a:r>
            <a:r>
              <a:rPr lang="en-US" altLang="ja-JP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</a:t>
            </a:r>
            <a:r>
              <a:rPr lang="en-US" altLang="ja-JP" sz="4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mQPs</a:t>
            </a:r>
            <a:r>
              <a:rPr lang="en-US" altLang="ja-JP" sz="4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a  Physics Rationale</a:t>
            </a:r>
            <a:endParaRPr lang="en-US" sz="4400" i="1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6" name="Picture 16" descr="moedal_test_ani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59555" cy="64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5-01-16 at 11.53.25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899" y="987834"/>
            <a:ext cx="4666442" cy="29408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965832"/>
            <a:ext cx="9144000" cy="3141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538163" defTabSz="514350">
              <a:lnSpc>
                <a:spcPts val="2663"/>
              </a:lnSpc>
              <a:spcAft>
                <a:spcPts val="600"/>
              </a:spcAft>
              <a:buBlip>
                <a:blip r:embed="rId4"/>
              </a:buBlip>
              <a:tabLst>
                <a:tab pos="182563" algn="l"/>
                <a:tab pos="720725" algn="l"/>
              </a:tabLst>
            </a:pP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Search for </a:t>
            </a:r>
            <a:r>
              <a:rPr lang="en-US" sz="2600" i="1" dirty="0" err="1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millicharged</a:t>
            </a: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particles – a dark matter candidate -  	to which the standard LHC detectors are not sensitive</a:t>
            </a:r>
          </a:p>
          <a:p>
            <a:pPr marL="639763" lvl="1" indent="538163" defTabSz="514350">
              <a:lnSpc>
                <a:spcPts val="2663"/>
              </a:lnSpc>
              <a:spcAft>
                <a:spcPts val="600"/>
              </a:spcAft>
              <a:buBlip>
                <a:blip r:embed="rId4"/>
              </a:buBlip>
              <a:tabLst>
                <a:tab pos="182563" algn="l"/>
                <a:tab pos="720725" algn="l"/>
              </a:tabLst>
            </a:pPr>
            <a:r>
              <a:rPr lang="en-US" sz="2200" i="1" dirty="0" smtClean="0">
                <a:solidFill>
                  <a:srgbClr val="66FFFF"/>
                </a:solidFill>
                <a:latin typeface="Calibri" charset="0"/>
                <a:ea typeface="ＭＳ Ｐゴシック" charset="0"/>
                <a:cs typeface="ＭＳ Ｐゴシック" charset="0"/>
              </a:rPr>
              <a:t>New dark sectors can have new particles which appear </a:t>
            </a:r>
            <a:r>
              <a:rPr lang="en-US" sz="2200" i="1" dirty="0">
                <a:solidFill>
                  <a:srgbClr val="66FF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200" i="1" dirty="0" smtClean="0">
                <a:solidFill>
                  <a:srgbClr val="66FFFF"/>
                </a:solidFill>
                <a:latin typeface="Calibri" charset="0"/>
                <a:ea typeface="ＭＳ Ｐゴシック" charset="0"/>
                <a:cs typeface="ＭＳ Ｐゴシック" charset="0"/>
              </a:rPr>
              <a:t>                 		“</a:t>
            </a:r>
            <a:r>
              <a:rPr lang="en-US" sz="2200" i="1" dirty="0" err="1" smtClean="0">
                <a:solidFill>
                  <a:srgbClr val="66FFFF"/>
                </a:solidFill>
                <a:latin typeface="Calibri" charset="0"/>
                <a:ea typeface="ＭＳ Ｐゴシック" charset="0"/>
                <a:cs typeface="ＭＳ Ｐゴシック" charset="0"/>
              </a:rPr>
              <a:t>milli</a:t>
            </a:r>
            <a:r>
              <a:rPr lang="en-US" sz="2200" i="1" dirty="0" smtClean="0">
                <a:solidFill>
                  <a:srgbClr val="66FFFF"/>
                </a:solidFill>
                <a:latin typeface="Calibri" charset="0"/>
                <a:ea typeface="ＭＳ Ｐゴシック" charset="0"/>
                <a:cs typeface="ＭＳ Ｐゴシック" charset="0"/>
              </a:rPr>
              <a:t>-charged” to the Standard Model </a:t>
            </a:r>
            <a:endParaRPr lang="en-US" sz="2200" i="1" dirty="0">
              <a:solidFill>
                <a:srgbClr val="66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639763" lvl="1" indent="538163" defTabSz="514350">
              <a:lnSpc>
                <a:spcPts val="2663"/>
              </a:lnSpc>
              <a:spcAft>
                <a:spcPts val="600"/>
              </a:spcAft>
              <a:buBlip>
                <a:blip r:embed="rId4"/>
              </a:buBlip>
              <a:tabLst>
                <a:tab pos="182563" algn="l"/>
                <a:tab pos="720725" algn="l"/>
              </a:tabLst>
            </a:pPr>
            <a:r>
              <a:rPr lang="en-US" sz="2200" i="1" dirty="0" smtClean="0">
                <a:solidFill>
                  <a:srgbClr val="66FFFF"/>
                </a:solidFill>
                <a:latin typeface="Calibri" charset="0"/>
                <a:ea typeface="ＭＳ Ｐゴシック" charset="0"/>
                <a:cs typeface="ＭＳ Ｐゴシック" charset="0"/>
              </a:rPr>
              <a:t>Charges typically in the range 10</a:t>
            </a:r>
            <a:r>
              <a:rPr lang="en-US" sz="2200" i="1" baseline="30000" dirty="0" smtClean="0">
                <a:solidFill>
                  <a:srgbClr val="66FFFF"/>
                </a:solidFill>
                <a:latin typeface="Calibri" charset="0"/>
                <a:ea typeface="ＭＳ Ｐゴシック" charset="0"/>
                <a:cs typeface="ＭＳ Ｐゴシック" charset="0"/>
              </a:rPr>
              <a:t>-1 </a:t>
            </a:r>
            <a:r>
              <a:rPr lang="en-US" sz="2200" i="1" dirty="0" smtClean="0">
                <a:solidFill>
                  <a:srgbClr val="66FFFF"/>
                </a:solidFill>
                <a:latin typeface="Calibri" charset="0"/>
                <a:ea typeface="ＭＳ Ｐゴシック" charset="0"/>
                <a:cs typeface="ＭＳ Ｐゴシック" charset="0"/>
              </a:rPr>
              <a:t>to 10</a:t>
            </a:r>
            <a:r>
              <a:rPr lang="en-US" sz="2200" i="1" baseline="30000" dirty="0" smtClean="0">
                <a:solidFill>
                  <a:srgbClr val="66FFFF"/>
                </a:solidFill>
                <a:latin typeface="Calibri" charset="0"/>
                <a:ea typeface="ＭＳ Ｐゴシック" charset="0"/>
                <a:cs typeface="ＭＳ Ｐゴシック" charset="0"/>
              </a:rPr>
              <a:t>-3 </a:t>
            </a:r>
            <a:r>
              <a:rPr lang="en-US" sz="2200" i="1" dirty="0" smtClean="0">
                <a:solidFill>
                  <a:srgbClr val="66FFFF"/>
                </a:solidFill>
                <a:latin typeface="Calibri" charset="0"/>
                <a:ea typeface="ＭＳ Ｐゴシック" charset="0"/>
                <a:cs typeface="ＭＳ Ｐゴシック" charset="0"/>
              </a:rPr>
              <a:t>e</a:t>
            </a:r>
          </a:p>
          <a:p>
            <a:pPr marL="639763" lvl="1" indent="538163" defTabSz="514350">
              <a:lnSpc>
                <a:spcPts val="2663"/>
              </a:lnSpc>
              <a:spcAft>
                <a:spcPts val="600"/>
              </a:spcAft>
              <a:buBlip>
                <a:blip r:embed="rId4"/>
              </a:buBlip>
              <a:tabLst>
                <a:tab pos="182563" algn="l"/>
                <a:tab pos="720725" algn="l"/>
              </a:tabLst>
            </a:pPr>
            <a:r>
              <a:rPr lang="en-US" sz="2200" i="1" dirty="0" smtClean="0">
                <a:solidFill>
                  <a:srgbClr val="66FFFF"/>
                </a:solidFill>
                <a:latin typeface="Calibri" charset="0"/>
                <a:ea typeface="ＭＳ Ｐゴシック" charset="0"/>
                <a:cs typeface="ＭＳ Ｐゴシック" charset="0"/>
              </a:rPr>
              <a:t>No direct constraints above 100 MeV</a:t>
            </a:r>
          </a:p>
          <a:p>
            <a:pPr marL="182563" indent="538163" defTabSz="514350">
              <a:lnSpc>
                <a:spcPts val="2663"/>
              </a:lnSpc>
              <a:spcAft>
                <a:spcPts val="600"/>
              </a:spcAft>
              <a:buBlip>
                <a:blip r:embed="rId4"/>
              </a:buBlip>
              <a:tabLst>
                <a:tab pos="182563" algn="l"/>
                <a:tab pos="720725" algn="l"/>
              </a:tabLst>
            </a:pPr>
            <a:r>
              <a:rPr lang="en-US" sz="2600" b="1" i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2600" b="1" i="1" dirty="0" err="1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MoEDAL</a:t>
            </a:r>
            <a:r>
              <a:rPr lang="en-US" sz="2600" b="1" i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 i="1" dirty="0" err="1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millicharged</a:t>
            </a:r>
            <a:r>
              <a:rPr lang="en-US" sz="2600" b="1" i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detector could probe up to 100 </a:t>
            </a:r>
            <a:r>
              <a:rPr lang="en-US" sz="2600" b="1" i="1" dirty="0" err="1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GeV</a:t>
            </a:r>
            <a:r>
              <a:rPr lang="en-US" sz="2600" b="1" i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2265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66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0802625">
            <a:off x="955076" y="3033755"/>
            <a:ext cx="6981562" cy="11936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smtClean="0">
                <a:solidFill>
                  <a:srgbClr val="FFFF66"/>
                </a:solidFill>
              </a:rPr>
              <a:t>Stay tuned for many,  potentially revolutionary, </a:t>
            </a:r>
            <a:r>
              <a:rPr lang="en-US" sz="3200" i="1" dirty="0" err="1" smtClean="0">
                <a:solidFill>
                  <a:srgbClr val="FFFF66"/>
                </a:solidFill>
              </a:rPr>
              <a:t>MoEDAL</a:t>
            </a:r>
            <a:r>
              <a:rPr lang="en-US" sz="3200" i="1" dirty="0" smtClean="0">
                <a:solidFill>
                  <a:srgbClr val="FFFF66"/>
                </a:solidFill>
              </a:rPr>
              <a:t> results to come</a:t>
            </a:r>
            <a:endParaRPr lang="en-US" sz="3200" i="1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7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277" y="576947"/>
            <a:ext cx="9203277" cy="501420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78583" y="5037532"/>
            <a:ext cx="8765417" cy="1033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8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"So many centuries after the Creation, it is unlikely that anyone could find hitherto unknown lands of any value." -  </a:t>
            </a:r>
            <a:r>
              <a:rPr lang="en-US" sz="2800" b="1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Spanish Royal Commission, rejecting Christopher Columbus' proposal to sail west.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The Importance of High Risk Research</a:t>
            </a:r>
            <a:endParaRPr lang="en-US" sz="4000" i="1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9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0886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EXTRA SLIDES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53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xford colloquium 2016.0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388" y="931334"/>
            <a:ext cx="4415209" cy="2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9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36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5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36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    </a:t>
            </a:r>
            <a:r>
              <a:rPr lang="en-US" sz="4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Detector Resolution</a:t>
            </a:r>
            <a:endParaRPr lang="en-US" sz="4400" i="1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5" name="Picture 39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9400" y="977900"/>
            <a:ext cx="5230769" cy="187743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FFFF00"/>
                </a:solidFill>
              </a:rPr>
              <a:t>Nuclear Track Detectors</a:t>
            </a:r>
          </a:p>
          <a:p>
            <a:pPr>
              <a:lnSpc>
                <a:spcPts val="940"/>
              </a:lnSpc>
            </a:pPr>
            <a:endParaRPr lang="en-US" sz="3200" i="1" dirty="0" smtClean="0">
              <a:solidFill>
                <a:srgbClr val="FFFF00"/>
              </a:solidFill>
            </a:endParaRPr>
          </a:p>
          <a:p>
            <a:r>
              <a:rPr lang="en-US" sz="2400" i="1" dirty="0" smtClean="0">
                <a:solidFill>
                  <a:srgbClr val="66FFFF"/>
                </a:solidFill>
              </a:rPr>
              <a:t>Tracking resolution: 10</a:t>
            </a:r>
            <a:r>
              <a:rPr lang="en-US" sz="2400" i="1" dirty="0" smtClean="0">
                <a:solidFill>
                  <a:srgbClr val="66FFFF"/>
                </a:solidFill>
                <a:latin typeface="Symbol" charset="2"/>
                <a:cs typeface="Symbol" charset="2"/>
              </a:rPr>
              <a:t>m</a:t>
            </a:r>
            <a:r>
              <a:rPr lang="en-US" sz="2400" i="1" dirty="0" smtClean="0">
                <a:solidFill>
                  <a:srgbClr val="66FFFF"/>
                </a:solidFill>
              </a:rPr>
              <a:t>m/pit (~10 pits)</a:t>
            </a:r>
          </a:p>
          <a:p>
            <a:r>
              <a:rPr lang="en-US" sz="2400" i="1" dirty="0" smtClean="0">
                <a:solidFill>
                  <a:srgbClr val="66FFFF"/>
                </a:solidFill>
              </a:rPr>
              <a:t>Pointing resolution (to the IP): ~1 cm </a:t>
            </a:r>
          </a:p>
          <a:p>
            <a:r>
              <a:rPr lang="en-US" sz="2400" i="1" dirty="0" smtClean="0">
                <a:solidFill>
                  <a:srgbClr val="66FFFF"/>
                </a:solidFill>
              </a:rPr>
              <a:t>Charge resolution: 0.1e </a:t>
            </a:r>
            <a:endParaRPr lang="en-US" sz="2400" i="1" dirty="0">
              <a:solidFill>
                <a:srgbClr val="66FFFF"/>
              </a:solidFill>
            </a:endParaRPr>
          </a:p>
        </p:txBody>
      </p:sp>
      <p:pic>
        <p:nvPicPr>
          <p:cNvPr id="7" name="Picture 6" descr="Screen Shot 2015-12-16 at 11.45.48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899" y="889000"/>
            <a:ext cx="2837689" cy="289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0200" y="3225800"/>
            <a:ext cx="4631991" cy="1113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FFFF00"/>
                </a:solidFill>
              </a:rPr>
              <a:t>Trapping Detector SQUID</a:t>
            </a:r>
          </a:p>
          <a:p>
            <a:pPr>
              <a:lnSpc>
                <a:spcPts val="940"/>
              </a:lnSpc>
            </a:pPr>
            <a:endParaRPr lang="en-US" sz="3200" i="1" dirty="0" smtClean="0">
              <a:solidFill>
                <a:srgbClr val="FFFF00"/>
              </a:solidFill>
            </a:endParaRPr>
          </a:p>
          <a:p>
            <a:r>
              <a:rPr lang="en-US" sz="2400" i="1" dirty="0" smtClean="0">
                <a:solidFill>
                  <a:srgbClr val="66FFFF"/>
                </a:solidFill>
              </a:rPr>
              <a:t>Magnetic charge resolution &lt; 0.1g</a:t>
            </a:r>
            <a:r>
              <a:rPr lang="en-US" sz="2400" i="1" baseline="-25000" dirty="0" smtClean="0">
                <a:solidFill>
                  <a:srgbClr val="66FFFF"/>
                </a:solidFill>
              </a:rPr>
              <a:t>D</a:t>
            </a:r>
            <a:endParaRPr lang="en-US" sz="2400" i="1" baseline="-25000" dirty="0">
              <a:solidFill>
                <a:srgbClr val="66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100" y="4648200"/>
            <a:ext cx="4680563" cy="2018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solidFill>
                  <a:srgbClr val="FFFF00"/>
                </a:solidFill>
              </a:rPr>
              <a:t>TimePix</a:t>
            </a:r>
            <a:r>
              <a:rPr lang="en-US" sz="3200" i="1" dirty="0" smtClean="0">
                <a:solidFill>
                  <a:srgbClr val="FFFF00"/>
                </a:solidFill>
              </a:rPr>
              <a:t> Chips (2cm x 2cm)</a:t>
            </a:r>
          </a:p>
          <a:p>
            <a:pPr>
              <a:lnSpc>
                <a:spcPts val="940"/>
              </a:lnSpc>
            </a:pPr>
            <a:endParaRPr lang="en-US" sz="3200" i="1" dirty="0" smtClean="0">
              <a:solidFill>
                <a:srgbClr val="FFFF00"/>
              </a:solidFill>
            </a:endParaRPr>
          </a:p>
          <a:p>
            <a:pPr>
              <a:lnSpc>
                <a:spcPts val="2040"/>
              </a:lnSpc>
            </a:pPr>
            <a:r>
              <a:rPr lang="en-US" sz="2400" i="1" dirty="0">
                <a:solidFill>
                  <a:srgbClr val="66FFFF"/>
                </a:solidFill>
              </a:rPr>
              <a:t>E</a:t>
            </a:r>
            <a:r>
              <a:rPr lang="en-US" sz="2400" i="1" dirty="0" smtClean="0">
                <a:solidFill>
                  <a:srgbClr val="66FFFF"/>
                </a:solidFill>
              </a:rPr>
              <a:t>ach pixel instrumented (TOT/</a:t>
            </a:r>
            <a:r>
              <a:rPr lang="en-US" sz="2400" i="1" dirty="0" err="1" smtClean="0">
                <a:solidFill>
                  <a:srgbClr val="66FFFF"/>
                </a:solidFill>
              </a:rPr>
              <a:t>Cnt</a:t>
            </a:r>
            <a:endParaRPr lang="en-US" sz="2400" i="1" dirty="0" smtClean="0">
              <a:solidFill>
                <a:srgbClr val="66FFFF"/>
              </a:solidFill>
            </a:endParaRPr>
          </a:p>
          <a:p>
            <a:pPr>
              <a:lnSpc>
                <a:spcPts val="2040"/>
              </a:lnSpc>
            </a:pPr>
            <a:r>
              <a:rPr lang="en-US" sz="2400" i="1" dirty="0" smtClean="0">
                <a:solidFill>
                  <a:srgbClr val="66FFFF"/>
                </a:solidFill>
              </a:rPr>
              <a:t>/</a:t>
            </a:r>
            <a:r>
              <a:rPr lang="en-US" sz="2400" i="1" dirty="0" err="1" smtClean="0">
                <a:solidFill>
                  <a:srgbClr val="66FFFF"/>
                </a:solidFill>
              </a:rPr>
              <a:t>Arr.Time</a:t>
            </a:r>
            <a:endParaRPr lang="en-US" sz="2400" i="1" dirty="0" smtClean="0">
              <a:solidFill>
                <a:srgbClr val="66FFFF"/>
              </a:solidFill>
            </a:endParaRPr>
          </a:p>
          <a:p>
            <a:r>
              <a:rPr lang="en-US" sz="2400" i="1" dirty="0" smtClean="0">
                <a:solidFill>
                  <a:srgbClr val="66FFFF"/>
                </a:solidFill>
              </a:rPr>
              <a:t>Pixel size: 55mm x 55mm</a:t>
            </a:r>
          </a:p>
          <a:p>
            <a:r>
              <a:rPr lang="en-US" sz="2400" i="1" dirty="0" smtClean="0">
                <a:solidFill>
                  <a:srgbClr val="66FFFF"/>
                </a:solidFill>
              </a:rPr>
              <a:t>Silicon thickness 300 </a:t>
            </a:r>
            <a:r>
              <a:rPr lang="en-US" sz="2400" i="1" dirty="0" smtClean="0">
                <a:solidFill>
                  <a:srgbClr val="66FFFF"/>
                </a:solidFill>
                <a:latin typeface="Symbol" charset="2"/>
                <a:cs typeface="Symbol" charset="2"/>
              </a:rPr>
              <a:t>m</a:t>
            </a:r>
            <a:r>
              <a:rPr lang="en-US" sz="2400" i="1" dirty="0" smtClean="0">
                <a:solidFill>
                  <a:srgbClr val="66FFFF"/>
                </a:solidFill>
              </a:rPr>
              <a:t>m </a:t>
            </a:r>
            <a:r>
              <a:rPr lang="en-US" sz="2400" i="1" dirty="0" smtClean="0">
                <a:solidFill>
                  <a:srgbClr val="66FFFF"/>
                </a:solidFill>
                <a:sym typeface="Wingdings"/>
              </a:rPr>
              <a:t> 1mm</a:t>
            </a:r>
            <a:endParaRPr lang="en-US" sz="2400" i="1" dirty="0" smtClean="0">
              <a:solidFill>
                <a:srgbClr val="66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600" y="4092242"/>
            <a:ext cx="3568700" cy="244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95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" y="707886"/>
            <a:ext cx="9143999" cy="6150114"/>
          </a:xfrm>
        </p:spPr>
        <p:txBody>
          <a:bodyPr>
            <a:normAutofit/>
          </a:bodyPr>
          <a:lstStyle/>
          <a:p>
            <a:pPr marL="457200" indent="-457200">
              <a:lnSpc>
                <a:spcPts val="2675"/>
              </a:lnSpc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  <a:defRPr/>
            </a:pP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B. </a:t>
            </a:r>
            <a:r>
              <a:rPr lang="en-US" sz="2400" i="1" dirty="0" err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Acharya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et al.,  “The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Physics 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Programme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Of The 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MoEDAL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Experiment At The 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LHC”,  </a:t>
            </a:r>
            <a:r>
              <a:rPr lang="en-US" sz="2400" i="1" dirty="0" err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MoEDAL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Collaboration 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May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29, 2014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Int.J.Mod.Phys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. A29 (2014) 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1430050</a:t>
            </a:r>
          </a:p>
          <a:p>
            <a:pPr marL="457200" indent="-457200">
              <a:lnSpc>
                <a:spcPts val="2675"/>
              </a:lnSpc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  <a:defRPr/>
            </a:pP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J. 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Ellis, 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N.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E. </a:t>
            </a:r>
            <a:r>
              <a:rPr lang="en-US" sz="2400" i="1" dirty="0" err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Mavromatos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, T. You. “The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Price of an Electroweak 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Monopole” Feb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4, 2016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sz="2400" i="1" dirty="0" err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Phys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.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Lett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. B756 (2016) 29-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35</a:t>
            </a:r>
          </a:p>
          <a:p>
            <a:pPr marL="457200" indent="-457200">
              <a:lnSpc>
                <a:spcPts val="2675"/>
              </a:lnSpc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  <a:defRPr/>
            </a:pP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M. Fairbairn and J. L.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Pinfold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, “</a:t>
            </a:r>
            <a:r>
              <a:rPr lang="en-US" sz="2400" i="1" dirty="0" err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MoEDAL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– A New Light on the High 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Energy Frontier”.  To be published in Contemporary Physics.</a:t>
            </a:r>
            <a:endParaRPr lang="en-US" sz="2400" i="1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lnSpc>
                <a:spcPts val="2675"/>
              </a:lnSpc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  <a:defRPr/>
            </a:pPr>
            <a:r>
              <a:rPr lang="en-US" sz="2400" b="1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B. </a:t>
            </a:r>
            <a:r>
              <a:rPr lang="en-US" sz="2400" b="1" i="1" dirty="0" err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Acharya</a:t>
            </a:r>
            <a:r>
              <a:rPr lang="en-US" sz="2400" b="1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et al., “Search </a:t>
            </a:r>
            <a:r>
              <a:rPr lang="en-US" sz="2400" b="1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for magnetic monopoles with the </a:t>
            </a:r>
            <a:r>
              <a:rPr lang="en-US" sz="2400" b="1" i="1" dirty="0" err="1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MoEDAL</a:t>
            </a:r>
            <a:r>
              <a:rPr lang="en-US" sz="2400" b="1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prototype trapping detector in 8 </a:t>
            </a:r>
            <a:r>
              <a:rPr lang="en-US" sz="2400" b="1" i="1" dirty="0" err="1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TeV</a:t>
            </a:r>
            <a:r>
              <a:rPr lang="en-US" sz="2400" b="1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proton-proton collisions at the </a:t>
            </a:r>
            <a:r>
              <a:rPr lang="en-US" sz="2400" b="1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LHC”, </a:t>
            </a:r>
            <a:r>
              <a:rPr lang="en-US" sz="2400" b="1" i="1" dirty="0" err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MoEDAL</a:t>
            </a:r>
            <a:r>
              <a:rPr lang="en-US" sz="2400" b="1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Collaboration. CERN</a:t>
            </a:r>
            <a:r>
              <a:rPr lang="en-US" sz="2400" b="1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-EP-2016-</a:t>
            </a:r>
            <a:r>
              <a:rPr lang="en-US" sz="2400" b="1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101 e</a:t>
            </a:r>
            <a:r>
              <a:rPr lang="en-US" sz="2400" b="1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-Print: arXiv:1604.06645 [</a:t>
            </a:r>
            <a:r>
              <a:rPr lang="en-US" sz="2400" b="1" i="1" dirty="0" err="1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hep</a:t>
            </a:r>
            <a:r>
              <a:rPr lang="en-US" sz="2400" b="1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-ex</a:t>
            </a:r>
            <a:r>
              <a:rPr lang="en-US" sz="2400" b="1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]. To be published in JHEP </a:t>
            </a:r>
          </a:p>
          <a:p>
            <a:pPr marL="457200" indent="-457200">
              <a:lnSpc>
                <a:spcPts val="2675"/>
              </a:lnSpc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  <a:defRPr/>
            </a:pP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B. 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Acharya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et al., “Search for magnetic monopoles with the 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MoEDAL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trapping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detector in 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13 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TeV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proton-proton collisions at the LHC”, 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MoEDAL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Collaboration.  In preparation.</a:t>
            </a:r>
          </a:p>
          <a:p>
            <a:pPr marL="457200" indent="-457200">
              <a:lnSpc>
                <a:spcPts val="2675"/>
              </a:lnSpc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  <a:defRPr/>
            </a:pP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B. </a:t>
            </a:r>
            <a:r>
              <a:rPr lang="en-US" sz="2400" i="1" dirty="0" err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Acharya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et al., “The </a:t>
            </a:r>
            <a:r>
              <a:rPr lang="en-US" sz="2400" i="1" dirty="0" err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MoEDAL</a:t>
            </a:r>
            <a:r>
              <a:rPr lang="en-US" sz="24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LHC Detector”. In preparation.</a:t>
            </a:r>
            <a:endParaRPr lang="en-US" sz="2400" i="1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lnSpc>
                <a:spcPts val="2675"/>
              </a:lnSpc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  <a:defRPr/>
            </a:pPr>
            <a:endParaRPr lang="en-US" sz="2400" b="1" i="1" dirty="0" smtClean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lnSpc>
                <a:spcPts val="2675"/>
              </a:lnSpc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  <a:defRPr/>
            </a:pPr>
            <a:endParaRPr lang="en-US" sz="2400" i="1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lnSpc>
                <a:spcPts val="2675"/>
              </a:lnSpc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  <a:defRPr/>
            </a:pPr>
            <a:endParaRPr lang="en-US" sz="2400" i="1" dirty="0" smtClean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57200" eaLnBrk="1" hangingPunct="1">
              <a:lnSpc>
                <a:spcPts val="2675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  <a:defRPr/>
            </a:pPr>
            <a:endParaRPr lang="en-US" sz="2400" i="1" baseline="30000" dirty="0" smtClean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ts val="2675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2400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fontAlgn="auto">
              <a:spcBef>
                <a:spcPts val="840"/>
              </a:spcBef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Examples of Refereed </a:t>
            </a:r>
            <a:r>
              <a:rPr lang="en-US" sz="40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MoEDAL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Publications</a:t>
            </a:r>
            <a:endParaRPr lang="en-US" sz="4000" i="1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04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fontAlgn="auto">
              <a:spcBef>
                <a:spcPts val="84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</a:t>
            </a:r>
            <a:r>
              <a:rPr lang="en-US" sz="43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Milestones Since the Last LHCC Report</a:t>
            </a:r>
            <a:endParaRPr lang="en-US" sz="4300" i="1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769442"/>
            <a:ext cx="9143999" cy="6088558"/>
          </a:xfrm>
        </p:spPr>
        <p:txBody>
          <a:bodyPr>
            <a:normAutofit/>
          </a:bodyPr>
          <a:lstStyle/>
          <a:p>
            <a:pPr marL="457200" indent="-457200" eaLnBrk="1" hangingPunct="1">
              <a:lnSpc>
                <a:spcPts val="2575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en-US" sz="25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Data taken in p-p &amp; HI running in 2015. Data taking continues in 2016 after fresh detectors elements were deployed etc.  </a:t>
            </a:r>
          </a:p>
          <a:p>
            <a:pPr marL="746125" lvl="1" indent="-406400">
              <a:lnSpc>
                <a:spcPts val="2575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en-US" sz="2200" i="1" dirty="0" smtClean="0">
                <a:solidFill>
                  <a:srgbClr val="66FFFF"/>
                </a:solidFill>
                <a:latin typeface="Calibri" charset="0"/>
                <a:ea typeface="Calibri" charset="0"/>
                <a:cs typeface="Calibri" charset="0"/>
              </a:rPr>
              <a:t>Initial plan is to carry on until 10 fb</a:t>
            </a:r>
            <a:r>
              <a:rPr lang="en-US" sz="2200" i="1" baseline="30000" dirty="0" smtClean="0">
                <a:solidFill>
                  <a:srgbClr val="66FFFF"/>
                </a:solidFill>
                <a:latin typeface="Calibri" charset="0"/>
                <a:ea typeface="Calibri" charset="0"/>
                <a:cs typeface="Calibri" charset="0"/>
              </a:rPr>
              <a:t>-1 </a:t>
            </a:r>
            <a:r>
              <a:rPr lang="en-US" sz="2200" i="1" dirty="0" smtClean="0">
                <a:solidFill>
                  <a:srgbClr val="66FFFF"/>
                </a:solidFill>
                <a:latin typeface="Calibri" charset="0"/>
                <a:ea typeface="Calibri" charset="0"/>
                <a:cs typeface="Calibri" charset="0"/>
              </a:rPr>
              <a:t>of data is taken</a:t>
            </a:r>
          </a:p>
          <a:p>
            <a:pPr marL="457200" indent="-457200" eaLnBrk="1" hangingPunct="1">
              <a:lnSpc>
                <a:spcPts val="2575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en-US" sz="25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Two  Collaboration Meetings held June 2015, December 2015 .</a:t>
            </a:r>
          </a:p>
          <a:p>
            <a:pPr marL="746125" lvl="1" indent="-406400">
              <a:lnSpc>
                <a:spcPts val="2575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en-US" sz="2200" i="1" dirty="0" smtClean="0">
                <a:solidFill>
                  <a:srgbClr val="66FFFF"/>
                </a:solidFill>
                <a:latin typeface="Calibri" charset="0"/>
                <a:ea typeface="Calibri" charset="0"/>
                <a:cs typeface="Calibri" charset="0"/>
              </a:rPr>
              <a:t>Upcoming collaboration meeting in Valencia June 27</a:t>
            </a:r>
            <a:r>
              <a:rPr lang="en-US" sz="2200" i="1" baseline="30000" dirty="0" smtClean="0">
                <a:solidFill>
                  <a:srgbClr val="66FFFF"/>
                </a:solidFill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en-US" sz="2200" i="1" dirty="0" smtClean="0">
                <a:solidFill>
                  <a:srgbClr val="66FFFF"/>
                </a:solidFill>
                <a:latin typeface="Calibri" charset="0"/>
                <a:ea typeface="Calibri" charset="0"/>
                <a:cs typeface="Calibri" charset="0"/>
              </a:rPr>
              <a:t> - 28</a:t>
            </a:r>
            <a:r>
              <a:rPr lang="en-US" sz="2200" i="1" baseline="30000" dirty="0" smtClean="0">
                <a:solidFill>
                  <a:srgbClr val="66FFFF"/>
                </a:solidFill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en-US" sz="2200" i="1" dirty="0" smtClean="0">
                <a:solidFill>
                  <a:srgbClr val="66FFFF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marL="457200" indent="-457200" eaLnBrk="1" hangingPunct="1">
              <a:lnSpc>
                <a:spcPts val="2575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en-US" sz="2500" i="1" dirty="0" err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MoEDALwas</a:t>
            </a:r>
            <a:r>
              <a:rPr lang="en-US" sz="25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invited to  present at the Royal Society Summer Exhibition in July 2015 and “Behind the Scenes at the Royal Society” exhibition in March 2016</a:t>
            </a:r>
          </a:p>
          <a:p>
            <a:pPr marL="457200" indent="-457200" eaLnBrk="1" hangingPunct="1">
              <a:lnSpc>
                <a:spcPts val="2575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en-US" sz="25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15 International presentations  given to date.</a:t>
            </a:r>
          </a:p>
          <a:p>
            <a:pPr marL="746125" lvl="1" indent="-406400">
              <a:lnSpc>
                <a:spcPts val="2575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en-US" sz="22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i="1" dirty="0" smtClean="0">
                <a:solidFill>
                  <a:srgbClr val="66FFFF"/>
                </a:solidFill>
                <a:latin typeface="Calibri" charset="0"/>
                <a:ea typeface="Calibri" charset="0"/>
                <a:cs typeface="Calibri" charset="0"/>
              </a:rPr>
              <a:t>Upcoming talks include: a presentation at LHCP in Lund  in June</a:t>
            </a:r>
            <a:r>
              <a:rPr lang="en-US" sz="2200" b="1" i="1" dirty="0" smtClean="0">
                <a:solidFill>
                  <a:srgbClr val="66FFFF"/>
                </a:solidFill>
                <a:latin typeface="Calibri" charset="0"/>
                <a:ea typeface="Calibri" charset="0"/>
                <a:cs typeface="Calibri" charset="0"/>
              </a:rPr>
              <a:t>, the EP-LHC seminar at CERN in July</a:t>
            </a:r>
            <a:r>
              <a:rPr lang="en-US" sz="2200" i="1" dirty="0" smtClean="0">
                <a:solidFill>
                  <a:srgbClr val="66FFFF"/>
                </a:solidFill>
                <a:latin typeface="Calibri" charset="0"/>
                <a:ea typeface="Calibri" charset="0"/>
                <a:cs typeface="Calibri" charset="0"/>
              </a:rPr>
              <a:t>; and,  SUSY 2016 in Melbourne in June/July</a:t>
            </a:r>
          </a:p>
          <a:p>
            <a:pPr marL="346075" indent="-406400">
              <a:lnSpc>
                <a:spcPts val="2575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en-US" sz="2500" i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National University of Science and </a:t>
            </a:r>
            <a:r>
              <a:rPr lang="en-US" sz="25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Technology( </a:t>
            </a:r>
            <a:r>
              <a:rPr lang="en-US" sz="2500" i="1" dirty="0" err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MISiS</a:t>
            </a:r>
            <a:r>
              <a:rPr lang="en-US" sz="25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) in Moscow was admitted in December 2015</a:t>
            </a:r>
          </a:p>
          <a:p>
            <a:pPr marL="746125" lvl="1" indent="-406400">
              <a:lnSpc>
                <a:spcPts val="2575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en-US" sz="2200" i="1" dirty="0" smtClean="0">
                <a:solidFill>
                  <a:srgbClr val="66FFFF"/>
                </a:solidFill>
                <a:latin typeface="Calibri" charset="0"/>
                <a:ea typeface="Calibri" charset="0"/>
                <a:cs typeface="Calibri" charset="0"/>
              </a:rPr>
              <a:t>The University of Alabama applied to join </a:t>
            </a:r>
            <a:r>
              <a:rPr lang="en-US" sz="2200" i="1" dirty="0" err="1" smtClean="0">
                <a:solidFill>
                  <a:srgbClr val="66FFFF"/>
                </a:solidFill>
                <a:latin typeface="Calibri" charset="0"/>
                <a:ea typeface="Calibri" charset="0"/>
                <a:cs typeface="Calibri" charset="0"/>
              </a:rPr>
              <a:t>MoEDAL</a:t>
            </a:r>
            <a:r>
              <a:rPr lang="en-US" sz="2200" i="1" dirty="0" smtClean="0">
                <a:solidFill>
                  <a:srgbClr val="66FFFF"/>
                </a:solidFill>
                <a:latin typeface="Calibri" charset="0"/>
                <a:ea typeface="Calibri" charset="0"/>
                <a:cs typeface="Calibri" charset="0"/>
              </a:rPr>
              <a:t> in June 2016.</a:t>
            </a:r>
          </a:p>
          <a:p>
            <a:pPr marL="857250" lvl="1" indent="-457200">
              <a:lnSpc>
                <a:spcPts val="2575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  <a:defRPr/>
            </a:pPr>
            <a:endParaRPr lang="en-US" sz="2200" i="1" dirty="0" smtClean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57200" eaLnBrk="1" hangingPunct="1">
              <a:lnSpc>
                <a:spcPts val="2575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  <a:defRPr/>
            </a:pPr>
            <a:endParaRPr lang="en-US" sz="2600" i="1" dirty="0" smtClean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57200" eaLnBrk="1" hangingPunct="1">
              <a:lnSpc>
                <a:spcPts val="2575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  <a:defRPr/>
            </a:pPr>
            <a:endParaRPr lang="en-US" sz="2600" i="1" baseline="30000" dirty="0" smtClean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ts val="2575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019281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2"/>
            <a:ext cx="9144000" cy="667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46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2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3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70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4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magnee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6200" y="1928662"/>
            <a:ext cx="4396486" cy="368473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Magnetic Monopole Properties   </a:t>
            </a:r>
            <a:endParaRPr lang="en-US" sz="43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6" name="Picture 59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37067" y="1185333"/>
            <a:ext cx="3403601" cy="1574800"/>
          </a:xfrm>
          <a:prstGeom prst="roundRect">
            <a:avLst>
              <a:gd name="adj" fmla="val 4101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Magnetic charge        = </a:t>
            </a:r>
            <a:r>
              <a:rPr lang="en-US" sz="2600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ng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= n68.5e</a:t>
            </a:r>
          </a:p>
          <a:p>
            <a:pPr algn="ctr" eaLnBrk="1" hangingPunct="1"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(if e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  <a:sym typeface="Wingdings"/>
              </a:rPr>
              <a:t>1/3e; g3g)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 HIGHLY IONIZING</a:t>
            </a:r>
            <a:endParaRPr lang="en-US" sz="2600" b="1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 Antiqua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7867" y="4538133"/>
            <a:ext cx="3352800" cy="1828800"/>
          </a:xfrm>
          <a:prstGeom prst="roundRect">
            <a:avLst>
              <a:gd name="adj" fmla="val 41015"/>
            </a:avLst>
          </a:prstGeom>
          <a:effectLst>
            <a:outerShdw blurRad="165100" dist="38100" dir="2700000">
              <a:srgbClr val="000000">
                <a:alpha val="4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5000"/>
              </a:spcBef>
              <a:spcAft>
                <a:spcPts val="600"/>
              </a:spcAft>
              <a:buSzPct val="120000"/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Energy acquired in a magnetic field =2.06MeV/</a:t>
            </a:r>
            <a:r>
              <a:rPr lang="en-US" sz="2600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gauss.m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= 2TeV in a 10m, 10T </a:t>
            </a:r>
            <a:r>
              <a:rPr lang="en-US" sz="2600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solenidal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field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81600" y="4910667"/>
            <a:ext cx="3674534" cy="1564048"/>
          </a:xfrm>
          <a:prstGeom prst="roundRect">
            <a:avLst>
              <a:gd name="adj" fmla="val 4101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3000"/>
              </a:lnSpc>
              <a:buSzPct val="120000"/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The monopole  mass is not predicted within the Dirac</a:t>
            </a:r>
            <a:r>
              <a:rPr lang="ja-JP" alt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’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s theory, ~</a:t>
            </a:r>
          </a:p>
          <a:p>
            <a:pPr eaLnBrk="1" hangingPunct="1">
              <a:lnSpc>
                <a:spcPts val="3000"/>
              </a:lnSpc>
              <a:buSzPct val="120000"/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4-7  </a:t>
            </a:r>
            <a:r>
              <a:rPr lang="en-US" sz="2600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TeV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EW monopole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18666" y="1168400"/>
            <a:ext cx="3471334" cy="1337733"/>
          </a:xfrm>
          <a:prstGeom prst="roundRect">
            <a:avLst>
              <a:gd name="adj" fmla="val 4101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5000"/>
              </a:spcBef>
              <a:spcAft>
                <a:spcPts val="600"/>
              </a:spcAft>
              <a:buSzPct val="120000"/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Coupling constant = g/</a:t>
            </a:r>
            <a:r>
              <a:rPr lang="en-US" sz="2600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Ћc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~ 34. Spin ½?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3417E38-1612-234D-B806-9766960928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2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45406" y="3176523"/>
            <a:ext cx="6546964" cy="3467100"/>
          </a:xfrm>
        </p:spPr>
        <p:txBody>
          <a:bodyPr>
            <a:normAutofit fontScale="92500"/>
          </a:bodyPr>
          <a:lstStyle/>
          <a:p>
            <a:pPr marL="457200" indent="-457200" eaLnBrk="1" hangingPunct="1">
              <a:lnSpc>
                <a:spcPts val="2575"/>
              </a:lnSpc>
              <a:spcBef>
                <a:spcPts val="600"/>
              </a:spcBef>
              <a:spcAft>
                <a:spcPts val="30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Data from Cabrera’s apparatus taken on St Valentine’s day in 1982 (A=20 cm</a:t>
            </a:r>
            <a:r>
              <a:rPr lang="en-US" sz="2600" i="1" baseline="300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).</a:t>
            </a:r>
          </a:p>
          <a:p>
            <a:pPr marL="857250" lvl="1" indent="-457200" eaLnBrk="1" hangingPunct="1">
              <a:lnSpc>
                <a:spcPts val="2575"/>
              </a:lnSpc>
              <a:spcBef>
                <a:spcPts val="600"/>
              </a:spcBef>
              <a:spcAft>
                <a:spcPts val="30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en-US" sz="2000" i="1" dirty="0" smtClean="0">
                <a:solidFill>
                  <a:srgbClr val="66FFFF"/>
                </a:solidFill>
                <a:latin typeface="Calibri" charset="0"/>
                <a:ea typeface="Calibri" charset="0"/>
                <a:cs typeface="Calibri" charset="0"/>
              </a:rPr>
              <a:t>The  trace shows a jump – just before 2pm -  that one        would expect  from a monopole traversing the coil. </a:t>
            </a:r>
          </a:p>
          <a:p>
            <a:pPr marL="457200" indent="-457200" eaLnBrk="1" hangingPunct="1">
              <a:lnSpc>
                <a:spcPts val="2575"/>
              </a:lnSpc>
              <a:spcBef>
                <a:spcPts val="600"/>
              </a:spcBef>
              <a:spcAft>
                <a:spcPts val="30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In August  1985  a groups at  ICL reported  the:</a:t>
            </a:r>
            <a:r>
              <a:rPr lang="ja-JP" altLang="en-US" sz="26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“</a:t>
            </a: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observation of an unexplained event</a:t>
            </a:r>
            <a:r>
              <a:rPr lang="ja-JP" altLang="en-US" sz="26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”</a:t>
            </a: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compatible with a monopole traversing the detector (A= 0.18 m</a:t>
            </a:r>
            <a:r>
              <a:rPr lang="en-US" sz="2600" i="1" baseline="300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  <a:p>
            <a:pPr marL="457200" indent="-457200" eaLnBrk="1" hangingPunct="1">
              <a:lnSpc>
                <a:spcPts val="2575"/>
              </a:lnSpc>
              <a:spcBef>
                <a:spcPts val="600"/>
              </a:spcBef>
              <a:spcAft>
                <a:spcPts val="30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SAME TECHNOLOGY IS UTILIZED BY </a:t>
            </a:r>
            <a:r>
              <a:rPr lang="en-US" sz="2600" i="1" dirty="0" err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MoEDAL</a:t>
            </a:r>
            <a:endParaRPr lang="en-US" sz="2600" i="1" dirty="0" smtClean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ts val="2575"/>
              </a:lnSpc>
              <a:spcBef>
                <a:spcPts val="600"/>
              </a:spcBef>
              <a:spcAft>
                <a:spcPts val="300"/>
              </a:spcAft>
              <a:defRPr/>
            </a:pPr>
            <a:endParaRPr lang="en-US" sz="2600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A5F5FEFE-8CD7-E540-BFAB-9CDDEB15352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</a:t>
            </a:r>
            <a:r>
              <a:rPr lang="en-US" sz="43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Induction Experiments - Evidence? </a:t>
            </a:r>
            <a:endParaRPr lang="en-US" sz="4300" i="1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12" name="Picture 33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Screenshot 2014-07-02 16.47.5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261" y="949325"/>
            <a:ext cx="3719425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3311" y="952989"/>
            <a:ext cx="45847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1999" y="3409099"/>
            <a:ext cx="2617701" cy="296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4711700" y="1397000"/>
            <a:ext cx="189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FF0000"/>
                </a:solidFill>
              </a:rPr>
              <a:t>Cabrera’s Event</a:t>
            </a: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7847013" y="5016500"/>
            <a:ext cx="828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 dirty="0">
                <a:solidFill>
                  <a:srgbClr val="FF0000"/>
                </a:solidFill>
              </a:rPr>
              <a:t>I</a:t>
            </a:r>
            <a:r>
              <a:rPr lang="en-US" sz="1800" i="1" dirty="0" smtClean="0">
                <a:solidFill>
                  <a:srgbClr val="FF0000"/>
                </a:solidFill>
              </a:rPr>
              <a:t>CL</a:t>
            </a:r>
            <a:endParaRPr lang="en-US" sz="1800" i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1800" i="1" dirty="0">
                <a:solidFill>
                  <a:srgbClr val="FF0000"/>
                </a:solidFill>
              </a:rPr>
              <a:t>Event</a:t>
            </a: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440599" y="2743200"/>
            <a:ext cx="392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 dirty="0">
                <a:solidFill>
                  <a:srgbClr val="FFFF00"/>
                </a:solidFill>
              </a:rPr>
              <a:t>A monopole traversing a SQUID coil</a:t>
            </a:r>
          </a:p>
        </p:txBody>
      </p:sp>
    </p:spTree>
    <p:extLst>
      <p:ext uri="{BB962C8B-B14F-4D97-AF65-F5344CB8AC3E}">
        <p14:creationId xmlns:p14="http://schemas.microsoft.com/office/powerpoint/2010/main" val="317983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817</TotalTime>
  <Words>1083</Words>
  <Application>Microsoft Macintosh PowerPoint</Application>
  <PresentationFormat>On-screen Show (4:3)</PresentationFormat>
  <Paragraphs>104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Alberta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Pinfold</dc:creator>
  <cp:lastModifiedBy>James Pinfold</cp:lastModifiedBy>
  <cp:revision>50</cp:revision>
  <dcterms:created xsi:type="dcterms:W3CDTF">2016-06-11T17:37:06Z</dcterms:created>
  <dcterms:modified xsi:type="dcterms:W3CDTF">2016-06-20T01:05:08Z</dcterms:modified>
</cp:coreProperties>
</file>