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60" r:id="rId3"/>
    <p:sldId id="261" r:id="rId4"/>
    <p:sldId id="264" r:id="rId5"/>
    <p:sldId id="263" r:id="rId6"/>
    <p:sldId id="262" r:id="rId7"/>
    <p:sldId id="267" r:id="rId8"/>
    <p:sldId id="265" r:id="rId9"/>
    <p:sldId id="266" r:id="rId10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7B3C4F66-101A-473A-955D-F0D41DCB930C}" type="slidenum">
              <a:t>‹#›</a:t>
            </a:fld>
            <a:endParaRPr lang="en-US" sz="1400" b="0" i="0" u="none" strike="noStrike" kern="1200" cap="none">
              <a:ln>
                <a:noFill/>
              </a:ln>
              <a:latin typeface="Liberation Sans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895277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82C25518-0D77-4CCA-B15B-5D855FEDF4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97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 cap="none">
        <a:ln>
          <a:noFill/>
        </a:ln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23888" y="1933857"/>
            <a:ext cx="7886700" cy="1374120"/>
          </a:xfrm>
        </p:spPr>
        <p:txBody>
          <a:bodyPr anchor="ctr" anchorCtr="0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23888" y="4723935"/>
            <a:ext cx="7886700" cy="1013478"/>
          </a:xfrm>
          <a:solidFill>
            <a:schemeClr val="bg1">
              <a:lumMod val="75000"/>
            </a:schemeClr>
          </a:solidFill>
        </p:spPr>
        <p:txBody>
          <a:bodyPr lIns="273600" tIns="72000" rIns="273600" bIns="72000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623888" y="3316943"/>
            <a:ext cx="7886699" cy="833718"/>
          </a:xfrm>
          <a:solidFill>
            <a:schemeClr val="bg1">
              <a:lumMod val="85000"/>
            </a:schemeClr>
          </a:solidFill>
        </p:spPr>
        <p:txBody>
          <a:bodyPr lIns="273600" tIns="72000" rIns="273600" bIns="72000"/>
          <a:lstStyle>
            <a:lvl1pPr>
              <a:buNone/>
              <a:defRPr/>
            </a:lvl1pPr>
          </a:lstStyle>
          <a:p>
            <a:pPr lvl="0"/>
            <a:r>
              <a:rPr lang="sl-SI" dirty="0" smtClean="0"/>
              <a:t>  </a:t>
            </a:r>
            <a:endParaRPr lang="en-GB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-1" y="6631806"/>
            <a:ext cx="9144001" cy="226194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 userDrawn="1"/>
        </p:nvSpPr>
        <p:spPr>
          <a:xfrm>
            <a:off x="8725547" y="0"/>
            <a:ext cx="418454" cy="557939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421" y="313219"/>
            <a:ext cx="2971269" cy="90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13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2A1B4D50-0012-411C-86B3-A141D9C34DAE}" type="datetime1">
              <a:rPr lang="sl-SI" smtClean="0"/>
              <a:t>19. 01. 2016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109BC8-3222-42AD-B6D8-DE29002487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1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1753AA2D-6F02-4F91-9D30-6B3A14FD5A1B}" type="datetime1">
              <a:rPr lang="sl-SI" smtClean="0"/>
              <a:t>19. 01. 2016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70A304-06FB-4391-8326-786316E766A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8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0"/>
            <a:ext cx="2262187" cy="6492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637338" cy="6492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812B8181-D50F-4785-A1BD-8113CED88905}" type="datetime1">
              <a:rPr lang="sl-SI" smtClean="0"/>
              <a:t>19. 01. 2016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42C882-DA92-4A03-97A1-F9832200F8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l-SI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440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40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524625"/>
            <a:ext cx="971550" cy="33337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971550" y="6524625"/>
            <a:ext cx="7704138" cy="33337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01088" y="6524625"/>
            <a:ext cx="442912" cy="33337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941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 dirty="0" smtClean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5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13994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7748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948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584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07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179388">
              <a:defRPr/>
            </a:lvl1pPr>
            <a:lvl2pPr marL="179388" indent="169863">
              <a:defRPr sz="1800"/>
            </a:lvl2pPr>
            <a:lvl3pPr marL="536575" indent="-174625">
              <a:defRPr sz="1800"/>
            </a:lvl3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12141" y="6675118"/>
            <a:ext cx="3702422" cy="181802"/>
          </a:xfrm>
        </p:spPr>
        <p:txBody>
          <a:bodyPr/>
          <a:lstStyle/>
          <a:p>
            <a:pPr algn="ctr"/>
            <a:r>
              <a:rPr lang="sl-SI" dirty="0" err="1" smtClean="0"/>
              <a:t>Chess</a:t>
            </a:r>
            <a:r>
              <a:rPr lang="sl-SI" dirty="0" smtClean="0"/>
              <a:t>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6714564" y="6675118"/>
            <a:ext cx="1332155" cy="181801"/>
          </a:xfrm>
        </p:spPr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9518950-0CE4-484E-80B3-12B28BBEA9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749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145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0029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725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340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649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012141" y="6675118"/>
            <a:ext cx="3702422" cy="181802"/>
          </a:xfrm>
        </p:spPr>
        <p:txBody>
          <a:bodyPr/>
          <a:lstStyle/>
          <a:p>
            <a:pPr lvl="0"/>
            <a:r>
              <a:rPr lang="en-US" smtClean="0"/>
              <a:t>XTB02 e-TCT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6714564" y="6675118"/>
            <a:ext cx="1332155" cy="181801"/>
          </a:xfrm>
        </p:spPr>
        <p:txBody>
          <a:bodyPr/>
          <a:lstStyle/>
          <a:p>
            <a:pPr algn="r"/>
            <a:fld id="{D86C19ED-3564-458A-8E4D-A07AEBC5E182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9518950-0CE4-484E-80B3-12B28BBEA99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01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XTB02 e-TCT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AC1CE326-F8F6-43D3-A19A-27912D417657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E9FEF-E814-45F5-A78A-937B66B9455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9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075" y="731838"/>
            <a:ext cx="4403725" cy="57610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31838"/>
            <a:ext cx="4403725" cy="576103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FFF92A0B-2C07-42E9-AA20-6A01A76FE8D0}" type="datetime1">
              <a:rPr lang="sl-SI" smtClean="0"/>
              <a:t>19. 01. 2016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E0EE014-A708-45FB-9177-39306B3D30C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3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E10536EF-9204-4DFD-96FB-215DC879B679}" type="datetime1">
              <a:rPr lang="sl-SI" smtClean="0"/>
              <a:t>19. 01. 2016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C87661B-B922-4F70-9A2E-45826A963F5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1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3423AAA5-DA2C-4DFD-A67C-14B912DA22ED}" type="datetime1">
              <a:rPr lang="sl-SI" smtClean="0"/>
              <a:t>19. 01. 2016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CC6AF0-CEAF-46FE-8590-D79FFCAABB4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4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001680" y="6675120"/>
            <a:ext cx="3033360" cy="182880"/>
          </a:xfrm>
        </p:spPr>
        <p:txBody>
          <a:bodyPr/>
          <a:lstStyle/>
          <a:p>
            <a:r>
              <a:rPr lang="sl-SI" smtClean="0"/>
              <a:t>XTB02 e-TCT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A35BD2B0-0A7B-4A05-A278-961347CB71F3}" type="datetime1">
              <a:rPr lang="sl-SI" smtClean="0"/>
              <a:t>19. 01. 2016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912595-0366-4B32-8F85-1414F2F042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316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r>
              <a:rPr lang="en-US" smtClean="0"/>
              <a:t>XTB02 e-TCT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fld id="{744941AD-77A0-43A1-B921-147F4DAE285A}" type="datetime1">
              <a:rPr lang="sl-SI" smtClean="0"/>
              <a:t>19. 01. 2016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B347E3-CE99-4FFB-86CA-C2CF7F0CD2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8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8597153" cy="548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vert="horz" lIns="274320" tIns="0" rIns="0" bIns="0" anchor="ctr"/>
          <a:lstStyle/>
          <a:p>
            <a:endParaRPr lang="sl-SI" dirty="0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1"/>
          </p:nvPr>
        </p:nvSpPr>
        <p:spPr>
          <a:xfrm>
            <a:off x="91440" y="731519"/>
            <a:ext cx="8961120" cy="57607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Autofit/>
          </a:bodyPr>
          <a:lstStyle/>
          <a:p>
            <a:pPr lvl="0"/>
            <a:r>
              <a:rPr lang="sl-SI" dirty="0" err="1" smtClean="0"/>
              <a:t>Click</a:t>
            </a:r>
            <a:r>
              <a:rPr lang="sl-SI" dirty="0" smtClean="0"/>
              <a:t> </a:t>
            </a:r>
            <a:r>
              <a:rPr lang="sl-SI" dirty="0"/>
              <a:t>to </a:t>
            </a:r>
            <a:r>
              <a:rPr lang="sl-SI" dirty="0" err="1"/>
              <a:t>edit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outline</a:t>
            </a:r>
            <a:r>
              <a:rPr lang="sl-SI" dirty="0"/>
              <a:t> </a:t>
            </a:r>
            <a:r>
              <a:rPr lang="sl-SI" dirty="0" err="1"/>
              <a:t>text</a:t>
            </a:r>
            <a:r>
              <a:rPr lang="sl-SI" dirty="0"/>
              <a:t> </a:t>
            </a:r>
            <a:r>
              <a:rPr lang="sl-SI" dirty="0" smtClean="0"/>
              <a:t>format</a:t>
            </a:r>
            <a:endParaRPr lang="sl-SI" dirty="0"/>
          </a:p>
          <a:p>
            <a:pPr lvl="4"/>
            <a:r>
              <a:rPr lang="sl-SI" dirty="0" err="1" smtClean="0"/>
              <a:t>Second</a:t>
            </a:r>
            <a:r>
              <a:rPr lang="sl-SI" dirty="0" smtClean="0"/>
              <a:t> </a:t>
            </a:r>
            <a:r>
              <a:rPr lang="sl-SI" dirty="0" err="1" smtClean="0"/>
              <a:t>Outline</a:t>
            </a:r>
            <a:r>
              <a:rPr lang="sl-SI" dirty="0" smtClean="0"/>
              <a:t> </a:t>
            </a:r>
            <a:r>
              <a:rPr lang="sl-SI" dirty="0" err="1" smtClean="0"/>
              <a:t>Level</a:t>
            </a:r>
            <a:endParaRPr lang="sl-SI" dirty="0" smtClean="0"/>
          </a:p>
          <a:p>
            <a:pPr lvl="2"/>
            <a:r>
              <a:rPr lang="sl-SI" dirty="0" err="1" smtClean="0"/>
              <a:t>Third</a:t>
            </a:r>
            <a:r>
              <a:rPr lang="sl-SI" dirty="0" smtClean="0"/>
              <a:t> </a:t>
            </a:r>
            <a:r>
              <a:rPr lang="sl-SI" dirty="0" err="1"/>
              <a:t>Outline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3"/>
            <a:r>
              <a:rPr lang="sl-SI" dirty="0"/>
              <a:t>  </a:t>
            </a:r>
            <a:r>
              <a:rPr lang="sl-SI" dirty="0" err="1"/>
              <a:t>Fourth</a:t>
            </a:r>
            <a:r>
              <a:rPr lang="sl-SI" dirty="0"/>
              <a:t> </a:t>
            </a:r>
            <a:r>
              <a:rPr lang="sl-SI" dirty="0" err="1"/>
              <a:t>Outline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4"/>
            <a:r>
              <a:rPr lang="sl-SI" dirty="0"/>
              <a:t>  </a:t>
            </a:r>
            <a:r>
              <a:rPr lang="sl-SI" dirty="0" err="1"/>
              <a:t>Fifth</a:t>
            </a:r>
            <a:r>
              <a:rPr lang="sl-SI" dirty="0"/>
              <a:t> </a:t>
            </a:r>
            <a:r>
              <a:rPr lang="sl-SI" dirty="0" err="1"/>
              <a:t>Outline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5"/>
            <a:r>
              <a:rPr lang="sl-SI" dirty="0"/>
              <a:t>  </a:t>
            </a:r>
            <a:r>
              <a:rPr lang="sl-SI" dirty="0" err="1"/>
              <a:t>Sixth</a:t>
            </a:r>
            <a:r>
              <a:rPr lang="sl-SI" dirty="0"/>
              <a:t> </a:t>
            </a:r>
            <a:r>
              <a:rPr lang="sl-SI" dirty="0" err="1"/>
              <a:t>Outline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  <a:p>
            <a:pPr lvl="6"/>
            <a:r>
              <a:rPr lang="sl-SI" dirty="0"/>
              <a:t>  </a:t>
            </a:r>
            <a:r>
              <a:rPr lang="sl-SI" dirty="0" err="1"/>
              <a:t>Seventh</a:t>
            </a:r>
            <a:r>
              <a:rPr lang="sl-SI" dirty="0"/>
              <a:t> </a:t>
            </a:r>
            <a:r>
              <a:rPr lang="sl-SI" dirty="0" err="1"/>
              <a:t>Outline</a:t>
            </a:r>
            <a:r>
              <a:rPr lang="sl-SI" dirty="0"/>
              <a:t> </a:t>
            </a:r>
            <a:r>
              <a:rPr lang="sl-SI" dirty="0" err="1"/>
              <a:t>Level</a:t>
            </a:r>
            <a:endParaRPr lang="sl-SI" dirty="0"/>
          </a:p>
        </p:txBody>
      </p:sp>
      <p:sp>
        <p:nvSpPr>
          <p:cNvPr id="5" name="Footer Placeholder 4"/>
          <p:cNvSpPr txBox="1"/>
          <p:nvPr/>
        </p:nvSpPr>
        <p:spPr>
          <a:xfrm>
            <a:off x="-15840" y="6675119"/>
            <a:ext cx="3033360" cy="182880"/>
          </a:xfrm>
          <a:prstGeom prst="rect">
            <a:avLst/>
          </a:prstGeom>
          <a:solidFill>
            <a:srgbClr val="C5000B"/>
          </a:solidFill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lvl="0" rtl="0" hangingPunct="0">
              <a:buNone/>
              <a:tabLst/>
            </a:pPr>
            <a:endParaRPr lang="en-US" sz="2400" kern="12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Footer Placeholder 4"/>
          <p:cNvSpPr txBox="1"/>
          <p:nvPr/>
        </p:nvSpPr>
        <p:spPr>
          <a:xfrm>
            <a:off x="3017520" y="6675119"/>
            <a:ext cx="3033360" cy="18288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lvl="0" rtl="0" hangingPunct="0">
              <a:buNone/>
              <a:tabLst/>
            </a:pPr>
            <a:endParaRPr lang="en-US" sz="2400" kern="12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Footer Placeholder 4"/>
          <p:cNvSpPr txBox="1"/>
          <p:nvPr/>
        </p:nvSpPr>
        <p:spPr>
          <a:xfrm>
            <a:off x="3017520" y="6675119"/>
            <a:ext cx="3033360" cy="18288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/>
          <a:p>
            <a:pPr lvl="0" rtl="0" hangingPunct="0">
              <a:buNone/>
              <a:tabLst/>
            </a:pPr>
            <a:endParaRPr lang="en-US" sz="2400" kern="1200">
              <a:latin typeface="Liberation Serif" pitchFamily="18"/>
              <a:ea typeface="DejaVu Sans" pitchFamily="2"/>
              <a:cs typeface="DejaVu Sans" pitchFamily="2"/>
            </a:endParaRPr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17520" y="6675118"/>
            <a:ext cx="3643256" cy="181801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en-US" sz="11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algn="ctr"/>
            <a:r>
              <a:rPr lang="en-GB" dirty="0" smtClean="0"/>
              <a:t>XTB02 e-TCT</a:t>
            </a:r>
            <a:endParaRPr lang="en-GB" dirty="0"/>
          </a:p>
        </p:txBody>
      </p:sp>
      <p:sp>
        <p:nvSpPr>
          <p:cNvPr id="9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660776" y="6675118"/>
            <a:ext cx="1385944" cy="181801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lvl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latin typeface="Verdana" pitchFamily="34"/>
                <a:ea typeface="DejaVu Sans" pitchFamily="2"/>
                <a:cs typeface="DejaVu Sans" pitchFamily="2"/>
              </a:defRPr>
            </a:lvl1pPr>
          </a:lstStyle>
          <a:p>
            <a:pPr algn="r"/>
            <a:fld id="{A9E4FA2E-EBC8-42D2-9C6C-7B10ED17708A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046720" y="6675119"/>
            <a:ext cx="1097280" cy="1818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wrap="square" lIns="91440" tIns="45720" rIns="91440" bIns="45720" anchor="ctr" anchorCtr="0">
            <a:noAutofit/>
          </a:bodyPr>
          <a:lstStyle>
            <a:lvl1pPr lvl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latin typeface="Verdana" pitchFamily="34"/>
                <a:ea typeface="DejaVu Sans" pitchFamily="2"/>
                <a:cs typeface="DejaVu Sans" pitchFamily="2"/>
              </a:defRPr>
            </a:lvl1pPr>
          </a:lstStyle>
          <a:p>
            <a:fld id="{AF8E9FEF-E814-45F5-A78A-937B66B9455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979200" y="6650640"/>
            <a:ext cx="1114920" cy="2491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100"/>
            </a:pPr>
            <a:r>
              <a:rPr lang="en-US" sz="1100" b="0" i="0" u="none" strike="noStrike" kern="1200" cap="none" dirty="0" err="1">
                <a:ln>
                  <a:noFill/>
                </a:ln>
                <a:solidFill>
                  <a:srgbClr val="FFFFFF"/>
                </a:solidFill>
                <a:latin typeface="Liberation Sans" pitchFamily="18"/>
                <a:ea typeface="Droid Sans Fallback" pitchFamily="2"/>
                <a:cs typeface="FreeSans" pitchFamily="2"/>
              </a:rPr>
              <a:t>Bojan</a:t>
            </a:r>
            <a:r>
              <a:rPr lang="en-US" sz="1100" b="0" i="0" u="none" strike="noStrike" kern="1200" cap="none" dirty="0">
                <a:ln>
                  <a:noFill/>
                </a:ln>
                <a:solidFill>
                  <a:srgbClr val="FFFFFF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</a:t>
            </a:r>
            <a:r>
              <a:rPr lang="en-US" sz="1100" b="0" i="0" u="none" strike="noStrike" kern="1200" cap="none" dirty="0" err="1">
                <a:ln>
                  <a:noFill/>
                </a:ln>
                <a:solidFill>
                  <a:srgbClr val="FFFFFF"/>
                </a:solidFill>
                <a:latin typeface="Liberation Sans" pitchFamily="18"/>
                <a:ea typeface="Droid Sans Fallback" pitchFamily="2"/>
                <a:cs typeface="FreeSans" pitchFamily="2"/>
              </a:rPr>
              <a:t>Hiti</a:t>
            </a:r>
            <a:r>
              <a:rPr lang="en-US" sz="1100" b="0" i="0" u="none" strike="noStrike" kern="1200" cap="none" dirty="0">
                <a:ln>
                  <a:noFill/>
                </a:ln>
                <a:solidFill>
                  <a:srgbClr val="FFFFFF"/>
                </a:solidFill>
                <a:latin typeface="Liberation Sans" pitchFamily="18"/>
                <a:ea typeface="Droid Sans Fallback" pitchFamily="2"/>
                <a:cs typeface="FreeSans" pitchFamily="2"/>
              </a:rPr>
              <a:t> (IJS)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1629" y="0"/>
            <a:ext cx="432371" cy="5486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l" rtl="0" hangingPunct="0">
        <a:lnSpc>
          <a:spcPct val="100000"/>
        </a:lnSpc>
        <a:tabLst/>
        <a:defRPr lang="sl-SI" sz="2600" b="0" i="0" u="none" strike="noStrike" kern="1200" cap="none" spc="0" baseline="0">
          <a:ln>
            <a:noFill/>
          </a:ln>
          <a:solidFill>
            <a:srgbClr val="C5000B"/>
          </a:solidFill>
          <a:latin typeface="Verdana" pitchFamily="34"/>
        </a:defRPr>
      </a:lvl1pPr>
    </p:titleStyle>
    <p:bodyStyle>
      <a:lvl1pPr marL="0" lvl="0" indent="179388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1pPr>
      <a:lvl2pPr lvl="1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2pPr>
      <a:lvl3pPr marL="358775" lvl="2" indent="177800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3pPr>
      <a:lvl4pPr lvl="3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4pPr>
      <a:lvl5pPr marL="179388" lvl="4" indent="179388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5pPr>
      <a:lvl6pPr lvl="5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6pPr>
      <a:lvl7pPr lvl="6" algn="l" rtl="0" hangingPunct="0">
        <a:lnSpc>
          <a:spcPct val="100000"/>
        </a:lnSpc>
        <a:spcBef>
          <a:spcPts val="0"/>
        </a:spcBef>
        <a:spcAft>
          <a:spcPts val="289"/>
        </a:spcAft>
        <a:buClr>
          <a:srgbClr val="C5000B"/>
        </a:buClr>
        <a:buSzPct val="45000"/>
        <a:buFont typeface="StarSymbol"/>
        <a:buChar char="●"/>
        <a:tabLst/>
        <a:defRPr lang="sl-SI" sz="2000" b="0" i="0" u="none" strike="noStrike" kern="1200" cap="none" spc="0" baseline="0">
          <a:ln>
            <a:noFill/>
          </a:ln>
          <a:solidFill>
            <a:srgbClr val="000000"/>
          </a:solidFill>
          <a:latin typeface="Calibri"/>
          <a:ea typeface="Droid Sans Fallback" pitchFamily="2"/>
          <a:cs typeface="FreeSans" pitchFamily="2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6013" y="6524625"/>
            <a:ext cx="75596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50" dirty="0" smtClean="0"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5688" y="6524625"/>
            <a:ext cx="468312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5E09A-4D18-421B-989F-026E3C1A1ED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srgbClr val="9999CC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srgbClr val="666699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01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4302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srgbClr val="9999CC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02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sl-SI" sz="1800" b="0" i="0" u="none" strike="noStrike" kern="1200" cap="none" spc="0" normalizeH="0" baseline="0" noProof="0">
                <a:ln>
                  <a:noFill/>
                </a:ln>
                <a:solidFill>
                  <a:srgbClr val="9999CC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946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6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0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11601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00" smtClean="0"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D29311-A7CC-407B-B6E7-0969DB55748D}" type="datetimeFigureOut">
              <a:rPr kumimoji="0" lang="en-GB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19/01/2016</a:t>
            </a:fld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9601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000" dirty="0" err="1" smtClean="0"/>
              <a:t>Edge</a:t>
            </a:r>
            <a:r>
              <a:rPr lang="sl-SI" sz="2000" dirty="0" smtClean="0"/>
              <a:t> TCT </a:t>
            </a:r>
            <a:r>
              <a:rPr lang="sl-SI" sz="2000" dirty="0" err="1" smtClean="0"/>
              <a:t>Measurements</a:t>
            </a:r>
            <a:r>
              <a:rPr lang="sl-SI" sz="2000" dirty="0" smtClean="0"/>
              <a:t> </a:t>
            </a:r>
            <a:r>
              <a:rPr lang="sl-SI" sz="2000" dirty="0" err="1" smtClean="0"/>
              <a:t>with</a:t>
            </a:r>
            <a:r>
              <a:rPr lang="sl-SI" sz="2000" dirty="0" smtClean="0"/>
              <a:t> </a:t>
            </a:r>
            <a:r>
              <a:rPr lang="sl-SI" sz="2000" dirty="0" err="1" smtClean="0"/>
              <a:t>Chess</a:t>
            </a:r>
            <a:r>
              <a:rPr lang="sl-SI" sz="2000" dirty="0" smtClean="0"/>
              <a:t> 1 – Status </a:t>
            </a:r>
            <a:r>
              <a:rPr lang="sl-SI" sz="2000" dirty="0" err="1"/>
              <a:t>U</a:t>
            </a:r>
            <a:r>
              <a:rPr lang="sl-SI" sz="2000" dirty="0" err="1" smtClean="0"/>
              <a:t>pdate</a:t>
            </a:r>
            <a:endParaRPr lang="en-GB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 anchor="ctr" anchorCtr="0"/>
          <a:lstStyle/>
          <a:p>
            <a:r>
              <a:rPr lang="sl-SI" sz="1800" dirty="0" smtClean="0">
                <a:solidFill>
                  <a:schemeClr val="bg1"/>
                </a:solidFill>
              </a:rPr>
              <a:t>Bojan Hiti, Igor Mandić</a:t>
            </a:r>
          </a:p>
          <a:p>
            <a:r>
              <a:rPr lang="sl-SI" sz="1800" dirty="0" smtClean="0">
                <a:solidFill>
                  <a:schemeClr val="bg1"/>
                </a:solidFill>
              </a:rPr>
              <a:t>Jožef Stefan Institute, </a:t>
            </a:r>
            <a:r>
              <a:rPr lang="sl-SI" sz="1800" dirty="0" err="1" smtClean="0">
                <a:solidFill>
                  <a:schemeClr val="bg1"/>
                </a:solidFill>
              </a:rPr>
              <a:t>Experimental</a:t>
            </a:r>
            <a:r>
              <a:rPr lang="sl-SI" sz="1800" dirty="0" smtClean="0">
                <a:solidFill>
                  <a:schemeClr val="bg1"/>
                </a:solidFill>
              </a:rPr>
              <a:t> </a:t>
            </a:r>
            <a:r>
              <a:rPr lang="sl-SI" sz="1800" dirty="0" err="1" smtClean="0">
                <a:solidFill>
                  <a:schemeClr val="bg1"/>
                </a:solidFill>
              </a:rPr>
              <a:t>Particle</a:t>
            </a:r>
            <a:r>
              <a:rPr lang="sl-SI" sz="1800" dirty="0" smtClean="0">
                <a:solidFill>
                  <a:schemeClr val="bg1"/>
                </a:solidFill>
              </a:rPr>
              <a:t> </a:t>
            </a:r>
            <a:r>
              <a:rPr lang="sl-SI" sz="1800" dirty="0" err="1" smtClean="0">
                <a:solidFill>
                  <a:schemeClr val="bg1"/>
                </a:solidFill>
              </a:rPr>
              <a:t>Physics</a:t>
            </a:r>
            <a:r>
              <a:rPr lang="sl-SI" sz="1800" dirty="0" smtClean="0">
                <a:solidFill>
                  <a:schemeClr val="bg1"/>
                </a:solidFill>
              </a:rPr>
              <a:t> </a:t>
            </a:r>
            <a:r>
              <a:rPr lang="sl-SI" sz="1800" dirty="0" err="1" smtClean="0">
                <a:solidFill>
                  <a:schemeClr val="bg1"/>
                </a:solidFill>
              </a:rPr>
              <a:t>Department</a:t>
            </a:r>
            <a:r>
              <a:rPr lang="sl-SI" sz="1800" dirty="0" smtClean="0">
                <a:solidFill>
                  <a:schemeClr val="bg1"/>
                </a:solidFill>
              </a:rPr>
              <a:t> (F9)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 anchor="ctr" anchorCtr="0"/>
          <a:lstStyle/>
          <a:p>
            <a:r>
              <a:rPr lang="en-US" dirty="0"/>
              <a:t>ATLAS Strip CMOS Regular </a:t>
            </a:r>
            <a:r>
              <a:rPr lang="en-US" dirty="0" smtClean="0"/>
              <a:t>Meeting</a:t>
            </a:r>
            <a:r>
              <a:rPr lang="sl-SI" dirty="0" smtClean="0"/>
              <a:t>, 19 </a:t>
            </a:r>
            <a:r>
              <a:rPr lang="sl-SI" dirty="0" err="1" smtClean="0"/>
              <a:t>January</a:t>
            </a:r>
            <a:r>
              <a:rPr lang="sl-SI" dirty="0" smtClean="0"/>
              <a:t>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96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Chess</a:t>
            </a:r>
            <a:r>
              <a:rPr lang="sl-SI" dirty="0" smtClean="0"/>
              <a:t> 1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179388"/>
            <a:r>
              <a:rPr lang="sl-SI" sz="2000" dirty="0" err="1" smtClean="0"/>
              <a:t>Chess</a:t>
            </a:r>
            <a:r>
              <a:rPr lang="sl-SI" sz="2000" dirty="0" smtClean="0"/>
              <a:t> 1 </a:t>
            </a:r>
            <a:r>
              <a:rPr lang="sl-SI" sz="2000" dirty="0" err="1" smtClean="0"/>
              <a:t>chip</a:t>
            </a:r>
            <a:r>
              <a:rPr lang="sl-SI" sz="2000" dirty="0" smtClean="0"/>
              <a:t> </a:t>
            </a:r>
            <a:r>
              <a:rPr lang="sl-SI" sz="2000" dirty="0" err="1" smtClean="0"/>
              <a:t>returned</a:t>
            </a:r>
            <a:r>
              <a:rPr lang="sl-SI" sz="2000" dirty="0" smtClean="0"/>
              <a:t> </a:t>
            </a:r>
            <a:r>
              <a:rPr lang="sl-SI" sz="2000" dirty="0" err="1" smtClean="0"/>
              <a:t>from</a:t>
            </a:r>
            <a:r>
              <a:rPr lang="sl-SI" sz="2000" dirty="0" smtClean="0"/>
              <a:t> </a:t>
            </a:r>
            <a:r>
              <a:rPr lang="sl-SI" sz="2000" dirty="0" err="1" smtClean="0"/>
              <a:t>fixing</a:t>
            </a:r>
            <a:r>
              <a:rPr lang="sl-SI" sz="2000" dirty="0" smtClean="0"/>
              <a:t> at </a:t>
            </a:r>
            <a:r>
              <a:rPr lang="sl-SI" sz="2000" dirty="0"/>
              <a:t>UCSC (</a:t>
            </a:r>
            <a:r>
              <a:rPr lang="sl-SI" sz="2000" dirty="0" err="1"/>
              <a:t>I</a:t>
            </a:r>
            <a:r>
              <a:rPr lang="sl-SI" sz="2000" baseline="-25000" dirty="0" err="1"/>
              <a:t>leak</a:t>
            </a:r>
            <a:r>
              <a:rPr lang="sl-SI" sz="2000" dirty="0"/>
              <a:t>(120 V) = 0.5 </a:t>
            </a:r>
            <a:r>
              <a:rPr lang="sl-SI" sz="2000" dirty="0" smtClean="0"/>
              <a:t>mA)</a:t>
            </a:r>
          </a:p>
          <a:p>
            <a:r>
              <a:rPr lang="sl-SI" dirty="0" err="1" smtClean="0"/>
              <a:t>Remeasured</a:t>
            </a:r>
            <a:r>
              <a:rPr lang="sl-SI" dirty="0" smtClean="0"/>
              <a:t> </a:t>
            </a:r>
            <a:r>
              <a:rPr lang="sl-SI" dirty="0"/>
              <a:t>APA02 </a:t>
            </a:r>
            <a:r>
              <a:rPr lang="sl-SI" dirty="0" err="1"/>
              <a:t>with</a:t>
            </a:r>
            <a:r>
              <a:rPr lang="sl-SI" dirty="0"/>
              <a:t> </a:t>
            </a:r>
            <a:r>
              <a:rPr lang="sl-SI" dirty="0" err="1"/>
              <a:t>bias</a:t>
            </a:r>
            <a:r>
              <a:rPr lang="sl-SI" dirty="0"/>
              <a:t> </a:t>
            </a:r>
            <a:r>
              <a:rPr lang="sl-SI" dirty="0" err="1"/>
              <a:t>voltage</a:t>
            </a:r>
            <a:r>
              <a:rPr lang="sl-SI" dirty="0"/>
              <a:t> </a:t>
            </a:r>
            <a:r>
              <a:rPr lang="sl-SI" dirty="0" err="1" smtClean="0"/>
              <a:t>applied</a:t>
            </a:r>
            <a:r>
              <a:rPr lang="sl-SI" dirty="0" smtClean="0"/>
              <a:t> (</a:t>
            </a:r>
            <a:r>
              <a:rPr lang="sl-SI" dirty="0" err="1" smtClean="0"/>
              <a:t>unirradiated</a:t>
            </a:r>
            <a:r>
              <a:rPr lang="sl-SI" dirty="0" smtClean="0"/>
              <a:t>)</a:t>
            </a:r>
            <a:endParaRPr lang="sl-SI" dirty="0"/>
          </a:p>
          <a:p>
            <a:pPr lvl="1"/>
            <a:r>
              <a:rPr lang="sl-SI" sz="1600" dirty="0"/>
              <a:t>3x3 </a:t>
            </a:r>
            <a:r>
              <a:rPr lang="sl-SI" sz="1600" dirty="0" err="1"/>
              <a:t>pixel</a:t>
            </a:r>
            <a:r>
              <a:rPr lang="sl-SI" sz="1600" dirty="0"/>
              <a:t> </a:t>
            </a:r>
            <a:r>
              <a:rPr lang="sl-SI" sz="1600" dirty="0" err="1"/>
              <a:t>array</a:t>
            </a:r>
            <a:r>
              <a:rPr lang="sl-SI" sz="1600" dirty="0"/>
              <a:t> 100 x 45 µm</a:t>
            </a:r>
          </a:p>
          <a:p>
            <a:pPr lvl="1"/>
            <a:r>
              <a:rPr lang="sl-SI" sz="1600" dirty="0" err="1" smtClean="0"/>
              <a:t>Two</a:t>
            </a:r>
            <a:r>
              <a:rPr lang="sl-SI" sz="1600" dirty="0" smtClean="0"/>
              <a:t> </a:t>
            </a:r>
            <a:r>
              <a:rPr lang="sl-SI" sz="1600" dirty="0" err="1" smtClean="0"/>
              <a:t>pixels</a:t>
            </a:r>
            <a:r>
              <a:rPr lang="sl-SI" sz="1600" dirty="0" smtClean="0"/>
              <a:t> </a:t>
            </a:r>
            <a:r>
              <a:rPr lang="sl-SI" sz="1600" dirty="0" err="1"/>
              <a:t>read</a:t>
            </a:r>
            <a:r>
              <a:rPr lang="sl-SI" sz="1600" dirty="0"/>
              <a:t> out (</a:t>
            </a:r>
            <a:r>
              <a:rPr lang="sl-SI" sz="1600" dirty="0" err="1" smtClean="0"/>
              <a:t>pixel</a:t>
            </a:r>
            <a:r>
              <a:rPr lang="sl-SI" sz="1600" dirty="0" smtClean="0"/>
              <a:t> 3 </a:t>
            </a:r>
            <a:r>
              <a:rPr lang="sl-SI" sz="1600" dirty="0" err="1" smtClean="0"/>
              <a:t>and</a:t>
            </a:r>
            <a:r>
              <a:rPr lang="sl-SI" sz="1600" dirty="0" smtClean="0"/>
              <a:t> </a:t>
            </a:r>
            <a:r>
              <a:rPr lang="sl-SI" sz="1600" dirty="0" err="1" smtClean="0"/>
              <a:t>pixel</a:t>
            </a:r>
            <a:r>
              <a:rPr lang="sl-SI" sz="1600" dirty="0" smtClean="0"/>
              <a:t> 4 – </a:t>
            </a:r>
            <a:r>
              <a:rPr lang="sl-SI" sz="1600" dirty="0" err="1" smtClean="0"/>
              <a:t>motherboard</a:t>
            </a:r>
            <a:r>
              <a:rPr lang="sl-SI" sz="1600" dirty="0" smtClean="0"/>
              <a:t> </a:t>
            </a:r>
            <a:r>
              <a:rPr lang="sl-SI" sz="1600" dirty="0" err="1" smtClean="0"/>
              <a:t>channel</a:t>
            </a:r>
            <a:r>
              <a:rPr lang="sl-SI" sz="1600" dirty="0" smtClean="0"/>
              <a:t> 49, 50)</a:t>
            </a:r>
          </a:p>
          <a:p>
            <a:r>
              <a:rPr lang="sl-SI" sz="1800" dirty="0" err="1" smtClean="0"/>
              <a:t>Pulse</a:t>
            </a:r>
            <a:r>
              <a:rPr lang="sl-SI" sz="1800" dirty="0" smtClean="0"/>
              <a:t> </a:t>
            </a:r>
            <a:r>
              <a:rPr lang="sl-SI" sz="1800" dirty="0" err="1" smtClean="0"/>
              <a:t>shape</a:t>
            </a:r>
            <a:r>
              <a:rPr lang="sl-SI" sz="1800" dirty="0" smtClean="0"/>
              <a:t> (</a:t>
            </a:r>
            <a:r>
              <a:rPr lang="sl-SI" sz="1800" dirty="0" err="1" smtClean="0"/>
              <a:t>config</a:t>
            </a:r>
            <a:r>
              <a:rPr lang="sl-SI" sz="1800" dirty="0" smtClean="0"/>
              <a:t> 8)</a:t>
            </a:r>
            <a:endParaRPr lang="en-US" sz="18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sl-SI" smtClean="0"/>
              <a:t>Chess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8950-0CE4-484E-80B3-12B28BBEA996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198" y="3331128"/>
            <a:ext cx="4116739" cy="277791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6" y="3329204"/>
            <a:ext cx="4119590" cy="27798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2339" y="3611879"/>
            <a:ext cx="2135045" cy="14507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12141" y="3756658"/>
            <a:ext cx="1281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err="1" smtClean="0"/>
              <a:t>Pulse</a:t>
            </a:r>
            <a:r>
              <a:rPr lang="sl-SI" sz="1400" dirty="0" smtClean="0"/>
              <a:t> </a:t>
            </a:r>
            <a:r>
              <a:rPr lang="sl-SI" sz="1400" dirty="0" err="1" smtClean="0"/>
              <a:t>by</a:t>
            </a:r>
            <a:r>
              <a:rPr lang="sl-SI" sz="1400" dirty="0" smtClean="0"/>
              <a:t> </a:t>
            </a:r>
            <a:r>
              <a:rPr lang="sl-SI" sz="1400" dirty="0" err="1" smtClean="0"/>
              <a:t>Zhijun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54190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Charge</a:t>
            </a:r>
            <a:r>
              <a:rPr lang="sl-SI" dirty="0" smtClean="0"/>
              <a:t> </a:t>
            </a:r>
            <a:r>
              <a:rPr lang="sl-SI" dirty="0" err="1" smtClean="0"/>
              <a:t>Collection</a:t>
            </a:r>
            <a:r>
              <a:rPr lang="sl-SI" dirty="0" smtClean="0"/>
              <a:t> </a:t>
            </a:r>
            <a:r>
              <a:rPr lang="sl-SI" dirty="0" err="1" smtClean="0"/>
              <a:t>Efficiency</a:t>
            </a:r>
            <a:r>
              <a:rPr lang="sl-SI" dirty="0" smtClean="0"/>
              <a:t> (APA02 </a:t>
            </a:r>
            <a:r>
              <a:rPr lang="sl-SI" dirty="0" err="1" smtClean="0"/>
              <a:t>pix</a:t>
            </a:r>
            <a:r>
              <a:rPr lang="sl-SI" dirty="0" smtClean="0"/>
              <a:t> 4)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92" y="708317"/>
            <a:ext cx="2908267" cy="1962455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sl-SI" smtClean="0"/>
              <a:t>Chess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8950-0CE4-484E-80B3-12B28BBEA996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354" y="708316"/>
            <a:ext cx="2908267" cy="196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16" y="708316"/>
            <a:ext cx="2908267" cy="196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33" y="3747848"/>
            <a:ext cx="3938043" cy="265733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317" y="3729740"/>
            <a:ext cx="3938043" cy="26573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62804" y="3256203"/>
            <a:ext cx="292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err="1" smtClean="0"/>
              <a:t>Slice</a:t>
            </a:r>
            <a:r>
              <a:rPr lang="sl-SI" dirty="0" smtClean="0"/>
              <a:t> at </a:t>
            </a:r>
            <a:r>
              <a:rPr lang="sl-SI" dirty="0" err="1" smtClean="0"/>
              <a:t>fixed</a:t>
            </a:r>
            <a:r>
              <a:rPr lang="sl-SI" dirty="0" smtClean="0"/>
              <a:t> x (</a:t>
            </a:r>
            <a:r>
              <a:rPr lang="sl-SI" dirty="0" err="1" smtClean="0"/>
              <a:t>depth</a:t>
            </a:r>
            <a:r>
              <a:rPr lang="sl-SI" dirty="0" smtClean="0"/>
              <a:t> profile)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077183" y="3224700"/>
            <a:ext cx="2846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err="1" smtClean="0"/>
              <a:t>Slice</a:t>
            </a:r>
            <a:r>
              <a:rPr lang="sl-SI" dirty="0" smtClean="0"/>
              <a:t> at </a:t>
            </a:r>
            <a:r>
              <a:rPr lang="sl-SI" dirty="0" err="1" smtClean="0"/>
              <a:t>fixed</a:t>
            </a:r>
            <a:r>
              <a:rPr lang="sl-SI" dirty="0" smtClean="0"/>
              <a:t> y (</a:t>
            </a:r>
            <a:r>
              <a:rPr lang="sl-SI" dirty="0" err="1" smtClean="0"/>
              <a:t>cross</a:t>
            </a:r>
            <a:r>
              <a:rPr lang="sl-SI" dirty="0" smtClean="0"/>
              <a:t> profile)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385180" y="4209573"/>
            <a:ext cx="823866" cy="534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164130" y="3960688"/>
            <a:ext cx="16960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 smtClean="0"/>
              <a:t>120 V </a:t>
            </a:r>
            <a:r>
              <a:rPr lang="sl-SI" sz="1200" dirty="0" err="1" smtClean="0"/>
              <a:t>seems</a:t>
            </a:r>
            <a:r>
              <a:rPr lang="sl-SI" sz="1200" dirty="0" smtClean="0"/>
              <a:t> to be </a:t>
            </a:r>
            <a:r>
              <a:rPr lang="sl-SI" sz="1200" dirty="0" err="1" smtClean="0"/>
              <a:t>displaced</a:t>
            </a:r>
            <a:r>
              <a:rPr lang="sl-SI" sz="1200" dirty="0" smtClean="0"/>
              <a:t> </a:t>
            </a:r>
            <a:r>
              <a:rPr lang="sl-SI" sz="1200" dirty="0" err="1" smtClean="0"/>
              <a:t>by</a:t>
            </a:r>
            <a:r>
              <a:rPr lang="sl-SI" sz="1200" dirty="0" smtClean="0"/>
              <a:t> 5 µm (</a:t>
            </a:r>
            <a:r>
              <a:rPr lang="sl-SI" sz="1200" dirty="0" err="1" smtClean="0"/>
              <a:t>measurement</a:t>
            </a:r>
            <a:r>
              <a:rPr lang="sl-SI" sz="1200" dirty="0" smtClean="0"/>
              <a:t> </a:t>
            </a:r>
            <a:r>
              <a:rPr lang="sl-SI" sz="1200" dirty="0" err="1" smtClean="0"/>
              <a:t>bug</a:t>
            </a:r>
            <a:r>
              <a:rPr lang="sl-SI" sz="1200" dirty="0" smtClean="0"/>
              <a:t>)</a:t>
            </a:r>
            <a:endParaRPr lang="en-GB" sz="12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719638" y="881063"/>
            <a:ext cx="0" cy="189071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3343276" y="2095501"/>
            <a:ext cx="2447924" cy="394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731419" y="715459"/>
            <a:ext cx="1628775" cy="172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>
                <a:solidFill>
                  <a:schemeClr val="tx1"/>
                </a:solidFill>
              </a:rPr>
              <a:t>CCE at V </a:t>
            </a:r>
            <a:r>
              <a:rPr lang="sl-SI" sz="1200" dirty="0" err="1" smtClean="0">
                <a:solidFill>
                  <a:schemeClr val="tx1"/>
                </a:solidFill>
              </a:rPr>
              <a:t>bias</a:t>
            </a:r>
            <a:r>
              <a:rPr lang="sl-SI" sz="1200" dirty="0" smtClean="0">
                <a:solidFill>
                  <a:schemeClr val="tx1"/>
                </a:solidFill>
              </a:rPr>
              <a:t> 60 V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97667" y="715459"/>
            <a:ext cx="1628775" cy="172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>
                <a:solidFill>
                  <a:schemeClr val="tx1"/>
                </a:solidFill>
              </a:rPr>
              <a:t>CCE at V </a:t>
            </a:r>
            <a:r>
              <a:rPr lang="sl-SI" sz="1200" dirty="0" err="1" smtClean="0">
                <a:solidFill>
                  <a:schemeClr val="tx1"/>
                </a:solidFill>
              </a:rPr>
              <a:t>bias</a:t>
            </a:r>
            <a:r>
              <a:rPr lang="sl-SI" sz="1200" dirty="0" smtClean="0">
                <a:solidFill>
                  <a:schemeClr val="tx1"/>
                </a:solidFill>
              </a:rPr>
              <a:t> 0 V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736556" y="706945"/>
            <a:ext cx="1628775" cy="172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smtClean="0">
                <a:solidFill>
                  <a:schemeClr val="tx1"/>
                </a:solidFill>
              </a:rPr>
              <a:t>CCE at V </a:t>
            </a:r>
            <a:r>
              <a:rPr lang="sl-SI" sz="1200" dirty="0" err="1" smtClean="0">
                <a:solidFill>
                  <a:schemeClr val="tx1"/>
                </a:solidFill>
              </a:rPr>
              <a:t>bias</a:t>
            </a:r>
            <a:r>
              <a:rPr lang="sl-SI" sz="1200" dirty="0" smtClean="0">
                <a:solidFill>
                  <a:schemeClr val="tx1"/>
                </a:solidFill>
              </a:rPr>
              <a:t> 120 V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 rot="10800000">
            <a:off x="589025" y="1208262"/>
            <a:ext cx="108642" cy="88723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97667" y="996915"/>
            <a:ext cx="634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err="1" smtClean="0"/>
              <a:t>Depth</a:t>
            </a:r>
            <a:endParaRPr lang="en-GB" sz="14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280243" y="2341843"/>
            <a:ext cx="188931" cy="2874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3389" y="2636451"/>
            <a:ext cx="133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 smtClean="0"/>
              <a:t>Chip</a:t>
            </a:r>
            <a:r>
              <a:rPr lang="sl-SI" sz="1400" dirty="0" smtClean="0"/>
              <a:t> </a:t>
            </a:r>
            <a:r>
              <a:rPr lang="sl-SI" sz="1400" dirty="0" err="1" smtClean="0"/>
              <a:t>surface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89245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25774" cy="778098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Depletion depth from amplifier curve</a:t>
            </a:r>
            <a:endParaRPr lang="en-GB" sz="36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69737"/>
            <a:ext cx="4459614" cy="3024336"/>
          </a:xfr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34" y="1285761"/>
            <a:ext cx="4358187" cy="3004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6791813" y="2680201"/>
            <a:ext cx="66217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619672" y="3157969"/>
            <a:ext cx="0" cy="1008112"/>
          </a:xfrm>
          <a:prstGeom prst="straightConnector1">
            <a:avLst/>
          </a:prstGeom>
          <a:ln w="19050">
            <a:solidFill>
              <a:srgbClr val="78ECF8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259632" y="2680201"/>
            <a:ext cx="0" cy="1485880"/>
          </a:xfrm>
          <a:prstGeom prst="straightConnector1">
            <a:avLst/>
          </a:prstGeom>
          <a:ln w="19050">
            <a:solidFill>
              <a:srgbClr val="9A746C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32967" y="4184499"/>
            <a:ext cx="42430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Different times needed to cross 50% of the max charge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6287" y="4552124"/>
            <a:ext cx="465295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Delay needed to cross the “threshold” is mainly due to carriers arriving by diffusion (any contribution from the drift is on this time scale prompt)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2758" y="5682604"/>
            <a:ext cx="4562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Shift in “threshold time” </a:t>
            </a:r>
            <a:r>
              <a:rPr kumimoji="0" lang="en-US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1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with voltage at given y can be used as an indication of the depletion depth.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35696" y="416608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1600" y="1009595"/>
            <a:ext cx="3846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1400" b="1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as a function of y position at different voltages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25237" y="4290514"/>
            <a:ext cx="385773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Flat part close to the surface (hockey stick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like shape)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indicates depleted region: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0 V – hard to estimate – if, only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few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most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at 60 V some 10-15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Shift in y-position for the required </a:t>
            </a:r>
            <a:r>
              <a:rPr kumimoji="0" lang="en-US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1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is related to change in the depleted region – less distance for carriers to cross by diffusion. 60 V amounts to around 10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 of depleted region (blue arrow)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740352" y="3590017"/>
            <a:ext cx="792088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404823" y="366202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depleted region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72248" y="1009385"/>
            <a:ext cx="21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 in the middle of the pixel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35596" y="130776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</a:t>
            </a:r>
            <a:r>
              <a:rPr kumimoji="0" lang="en-US" sz="18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sub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=-60 V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28291" y="6337512"/>
            <a:ext cx="2541658" cy="42131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By</a:t>
            </a:r>
            <a:r>
              <a:rPr kumimoji="0" lang="sl-S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G. Kramberger, IJS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2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Drift</a:t>
            </a:r>
            <a:r>
              <a:rPr lang="sl-SI" dirty="0" smtClean="0"/>
              <a:t> </a:t>
            </a:r>
            <a:r>
              <a:rPr lang="sl-SI" dirty="0" err="1" smtClean="0"/>
              <a:t>Contribution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16" y="1250460"/>
            <a:ext cx="3567064" cy="240700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sl-SI" smtClean="0"/>
              <a:t>Chess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8950-0CE4-484E-80B3-12B28BBEA996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323" y="952045"/>
            <a:ext cx="4727513" cy="3190055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 rot="8861264">
            <a:off x="6545175" y="2611154"/>
            <a:ext cx="217807" cy="19102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683196" y="4431742"/>
            <a:ext cx="1524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“</a:t>
            </a:r>
            <a:r>
              <a:rPr lang="sl-SI" dirty="0" err="1" smtClean="0"/>
              <a:t>Hockey</a:t>
            </a:r>
            <a:r>
              <a:rPr lang="sl-SI" dirty="0" smtClean="0"/>
              <a:t> </a:t>
            </a:r>
            <a:r>
              <a:rPr lang="sl-SI" dirty="0" err="1" smtClean="0"/>
              <a:t>stick</a:t>
            </a:r>
            <a:r>
              <a:rPr lang="sl-SI" dirty="0" smtClean="0"/>
              <a:t>“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298576" y="4981624"/>
            <a:ext cx="4619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err="1" smtClean="0"/>
              <a:t>Difficult</a:t>
            </a:r>
            <a:r>
              <a:rPr lang="sl-SI" dirty="0" smtClean="0"/>
              <a:t> </a:t>
            </a:r>
            <a:r>
              <a:rPr lang="sl-SI" dirty="0" smtClean="0"/>
              <a:t>to </a:t>
            </a:r>
            <a:r>
              <a:rPr lang="sl-SI" dirty="0" err="1" smtClean="0"/>
              <a:t>observe</a:t>
            </a:r>
            <a:r>
              <a:rPr lang="sl-SI" dirty="0" smtClean="0"/>
              <a:t> </a:t>
            </a:r>
            <a:r>
              <a:rPr lang="sl-SI" dirty="0" err="1" smtClean="0"/>
              <a:t>changes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depletion</a:t>
            </a:r>
            <a:r>
              <a:rPr lang="sl-SI" dirty="0" smtClean="0"/>
              <a:t> </a:t>
            </a:r>
            <a:r>
              <a:rPr lang="sl-SI" dirty="0" err="1" smtClean="0"/>
              <a:t>depth</a:t>
            </a:r>
            <a:endParaRPr lang="sl-SI" dirty="0" smtClean="0"/>
          </a:p>
          <a:p>
            <a:endParaRPr lang="sl-SI" dirty="0" smtClean="0"/>
          </a:p>
          <a:p>
            <a:r>
              <a:rPr lang="sl-SI" dirty="0" err="1" smtClean="0"/>
              <a:t>Maybe</a:t>
            </a:r>
            <a:r>
              <a:rPr lang="sl-SI" dirty="0" smtClean="0"/>
              <a:t> more </a:t>
            </a:r>
            <a:r>
              <a:rPr lang="sl-SI" dirty="0" err="1" smtClean="0"/>
              <a:t>significant</a:t>
            </a:r>
            <a:r>
              <a:rPr lang="sl-SI" dirty="0" smtClean="0"/>
              <a:t> </a:t>
            </a:r>
            <a:r>
              <a:rPr lang="sl-SI" dirty="0" err="1" smtClean="0"/>
              <a:t>measurements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depletion</a:t>
            </a:r>
            <a:r>
              <a:rPr lang="sl-SI" dirty="0" smtClean="0"/>
              <a:t> </a:t>
            </a:r>
            <a:r>
              <a:rPr lang="sl-SI" dirty="0" err="1" smtClean="0"/>
              <a:t>depth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irradiated</a:t>
            </a:r>
            <a:r>
              <a:rPr lang="sl-SI" dirty="0" smtClean="0"/>
              <a:t> </a:t>
            </a:r>
            <a:r>
              <a:rPr lang="sl-SI" dirty="0" err="1" smtClean="0"/>
              <a:t>samples</a:t>
            </a:r>
            <a:r>
              <a:rPr lang="sl-SI" dirty="0" smtClean="0"/>
              <a:t> (</a:t>
            </a:r>
            <a:r>
              <a:rPr lang="sl-SI" dirty="0" err="1" smtClean="0"/>
              <a:t>low</a:t>
            </a:r>
            <a:r>
              <a:rPr lang="sl-SI" dirty="0" smtClean="0"/>
              <a:t> </a:t>
            </a:r>
            <a:r>
              <a:rPr lang="sl-SI" dirty="0" err="1" smtClean="0"/>
              <a:t>diffusion</a:t>
            </a:r>
            <a:r>
              <a:rPr lang="sl-SI" dirty="0" smtClean="0"/>
              <a:t>)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43" y="4981624"/>
            <a:ext cx="2059035" cy="1389406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928688" y="2408378"/>
            <a:ext cx="0" cy="1796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062038" y="2700847"/>
            <a:ext cx="0" cy="1504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176338" y="3100388"/>
            <a:ext cx="0" cy="1104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2016" y="4205108"/>
            <a:ext cx="3026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Time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crossing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threshold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894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Pulse</a:t>
            </a:r>
            <a:r>
              <a:rPr lang="sl-SI" dirty="0" smtClean="0"/>
              <a:t> </a:t>
            </a:r>
            <a:r>
              <a:rPr lang="sl-SI" dirty="0" err="1" smtClean="0"/>
              <a:t>Height</a:t>
            </a:r>
            <a:r>
              <a:rPr lang="sl-SI" dirty="0" smtClean="0"/>
              <a:t> dependence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V</a:t>
            </a:r>
            <a:r>
              <a:rPr lang="sl-SI" baseline="-25000" dirty="0" err="1" smtClean="0"/>
              <a:t>bias</a:t>
            </a:r>
            <a:endParaRPr lang="en-GB" baseline="-25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sl-SI" smtClean="0"/>
              <a:t>Chess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8950-0CE4-484E-80B3-12B28BBEA996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345" y="817053"/>
            <a:ext cx="3590964" cy="24231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88" y="3539906"/>
            <a:ext cx="4050731" cy="273337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067" y="3539906"/>
            <a:ext cx="4050729" cy="2733372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>
          <a:xfrm flipH="1">
            <a:off x="1732719" y="1866900"/>
            <a:ext cx="1115256" cy="16416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5716" y="2737393"/>
            <a:ext cx="1802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err="1" smtClean="0"/>
              <a:t>Method</a:t>
            </a:r>
            <a:r>
              <a:rPr lang="sl-SI" sz="1600" dirty="0" smtClean="0"/>
              <a:t> 1:</a:t>
            </a:r>
          </a:p>
          <a:p>
            <a:r>
              <a:rPr lang="sl-SI" sz="1600" dirty="0" err="1" smtClean="0"/>
              <a:t>Maximum</a:t>
            </a:r>
            <a:r>
              <a:rPr lang="sl-SI" sz="1600" dirty="0" smtClean="0"/>
              <a:t> </a:t>
            </a:r>
            <a:r>
              <a:rPr lang="sl-SI" sz="1600" dirty="0" err="1" smtClean="0"/>
              <a:t>pulse</a:t>
            </a:r>
            <a:r>
              <a:rPr lang="sl-SI" sz="1600" dirty="0" smtClean="0"/>
              <a:t> </a:t>
            </a:r>
            <a:r>
              <a:rPr lang="sl-SI" sz="1600" dirty="0" err="1" smtClean="0"/>
              <a:t>height</a:t>
            </a:r>
            <a:r>
              <a:rPr lang="sl-SI" sz="1600" dirty="0" smtClean="0"/>
              <a:t> at </a:t>
            </a:r>
            <a:r>
              <a:rPr lang="sl-SI" sz="1600" dirty="0" err="1" smtClean="0"/>
              <a:t>any</a:t>
            </a:r>
            <a:r>
              <a:rPr lang="sl-SI" sz="1600" dirty="0" smtClean="0"/>
              <a:t> y</a:t>
            </a:r>
            <a:endParaRPr lang="en-GB" sz="1600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976686" y="2593850"/>
            <a:ext cx="2452689" cy="9460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29375" y="2707480"/>
            <a:ext cx="25297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dirty="0" err="1" smtClean="0"/>
              <a:t>Method</a:t>
            </a:r>
            <a:r>
              <a:rPr lang="sl-SI" sz="1600" dirty="0" smtClean="0"/>
              <a:t> 2:</a:t>
            </a:r>
          </a:p>
          <a:p>
            <a:r>
              <a:rPr lang="sl-SI" sz="1600" dirty="0" smtClean="0"/>
              <a:t>Integral </a:t>
            </a:r>
            <a:r>
              <a:rPr lang="sl-SI" sz="1600" dirty="0" err="1" smtClean="0"/>
              <a:t>along</a:t>
            </a:r>
            <a:r>
              <a:rPr lang="sl-SI" sz="1600" dirty="0" smtClean="0"/>
              <a:t> y </a:t>
            </a:r>
            <a:r>
              <a:rPr lang="sl-SI" sz="1600" dirty="0" err="1" smtClean="0"/>
              <a:t>of</a:t>
            </a:r>
            <a:r>
              <a:rPr lang="sl-SI" sz="1600" dirty="0" smtClean="0"/>
              <a:t> </a:t>
            </a:r>
            <a:r>
              <a:rPr lang="sl-SI" sz="1600" dirty="0" err="1" smtClean="0"/>
              <a:t>all</a:t>
            </a:r>
            <a:r>
              <a:rPr lang="sl-SI" sz="1600" dirty="0" smtClean="0"/>
              <a:t> </a:t>
            </a:r>
            <a:r>
              <a:rPr lang="sl-SI" sz="1600" dirty="0" err="1" smtClean="0"/>
              <a:t>pulses</a:t>
            </a:r>
            <a:endParaRPr lang="sl-SI" sz="1600" dirty="0" smtClean="0"/>
          </a:p>
          <a:p>
            <a:r>
              <a:rPr lang="sl-SI" sz="1600" dirty="0" err="1" smtClean="0"/>
              <a:t>Rough</a:t>
            </a:r>
            <a:r>
              <a:rPr lang="sl-SI" sz="1600" dirty="0" smtClean="0"/>
              <a:t> </a:t>
            </a:r>
            <a:r>
              <a:rPr lang="sl-SI" sz="1600" dirty="0" err="1" smtClean="0"/>
              <a:t>simulation</a:t>
            </a:r>
            <a:r>
              <a:rPr lang="sl-SI" sz="1600" dirty="0" smtClean="0"/>
              <a:t> </a:t>
            </a:r>
            <a:r>
              <a:rPr lang="sl-SI" sz="1600" dirty="0" err="1" smtClean="0"/>
              <a:t>of</a:t>
            </a:r>
            <a:r>
              <a:rPr lang="sl-SI" sz="1600" dirty="0" smtClean="0"/>
              <a:t> top TCT</a:t>
            </a:r>
            <a:endParaRPr lang="en-GB" sz="1600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0228" y="658225"/>
            <a:ext cx="2748024" cy="1917805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V="1">
            <a:off x="3976686" y="2026802"/>
            <a:ext cx="2262189" cy="5492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767436" y="1663808"/>
            <a:ext cx="854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err="1" smtClean="0"/>
              <a:t>By</a:t>
            </a:r>
            <a:r>
              <a:rPr lang="sl-SI" sz="1400" dirty="0" smtClean="0"/>
              <a:t> </a:t>
            </a:r>
            <a:r>
              <a:rPr lang="sl-SI" sz="1400" dirty="0" err="1" smtClean="0"/>
              <a:t>Zhijun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61383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Two</a:t>
            </a:r>
            <a:r>
              <a:rPr lang="sl-SI" dirty="0" smtClean="0"/>
              <a:t> </a:t>
            </a:r>
            <a:r>
              <a:rPr lang="sl-SI" dirty="0" err="1" smtClean="0"/>
              <a:t>pixels</a:t>
            </a:r>
            <a:r>
              <a:rPr lang="sl-SI" dirty="0" smtClean="0"/>
              <a:t> </a:t>
            </a:r>
            <a:r>
              <a:rPr lang="sl-SI" dirty="0" err="1" smtClean="0"/>
              <a:t>combined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02" y="4384295"/>
            <a:ext cx="3163606" cy="213475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sl-SI" smtClean="0"/>
              <a:t>Chess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8950-0CE4-484E-80B3-12B28BBEA996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92" y="831447"/>
            <a:ext cx="4356320" cy="2939580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5825548" y="1632479"/>
            <a:ext cx="2716040" cy="1222218"/>
            <a:chOff x="2417275" y="4581053"/>
            <a:chExt cx="2716040" cy="1222218"/>
          </a:xfrm>
        </p:grpSpPr>
        <p:grpSp>
          <p:nvGrpSpPr>
            <p:cNvPr id="20" name="Group 19"/>
            <p:cNvGrpSpPr/>
            <p:nvPr/>
          </p:nvGrpSpPr>
          <p:grpSpPr>
            <a:xfrm>
              <a:off x="2417275" y="4581053"/>
              <a:ext cx="2716040" cy="1222218"/>
              <a:chOff x="2417275" y="4581053"/>
              <a:chExt cx="2716040" cy="1222218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2417275" y="4581053"/>
                <a:ext cx="2716040" cy="122221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sl-SI" dirty="0" smtClean="0">
                    <a:solidFill>
                      <a:schemeClr val="tx1"/>
                    </a:solidFill>
                  </a:rPr>
                  <a:t>5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25700" y="4984750"/>
                <a:ext cx="269875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417275" y="5384800"/>
                <a:ext cx="269875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3327400" y="4581053"/>
                <a:ext cx="0" cy="12222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222750" y="4581053"/>
                <a:ext cx="0" cy="12222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2728883" y="543393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1</a:t>
              </a:r>
              <a:endParaRPr lang="en-GB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28883" y="50001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2</a:t>
              </a:r>
              <a:endParaRPr lang="en-GB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10455" y="46230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3</a:t>
              </a:r>
              <a:endParaRPr lang="en-GB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36210" y="541602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7</a:t>
              </a:r>
              <a:endParaRPr lang="en-GB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536210" y="498219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8</a:t>
              </a:r>
              <a:endParaRPr lang="en-GB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17782" y="460518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9</a:t>
              </a:r>
              <a:endParaRPr lang="en-GB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29563" y="542397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/>
                <a:t>4</a:t>
              </a:r>
              <a:endParaRPr lang="en-GB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611135" y="46131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dirty="0" smtClean="0"/>
                <a:t>6</a:t>
              </a:r>
              <a:endParaRPr lang="en-GB" dirty="0"/>
            </a:p>
          </p:txBody>
        </p:sp>
      </p:grpSp>
      <p:sp>
        <p:nvSpPr>
          <p:cNvPr id="31" name="Down Arrow 30"/>
          <p:cNvSpPr/>
          <p:nvPr/>
        </p:nvSpPr>
        <p:spPr>
          <a:xfrm rot="10800000">
            <a:off x="7019408" y="3365705"/>
            <a:ext cx="295274" cy="126682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39522" y="3604590"/>
            <a:ext cx="161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err="1" smtClean="0"/>
              <a:t>Beam</a:t>
            </a:r>
            <a:r>
              <a:rPr lang="sl-SI" dirty="0" smtClean="0"/>
              <a:t> </a:t>
            </a:r>
            <a:r>
              <a:rPr lang="sl-SI" dirty="0" err="1" smtClean="0"/>
              <a:t>direction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5776689" y="4919086"/>
            <a:ext cx="3015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err="1" smtClean="0"/>
              <a:t>Difference</a:t>
            </a:r>
            <a:r>
              <a:rPr lang="sl-SI" dirty="0" smtClean="0"/>
              <a:t>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amount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collected</a:t>
            </a:r>
            <a:r>
              <a:rPr lang="sl-SI" dirty="0" smtClean="0"/>
              <a:t> </a:t>
            </a:r>
            <a:r>
              <a:rPr lang="sl-SI" dirty="0" err="1" smtClean="0"/>
              <a:t>charge</a:t>
            </a:r>
            <a:r>
              <a:rPr lang="sl-SI" dirty="0" smtClean="0"/>
              <a:t> </a:t>
            </a:r>
            <a:r>
              <a:rPr lang="sl-SI" dirty="0" err="1" smtClean="0"/>
              <a:t>comes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</a:t>
            </a:r>
            <a:r>
              <a:rPr lang="sl-SI" dirty="0" err="1" smtClean="0"/>
              <a:t>absorption</a:t>
            </a:r>
            <a:r>
              <a:rPr lang="sl-SI" dirty="0" smtClean="0"/>
              <a:t> in </a:t>
            </a:r>
            <a:r>
              <a:rPr lang="sl-SI" dirty="0" err="1" smtClean="0"/>
              <a:t>silicon</a:t>
            </a:r>
            <a:endParaRPr lang="sl-SI" dirty="0" smtClean="0"/>
          </a:p>
          <a:p>
            <a:r>
              <a:rPr lang="sl-SI" dirty="0" smtClean="0"/>
              <a:t>(l = 1 mm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el-GR" dirty="0" smtClean="0"/>
              <a:t>λ</a:t>
            </a:r>
            <a:r>
              <a:rPr lang="sl-SI" dirty="0" smtClean="0"/>
              <a:t> = 1064 mm)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1370847" y="1656608"/>
            <a:ext cx="750133" cy="1804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err="1" smtClean="0">
                <a:solidFill>
                  <a:schemeClr val="tx1"/>
                </a:solidFill>
              </a:rPr>
              <a:t>pixel</a:t>
            </a:r>
            <a:r>
              <a:rPr lang="sl-SI" sz="1200" dirty="0" smtClean="0">
                <a:solidFill>
                  <a:schemeClr val="tx1"/>
                </a:solidFill>
              </a:rPr>
              <a:t> 3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436239" y="1656608"/>
            <a:ext cx="750133" cy="1804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1200" dirty="0" err="1" smtClean="0">
                <a:solidFill>
                  <a:schemeClr val="tx1"/>
                </a:solidFill>
              </a:rPr>
              <a:t>pixel</a:t>
            </a:r>
            <a:r>
              <a:rPr lang="sl-SI" sz="1200" dirty="0" smtClean="0">
                <a:solidFill>
                  <a:schemeClr val="tx1"/>
                </a:solidFill>
              </a:rPr>
              <a:t> 4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4192" y="4053834"/>
            <a:ext cx="13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err="1" smtClean="0"/>
              <a:t>cross</a:t>
            </a:r>
            <a:r>
              <a:rPr lang="sl-SI" dirty="0" smtClean="0"/>
              <a:t> </a:t>
            </a:r>
            <a:r>
              <a:rPr lang="sl-SI" dirty="0" err="1" smtClean="0"/>
              <a:t>section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44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r>
              <a:rPr lang="sl-SI" dirty="0" err="1" smtClean="0"/>
              <a:t>Measured</a:t>
            </a:r>
            <a:r>
              <a:rPr lang="sl-SI" dirty="0" smtClean="0"/>
              <a:t> </a:t>
            </a:r>
            <a:r>
              <a:rPr lang="sl-SI" dirty="0" err="1" smtClean="0"/>
              <a:t>charge</a:t>
            </a:r>
            <a:r>
              <a:rPr lang="sl-SI" dirty="0" smtClean="0"/>
              <a:t> </a:t>
            </a:r>
            <a:r>
              <a:rPr lang="sl-SI" dirty="0" err="1" smtClean="0"/>
              <a:t>collection</a:t>
            </a:r>
            <a:r>
              <a:rPr lang="sl-SI" dirty="0" smtClean="0"/>
              <a:t> </a:t>
            </a:r>
            <a:r>
              <a:rPr lang="sl-SI" dirty="0" err="1" smtClean="0"/>
              <a:t>efficiency</a:t>
            </a:r>
            <a:r>
              <a:rPr lang="sl-SI" dirty="0" smtClean="0"/>
              <a:t> in APA02 </a:t>
            </a:r>
            <a:r>
              <a:rPr lang="sl-SI" dirty="0" err="1" smtClean="0"/>
              <a:t>by</a:t>
            </a:r>
            <a:r>
              <a:rPr lang="sl-SI" dirty="0" smtClean="0"/>
              <a:t> e-TCT</a:t>
            </a:r>
          </a:p>
          <a:p>
            <a:pPr lvl="1"/>
            <a:r>
              <a:rPr lang="sl-SI" dirty="0" err="1"/>
              <a:t>D</a:t>
            </a:r>
            <a:r>
              <a:rPr lang="sl-SI" dirty="0" err="1" smtClean="0"/>
              <a:t>iffusion</a:t>
            </a:r>
            <a:r>
              <a:rPr lang="sl-SI" dirty="0" smtClean="0"/>
              <a:t> is dominant </a:t>
            </a:r>
            <a:r>
              <a:rPr lang="sl-SI" dirty="0" err="1" smtClean="0"/>
              <a:t>charge</a:t>
            </a:r>
            <a:r>
              <a:rPr lang="sl-SI" dirty="0" smtClean="0"/>
              <a:t> </a:t>
            </a:r>
            <a:r>
              <a:rPr lang="sl-SI" dirty="0" err="1" smtClean="0"/>
              <a:t>collection</a:t>
            </a:r>
            <a:r>
              <a:rPr lang="sl-SI" dirty="0" smtClean="0"/>
              <a:t> </a:t>
            </a:r>
            <a:r>
              <a:rPr lang="sl-SI" dirty="0" err="1" smtClean="0"/>
              <a:t>mechanism</a:t>
            </a:r>
            <a:endParaRPr lang="sl-SI" dirty="0" smtClean="0"/>
          </a:p>
          <a:p>
            <a:pPr lvl="1"/>
            <a:r>
              <a:rPr lang="sl-SI" dirty="0" err="1" smtClean="0"/>
              <a:t>Only</a:t>
            </a:r>
            <a:r>
              <a:rPr lang="sl-SI" dirty="0" smtClean="0"/>
              <a:t> a </a:t>
            </a:r>
            <a:r>
              <a:rPr lang="sl-SI" dirty="0" err="1" smtClean="0"/>
              <a:t>small</a:t>
            </a:r>
            <a:r>
              <a:rPr lang="sl-SI" dirty="0" smtClean="0"/>
              <a:t> influence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V</a:t>
            </a:r>
            <a:r>
              <a:rPr lang="sl-SI" baseline="-25000" dirty="0" err="1" smtClean="0"/>
              <a:t>bias</a:t>
            </a:r>
            <a:r>
              <a:rPr lang="sl-SI" dirty="0" smtClean="0"/>
              <a:t> on </a:t>
            </a:r>
            <a:r>
              <a:rPr lang="sl-SI" dirty="0" err="1" smtClean="0"/>
              <a:t>pulse</a:t>
            </a:r>
            <a:r>
              <a:rPr lang="sl-SI" dirty="0" smtClean="0"/>
              <a:t> </a:t>
            </a:r>
            <a:r>
              <a:rPr lang="sl-SI" dirty="0" err="1" smtClean="0"/>
              <a:t>height</a:t>
            </a:r>
            <a:r>
              <a:rPr lang="sl-SI" dirty="0" smtClean="0"/>
              <a:t> – </a:t>
            </a:r>
            <a:r>
              <a:rPr lang="sl-SI" dirty="0" err="1" smtClean="0"/>
              <a:t>less</a:t>
            </a:r>
            <a:r>
              <a:rPr lang="sl-SI" dirty="0" smtClean="0"/>
              <a:t> </a:t>
            </a:r>
            <a:r>
              <a:rPr lang="sl-SI" dirty="0" err="1" smtClean="0"/>
              <a:t>than</a:t>
            </a:r>
            <a:r>
              <a:rPr lang="sl-SI" dirty="0" smtClean="0"/>
              <a:t> </a:t>
            </a:r>
            <a:r>
              <a:rPr lang="sl-SI" dirty="0" err="1" smtClean="0"/>
              <a:t>expected</a:t>
            </a:r>
            <a:r>
              <a:rPr lang="sl-SI" dirty="0" smtClean="0"/>
              <a:t> </a:t>
            </a:r>
          </a:p>
          <a:p>
            <a:pPr marL="361950" lvl="2" indent="0">
              <a:buNone/>
            </a:pPr>
            <a:r>
              <a:rPr lang="sl-SI" dirty="0" smtClean="0"/>
              <a:t>(</a:t>
            </a:r>
            <a:r>
              <a:rPr lang="sl-SI" dirty="0" err="1" smtClean="0"/>
              <a:t>significant</a:t>
            </a:r>
            <a:r>
              <a:rPr lang="sl-SI" dirty="0" smtClean="0"/>
              <a:t> </a:t>
            </a:r>
            <a:r>
              <a:rPr lang="sl-SI" dirty="0" err="1" smtClean="0"/>
              <a:t>between</a:t>
            </a:r>
            <a:r>
              <a:rPr lang="sl-SI" dirty="0" smtClean="0"/>
              <a:t> </a:t>
            </a:r>
            <a:r>
              <a:rPr lang="sl-SI" dirty="0" err="1" smtClean="0"/>
              <a:t>V</a:t>
            </a:r>
            <a:r>
              <a:rPr lang="sl-SI" baseline="-25000" dirty="0" err="1" smtClean="0"/>
              <a:t>bias</a:t>
            </a:r>
            <a:r>
              <a:rPr lang="sl-SI" dirty="0" smtClean="0"/>
              <a:t> = 0 V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/>
              <a:t>V</a:t>
            </a:r>
            <a:r>
              <a:rPr lang="sl-SI" baseline="-25000" dirty="0" err="1"/>
              <a:t>bias</a:t>
            </a:r>
            <a:r>
              <a:rPr lang="sl-SI" dirty="0"/>
              <a:t> </a:t>
            </a:r>
            <a:r>
              <a:rPr lang="sl-SI" dirty="0" smtClean="0"/>
              <a:t>≠ </a:t>
            </a:r>
            <a:r>
              <a:rPr lang="sl-SI" dirty="0"/>
              <a:t>0 </a:t>
            </a:r>
            <a:r>
              <a:rPr lang="sl-SI" dirty="0" smtClean="0"/>
              <a:t>V)</a:t>
            </a:r>
          </a:p>
          <a:p>
            <a:pPr lvl="1"/>
            <a:r>
              <a:rPr lang="sl-SI" dirty="0" err="1" smtClean="0"/>
              <a:t>Difficult</a:t>
            </a:r>
            <a:r>
              <a:rPr lang="sl-SI" dirty="0" smtClean="0"/>
              <a:t> to </a:t>
            </a:r>
            <a:r>
              <a:rPr lang="sl-SI" dirty="0" err="1" smtClean="0"/>
              <a:t>estimate</a:t>
            </a:r>
            <a:r>
              <a:rPr lang="sl-SI" dirty="0" smtClean="0"/>
              <a:t> </a:t>
            </a:r>
            <a:r>
              <a:rPr lang="sl-SI" dirty="0" err="1" smtClean="0"/>
              <a:t>depletion</a:t>
            </a:r>
            <a:r>
              <a:rPr lang="sl-SI" dirty="0" smtClean="0"/>
              <a:t> </a:t>
            </a:r>
            <a:r>
              <a:rPr lang="sl-SI" dirty="0" err="1" smtClean="0"/>
              <a:t>depth</a:t>
            </a:r>
            <a:endParaRPr lang="sl-SI" dirty="0" smtClean="0"/>
          </a:p>
          <a:p>
            <a:r>
              <a:rPr lang="sl-SI" dirty="0" err="1" smtClean="0"/>
              <a:t>Next</a:t>
            </a:r>
            <a:r>
              <a:rPr lang="sl-SI" dirty="0" smtClean="0"/>
              <a:t> </a:t>
            </a:r>
            <a:r>
              <a:rPr lang="sl-SI" dirty="0" err="1" smtClean="0"/>
              <a:t>steps</a:t>
            </a:r>
            <a:r>
              <a:rPr lang="sl-SI" dirty="0" smtClean="0"/>
              <a:t>:</a:t>
            </a:r>
          </a:p>
          <a:p>
            <a:pPr lvl="1"/>
            <a:r>
              <a:rPr lang="sl-SI" dirty="0" err="1" smtClean="0"/>
              <a:t>Repeat</a:t>
            </a:r>
            <a:r>
              <a:rPr lang="sl-SI" dirty="0" smtClean="0"/>
              <a:t>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tests</a:t>
            </a:r>
            <a:r>
              <a:rPr lang="sl-SI" dirty="0" smtClean="0"/>
              <a:t> on APA08</a:t>
            </a:r>
          </a:p>
          <a:p>
            <a:pPr lvl="1"/>
            <a:r>
              <a:rPr lang="sl-SI" dirty="0" err="1" smtClean="0"/>
              <a:t>Comparison</a:t>
            </a:r>
            <a:r>
              <a:rPr lang="sl-SI" dirty="0" smtClean="0"/>
              <a:t> to proton </a:t>
            </a:r>
            <a:r>
              <a:rPr lang="sl-SI" dirty="0" err="1" smtClean="0"/>
              <a:t>irradiated</a:t>
            </a:r>
            <a:r>
              <a:rPr lang="sl-SI" dirty="0" smtClean="0"/>
              <a:t> </a:t>
            </a:r>
            <a:r>
              <a:rPr lang="sl-SI" dirty="0" err="1" smtClean="0"/>
              <a:t>chips</a:t>
            </a:r>
            <a:endParaRPr lang="sl-SI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sl-SI" smtClean="0"/>
              <a:t>Chess 1 e-TCT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r"/>
            <a:fld id="{396357C6-1119-4E8D-AC1E-0C0892A37A45}" type="datetime1">
              <a:rPr lang="sl-SI" smtClean="0"/>
              <a:t>19. 01. 2016</a:t>
            </a:fld>
            <a:endParaRPr lang="sl-S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18950-0CE4-484E-80B3-12B28BBEA99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20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Standard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522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3" baseType="lpstr">
      <vt:lpstr>Arial</vt:lpstr>
      <vt:lpstr>Arial Black</vt:lpstr>
      <vt:lpstr>Calibri</vt:lpstr>
      <vt:lpstr>DejaVu Sans</vt:lpstr>
      <vt:lpstr>Droid Sans Fallback</vt:lpstr>
      <vt:lpstr>FreeSans</vt:lpstr>
      <vt:lpstr>Liberation Sans</vt:lpstr>
      <vt:lpstr>Liberation Serif</vt:lpstr>
      <vt:lpstr>StarSymbol</vt:lpstr>
      <vt:lpstr>Symbol</vt:lpstr>
      <vt:lpstr>Times New Roman</vt:lpstr>
      <vt:lpstr>Verdana</vt:lpstr>
      <vt:lpstr>Wingdings</vt:lpstr>
      <vt:lpstr>Blank</vt:lpstr>
      <vt:lpstr>Theme Standard</vt:lpstr>
      <vt:lpstr>Edge TCT Measurements with Chess 1 – Status Update</vt:lpstr>
      <vt:lpstr>Chess 1 status</vt:lpstr>
      <vt:lpstr>Charge Collection Efficiency (APA02 pix 4)</vt:lpstr>
      <vt:lpstr>Depletion depth from amplifier curve</vt:lpstr>
      <vt:lpstr>Drift Contribution</vt:lpstr>
      <vt:lpstr>Pulse Height dependence from Vbias</vt:lpstr>
      <vt:lpstr>Two pixels combined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 Jožef Stefan Odsek za avtomatiko biokibernetiko in robotiko</dc:title>
  <dc:creator>Jadran</dc:creator>
  <cp:lastModifiedBy>Lenovo</cp:lastModifiedBy>
  <cp:revision>470</cp:revision>
  <dcterms:created xsi:type="dcterms:W3CDTF">2004-05-05T10:12:03Z</dcterms:created>
  <dcterms:modified xsi:type="dcterms:W3CDTF">2016-01-19T15:52:00Z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Inštitut Jožef Štefan</vt:lpwstr>
  </property>
  <property fmtid="{D5CDD505-2E9C-101B-9397-08002B2CF9AE}" pid="4" name="HiddenSlides">
    <vt:r8>0</vt:r8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r8>0</vt:r8>
  </property>
  <property fmtid="{D5CDD505-2E9C-101B-9397-08002B2CF9AE}" pid="8" name="Notes">
    <vt:r8>0</vt:r8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r8>1</vt:r8>
  </property>
</Properties>
</file>