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556" r:id="rId3"/>
    <p:sldId id="565" r:id="rId4"/>
    <p:sldId id="564" r:id="rId5"/>
    <p:sldId id="566" r:id="rId6"/>
    <p:sldId id="570" r:id="rId7"/>
    <p:sldId id="546" r:id="rId8"/>
    <p:sldId id="571" r:id="rId9"/>
    <p:sldId id="547" r:id="rId10"/>
    <p:sldId id="557" r:id="rId11"/>
    <p:sldId id="574" r:id="rId12"/>
    <p:sldId id="580" r:id="rId13"/>
    <p:sldId id="576" r:id="rId14"/>
    <p:sldId id="577" r:id="rId15"/>
    <p:sldId id="575" r:id="rId16"/>
    <p:sldId id="529" r:id="rId17"/>
    <p:sldId id="572" r:id="rId18"/>
    <p:sldId id="573" r:id="rId19"/>
    <p:sldId id="454" r:id="rId20"/>
    <p:sldId id="411" r:id="rId21"/>
    <p:sldId id="553" r:id="rId22"/>
    <p:sldId id="554" r:id="rId23"/>
    <p:sldId id="559" r:id="rId24"/>
    <p:sldId id="579" r:id="rId25"/>
    <p:sldId id="563" r:id="rId26"/>
    <p:sldId id="509" r:id="rId27"/>
    <p:sldId id="511" r:id="rId2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buChar char="n"/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buChar char="n"/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buChar char="n"/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buChar char="n"/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2"/>
      </a:buClr>
      <a:buSzPct val="80000"/>
      <a:buFont typeface="Wingdings" pitchFamily="2" charset="2"/>
      <a:buChar char="n"/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rkhard Hei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283"/>
    <a:srgbClr val="83BEA7"/>
    <a:srgbClr val="839BBE"/>
    <a:srgbClr val="000000"/>
    <a:srgbClr val="EBE7AD"/>
    <a:srgbClr val="FD930A"/>
    <a:srgbClr val="FF3300"/>
    <a:srgbClr val="0106BF"/>
    <a:srgbClr val="626262"/>
    <a:srgbClr val="251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9" autoAdjust="0"/>
    <p:restoredTop sz="96850" autoAdjust="0"/>
  </p:normalViewPr>
  <p:slideViewPr>
    <p:cSldViewPr snapToGrid="0">
      <p:cViewPr varScale="1">
        <p:scale>
          <a:sx n="114" d="100"/>
          <a:sy n="114" d="100"/>
        </p:scale>
        <p:origin x="-920" y="-10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432" y="-64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54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D32B1BF-3432-41D5-BC0B-3E42997C11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087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E45CCF-788F-4C3B-8F8F-BCC24ECBCCA2}" type="slidenum">
              <a:rPr lang="de-DE"/>
              <a:pPr/>
              <a:t>1</a:t>
            </a:fld>
            <a:endParaRPr lang="de-DE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/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/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 Upper area: </a:t>
            </a:r>
            <a:r>
              <a:rPr lang="en-GB" sz="1100" b="1" smtClean="0"/>
              <a:t>Title</a:t>
            </a:r>
            <a:r>
              <a:rPr lang="en-GB" sz="1100" smtClean="0"/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 Lower area </a:t>
            </a:r>
            <a:r>
              <a:rPr lang="en-GB" sz="1100" b="1" smtClean="0"/>
              <a:t>(subtitle):</a:t>
            </a:r>
            <a:r>
              <a:rPr lang="en-GB" sz="1100" smtClean="0"/>
              <a:t> Conference/meeting/workshop, location, date, </a:t>
            </a:r>
            <a:br>
              <a:rPr lang="en-GB" sz="1100" smtClean="0"/>
            </a:br>
            <a:r>
              <a:rPr lang="en-GB" sz="1100" smtClean="0"/>
              <a:t>  your name and affiliation, </a:t>
            </a:r>
            <a:br>
              <a:rPr lang="en-GB" sz="1100" smtClean="0"/>
            </a:br>
            <a:r>
              <a:rPr lang="en-GB" sz="1100" smtClean="0"/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Change the </a:t>
            </a:r>
            <a:r>
              <a:rPr lang="en-GB" sz="1100" b="1" smtClean="0"/>
              <a:t>partner logos</a:t>
            </a:r>
            <a:r>
              <a:rPr lang="en-GB" sz="1100" smtClean="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2B1BF-3432-41D5-BC0B-3E42997C114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86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2B1BF-3432-41D5-BC0B-3E42997C114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78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75EB-FFBA-4EA3-B848-4F975EF30E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A07FFF-50EF-48EE-8125-25EDF89EEB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4217EF-5B02-44D6-B690-D8FBB35F82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65F78-A73E-4BA1-9BCC-577F55430C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C57FA4-99BA-44A4-8A84-C7B8FF4015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C8C864-7F5B-4E18-A1E6-43450D2C10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208053-B7B7-4922-9311-1415E7C561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4D7B91-C1AD-4A19-8089-81E1B2B1A9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920C7-2E3D-4FA0-B6C5-371FCE98EB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2B3667-02EB-42F3-8AFB-C144427729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E70339-A28F-478F-BD11-755C9D5DDA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6F2AEC-C3A2-4B78-B838-095B7661CB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  <a:defRPr sz="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Burkhard Heisen (CAS Group)</a:t>
            </a:r>
            <a:endParaRPr lang="en-GB" dirty="0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0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031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000" baseline="0" dirty="0" smtClean="0">
                <a:solidFill>
                  <a:schemeClr val="bg1"/>
                </a:solidFill>
              </a:rPr>
              <a:t>Photon System Control and DAQ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032" name="Picture 127" descr="logo-XFEL_rgb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4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72" r:id="rId10"/>
    <p:sldLayoutId id="2147483682" r:id="rId11"/>
    <p:sldLayoutId id="214748368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29.png"/><Relationship Id="rId9" Type="http://schemas.openxmlformats.org/officeDocument/2006/relationships/image" Target="../media/image37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1346" y="4675976"/>
            <a:ext cx="7965836" cy="1215026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Burkhard Heisen</a:t>
            </a:r>
          </a:p>
          <a:p>
            <a:pPr eaLnBrk="1" hangingPunct="1"/>
            <a:r>
              <a:rPr lang="en-US" sz="2000" dirty="0" smtClean="0"/>
              <a:t>On behalf of many people from WP9x and WP75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Commissioning Meeting</a:t>
            </a:r>
            <a:r>
              <a:rPr lang="en-US" sz="2000" dirty="0" smtClean="0"/>
              <a:t>, </a:t>
            </a:r>
            <a:r>
              <a:rPr lang="en-US" sz="2000" dirty="0" smtClean="0"/>
              <a:t>Hamburg</a:t>
            </a:r>
            <a:r>
              <a:rPr lang="en-US" sz="2000" dirty="0" smtClean="0"/>
              <a:t>, </a:t>
            </a:r>
            <a:r>
              <a:rPr lang="en-US" sz="2000" dirty="0" smtClean="0"/>
              <a:t>January</a:t>
            </a:r>
            <a:r>
              <a:rPr lang="en-US" sz="2000" dirty="0" smtClean="0"/>
              <a:t> 20, 2016</a:t>
            </a:r>
            <a:endParaRPr lang="en-GB" sz="2000" dirty="0" smtClean="0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789063"/>
            <a:ext cx="7251700" cy="2486604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3600" dirty="0"/>
              <a:t>Photon System Controls and DAQ</a:t>
            </a:r>
            <a:r>
              <a:rPr lang="en-GB" sz="3600" dirty="0"/>
              <a:t> </a:t>
            </a:r>
            <a:endParaRPr lang="en-GB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Digitizers, ADCs, Timing interfaces…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8093" y="1256807"/>
            <a:ext cx="5253573" cy="239797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/>
              <a:t>Digitizers </a:t>
            </a:r>
            <a:r>
              <a:rPr lang="en-US" sz="1800" dirty="0" smtClean="0"/>
              <a:t>(used in XGMs</a:t>
            </a:r>
            <a:r>
              <a:rPr lang="en-US" sz="1800" dirty="0"/>
              <a:t>, PESs</a:t>
            </a:r>
            <a:r>
              <a:rPr lang="en-US" sz="1800" dirty="0" smtClean="0"/>
              <a:t>) 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 smtClean="0"/>
              <a:t>Fast ADCs (analog to digital converters)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Timing interfaces (in progress)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Simulink/</a:t>
            </a:r>
            <a:r>
              <a:rPr lang="en-US" sz="1800" dirty="0" err="1" smtClean="0"/>
              <a:t>Matlab</a:t>
            </a:r>
            <a:r>
              <a:rPr lang="en-US" sz="1800" dirty="0" smtClean="0"/>
              <a:t> based FPGA programming framework with </a:t>
            </a:r>
            <a:r>
              <a:rPr lang="en-US" sz="1800" b="1" dirty="0" smtClean="0"/>
              <a:t>Karabo integration </a:t>
            </a:r>
            <a:endParaRPr lang="en-US" sz="1800" dirty="0" smtClean="0"/>
          </a:p>
        </p:txBody>
      </p: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7308248" y="1530628"/>
            <a:ext cx="1382503" cy="2233364"/>
            <a:chOff x="14218271" y="20978963"/>
            <a:chExt cx="2262187" cy="3548502"/>
          </a:xfrm>
        </p:grpSpPr>
        <p:pic>
          <p:nvPicPr>
            <p:cNvPr id="18" name="Picture 55" descr="SIS8300 photograph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4490" y="20978963"/>
              <a:ext cx="1809750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92"/>
            <p:cNvSpPr txBox="1">
              <a:spLocks noChangeArrowheads="1"/>
            </p:cNvSpPr>
            <p:nvPr/>
          </p:nvSpPr>
          <p:spPr bwMode="auto">
            <a:xfrm>
              <a:off x="14218271" y="23598338"/>
              <a:ext cx="2262187" cy="929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" charset="0"/>
                <a:buNone/>
              </a:pPr>
              <a:r>
                <a:rPr lang="en-US" sz="1000" i="1" dirty="0"/>
                <a:t>SIS8300 – ADC AMC</a:t>
              </a:r>
            </a:p>
            <a:p>
              <a:pPr algn="ctr" eaLnBrk="1" hangingPunct="1">
                <a:buFont typeface="Wingdings" charset="0"/>
                <a:buNone/>
              </a:pPr>
              <a:r>
                <a:rPr lang="en-US" sz="1000" i="1" dirty="0"/>
                <a:t>(Struck Innovative Systems)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964" y="1138788"/>
            <a:ext cx="1449830" cy="1104879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344019" y="3287031"/>
            <a:ext cx="8607447" cy="3178821"/>
            <a:chOff x="344019" y="3287031"/>
            <a:chExt cx="8607447" cy="3178821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19" y="3287031"/>
              <a:ext cx="3459923" cy="1755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366" y="5228466"/>
              <a:ext cx="2494071" cy="747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6" descr="http://releaselogger.org/wp-content/uploads/2012/05/xilinx-ise-design-suite-v14-1-iso-tbe-linux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101" y="5272251"/>
              <a:ext cx="1269365" cy="824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909366" y="5943203"/>
              <a:ext cx="1356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b="1" dirty="0" smtClean="0"/>
                <a:t>Final Design</a:t>
              </a:r>
              <a:endParaRPr lang="en-US" sz="1400" b="1" dirty="0"/>
            </a:p>
          </p:txBody>
        </p:sp>
        <p:sp>
          <p:nvSpPr>
            <p:cNvPr id="46" name="Down Arrow 45"/>
            <p:cNvSpPr/>
            <p:nvPr/>
          </p:nvSpPr>
          <p:spPr bwMode="auto">
            <a:xfrm rot="16200000">
              <a:off x="4034253" y="4378483"/>
              <a:ext cx="382134" cy="462068"/>
            </a:xfrm>
            <a:prstGeom prst="downArrow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7" name="Bent-Up Arrow 46"/>
            <p:cNvSpPr/>
            <p:nvPr/>
          </p:nvSpPr>
          <p:spPr bwMode="auto">
            <a:xfrm rot="5400000">
              <a:off x="981163" y="4889587"/>
              <a:ext cx="734923" cy="1017500"/>
            </a:xfrm>
            <a:prstGeom prst="bentUpArrow">
              <a:avLst>
                <a:gd name="adj1" fmla="val 25000"/>
                <a:gd name="adj2" fmla="val 25984"/>
                <a:gd name="adj3" fmla="val 35292"/>
              </a:avLst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48" name="Flowchart: Internal Storage 8"/>
            <p:cNvSpPr/>
            <p:nvPr/>
          </p:nvSpPr>
          <p:spPr bwMode="auto">
            <a:xfrm>
              <a:off x="7682101" y="4303743"/>
              <a:ext cx="991926" cy="611546"/>
            </a:xfrm>
            <a:prstGeom prst="flowChartInternalStorage">
              <a:avLst/>
            </a:prstGeom>
            <a:noFill/>
            <a:ln w="28575" cap="flat" cmpd="sng" algn="ctr">
              <a:solidFill>
                <a:schemeClr val="accent4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Software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en-US" sz="1200" b="1" dirty="0" smtClean="0"/>
                <a:t>(</a:t>
              </a:r>
              <a:r>
                <a:rPr lang="en-US" sz="1200" b="1" dirty="0" err="1" smtClean="0"/>
                <a:t>Karabo</a:t>
              </a:r>
              <a:r>
                <a:rPr lang="en-US" sz="1200" b="1" dirty="0" smtClean="0"/>
                <a:t>)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9" name="Folded Corner 48"/>
            <p:cNvSpPr/>
            <p:nvPr/>
          </p:nvSpPr>
          <p:spPr bwMode="auto">
            <a:xfrm>
              <a:off x="4611263" y="4366368"/>
              <a:ext cx="542847" cy="473992"/>
            </a:xfrm>
            <a:prstGeom prst="foldedCorner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rPr>
                <a:t>XML</a:t>
              </a:r>
              <a:r>
                <a:rPr kumimoji="0" lang="en-US" sz="11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rPr>
                <a:t> 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rPr>
                <a:t>FILE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88916" y="4372532"/>
              <a:ext cx="1797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buNone/>
              </a:pPr>
              <a:r>
                <a:rPr lang="en-US" sz="1200" b="1" dirty="0" smtClean="0"/>
                <a:t>User Registers and Memories Description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88201" y="5464208"/>
              <a:ext cx="1012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buNone/>
              </a:pPr>
              <a:r>
                <a:rPr lang="en-US" sz="1200" b="1" dirty="0" smtClean="0"/>
                <a:t>with script</a:t>
              </a:r>
            </a:p>
          </p:txBody>
        </p:sp>
        <p:sp>
          <p:nvSpPr>
            <p:cNvPr id="52" name="Down Arrow 51"/>
            <p:cNvSpPr/>
            <p:nvPr/>
          </p:nvSpPr>
          <p:spPr bwMode="auto">
            <a:xfrm rot="16200000">
              <a:off x="7063343" y="4378483"/>
              <a:ext cx="382134" cy="462068"/>
            </a:xfrm>
            <a:prstGeom prst="downArrow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53" name="Folded Corner 52"/>
            <p:cNvSpPr/>
            <p:nvPr/>
          </p:nvSpPr>
          <p:spPr bwMode="auto">
            <a:xfrm>
              <a:off x="5257627" y="5324609"/>
              <a:ext cx="670900" cy="578710"/>
            </a:xfrm>
            <a:prstGeom prst="foldedCorner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rPr>
                <a:t>Source Files</a:t>
              </a:r>
            </a:p>
          </p:txBody>
        </p:sp>
        <p:sp>
          <p:nvSpPr>
            <p:cNvPr id="54" name="Down Arrow 53"/>
            <p:cNvSpPr/>
            <p:nvPr/>
          </p:nvSpPr>
          <p:spPr bwMode="auto">
            <a:xfrm rot="16200000">
              <a:off x="4648721" y="5382931"/>
              <a:ext cx="382134" cy="462068"/>
            </a:xfrm>
            <a:prstGeom prst="downArrow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55" name="Elbow Connector 54"/>
            <p:cNvCxnSpPr>
              <a:endCxn id="56" idx="1"/>
            </p:cNvCxnSpPr>
            <p:nvPr/>
          </p:nvCxnSpPr>
          <p:spPr bwMode="auto">
            <a:xfrm rot="16200000" flipH="1">
              <a:off x="4223228" y="5839563"/>
              <a:ext cx="444645" cy="346268"/>
            </a:xfrm>
            <a:prstGeom prst="bentConnector2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56" name="TextBox 55"/>
            <p:cNvSpPr txBox="1"/>
            <p:nvPr/>
          </p:nvSpPr>
          <p:spPr>
            <a:xfrm>
              <a:off x="4618684" y="6004187"/>
              <a:ext cx="2021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buNone/>
              </a:pPr>
              <a:r>
                <a:rPr lang="en-US" sz="1200" b="1" dirty="0" smtClean="0"/>
                <a:t>Bus protocol logic generated automatically</a:t>
              </a:r>
            </a:p>
          </p:txBody>
        </p:sp>
        <p:sp>
          <p:nvSpPr>
            <p:cNvPr id="57" name="Down Arrow 56"/>
            <p:cNvSpPr/>
            <p:nvPr/>
          </p:nvSpPr>
          <p:spPr bwMode="auto">
            <a:xfrm rot="16200000">
              <a:off x="6605295" y="4924881"/>
              <a:ext cx="382134" cy="1378163"/>
            </a:xfrm>
            <a:prstGeom prst="downArrow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4233469" y="5703199"/>
              <a:ext cx="77893" cy="87176"/>
            </a:xfrm>
            <a:prstGeom prst="ellipse">
              <a:avLst/>
            </a:prstGeom>
            <a:solidFill>
              <a:schemeClr val="accent2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060911" y="2654044"/>
            <a:ext cx="1938199" cy="1544683"/>
            <a:chOff x="4581134" y="2583489"/>
            <a:chExt cx="1938199" cy="154468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1134" y="2583489"/>
              <a:ext cx="1938199" cy="12921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3" name="TextBox 92"/>
            <p:cNvSpPr txBox="1">
              <a:spLocks noChangeArrowheads="1"/>
            </p:cNvSpPr>
            <p:nvPr/>
          </p:nvSpPr>
          <p:spPr bwMode="auto">
            <a:xfrm>
              <a:off x="4878316" y="3881951"/>
              <a:ext cx="138250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charset="0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" charset="0"/>
                <a:buNone/>
              </a:pPr>
              <a:r>
                <a:rPr lang="en-US" sz="1000" i="1" dirty="0" err="1"/>
                <a:t>M</a:t>
              </a:r>
              <a:r>
                <a:rPr lang="en-US" sz="1000" i="1" dirty="0" err="1" smtClean="0"/>
                <a:t>icroTCA</a:t>
              </a:r>
              <a:r>
                <a:rPr lang="en-US" sz="1000" i="1" dirty="0" smtClean="0"/>
                <a:t> crate</a:t>
              </a:r>
              <a:endParaRPr lang="en-US" sz="1000" i="1" dirty="0"/>
            </a:p>
          </p:txBody>
        </p:sp>
      </p:grpSp>
      <p:sp>
        <p:nvSpPr>
          <p:cNvPr id="67" name="TextBox 92"/>
          <p:cNvSpPr txBox="1">
            <a:spLocks noChangeArrowheads="1"/>
          </p:cNvSpPr>
          <p:nvPr/>
        </p:nvSpPr>
        <p:spPr bwMode="auto">
          <a:xfrm>
            <a:off x="5640318" y="2259172"/>
            <a:ext cx="16269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1000" i="1" dirty="0" smtClean="0"/>
              <a:t>ADQ 412</a:t>
            </a:r>
            <a:r>
              <a:rPr lang="en-US" sz="1000" i="1" dirty="0"/>
              <a:t> </a:t>
            </a:r>
            <a:r>
              <a:rPr lang="en-US" sz="1000" i="1" dirty="0" smtClean="0"/>
              <a:t>(SP-Devices)</a:t>
            </a:r>
            <a:endParaRPr lang="en-US" sz="1000" i="1" dirty="0"/>
          </a:p>
        </p:txBody>
      </p:sp>
      <p:pic>
        <p:nvPicPr>
          <p:cNvPr id="69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519" y="1255929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363" y="1648218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798" y="2020234"/>
            <a:ext cx="351915" cy="3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207" y="2746062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92"/>
          <p:cNvSpPr txBox="1">
            <a:spLocks noChangeArrowheads="1"/>
          </p:cNvSpPr>
          <p:nvPr/>
        </p:nvSpPr>
        <p:spPr bwMode="auto">
          <a:xfrm>
            <a:off x="7408786" y="6098947"/>
            <a:ext cx="165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1200" i="1" dirty="0" smtClean="0"/>
              <a:t>FPGA compiler/tool</a:t>
            </a:r>
            <a:endParaRPr lang="en-US" sz="12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246241" y="6169796"/>
            <a:ext cx="1438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1" dirty="0" smtClean="0"/>
              <a:t>Courtesy of P. </a:t>
            </a:r>
            <a:r>
              <a:rPr lang="en-US" sz="1000" i="1" dirty="0" err="1" smtClean="0"/>
              <a:t>Geßler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8318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436" y="3130311"/>
            <a:ext cx="5273359" cy="3104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- Software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9530" y="1169981"/>
            <a:ext cx="3886608" cy="3542196"/>
          </a:xfrm>
        </p:spPr>
        <p:txBody>
          <a:bodyPr/>
          <a:lstStyle/>
          <a:p>
            <a:r>
              <a:rPr lang="en-US" sz="1800" dirty="0"/>
              <a:t>High speed data acquisition including </a:t>
            </a:r>
            <a:r>
              <a:rPr lang="en-US" sz="1800" dirty="0" smtClean="0"/>
              <a:t>semi real </a:t>
            </a:r>
            <a:r>
              <a:rPr lang="en-US" sz="1800" dirty="0"/>
              <a:t>time </a:t>
            </a:r>
            <a:r>
              <a:rPr lang="en-US" sz="1800" dirty="0" smtClean="0"/>
              <a:t>O(sec) </a:t>
            </a:r>
            <a:r>
              <a:rPr lang="en-US" sz="1800" dirty="0"/>
              <a:t>data processing and </a:t>
            </a:r>
            <a:r>
              <a:rPr lang="en-US" sz="1800" dirty="0" smtClean="0"/>
              <a:t>formatting</a:t>
            </a:r>
          </a:p>
          <a:p>
            <a:pPr lvl="1"/>
            <a:r>
              <a:rPr lang="en-US" sz="1600" dirty="0" smtClean="0"/>
              <a:t>XFEL train data format (XTDF) defined to ensure coherent handling of data from 3 types of 2D detectors</a:t>
            </a:r>
          </a:p>
          <a:p>
            <a:pPr lvl="1"/>
            <a:r>
              <a:rPr lang="en-US" sz="1600" dirty="0" smtClean="0"/>
              <a:t>Network UDP protocol over 10Gbps switched network to receive data from FPGA based data sources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/>
              <a:t>TCP based protocol (Karabo P2P) for data sources managed by software (e.g. slow cameras) </a:t>
            </a:r>
          </a:p>
          <a:p>
            <a:pPr lvl="1"/>
            <a:r>
              <a:rPr lang="en-US" sz="1600" dirty="0" smtClean="0"/>
              <a:t>PC layer h/w and s/w receiving, processing, formatting and recording data (</a:t>
            </a:r>
            <a:r>
              <a:rPr lang="en-US" sz="1600" b="1" dirty="0" smtClean="0"/>
              <a:t>up to 1GByte/s per single data </a:t>
            </a:r>
            <a:r>
              <a:rPr lang="en-US" sz="1600" b="1" dirty="0" smtClean="0"/>
              <a:t>channel</a:t>
            </a:r>
            <a:r>
              <a:rPr lang="en-US" sz="1600" dirty="0" smtClean="0"/>
              <a:t>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658" y="1088157"/>
            <a:ext cx="1101190" cy="189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970" y="1115556"/>
            <a:ext cx="1369257" cy="17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– Taking data in runs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6545" y="1188071"/>
            <a:ext cx="8757937" cy="2098200"/>
          </a:xfrm>
        </p:spPr>
        <p:txBody>
          <a:bodyPr/>
          <a:lstStyle/>
          <a:p>
            <a:pPr marL="298450" lvl="1" indent="-29845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1600" dirty="0" smtClean="0"/>
              <a:t>Passive </a:t>
            </a:r>
            <a:r>
              <a:rPr lang="en-US" sz="1600" dirty="0"/>
              <a:t>recording vs. active (scan-)script driven recording</a:t>
            </a: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1600" dirty="0"/>
              <a:t>Passive mode: </a:t>
            </a:r>
            <a:r>
              <a:rPr lang="en-US" sz="1600" dirty="0" smtClean="0"/>
              <a:t>Data acquisition is performed until the end of run, i.e. in one way</a:t>
            </a:r>
          </a:p>
          <a:p>
            <a:pPr marL="557213" lvl="2" indent="-29845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1600" dirty="0" smtClean="0"/>
              <a:t>Active mode: A central script defines segments within the run process when data is to be recorded, otherwise (e.g. changing devices parameters, moving motor, etc.) data is only monitored</a:t>
            </a:r>
            <a:endParaRPr lang="en-US" sz="1600" dirty="0"/>
          </a:p>
          <a:p>
            <a:r>
              <a:rPr lang="en-US" sz="1600" dirty="0"/>
              <a:t>Access to run data within the same run for conditional (scan-)script </a:t>
            </a:r>
            <a:r>
              <a:rPr lang="en-US" sz="1600" dirty="0" smtClean="0"/>
              <a:t>execution should be possible</a:t>
            </a:r>
            <a:endParaRPr lang="en-US" sz="1600" dirty="0"/>
          </a:p>
          <a:p>
            <a:endParaRPr lang="en-US" sz="16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4" y="3217362"/>
            <a:ext cx="3077884" cy="30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81" y="3217362"/>
            <a:ext cx="2541992" cy="30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0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– Network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95" y="1237916"/>
            <a:ext cx="4703639" cy="351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3023" y="1237916"/>
            <a:ext cx="3996000" cy="2234944"/>
          </a:xfrm>
          <a:prstGeom prst="rect">
            <a:avLst/>
          </a:prstGeom>
        </p:spPr>
      </p:pic>
      <p:pic>
        <p:nvPicPr>
          <p:cNvPr id="12" name="Picture 5" descr="C:\Users\wrona\AppData\Local\Temp\IMG_0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023" y="3837182"/>
            <a:ext cx="2234944" cy="22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495" y="4954654"/>
            <a:ext cx="4390372" cy="136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8450" indent="-298450" eaLnBrk="1" hangingPunct="1">
              <a:spcBef>
                <a:spcPts val="600"/>
              </a:spcBef>
              <a:buClr>
                <a:schemeClr val="accent2"/>
              </a:buClr>
              <a:buSzPct val="80000"/>
              <a:defRPr sz="2000">
                <a:solidFill>
                  <a:schemeClr val="tx2"/>
                </a:solidFill>
                <a:latin typeface="+mn-lt"/>
                <a:ea typeface="+mn-ea"/>
              </a:defRPr>
            </a:lvl1pPr>
            <a:lvl2pPr marL="558800" lvl="1" indent="-258763" eaLnBrk="1" hangingPunct="1">
              <a:spcBef>
                <a:spcPts val="600"/>
              </a:spcBef>
              <a:buClr>
                <a:schemeClr val="accent1"/>
              </a:buClr>
              <a:buChar char="§"/>
              <a:defRPr sz="16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lvl="2" indent="-257175" eaLnBrk="1" hangingPunct="1">
              <a:spcBef>
                <a:spcPts val="600"/>
              </a:spcBef>
              <a:buClr>
                <a:schemeClr val="accent2"/>
              </a:buClr>
              <a:buSzPct val="60000"/>
              <a:buChar char=""/>
              <a:defRPr sz="1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eaLnBrk="1" hangingPunct="1">
              <a:spcBef>
                <a:spcPts val="600"/>
              </a:spcBef>
              <a:buClr>
                <a:schemeClr val="hlink"/>
              </a:buClr>
              <a:buChar char="§"/>
              <a:defRPr sz="18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eaLnBrk="1" hangingPunct="1">
              <a:spcBef>
                <a:spcPts val="600"/>
              </a:spcBef>
              <a:buClr>
                <a:schemeClr val="accent2"/>
              </a:buClr>
              <a:buChar char="»"/>
              <a:defRPr sz="18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18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18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18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18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 smtClean="0"/>
              <a:t>Incoming/outgoing </a:t>
            </a:r>
            <a:r>
              <a:rPr lang="en-US" sz="1600" dirty="0"/>
              <a:t>data streams over </a:t>
            </a:r>
            <a:r>
              <a:rPr lang="en-US" sz="1600" dirty="0" smtClean="0"/>
              <a:t>10GE/40GE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</a:t>
            </a:r>
            <a:r>
              <a:rPr lang="en-US" sz="1600" dirty="0"/>
              <a:t>based </a:t>
            </a:r>
            <a:r>
              <a:rPr lang="en-US" sz="1600" dirty="0" smtClean="0"/>
              <a:t>network</a:t>
            </a:r>
            <a:endParaRPr lang="en-US" sz="1600" dirty="0"/>
          </a:p>
          <a:p>
            <a:r>
              <a:rPr lang="en-US" sz="1600" dirty="0"/>
              <a:t>Locally IB </a:t>
            </a:r>
            <a:r>
              <a:rPr lang="en-US" sz="1600" dirty="0" smtClean="0"/>
              <a:t>network for transferring data between computing and storage </a:t>
            </a:r>
            <a:r>
              <a:rPr lang="en-US" sz="1600" dirty="0" smtClean="0"/>
              <a:t>nodes</a:t>
            </a:r>
          </a:p>
          <a:p>
            <a:r>
              <a:rPr lang="en-US" sz="1600" dirty="0" smtClean="0"/>
              <a:t>Control and DAQ network are separated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726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629" y="2713147"/>
            <a:ext cx="6316964" cy="361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1848" y="1173264"/>
            <a:ext cx="5098507" cy="18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2594" y="1357557"/>
            <a:ext cx="320506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Calibration constants injection and retrieval controllable by Karabo devices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Huge systems in the back-end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9129" y="3704517"/>
            <a:ext cx="216136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Initial system exists</a:t>
            </a:r>
            <a:r>
              <a:rPr lang="en-US" sz="1600" dirty="0"/>
              <a:t> </a:t>
            </a:r>
            <a:r>
              <a:rPr lang="en-US" sz="1600" dirty="0" smtClean="0"/>
              <a:t>and is functional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More work for simplifying the configuration via Karabo is needed</a:t>
            </a:r>
          </a:p>
        </p:txBody>
      </p:sp>
    </p:spTree>
    <p:extLst>
      <p:ext uri="{BB962C8B-B14F-4D97-AF65-F5344CB8AC3E}">
        <p14:creationId xmlns:p14="http://schemas.microsoft.com/office/powerpoint/2010/main" val="212501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 – GUI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7" name="Content Placeholder 3" descr="karabo_calibration_pipeline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56" b="6256"/>
          <a:stretch>
            <a:fillRect/>
          </a:stretch>
        </p:blipFill>
        <p:spPr>
          <a:xfrm>
            <a:off x="401078" y="1368350"/>
            <a:ext cx="7853609" cy="4858853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753" y="1815019"/>
            <a:ext cx="2595018" cy="352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5" descr="pnCCD_VaccumGUI_20141104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6995" y="3690621"/>
            <a:ext cx="2631642" cy="168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74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Macros and Pipelines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Burkhard Heisen </a:t>
            </a:r>
            <a:r>
              <a:rPr lang="en-US" dirty="0"/>
              <a:t>(CAS Group)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733898" y="4180485"/>
            <a:ext cx="3951111" cy="2159000"/>
            <a:chOff x="3481586" y="2808635"/>
            <a:chExt cx="4584159" cy="2142541"/>
          </a:xfrm>
        </p:grpSpPr>
        <p:pic>
          <p:nvPicPr>
            <p:cNvPr id="6" name="Picture 2" descr="C:\Users\wegerk\Downloads\0000\Screenshot from 2014-11-04 14%3A22%3A21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81586" y="2808635"/>
              <a:ext cx="4584159" cy="2142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urved Connector 6"/>
            <p:cNvCxnSpPr/>
            <p:nvPr/>
          </p:nvCxnSpPr>
          <p:spPr bwMode="auto">
            <a:xfrm flipV="1">
              <a:off x="4042931" y="3958901"/>
              <a:ext cx="659210" cy="345964"/>
            </a:xfrm>
            <a:prstGeom prst="curvedConnector3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4469657" y="4099424"/>
              <a:ext cx="1076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i="1" dirty="0"/>
                <a:t>d</a:t>
              </a:r>
              <a:r>
                <a:rPr lang="en-US" sz="1200" i="1" dirty="0" smtClean="0"/>
                <a:t>rag &amp; drop</a:t>
              </a:r>
              <a:endParaRPr lang="de-DE" sz="1200" i="1" dirty="0"/>
            </a:p>
          </p:txBody>
        </p:sp>
      </p:grpSp>
      <p:pic>
        <p:nvPicPr>
          <p:cNvPr id="12" name="Picture 11" descr="macro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537" y="1139386"/>
            <a:ext cx="3651665" cy="275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82311" y="1184398"/>
            <a:ext cx="4976636" cy="577832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 smtClean="0"/>
              <a:t>Macro editing</a:t>
            </a:r>
          </a:p>
          <a:p>
            <a:pPr marL="523875" lvl="1" indent="-263525">
              <a:lnSpc>
                <a:spcPct val="120000"/>
              </a:lnSpc>
            </a:pPr>
            <a:r>
              <a:rPr lang="en-US" sz="1600" dirty="0" smtClean="0"/>
              <a:t>Editing and execution from within GUI or using regular terminal</a:t>
            </a:r>
          </a:p>
          <a:p>
            <a:pPr marL="523875" lvl="1" indent="-263525">
              <a:lnSpc>
                <a:spcPct val="120000"/>
              </a:lnSpc>
            </a:pPr>
            <a:r>
              <a:rPr lang="en-US" sz="1600" dirty="0" smtClean="0"/>
              <a:t>Macro parameters and functions </a:t>
            </a:r>
            <a:r>
              <a:rPr lang="en-US" sz="1600" b="1" dirty="0" smtClean="0"/>
              <a:t>integrate</a:t>
            </a:r>
            <a:r>
              <a:rPr lang="en-US" sz="1600" dirty="0" smtClean="0"/>
              <a:t> automatically </a:t>
            </a:r>
            <a:r>
              <a:rPr lang="en-US" sz="1600" b="1" dirty="0" smtClean="0"/>
              <a:t>into configuration</a:t>
            </a:r>
            <a:r>
              <a:rPr lang="en-US" sz="1600" dirty="0" smtClean="0"/>
              <a:t> panel</a:t>
            </a:r>
          </a:p>
          <a:p>
            <a:pPr marL="523875" lvl="1" indent="-263525">
              <a:lnSpc>
                <a:spcPct val="120000"/>
              </a:lnSpc>
            </a:pPr>
            <a:r>
              <a:rPr lang="en-US" sz="1600" dirty="0" smtClean="0"/>
              <a:t>Macro API can be </a:t>
            </a:r>
            <a:r>
              <a:rPr lang="en-US" sz="1600" b="1" dirty="0" smtClean="0"/>
              <a:t>interactively executed</a:t>
            </a:r>
            <a:r>
              <a:rPr lang="en-US" sz="1600" dirty="0" smtClean="0"/>
              <a:t> in embedded </a:t>
            </a:r>
            <a:r>
              <a:rPr lang="en-US" sz="1600" dirty="0" err="1" smtClean="0"/>
              <a:t>IPython</a:t>
            </a:r>
            <a:r>
              <a:rPr lang="en-US" sz="1600" dirty="0" smtClean="0"/>
              <a:t> interpreter</a:t>
            </a:r>
          </a:p>
          <a:p>
            <a:pPr marL="523875" lvl="1" indent="-263525">
              <a:lnSpc>
                <a:spcPct val="120000"/>
              </a:lnSpc>
            </a:pPr>
            <a:r>
              <a:rPr lang="en-US" sz="1600" dirty="0" smtClean="0"/>
              <a:t>Macro writing is something we hope our </a:t>
            </a:r>
            <a:r>
              <a:rPr lang="en-US" sz="1600" b="1" dirty="0" smtClean="0"/>
              <a:t>users</a:t>
            </a:r>
            <a:r>
              <a:rPr lang="en-US" sz="1600" dirty="0" smtClean="0"/>
              <a:t> </a:t>
            </a:r>
            <a:r>
              <a:rPr lang="en-US" sz="1600" b="1" dirty="0" smtClean="0"/>
              <a:t>can</a:t>
            </a:r>
            <a:r>
              <a:rPr lang="en-US" sz="1600" dirty="0" smtClean="0"/>
              <a:t> easily </a:t>
            </a:r>
            <a:r>
              <a:rPr lang="en-US" sz="1600" b="1" dirty="0" smtClean="0"/>
              <a:t>do</a:t>
            </a:r>
            <a:r>
              <a:rPr lang="en-US" sz="1600" dirty="0" smtClean="0"/>
              <a:t> themselves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Pipeline configuration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Whole devices can be </a:t>
            </a:r>
            <a:r>
              <a:rPr lang="en-US" sz="1600" b="1" dirty="0" smtClean="0"/>
              <a:t>dragged</a:t>
            </a:r>
            <a:r>
              <a:rPr lang="en-US" sz="1600" dirty="0" smtClean="0"/>
              <a:t> (from left side) as pipeline nodes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Dragging individual parameters from right is still possible (e.g. control parameters)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Devices can be </a:t>
            </a:r>
            <a:r>
              <a:rPr lang="en-US" sz="1600" b="1" dirty="0" smtClean="0"/>
              <a:t>grouped</a:t>
            </a:r>
            <a:r>
              <a:rPr lang="en-US" sz="1600" dirty="0" smtClean="0"/>
              <a:t> and edited as group (connections and configurations)</a:t>
            </a:r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166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Integration – Story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284" name="Picture 2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84" y="1063627"/>
            <a:ext cx="8107884" cy="54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2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Integration – Story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6" y="1071169"/>
            <a:ext cx="8943461" cy="5402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2027" y="2595596"/>
            <a:ext cx="60620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1" dirty="0" smtClean="0"/>
              <a:t>End-to-end test scheduled for May, 2016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29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4D7B91-C1AD-4A19-8089-81E1B2B1A91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Burkhard Heisen </a:t>
            </a:r>
            <a:r>
              <a:rPr lang="en-US" dirty="0"/>
              <a:t>(CAS Group)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4809" y="1410740"/>
            <a:ext cx="5929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/>
            <a:r>
              <a:rPr lang="en-US" sz="1800" dirty="0" smtClean="0"/>
              <a:t>Software layer (Karabo) will be ready and usable for </a:t>
            </a:r>
            <a:r>
              <a:rPr lang="en-US" sz="1800" dirty="0" smtClean="0"/>
              <a:t>simple control </a:t>
            </a:r>
            <a:r>
              <a:rPr lang="en-US" sz="1800" dirty="0" smtClean="0"/>
              <a:t>during installation and commissioning</a:t>
            </a:r>
            <a:endParaRPr lang="de-DE" sz="18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0245" y="4387802"/>
            <a:ext cx="54217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/>
            <a:r>
              <a:rPr lang="en-US" sz="1800" dirty="0" smtClean="0"/>
              <a:t>Many interfaces have to be aligned into a big picture (fast electronics, slow control, detector read out, calibration) </a:t>
            </a:r>
            <a:endParaRPr lang="de-DE" sz="1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7963" y="2165845"/>
            <a:ext cx="52933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/>
            <a:r>
              <a:rPr lang="en-US" sz="1800" dirty="0" smtClean="0"/>
              <a:t>Much effort goes into the graphical user interface of Karabo (scene-scene linkage, powerful configuration, etc.)</a:t>
            </a:r>
            <a:endParaRPr lang="de-DE" sz="1800" b="1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6670" y="3298499"/>
            <a:ext cx="54217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/>
            <a:r>
              <a:rPr lang="en-US" sz="1800" dirty="0" smtClean="0"/>
              <a:t>Beckhoff firmware is currently under extensive testing and stabilization and will be ready for installation and commissioning</a:t>
            </a:r>
            <a:endParaRPr lang="de-DE" sz="18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0094" y="5498234"/>
            <a:ext cx="5421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/>
            <a:r>
              <a:rPr lang="en-US" sz="1800" dirty="0" smtClean="0"/>
              <a:t>The detector end-to-end tests will force this alignment and test the system as a whole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642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5671" y="1420294"/>
            <a:ext cx="8488014" cy="4884617"/>
            <a:chOff x="415671" y="1420294"/>
            <a:chExt cx="8488014" cy="48846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8170" y="1475725"/>
              <a:ext cx="6445515" cy="36726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5671" y="3976944"/>
              <a:ext cx="4116437" cy="2327967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4318699" y="1420294"/>
              <a:ext cx="4024458" cy="1342333"/>
              <a:chOff x="3726020" y="1247988"/>
              <a:chExt cx="4024458" cy="134233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screen">
                <a:alphaModFix amt="8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32872">
                <a:off x="3726020" y="1573726"/>
                <a:ext cx="4024458" cy="76036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 rot="1344059">
                <a:off x="3757666" y="1247988"/>
                <a:ext cx="1092077" cy="376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US" sz="1600" b="1" dirty="0" smtClean="0"/>
                  <a:t>Karabo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344059">
                <a:off x="5840568" y="2282544"/>
                <a:ext cx="18473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b="1" dirty="0" smtClean="0"/>
                  <a:t>DOOCS Tine EPICS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406936"/>
            <a:ext cx="6177208" cy="257001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600" dirty="0" smtClean="0"/>
              <a:t>Beckhoff</a:t>
            </a: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dirty="0" smtClean="0"/>
              <a:t>COTS devices (heaters, </a:t>
            </a:r>
            <a:r>
              <a:rPr lang="en-US" sz="1600" dirty="0" smtClean="0"/>
              <a:t>cameras, etc</a:t>
            </a:r>
            <a:r>
              <a:rPr lang="en-US" sz="1600" dirty="0" smtClean="0"/>
              <a:t>.)</a:t>
            </a:r>
          </a:p>
          <a:p>
            <a:pPr>
              <a:lnSpc>
                <a:spcPct val="120000"/>
              </a:lnSpc>
            </a:pPr>
            <a:r>
              <a:rPr lang="en-US" sz="1600" dirty="0" err="1" smtClean="0"/>
              <a:t>MicroTCA</a:t>
            </a:r>
            <a:r>
              <a:rPr lang="en-US" sz="1600" dirty="0" smtClean="0"/>
              <a:t> (digitizers, timing, read </a:t>
            </a:r>
            <a:r>
              <a:rPr lang="en-US" sz="1600" dirty="0" smtClean="0"/>
              <a:t>out</a:t>
            </a:r>
            <a:r>
              <a:rPr lang="en-US" sz="1600" dirty="0" smtClean="0"/>
              <a:t>, etc.</a:t>
            </a:r>
            <a:r>
              <a:rPr lang="en-US" sz="16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DAQ integration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Calibration integration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Graphical visualization</a:t>
            </a:r>
            <a:endParaRPr lang="en-US" sz="1600" dirty="0" smtClean="0"/>
          </a:p>
          <a:p>
            <a:pPr>
              <a:lnSpc>
                <a:spcPct val="120000"/>
              </a:lnSpc>
            </a:pPr>
            <a:r>
              <a:rPr lang="en-US" sz="1600" dirty="0" smtClean="0"/>
              <a:t>Detector end-to-end test layout</a:t>
            </a:r>
            <a:endParaRPr lang="en-US" sz="1600" dirty="0" smtClean="0"/>
          </a:p>
          <a:p>
            <a:pPr lvl="1">
              <a:lnSpc>
                <a:spcPct val="120000"/>
              </a:lnSpc>
            </a:pPr>
            <a:endParaRPr lang="en-US" sz="1600" dirty="0" smtClean="0"/>
          </a:p>
          <a:p>
            <a:pPr lvl="1">
              <a:lnSpc>
                <a:spcPct val="120000"/>
              </a:lnSpc>
            </a:pPr>
            <a:endParaRPr lang="en-US" sz="1600" dirty="0" smtClean="0"/>
          </a:p>
          <a:p>
            <a:pPr lvl="1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8320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4D7B91-C1AD-4A19-8089-81E1B2B1A91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5" name="Picture 4" descr="tgimage_c5_p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860" y="1414856"/>
            <a:ext cx="3538916" cy="3527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2347" y="5159456"/>
            <a:ext cx="3985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Thank you for your kind attention.</a:t>
            </a:r>
            <a:endParaRPr lang="de-DE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dirty="0" smtClean="0"/>
              <a:t>Burkhard Heisen (</a:t>
            </a:r>
            <a:r>
              <a:rPr lang="en-US" dirty="0"/>
              <a:t>CAS Group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94967" y="6058230"/>
            <a:ext cx="3989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1" dirty="0" smtClean="0"/>
              <a:t>Contact details: </a:t>
            </a:r>
            <a:r>
              <a:rPr lang="en-US" sz="1600" i="1" dirty="0" err="1" smtClean="0"/>
              <a:t>burkhard.heisen@xfel.eu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205374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(data)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66084" y="6236635"/>
            <a:ext cx="1333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1" dirty="0" smtClean="0"/>
              <a:t>Courtesy of S. </a:t>
            </a:r>
            <a:r>
              <a:rPr lang="en-US" sz="1000" i="1" dirty="0" err="1" smtClean="0"/>
              <a:t>Hauf</a:t>
            </a:r>
            <a:endParaRPr lang="en-US" sz="1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49" y="1056206"/>
            <a:ext cx="8096742" cy="53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5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realization (Karabo)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5479135" y="1193726"/>
            <a:ext cx="1447800" cy="2340902"/>
            <a:chOff x="558800" y="1238284"/>
            <a:chExt cx="1447800" cy="2340902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773175" y="1238284"/>
              <a:ext cx="1171188" cy="1836329"/>
              <a:chOff x="2868674" y="1581185"/>
              <a:chExt cx="900914" cy="1412517"/>
            </a:xfrm>
          </p:grpSpPr>
          <p:sp>
            <p:nvSpPr>
              <p:cNvPr id="20" name="Rounded Rectangle 19"/>
              <p:cNvSpPr/>
              <p:nvPr/>
            </p:nvSpPr>
            <p:spPr bwMode="auto">
              <a:xfrm>
                <a:off x="3429722" y="1581185"/>
                <a:ext cx="339866" cy="339866"/>
              </a:xfrm>
              <a:prstGeom prst="roundRect">
                <a:avLst/>
              </a:prstGeom>
              <a:solidFill>
                <a:srgbClr val="83BEA7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2868674" y="1627039"/>
                <a:ext cx="784927" cy="78492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Equipment</a:t>
                </a: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</a:t>
                </a:r>
              </a:p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r>
                  <a:rPr kumimoji="0" lang="en-US" sz="12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Control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9007" y="2580530"/>
                <a:ext cx="413172" cy="413172"/>
              </a:xfrm>
              <a:prstGeom prst="rect">
                <a:avLst/>
              </a:prstGeom>
            </p:spPr>
          </p:pic>
          <p:cxnSp>
            <p:nvCxnSpPr>
              <p:cNvPr id="23" name="Straight Connector 22"/>
              <p:cNvCxnSpPr>
                <a:stCxn id="21" idx="4"/>
                <a:endCxn id="22" idx="0"/>
              </p:cNvCxnSpPr>
              <p:nvPr/>
            </p:nvCxnSpPr>
            <p:spPr bwMode="auto">
              <a:xfrm flipH="1">
                <a:off x="3255593" y="2411966"/>
                <a:ext cx="5545" cy="168564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TextBox 18"/>
            <p:cNvSpPr txBox="1"/>
            <p:nvPr/>
          </p:nvSpPr>
          <p:spPr>
            <a:xfrm>
              <a:off x="558800" y="3117521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e.g. motor, pump, valve, sensor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096" y="1547487"/>
            <a:ext cx="1878213" cy="2189469"/>
            <a:chOff x="2351287" y="1224430"/>
            <a:chExt cx="1878213" cy="2189469"/>
          </a:xfrm>
        </p:grpSpPr>
        <p:grpSp>
          <p:nvGrpSpPr>
            <p:cNvPr id="25" name="Group 24"/>
            <p:cNvGrpSpPr/>
            <p:nvPr/>
          </p:nvGrpSpPr>
          <p:grpSpPr>
            <a:xfrm>
              <a:off x="2671946" y="1224430"/>
              <a:ext cx="1557554" cy="1897769"/>
              <a:chOff x="2671946" y="1224430"/>
              <a:chExt cx="1557554" cy="1897769"/>
            </a:xfrm>
          </p:grpSpPr>
          <p:grpSp>
            <p:nvGrpSpPr>
              <p:cNvPr id="27" name="Group 33"/>
              <p:cNvGrpSpPr/>
              <p:nvPr/>
            </p:nvGrpSpPr>
            <p:grpSpPr>
              <a:xfrm>
                <a:off x="2671946" y="1224430"/>
                <a:ext cx="1200970" cy="1102847"/>
                <a:chOff x="4036578" y="2031101"/>
                <a:chExt cx="923840" cy="848315"/>
              </a:xfrm>
            </p:grpSpPr>
            <p:sp>
              <p:nvSpPr>
                <p:cNvPr id="36" name="Isosceles Triangle 35"/>
                <p:cNvSpPr/>
                <p:nvPr/>
              </p:nvSpPr>
              <p:spPr bwMode="auto">
                <a:xfrm>
                  <a:off x="4556788" y="2031101"/>
                  <a:ext cx="403630" cy="347957"/>
                </a:xfrm>
                <a:prstGeom prst="triangle">
                  <a:avLst/>
                </a:prstGeom>
                <a:solidFill>
                  <a:srgbClr val="EBE7AD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270000" tIns="0" rIns="91440" bIns="45720" numCol="1" rtlCol="0" anchor="ctr" anchorCtr="0" compatLnSpc="1">
                  <a:prstTxWarp prst="textNoShape">
                    <a:avLst/>
                  </a:prstTxWarp>
                  <a:normAutofit fontScale="70000" lnSpcReduction="20000"/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 bwMode="auto">
                <a:xfrm>
                  <a:off x="4036578" y="2094489"/>
                  <a:ext cx="784927" cy="784927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36000" tIns="0" rIns="0" bIns="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DAQ</a:t>
                  </a:r>
                </a:p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Equipment</a:t>
                  </a:r>
                </a:p>
              </p:txBody>
            </p:sp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2934078" y="2548040"/>
                <a:ext cx="486325" cy="574159"/>
              </a:xfrm>
              <a:prstGeom prst="rect">
                <a:avLst/>
              </a:prstGeom>
            </p:spPr>
          </p:pic>
          <p:grpSp>
            <p:nvGrpSpPr>
              <p:cNvPr id="29" name="Group 129"/>
              <p:cNvGrpSpPr>
                <a:grpSpLocks noChangeAspect="1"/>
              </p:cNvGrpSpPr>
              <p:nvPr/>
            </p:nvGrpSpPr>
            <p:grpSpPr>
              <a:xfrm>
                <a:off x="3704724" y="1736435"/>
                <a:ext cx="524776" cy="191691"/>
                <a:chOff x="1722064" y="2499496"/>
                <a:chExt cx="527688" cy="192744"/>
              </a:xfrm>
            </p:grpSpPr>
            <p:grpSp>
              <p:nvGrpSpPr>
                <p:cNvPr id="31" name="Group 120"/>
                <p:cNvGrpSpPr/>
                <p:nvPr/>
              </p:nvGrpSpPr>
              <p:grpSpPr>
                <a:xfrm>
                  <a:off x="2013911" y="2499496"/>
                  <a:ext cx="235841" cy="192744"/>
                  <a:chOff x="4485111" y="4313055"/>
                  <a:chExt cx="235841" cy="192744"/>
                </a:xfrm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4485111" y="4313055"/>
                    <a:ext cx="135441" cy="192744"/>
                  </a:xfrm>
                  <a:prstGeom prst="rect">
                    <a:avLst/>
                  </a:prstGeom>
                  <a:solidFill>
                    <a:srgbClr val="ECE7AE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40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4622425" y="4354818"/>
                    <a:ext cx="98527" cy="36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622425" y="4421017"/>
                    <a:ext cx="98527" cy="36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2" name="Rectangle 31"/>
                <p:cNvSpPr/>
                <p:nvPr/>
              </p:nvSpPr>
              <p:spPr>
                <a:xfrm>
                  <a:off x="1722064" y="2580586"/>
                  <a:ext cx="288000" cy="288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30" name="Straight Connector 29"/>
              <p:cNvCxnSpPr>
                <a:stCxn id="37" idx="4"/>
                <a:endCxn id="28" idx="0"/>
              </p:cNvCxnSpPr>
              <p:nvPr/>
            </p:nvCxnSpPr>
            <p:spPr bwMode="auto">
              <a:xfrm flipH="1">
                <a:off x="3177242" y="2327277"/>
                <a:ext cx="4898" cy="220763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6" name="TextBox 25"/>
            <p:cNvSpPr txBox="1"/>
            <p:nvPr/>
          </p:nvSpPr>
          <p:spPr>
            <a:xfrm>
              <a:off x="2351287" y="3136900"/>
              <a:ext cx="1826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e.g. commercial camera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05184" y="1937717"/>
            <a:ext cx="2171700" cy="2446880"/>
            <a:chOff x="6457528" y="1135645"/>
            <a:chExt cx="2171700" cy="2446880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7026760" y="1135645"/>
              <a:ext cx="1209668" cy="1903879"/>
              <a:chOff x="5560333" y="3932985"/>
              <a:chExt cx="930453" cy="1464515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5560333" y="3932985"/>
                <a:ext cx="930453" cy="917890"/>
                <a:chOff x="3912323" y="4819317"/>
                <a:chExt cx="930453" cy="917890"/>
              </a:xfrm>
            </p:grpSpPr>
            <p:sp>
              <p:nvSpPr>
                <p:cNvPr id="44" name="Diamond 43"/>
                <p:cNvSpPr/>
                <p:nvPr/>
              </p:nvSpPr>
              <p:spPr>
                <a:xfrm>
                  <a:off x="4379860" y="4819317"/>
                  <a:ext cx="462916" cy="462916"/>
                </a:xfrm>
                <a:prstGeom prst="diamond">
                  <a:avLst/>
                </a:prstGeom>
                <a:solidFill>
                  <a:schemeClr val="accent5">
                    <a:alpha val="63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85000" lnSpcReduction="20000"/>
                </a:bodyPr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>
                  <a:off x="3912323" y="4922685"/>
                  <a:ext cx="814522" cy="814522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36000" tIns="0" rIns="0" bIns="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Service </a:t>
                  </a:r>
                </a:p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Device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endParaRPr>
                </a:p>
              </p:txBody>
            </p:sp>
          </p:grpSp>
          <p:cxnSp>
            <p:nvCxnSpPr>
              <p:cNvPr id="42" name="Straight Connector 41"/>
              <p:cNvCxnSpPr>
                <a:stCxn id="45" idx="4"/>
              </p:cNvCxnSpPr>
              <p:nvPr/>
            </p:nvCxnSpPr>
            <p:spPr bwMode="auto">
              <a:xfrm flipH="1">
                <a:off x="5963122" y="4850874"/>
                <a:ext cx="4472" cy="176389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Cube 42"/>
              <p:cNvSpPr/>
              <p:nvPr/>
            </p:nvSpPr>
            <p:spPr bwMode="auto">
              <a:xfrm>
                <a:off x="5740400" y="5029200"/>
                <a:ext cx="411629" cy="368300"/>
              </a:xfrm>
              <a:prstGeom prst="cube">
                <a:avLst>
                  <a:gd name="adj" fmla="val 22059"/>
                </a:avLst>
              </a:prstGeom>
              <a:solidFill>
                <a:schemeClr val="accent5"/>
              </a:solidFill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marL="268288" marR="0" indent="-268288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457528" y="3120860"/>
              <a:ext cx="2171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e.g. </a:t>
              </a:r>
              <a:r>
                <a:rPr lang="en-US" sz="1200" dirty="0" err="1" smtClean="0">
                  <a:solidFill>
                    <a:srgbClr val="000000"/>
                  </a:solidFill>
                </a:rPr>
                <a:t>calibrationManager</a:t>
              </a:r>
              <a:r>
                <a:rPr lang="en-US" sz="1200" dirty="0" smtClean="0">
                  <a:solidFill>
                    <a:srgbClr val="000000"/>
                  </a:solidFill>
                </a:rPr>
                <a:t>, </a:t>
              </a:r>
              <a:r>
                <a:rPr lang="en-US" sz="1200" dirty="0" err="1" smtClean="0">
                  <a:solidFill>
                    <a:srgbClr val="000000"/>
                  </a:solidFill>
                </a:rPr>
                <a:t>configurationManager</a:t>
              </a:r>
              <a:r>
                <a:rPr lang="en-US" sz="1200" dirty="0" smtClean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033295" y="4732159"/>
            <a:ext cx="1852489" cy="1109762"/>
            <a:chOff x="3003678" y="4123615"/>
            <a:chExt cx="1583276" cy="948468"/>
          </a:xfrm>
        </p:grpSpPr>
        <p:grpSp>
          <p:nvGrpSpPr>
            <p:cNvPr id="47" name="Group 46"/>
            <p:cNvGrpSpPr/>
            <p:nvPr/>
          </p:nvGrpSpPr>
          <p:grpSpPr>
            <a:xfrm>
              <a:off x="3338235" y="4123615"/>
              <a:ext cx="902881" cy="948468"/>
              <a:chOff x="4482710" y="3526380"/>
              <a:chExt cx="731713" cy="759443"/>
            </a:xfrm>
          </p:grpSpPr>
          <p:sp>
            <p:nvSpPr>
              <p:cNvPr id="60" name="Octagon 59"/>
              <p:cNvSpPr/>
              <p:nvPr/>
            </p:nvSpPr>
            <p:spPr bwMode="auto">
              <a:xfrm>
                <a:off x="4858373" y="3526380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270000" tIns="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 bwMode="auto">
              <a:xfrm>
                <a:off x="4482710" y="3600673"/>
                <a:ext cx="685149" cy="68515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36000" tIns="0" rIns="0" bIns="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Analysis </a:t>
                </a:r>
              </a:p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r>
                  <a:rPr lang="en-US" sz="1200" dirty="0">
                    <a:solidFill>
                      <a:srgbClr val="000000"/>
                    </a:solidFill>
                  </a:rPr>
                  <a:t>N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ode</a:t>
                </a:r>
              </a:p>
            </p:txBody>
          </p:sp>
        </p:grpSp>
        <p:grpSp>
          <p:nvGrpSpPr>
            <p:cNvPr id="48" name="Group 129"/>
            <p:cNvGrpSpPr>
              <a:grpSpLocks noChangeAspect="1"/>
            </p:cNvGrpSpPr>
            <p:nvPr/>
          </p:nvGrpSpPr>
          <p:grpSpPr>
            <a:xfrm>
              <a:off x="4183273" y="4575784"/>
              <a:ext cx="403681" cy="147450"/>
              <a:chOff x="1722064" y="2499496"/>
              <a:chExt cx="527688" cy="192744"/>
            </a:xfrm>
          </p:grpSpPr>
          <p:grpSp>
            <p:nvGrpSpPr>
              <p:cNvPr id="55" name="Group 120"/>
              <p:cNvGrpSpPr/>
              <p:nvPr/>
            </p:nvGrpSpPr>
            <p:grpSpPr>
              <a:xfrm>
                <a:off x="2013911" y="2499496"/>
                <a:ext cx="235841" cy="192744"/>
                <a:chOff x="4485111" y="4313055"/>
                <a:chExt cx="235841" cy="19274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4485111" y="4313055"/>
                  <a:ext cx="135441" cy="192744"/>
                </a:xfrm>
                <a:prstGeom prst="rect">
                  <a:avLst/>
                </a:prstGeom>
                <a:solidFill>
                  <a:srgbClr val="BF9283"/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4622425" y="4354818"/>
                  <a:ext cx="98527" cy="36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622425" y="4421017"/>
                  <a:ext cx="98527" cy="36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1722064" y="2580586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none" rtlCol="0" anchor="ctr" anchorCtr="0">
                <a:normAutofit fontScale="25000" lnSpcReduction="20000"/>
              </a:bodyPr>
              <a:lstStyle/>
              <a:p>
                <a:pPr algn="ctr"/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9" name="Group 128"/>
            <p:cNvGrpSpPr>
              <a:grpSpLocks noChangeAspect="1"/>
            </p:cNvGrpSpPr>
            <p:nvPr/>
          </p:nvGrpSpPr>
          <p:grpSpPr>
            <a:xfrm>
              <a:off x="3003678" y="4566574"/>
              <a:ext cx="323464" cy="147450"/>
              <a:chOff x="2019046" y="3238291"/>
              <a:chExt cx="422827" cy="192744"/>
            </a:xfrm>
          </p:grpSpPr>
          <p:grpSp>
            <p:nvGrpSpPr>
              <p:cNvPr id="50" name="Group 121"/>
              <p:cNvGrpSpPr/>
              <p:nvPr/>
            </p:nvGrpSpPr>
            <p:grpSpPr>
              <a:xfrm>
                <a:off x="2019046" y="3238291"/>
                <a:ext cx="135442" cy="192744"/>
                <a:chOff x="5183665" y="4295815"/>
                <a:chExt cx="135442" cy="192744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5183665" y="4295815"/>
                  <a:ext cx="135442" cy="192744"/>
                </a:xfrm>
                <a:prstGeom prst="rect">
                  <a:avLst/>
                </a:prstGeom>
                <a:solidFill>
                  <a:srgbClr val="BF9283"/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5184359" y="4315470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5184359" y="4398221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1" name="Rectangle 50"/>
              <p:cNvSpPr/>
              <p:nvPr/>
            </p:nvSpPr>
            <p:spPr>
              <a:xfrm>
                <a:off x="2153874" y="3318250"/>
                <a:ext cx="287999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none" rtlCol="0" anchor="ctr" anchorCtr="0">
                <a:normAutofit fontScale="25000" lnSpcReduction="20000"/>
              </a:bodyPr>
              <a:lstStyle/>
              <a:p>
                <a:pPr algn="ctr"/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858447" y="5900139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e.g. </a:t>
            </a:r>
            <a:r>
              <a:rPr lang="en-US" sz="1200" dirty="0" err="1" smtClean="0">
                <a:solidFill>
                  <a:srgbClr val="000000"/>
                </a:solidFill>
              </a:rPr>
              <a:t>calibrationManager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projectManager</a:t>
            </a:r>
            <a:r>
              <a:rPr lang="en-US" sz="1200" dirty="0" smtClean="0">
                <a:solidFill>
                  <a:srgbClr val="000000"/>
                </a:solidFill>
              </a:rPr>
              <a:t>,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GUI server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71219" y="3968325"/>
            <a:ext cx="2171700" cy="2373337"/>
            <a:chOff x="604912" y="3934905"/>
            <a:chExt cx="2171700" cy="2373337"/>
          </a:xfrm>
        </p:grpSpPr>
        <p:grpSp>
          <p:nvGrpSpPr>
            <p:cNvPr id="64" name="Group 63"/>
            <p:cNvGrpSpPr/>
            <p:nvPr/>
          </p:nvGrpSpPr>
          <p:grpSpPr>
            <a:xfrm>
              <a:off x="773615" y="3934905"/>
              <a:ext cx="1964791" cy="1829258"/>
              <a:chOff x="3324910" y="4012885"/>
              <a:chExt cx="1964791" cy="1829258"/>
            </a:xfrm>
          </p:grpSpPr>
          <p:grpSp>
            <p:nvGrpSpPr>
              <p:cNvPr id="66" name="Group 36"/>
              <p:cNvGrpSpPr/>
              <p:nvPr/>
            </p:nvGrpSpPr>
            <p:grpSpPr>
              <a:xfrm>
                <a:off x="3740677" y="4012885"/>
                <a:ext cx="1218491" cy="1186728"/>
                <a:chOff x="1909721" y="2874193"/>
                <a:chExt cx="937300" cy="912879"/>
              </a:xfrm>
            </p:grpSpPr>
            <p:sp>
              <p:nvSpPr>
                <p:cNvPr id="81" name="5-Point Star 80"/>
                <p:cNvSpPr/>
                <p:nvPr/>
              </p:nvSpPr>
              <p:spPr bwMode="auto">
                <a:xfrm>
                  <a:off x="2401959" y="2874193"/>
                  <a:ext cx="445062" cy="420786"/>
                </a:xfrm>
                <a:prstGeom prst="star5">
                  <a:avLst/>
                </a:prstGeom>
                <a:solidFill>
                  <a:srgbClr val="839BBE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270000" tIns="0" rIns="91440" bIns="45720" numCol="1" rtlCol="0" anchor="ctr" anchorCtr="0" compatLnSpc="1">
                  <a:prstTxWarp prst="textNoShape">
                    <a:avLst/>
                  </a:prstTxWarp>
                  <a:normAutofit fontScale="62500" lnSpcReduction="20000"/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 bwMode="auto">
                <a:xfrm>
                  <a:off x="1909721" y="3002145"/>
                  <a:ext cx="784927" cy="784927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36000" tIns="0" rIns="0" bIns="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Data Storage</a:t>
                  </a:r>
                  <a:endParaRPr lang="en-US" sz="1200" dirty="0">
                    <a:solidFill>
                      <a:srgbClr val="000000"/>
                    </a:solidFill>
                  </a:endParaRPr>
                </a:p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charset="0"/>
                      <a:ea typeface="ＭＳ Ｐゴシック" pitchFamily="112" charset="-128"/>
                    </a:rPr>
                    <a:t>Node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</p:grpSp>
          <p:grpSp>
            <p:nvGrpSpPr>
              <p:cNvPr id="67" name="Group 128"/>
              <p:cNvGrpSpPr>
                <a:grpSpLocks noChangeAspect="1"/>
              </p:cNvGrpSpPr>
              <p:nvPr/>
            </p:nvGrpSpPr>
            <p:grpSpPr>
              <a:xfrm>
                <a:off x="3324910" y="4568052"/>
                <a:ext cx="420506" cy="191683"/>
                <a:chOff x="2019050" y="3238291"/>
                <a:chExt cx="422831" cy="192744"/>
              </a:xfrm>
            </p:grpSpPr>
            <p:grpSp>
              <p:nvGrpSpPr>
                <p:cNvPr id="76" name="Group 121"/>
                <p:cNvGrpSpPr/>
                <p:nvPr/>
              </p:nvGrpSpPr>
              <p:grpSpPr>
                <a:xfrm>
                  <a:off x="2019050" y="3238291"/>
                  <a:ext cx="135441" cy="192744"/>
                  <a:chOff x="5183669" y="4295815"/>
                  <a:chExt cx="135441" cy="192744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5183669" y="4295815"/>
                    <a:ext cx="135441" cy="192744"/>
                  </a:xfrm>
                  <a:prstGeom prst="rect">
                    <a:avLst/>
                  </a:prstGeom>
                  <a:solidFill>
                    <a:srgbClr val="ECE7AE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40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5184359" y="4315470"/>
                    <a:ext cx="36000" cy="720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5184359" y="4398221"/>
                    <a:ext cx="36000" cy="720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77" name="Rectangle 76"/>
                <p:cNvSpPr/>
                <p:nvPr/>
              </p:nvSpPr>
              <p:spPr>
                <a:xfrm>
                  <a:off x="2153881" y="3318250"/>
                  <a:ext cx="288000" cy="288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68" name="Straight Connector 67"/>
              <p:cNvCxnSpPr>
                <a:stCxn id="82" idx="4"/>
              </p:cNvCxnSpPr>
              <p:nvPr/>
            </p:nvCxnSpPr>
            <p:spPr bwMode="auto">
              <a:xfrm>
                <a:off x="4250881" y="5199613"/>
                <a:ext cx="1199" cy="327414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9" name="Group 129"/>
              <p:cNvGrpSpPr>
                <a:grpSpLocks noChangeAspect="1"/>
              </p:cNvGrpSpPr>
              <p:nvPr/>
            </p:nvGrpSpPr>
            <p:grpSpPr>
              <a:xfrm>
                <a:off x="4764915" y="4575876"/>
                <a:ext cx="524786" cy="191683"/>
                <a:chOff x="1722064" y="2499496"/>
                <a:chExt cx="527688" cy="192744"/>
              </a:xfrm>
            </p:grpSpPr>
            <p:grpSp>
              <p:nvGrpSpPr>
                <p:cNvPr id="71" name="Group 120"/>
                <p:cNvGrpSpPr/>
                <p:nvPr/>
              </p:nvGrpSpPr>
              <p:grpSpPr>
                <a:xfrm>
                  <a:off x="2013911" y="2499496"/>
                  <a:ext cx="235841" cy="192744"/>
                  <a:chOff x="4485111" y="4313055"/>
                  <a:chExt cx="235841" cy="192744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4485111" y="4313055"/>
                    <a:ext cx="135441" cy="192744"/>
                  </a:xfrm>
                  <a:prstGeom prst="rect">
                    <a:avLst/>
                  </a:prstGeom>
                  <a:solidFill>
                    <a:srgbClr val="BF9283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40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4622425" y="4354818"/>
                    <a:ext cx="98527" cy="36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4622425" y="4421017"/>
                    <a:ext cx="98527" cy="36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72" name="Rectangle 71"/>
                <p:cNvSpPr/>
                <p:nvPr/>
              </p:nvSpPr>
              <p:spPr>
                <a:xfrm>
                  <a:off x="1722064" y="2580586"/>
                  <a:ext cx="288000" cy="288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0" name="Can 69"/>
              <p:cNvSpPr/>
              <p:nvPr/>
            </p:nvSpPr>
            <p:spPr>
              <a:xfrm>
                <a:off x="3977246" y="5476477"/>
                <a:ext cx="556525" cy="365666"/>
              </a:xfrm>
              <a:prstGeom prst="can">
                <a:avLst/>
              </a:prstGeom>
              <a:solidFill>
                <a:srgbClr val="839BBE"/>
              </a:solidFill>
              <a:ln>
                <a:solidFill>
                  <a:schemeClr val="tx2"/>
                </a:solidFill>
              </a:ln>
            </p:spPr>
            <p:txBody>
              <a:bodyPr wrap="none" rtlCol="0" anchor="ctr" anchorCtr="0">
                <a:normAutofit fontScale="55000" lnSpcReduction="20000"/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604912" y="5846577"/>
              <a:ext cx="2171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e.g. storage of data from runs 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989524" y="1132489"/>
            <a:ext cx="1943260" cy="2351557"/>
            <a:chOff x="2123217" y="1221609"/>
            <a:chExt cx="1943260" cy="2351557"/>
          </a:xfrm>
        </p:grpSpPr>
        <p:sp>
          <p:nvSpPr>
            <p:cNvPr id="84" name="TextBox 83"/>
            <p:cNvSpPr txBox="1"/>
            <p:nvPr/>
          </p:nvSpPr>
          <p:spPr>
            <a:xfrm>
              <a:off x="2123217" y="3111501"/>
              <a:ext cx="1943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e.g. 2D-detectors (AGIPD, LPD, DSSC)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592931" y="1221609"/>
              <a:ext cx="1249228" cy="1884765"/>
              <a:chOff x="2592931" y="1221609"/>
              <a:chExt cx="1249228" cy="1884765"/>
            </a:xfrm>
          </p:grpSpPr>
          <p:sp>
            <p:nvSpPr>
              <p:cNvPr id="86" name="Isosceles Triangle 85"/>
              <p:cNvSpPr/>
              <p:nvPr/>
            </p:nvSpPr>
            <p:spPr bwMode="auto">
              <a:xfrm>
                <a:off x="3277658" y="1221609"/>
                <a:ext cx="524709" cy="452359"/>
              </a:xfrm>
              <a:prstGeom prst="triangle">
                <a:avLst/>
              </a:prstGeom>
              <a:solidFill>
                <a:srgbClr val="EBE7AD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270000" tIns="0" rIns="91440" bIns="45720" numCol="1" rtlCol="0" anchor="ctr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2592931" y="1291057"/>
                <a:ext cx="1020378" cy="102041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36000" tIns="0" rIns="0" bIns="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DAQ</a:t>
                </a:r>
              </a:p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Equipment </a:t>
                </a:r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2855061" y="2532229"/>
                <a:ext cx="486321" cy="574145"/>
              </a:xfrm>
              <a:prstGeom prst="rect">
                <a:avLst/>
              </a:prstGeom>
            </p:spPr>
          </p:pic>
          <p:cxnSp>
            <p:nvCxnSpPr>
              <p:cNvPr id="89" name="Straight Connector 88"/>
              <p:cNvCxnSpPr>
                <a:stCxn id="87" idx="4"/>
                <a:endCxn id="88" idx="0"/>
              </p:cNvCxnSpPr>
              <p:nvPr/>
            </p:nvCxnSpPr>
            <p:spPr bwMode="auto">
              <a:xfrm flipH="1">
                <a:off x="3098223" y="2311471"/>
                <a:ext cx="4898" cy="220758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90" name="Group 129"/>
              <p:cNvGrpSpPr>
                <a:grpSpLocks noChangeAspect="1"/>
              </p:cNvGrpSpPr>
              <p:nvPr/>
            </p:nvGrpSpPr>
            <p:grpSpPr>
              <a:xfrm>
                <a:off x="3317387" y="2716623"/>
                <a:ext cx="524772" cy="191687"/>
                <a:chOff x="1722064" y="2499496"/>
                <a:chExt cx="527688" cy="192744"/>
              </a:xfrm>
            </p:grpSpPr>
            <p:grpSp>
              <p:nvGrpSpPr>
                <p:cNvPr id="91" name="Group 120"/>
                <p:cNvGrpSpPr/>
                <p:nvPr/>
              </p:nvGrpSpPr>
              <p:grpSpPr>
                <a:xfrm>
                  <a:off x="2013911" y="2499496"/>
                  <a:ext cx="235841" cy="192744"/>
                  <a:chOff x="4485111" y="4313055"/>
                  <a:chExt cx="235841" cy="192744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4485111" y="4313055"/>
                    <a:ext cx="135441" cy="192744"/>
                  </a:xfrm>
                  <a:prstGeom prst="rect">
                    <a:avLst/>
                  </a:prstGeom>
                  <a:solidFill>
                    <a:srgbClr val="7BAF26"/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40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4622425" y="4354818"/>
                    <a:ext cx="98527" cy="36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622425" y="4421017"/>
                    <a:ext cx="98527" cy="36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wrap="none" rtlCol="0" anchor="ctr" anchorCtr="0">
                    <a:normAutofit fontScale="25000" lnSpcReduction="20000"/>
                  </a:bodyPr>
                  <a:lstStyle/>
                  <a:p>
                    <a:pPr algn="ctr"/>
                    <a:endParaRPr lang="de-DE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92" name="Rectangle 91"/>
                <p:cNvSpPr/>
                <p:nvPr/>
              </p:nvSpPr>
              <p:spPr>
                <a:xfrm>
                  <a:off x="1722064" y="2580586"/>
                  <a:ext cx="288000" cy="288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25000" lnSpcReduction="20000"/>
                </a:bodyPr>
                <a:lstStyle/>
                <a:p>
                  <a:pPr algn="ctr"/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96" name="Group 95"/>
          <p:cNvGrpSpPr/>
          <p:nvPr/>
        </p:nvGrpSpPr>
        <p:grpSpPr>
          <a:xfrm>
            <a:off x="5302852" y="4263633"/>
            <a:ext cx="2171700" cy="2252710"/>
            <a:chOff x="6004737" y="3840314"/>
            <a:chExt cx="2171700" cy="2252710"/>
          </a:xfrm>
        </p:grpSpPr>
        <p:grpSp>
          <p:nvGrpSpPr>
            <p:cNvPr id="97" name="Group 96"/>
            <p:cNvGrpSpPr/>
            <p:nvPr/>
          </p:nvGrpSpPr>
          <p:grpSpPr>
            <a:xfrm>
              <a:off x="6256913" y="3840314"/>
              <a:ext cx="1608653" cy="1800185"/>
              <a:chOff x="1043450" y="3557497"/>
              <a:chExt cx="1608653" cy="1800185"/>
            </a:xfrm>
          </p:grpSpPr>
          <p:sp>
            <p:nvSpPr>
              <p:cNvPr id="99" name="Oval 98"/>
              <p:cNvSpPr>
                <a:spLocks noChangeAspect="1"/>
              </p:cNvSpPr>
              <p:nvPr/>
            </p:nvSpPr>
            <p:spPr bwMode="auto">
              <a:xfrm>
                <a:off x="1043450" y="4708952"/>
                <a:ext cx="628243" cy="63388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36000" tIns="0" rIns="0" bIns="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1347213" y="3557497"/>
                <a:ext cx="1028185" cy="1071148"/>
                <a:chOff x="1347213" y="3557497"/>
                <a:chExt cx="1028185" cy="1071148"/>
              </a:xfrm>
            </p:grpSpPr>
            <p:sp>
              <p:nvSpPr>
                <p:cNvPr id="104" name="Parallelogram 103"/>
                <p:cNvSpPr>
                  <a:spLocks noChangeAspect="1"/>
                </p:cNvSpPr>
                <p:nvPr/>
              </p:nvSpPr>
              <p:spPr>
                <a:xfrm>
                  <a:off x="1927916" y="3557497"/>
                  <a:ext cx="447482" cy="386295"/>
                </a:xfrm>
                <a:prstGeom prst="parallelogram">
                  <a:avLst/>
                </a:prstGeom>
                <a:solidFill>
                  <a:schemeClr val="tx1">
                    <a:lumMod val="25000"/>
                    <a:lumOff val="7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none" rtlCol="0" anchor="ctr" anchorCtr="0">
                  <a:normAutofit fontScale="62500" lnSpcReduction="20000"/>
                </a:bodyPr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 bwMode="auto">
                <a:xfrm>
                  <a:off x="1347213" y="3608240"/>
                  <a:ext cx="1020404" cy="1020405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36000" tIns="0" rIns="0" bIns="0" numCol="1" rtlCol="0" anchor="ctr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Composite</a:t>
                  </a:r>
                </a:p>
                <a:p>
                  <a:pPr marL="298450" marR="0" indent="-29845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Device</a:t>
                  </a:r>
                  <a:endPara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endParaRPr>
                </a:p>
              </p:txBody>
            </p:sp>
          </p:grpSp>
          <p:sp>
            <p:nvSpPr>
              <p:cNvPr id="101" name="Oval 100"/>
              <p:cNvSpPr>
                <a:spLocks noChangeAspect="1"/>
              </p:cNvSpPr>
              <p:nvPr/>
            </p:nvSpPr>
            <p:spPr bwMode="auto">
              <a:xfrm>
                <a:off x="2021293" y="4726871"/>
                <a:ext cx="630810" cy="63081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none" lIns="36000" tIns="0" rIns="0" bIns="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298450" marR="0" indent="-29845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cxnSp>
            <p:nvCxnSpPr>
              <p:cNvPr id="102" name="Straight Connector 101"/>
              <p:cNvCxnSpPr>
                <a:stCxn id="105" idx="3"/>
                <a:endCxn id="99" idx="0"/>
              </p:cNvCxnSpPr>
              <p:nvPr/>
            </p:nvCxnSpPr>
            <p:spPr bwMode="auto">
              <a:xfrm flipH="1">
                <a:off x="1357572" y="4479210"/>
                <a:ext cx="139076" cy="229742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>
                <a:stCxn id="105" idx="5"/>
                <a:endCxn id="101" idx="0"/>
              </p:cNvCxnSpPr>
              <p:nvPr/>
            </p:nvCxnSpPr>
            <p:spPr bwMode="auto">
              <a:xfrm>
                <a:off x="2218182" y="4479210"/>
                <a:ext cx="118516" cy="247661"/>
              </a:xfrm>
              <a:prstGeom prst="line">
                <a:avLst/>
              </a:prstGeom>
              <a:noFill/>
              <a:ln w="19050" cap="flat" cmpd="sng" algn="ctr">
                <a:solidFill>
                  <a:schemeClr val="folHlink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8" name="TextBox 97"/>
            <p:cNvSpPr txBox="1"/>
            <p:nvPr/>
          </p:nvSpPr>
          <p:spPr>
            <a:xfrm>
              <a:off x="6004737" y="5631359"/>
              <a:ext cx="2171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e.g. complex detector motion control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236709" y="2072915"/>
            <a:ext cx="6292786" cy="2767807"/>
            <a:chOff x="1236709" y="2072915"/>
            <a:chExt cx="6292786" cy="2767807"/>
          </a:xfrm>
        </p:grpSpPr>
        <p:grpSp>
          <p:nvGrpSpPr>
            <p:cNvPr id="6" name="Group 5"/>
            <p:cNvGrpSpPr/>
            <p:nvPr/>
          </p:nvGrpSpPr>
          <p:grpSpPr>
            <a:xfrm>
              <a:off x="4104125" y="2784972"/>
              <a:ext cx="1352911" cy="1637566"/>
              <a:chOff x="4137549" y="2651295"/>
              <a:chExt cx="1352911" cy="163756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137549" y="3018914"/>
                <a:ext cx="1352911" cy="1269947"/>
                <a:chOff x="250521" y="4456378"/>
                <a:chExt cx="1291517" cy="1212320"/>
              </a:xfrm>
              <a:scene3d>
                <a:camera prst="isometricTopUp"/>
                <a:lightRig rig="threePt" dir="t"/>
              </a:scene3d>
            </p:grpSpPr>
            <p:pic>
              <p:nvPicPr>
                <p:cNvPr id="9" name="Picture 8" descr="justPuzzle.jp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90533" y="4456378"/>
                  <a:ext cx="1179327" cy="1185534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275027" y="5367295"/>
                  <a:ext cx="38410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sz="1000" b="1" dirty="0" smtClean="0">
                      <a:solidFill>
                        <a:schemeClr val="bg2">
                          <a:lumMod val="50000"/>
                        </a:schemeClr>
                      </a:solidFill>
                    </a:rPr>
                    <a:t>DM</a:t>
                  </a:r>
                  <a:endParaRPr lang="de-DE" sz="1000" b="1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136708" y="5395368"/>
                  <a:ext cx="405330" cy="27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sz="1000" b="1" dirty="0" smtClean="0">
                      <a:solidFill>
                        <a:schemeClr val="bg2">
                          <a:lumMod val="50000"/>
                        </a:schemeClr>
                      </a:solidFill>
                    </a:rPr>
                    <a:t>DA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841138" y="4473958"/>
                  <a:ext cx="64052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buNone/>
                  </a:pPr>
                  <a:r>
                    <a:rPr lang="en-US" sz="1000" b="1" dirty="0" smtClean="0">
                      <a:solidFill>
                        <a:schemeClr val="bg2">
                          <a:lumMod val="50000"/>
                        </a:schemeClr>
                      </a:solidFill>
                    </a:rPr>
                    <a:t>Control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50521" y="4476685"/>
                  <a:ext cx="46963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00" b="1" dirty="0" smtClean="0">
                      <a:solidFill>
                        <a:schemeClr val="bg2">
                          <a:lumMod val="50000"/>
                        </a:schemeClr>
                      </a:solidFill>
                    </a:rPr>
                    <a:t>DAQ</a:t>
                  </a:r>
                </a:p>
              </p:txBody>
            </p:sp>
          </p:grpSp>
          <p:sp>
            <p:nvSpPr>
              <p:cNvPr id="8" name="Can 7"/>
              <p:cNvSpPr/>
              <p:nvPr/>
            </p:nvSpPr>
            <p:spPr bwMode="auto">
              <a:xfrm>
                <a:off x="4668604" y="2651295"/>
                <a:ext cx="244590" cy="1125129"/>
              </a:xfrm>
              <a:prstGeom prst="can">
                <a:avLst>
                  <a:gd name="adj" fmla="val 54120"/>
                </a:avLst>
              </a:prstGeom>
              <a:solidFill>
                <a:schemeClr val="bg1">
                  <a:lumMod val="75000"/>
                  <a:alpha val="70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1236709" y="2072915"/>
              <a:ext cx="6292786" cy="2767807"/>
              <a:chOff x="1236709" y="2072915"/>
              <a:chExt cx="6292786" cy="2767807"/>
            </a:xfrm>
          </p:grpSpPr>
          <p:cxnSp>
            <p:nvCxnSpPr>
              <p:cNvPr id="14" name="Straight Connector 13"/>
              <p:cNvCxnSpPr>
                <a:endCxn id="82" idx="7"/>
              </p:cNvCxnSpPr>
              <p:nvPr/>
            </p:nvCxnSpPr>
            <p:spPr bwMode="auto">
              <a:xfrm flipH="1">
                <a:off x="1926660" y="3642747"/>
                <a:ext cx="2763714" cy="64134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>
                <a:stCxn id="45" idx="3"/>
                <a:endCxn id="8" idx="4"/>
              </p:cNvCxnSpPr>
              <p:nvPr/>
            </p:nvCxnSpPr>
            <p:spPr bwMode="auto">
              <a:xfrm flipH="1">
                <a:off x="4879770" y="2975910"/>
                <a:ext cx="2649725" cy="37162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>
                <a:stCxn id="37" idx="5"/>
                <a:endCxn id="8" idx="2"/>
              </p:cNvCxnSpPr>
              <p:nvPr/>
            </p:nvCxnSpPr>
            <p:spPr bwMode="auto">
              <a:xfrm>
                <a:off x="1236709" y="2500894"/>
                <a:ext cx="3398471" cy="846643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>
                <a:stCxn id="87" idx="5"/>
              </p:cNvCxnSpPr>
              <p:nvPr/>
            </p:nvCxnSpPr>
            <p:spPr bwMode="auto">
              <a:xfrm>
                <a:off x="3330185" y="2072915"/>
                <a:ext cx="1293342" cy="76775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>
                <a:stCxn id="21" idx="3"/>
              </p:cNvCxnSpPr>
              <p:nvPr/>
            </p:nvCxnSpPr>
            <p:spPr bwMode="auto">
              <a:xfrm flipH="1">
                <a:off x="4868630" y="2124335"/>
                <a:ext cx="974315" cy="70519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>
                <a:endCxn id="105" idx="1"/>
              </p:cNvCxnSpPr>
              <p:nvPr/>
            </p:nvCxnSpPr>
            <p:spPr bwMode="auto">
              <a:xfrm>
                <a:off x="4812925" y="3665027"/>
                <a:ext cx="1195301" cy="79878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108"/>
              <p:cNvCxnSpPr>
                <a:endCxn id="61" idx="0"/>
              </p:cNvCxnSpPr>
              <p:nvPr/>
            </p:nvCxnSpPr>
            <p:spPr bwMode="auto">
              <a:xfrm flipH="1">
                <a:off x="3919328" y="3743006"/>
                <a:ext cx="804469" cy="109771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0" name="TextBox 109"/>
            <p:cNvSpPr txBox="1"/>
            <p:nvPr/>
          </p:nvSpPr>
          <p:spPr>
            <a:xfrm>
              <a:off x="3960050" y="4219778"/>
              <a:ext cx="1521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i="1" dirty="0" smtClean="0"/>
                <a:t>Message Broker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39922" y="2118929"/>
            <a:ext cx="2393373" cy="3217780"/>
            <a:chOff x="639922" y="2118929"/>
            <a:chExt cx="2393373" cy="3217780"/>
          </a:xfrm>
        </p:grpSpPr>
        <p:cxnSp>
          <p:nvCxnSpPr>
            <p:cNvPr id="111" name="Elbow Connector 110"/>
            <p:cNvCxnSpPr>
              <a:stCxn id="34" idx="3"/>
              <a:endCxn id="78" idx="1"/>
            </p:cNvCxnSpPr>
            <p:nvPr/>
          </p:nvCxnSpPr>
          <p:spPr bwMode="auto">
            <a:xfrm flipH="1">
              <a:off x="639922" y="2118929"/>
              <a:ext cx="1283387" cy="2500405"/>
            </a:xfrm>
            <a:prstGeom prst="bentConnector5">
              <a:avLst>
                <a:gd name="adj1" fmla="val -1318"/>
                <a:gd name="adj2" fmla="val 65816"/>
                <a:gd name="adj3" fmla="val 117812"/>
              </a:avLst>
            </a:prstGeom>
            <a:noFill/>
            <a:ln w="19050" cap="sq" cmpd="sng" algn="ctr">
              <a:solidFill>
                <a:schemeClr val="tx2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" name="Elbow Connector 111"/>
            <p:cNvCxnSpPr>
              <a:stCxn id="73" idx="3"/>
              <a:endCxn id="52" idx="1"/>
            </p:cNvCxnSpPr>
            <p:nvPr/>
          </p:nvCxnSpPr>
          <p:spPr bwMode="auto">
            <a:xfrm>
              <a:off x="2504865" y="4627158"/>
              <a:ext cx="528430" cy="709551"/>
            </a:xfrm>
            <a:prstGeom prst="bentConnector3">
              <a:avLst>
                <a:gd name="adj1" fmla="val 50000"/>
              </a:avLst>
            </a:prstGeom>
            <a:noFill/>
            <a:ln w="19050" cap="sq" cmpd="sng" algn="ctr">
              <a:solidFill>
                <a:schemeClr val="tx2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19" name="Group 118"/>
          <p:cNvGrpSpPr/>
          <p:nvPr/>
        </p:nvGrpSpPr>
        <p:grpSpPr>
          <a:xfrm>
            <a:off x="3968869" y="1252418"/>
            <a:ext cx="1555075" cy="1532554"/>
            <a:chOff x="3968869" y="1252418"/>
            <a:chExt cx="1555075" cy="1532554"/>
          </a:xfrm>
        </p:grpSpPr>
        <p:grpSp>
          <p:nvGrpSpPr>
            <p:cNvPr id="118" name="Group 117"/>
            <p:cNvGrpSpPr/>
            <p:nvPr/>
          </p:nvGrpSpPr>
          <p:grpSpPr>
            <a:xfrm>
              <a:off x="3968869" y="1252418"/>
              <a:ext cx="1555075" cy="941863"/>
              <a:chOff x="3968869" y="1252418"/>
              <a:chExt cx="1555075" cy="941863"/>
            </a:xfrm>
          </p:grpSpPr>
          <p:pic>
            <p:nvPicPr>
              <p:cNvPr id="113" name="Picture 4" descr="C:\Users\heisenb\AppData\Local\Temp\Screenshot-2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9725" y="1252418"/>
                <a:ext cx="933024" cy="63807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3968869" y="1886504"/>
                <a:ext cx="15550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US" sz="1400" i="1" dirty="0" smtClean="0"/>
                  <a:t>User interface(s)</a:t>
                </a:r>
              </a:p>
            </p:txBody>
          </p:sp>
        </p:grpSp>
        <p:cxnSp>
          <p:nvCxnSpPr>
            <p:cNvPr id="115" name="Straight Connector 114"/>
            <p:cNvCxnSpPr>
              <a:stCxn id="114" idx="2"/>
              <a:endCxn id="8" idx="1"/>
            </p:cNvCxnSpPr>
            <p:nvPr/>
          </p:nvCxnSpPr>
          <p:spPr bwMode="auto">
            <a:xfrm>
              <a:off x="4746407" y="2194281"/>
              <a:ext cx="11068" cy="590691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3816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computing, data analysis…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5272969" cy="4459287"/>
          </a:xfrm>
        </p:spPr>
        <p:txBody>
          <a:bodyPr/>
          <a:lstStyle/>
          <a:p>
            <a:r>
              <a:rPr lang="en-US" sz="1800" dirty="0"/>
              <a:t>Serial </a:t>
            </a:r>
            <a:r>
              <a:rPr lang="en-US" sz="1800" dirty="0" smtClean="0"/>
              <a:t>femtosecond </a:t>
            </a:r>
            <a:r>
              <a:rPr lang="en-US" sz="1800" dirty="0"/>
              <a:t>crystallography</a:t>
            </a:r>
          </a:p>
          <a:p>
            <a:pPr lvl="1"/>
            <a:r>
              <a:rPr lang="en-US" sz="1800" dirty="0"/>
              <a:t>Aim is to build an </a:t>
            </a:r>
            <a:r>
              <a:rPr lang="en-US" sz="1800" b="1" dirty="0"/>
              <a:t>SFX data processing pipeline</a:t>
            </a:r>
            <a:r>
              <a:rPr lang="en-US" sz="1800" dirty="0"/>
              <a:t> to match the high repetition rate offered at the European XFEL </a:t>
            </a:r>
          </a:p>
          <a:p>
            <a:pPr lvl="1"/>
            <a:r>
              <a:rPr lang="en-US" sz="1800" dirty="0"/>
              <a:t>5000 images/sec</a:t>
            </a:r>
          </a:p>
          <a:p>
            <a:pPr lvl="1"/>
            <a:r>
              <a:rPr lang="en-US" sz="1800" dirty="0" smtClean="0"/>
              <a:t>@ </a:t>
            </a:r>
            <a:r>
              <a:rPr lang="en-US" sz="1800" dirty="0"/>
              <a:t>2.3 sec per image</a:t>
            </a:r>
          </a:p>
          <a:p>
            <a:pPr lvl="1"/>
            <a:r>
              <a:rPr lang="en-US" sz="1800" dirty="0" smtClean="0"/>
              <a:t>30</a:t>
            </a:r>
            <a:r>
              <a:rPr lang="en-US" sz="1800" dirty="0"/>
              <a:t>% hit rate</a:t>
            </a:r>
          </a:p>
          <a:p>
            <a:pPr lvl="1"/>
            <a:r>
              <a:rPr lang="en-US" sz="1800" dirty="0"/>
              <a:t>3500 cores </a:t>
            </a:r>
            <a:r>
              <a:rPr lang="en-US" sz="1800" dirty="0" smtClean="0"/>
              <a:t>needed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9" y="3824112"/>
            <a:ext cx="3603045" cy="239377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70839" y="5100832"/>
            <a:ext cx="1985163" cy="90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70000" tIns="0"/>
          <a:lstStyle>
            <a:lvl1pPr marL="269875" indent="-269875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 marL="530225" indent="-231775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marL="0" indent="0" hangingPunct="1">
              <a:spcBef>
                <a:spcPts val="438"/>
              </a:spcBef>
              <a:buClr>
                <a:srgbClr val="FD930A"/>
              </a:buClr>
              <a:buSzPct val="80000"/>
              <a:buNone/>
            </a:pPr>
            <a:r>
              <a:rPr lang="en-US" sz="1600" dirty="0">
                <a:cs typeface="ＭＳ Ｐゴシック" charset="0"/>
              </a:rPr>
              <a:t>L</a:t>
            </a:r>
            <a:r>
              <a:rPr lang="en-US" sz="1600" dirty="0" smtClean="0">
                <a:cs typeface="ＭＳ Ｐゴシック" charset="0"/>
              </a:rPr>
              <a:t>inear speed up with number of cores!</a:t>
            </a:r>
          </a:p>
          <a:p>
            <a:pPr hangingPunct="1">
              <a:spcBef>
                <a:spcPts val="438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endParaRPr lang="en-US" sz="1600" dirty="0"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449" y="6151790"/>
            <a:ext cx="1359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1" dirty="0" smtClean="0"/>
              <a:t>Courtesy of C. Yoon</a:t>
            </a:r>
            <a:endParaRPr lang="en-US" sz="1000" i="1" dirty="0"/>
          </a:p>
        </p:txBody>
      </p:sp>
      <p:pic>
        <p:nvPicPr>
          <p:cNvPr id="9" name="Picture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896" y="1143003"/>
            <a:ext cx="3422103" cy="1834444"/>
          </a:xfrm>
          <a:prstGeom prst="rect">
            <a:avLst/>
          </a:prstGeom>
        </p:spPr>
      </p:pic>
      <p:pic>
        <p:nvPicPr>
          <p:cNvPr id="11" name="Picture 10" descr="karabo_gu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022" y="3047999"/>
            <a:ext cx="5402418" cy="33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4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interface -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Burkhard Heisen </a:t>
            </a:r>
            <a:r>
              <a:rPr lang="en-US" dirty="0"/>
              <a:t>(CAS Group)</a:t>
            </a:r>
            <a:endParaRPr lang="en-GB" dirty="0"/>
          </a:p>
        </p:txBody>
      </p:sp>
      <p:pic>
        <p:nvPicPr>
          <p:cNvPr id="6" name="Picture 3" descr="C:\Users\wegerk\Downloads\0000\Screenshot from 2014-11-04 14%3A31%3A5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90" y="1222244"/>
            <a:ext cx="8229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909967" y="2183261"/>
            <a:ext cx="1217081" cy="438109"/>
            <a:chOff x="4909967" y="2183261"/>
            <a:chExt cx="1217081" cy="438109"/>
          </a:xfrm>
        </p:grpSpPr>
        <p:sp>
          <p:nvSpPr>
            <p:cNvPr id="7" name="Freeform 6"/>
            <p:cNvSpPr/>
            <p:nvPr/>
          </p:nvSpPr>
          <p:spPr>
            <a:xfrm>
              <a:off x="5236729" y="2447081"/>
              <a:ext cx="890319" cy="174289"/>
            </a:xfrm>
            <a:custGeom>
              <a:avLst/>
              <a:gdLst>
                <a:gd name="connsiteX0" fmla="*/ 0 w 1347631"/>
                <a:gd name="connsiteY0" fmla="*/ 70791 h 101847"/>
                <a:gd name="connsiteX1" fmla="*/ 371789 w 1347631"/>
                <a:gd name="connsiteY1" fmla="*/ 452 h 101847"/>
                <a:gd name="connsiteX2" fmla="*/ 1075173 w 1347631"/>
                <a:gd name="connsiteY2" fmla="*/ 100936 h 101847"/>
                <a:gd name="connsiteX3" fmla="*/ 1306285 w 1347631"/>
                <a:gd name="connsiteY3" fmla="*/ 50694 h 101847"/>
                <a:gd name="connsiteX4" fmla="*/ 1346479 w 1347631"/>
                <a:gd name="connsiteY4" fmla="*/ 60742 h 10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7631" h="101847">
                  <a:moveTo>
                    <a:pt x="0" y="70791"/>
                  </a:moveTo>
                  <a:cubicBezTo>
                    <a:pt x="96297" y="33109"/>
                    <a:pt x="192594" y="-4572"/>
                    <a:pt x="371789" y="452"/>
                  </a:cubicBezTo>
                  <a:cubicBezTo>
                    <a:pt x="550984" y="5476"/>
                    <a:pt x="919424" y="92562"/>
                    <a:pt x="1075173" y="100936"/>
                  </a:cubicBezTo>
                  <a:cubicBezTo>
                    <a:pt x="1230922" y="109310"/>
                    <a:pt x="1261067" y="57393"/>
                    <a:pt x="1306285" y="50694"/>
                  </a:cubicBezTo>
                  <a:cubicBezTo>
                    <a:pt x="1351503" y="43995"/>
                    <a:pt x="1348991" y="52368"/>
                    <a:pt x="1346479" y="60742"/>
                  </a:cubicBezTo>
                </a:path>
              </a:pathLst>
            </a:custGeom>
            <a:noFill/>
            <a:ln>
              <a:solidFill>
                <a:schemeClr val="tx2"/>
              </a:solidFill>
              <a:headEnd type="triangle"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09967" y="2183261"/>
              <a:ext cx="10767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i="1" dirty="0"/>
                <a:t>d</a:t>
              </a:r>
              <a:r>
                <a:rPr lang="en-US" sz="1200" i="1" dirty="0" smtClean="0"/>
                <a:t>rag &amp; drop</a:t>
              </a:r>
              <a:endParaRPr lang="de-DE" sz="1200" i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5242" y="2262703"/>
            <a:ext cx="1339351" cy="58477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Live Navigation</a:t>
            </a:r>
            <a:endParaRPr lang="en-US" sz="1600" b="1" i="1" dirty="0">
              <a:solidFill>
                <a:srgbClr val="37216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8208" y="2395880"/>
            <a:ext cx="180927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Custom Scene</a:t>
            </a:r>
            <a:endParaRPr lang="en-US" sz="1600" b="1" i="1" dirty="0">
              <a:solidFill>
                <a:srgbClr val="37216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8041" y="2241641"/>
            <a:ext cx="1721528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Configuration</a:t>
            </a:r>
            <a:endParaRPr lang="en-US" sz="1600" b="1" i="1" dirty="0">
              <a:solidFill>
                <a:srgbClr val="372167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63131" y="1693188"/>
            <a:ext cx="7250671" cy="4032180"/>
            <a:chOff x="363131" y="1693188"/>
            <a:chExt cx="7250671" cy="4032180"/>
          </a:xfrm>
        </p:grpSpPr>
        <p:sp>
          <p:nvSpPr>
            <p:cNvPr id="11" name="Oval 10"/>
            <p:cNvSpPr/>
            <p:nvPr/>
          </p:nvSpPr>
          <p:spPr>
            <a:xfrm>
              <a:off x="364526" y="1693188"/>
              <a:ext cx="282213" cy="28221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775126" y="1716248"/>
              <a:ext cx="282213" cy="28221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960366" y="1703575"/>
              <a:ext cx="282213" cy="28221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774663" y="5443155"/>
              <a:ext cx="282213" cy="28221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-Right Arrow 14"/>
            <p:cNvSpPr/>
            <p:nvPr/>
          </p:nvSpPr>
          <p:spPr>
            <a:xfrm>
              <a:off x="1552174" y="3456920"/>
              <a:ext cx="446838" cy="211649"/>
            </a:xfrm>
            <a:prstGeom prst="leftRightArrow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-Right Arrow 15"/>
            <p:cNvSpPr/>
            <p:nvPr/>
          </p:nvSpPr>
          <p:spPr>
            <a:xfrm>
              <a:off x="5784906" y="3456463"/>
              <a:ext cx="446838" cy="211649"/>
            </a:xfrm>
            <a:prstGeom prst="leftRightArrow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-Right Arrow 16"/>
            <p:cNvSpPr/>
            <p:nvPr/>
          </p:nvSpPr>
          <p:spPr>
            <a:xfrm rot="5400000">
              <a:off x="916727" y="4502955"/>
              <a:ext cx="446838" cy="211649"/>
            </a:xfrm>
            <a:prstGeom prst="leftRightArrow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-Right Arrow 17"/>
            <p:cNvSpPr/>
            <p:nvPr/>
          </p:nvSpPr>
          <p:spPr>
            <a:xfrm rot="5400000">
              <a:off x="3679602" y="5243253"/>
              <a:ext cx="446838" cy="211649"/>
            </a:xfrm>
            <a:prstGeom prst="leftRightArrow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-Right Arrow 18"/>
            <p:cNvSpPr/>
            <p:nvPr/>
          </p:nvSpPr>
          <p:spPr>
            <a:xfrm rot="5400000">
              <a:off x="7284559" y="4314771"/>
              <a:ext cx="446838" cy="211649"/>
            </a:xfrm>
            <a:prstGeom prst="leftRightArrow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006383" y="4713080"/>
              <a:ext cx="282213" cy="28221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63131" y="4619621"/>
              <a:ext cx="282213" cy="282213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1160" y="5536161"/>
            <a:ext cx="101346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Project</a:t>
            </a:r>
            <a:endParaRPr lang="en-US" sz="1600" b="1" i="1" dirty="0">
              <a:solidFill>
                <a:srgbClr val="37216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66354" y="5382848"/>
            <a:ext cx="3052753" cy="6340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Log Messages</a:t>
            </a:r>
          </a:p>
          <a:p>
            <a:pPr algn="ctr"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Interactive Command </a:t>
            </a:r>
            <a:r>
              <a:rPr lang="en-US" sz="1600" b="1" i="1" dirty="0">
                <a:solidFill>
                  <a:srgbClr val="372167"/>
                </a:solidFill>
              </a:rPr>
              <a:t>L</a:t>
            </a:r>
            <a:r>
              <a:rPr lang="en-US" sz="1600" b="1" i="1" dirty="0" smtClean="0">
                <a:solidFill>
                  <a:srgbClr val="372167"/>
                </a:solidFill>
              </a:rPr>
              <a:t>ine</a:t>
            </a:r>
            <a:endParaRPr lang="en-US" sz="1600" b="1" i="1" dirty="0">
              <a:solidFill>
                <a:srgbClr val="372167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0944" y="5385757"/>
            <a:ext cx="169786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Documentation</a:t>
            </a:r>
          </a:p>
          <a:p>
            <a:pPr algn="ctr">
              <a:buNone/>
            </a:pPr>
            <a:r>
              <a:rPr lang="en-US" sz="1600" b="1" i="1" dirty="0" smtClean="0">
                <a:solidFill>
                  <a:srgbClr val="372167"/>
                </a:solidFill>
              </a:rPr>
              <a:t>Bug Reporting</a:t>
            </a:r>
            <a:endParaRPr lang="en-US" sz="1600" b="1" i="1" dirty="0">
              <a:solidFill>
                <a:srgbClr val="372167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8242" y="2894719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/>
              <a:t>User centric and access-controlled setup (login at startup</a:t>
            </a:r>
            <a:r>
              <a:rPr lang="en-US" sz="1600" dirty="0" smtClean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8242" y="3253640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/>
              <a:t>Dock-able and resizable multi-panel, all-in-one user interface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8242" y="3612561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/>
              <a:t>Live navigation showing all device-servers, plugins, and device instances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78242" y="3971482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 smtClean="0"/>
              <a:t>Automatically generated configuration panel, allowing to read/write/execute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078242" y="4689324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/>
              <a:t>Project panel for persisting configurations, macros, </a:t>
            </a:r>
            <a:r>
              <a:rPr lang="en-US" sz="1600" dirty="0" smtClean="0"/>
              <a:t>scenes, </a:t>
            </a:r>
            <a:r>
              <a:rPr lang="en-US" sz="1600" dirty="0"/>
              <a:t>resources, etc.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78242" y="4330403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 smtClean="0"/>
              <a:t>PowerPoint like, drag &amp; droppable, tabbed custom scene 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1078242" y="5048245"/>
            <a:ext cx="7104694" cy="3795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</a:pPr>
            <a:r>
              <a:rPr lang="en-US" sz="1600" dirty="0"/>
              <a:t>Centralized logging information, notification handling, documentation, etc.</a:t>
            </a:r>
          </a:p>
        </p:txBody>
      </p:sp>
      <p:sp>
        <p:nvSpPr>
          <p:cNvPr id="42" name="Oval 41"/>
          <p:cNvSpPr/>
          <p:nvPr/>
        </p:nvSpPr>
        <p:spPr>
          <a:xfrm>
            <a:off x="617799" y="1399353"/>
            <a:ext cx="434746" cy="282213"/>
          </a:xfrm>
          <a:prstGeom prst="ellipse">
            <a:avLst/>
          </a:prstGeom>
          <a:solidFill>
            <a:schemeClr val="accent2">
              <a:alpha val="4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 descr="Screenshot-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51" y="1128829"/>
            <a:ext cx="1517683" cy="16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2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6" grpId="0" animBg="1"/>
      <p:bldP spid="27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(network) infrastructure (i.e. SASE1)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434" y="1079940"/>
            <a:ext cx="4675456" cy="5320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666" y="1046722"/>
            <a:ext cx="2929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DESY Computer Center / XS1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0666" y="1799934"/>
            <a:ext cx="162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Balcony Rooms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90666" y="2826637"/>
            <a:ext cx="1359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Rack Rooms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90666" y="3587159"/>
            <a:ext cx="3320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Experiment/Control/Laser Hutches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90666" y="5222280"/>
            <a:ext cx="907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Tunnels</a:t>
            </a:r>
            <a:endParaRPr lang="en-US" sz="1600" dirty="0"/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228449" y="1444989"/>
            <a:ext cx="852514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228449" y="2783802"/>
            <a:ext cx="852514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228449" y="3475876"/>
            <a:ext cx="852514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228449" y="4107109"/>
            <a:ext cx="852514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398162" y="6236635"/>
            <a:ext cx="16807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i="1" dirty="0" smtClean="0"/>
              <a:t>Courtesy of C. Youngman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78793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– As controllable object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4D7B91-C1AD-4A19-8089-81E1B2B1A91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dirty="0" smtClean="0"/>
              <a:t>Burkhard Heisen (</a:t>
            </a:r>
            <a:r>
              <a:rPr lang="en-US" dirty="0"/>
              <a:t>CAS Group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-295918" y="1184538"/>
            <a:ext cx="4266073" cy="5430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1" indent="-257175"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Device </a:t>
            </a:r>
            <a:r>
              <a:rPr lang="en-US" sz="1600" dirty="0">
                <a:solidFill>
                  <a:srgbClr val="000000"/>
                </a:solidFill>
              </a:rPr>
              <a:t>classes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can </a:t>
            </a:r>
            <a:r>
              <a:rPr lang="en-US" sz="1600" dirty="0"/>
              <a:t>be loaded at runtime (</a:t>
            </a:r>
            <a:r>
              <a:rPr lang="en-US" sz="1600" b="1" dirty="0" smtClean="0"/>
              <a:t>plugin technology</a:t>
            </a:r>
            <a:r>
              <a:rPr lang="en-US" sz="1600" dirty="0" smtClean="0"/>
              <a:t>)</a:t>
            </a:r>
          </a:p>
          <a:p>
            <a:pPr marL="714375" lvl="1" indent="-257175">
              <a:lnSpc>
                <a:spcPct val="120000"/>
              </a:lnSpc>
            </a:pPr>
            <a:r>
              <a:rPr lang="en-US" sz="1600" dirty="0" smtClean="0"/>
              <a:t>Can be written in </a:t>
            </a:r>
            <a:r>
              <a:rPr lang="en-US" sz="1600" b="1" dirty="0" smtClean="0"/>
              <a:t>C++</a:t>
            </a:r>
            <a:r>
              <a:rPr lang="en-US" sz="1600" dirty="0" smtClean="0"/>
              <a:t> or </a:t>
            </a:r>
            <a:r>
              <a:rPr lang="en-US" sz="1600" b="1" dirty="0" smtClean="0"/>
              <a:t>Python</a:t>
            </a:r>
          </a:p>
          <a:p>
            <a:pPr marL="714375" lvl="1" indent="-257175">
              <a:lnSpc>
                <a:spcPct val="120000"/>
              </a:lnSpc>
            </a:pPr>
            <a:r>
              <a:rPr lang="en-US" sz="1600" dirty="0" smtClean="0"/>
              <a:t>Devices completely </a:t>
            </a:r>
            <a:r>
              <a:rPr lang="en-US" sz="1600" b="1" dirty="0" smtClean="0"/>
              <a:t>describe themselves</a:t>
            </a:r>
            <a:r>
              <a:rPr lang="en-US" sz="1600" dirty="0" smtClean="0"/>
              <a:t>. Allows automatic GUI creation</a:t>
            </a:r>
          </a:p>
          <a:p>
            <a:pPr marL="714375" lvl="1" indent="-257175">
              <a:lnSpc>
                <a:spcPct val="12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Runtime-extension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/>
              <a:t>of </a:t>
            </a:r>
            <a:r>
              <a:rPr lang="en-US" sz="1600" dirty="0">
                <a:solidFill>
                  <a:srgbClr val="000000"/>
                </a:solidFill>
              </a:rPr>
              <a:t>properties, commands and attributes is </a:t>
            </a:r>
            <a:r>
              <a:rPr lang="en-US" sz="1600" dirty="0"/>
              <a:t>possible</a:t>
            </a:r>
            <a:endParaRPr lang="de-DE" sz="1600" dirty="0"/>
          </a:p>
          <a:p>
            <a:pPr marL="714375" lvl="1" indent="-257175">
              <a:lnSpc>
                <a:spcPct val="120000"/>
              </a:lnSpc>
            </a:pPr>
            <a:r>
              <a:rPr lang="en-US" sz="1600" b="1" dirty="0"/>
              <a:t>H</a:t>
            </a:r>
            <a:r>
              <a:rPr lang="en-US" sz="1600" b="1" dirty="0" smtClean="0"/>
              <a:t>ierarchical </a:t>
            </a:r>
            <a:r>
              <a:rPr lang="en-US" sz="1600" b="1" dirty="0"/>
              <a:t>groupings</a:t>
            </a:r>
            <a:r>
              <a:rPr lang="en-US" sz="1600" dirty="0"/>
              <a:t> </a:t>
            </a:r>
            <a:r>
              <a:rPr lang="en-US" sz="1600" dirty="0" smtClean="0"/>
              <a:t>of parameters are possible</a:t>
            </a:r>
          </a:p>
          <a:p>
            <a:pPr marL="714375" lvl="1" indent="-257175">
              <a:lnSpc>
                <a:spcPct val="120000"/>
              </a:lnSpc>
            </a:pPr>
            <a:r>
              <a:rPr lang="en-US" sz="1600" dirty="0"/>
              <a:t>Any property setting or command execution can be restricted to a set of </a:t>
            </a:r>
            <a:r>
              <a:rPr lang="en-US" sz="1600" b="1" dirty="0"/>
              <a:t>allowed states</a:t>
            </a:r>
            <a:r>
              <a:rPr lang="en-US" sz="1600" dirty="0"/>
              <a:t> </a:t>
            </a:r>
            <a:endParaRPr lang="en-US" sz="1600" dirty="0" smtClean="0"/>
          </a:p>
          <a:p>
            <a:pPr marL="714375" lvl="1" indent="-257175">
              <a:lnSpc>
                <a:spcPct val="120000"/>
              </a:lnSpc>
            </a:pPr>
            <a:r>
              <a:rPr lang="en-US" sz="1600" dirty="0" smtClean="0"/>
              <a:t>The </a:t>
            </a:r>
            <a:r>
              <a:rPr lang="en-US" sz="1600" dirty="0"/>
              <a:t>GUI </a:t>
            </a:r>
            <a:r>
              <a:rPr lang="en-US" sz="1600" dirty="0" smtClean="0"/>
              <a:t>reflects state limitations by </a:t>
            </a:r>
            <a:r>
              <a:rPr lang="en-US" sz="1600" b="1" dirty="0" smtClean="0"/>
              <a:t>enabling/disabling </a:t>
            </a:r>
            <a:r>
              <a:rPr lang="en-US" sz="1600" b="1" dirty="0"/>
              <a:t>buttons</a:t>
            </a:r>
            <a:r>
              <a:rPr lang="en-US" sz="1600" dirty="0"/>
              <a:t> and </a:t>
            </a:r>
            <a:r>
              <a:rPr lang="en-US" sz="1600" b="1" dirty="0" smtClean="0"/>
              <a:t>properties </a:t>
            </a:r>
            <a:r>
              <a:rPr lang="en-US" sz="1600" dirty="0" smtClean="0"/>
              <a:t>dynamically</a:t>
            </a:r>
            <a:endParaRPr lang="en-US" sz="1600" b="1" dirty="0"/>
          </a:p>
          <a:p>
            <a:pPr marL="714375" lvl="1" indent="-257175">
              <a:lnSpc>
                <a:spcPct val="120000"/>
              </a:lnSpc>
            </a:pPr>
            <a:endParaRPr lang="de-DE" sz="1500" dirty="0"/>
          </a:p>
        </p:txBody>
      </p:sp>
      <p:pic>
        <p:nvPicPr>
          <p:cNvPr id="7" name="Picture 6" descr="Screenshot from 2015-01-26 19-22-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08" y="5228958"/>
            <a:ext cx="4730192" cy="112959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4027135" y="1144372"/>
            <a:ext cx="4492497" cy="4005924"/>
            <a:chOff x="4027135" y="1066392"/>
            <a:chExt cx="4492497" cy="4005924"/>
          </a:xfrm>
        </p:grpSpPr>
        <p:grpSp>
          <p:nvGrpSpPr>
            <p:cNvPr id="13" name="Group 12"/>
            <p:cNvGrpSpPr/>
            <p:nvPr/>
          </p:nvGrpSpPr>
          <p:grpSpPr>
            <a:xfrm>
              <a:off x="4027135" y="1066392"/>
              <a:ext cx="4261791" cy="4005924"/>
              <a:chOff x="0" y="1489742"/>
              <a:chExt cx="4552304" cy="4278995"/>
            </a:xfrm>
          </p:grpSpPr>
          <p:pic>
            <p:nvPicPr>
              <p:cNvPr id="8" name="Picture 7" descr="Screenshot from 2015-01-26 19-11-4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489742"/>
                <a:ext cx="4552304" cy="4278995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697007" y="3684306"/>
                <a:ext cx="137288" cy="15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379173" y="2961223"/>
              <a:ext cx="863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Attribute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>
              <a:off x="6807170" y="2439637"/>
              <a:ext cx="590475" cy="144819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7702131" y="3715620"/>
              <a:ext cx="817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Property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7375362" y="3353107"/>
              <a:ext cx="300810" cy="389898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7230528" y="3887822"/>
              <a:ext cx="412218" cy="356477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6" name="TextBox 25"/>
            <p:cNvSpPr txBox="1"/>
            <p:nvPr/>
          </p:nvSpPr>
          <p:spPr>
            <a:xfrm>
              <a:off x="7363536" y="2153777"/>
              <a:ext cx="937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Command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6862876" y="1793523"/>
              <a:ext cx="512486" cy="423316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>
              <a:stCxn id="12" idx="1"/>
            </p:cNvCxnSpPr>
            <p:nvPr/>
          </p:nvCxnSpPr>
          <p:spPr bwMode="auto">
            <a:xfrm flipH="1" flipV="1">
              <a:off x="6328106" y="2985492"/>
              <a:ext cx="1051067" cy="114231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48" name="Down Arrow 47"/>
          <p:cNvSpPr/>
          <p:nvPr/>
        </p:nvSpPr>
        <p:spPr>
          <a:xfrm>
            <a:off x="6194412" y="4812432"/>
            <a:ext cx="356513" cy="701817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>
            <a:noAutofit/>
          </a:bodyPr>
          <a:lstStyle/>
          <a:p>
            <a:pPr algn="ctr">
              <a:buNone/>
            </a:pP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461797" y="4912694"/>
            <a:ext cx="1436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/>
              <a:t>a</a:t>
            </a:r>
            <a:r>
              <a:rPr lang="en-US" sz="1400" i="1" dirty="0" smtClean="0"/>
              <a:t>uto generated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2523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– As pipeline 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Burkhard Heisen </a:t>
            </a:r>
            <a:r>
              <a:rPr lang="en-US" dirty="0"/>
              <a:t>(CAS Group)</a:t>
            </a:r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87794" y="1199892"/>
            <a:ext cx="5881129" cy="526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800" b="1" dirty="0" smtClean="0">
                <a:latin typeface="+mj-lt"/>
                <a:cs typeface="Arial"/>
              </a:rPr>
              <a:t>Devices can act as modules of a streaming data pipeline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latin typeface="+mj-lt"/>
              </a:rPr>
              <a:t>Configurable generic input/output channels on </a:t>
            </a:r>
            <a:r>
              <a:rPr lang="en-US" sz="1600" dirty="0">
                <a:latin typeface="+mj-lt"/>
                <a:cs typeface="Courier"/>
              </a:rPr>
              <a:t>devices </a:t>
            </a:r>
            <a:endParaRPr lang="en-US" sz="1600" dirty="0" smtClean="0">
              <a:latin typeface="+mj-lt"/>
              <a:cs typeface="Courier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latin typeface="+mj-lt"/>
                <a:cs typeface="Courier"/>
              </a:rPr>
              <a:t>D</a:t>
            </a:r>
            <a:r>
              <a:rPr lang="en-US" sz="1600" dirty="0" smtClean="0">
                <a:latin typeface="+mj-lt"/>
                <a:cs typeface="Courier"/>
              </a:rPr>
              <a:t>evelopers just need to code the </a:t>
            </a:r>
            <a:r>
              <a:rPr lang="en-US" sz="1600" b="1" dirty="0" err="1" smtClean="0">
                <a:latin typeface="+mj-lt"/>
                <a:cs typeface="Courier"/>
              </a:rPr>
              <a:t>onData</a:t>
            </a:r>
            <a:r>
              <a:rPr lang="en-US" sz="1600" dirty="0" smtClean="0">
                <a:latin typeface="+mj-lt"/>
                <a:cs typeface="Courier"/>
              </a:rPr>
              <a:t> and (optionally) the </a:t>
            </a:r>
            <a:r>
              <a:rPr lang="en-US" sz="1600" b="1" dirty="0" err="1" smtClean="0">
                <a:latin typeface="+mj-lt"/>
                <a:cs typeface="Courier"/>
              </a:rPr>
              <a:t>onEndOfStream</a:t>
            </a:r>
            <a:r>
              <a:rPr lang="en-US" sz="1600" dirty="0" smtClean="0">
                <a:latin typeface="+mj-lt"/>
                <a:cs typeface="Courier"/>
              </a:rPr>
              <a:t> method</a:t>
            </a:r>
            <a:endParaRPr lang="en-US" sz="1600" dirty="0">
              <a:latin typeface="+mj-lt"/>
              <a:cs typeface="Courier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IO</a:t>
            </a:r>
            <a:r>
              <a:rPr lang="en-US" sz="1600" dirty="0" smtClean="0">
                <a:latin typeface="+mj-lt"/>
              </a:rPr>
              <a:t> system is </a:t>
            </a:r>
            <a:r>
              <a:rPr lang="en-US" sz="1600" b="1" dirty="0" smtClean="0">
                <a:latin typeface="+mj-lt"/>
              </a:rPr>
              <a:t>decoupled</a:t>
            </a:r>
            <a:r>
              <a:rPr lang="en-US" sz="1600" dirty="0" smtClean="0">
                <a:latin typeface="+mj-lt"/>
              </a:rPr>
              <a:t> from processing system (process whilst transferring data)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Input channels configure whether they </a:t>
            </a:r>
            <a:r>
              <a:rPr lang="en-US" sz="1600" b="1" dirty="0" smtClean="0">
                <a:latin typeface="+mj-lt"/>
              </a:rPr>
              <a:t>share</a:t>
            </a:r>
            <a:r>
              <a:rPr lang="en-US" sz="1600" dirty="0" smtClean="0">
                <a:latin typeface="+mj-lt"/>
              </a:rPr>
              <a:t> the sent data amongst all input channels or whether they receive a </a:t>
            </a:r>
            <a:r>
              <a:rPr lang="en-US" sz="1600" b="1" dirty="0" smtClean="0">
                <a:latin typeface="+mj-lt"/>
              </a:rPr>
              <a:t>copy</a:t>
            </a:r>
            <a:r>
              <a:rPr lang="en-US" sz="1600" dirty="0" smtClean="0">
                <a:latin typeface="+mj-lt"/>
              </a:rPr>
              <a:t> of each data token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 smtClean="0"/>
              <a:t>Broker</a:t>
            </a:r>
            <a:r>
              <a:rPr lang="en-US" sz="1600" dirty="0"/>
              <a:t>-based communication </a:t>
            </a:r>
            <a:r>
              <a:rPr lang="en-US" sz="1600" b="1" dirty="0"/>
              <a:t>transparently</a:t>
            </a:r>
            <a:r>
              <a:rPr lang="en-US" sz="1600" dirty="0"/>
              <a:t> establishes a point-to-point </a:t>
            </a:r>
            <a:r>
              <a:rPr lang="en-US" sz="1600" dirty="0" smtClean="0"/>
              <a:t>connection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1600" dirty="0" smtClean="0"/>
              <a:t>Any </a:t>
            </a:r>
            <a:r>
              <a:rPr lang="en-US" sz="1600" dirty="0"/>
              <a:t>pipeline device has full </a:t>
            </a:r>
            <a:r>
              <a:rPr lang="en-US" sz="1600" b="1" dirty="0">
                <a:solidFill>
                  <a:srgbClr val="000000"/>
                </a:solidFill>
              </a:rPr>
              <a:t>access to</a:t>
            </a:r>
            <a:r>
              <a:rPr lang="en-US" sz="1600" dirty="0"/>
              <a:t> the live </a:t>
            </a:r>
            <a:r>
              <a:rPr lang="en-US" sz="1600" b="1" dirty="0"/>
              <a:t>control-</a:t>
            </a:r>
            <a:r>
              <a:rPr lang="en-US" sz="1600" b="1" dirty="0" smtClean="0"/>
              <a:t>system </a:t>
            </a:r>
            <a:r>
              <a:rPr lang="en-US" sz="1600" dirty="0" smtClean="0"/>
              <a:t>(feedbacks easily possible)</a:t>
            </a:r>
            <a:endParaRPr lang="en-US" sz="1600" dirty="0">
              <a:latin typeface="+mj-l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7376060" y="4988952"/>
            <a:ext cx="1269978" cy="72570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7376930" y="4179627"/>
            <a:ext cx="1269978" cy="72570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5808732" y="4471645"/>
            <a:ext cx="1157378" cy="81204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7608033" y="4281742"/>
            <a:ext cx="884265" cy="583497"/>
            <a:chOff x="1894211" y="3797450"/>
            <a:chExt cx="1456611" cy="961169"/>
          </a:xfrm>
        </p:grpSpPr>
        <p:grpSp>
          <p:nvGrpSpPr>
            <p:cNvPr id="79" name="Group 128"/>
            <p:cNvGrpSpPr>
              <a:grpSpLocks noChangeAspect="1"/>
            </p:cNvGrpSpPr>
            <p:nvPr/>
          </p:nvGrpSpPr>
          <p:grpSpPr>
            <a:xfrm>
              <a:off x="1894211" y="4218796"/>
              <a:ext cx="323466" cy="147450"/>
              <a:chOff x="2019050" y="3238291"/>
              <a:chExt cx="422831" cy="192744"/>
            </a:xfrm>
          </p:grpSpPr>
          <p:grpSp>
            <p:nvGrpSpPr>
              <p:cNvPr id="83" name="Group 121"/>
              <p:cNvGrpSpPr/>
              <p:nvPr/>
            </p:nvGrpSpPr>
            <p:grpSpPr>
              <a:xfrm>
                <a:off x="2019050" y="3238291"/>
                <a:ext cx="135441" cy="192744"/>
                <a:chOff x="5183669" y="4295815"/>
                <a:chExt cx="135441" cy="192744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5183669" y="4295815"/>
                  <a:ext cx="135441" cy="1927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184359" y="4315470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5184359" y="4398221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84" name="Rectangle 83"/>
              <p:cNvSpPr/>
              <p:nvPr/>
            </p:nvSpPr>
            <p:spPr>
              <a:xfrm>
                <a:off x="2153881" y="3318250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227323" y="3797450"/>
              <a:ext cx="1123499" cy="961169"/>
              <a:chOff x="4438482" y="3516211"/>
              <a:chExt cx="910501" cy="769613"/>
            </a:xfrm>
          </p:grpSpPr>
          <p:sp>
            <p:nvSpPr>
              <p:cNvPr id="81" name="Octagon 80"/>
              <p:cNvSpPr/>
              <p:nvPr/>
            </p:nvSpPr>
            <p:spPr bwMode="auto">
              <a:xfrm>
                <a:off x="4992933" y="3516211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 bwMode="auto">
              <a:xfrm>
                <a:off x="4438482" y="3556449"/>
                <a:ext cx="729375" cy="72937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00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lang="en-US" sz="1200" b="0" dirty="0" smtClean="0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7607566" y="5042648"/>
            <a:ext cx="891402" cy="583497"/>
            <a:chOff x="1893744" y="5149186"/>
            <a:chExt cx="1468368" cy="961169"/>
          </a:xfrm>
        </p:grpSpPr>
        <p:grpSp>
          <p:nvGrpSpPr>
            <p:cNvPr id="89" name="Group 128"/>
            <p:cNvGrpSpPr>
              <a:grpSpLocks noChangeAspect="1"/>
            </p:cNvGrpSpPr>
            <p:nvPr/>
          </p:nvGrpSpPr>
          <p:grpSpPr>
            <a:xfrm>
              <a:off x="1893744" y="5594048"/>
              <a:ext cx="323466" cy="147450"/>
              <a:chOff x="2019050" y="3238291"/>
              <a:chExt cx="422831" cy="192744"/>
            </a:xfrm>
          </p:grpSpPr>
          <p:grpSp>
            <p:nvGrpSpPr>
              <p:cNvPr id="93" name="Group 121"/>
              <p:cNvGrpSpPr/>
              <p:nvPr/>
            </p:nvGrpSpPr>
            <p:grpSpPr>
              <a:xfrm>
                <a:off x="2019050" y="3238291"/>
                <a:ext cx="135441" cy="192744"/>
                <a:chOff x="5183669" y="4295815"/>
                <a:chExt cx="135441" cy="192744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5183669" y="4295815"/>
                  <a:ext cx="135441" cy="1927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5184359" y="4315470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5184359" y="4398221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94" name="Rectangle 93"/>
              <p:cNvSpPr/>
              <p:nvPr/>
            </p:nvSpPr>
            <p:spPr>
              <a:xfrm>
                <a:off x="2153881" y="3318250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226855" y="5149186"/>
              <a:ext cx="1135257" cy="961169"/>
              <a:chOff x="4438482" y="3516211"/>
              <a:chExt cx="920030" cy="769613"/>
            </a:xfrm>
          </p:grpSpPr>
          <p:sp>
            <p:nvSpPr>
              <p:cNvPr id="91" name="Octagon 90"/>
              <p:cNvSpPr/>
              <p:nvPr/>
            </p:nvSpPr>
            <p:spPr bwMode="auto">
              <a:xfrm>
                <a:off x="5002462" y="3516211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 bwMode="auto">
              <a:xfrm>
                <a:off x="4438482" y="3556449"/>
                <a:ext cx="729375" cy="72937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00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lang="en-US" sz="1200" b="0" dirty="0" smtClean="0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5985339" y="4574114"/>
            <a:ext cx="797875" cy="583497"/>
            <a:chOff x="5400175" y="4025879"/>
            <a:chExt cx="1314305" cy="961169"/>
          </a:xfrm>
        </p:grpSpPr>
        <p:grpSp>
          <p:nvGrpSpPr>
            <p:cNvPr id="99" name="Group 98"/>
            <p:cNvGrpSpPr/>
            <p:nvPr/>
          </p:nvGrpSpPr>
          <p:grpSpPr>
            <a:xfrm>
              <a:off x="5400175" y="4025879"/>
              <a:ext cx="1135257" cy="961169"/>
              <a:chOff x="4438482" y="3516211"/>
              <a:chExt cx="920030" cy="769613"/>
            </a:xfrm>
          </p:grpSpPr>
          <p:sp>
            <p:nvSpPr>
              <p:cNvPr id="106" name="Octagon 105"/>
              <p:cNvSpPr/>
              <p:nvPr/>
            </p:nvSpPr>
            <p:spPr bwMode="auto">
              <a:xfrm>
                <a:off x="5002462" y="3516211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 bwMode="auto">
              <a:xfrm>
                <a:off x="4438482" y="3556449"/>
                <a:ext cx="729375" cy="72937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00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lang="en-US" sz="1200" b="0" dirty="0" smtClean="0"/>
              </a:p>
            </p:txBody>
          </p:sp>
        </p:grpSp>
        <p:grpSp>
          <p:nvGrpSpPr>
            <p:cNvPr id="100" name="Group 129"/>
            <p:cNvGrpSpPr>
              <a:grpSpLocks noChangeAspect="1"/>
            </p:cNvGrpSpPr>
            <p:nvPr/>
          </p:nvGrpSpPr>
          <p:grpSpPr>
            <a:xfrm>
              <a:off x="6310799" y="4506762"/>
              <a:ext cx="403681" cy="147450"/>
              <a:chOff x="1722064" y="2499496"/>
              <a:chExt cx="527688" cy="192744"/>
            </a:xfrm>
          </p:grpSpPr>
          <p:grpSp>
            <p:nvGrpSpPr>
              <p:cNvPr id="101" name="Group 120"/>
              <p:cNvGrpSpPr/>
              <p:nvPr/>
            </p:nvGrpSpPr>
            <p:grpSpPr>
              <a:xfrm>
                <a:off x="2013911" y="2499496"/>
                <a:ext cx="235841" cy="192744"/>
                <a:chOff x="4485111" y="4313055"/>
                <a:chExt cx="235841" cy="192744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4485111" y="4313055"/>
                  <a:ext cx="135441" cy="1927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622425" y="4354818"/>
                  <a:ext cx="98527" cy="36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622425" y="4421017"/>
                  <a:ext cx="98527" cy="36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1722064" y="2580586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108" name="Straight Connector 107"/>
          <p:cNvCxnSpPr/>
          <p:nvPr/>
        </p:nvCxnSpPr>
        <p:spPr bwMode="auto">
          <a:xfrm flipV="1">
            <a:off x="6824755" y="4621082"/>
            <a:ext cx="706782" cy="253999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9" name="Straight Connector 108"/>
          <p:cNvCxnSpPr/>
          <p:nvPr/>
        </p:nvCxnSpPr>
        <p:spPr bwMode="auto">
          <a:xfrm>
            <a:off x="6820443" y="4971023"/>
            <a:ext cx="711595" cy="33941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6957276" y="4797777"/>
            <a:ext cx="52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TCP</a:t>
            </a:r>
            <a:endParaRPr lang="en-US" sz="1200" i="1" dirty="0"/>
          </a:p>
        </p:txBody>
      </p:sp>
      <p:sp>
        <p:nvSpPr>
          <p:cNvPr id="111" name="Rounded Rectangle 110"/>
          <p:cNvSpPr/>
          <p:nvPr/>
        </p:nvSpPr>
        <p:spPr>
          <a:xfrm>
            <a:off x="5797465" y="1773549"/>
            <a:ext cx="2888848" cy="150158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/>
          <p:cNvGrpSpPr/>
          <p:nvPr/>
        </p:nvGrpSpPr>
        <p:grpSpPr>
          <a:xfrm>
            <a:off x="7678328" y="1873163"/>
            <a:ext cx="884265" cy="583497"/>
            <a:chOff x="1894211" y="3797450"/>
            <a:chExt cx="1456611" cy="961169"/>
          </a:xfrm>
        </p:grpSpPr>
        <p:grpSp>
          <p:nvGrpSpPr>
            <p:cNvPr id="113" name="Group 128"/>
            <p:cNvGrpSpPr>
              <a:grpSpLocks noChangeAspect="1"/>
            </p:cNvGrpSpPr>
            <p:nvPr/>
          </p:nvGrpSpPr>
          <p:grpSpPr>
            <a:xfrm>
              <a:off x="1894211" y="4218796"/>
              <a:ext cx="323466" cy="147450"/>
              <a:chOff x="2019050" y="3238291"/>
              <a:chExt cx="422831" cy="192744"/>
            </a:xfrm>
          </p:grpSpPr>
          <p:grpSp>
            <p:nvGrpSpPr>
              <p:cNvPr id="117" name="Group 121"/>
              <p:cNvGrpSpPr/>
              <p:nvPr/>
            </p:nvGrpSpPr>
            <p:grpSpPr>
              <a:xfrm>
                <a:off x="2019050" y="3238291"/>
                <a:ext cx="135441" cy="192744"/>
                <a:chOff x="5183669" y="4295815"/>
                <a:chExt cx="135441" cy="192744"/>
              </a:xfrm>
            </p:grpSpPr>
            <p:sp>
              <p:nvSpPr>
                <p:cNvPr id="119" name="Rectangle 118"/>
                <p:cNvSpPr/>
                <p:nvPr/>
              </p:nvSpPr>
              <p:spPr>
                <a:xfrm>
                  <a:off x="5183669" y="4295815"/>
                  <a:ext cx="135441" cy="1927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184359" y="4315470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184359" y="4398221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18" name="Rectangle 117"/>
              <p:cNvSpPr/>
              <p:nvPr/>
            </p:nvSpPr>
            <p:spPr>
              <a:xfrm>
                <a:off x="2153881" y="3318250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227323" y="3797450"/>
              <a:ext cx="1123499" cy="961169"/>
              <a:chOff x="4438482" y="3516211"/>
              <a:chExt cx="910501" cy="769613"/>
            </a:xfrm>
          </p:grpSpPr>
          <p:sp>
            <p:nvSpPr>
              <p:cNvPr id="115" name="Octagon 114"/>
              <p:cNvSpPr/>
              <p:nvPr/>
            </p:nvSpPr>
            <p:spPr bwMode="auto">
              <a:xfrm>
                <a:off x="4992933" y="3516211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 bwMode="auto">
              <a:xfrm>
                <a:off x="4438482" y="3556449"/>
                <a:ext cx="729375" cy="72937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00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lang="en-US" sz="1200" b="0" dirty="0" smtClean="0"/>
              </a:p>
            </p:txBody>
          </p:sp>
        </p:grpSp>
      </p:grpSp>
      <p:grpSp>
        <p:nvGrpSpPr>
          <p:cNvPr id="122" name="Group 121"/>
          <p:cNvGrpSpPr/>
          <p:nvPr/>
        </p:nvGrpSpPr>
        <p:grpSpPr>
          <a:xfrm>
            <a:off x="7677861" y="2535528"/>
            <a:ext cx="891402" cy="583497"/>
            <a:chOff x="1893744" y="5149186"/>
            <a:chExt cx="1468368" cy="961169"/>
          </a:xfrm>
        </p:grpSpPr>
        <p:grpSp>
          <p:nvGrpSpPr>
            <p:cNvPr id="123" name="Group 128"/>
            <p:cNvGrpSpPr>
              <a:grpSpLocks noChangeAspect="1"/>
            </p:cNvGrpSpPr>
            <p:nvPr/>
          </p:nvGrpSpPr>
          <p:grpSpPr>
            <a:xfrm>
              <a:off x="1893744" y="5594048"/>
              <a:ext cx="323466" cy="147450"/>
              <a:chOff x="2019050" y="3238291"/>
              <a:chExt cx="422831" cy="192744"/>
            </a:xfrm>
          </p:grpSpPr>
          <p:grpSp>
            <p:nvGrpSpPr>
              <p:cNvPr id="127" name="Group 121"/>
              <p:cNvGrpSpPr/>
              <p:nvPr/>
            </p:nvGrpSpPr>
            <p:grpSpPr>
              <a:xfrm>
                <a:off x="2019050" y="3238291"/>
                <a:ext cx="135441" cy="192744"/>
                <a:chOff x="5183669" y="4295815"/>
                <a:chExt cx="135441" cy="192744"/>
              </a:xfrm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5183669" y="4295815"/>
                  <a:ext cx="135441" cy="1927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184359" y="4315470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5184359" y="4398221"/>
                  <a:ext cx="36000" cy="720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>
                <a:off x="2153881" y="3318250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2226855" y="5149186"/>
              <a:ext cx="1135257" cy="961169"/>
              <a:chOff x="4438482" y="3516211"/>
              <a:chExt cx="920030" cy="769613"/>
            </a:xfrm>
          </p:grpSpPr>
          <p:sp>
            <p:nvSpPr>
              <p:cNvPr id="125" name="Octagon 124"/>
              <p:cNvSpPr/>
              <p:nvPr/>
            </p:nvSpPr>
            <p:spPr bwMode="auto">
              <a:xfrm>
                <a:off x="5002462" y="3516211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26" name="Oval 125"/>
              <p:cNvSpPr>
                <a:spLocks noChangeAspect="1"/>
              </p:cNvSpPr>
              <p:nvPr/>
            </p:nvSpPr>
            <p:spPr bwMode="auto">
              <a:xfrm>
                <a:off x="4438482" y="3556449"/>
                <a:ext cx="729375" cy="72937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00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lang="en-US" sz="1200" b="0" dirty="0" smtClean="0"/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6033564" y="2143732"/>
            <a:ext cx="797875" cy="583497"/>
            <a:chOff x="5400175" y="4025879"/>
            <a:chExt cx="1314305" cy="961169"/>
          </a:xfrm>
        </p:grpSpPr>
        <p:grpSp>
          <p:nvGrpSpPr>
            <p:cNvPr id="133" name="Group 132"/>
            <p:cNvGrpSpPr/>
            <p:nvPr/>
          </p:nvGrpSpPr>
          <p:grpSpPr>
            <a:xfrm>
              <a:off x="5400175" y="4025879"/>
              <a:ext cx="1135257" cy="961169"/>
              <a:chOff x="4438482" y="3516211"/>
              <a:chExt cx="920030" cy="769613"/>
            </a:xfrm>
          </p:grpSpPr>
          <p:sp>
            <p:nvSpPr>
              <p:cNvPr id="140" name="Octagon 139"/>
              <p:cNvSpPr/>
              <p:nvPr/>
            </p:nvSpPr>
            <p:spPr bwMode="auto">
              <a:xfrm>
                <a:off x="5002462" y="3516211"/>
                <a:ext cx="356050" cy="356050"/>
              </a:xfrm>
              <a:prstGeom prst="octagon">
                <a:avLst/>
              </a:prstGeom>
              <a:solidFill>
                <a:srgbClr val="BE928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20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41" name="Oval 140"/>
              <p:cNvSpPr>
                <a:spLocks noChangeAspect="1"/>
              </p:cNvSpPr>
              <p:nvPr/>
            </p:nvSpPr>
            <p:spPr bwMode="auto">
              <a:xfrm>
                <a:off x="4438482" y="3556449"/>
                <a:ext cx="729375" cy="72937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00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None/>
                  <a:tabLst/>
                </a:pPr>
                <a:endParaRPr lang="en-US" sz="1200" b="0" dirty="0" smtClean="0"/>
              </a:p>
            </p:txBody>
          </p:sp>
        </p:grpSp>
        <p:grpSp>
          <p:nvGrpSpPr>
            <p:cNvPr id="134" name="Group 129"/>
            <p:cNvGrpSpPr>
              <a:grpSpLocks noChangeAspect="1"/>
            </p:cNvGrpSpPr>
            <p:nvPr/>
          </p:nvGrpSpPr>
          <p:grpSpPr>
            <a:xfrm>
              <a:off x="6310799" y="4506762"/>
              <a:ext cx="403681" cy="147450"/>
              <a:chOff x="1722064" y="2499496"/>
              <a:chExt cx="527688" cy="192744"/>
            </a:xfrm>
          </p:grpSpPr>
          <p:grpSp>
            <p:nvGrpSpPr>
              <p:cNvPr id="135" name="Group 120"/>
              <p:cNvGrpSpPr/>
              <p:nvPr/>
            </p:nvGrpSpPr>
            <p:grpSpPr>
              <a:xfrm>
                <a:off x="2013911" y="2499496"/>
                <a:ext cx="235841" cy="192744"/>
                <a:chOff x="4485111" y="4313055"/>
                <a:chExt cx="235841" cy="192744"/>
              </a:xfrm>
            </p:grpSpPr>
            <p:sp>
              <p:nvSpPr>
                <p:cNvPr id="137" name="Rectangle 136"/>
                <p:cNvSpPr/>
                <p:nvPr/>
              </p:nvSpPr>
              <p:spPr>
                <a:xfrm>
                  <a:off x="4485111" y="4313055"/>
                  <a:ext cx="135441" cy="19274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4622425" y="4354818"/>
                  <a:ext cx="98527" cy="36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4622425" y="4421017"/>
                  <a:ext cx="98527" cy="36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36" name="Rectangle 135"/>
              <p:cNvSpPr/>
              <p:nvPr/>
            </p:nvSpPr>
            <p:spPr>
              <a:xfrm>
                <a:off x="1722064" y="2580586"/>
                <a:ext cx="288000" cy="28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142" name="Straight Connector 141"/>
          <p:cNvCxnSpPr/>
          <p:nvPr/>
        </p:nvCxnSpPr>
        <p:spPr bwMode="auto">
          <a:xfrm flipV="1">
            <a:off x="6884007" y="2179667"/>
            <a:ext cx="706782" cy="253999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3" name="Straight Connector 142"/>
          <p:cNvCxnSpPr/>
          <p:nvPr/>
        </p:nvCxnSpPr>
        <p:spPr bwMode="auto">
          <a:xfrm>
            <a:off x="6884007" y="2533057"/>
            <a:ext cx="739913" cy="29817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4" name="TextBox 143"/>
          <p:cNvSpPr txBox="1"/>
          <p:nvPr/>
        </p:nvSpPr>
        <p:spPr>
          <a:xfrm>
            <a:off x="7016528" y="2356362"/>
            <a:ext cx="774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Memory</a:t>
            </a:r>
            <a:endParaRPr lang="en-US" sz="1200" i="1" dirty="0"/>
          </a:p>
        </p:txBody>
      </p:sp>
      <p:sp>
        <p:nvSpPr>
          <p:cNvPr id="145" name="TextBox 144"/>
          <p:cNvSpPr txBox="1"/>
          <p:nvPr/>
        </p:nvSpPr>
        <p:spPr>
          <a:xfrm>
            <a:off x="6760112" y="3323168"/>
            <a:ext cx="1984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Multi-threaded processing</a:t>
            </a:r>
            <a:endParaRPr lang="en-US" sz="1200" i="1" dirty="0"/>
          </a:p>
        </p:txBody>
      </p:sp>
      <p:sp>
        <p:nvSpPr>
          <p:cNvPr id="146" name="TextBox 145"/>
          <p:cNvSpPr txBox="1"/>
          <p:nvPr/>
        </p:nvSpPr>
        <p:spPr>
          <a:xfrm>
            <a:off x="7018827" y="5737993"/>
            <a:ext cx="1745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Distributed processing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3841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Tunnels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30" y="4294244"/>
            <a:ext cx="8182263" cy="160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429" y="2276110"/>
            <a:ext cx="2412896" cy="168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N:\4all\intern\User data\wp74\Devices\31-1_MCP-Detector\3D-sketches\XTD2_R14_MCP_Pop_in_20130925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 bwMode="auto">
          <a:xfrm>
            <a:off x="4004965" y="2315411"/>
            <a:ext cx="2247884" cy="18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:\4all\intern\User data\wp74\Devices\11-1_XGMD\Drawings\FEM steel base frame\support_pillar_pictures\XGM on pillars_rendered.pa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2097" y="1304868"/>
            <a:ext cx="2444207" cy="159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2" descr="N:\4all\intern\User data\wp74\workspace-WF\K-Mono\Presentations\FEL 2014\material\K-mono-system-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"/>
          <a:stretch/>
        </p:blipFill>
        <p:spPr bwMode="auto">
          <a:xfrm>
            <a:off x="1903542" y="1133511"/>
            <a:ext cx="2255928" cy="15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8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6375" y="1121487"/>
            <a:ext cx="9050420" cy="52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Divide and rule – Things to be controlled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092560" cy="44592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 smtClean="0"/>
              <a:t>Motors (Stepper, </a:t>
            </a:r>
            <a:r>
              <a:rPr lang="en-US" sz="1600" dirty="0" err="1" smtClean="0"/>
              <a:t>Piezo</a:t>
            </a:r>
            <a:r>
              <a:rPr lang="en-US" sz="1600" dirty="0" smtClean="0"/>
              <a:t>, Servo, </a:t>
            </a:r>
            <a:r>
              <a:rPr lang="en-US" sz="1600" dirty="0" smtClean="0"/>
              <a:t>etc.)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Pumps (Ion, Turbo, Scroll, etc.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Valves (Angle, Gate, etc.)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Sensors (Temperature, Pressure, Flow, etc.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Interlocks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Cameras (COTS like </a:t>
            </a:r>
            <a:r>
              <a:rPr lang="en-US" sz="1600" dirty="0" err="1" smtClean="0"/>
              <a:t>Andor</a:t>
            </a:r>
            <a:r>
              <a:rPr lang="en-US" sz="1600" dirty="0" smtClean="0"/>
              <a:t>, Basler, etc.)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Digitizers, ADCs, Timing boards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Power Supplies, Heaters, Chillers, Laser Amplifiers, Robots, etc.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Detectors (LPD, DSSC, AGIPD, </a:t>
            </a:r>
            <a:r>
              <a:rPr lang="en-US" sz="1600" dirty="0" err="1" smtClean="0"/>
              <a:t>FastCCD</a:t>
            </a:r>
            <a:r>
              <a:rPr lang="en-US" sz="1600" dirty="0" smtClean="0"/>
              <a:t>, </a:t>
            </a:r>
            <a:r>
              <a:rPr lang="en-US" sz="1600" dirty="0" err="1" smtClean="0"/>
              <a:t>Epix</a:t>
            </a:r>
            <a:r>
              <a:rPr lang="en-US" sz="1600" dirty="0" smtClean="0"/>
              <a:t>, Gotthard, etc.)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Interfaces / Gateways </a:t>
            </a:r>
            <a:r>
              <a:rPr lang="en-US" sz="1600" dirty="0" smtClean="0"/>
              <a:t>(</a:t>
            </a:r>
            <a:r>
              <a:rPr lang="en-US" sz="1600" dirty="0" smtClean="0"/>
              <a:t>DOOCS, EPICS, TANGO, </a:t>
            </a:r>
            <a:r>
              <a:rPr lang="en-US" sz="1600" dirty="0" smtClean="0"/>
              <a:t>Interlock System)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Computing (Calibration, Image Processing, Data Analysis, etc.)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256244" y="1336788"/>
            <a:ext cx="8088386" cy="2127720"/>
            <a:chOff x="256244" y="1336788"/>
            <a:chExt cx="8088386" cy="2127720"/>
          </a:xfrm>
        </p:grpSpPr>
        <p:pic>
          <p:nvPicPr>
            <p:cNvPr id="6" name="Content Placeholder 5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899" b="10899"/>
            <a:stretch>
              <a:fillRect/>
            </a:stretch>
          </p:blipFill>
          <p:spPr bwMode="auto">
            <a:xfrm>
              <a:off x="5675332" y="1469202"/>
              <a:ext cx="2268222" cy="1773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256244" y="1336788"/>
              <a:ext cx="8088386" cy="2127720"/>
            </a:xfrm>
            <a:prstGeom prst="roundRect">
              <a:avLst/>
            </a:prstGeom>
            <a:ln>
              <a:solidFill>
                <a:schemeClr val="tx2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89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Beckhoff integrated equipment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11405" y="3099653"/>
            <a:ext cx="1156598" cy="711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230" y="1333501"/>
            <a:ext cx="3417047" cy="2470154"/>
          </a:xfrm>
          <a:prstGeom prst="rect">
            <a:avLst/>
          </a:prstGeom>
        </p:spPr>
      </p:pic>
      <p:cxnSp>
        <p:nvCxnSpPr>
          <p:cNvPr id="29" name="Elbow Connector 28"/>
          <p:cNvCxnSpPr>
            <a:endCxn id="62" idx="1"/>
          </p:cNvCxnSpPr>
          <p:nvPr/>
        </p:nvCxnSpPr>
        <p:spPr bwMode="auto">
          <a:xfrm rot="5400000" flipH="1" flipV="1">
            <a:off x="6748729" y="2247442"/>
            <a:ext cx="974739" cy="679603"/>
          </a:xfrm>
          <a:prstGeom prst="bentConnector2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64" y="2395078"/>
            <a:ext cx="2654300" cy="612696"/>
          </a:xfrm>
          <a:prstGeom prst="rect">
            <a:avLst/>
          </a:prstGeom>
        </p:spPr>
      </p:pic>
      <p:pic>
        <p:nvPicPr>
          <p:cNvPr id="31" name="Picture 30" descr="7288396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60" y="1166343"/>
            <a:ext cx="1240118" cy="759487"/>
          </a:xfrm>
          <a:prstGeom prst="rect">
            <a:avLst/>
          </a:prstGeom>
        </p:spPr>
      </p:pic>
      <p:cxnSp>
        <p:nvCxnSpPr>
          <p:cNvPr id="32" name="Elbow Connector 31"/>
          <p:cNvCxnSpPr/>
          <p:nvPr/>
        </p:nvCxnSpPr>
        <p:spPr bwMode="auto">
          <a:xfrm flipV="1">
            <a:off x="2885527" y="1860363"/>
            <a:ext cx="869000" cy="857774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662" y="3954006"/>
            <a:ext cx="1279405" cy="182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85" y="4026883"/>
            <a:ext cx="2242236" cy="168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1542" y="3958364"/>
            <a:ext cx="2002118" cy="181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870" y="4005088"/>
            <a:ext cx="1563795" cy="172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5289" y="3968784"/>
            <a:ext cx="1562367" cy="18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/>
          <p:cNvSpPr txBox="1"/>
          <p:nvPr/>
        </p:nvSpPr>
        <p:spPr>
          <a:xfrm>
            <a:off x="535259" y="5891018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Balcony Rack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08291" y="5767907"/>
            <a:ext cx="15583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Balcony Fiber Patch Field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25075" y="5891018"/>
            <a:ext cx="155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Tunnel cables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41859" y="5891018"/>
            <a:ext cx="127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Tunnel rack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15559" y="5891018"/>
            <a:ext cx="130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Equipment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96725" y="3445097"/>
            <a:ext cx="1605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Karabo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- Devices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47190" y="3583785"/>
            <a:ext cx="1375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PLC -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Devices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852" y="2887761"/>
            <a:ext cx="583189" cy="5831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453" y="3103780"/>
            <a:ext cx="583189" cy="5831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446" y="1123631"/>
            <a:ext cx="596145" cy="99123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594496" y="1614595"/>
            <a:ext cx="1285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Karabo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- GUI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073" y="1079538"/>
            <a:ext cx="583189" cy="583189"/>
          </a:xfrm>
          <a:prstGeom prst="rect">
            <a:avLst/>
          </a:prstGeom>
        </p:spPr>
      </p:pic>
      <p:cxnSp>
        <p:nvCxnSpPr>
          <p:cNvPr id="52" name="Elbow Connector 51"/>
          <p:cNvCxnSpPr>
            <a:stCxn id="31" idx="2"/>
            <a:endCxn id="30" idx="0"/>
          </p:cNvCxnSpPr>
          <p:nvPr/>
        </p:nvCxnSpPr>
        <p:spPr bwMode="auto">
          <a:xfrm rot="16200000" flipH="1">
            <a:off x="1059842" y="1725106"/>
            <a:ext cx="469248" cy="87069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2" name="Billede 1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65" t="39817" r="917" b="39643"/>
          <a:stretch/>
        </p:blipFill>
        <p:spPr bwMode="auto">
          <a:xfrm>
            <a:off x="7575900" y="1637567"/>
            <a:ext cx="1225513" cy="9246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traight Connector 68"/>
          <p:cNvCxnSpPr/>
          <p:nvPr/>
        </p:nvCxnSpPr>
        <p:spPr bwMode="auto">
          <a:xfrm>
            <a:off x="8177516" y="2629016"/>
            <a:ext cx="1047" cy="537475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0" name="Straight Connector 69"/>
          <p:cNvCxnSpPr/>
          <p:nvPr/>
        </p:nvCxnSpPr>
        <p:spPr bwMode="auto">
          <a:xfrm>
            <a:off x="7130259" y="3330831"/>
            <a:ext cx="512487" cy="11139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/>
          <p:nvPr/>
        </p:nvSpPr>
        <p:spPr>
          <a:xfrm>
            <a:off x="5059357" y="1191279"/>
            <a:ext cx="101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lang="en-US" sz="1400" i="1" kern="0" dirty="0" smtClean="0">
                <a:solidFill>
                  <a:srgbClr val="000000"/>
                </a:solidFill>
              </a:rPr>
              <a:t>Terminals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62615" y="1076321"/>
            <a:ext cx="101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lang="en-US" sz="1400" i="1" kern="0" noProof="0" dirty="0" smtClean="0">
                <a:solidFill>
                  <a:srgbClr val="000000"/>
                </a:solidFill>
              </a:rPr>
              <a:t>PLC-CPU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595937" y="1310259"/>
            <a:ext cx="1196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D930A"/>
              </a:buClr>
              <a:buSzPct val="80000"/>
              <a:buFontTx/>
              <a:buNone/>
              <a:tabLst/>
              <a:defRPr/>
            </a:pPr>
            <a:r>
              <a:rPr lang="en-US" sz="1400" i="1" kern="0" noProof="0" dirty="0" smtClean="0">
                <a:solidFill>
                  <a:srgbClr val="000000"/>
                </a:solidFill>
              </a:rPr>
              <a:t>Patch Panel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6" name="Right Bracket 75"/>
          <p:cNvSpPr/>
          <p:nvPr/>
        </p:nvSpPr>
        <p:spPr bwMode="auto">
          <a:xfrm>
            <a:off x="8623157" y="1236529"/>
            <a:ext cx="334231" cy="1615285"/>
          </a:xfrm>
          <a:prstGeom prst="rightBracke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eft Bracket 76"/>
          <p:cNvSpPr/>
          <p:nvPr/>
        </p:nvSpPr>
        <p:spPr bwMode="auto">
          <a:xfrm>
            <a:off x="7397644" y="1236529"/>
            <a:ext cx="300807" cy="1593006"/>
          </a:xfrm>
          <a:prstGeom prst="leftBracke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1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Beckhoff integration is understood and 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21" y="1239409"/>
            <a:ext cx="5497918" cy="483183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600" dirty="0" smtClean="0">
                <a:cs typeface="Arial"/>
              </a:rPr>
              <a:t>The notion of a “device” (driver) exists both on the PLC CPU and in Karabo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cs typeface="Arial"/>
              </a:rPr>
              <a:t>There is a </a:t>
            </a:r>
            <a:r>
              <a:rPr lang="en-US" sz="1600" b="1" dirty="0" smtClean="0">
                <a:cs typeface="Arial"/>
              </a:rPr>
              <a:t>limited set of different device classes</a:t>
            </a:r>
            <a:r>
              <a:rPr lang="en-US" sz="1600" dirty="0" smtClean="0">
                <a:cs typeface="Arial"/>
              </a:rPr>
              <a:t> (i.e. motor, valve, turbo, temp-sensor). Finally maybe not more then ~20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cs typeface="Arial"/>
              </a:rPr>
              <a:t>The Beckhoff-Program is more or less a sequence of this driver code blocks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cs typeface="Arial"/>
              </a:rPr>
              <a:t>Assembling such a program using known drivers is fast. However, </a:t>
            </a:r>
            <a:r>
              <a:rPr lang="en-US" sz="1600" dirty="0" smtClean="0">
                <a:cs typeface="Arial"/>
              </a:rPr>
              <a:t>adding / changing the connected hardware requires re-coding, re-building and re-deploying the Beckhoff Program</a:t>
            </a:r>
          </a:p>
          <a:p>
            <a:pPr>
              <a:lnSpc>
                <a:spcPct val="110000"/>
              </a:lnSpc>
            </a:pPr>
            <a:r>
              <a:rPr lang="en-US" sz="1600" b="1" dirty="0" smtClean="0">
                <a:cs typeface="Arial"/>
              </a:rPr>
              <a:t>Hardware interlocks must be coded manually </a:t>
            </a:r>
            <a:r>
              <a:rPr lang="en-US" sz="1600" dirty="0" smtClean="0">
                <a:cs typeface="Arial"/>
              </a:rPr>
              <a:t>and take considerably more time</a:t>
            </a:r>
            <a:endParaRPr lang="en-US" sz="1600" dirty="0" smtClean="0"/>
          </a:p>
          <a:p>
            <a:pPr>
              <a:lnSpc>
                <a:spcPct val="110000"/>
              </a:lnSpc>
            </a:pPr>
            <a:r>
              <a:rPr lang="en-US" sz="1600" dirty="0" smtClean="0"/>
              <a:t>In Karabo each device is mapped and once coded the corresponding mapping to the given PLC can be configured (</a:t>
            </a:r>
            <a:r>
              <a:rPr lang="en-US" sz="1600" b="1" dirty="0" smtClean="0"/>
              <a:t>no programming needing</a:t>
            </a:r>
            <a:r>
              <a:rPr lang="en-US" sz="1600" dirty="0" smtClean="0"/>
              <a:t>). New drivers can initially be auto-generated, but later will be properly coded.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grpSp>
        <p:nvGrpSpPr>
          <p:cNvPr id="71" name="Group 70"/>
          <p:cNvGrpSpPr/>
          <p:nvPr/>
        </p:nvGrpSpPr>
        <p:grpSpPr>
          <a:xfrm>
            <a:off x="5651010" y="2008714"/>
            <a:ext cx="2983920" cy="3424340"/>
            <a:chOff x="1818496" y="2498870"/>
            <a:chExt cx="2983920" cy="3424340"/>
          </a:xfrm>
        </p:grpSpPr>
        <p:grpSp>
          <p:nvGrpSpPr>
            <p:cNvPr id="12" name="Group 11"/>
            <p:cNvGrpSpPr/>
            <p:nvPr/>
          </p:nvGrpSpPr>
          <p:grpSpPr>
            <a:xfrm>
              <a:off x="1818496" y="2498870"/>
              <a:ext cx="2983920" cy="3424340"/>
              <a:chOff x="392216" y="1428582"/>
              <a:chExt cx="3544222" cy="4067343"/>
            </a:xfrm>
          </p:grpSpPr>
          <p:grpSp>
            <p:nvGrpSpPr>
              <p:cNvPr id="13" name="Group 36"/>
              <p:cNvGrpSpPr/>
              <p:nvPr/>
            </p:nvGrpSpPr>
            <p:grpSpPr>
              <a:xfrm>
                <a:off x="1532178" y="2616849"/>
                <a:ext cx="962952" cy="865847"/>
                <a:chOff x="1731696" y="2921225"/>
                <a:chExt cx="962952" cy="865847"/>
              </a:xfrm>
            </p:grpSpPr>
            <p:sp>
              <p:nvSpPr>
                <p:cNvPr id="47" name="5-Point Star 46"/>
                <p:cNvSpPr/>
                <p:nvPr/>
              </p:nvSpPr>
              <p:spPr bwMode="auto">
                <a:xfrm>
                  <a:off x="1731696" y="2921225"/>
                  <a:ext cx="445062" cy="420786"/>
                </a:xfrm>
                <a:prstGeom prst="star5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0000" tIns="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1100" b="0" i="0" u="none" strike="noStrike" cap="none" normalizeH="0" baseline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1909721" y="3002145"/>
                  <a:ext cx="784927" cy="784927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000" tIns="0" rIns="0" bIns="0" numCol="1" rtlCol="0" anchor="ctr" anchorCtr="1" compatLnSpc="1">
                  <a:prstTxWarp prst="textNoShape">
                    <a:avLst/>
                  </a:prstTxWarp>
                </a:bodyPr>
                <a:lstStyle/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endParaRPr lang="en-US" sz="1100" dirty="0" smtClean="0"/>
                </a:p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100" dirty="0" smtClean="0"/>
                    <a:t>Beck</a:t>
                  </a:r>
                </a:p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100" dirty="0" smtClean="0"/>
                    <a:t>Com</a:t>
                  </a:r>
                </a:p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</a:endParaRPr>
                </a:p>
              </p:txBody>
            </p:sp>
          </p:grpSp>
          <p:grpSp>
            <p:nvGrpSpPr>
              <p:cNvPr id="14" name="Group 34"/>
              <p:cNvGrpSpPr/>
              <p:nvPr/>
            </p:nvGrpSpPr>
            <p:grpSpPr>
              <a:xfrm>
                <a:off x="537532" y="1430100"/>
                <a:ext cx="900914" cy="830781"/>
                <a:chOff x="5103377" y="2678464"/>
                <a:chExt cx="900914" cy="830781"/>
              </a:xfrm>
            </p:grpSpPr>
            <p:sp>
              <p:nvSpPr>
                <p:cNvPr id="45" name="Rounded Rectangle 44"/>
                <p:cNvSpPr/>
                <p:nvPr/>
              </p:nvSpPr>
              <p:spPr bwMode="auto">
                <a:xfrm>
                  <a:off x="5664425" y="2678464"/>
                  <a:ext cx="339866" cy="339866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0000" tIns="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1100" b="0" i="0" u="none" strike="noStrike" cap="none" normalizeH="0" baseline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 bwMode="auto">
                <a:xfrm>
                  <a:off x="5103377" y="2724318"/>
                  <a:ext cx="784927" cy="784927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00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100" dirty="0" smtClean="0"/>
                    <a:t>Motor1</a:t>
                  </a: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</a:endParaRPr>
                </a:p>
              </p:txBody>
            </p:sp>
          </p:grpSp>
          <p:grpSp>
            <p:nvGrpSpPr>
              <p:cNvPr id="15" name="Group 34"/>
              <p:cNvGrpSpPr/>
              <p:nvPr/>
            </p:nvGrpSpPr>
            <p:grpSpPr>
              <a:xfrm>
                <a:off x="1687107" y="1430100"/>
                <a:ext cx="900914" cy="830781"/>
                <a:chOff x="5103377" y="2678464"/>
                <a:chExt cx="900914" cy="830781"/>
              </a:xfrm>
            </p:grpSpPr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5664425" y="2678464"/>
                  <a:ext cx="339866" cy="339866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0000" tIns="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1100" b="0" i="0" u="none" strike="noStrike" cap="none" normalizeH="0" baseline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5103377" y="2724318"/>
                  <a:ext cx="784927" cy="784927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00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100" dirty="0" smtClean="0"/>
                    <a:t>Motor2</a:t>
                  </a: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</a:endParaRPr>
                </a:p>
              </p:txBody>
            </p:sp>
          </p:grpSp>
          <p:grpSp>
            <p:nvGrpSpPr>
              <p:cNvPr id="16" name="Group 33"/>
              <p:cNvGrpSpPr/>
              <p:nvPr/>
            </p:nvGrpSpPr>
            <p:grpSpPr>
              <a:xfrm>
                <a:off x="2836682" y="1428582"/>
                <a:ext cx="923840" cy="848316"/>
                <a:chOff x="4036578" y="2031101"/>
                <a:chExt cx="923840" cy="848316"/>
              </a:xfrm>
            </p:grpSpPr>
            <p:sp>
              <p:nvSpPr>
                <p:cNvPr id="41" name="Isosceles Triangle 40"/>
                <p:cNvSpPr/>
                <p:nvPr/>
              </p:nvSpPr>
              <p:spPr bwMode="auto">
                <a:xfrm>
                  <a:off x="4556788" y="2031101"/>
                  <a:ext cx="403630" cy="347957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0000" tIns="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itchFamily="2" charset="2"/>
                    <a:buChar char="n"/>
                    <a:tabLst/>
                  </a:pPr>
                  <a:endParaRPr kumimoji="0" lang="de-DE" sz="1100" b="0" i="0" u="none" strike="noStrike" cap="none" normalizeH="0" baseline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  <a:ea typeface="ＭＳ Ｐゴシック" pitchFamily="112" charset="-128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4036578" y="2094489"/>
                  <a:ext cx="784927" cy="784928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00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298450" marR="0" indent="-29845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None/>
                    <a:tabLst/>
                  </a:pPr>
                  <a:r>
                    <a:rPr lang="en-US" sz="1050" dirty="0" smtClean="0"/>
                    <a:t>Pump1</a:t>
                  </a:r>
                  <a:endParaRPr kumimoji="0" lang="en-US" sz="1050" b="0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1733550" y="4005089"/>
                <a:ext cx="942974" cy="652636"/>
                <a:chOff x="1733550" y="4005089"/>
                <a:chExt cx="942974" cy="652636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2362199" y="4005089"/>
                  <a:ext cx="314325" cy="313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Rounded Rectangle 39"/>
                <p:cNvSpPr/>
                <p:nvPr/>
              </p:nvSpPr>
              <p:spPr>
                <a:xfrm>
                  <a:off x="1733550" y="4152900"/>
                  <a:ext cx="771525" cy="5048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>
                    <a:buNone/>
                  </a:pPr>
                  <a:r>
                    <a:rPr lang="en-US" sz="1100" dirty="0" smtClean="0"/>
                    <a:t>PLC-CPU</a:t>
                  </a:r>
                  <a:endParaRPr lang="de-DE" sz="11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33400" y="4843289"/>
                <a:ext cx="942974" cy="652636"/>
                <a:chOff x="533400" y="4843289"/>
                <a:chExt cx="942974" cy="652636"/>
              </a:xfrm>
            </p:grpSpPr>
            <p:pic>
              <p:nvPicPr>
                <p:cNvPr id="3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162049" y="4843289"/>
                  <a:ext cx="314325" cy="313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Rounded Rectangle 37"/>
                <p:cNvSpPr/>
                <p:nvPr/>
              </p:nvSpPr>
              <p:spPr>
                <a:xfrm>
                  <a:off x="533400" y="4991100"/>
                  <a:ext cx="771525" cy="5048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>
                    <a:buNone/>
                  </a:pPr>
                  <a:r>
                    <a:rPr lang="en-US" sz="1100" dirty="0" smtClean="0"/>
                    <a:t>Motor1</a:t>
                  </a:r>
                  <a:endParaRPr lang="de-DE" sz="1100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743075" y="4843289"/>
                <a:ext cx="942974" cy="652636"/>
                <a:chOff x="1743075" y="4843289"/>
                <a:chExt cx="942974" cy="652636"/>
              </a:xfrm>
            </p:grpSpPr>
            <p:pic>
              <p:nvPicPr>
                <p:cNvPr id="35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2371724" y="4843289"/>
                  <a:ext cx="314325" cy="313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Rounded Rectangle 35"/>
                <p:cNvSpPr/>
                <p:nvPr/>
              </p:nvSpPr>
              <p:spPr>
                <a:xfrm>
                  <a:off x="1743075" y="4991100"/>
                  <a:ext cx="771525" cy="5048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>
                    <a:buNone/>
                  </a:pPr>
                  <a:r>
                    <a:rPr lang="en-US" sz="1100" dirty="0" smtClean="0"/>
                    <a:t>Motor2</a:t>
                  </a:r>
                  <a:endParaRPr lang="de-DE" sz="1100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981325" y="4843289"/>
                <a:ext cx="942974" cy="652636"/>
                <a:chOff x="2981325" y="4843289"/>
                <a:chExt cx="942974" cy="652636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3609974" y="4843289"/>
                  <a:ext cx="314325" cy="313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Rounded Rectangle 33"/>
                <p:cNvSpPr/>
                <p:nvPr/>
              </p:nvSpPr>
              <p:spPr>
                <a:xfrm>
                  <a:off x="2981325" y="4991100"/>
                  <a:ext cx="771525" cy="5048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rtlCol="0" anchor="ctr"/>
                <a:lstStyle/>
                <a:p>
                  <a:pPr algn="ctr">
                    <a:buNone/>
                  </a:pPr>
                  <a:r>
                    <a:rPr lang="en-US" sz="1100" dirty="0" smtClean="0"/>
                    <a:t>Pump1</a:t>
                  </a:r>
                  <a:endParaRPr lang="de-DE" sz="1100" dirty="0"/>
                </a:p>
              </p:txBody>
            </p:sp>
          </p:grpSp>
          <p:sp>
            <p:nvSpPr>
              <p:cNvPr id="21" name="Left-Right Arrow 20"/>
              <p:cNvSpPr/>
              <p:nvPr/>
            </p:nvSpPr>
            <p:spPr>
              <a:xfrm rot="5400000">
                <a:off x="1885949" y="3762380"/>
                <a:ext cx="504826" cy="104775"/>
              </a:xfrm>
              <a:prstGeom prst="leftRightArrow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rtlCol="0" anchor="ctr"/>
              <a:lstStyle/>
              <a:p>
                <a:pPr algn="ctr"/>
                <a:endParaRPr lang="de-DE" sz="110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84952" y="3606829"/>
                <a:ext cx="1698385" cy="31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100" i="1" dirty="0" smtClean="0"/>
                  <a:t>TCP (own protocol)</a:t>
                </a:r>
                <a:endParaRPr lang="de-DE" sz="1100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92216" y="2981409"/>
                <a:ext cx="1356205" cy="31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100" i="1" dirty="0" smtClean="0"/>
                  <a:t>Gather/Scatter</a:t>
                </a:r>
                <a:endParaRPr lang="de-DE" sz="1100" i="1" dirty="0"/>
              </a:p>
            </p:txBody>
          </p:sp>
          <p:sp>
            <p:nvSpPr>
              <p:cNvPr id="24" name="Can 23"/>
              <p:cNvSpPr/>
              <p:nvPr/>
            </p:nvSpPr>
            <p:spPr bwMode="auto">
              <a:xfrm>
                <a:off x="3210325" y="2500723"/>
                <a:ext cx="165611" cy="939789"/>
              </a:xfrm>
              <a:prstGeom prst="can">
                <a:avLst>
                  <a:gd name="adj" fmla="val 541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270000" tIns="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98450" marR="0" indent="-2984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n"/>
                  <a:tabLst/>
                </a:pPr>
                <a:endParaRPr kumimoji="0" lang="de-DE" sz="1100" b="0" i="0" u="none" strike="noStrike" cap="none" normalizeH="0" baseline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cxnSp>
            <p:nvCxnSpPr>
              <p:cNvPr id="25" name="Straight Connector 24"/>
              <p:cNvCxnSpPr>
                <a:stCxn id="46" idx="5"/>
                <a:endCxn id="24" idx="2"/>
              </p:cNvCxnSpPr>
              <p:nvPr/>
            </p:nvCxnSpPr>
            <p:spPr bwMode="auto">
              <a:xfrm>
                <a:off x="1207509" y="2145931"/>
                <a:ext cx="2002816" cy="82468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>
                <a:stCxn id="44" idx="5"/>
              </p:cNvCxnSpPr>
              <p:nvPr/>
            </p:nvCxnSpPr>
            <p:spPr bwMode="auto">
              <a:xfrm>
                <a:off x="2357084" y="2145931"/>
                <a:ext cx="851533" cy="672463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>
                <a:stCxn id="48" idx="6"/>
              </p:cNvCxnSpPr>
              <p:nvPr/>
            </p:nvCxnSpPr>
            <p:spPr bwMode="auto">
              <a:xfrm>
                <a:off x="2495130" y="3090233"/>
                <a:ext cx="702345" cy="6235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Curved Connector 27"/>
              <p:cNvCxnSpPr>
                <a:stCxn id="40" idx="3"/>
                <a:endCxn id="34" idx="3"/>
              </p:cNvCxnSpPr>
              <p:nvPr/>
            </p:nvCxnSpPr>
            <p:spPr bwMode="auto">
              <a:xfrm>
                <a:off x="2505075" y="4405313"/>
                <a:ext cx="1247775" cy="838200"/>
              </a:xfrm>
              <a:prstGeom prst="curvedConnector3">
                <a:avLst>
                  <a:gd name="adj1" fmla="val 139750"/>
                </a:avLst>
              </a:prstGeom>
              <a:noFill/>
              <a:ln w="12700" cap="flat" cmpd="sng" algn="ctr">
                <a:solidFill>
                  <a:schemeClr val="tx2"/>
                </a:solidFill>
                <a:prstDash val="lg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urved Connector 28"/>
              <p:cNvCxnSpPr>
                <a:stCxn id="38" idx="1"/>
                <a:endCxn id="40" idx="1"/>
              </p:cNvCxnSpPr>
              <p:nvPr/>
            </p:nvCxnSpPr>
            <p:spPr bwMode="auto">
              <a:xfrm rot="10800000" flipH="1">
                <a:off x="533400" y="4405313"/>
                <a:ext cx="1200150" cy="838200"/>
              </a:xfrm>
              <a:prstGeom prst="curvedConnector3">
                <a:avLst>
                  <a:gd name="adj1" fmla="val -19048"/>
                </a:avLst>
              </a:prstGeom>
              <a:noFill/>
              <a:ln w="12700" cap="flat" cmpd="sng" algn="ctr">
                <a:solidFill>
                  <a:schemeClr val="tx2"/>
                </a:solidFill>
                <a:prstDash val="lg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/>
              <p:cNvCxnSpPr>
                <a:stCxn id="34" idx="1"/>
                <a:endCxn id="36" idx="3"/>
              </p:cNvCxnSpPr>
              <p:nvPr/>
            </p:nvCxnSpPr>
            <p:spPr bwMode="auto">
              <a:xfrm flipH="1">
                <a:off x="2514600" y="5243513"/>
                <a:ext cx="466725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lg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0"/>
              <p:cNvCxnSpPr>
                <a:stCxn id="36" idx="1"/>
                <a:endCxn id="38" idx="3"/>
              </p:cNvCxnSpPr>
              <p:nvPr/>
            </p:nvCxnSpPr>
            <p:spPr bwMode="auto">
              <a:xfrm flipH="1">
                <a:off x="1304925" y="5243513"/>
                <a:ext cx="43815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lgDash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TextBox 31"/>
              <p:cNvSpPr txBox="1"/>
              <p:nvPr/>
            </p:nvSpPr>
            <p:spPr>
              <a:xfrm>
                <a:off x="2945801" y="4175837"/>
                <a:ext cx="990637" cy="31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100" i="1" dirty="0" err="1" smtClean="0"/>
                  <a:t>EtherCAT</a:t>
                </a:r>
                <a:endParaRPr lang="de-DE" sz="1100" i="1" dirty="0"/>
              </a:p>
            </p:txBody>
          </p:sp>
        </p:grpSp>
        <p:cxnSp>
          <p:nvCxnSpPr>
            <p:cNvPr id="68" name="Straight Connector 67"/>
            <p:cNvCxnSpPr>
              <a:stCxn id="42" idx="4"/>
              <a:endCxn id="24" idx="1"/>
            </p:cNvCxnSpPr>
            <p:nvPr/>
          </p:nvCxnSpPr>
          <p:spPr bwMode="auto">
            <a:xfrm>
              <a:off x="4206939" y="3213076"/>
              <a:ext cx="53869" cy="188441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5889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/>
              <a:t>Beckhoff during installation and commissioning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182592" cy="4990814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Install hardware, e.g. motor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Wire hardware via patch-panel (instruments) or directly to Beckhoff terminals (tunnels)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Wire the terminals to the PLC-CPU and the PLC-CPU to control PC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Low level test the hardware piece by piece with Windows Laptop running </a:t>
            </a:r>
            <a:r>
              <a:rPr lang="en-US" sz="1800" dirty="0" err="1" smtClean="0"/>
              <a:t>TwinCAT</a:t>
            </a:r>
            <a:r>
              <a:rPr lang="en-US" sz="1800" dirty="0" smtClean="0"/>
              <a:t> (Beckhoff – Product) connecting to Beckhoff-PLC to check for correct cabling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Once checked, assemble PLC program and install to PLC-CPU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Start Karabo Server on control PC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Prepare the initial configuration using the Karabo GUI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System is ready. Browse the individual devices and operate the hardware  using auto-generated dialogs.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 smtClean="0"/>
              <a:t>Optionally, create expert panels by drag &amp; drop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8215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Cameras, power supplies, heaters…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88" y="1397547"/>
            <a:ext cx="6434668" cy="513563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600" dirty="0" smtClean="0"/>
              <a:t>Supported standards </a:t>
            </a:r>
          </a:p>
          <a:p>
            <a:pPr lvl="1">
              <a:lnSpc>
                <a:spcPct val="120000"/>
              </a:lnSpc>
            </a:pPr>
            <a:r>
              <a:rPr lang="en-US" sz="1600" b="1" dirty="0" err="1" smtClean="0"/>
              <a:t>GenICam</a:t>
            </a:r>
            <a:r>
              <a:rPr lang="en-US" sz="1600" dirty="0" smtClean="0"/>
              <a:t> (generic interface for cameras) - industry standard</a:t>
            </a:r>
          </a:p>
          <a:p>
            <a:pPr lvl="1">
              <a:lnSpc>
                <a:spcPct val="120000"/>
              </a:lnSpc>
            </a:pPr>
            <a:r>
              <a:rPr lang="en-US" sz="1600" b="1" dirty="0" smtClean="0"/>
              <a:t>Lima</a:t>
            </a:r>
            <a:r>
              <a:rPr lang="en-US" sz="1600" dirty="0" smtClean="0"/>
              <a:t> (library for image acquisition) – ESRF project</a:t>
            </a:r>
          </a:p>
          <a:p>
            <a:pPr lvl="1">
              <a:lnSpc>
                <a:spcPct val="120000"/>
              </a:lnSpc>
            </a:pPr>
            <a:r>
              <a:rPr lang="en-US" sz="1600" b="1" dirty="0" smtClean="0"/>
              <a:t>SCPI</a:t>
            </a:r>
            <a:r>
              <a:rPr lang="en-US" sz="1600" dirty="0" smtClean="0"/>
              <a:t> </a:t>
            </a:r>
            <a:r>
              <a:rPr lang="en-US" sz="1600" dirty="0"/>
              <a:t>(Standard Commands for Programmable Instruments</a:t>
            </a:r>
            <a:r>
              <a:rPr lang="en-US" sz="16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Cameras	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Basler (all GigE), Photonic Science (</a:t>
            </a:r>
            <a:r>
              <a:rPr lang="en-US" sz="1600" dirty="0" err="1" smtClean="0"/>
              <a:t>sCMOS</a:t>
            </a:r>
            <a:r>
              <a:rPr lang="en-US" sz="16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IMPERX (Bobcat B4020), </a:t>
            </a:r>
            <a:r>
              <a:rPr lang="en-US" sz="1600" dirty="0" err="1" smtClean="0"/>
              <a:t>Andor</a:t>
            </a:r>
            <a:r>
              <a:rPr lang="en-US" sz="1600" dirty="0" smtClean="0"/>
              <a:t> (Neo)</a:t>
            </a:r>
            <a:endParaRPr lang="en-US" sz="1600" dirty="0"/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AVT (all </a:t>
            </a:r>
            <a:r>
              <a:rPr lang="en-US" sz="1600" dirty="0" err="1" smtClean="0"/>
              <a:t>Prosilica</a:t>
            </a:r>
            <a:r>
              <a:rPr lang="en-US" sz="1600" dirty="0" smtClean="0"/>
              <a:t>), Axis (all)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Other devices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FUG, </a:t>
            </a:r>
            <a:r>
              <a:rPr lang="en-US" sz="1600" dirty="0" err="1" smtClean="0"/>
              <a:t>Heinziger</a:t>
            </a:r>
            <a:r>
              <a:rPr lang="en-US" sz="1600" dirty="0" smtClean="0"/>
              <a:t> (power supplies), TEM (beam lock)</a:t>
            </a:r>
          </a:p>
          <a:p>
            <a:pPr lvl="1">
              <a:lnSpc>
                <a:spcPct val="120000"/>
              </a:lnSpc>
            </a:pPr>
            <a:r>
              <a:rPr lang="en-US" sz="1600" dirty="0" err="1" smtClean="0"/>
              <a:t>Amphos</a:t>
            </a:r>
            <a:r>
              <a:rPr lang="en-US" sz="1600" dirty="0" smtClean="0"/>
              <a:t> (laser power stage) </a:t>
            </a:r>
          </a:p>
          <a:p>
            <a:pPr lvl="1">
              <a:lnSpc>
                <a:spcPct val="120000"/>
              </a:lnSpc>
            </a:pPr>
            <a:r>
              <a:rPr lang="en-US" sz="1600" dirty="0" err="1" smtClean="0"/>
              <a:t>EnergyMax</a:t>
            </a:r>
            <a:r>
              <a:rPr lang="en-US" sz="1600" dirty="0" smtClean="0"/>
              <a:t> (laser sensors)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Lakeshore (heater), STS (spectrometer)</a:t>
            </a:r>
          </a:p>
          <a:p>
            <a:pPr lvl="2">
              <a:lnSpc>
                <a:spcPct val="120000"/>
              </a:lnSpc>
            </a:pPr>
            <a:endParaRPr lang="en-US" sz="1600" dirty="0" smtClean="0"/>
          </a:p>
          <a:p>
            <a:pPr lvl="2">
              <a:lnSpc>
                <a:spcPct val="120000"/>
              </a:lnSpc>
            </a:pPr>
            <a:endParaRPr lang="en-US" sz="1600" dirty="0" smtClean="0"/>
          </a:p>
          <a:p>
            <a:pPr lvl="1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65F78-A73E-4BA1-9BCC-577F55430C2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Burkhard Heisen (CAS Group)</a:t>
            </a:r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676" y="1369470"/>
            <a:ext cx="1851647" cy="185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888" y="3206389"/>
            <a:ext cx="2182694" cy="153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845" y="3104498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856" y="3454453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384" y="3810351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038" y="4501795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994" y="4824273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49" y="5177051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gessler\AppData\Local\Microsoft\Windows\Temporary Internet Files\Content.IE5\3R46BQZL\MC900441310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052" y="5504727"/>
            <a:ext cx="322250" cy="3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779" y="4999377"/>
            <a:ext cx="2723444" cy="135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556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Microsoft Macintosh PowerPoint</Application>
  <PresentationFormat>On-screen Show (4:3)</PresentationFormat>
  <Paragraphs>299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DESY European XFEL</vt:lpstr>
      <vt:lpstr>Photon System Controls and DAQ </vt:lpstr>
      <vt:lpstr>Agenda</vt:lpstr>
      <vt:lpstr>Photon Tunnels</vt:lpstr>
      <vt:lpstr>Instruments</vt:lpstr>
      <vt:lpstr>Divide and rule – Things to be controlled</vt:lpstr>
      <vt:lpstr>Beckhoff integrated equipment</vt:lpstr>
      <vt:lpstr>Beckhoff integration is understood and working</vt:lpstr>
      <vt:lpstr>Beckhoff during installation and commissioning</vt:lpstr>
      <vt:lpstr>Cameras, power supplies, heaters…</vt:lpstr>
      <vt:lpstr>Digitizers, ADCs, Timing interfaces… </vt:lpstr>
      <vt:lpstr>DAQ - Software strategy</vt:lpstr>
      <vt:lpstr>DAQ – Taking data in runs</vt:lpstr>
      <vt:lpstr>DAQ – Network strategy</vt:lpstr>
      <vt:lpstr>Calibration strategy</vt:lpstr>
      <vt:lpstr>User interfaces – GUI </vt:lpstr>
      <vt:lpstr>User interfaces – Macros and Pipelines</vt:lpstr>
      <vt:lpstr>Detector Integration – Story Board</vt:lpstr>
      <vt:lpstr>Detector Integration – Story Board</vt:lpstr>
      <vt:lpstr>Conclusions</vt:lpstr>
      <vt:lpstr>PowerPoint Presentation</vt:lpstr>
      <vt:lpstr>Logical (data) infrastructure</vt:lpstr>
      <vt:lpstr>Technical realization (Karabo)</vt:lpstr>
      <vt:lpstr>Online computing, data analysis…</vt:lpstr>
      <vt:lpstr>Graphical interface - Overview</vt:lpstr>
      <vt:lpstr>Physical (network) infrastructure (i.e. SASE1)</vt:lpstr>
      <vt:lpstr>Device – As controllable object</vt:lpstr>
      <vt:lpstr>Device – As pipeline module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Burkhard Heisen</cp:lastModifiedBy>
  <cp:revision>857</cp:revision>
  <cp:lastPrinted>2012-04-17T06:12:03Z</cp:lastPrinted>
  <dcterms:created xsi:type="dcterms:W3CDTF">2008-08-31T12:56:32Z</dcterms:created>
  <dcterms:modified xsi:type="dcterms:W3CDTF">2016-01-20T11:33:29Z</dcterms:modified>
</cp:coreProperties>
</file>