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74" r:id="rId3"/>
    <p:sldId id="257" r:id="rId4"/>
    <p:sldId id="258" r:id="rId5"/>
    <p:sldId id="268" r:id="rId6"/>
    <p:sldId id="260" r:id="rId7"/>
    <p:sldId id="261" r:id="rId8"/>
    <p:sldId id="275" r:id="rId9"/>
    <p:sldId id="270" r:id="rId10"/>
    <p:sldId id="264" r:id="rId11"/>
    <p:sldId id="277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87" autoAdjust="0"/>
  </p:normalViewPr>
  <p:slideViewPr>
    <p:cSldViewPr snapToGrid="0">
      <p:cViewPr varScale="1">
        <p:scale>
          <a:sx n="67" d="100"/>
          <a:sy n="67" d="100"/>
        </p:scale>
        <p:origin x="14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44F70-1776-428F-869A-E4C346AEF72F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3D6AC-2172-463C-8B7E-23F793589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58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D6AC-2172-463C-8B7E-23F79358952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486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lphaLcParenR"/>
            </a:pPr>
            <a:r>
              <a:rPr lang="en-US" dirty="0" smtClean="0"/>
              <a:t>The  current flowing through this tip heats it up when the electric field is applied. With </a:t>
            </a:r>
            <a:r>
              <a:rPr lang="en-US" dirty="0" err="1" smtClean="0"/>
              <a:t>ohmic</a:t>
            </a:r>
            <a:r>
              <a:rPr lang="en-US" dirty="0" smtClean="0"/>
              <a:t> heating of the field emitter caused by the emitted current flowing through the tip, field emission of neutral atoms into vacuum starts.</a:t>
            </a:r>
          </a:p>
          <a:p>
            <a:pPr marL="342900" indent="-342900">
              <a:buAutoNum type="alphaLcParenR"/>
            </a:pPr>
            <a:r>
              <a:rPr lang="en-US" dirty="0" smtClean="0"/>
              <a:t> Ionization of the liberated neutrals by collisions with emitted and accelerated electron current. The surface impact ionization and the resulting increase in electron current will then lead to a fast increase in the ionization density of the gas above field emitter.</a:t>
            </a:r>
          </a:p>
          <a:p>
            <a:pPr marL="342900" indent="-342900">
              <a:buAutoNum type="alphaLcParenR"/>
            </a:pPr>
            <a:r>
              <a:rPr lang="en-US" dirty="0" smtClean="0"/>
              <a:t>The</a:t>
            </a:r>
            <a:r>
              <a:rPr lang="en-US" baseline="0" dirty="0" smtClean="0"/>
              <a:t> increases the </a:t>
            </a:r>
            <a:r>
              <a:rPr lang="en-US" dirty="0" smtClean="0"/>
              <a:t>ion and neutrals density</a:t>
            </a:r>
            <a:r>
              <a:rPr lang="en-US" baseline="0" dirty="0" smtClean="0"/>
              <a:t> and creates a fast growing plasma sheath above the field emitter tip.</a:t>
            </a:r>
            <a:endParaRPr lang="en-US" dirty="0" smtClean="0"/>
          </a:p>
          <a:p>
            <a:pPr marL="342900" indent="-342900">
              <a:buAutoNum type="alphaLcParenR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D6AC-2172-463C-8B7E-23F79358952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110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8BCC9-7D3D-4FB5-9717-4048F9A1DC38}" type="slidenum">
              <a:rPr lang="en-GB" smtClean="0"/>
              <a:t>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18/05/2016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523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D6AC-2172-463C-8B7E-23F79358952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8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D6AC-2172-463C-8B7E-23F79358952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20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23/08/2016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Iaroslava Profatilova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711F-87AF-46FD-A94E-9EFAE91BE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63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23/08/2016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Iaroslava Profatilova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711F-87AF-46FD-A94E-9EFAE91BE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95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23/08/2016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Iaroslava Profatilova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711F-87AF-46FD-A94E-9EFAE91BE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14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23/08/2016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Iaroslava Profatilova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711F-87AF-46FD-A94E-9EFAE91BE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50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23/08/2016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Iaroslava Profatilova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711F-87AF-46FD-A94E-9EFAE91BE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64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23/08/2016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Iaroslava Profatilova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711F-87AF-46FD-A94E-9EFAE91BE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32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23/08/2016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Iaroslava Profatilova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711F-87AF-46FD-A94E-9EFAE91BE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16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23/08/2016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Iaroslava Profatilova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711F-87AF-46FD-A94E-9EFAE91BE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54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23/08/2016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Iaroslava Profatilova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711F-87AF-46FD-A94E-9EFAE91BE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54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23/08/2016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Iaroslava Profatilova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711F-87AF-46FD-A94E-9EFAE91BE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18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23/08/2016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Iaroslava Profatilova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711F-87AF-46FD-A94E-9EFAE91BE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24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23/08/2016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Iaroslava Profatilova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711F-87AF-46FD-A94E-9EFAE91BE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10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4008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High field studies for CLIC accelerating structures development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1613" y="4737417"/>
            <a:ext cx="6986587" cy="1402126"/>
          </a:xfrm>
        </p:spPr>
        <p:txBody>
          <a:bodyPr>
            <a:normAutofit/>
          </a:bodyPr>
          <a:lstStyle/>
          <a:p>
            <a:pPr algn="r"/>
            <a:r>
              <a:rPr lang="en-US" b="1" dirty="0" err="1" smtClean="0"/>
              <a:t>Iaroslava</a:t>
            </a:r>
            <a:r>
              <a:rPr lang="en-US" b="1" dirty="0" smtClean="0"/>
              <a:t> </a:t>
            </a:r>
            <a:r>
              <a:rPr lang="en-US" b="1" dirty="0" smtClean="0"/>
              <a:t>Profatilova</a:t>
            </a:r>
            <a:endParaRPr lang="uk-UA" b="1" dirty="0" smtClean="0"/>
          </a:p>
          <a:p>
            <a:pPr algn="r"/>
            <a:r>
              <a:rPr lang="en-US" dirty="0" smtClean="0"/>
              <a:t>CERN/Institute of Applied Physics NAS of </a:t>
            </a:r>
            <a:r>
              <a:rPr lang="en-US" dirty="0" smtClean="0"/>
              <a:t>Ukraine</a:t>
            </a:r>
          </a:p>
          <a:p>
            <a:pPr algn="r"/>
            <a:r>
              <a:rPr lang="en-US" dirty="0" smtClean="0"/>
              <a:t>Supervisor: Walter Wuensch</a:t>
            </a:r>
            <a:endParaRPr lang="uk-U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178629" y="6139543"/>
            <a:ext cx="372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 August 2016 CERN-BINP workshop</a:t>
            </a:r>
            <a:endParaRPr lang="en-GB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971" y="76612"/>
            <a:ext cx="1060231" cy="1060231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202" y="249169"/>
            <a:ext cx="773996" cy="7739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22" y="188200"/>
            <a:ext cx="951667" cy="8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8" y="252808"/>
            <a:ext cx="5562109" cy="777874"/>
          </a:xfrm>
        </p:spPr>
        <p:txBody>
          <a:bodyPr>
            <a:normAutofit/>
          </a:bodyPr>
          <a:lstStyle/>
          <a:p>
            <a:pPr algn="ctr"/>
            <a:r>
              <a:rPr lang="en-US" sz="2800" b="1" cap="all" dirty="0" smtClean="0"/>
              <a:t>Future plans DC pulsed systems</a:t>
            </a:r>
            <a:endParaRPr lang="en-GB" sz="2800" b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8475"/>
            <a:ext cx="7886700" cy="318928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Pulse length dependency with a new generator.</a:t>
            </a:r>
          </a:p>
          <a:p>
            <a:pPr marL="514350" indent="-514350">
              <a:buAutoNum type="arabicPeriod" startAt="2"/>
            </a:pPr>
            <a:r>
              <a:rPr lang="en-US" sz="2400" dirty="0" smtClean="0"/>
              <a:t>Comparison of conditioning process.</a:t>
            </a:r>
          </a:p>
          <a:p>
            <a:pPr marL="514350" indent="-514350">
              <a:buAutoNum type="arabicPeriod" startAt="2"/>
            </a:pPr>
            <a:r>
              <a:rPr lang="en-US" sz="2400" dirty="0" smtClean="0"/>
              <a:t>Field emission measurements.</a:t>
            </a:r>
          </a:p>
          <a:p>
            <a:pPr marL="514350" indent="-514350">
              <a:buAutoNum type="arabicPeriod" startAt="2"/>
            </a:pPr>
            <a:r>
              <a:rPr lang="en-US" sz="2400" dirty="0" smtClean="0"/>
              <a:t>Test different materials (Cu with different methods of treatment, Diamond Like Carbon Coated Cu, </a:t>
            </a:r>
            <a:r>
              <a:rPr lang="en-US" sz="2400" dirty="0" err="1" smtClean="0"/>
              <a:t>Nb</a:t>
            </a:r>
            <a:r>
              <a:rPr lang="en-US" sz="2400" dirty="0" smtClean="0"/>
              <a:t>, He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implanted Cu, 3D-printed Ti electrodes etc.</a:t>
            </a:r>
          </a:p>
          <a:p>
            <a:pPr marL="514350" indent="-514350">
              <a:buAutoNum type="arabicPeriod" startAt="2"/>
            </a:pPr>
            <a:r>
              <a:rPr lang="en-US" sz="2400" dirty="0" smtClean="0"/>
              <a:t>Breakdown localization (using cameras, using accelerometers).</a:t>
            </a:r>
            <a:endParaRPr lang="en-GB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600" dirty="0" smtClean="0"/>
              <a:t>23/08/2016</a:t>
            </a:r>
            <a:endParaRPr lang="en-GB" sz="1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7798" y="6186489"/>
            <a:ext cx="2057400" cy="365125"/>
          </a:xfrm>
        </p:spPr>
        <p:txBody>
          <a:bodyPr/>
          <a:lstStyle/>
          <a:p>
            <a:fld id="{1046711F-87AF-46FD-A94E-9EFAE91BEBCC}" type="slidenum">
              <a:rPr lang="en-GB" sz="1600" smtClean="0"/>
              <a:t>10</a:t>
            </a:fld>
            <a:endParaRPr lang="en-GB" sz="1600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971" y="76612"/>
            <a:ext cx="1060231" cy="1060231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202" y="249169"/>
            <a:ext cx="773996" cy="7739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22" y="188200"/>
            <a:ext cx="951667" cy="8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465388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69052"/>
            <a:ext cx="2057400" cy="365125"/>
          </a:xfrm>
        </p:spPr>
        <p:txBody>
          <a:bodyPr/>
          <a:lstStyle/>
          <a:p>
            <a:r>
              <a:rPr lang="ru-RU" sz="1600" dirty="0" smtClean="0"/>
              <a:t>23/08/2016</a:t>
            </a:r>
            <a:endParaRPr lang="en-GB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7798" y="6356351"/>
            <a:ext cx="2057400" cy="365125"/>
          </a:xfrm>
        </p:spPr>
        <p:txBody>
          <a:bodyPr/>
          <a:lstStyle/>
          <a:p>
            <a:fld id="{1046711F-87AF-46FD-A94E-9EFAE91BEBCC}" type="slidenum">
              <a:rPr lang="en-GB" sz="1600" smtClean="0"/>
              <a:t>11</a:t>
            </a:fld>
            <a:endParaRPr lang="en-GB" sz="1600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971" y="76612"/>
            <a:ext cx="1060231" cy="10602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202" y="249169"/>
            <a:ext cx="773996" cy="773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22" y="188200"/>
            <a:ext cx="951667" cy="8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2782"/>
          </a:xfrm>
        </p:spPr>
        <p:txBody>
          <a:bodyPr>
            <a:noAutofit/>
          </a:bodyPr>
          <a:lstStyle/>
          <a:p>
            <a:pPr algn="ctr"/>
            <a:r>
              <a:rPr lang="en-US" sz="2800" b="1" cap="all" dirty="0" smtClean="0"/>
              <a:t>Data from Conditioning process in RF</a:t>
            </a:r>
            <a:endParaRPr lang="ru-RU" sz="2800" b="1" cap="all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600" dirty="0" smtClean="0"/>
              <a:t>23/08/2016</a:t>
            </a:r>
            <a:endParaRPr lang="en-GB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75379" y="6302415"/>
            <a:ext cx="2057400" cy="365125"/>
          </a:xfrm>
        </p:spPr>
        <p:txBody>
          <a:bodyPr/>
          <a:lstStyle/>
          <a:p>
            <a:fld id="{1046711F-87AF-46FD-A94E-9EFAE91BEBCC}" type="slidenum">
              <a:rPr lang="en-GB" sz="1600" smtClean="0"/>
              <a:t>12</a:t>
            </a:fld>
            <a:endParaRPr lang="en-GB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" y="1143484"/>
            <a:ext cx="8872538" cy="3228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712" y="4272677"/>
            <a:ext cx="8170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</a:t>
            </a:r>
            <a:r>
              <a:rPr lang="en-US" dirty="0" smtClean="0"/>
              <a:t>12. </a:t>
            </a:r>
            <a:r>
              <a:rPr lang="en-US" dirty="0"/>
              <a:t>Summary of CERN TD26CC </a:t>
            </a:r>
            <a:r>
              <a:rPr lang="en-US" dirty="0" smtClean="0"/>
              <a:t>raw </a:t>
            </a:r>
            <a:r>
              <a:rPr lang="en-US" dirty="0"/>
              <a:t>data. The green </a:t>
            </a:r>
            <a:r>
              <a:rPr lang="en-US" dirty="0" smtClean="0"/>
              <a:t>dots </a:t>
            </a:r>
            <a:r>
              <a:rPr lang="en-US" dirty="0"/>
              <a:t>represent the unloaded gradient (</a:t>
            </a:r>
            <a:r>
              <a:rPr lang="en-US" dirty="0" smtClean="0"/>
              <a:t>left axis</a:t>
            </a:r>
            <a:r>
              <a:rPr lang="en-US" dirty="0"/>
              <a:t>) excited into the structure as a function of the number of pulses. The red solid line indicates the cumulated number of </a:t>
            </a:r>
            <a:r>
              <a:rPr lang="en-US" dirty="0" smtClean="0"/>
              <a:t>breakdowns (</a:t>
            </a:r>
            <a:r>
              <a:rPr lang="en-US" dirty="0"/>
              <a:t>right axis). The dots that fall below the envelope are due to the power ramping applied after a </a:t>
            </a:r>
            <a:r>
              <a:rPr lang="en-US" dirty="0" smtClean="0"/>
              <a:t>breakdown </a:t>
            </a:r>
            <a:r>
              <a:rPr lang="en-US" dirty="0"/>
              <a:t>event. For the rest of </a:t>
            </a:r>
            <a:r>
              <a:rPr lang="en-US" dirty="0" smtClean="0"/>
              <a:t>the analysis </a:t>
            </a:r>
            <a:r>
              <a:rPr lang="en-US" dirty="0"/>
              <a:t>these points have been discarded. The changes in pulse widths are indicated by vertical lines</a:t>
            </a:r>
            <a:r>
              <a:rPr lang="en-US" dirty="0" smtClean="0"/>
              <a:t>. (</a:t>
            </a:r>
            <a:r>
              <a:rPr lang="en-US" dirty="0"/>
              <a:t>A. </a:t>
            </a:r>
            <a:r>
              <a:rPr lang="en-US" dirty="0" err="1"/>
              <a:t>Degiovanni</a:t>
            </a:r>
            <a:r>
              <a:rPr lang="en-US" dirty="0"/>
              <a:t>, W. Wuensch, J. </a:t>
            </a:r>
            <a:r>
              <a:rPr lang="en-US" dirty="0" err="1"/>
              <a:t>Gi</a:t>
            </a:r>
            <a:r>
              <a:rPr lang="en-US" dirty="0"/>
              <a:t>. </a:t>
            </a:r>
            <a:r>
              <a:rPr lang="en-US" dirty="0" smtClean="0"/>
              <a:t>Navarro, PHYSICAL </a:t>
            </a:r>
            <a:r>
              <a:rPr lang="en-US" dirty="0"/>
              <a:t>REVIEW ACCELERATORS AND BEAMS 19, 032001 (2016</a:t>
            </a:r>
            <a:r>
              <a:rPr lang="en-US" dirty="0" smtClean="0"/>
              <a:t>)).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48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200"/>
            <a:ext cx="5157788" cy="94427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OUTLINE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11107"/>
            <a:ext cx="8015288" cy="260371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SIMPLE BREAKDOWN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STUDYING BREAKDOWNS IN DC AT CERN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COMPARISON OF CONDITIONING PROCESSES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FUTURE PLANS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600" smtClean="0"/>
              <a:t>23/08/2016</a:t>
            </a:r>
            <a:endParaRPr lang="en-GB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6677" y="6356351"/>
            <a:ext cx="2057400" cy="365125"/>
          </a:xfrm>
        </p:spPr>
        <p:txBody>
          <a:bodyPr/>
          <a:lstStyle/>
          <a:p>
            <a:fld id="{1046711F-87AF-46FD-A94E-9EFAE91BEBCC}" type="slidenum">
              <a:rPr lang="en-GB" sz="1600" smtClean="0"/>
              <a:t>2</a:t>
            </a:fld>
            <a:endParaRPr lang="en-GB" sz="1600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971" y="76612"/>
            <a:ext cx="1060231" cy="10602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202" y="249169"/>
            <a:ext cx="773996" cy="773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22" y="188200"/>
            <a:ext cx="951667" cy="8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48" y="119287"/>
            <a:ext cx="5534974" cy="850826"/>
          </a:xfrm>
        </p:spPr>
        <p:txBody>
          <a:bodyPr>
            <a:normAutofit/>
          </a:bodyPr>
          <a:lstStyle/>
          <a:p>
            <a:pPr algn="ctr"/>
            <a:r>
              <a:rPr lang="en-US" sz="2800" b="1" cap="all" dirty="0" smtClean="0"/>
              <a:t>MOTIVATION</a:t>
            </a:r>
            <a:endParaRPr lang="en-GB" sz="2800" b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48" y="953425"/>
            <a:ext cx="8203903" cy="2541223"/>
          </a:xfrm>
        </p:spPr>
        <p:txBody>
          <a:bodyPr>
            <a:noAutofit/>
          </a:bodyPr>
          <a:lstStyle/>
          <a:p>
            <a:r>
              <a:rPr lang="en-US" sz="2000" dirty="0"/>
              <a:t>CLIC is a CERN-based </a:t>
            </a:r>
            <a:r>
              <a:rPr lang="en-US" sz="2000" dirty="0" err="1" smtClean="0"/>
              <a:t>e+e</a:t>
            </a:r>
            <a:r>
              <a:rPr lang="en-US" sz="2000" dirty="0" smtClean="0"/>
              <a:t>- future </a:t>
            </a:r>
            <a:r>
              <a:rPr lang="en-US" sz="2000" dirty="0"/>
              <a:t>linear collider, </a:t>
            </a:r>
            <a:r>
              <a:rPr lang="en-US" sz="2000" dirty="0" smtClean="0"/>
              <a:t>a high accelerating </a:t>
            </a:r>
            <a:r>
              <a:rPr lang="en-US" sz="2000" dirty="0"/>
              <a:t>gradient of 100 MV/m using a novel two-beam method </a:t>
            </a:r>
            <a:r>
              <a:rPr lang="en-US" sz="2000" dirty="0" smtClean="0"/>
              <a:t>should be achieved.</a:t>
            </a:r>
            <a:endParaRPr lang="en-US" sz="2000" dirty="0"/>
          </a:p>
          <a:p>
            <a:r>
              <a:rPr lang="en-US" sz="2000" dirty="0" smtClean="0"/>
              <a:t>Accelerating </a:t>
            </a:r>
            <a:r>
              <a:rPr lang="en-US" sz="2000" dirty="0"/>
              <a:t>concepts for the CLIC </a:t>
            </a:r>
            <a:r>
              <a:rPr lang="en-US" sz="2000" dirty="0" smtClean="0"/>
              <a:t>machine have </a:t>
            </a:r>
            <a:r>
              <a:rPr lang="en-US" sz="2000" dirty="0"/>
              <a:t>been demonstrated at a dedicated </a:t>
            </a:r>
            <a:r>
              <a:rPr lang="en-US" sz="2000" dirty="0" smtClean="0"/>
              <a:t>test facility </a:t>
            </a:r>
            <a:r>
              <a:rPr lang="en-US" sz="2000" dirty="0"/>
              <a:t>at CERN (CTF3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The maximum accelerating gradient that can be achieved is limited by: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2000" dirty="0" err="1" smtClean="0"/>
              <a:t>Ohmic</a:t>
            </a:r>
            <a:r>
              <a:rPr lang="en-US" sz="2000" dirty="0" smtClean="0"/>
              <a:t> losses in the conductor surface;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Breakdown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0048" y="3648227"/>
            <a:ext cx="49882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CLIC accelerating gradient target of 100 MV/m</a:t>
            </a:r>
            <a:r>
              <a:rPr lang="en-US" sz="2000" dirty="0" smtClean="0"/>
              <a:t>, pulse </a:t>
            </a:r>
            <a:r>
              <a:rPr lang="en-US" sz="2000" dirty="0"/>
              <a:t>length of around 200 ns and breakdown rate (BDR</a:t>
            </a:r>
            <a:r>
              <a:rPr lang="en-US" sz="2000" dirty="0" smtClean="0"/>
              <a:t>, i.e</a:t>
            </a:r>
            <a:r>
              <a:rPr lang="en-US" sz="2000" dirty="0"/>
              <a:t>., number of pulses with breakdown divided by total</a:t>
            </a:r>
            <a:br>
              <a:rPr lang="en-US" sz="2000" dirty="0"/>
            </a:br>
            <a:r>
              <a:rPr lang="en-US" sz="2000" dirty="0"/>
              <a:t>number of pulses) in the range of 10</a:t>
            </a:r>
            <a:r>
              <a:rPr lang="en-US" sz="2000" baseline="30000" dirty="0"/>
              <a:t>−7 </a:t>
            </a:r>
            <a:r>
              <a:rPr lang="en-US" sz="2000" dirty="0"/>
              <a:t>1/pulse/m is </a:t>
            </a:r>
            <a:r>
              <a:rPr lang="en-US" sz="2000" dirty="0" smtClean="0"/>
              <a:t>now routinely </a:t>
            </a:r>
            <a:r>
              <a:rPr lang="en-US" sz="2000" dirty="0"/>
              <a:t>achieved in prototype CLIC accelerating structures.</a:t>
            </a:r>
            <a:br>
              <a:rPr lang="en-US" sz="2000" dirty="0"/>
            </a:br>
            <a:endParaRPr lang="ru-RU" sz="200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600" dirty="0" smtClean="0"/>
              <a:t>23/08/2016</a:t>
            </a:r>
            <a:endParaRPr lang="en-GB" sz="16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59793" y="6327143"/>
            <a:ext cx="2057400" cy="365125"/>
          </a:xfrm>
        </p:spPr>
        <p:txBody>
          <a:bodyPr/>
          <a:lstStyle/>
          <a:p>
            <a:fld id="{1046711F-87AF-46FD-A94E-9EFAE91BEBCC}" type="slidenum">
              <a:rPr lang="en-GB" sz="1600" smtClean="0"/>
              <a:t>3</a:t>
            </a:fld>
            <a:endParaRPr lang="en-GB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333" y="3090863"/>
            <a:ext cx="2581275" cy="3448050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971" y="76612"/>
            <a:ext cx="1060231" cy="1060231"/>
          </a:xfrm>
          <a:prstGeom prst="rect">
            <a:avLst/>
          </a:prstGeom>
        </p:spPr>
      </p:pic>
      <p:pic>
        <p:nvPicPr>
          <p:cNvPr id="19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202" y="249169"/>
            <a:ext cx="773996" cy="7739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22" y="188200"/>
            <a:ext cx="951667" cy="8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9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545" y="221984"/>
            <a:ext cx="4552950" cy="977887"/>
          </a:xfrm>
        </p:spPr>
        <p:txBody>
          <a:bodyPr>
            <a:normAutofit/>
          </a:bodyPr>
          <a:lstStyle/>
          <a:p>
            <a:r>
              <a:rPr lang="en-US" sz="2800" b="1" cap="all" dirty="0" smtClean="0"/>
              <a:t>Mechanism of Breakdown</a:t>
            </a:r>
            <a:endParaRPr lang="en-GB" sz="2800" b="1" cap="al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76"/>
          <a:stretch/>
        </p:blipFill>
        <p:spPr bwMode="auto">
          <a:xfrm>
            <a:off x="747257" y="1042458"/>
            <a:ext cx="7508848" cy="386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69233" y="5242423"/>
            <a:ext cx="8064896" cy="864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/>
              <a:t>The understanding of breakdown phenomena may help to find the way for</a:t>
            </a:r>
            <a:r>
              <a:rPr lang="en-US" sz="2000" dirty="0"/>
              <a:t> </a:t>
            </a:r>
            <a:r>
              <a:rPr lang="en-US" sz="2000" dirty="0" smtClean="0"/>
              <a:t>minimize the breakdown</a:t>
            </a:r>
            <a:r>
              <a:rPr lang="ru-RU" sz="2000" dirty="0" smtClean="0"/>
              <a:t> </a:t>
            </a:r>
            <a:r>
              <a:rPr lang="en-US" sz="2000" dirty="0" smtClean="0"/>
              <a:t>probability</a:t>
            </a:r>
            <a:r>
              <a:rPr lang="ru-RU" sz="2000" dirty="0"/>
              <a:t>.</a:t>
            </a:r>
            <a:r>
              <a:rPr lang="en-US" sz="2000" dirty="0" smtClean="0"/>
              <a:t> </a:t>
            </a:r>
          </a:p>
          <a:p>
            <a:endParaRPr lang="en-US" dirty="0" smtClean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600" smtClean="0"/>
              <a:t>23/08/2016</a:t>
            </a:r>
            <a:endParaRPr lang="en-GB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75151" y="6255486"/>
            <a:ext cx="2057400" cy="365125"/>
          </a:xfrm>
        </p:spPr>
        <p:txBody>
          <a:bodyPr/>
          <a:lstStyle/>
          <a:p>
            <a:fld id="{1046711F-87AF-46FD-A94E-9EFAE91BEBCC}" type="slidenum">
              <a:rPr lang="en-GB" sz="1600" smtClean="0"/>
              <a:t>4</a:t>
            </a:fld>
            <a:endParaRPr lang="en-GB" sz="1600" dirty="0"/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971" y="76612"/>
            <a:ext cx="1060231" cy="1060231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202" y="249169"/>
            <a:ext cx="773996" cy="7739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22" y="188200"/>
            <a:ext cx="951667" cy="8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0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42" y="422733"/>
            <a:ext cx="5376372" cy="854074"/>
          </a:xfrm>
        </p:spPr>
        <p:txBody>
          <a:bodyPr>
            <a:noAutofit/>
          </a:bodyPr>
          <a:lstStyle/>
          <a:p>
            <a:pPr algn="ctr"/>
            <a:r>
              <a:rPr lang="en-US" sz="2800" b="1" cap="all" dirty="0" smtClean="0"/>
              <a:t>Advantages of study breakdowns  in DC</a:t>
            </a:r>
            <a:endParaRPr lang="en-GB" sz="2800" b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895" y="1764983"/>
            <a:ext cx="7541455" cy="3867077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Complement for RF</a:t>
            </a:r>
          </a:p>
          <a:p>
            <a:pPr algn="just"/>
            <a:r>
              <a:rPr lang="en-US" sz="2400" dirty="0" smtClean="0"/>
              <a:t>Simple electrodes</a:t>
            </a:r>
          </a:p>
          <a:p>
            <a:pPr algn="just"/>
            <a:r>
              <a:rPr lang="en-US" sz="2400" dirty="0" smtClean="0"/>
              <a:t>Simple generator</a:t>
            </a:r>
          </a:p>
          <a:p>
            <a:pPr algn="just"/>
            <a:r>
              <a:rPr lang="en-US" sz="2400" dirty="0" smtClean="0"/>
              <a:t>Easier diagnostics</a:t>
            </a:r>
            <a:endParaRPr lang="ru-RU" sz="2400" dirty="0" smtClean="0"/>
          </a:p>
          <a:p>
            <a:pPr algn="just"/>
            <a:r>
              <a:rPr lang="en-US" sz="2400" dirty="0"/>
              <a:t>Inexpensive</a:t>
            </a:r>
          </a:p>
          <a:p>
            <a:pPr algn="just"/>
            <a:r>
              <a:rPr lang="en-US" sz="2400" dirty="0" smtClean="0"/>
              <a:t>Faster tests</a:t>
            </a:r>
          </a:p>
          <a:p>
            <a:pPr algn="just"/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Main question: </a:t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Are they really comparable?</a:t>
            </a:r>
          </a:p>
          <a:p>
            <a:pPr algn="just"/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72262" y="6260200"/>
            <a:ext cx="2057400" cy="365125"/>
          </a:xfrm>
        </p:spPr>
        <p:txBody>
          <a:bodyPr/>
          <a:lstStyle/>
          <a:p>
            <a:fld id="{CB447F74-3143-4638-BF59-C717C9C26E50}" type="slidenum">
              <a:rPr lang="en-GB" sz="1600" smtClean="0"/>
              <a:t>5</a:t>
            </a:fld>
            <a:endParaRPr lang="en-GB" sz="160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600" smtClean="0"/>
              <a:t>23/08/2016</a:t>
            </a:r>
            <a:endParaRPr lang="en-GB" sz="1600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971" y="76612"/>
            <a:ext cx="1060231" cy="1060231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202" y="249169"/>
            <a:ext cx="773996" cy="7739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22" y="188200"/>
            <a:ext cx="951667" cy="8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7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85" y="76612"/>
            <a:ext cx="5257953" cy="875090"/>
          </a:xfrm>
        </p:spPr>
        <p:txBody>
          <a:bodyPr>
            <a:normAutofit/>
          </a:bodyPr>
          <a:lstStyle/>
          <a:p>
            <a:pPr algn="ctr"/>
            <a:r>
              <a:rPr lang="en-US" sz="2800" b="1" cap="all" dirty="0" smtClean="0"/>
              <a:t>DC breakdown study at CERN</a:t>
            </a:r>
            <a:endParaRPr lang="en-GB" sz="2800" b="1" cap="all" dirty="0"/>
          </a:p>
        </p:txBody>
      </p:sp>
      <p:sp>
        <p:nvSpPr>
          <p:cNvPr id="7" name="TextBox 6"/>
          <p:cNvSpPr txBox="1"/>
          <p:nvPr/>
        </p:nvSpPr>
        <p:spPr>
          <a:xfrm>
            <a:off x="3214689" y="5699358"/>
            <a:ext cx="5773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Fig. 6.2. Previous </a:t>
            </a:r>
            <a:r>
              <a:rPr lang="en-US" sz="1400" dirty="0"/>
              <a:t>experiments performed in the CERN DC Spark Systems have ranked </a:t>
            </a:r>
            <a:r>
              <a:rPr lang="en-US" sz="1400" dirty="0" smtClean="0"/>
              <a:t>materials by </a:t>
            </a:r>
            <a:r>
              <a:rPr lang="en-US" sz="1400" dirty="0"/>
              <a:t>their electrical breakdown strength</a:t>
            </a:r>
            <a:r>
              <a:rPr lang="en-US" sz="1400" dirty="0" smtClean="0"/>
              <a:t>. For </a:t>
            </a:r>
            <a:r>
              <a:rPr lang="en-US" sz="1400" dirty="0"/>
              <a:t>pure metals, their crystal structures are indicated (</a:t>
            </a:r>
            <a:r>
              <a:rPr lang="en-US" sz="1400" dirty="0" err="1"/>
              <a:t>fcc</a:t>
            </a:r>
            <a:r>
              <a:rPr lang="en-US" sz="1400" dirty="0"/>
              <a:t> = face-</a:t>
            </a:r>
            <a:r>
              <a:rPr lang="en-US" sz="1400" dirty="0" err="1"/>
              <a:t>centred</a:t>
            </a:r>
            <a:r>
              <a:rPr lang="en-US" sz="1400" dirty="0"/>
              <a:t> cubic, bcc = body-</a:t>
            </a:r>
            <a:r>
              <a:rPr lang="en-US" sz="1400" dirty="0" err="1"/>
              <a:t>centred</a:t>
            </a:r>
            <a:r>
              <a:rPr lang="en-US" sz="1400" dirty="0"/>
              <a:t> cubic, </a:t>
            </a:r>
            <a:r>
              <a:rPr lang="en-US" sz="1400" dirty="0" err="1"/>
              <a:t>hcp</a:t>
            </a:r>
            <a:r>
              <a:rPr lang="en-US" sz="1400" dirty="0"/>
              <a:t> = hexagonal closest packing) on the top</a:t>
            </a:r>
            <a:r>
              <a:rPr lang="en-US" sz="1400" dirty="0" smtClean="0"/>
              <a:t>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022739" y="1400606"/>
            <a:ext cx="3976464" cy="17851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/>
              <a:t>Main 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Electrical breakdown strength for different materials</a:t>
            </a:r>
            <a:r>
              <a:rPr lang="ru-RU" sz="2200" dirty="0" smtClean="0"/>
              <a:t>.</a:t>
            </a: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Field emission measurements</a:t>
            </a:r>
            <a:r>
              <a:rPr lang="ru-RU" sz="2200" dirty="0" smtClean="0"/>
              <a:t>.</a:t>
            </a: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Optical spectroscopy</a:t>
            </a:r>
            <a:r>
              <a:rPr lang="ru-RU" sz="2200" dirty="0" smtClean="0"/>
              <a:t>.</a:t>
            </a:r>
            <a:endParaRPr lang="en-US" sz="2200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t="1956" r="7435"/>
          <a:stretch/>
        </p:blipFill>
        <p:spPr>
          <a:xfrm>
            <a:off x="3672980" y="3322007"/>
            <a:ext cx="5003846" cy="2330200"/>
          </a:xfrm>
          <a:prstGeom prst="rect">
            <a:avLst/>
          </a:prstGeom>
        </p:spPr>
      </p:pic>
      <p:pic>
        <p:nvPicPr>
          <p:cNvPr id="12" name="Picture 4" descr="D:\Аспирантура 1 год\NEW in CERN\фото\весна\DSC004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9" y="1240218"/>
            <a:ext cx="2903240" cy="387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512" y="1567337"/>
            <a:ext cx="2107960" cy="1612519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271713" y="2373596"/>
            <a:ext cx="942976" cy="4839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600" smtClean="0"/>
              <a:t>23/08/2016</a:t>
            </a:r>
            <a:endParaRPr lang="en-GB" sz="1600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787798" y="6329616"/>
            <a:ext cx="2057400" cy="365125"/>
          </a:xfrm>
        </p:spPr>
        <p:txBody>
          <a:bodyPr/>
          <a:lstStyle/>
          <a:p>
            <a:fld id="{1046711F-87AF-46FD-A94E-9EFAE91BEBCC}" type="slidenum">
              <a:rPr lang="en-GB" sz="1600" smtClean="0"/>
              <a:t>6</a:t>
            </a:fld>
            <a:endParaRPr lang="en-GB" sz="1600" dirty="0"/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971" y="76612"/>
            <a:ext cx="1060231" cy="1060231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202" y="249169"/>
            <a:ext cx="773996" cy="7739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22" y="188200"/>
            <a:ext cx="951667" cy="842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197" y="5282001"/>
            <a:ext cx="2998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Fig. 6. 1. Old DC-spark system at CERN.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524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188" y="134494"/>
            <a:ext cx="5341780" cy="888671"/>
          </a:xfrm>
        </p:spPr>
        <p:txBody>
          <a:bodyPr>
            <a:normAutofit/>
          </a:bodyPr>
          <a:lstStyle/>
          <a:p>
            <a:pPr algn="ctr"/>
            <a:r>
              <a:rPr lang="en-US" sz="2800" b="1" cap="all" dirty="0" smtClean="0"/>
              <a:t>New DC pulsed systems at CERN</a:t>
            </a:r>
            <a:endParaRPr lang="en-GB" sz="2800" b="1" cap="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7" t="31584" r="2025" b="2970"/>
          <a:stretch/>
        </p:blipFill>
        <p:spPr>
          <a:xfrm>
            <a:off x="426371" y="2896159"/>
            <a:ext cx="2686511" cy="3265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394" y="4000699"/>
            <a:ext cx="2686511" cy="2160604"/>
          </a:xfrm>
          <a:prstGeom prst="rect">
            <a:avLst/>
          </a:prstGeom>
        </p:spPr>
      </p:pic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600" smtClean="0"/>
              <a:t>23/08/2016</a:t>
            </a:r>
            <a:endParaRPr lang="en-GB" sz="16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772505" y="6369052"/>
            <a:ext cx="2057400" cy="365125"/>
          </a:xfrm>
        </p:spPr>
        <p:txBody>
          <a:bodyPr/>
          <a:lstStyle/>
          <a:p>
            <a:fld id="{1046711F-87AF-46FD-A94E-9EFAE91BEBCC}" type="slidenum">
              <a:rPr lang="en-GB" sz="1600" smtClean="0"/>
              <a:t>7</a:t>
            </a:fld>
            <a:endParaRPr lang="en-GB" sz="1600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30982"/>
              </p:ext>
            </p:extLst>
          </p:nvPr>
        </p:nvGraphicFramePr>
        <p:xfrm>
          <a:off x="372480" y="1284606"/>
          <a:ext cx="8472718" cy="158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14850"/>
                <a:gridCol w="3957868"/>
              </a:tblGrid>
              <a:tr h="3802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Vacuum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system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Generator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026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Working</a:t>
                      </a:r>
                      <a:r>
                        <a:rPr lang="en-US" sz="2000" baseline="0" dirty="0" smtClean="0"/>
                        <a:t> surface is 60 mm</a:t>
                      </a:r>
                      <a:r>
                        <a:rPr lang="en-US" sz="2000" baseline="30000" dirty="0" smtClean="0"/>
                        <a:t>2</a:t>
                      </a:r>
                      <a:endParaRPr lang="ru-RU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Max voltage is 12 kV</a:t>
                      </a:r>
                      <a:endParaRPr lang="ru-RU" sz="2000" dirty="0"/>
                    </a:p>
                  </a:txBody>
                  <a:tcPr/>
                </a:tc>
              </a:tr>
              <a:tr h="380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Usual gap distance is 60 µm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Frequency up</a:t>
                      </a:r>
                      <a:r>
                        <a:rPr lang="en-US" sz="2000" baseline="0" dirty="0" smtClean="0"/>
                        <a:t> to</a:t>
                      </a:r>
                      <a:r>
                        <a:rPr lang="en-US" sz="2000" dirty="0" smtClean="0"/>
                        <a:t> 1kHz</a:t>
                      </a:r>
                      <a:endParaRPr lang="ru-RU" sz="2000" dirty="0"/>
                    </a:p>
                  </a:txBody>
                  <a:tcPr/>
                </a:tc>
              </a:tr>
              <a:tr h="38026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Pressure in the</a:t>
                      </a:r>
                      <a:r>
                        <a:rPr lang="en-US" sz="2000" baseline="0" dirty="0" smtClean="0"/>
                        <a:t> chamber is </a:t>
                      </a:r>
                      <a:r>
                        <a:rPr lang="en-US" sz="2000" dirty="0" smtClean="0"/>
                        <a:t>~ 1×10</a:t>
                      </a:r>
                      <a:r>
                        <a:rPr lang="en-US" sz="2000" baseline="30000" dirty="0" smtClean="0"/>
                        <a:t>-9</a:t>
                      </a:r>
                      <a:r>
                        <a:rPr lang="en-US" sz="2000" dirty="0" smtClean="0"/>
                        <a:t> mbar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Pulse length ~ 20 us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258" y="2896159"/>
            <a:ext cx="2486622" cy="3265144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971" y="76612"/>
            <a:ext cx="1060231" cy="1060231"/>
          </a:xfrm>
          <a:prstGeom prst="rect">
            <a:avLst/>
          </a:prstGeom>
        </p:spPr>
      </p:pic>
      <p:pic>
        <p:nvPicPr>
          <p:cNvPr id="26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202" y="249169"/>
            <a:ext cx="773996" cy="77399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22" y="188200"/>
            <a:ext cx="951667" cy="8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49169"/>
            <a:ext cx="5046524" cy="75095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DATA </a:t>
            </a:r>
            <a:r>
              <a:rPr lang="en-US" sz="2800" b="1" dirty="0" smtClean="0"/>
              <a:t>ANALYSIS</a:t>
            </a:r>
            <a:r>
              <a:rPr lang="ru-RU" sz="2800" b="1" dirty="0" smtClean="0"/>
              <a:t> </a:t>
            </a:r>
            <a:r>
              <a:rPr lang="en-US" sz="2800" b="1" dirty="0" smtClean="0"/>
              <a:t>BACKGROUND</a:t>
            </a:r>
            <a:endParaRPr lang="ru-RU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71500" y="1153726"/>
                <a:ext cx="7886700" cy="51577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Dependency between gradient, pulse length and BDR </a:t>
                </a:r>
                <a:r>
                  <a:rPr lang="en-US" sz="2400" dirty="0" smtClean="0"/>
                  <a:t>can be approximated with relation: 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sup>
                        </m:sSubSup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𝐵𝐷𝑅</m:t>
                        </m:r>
                      </m:den>
                    </m:f>
                  </m:oMath>
                </a14:m>
                <a:r>
                  <a:rPr lang="en-US" sz="3200" dirty="0" smtClean="0"/>
                  <a:t> = </a:t>
                </a:r>
                <a:r>
                  <a:rPr lang="en-US" sz="3200" dirty="0" err="1" smtClean="0"/>
                  <a:t>const</a:t>
                </a:r>
                <a:r>
                  <a:rPr lang="en-US" sz="3200" dirty="0" smtClean="0"/>
                  <a:t>,</a:t>
                </a:r>
                <a:endParaRPr lang="en-US" sz="3200" dirty="0"/>
              </a:p>
              <a:p>
                <a:pPr marL="0" indent="0">
                  <a:buNone/>
                </a:pPr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is accelerating gradient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 smtClean="0"/>
                  <a:t> is pulse length.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This scaling law could be rearranging to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“scaled gradient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”</a:t>
                </a:r>
                <a:r>
                  <a:rPr lang="en-US" sz="2400" dirty="0" smtClean="0"/>
                  <a:t>: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𝐵𝐷𝑅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500" y="1153726"/>
                <a:ext cx="7886700" cy="5157788"/>
              </a:xfrm>
              <a:blipFill rotWithShape="0">
                <a:blip r:embed="rId2"/>
                <a:stretch>
                  <a:fillRect l="-1236" t="-1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600" dirty="0" smtClean="0"/>
              <a:t>23/08/2016</a:t>
            </a:r>
            <a:endParaRPr lang="en-GB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7798" y="6356351"/>
            <a:ext cx="2057400" cy="365125"/>
          </a:xfrm>
        </p:spPr>
        <p:txBody>
          <a:bodyPr/>
          <a:lstStyle/>
          <a:p>
            <a:fld id="{1046711F-87AF-46FD-A94E-9EFAE91BEBCC}" type="slidenum">
              <a:rPr lang="en-GB" sz="1600" smtClean="0"/>
              <a:t>8</a:t>
            </a:fld>
            <a:endParaRPr lang="en-GB" sz="1600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971" y="76612"/>
            <a:ext cx="1060231" cy="10602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202" y="249169"/>
            <a:ext cx="773996" cy="773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22" y="188200"/>
            <a:ext cx="951667" cy="8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0015" y="5370936"/>
            <a:ext cx="59507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Fig. 9. Comparison </a:t>
            </a:r>
            <a:r>
              <a:rPr lang="en-US" sz="1600" dirty="0">
                <a:latin typeface="+mj-lt"/>
              </a:rPr>
              <a:t>of </a:t>
            </a:r>
            <a:r>
              <a:rPr lang="en-US" sz="1600" dirty="0" smtClean="0">
                <a:latin typeface="+mj-lt"/>
              </a:rPr>
              <a:t>RF and DC Scaled </a:t>
            </a:r>
            <a:r>
              <a:rPr lang="en-US" sz="1600" dirty="0">
                <a:latin typeface="+mj-lt"/>
              </a:rPr>
              <a:t>electric field vs the number of </a:t>
            </a:r>
            <a:r>
              <a:rPr lang="en-US" sz="1600" dirty="0" smtClean="0">
                <a:latin typeface="+mj-lt"/>
              </a:rPr>
              <a:t>pulses</a:t>
            </a:r>
            <a:r>
              <a:rPr lang="en-US" sz="1600" dirty="0" smtClean="0">
                <a:latin typeface="+mj-lt"/>
              </a:rPr>
              <a:t>. </a:t>
            </a:r>
            <a:endParaRPr lang="es-ES" sz="1600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090338"/>
            <a:ext cx="6553321" cy="3943970"/>
            <a:chOff x="120890" y="1587579"/>
            <a:chExt cx="6553321" cy="39439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90" y="1587579"/>
              <a:ext cx="6553321" cy="394397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99914" y="3582190"/>
              <a:ext cx="563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DC</a:t>
              </a:r>
              <a:endParaRPr lang="en-GB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96729" y="2045233"/>
              <a:ext cx="563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RF</a:t>
              </a:r>
              <a:endParaRPr lang="en-GB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215683" y="1320366"/>
            <a:ext cx="26168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From this figure we can see that both,</a:t>
            </a:r>
            <a:r>
              <a:rPr lang="en-US" sz="1600" dirty="0">
                <a:solidFill>
                  <a:schemeClr val="accent6"/>
                </a:solidFill>
              </a:rPr>
              <a:t> RF and DC conditioning, have </a:t>
            </a:r>
            <a:r>
              <a:rPr lang="en-US" sz="1600" dirty="0" smtClean="0">
                <a:solidFill>
                  <a:schemeClr val="accent6"/>
                </a:solidFill>
              </a:rPr>
              <a:t>a similar tendency. </a:t>
            </a:r>
            <a:r>
              <a:rPr lang="en-US" sz="1600" dirty="0" smtClean="0"/>
              <a:t>The overall difference of the field level still has to be resolved. </a:t>
            </a:r>
          </a:p>
          <a:p>
            <a:pPr algn="just"/>
            <a:r>
              <a:rPr lang="es-ES" sz="1600" dirty="0" smtClean="0">
                <a:solidFill>
                  <a:srgbClr val="FF0000"/>
                </a:solidFill>
              </a:rPr>
              <a:t>For references whithout appliyng scaled the electric field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smtClean="0">
                <a:solidFill>
                  <a:srgbClr val="FF0000"/>
                </a:solidFill>
              </a:rPr>
              <a:t>in DC correspond to 70 MV/m and in the RF 220 MV/m.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683" y="4181884"/>
            <a:ext cx="2739587" cy="1826391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2454442" y="3084949"/>
            <a:ext cx="4283242" cy="19493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50015" y="230436"/>
            <a:ext cx="5800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COMPARISON OF CONDITIONING PROCESSES</a:t>
            </a: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971" y="76612"/>
            <a:ext cx="1060231" cy="1060231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202" y="249169"/>
            <a:ext cx="773996" cy="7739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22" y="188200"/>
            <a:ext cx="951667" cy="842482"/>
          </a:xfrm>
          <a:prstGeom prst="rect">
            <a:avLst/>
          </a:prstGeom>
        </p:spPr>
      </p:pic>
      <p:sp>
        <p:nvSpPr>
          <p:cNvPr id="1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97870" y="6254921"/>
            <a:ext cx="2057400" cy="365125"/>
          </a:xfrm>
        </p:spPr>
        <p:txBody>
          <a:bodyPr/>
          <a:lstStyle/>
          <a:p>
            <a:r>
              <a:rPr lang="en-GB" sz="1600" dirty="0" smtClean="0"/>
              <a:t>9</a:t>
            </a:r>
            <a:endParaRPr lang="en-GB" sz="1600" dirty="0"/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>
          <a:xfrm>
            <a:off x="303395" y="6201933"/>
            <a:ext cx="2057400" cy="365125"/>
          </a:xfrm>
        </p:spPr>
        <p:txBody>
          <a:bodyPr/>
          <a:lstStyle/>
          <a:p>
            <a:r>
              <a:rPr lang="ru-RU" sz="1600" dirty="0" smtClean="0"/>
              <a:t>23/08/2016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98811" y="5646008"/>
            <a:ext cx="541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 courtesy of </a:t>
            </a:r>
            <a:r>
              <a:rPr lang="en-US" b="1" dirty="0" err="1"/>
              <a:t>Jourge</a:t>
            </a:r>
            <a:r>
              <a:rPr lang="en-US" b="1" dirty="0"/>
              <a:t> </a:t>
            </a:r>
            <a:r>
              <a:rPr lang="en-US" b="1" dirty="0" err="1"/>
              <a:t>Giner</a:t>
            </a:r>
            <a:r>
              <a:rPr lang="en-US" b="1" dirty="0"/>
              <a:t> Navarro, Anders </a:t>
            </a:r>
            <a:r>
              <a:rPr lang="en-US" b="1" dirty="0" err="1"/>
              <a:t>Korsback</a:t>
            </a:r>
            <a:r>
              <a:rPr lang="en-US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 and </a:t>
            </a:r>
            <a:r>
              <a:rPr lang="it-IT" b="1" dirty="0"/>
              <a:t>Laura Mercadé </a:t>
            </a:r>
            <a:r>
              <a:rPr lang="it-IT" b="1" dirty="0" smtClean="0"/>
              <a:t>Morales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7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2383</TotalTime>
  <Words>732</Words>
  <Application>Microsoft Office PowerPoint</Application>
  <PresentationFormat>Экран (4:3)</PresentationFormat>
  <Paragraphs>103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Wingdings</vt:lpstr>
      <vt:lpstr>Office Theme</vt:lpstr>
      <vt:lpstr>High field studies for CLIC accelerating structures development</vt:lpstr>
      <vt:lpstr>OUTLINE</vt:lpstr>
      <vt:lpstr>MOTIVATION</vt:lpstr>
      <vt:lpstr>Mechanism of Breakdown</vt:lpstr>
      <vt:lpstr>Advantages of study breakdowns  in DC</vt:lpstr>
      <vt:lpstr>DC breakdown study at CERN</vt:lpstr>
      <vt:lpstr>New DC pulsed systems at CERN</vt:lpstr>
      <vt:lpstr>DATA ANALYSIS BACKGROUND</vt:lpstr>
      <vt:lpstr>Презентация PowerPoint</vt:lpstr>
      <vt:lpstr>Future plans DC pulsed systems</vt:lpstr>
      <vt:lpstr>Thank you!</vt:lpstr>
      <vt:lpstr>Data from Conditioning process in RF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field studies for CLIC accelerating structures development</dc:title>
  <dc:creator>Iaroslava Profatilova</dc:creator>
  <cp:lastModifiedBy>Ярослава Профатилова</cp:lastModifiedBy>
  <cp:revision>67</cp:revision>
  <dcterms:created xsi:type="dcterms:W3CDTF">2016-07-30T13:01:25Z</dcterms:created>
  <dcterms:modified xsi:type="dcterms:W3CDTF">2016-08-22T20:58:37Z</dcterms:modified>
</cp:coreProperties>
</file>