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320" r:id="rId2"/>
    <p:sldId id="379" r:id="rId3"/>
    <p:sldId id="364" r:id="rId4"/>
    <p:sldId id="366" r:id="rId5"/>
    <p:sldId id="382" r:id="rId6"/>
    <p:sldId id="370" r:id="rId7"/>
    <p:sldId id="380" r:id="rId8"/>
    <p:sldId id="359" r:id="rId9"/>
    <p:sldId id="360" r:id="rId10"/>
    <p:sldId id="361" r:id="rId11"/>
    <p:sldId id="383" r:id="rId12"/>
    <p:sldId id="386" r:id="rId13"/>
    <p:sldId id="384" r:id="rId14"/>
    <p:sldId id="381" r:id="rId15"/>
    <p:sldId id="387" r:id="rId16"/>
    <p:sldId id="388" r:id="rId17"/>
    <p:sldId id="373" r:id="rId18"/>
    <p:sldId id="374" r:id="rId1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charset="2"/>
      <a:buChar char="n"/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kus Kuster" initials="" lastIdx="16" clrIdx="0"/>
  <p:cmAuthor id="1" name="Sztuk-Dambietz, Jolanta" initials="JS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8BC589"/>
    <a:srgbClr val="00FFFF"/>
    <a:srgbClr val="00FF00"/>
    <a:srgbClr val="E0E0E0"/>
    <a:srgbClr val="FD930A"/>
    <a:srgbClr val="261748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914" autoAdjust="0"/>
    <p:restoredTop sz="99824" autoAdjust="0"/>
  </p:normalViewPr>
  <p:slideViewPr>
    <p:cSldViewPr snapToGrid="0">
      <p:cViewPr>
        <p:scale>
          <a:sx n="99" d="100"/>
          <a:sy n="99" d="100"/>
        </p:scale>
        <p:origin x="-848" y="64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6752" y="-1600"/>
      </p:cViewPr>
      <p:guideLst>
        <p:guide orient="horz" pos="2880"/>
        <p:guide pos="215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2836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pitchFamily="18" charset="-128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fld id="{5D9249F9-4FE2-476B-9E52-26101C9CEEA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24431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1C536EE-3B25-DF4F-AA34-18677BDE2DC7}" type="slidenum">
              <a:rPr lang="en-US"/>
              <a:pPr/>
              <a:t>1</a:t>
            </a:fld>
            <a:endParaRPr lang="en-US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 w="9360" cap="flat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endParaRPr lang="en-US" dirty="0">
              <a:latin typeface="Arial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46E3AB6-989D-4DD6-A471-67ACF010000B}" type="slidenum">
              <a:rPr lang="de-DE" sz="1200"/>
              <a:pPr/>
              <a:t>10</a:t>
            </a:fld>
            <a:endParaRPr lang="de-DE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 smtClean="0">
              <a:ea typeface="ＭＳ Ｐゴシック" charset="-128"/>
              <a:sym typeface="Wingdings" charset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46E3AB6-989D-4DD6-A471-67ACF010000B}" type="slidenum">
              <a:rPr lang="de-DE" sz="1200"/>
              <a:pPr/>
              <a:t>11</a:t>
            </a:fld>
            <a:endParaRPr lang="de-DE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 smtClean="0">
              <a:ea typeface="ＭＳ Ｐゴシック" charset="-128"/>
              <a:sym typeface="Wingdings" charset="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46E3AB6-989D-4DD6-A471-67ACF010000B}" type="slidenum">
              <a:rPr lang="de-DE" sz="1200"/>
              <a:pPr/>
              <a:t>12</a:t>
            </a:fld>
            <a:endParaRPr lang="de-DE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 smtClean="0">
              <a:ea typeface="ＭＳ Ｐゴシック" charset="-128"/>
              <a:sym typeface="Wingdings" charset="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9249F9-4FE2-476B-9E52-26101C9CEEA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34922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9249F9-4FE2-476B-9E52-26101C9CEEA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55517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46E3AB6-989D-4DD6-A471-67ACF010000B}" type="slidenum">
              <a:rPr lang="de-DE" sz="1200"/>
              <a:pPr/>
              <a:t>15</a:t>
            </a:fld>
            <a:endParaRPr lang="de-DE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 smtClean="0">
              <a:ea typeface="ＭＳ Ｐゴシック" charset="-128"/>
              <a:sym typeface="Wingdings" charset="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46E3AB6-989D-4DD6-A471-67ACF010000B}" type="slidenum">
              <a:rPr lang="de-DE" sz="1200"/>
              <a:pPr/>
              <a:t>16</a:t>
            </a:fld>
            <a:endParaRPr lang="de-DE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171450" indent="-171450">
              <a:buFontTx/>
              <a:buChar char="-"/>
            </a:pPr>
            <a:endParaRPr lang="en-US" sz="1100" dirty="0" smtClean="0">
              <a:ea typeface="ＭＳ Ｐゴシック" charset="-128"/>
              <a:sym typeface="Wingdings" charset="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46E3AB6-989D-4DD6-A471-67ACF010000B}" type="slidenum">
              <a:rPr lang="de-DE" sz="1200"/>
              <a:pPr/>
              <a:t>17</a:t>
            </a:fld>
            <a:endParaRPr lang="de-DE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 smtClean="0">
              <a:ea typeface="ＭＳ Ｐゴシック" charset="-128"/>
              <a:sym typeface="Wingdings" charset="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9249F9-4FE2-476B-9E52-26101C9CEEA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2879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BFD4904-425D-3743-8284-2E6DCA49AAB8}" type="slidenum">
              <a:rPr lang="en-US"/>
              <a:pPr/>
              <a:t>2</a:t>
            </a:fld>
            <a:endParaRPr lang="en-US"/>
          </a:p>
        </p:txBody>
      </p:sp>
      <p:sp>
        <p:nvSpPr>
          <p:cNvPr id="399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99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46E3AB6-989D-4DD6-A471-67ACF010000B}" type="slidenum">
              <a:rPr lang="de-DE" sz="1200"/>
              <a:pPr/>
              <a:t>3</a:t>
            </a:fld>
            <a:endParaRPr lang="de-DE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dirty="0" smtClean="0">
                <a:ea typeface="ＭＳ Ｐゴシック" charset="-128"/>
              </a:rPr>
              <a:t>   </a:t>
            </a:r>
            <a:endParaRPr lang="en-US" sz="1100" dirty="0" smtClean="0">
              <a:ea typeface="ＭＳ Ｐゴシック" charset="-128"/>
              <a:sym typeface="Wingdings" charset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46E3AB6-989D-4DD6-A471-67ACF010000B}" type="slidenum">
              <a:rPr lang="de-DE" sz="1200"/>
              <a:pPr/>
              <a:t>4</a:t>
            </a:fld>
            <a:endParaRPr lang="de-DE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dirty="0" smtClean="0">
                <a:ea typeface="ＭＳ Ｐゴシック" charset="-128"/>
              </a:rPr>
              <a:t> </a:t>
            </a:r>
            <a:endParaRPr lang="en-US" sz="1100" dirty="0" smtClean="0">
              <a:ea typeface="ＭＳ Ｐゴシック" charset="-128"/>
              <a:sym typeface="Wingdings" charset="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46E3AB6-989D-4DD6-A471-67ACF010000B}" type="slidenum">
              <a:rPr lang="de-DE" sz="1200"/>
              <a:pPr/>
              <a:t>5</a:t>
            </a:fld>
            <a:endParaRPr lang="de-DE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sz="1100" dirty="0" smtClean="0">
              <a:ea typeface="ＭＳ Ｐゴシック" charset="-128"/>
              <a:sym typeface="Wingdings" charset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46E3AB6-989D-4DD6-A471-67ACF010000B}" type="slidenum">
              <a:rPr lang="de-DE" sz="1200">
                <a:solidFill>
                  <a:prstClr val="black"/>
                </a:solidFill>
              </a:rPr>
              <a:pPr/>
              <a:t>6</a:t>
            </a:fld>
            <a:endParaRPr lang="de-DE" sz="1200">
              <a:solidFill>
                <a:prstClr val="black"/>
              </a:solidFill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b="1" dirty="0" smtClean="0">
                <a:ea typeface="ＭＳ Ｐゴシック" charset="-128"/>
              </a:rPr>
              <a:t> </a:t>
            </a:r>
            <a:endParaRPr lang="en-US" sz="1100" dirty="0" smtClean="0">
              <a:ea typeface="ＭＳ Ｐゴシック" charset="-128"/>
              <a:sym typeface="Wingdings" charset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9249F9-4FE2-476B-9E52-26101C9CEEA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9029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  <a:cs typeface="ＭＳ Ｐゴシック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9249F9-4FE2-476B-9E52-26101C9CEEA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764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  <a:cs typeface="ＭＳ Ｐゴシック" charset="-128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9249F9-4FE2-476B-9E52-26101C9CEEA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6764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ln w="28575"/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r>
              <a:rPr lang="en-GB"/>
              <a:t>Subtitle format (max. 4 lines)</a:t>
            </a:r>
          </a:p>
          <a:p>
            <a:r>
              <a:rPr lang="en-GB"/>
              <a:t>(conference, location, name of the speaker, date)</a:t>
            </a:r>
          </a:p>
          <a:p>
            <a:r>
              <a:rPr lang="en-GB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r>
              <a:rPr lang="en-GB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9918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0C1E5-BA91-4E92-AF22-F84A8F985E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3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D2A2B-0F61-4F71-899B-1007143260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7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17373-7C45-4563-BAB1-D7F59A214E8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58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EA8CA-A295-4F14-AF18-6D459BD33F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75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94EE0-54D9-4078-8F7C-37BE9429E5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691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C327F-B07E-476E-9609-C0054CF6FE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120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F6AD2-4984-4578-9C9D-9060AB4CC0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9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EA722D-3E0C-4D84-98FC-0E720C5F1D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965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A3CDD-1459-43FF-9B57-F4EC8B13F3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845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CB353-FED9-4C4F-A7F1-BFB7CCE69D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4495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6F0860D-1C4C-436F-A9DF-8C6E81561F9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endParaRPr lang="en-US">
              <a:ea typeface="ＭＳ Ｐゴシック" pitchFamily="18" charset="-128"/>
            </a:endParaRPr>
          </a:p>
        </p:txBody>
      </p:sp>
      <p:sp>
        <p:nvSpPr>
          <p:cNvPr id="1146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spcBef>
                <a:spcPct val="0"/>
              </a:spcBef>
              <a:buClrTx/>
              <a:buFontTx/>
              <a:buNone/>
              <a:defRPr/>
            </a:pPr>
            <a:endParaRPr lang="en-GB" sz="2400">
              <a:ea typeface="ＭＳ Ｐゴシック" pitchFamily="18" charset="-128"/>
            </a:endParaRPr>
          </a:p>
        </p:txBody>
      </p:sp>
      <p:sp>
        <p:nvSpPr>
          <p:cNvPr id="1147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200" tIns="0" rIns="46800" bIns="0" anchor="b"/>
          <a:lstStyle/>
          <a:p>
            <a:pPr eaLnBrk="0" hangingPunct="0">
              <a:lnSpc>
                <a:spcPct val="11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GB" sz="1000" baseline="0" dirty="0" smtClean="0">
                <a:solidFill>
                  <a:schemeClr val="bg1"/>
                </a:solidFill>
                <a:ea typeface="ＭＳ Ｐゴシック" pitchFamily="18" charset="-128"/>
              </a:rPr>
              <a:t>20</a:t>
            </a:r>
            <a:r>
              <a:rPr lang="en-GB" sz="1000" baseline="30000" dirty="0" smtClean="0">
                <a:solidFill>
                  <a:schemeClr val="bg1"/>
                </a:solidFill>
                <a:ea typeface="ＭＳ Ｐゴシック" pitchFamily="18" charset="-128"/>
              </a:rPr>
              <a:t>h</a:t>
            </a:r>
            <a:r>
              <a:rPr lang="en-GB" sz="1000" baseline="0" dirty="0" smtClean="0">
                <a:solidFill>
                  <a:schemeClr val="bg1"/>
                </a:solidFill>
                <a:ea typeface="ＭＳ Ｐゴシック" pitchFamily="18" charset="-128"/>
              </a:rPr>
              <a:t> DAC Meeting</a:t>
            </a:r>
            <a:endParaRPr lang="en-GB" sz="1000" dirty="0">
              <a:solidFill>
                <a:schemeClr val="bg1"/>
              </a:solidFill>
              <a:ea typeface="ＭＳ Ｐゴシック" pitchFamily="18" charset="-128"/>
            </a:endParaRPr>
          </a:p>
        </p:txBody>
      </p:sp>
      <p:pic>
        <p:nvPicPr>
          <p:cNvPr id="1031" name="Picture 127" descr="logo-XFEL_rgb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Slide title: Don’t edit </a:t>
            </a:r>
            <a:r>
              <a:rPr lang="en-GB" dirty="0" err="1" smtClean="0"/>
              <a:t>here!t</a:t>
            </a:r>
            <a:endParaRPr lang="en-GB" dirty="0" smtClean="0"/>
          </a:p>
        </p:txBody>
      </p:sp>
      <p:sp>
        <p:nvSpPr>
          <p:cNvPr id="1033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format – don’t edit!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59" name="Text Box 135"/>
          <p:cNvSpPr txBox="1">
            <a:spLocks noChangeArrowheads="1"/>
          </p:cNvSpPr>
          <p:nvPr userDrawn="1"/>
        </p:nvSpPr>
        <p:spPr bwMode="auto">
          <a:xfrm>
            <a:off x="84232" y="6537325"/>
            <a:ext cx="893945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  <a:defRPr/>
            </a:pPr>
            <a:r>
              <a:rPr lang="en-GB" sz="1000" dirty="0" smtClean="0">
                <a:solidFill>
                  <a:srgbClr val="000000"/>
                </a:solidFill>
                <a:latin typeface="Helvetica" charset="0"/>
              </a:rPr>
              <a:t>May </a:t>
            </a:r>
            <a:r>
              <a:rPr lang="en-GB" sz="1000" baseline="0" dirty="0" smtClean="0">
                <a:solidFill>
                  <a:srgbClr val="000000"/>
                </a:solidFill>
                <a:latin typeface="Helvetica" charset="0"/>
              </a:rPr>
              <a:t>23</a:t>
            </a:r>
            <a:r>
              <a:rPr lang="en-GB" sz="1000" baseline="30000" dirty="0" smtClean="0">
                <a:solidFill>
                  <a:srgbClr val="000000"/>
                </a:solidFill>
                <a:latin typeface="Helvetica" charset="0"/>
              </a:rPr>
              <a:t>rd</a:t>
            </a:r>
            <a:r>
              <a:rPr lang="en-GB" sz="1000" baseline="0" dirty="0" smtClean="0">
                <a:solidFill>
                  <a:srgbClr val="000000"/>
                </a:solidFill>
                <a:latin typeface="Helvetica" charset="0"/>
              </a:rPr>
              <a:t> 2016    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</a:rPr>
              <a:t>	                                          20</a:t>
            </a:r>
            <a:r>
              <a:rPr lang="en-GB" sz="1000" baseline="30000" dirty="0" smtClean="0">
                <a:solidFill>
                  <a:srgbClr val="000000"/>
                </a:solidFill>
                <a:latin typeface="Helvetica" charset="0"/>
              </a:rPr>
              <a:t>th</a:t>
            </a:r>
            <a:r>
              <a:rPr lang="en-GB" sz="1000" dirty="0" smtClean="0">
                <a:solidFill>
                  <a:srgbClr val="000000"/>
                </a:solidFill>
                <a:latin typeface="Helvetica" charset="0"/>
              </a:rPr>
              <a:t> Meeting</a:t>
            </a:r>
            <a:r>
              <a:rPr lang="en-GB" sz="1000" baseline="0" dirty="0" smtClean="0">
                <a:solidFill>
                  <a:srgbClr val="000000"/>
                </a:solidFill>
                <a:latin typeface="Helvetica" charset="0"/>
              </a:rPr>
              <a:t> of the European XFEL DAC                                                                          M. Kuster</a:t>
            </a:r>
            <a:endParaRPr lang="en-GB" sz="1800" dirty="0">
              <a:solidFill>
                <a:srgbClr val="000000"/>
              </a:solidFill>
              <a:latin typeface="Helvetic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  <a:cs typeface="ＭＳ Ｐゴシック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8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n"/>
        <a:defRPr sz="2400">
          <a:solidFill>
            <a:schemeClr val="tx2"/>
          </a:solidFill>
          <a:latin typeface="+mn-lt"/>
          <a:ea typeface="+mn-ea"/>
          <a:cs typeface="ＭＳ Ｐゴシック" charset="-128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1" Type="http://schemas.microsoft.com/office/2007/relationships/hdphoto" Target="../media/hdphoto4.wdp"/><Relationship Id="rId12" Type="http://schemas.openxmlformats.org/officeDocument/2006/relationships/image" Target="../media/image41.jpeg"/><Relationship Id="rId13" Type="http://schemas.microsoft.com/office/2007/relationships/hdphoto" Target="../media/hdphoto5.wdp"/><Relationship Id="rId14" Type="http://schemas.openxmlformats.org/officeDocument/2006/relationships/image" Target="../media/image42.jpeg"/><Relationship Id="rId15" Type="http://schemas.microsoft.com/office/2007/relationships/hdphoto" Target="../media/hdphoto6.wdp"/><Relationship Id="rId16" Type="http://schemas.openxmlformats.org/officeDocument/2006/relationships/image" Target="../media/image43.jpeg"/><Relationship Id="rId17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microsoft.com/office/2007/relationships/hdphoto" Target="../media/hdphoto1.wdp"/><Relationship Id="rId6" Type="http://schemas.openxmlformats.org/officeDocument/2006/relationships/image" Target="../media/image38.jpeg"/><Relationship Id="rId7" Type="http://schemas.microsoft.com/office/2007/relationships/hdphoto" Target="../media/hdphoto2.wdp"/><Relationship Id="rId8" Type="http://schemas.openxmlformats.org/officeDocument/2006/relationships/image" Target="../media/image39.jpeg"/><Relationship Id="rId9" Type="http://schemas.microsoft.com/office/2007/relationships/hdphoto" Target="../media/hdphoto3.wdp"/><Relationship Id="rId10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5.pn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0.jpeg"/><Relationship Id="rId5" Type="http://schemas.openxmlformats.org/officeDocument/2006/relationships/image" Target="../media/image21.jpg"/><Relationship Id="rId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6.png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899695" y="1865992"/>
            <a:ext cx="7251700" cy="34680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dirty="0">
                <a:solidFill>
                  <a:srgbClr val="372167"/>
                </a:solidFill>
                <a:latin typeface="Verdana" charset="0"/>
                <a:cs typeface="Verdana" charset="0"/>
              </a:rPr>
              <a:t>Status of the </a:t>
            </a:r>
            <a:r>
              <a:rPr lang="en-US" sz="3200" b="1" dirty="0" smtClean="0">
                <a:solidFill>
                  <a:srgbClr val="372167"/>
                </a:solidFill>
                <a:latin typeface="Verdana" charset="0"/>
                <a:cs typeface="Verdana" charset="0"/>
              </a:rPr>
              <a:t/>
            </a:r>
            <a:br>
              <a:rPr lang="en-US" sz="3200" b="1" dirty="0" smtClean="0">
                <a:solidFill>
                  <a:srgbClr val="372167"/>
                </a:solidFill>
                <a:latin typeface="Verdana" charset="0"/>
                <a:cs typeface="Verdana" charset="0"/>
              </a:rPr>
            </a:br>
            <a:r>
              <a:rPr lang="en-US" sz="3200" b="1" dirty="0" smtClean="0">
                <a:solidFill>
                  <a:srgbClr val="372167"/>
                </a:solidFill>
                <a:latin typeface="Verdana" charset="0"/>
                <a:cs typeface="Verdana" charset="0"/>
              </a:rPr>
              <a:t>Detector Development Program</a:t>
            </a:r>
            <a:r>
              <a:rPr lang="en-US" sz="2800" b="1" dirty="0" smtClean="0">
                <a:solidFill>
                  <a:srgbClr val="372167"/>
                </a:solidFill>
                <a:latin typeface="Verdana" charset="0"/>
                <a:cs typeface="Verdana" charset="0"/>
              </a:rPr>
              <a:t/>
            </a:r>
            <a:br>
              <a:rPr lang="en-US" sz="2800" b="1" dirty="0" smtClean="0">
                <a:solidFill>
                  <a:srgbClr val="372167"/>
                </a:solidFill>
                <a:latin typeface="Verdana" charset="0"/>
                <a:cs typeface="Verdana" charset="0"/>
              </a:rPr>
            </a:br>
            <a:r>
              <a:rPr lang="en-US" sz="2800" b="1" dirty="0" smtClean="0">
                <a:solidFill>
                  <a:srgbClr val="372167"/>
                </a:solidFill>
                <a:latin typeface="Verdana" charset="0"/>
                <a:cs typeface="Verdana" charset="0"/>
              </a:rPr>
              <a:t/>
            </a:r>
            <a:br>
              <a:rPr lang="en-US" sz="2800" b="1" dirty="0" smtClean="0">
                <a:solidFill>
                  <a:srgbClr val="372167"/>
                </a:solidFill>
                <a:latin typeface="Verdana" charset="0"/>
                <a:cs typeface="Verdana" charset="0"/>
              </a:rPr>
            </a:br>
            <a:r>
              <a:rPr lang="en-US" sz="2800" dirty="0" smtClean="0">
                <a:solidFill>
                  <a:srgbClr val="372167"/>
                </a:solidFill>
                <a:latin typeface="Verdana" charset="0"/>
                <a:cs typeface="Verdana" charset="0"/>
              </a:rPr>
              <a:t/>
            </a:r>
            <a:br>
              <a:rPr lang="en-US" sz="2800" dirty="0" smtClean="0">
                <a:solidFill>
                  <a:srgbClr val="372167"/>
                </a:solidFill>
                <a:latin typeface="Verdana" charset="0"/>
                <a:cs typeface="Verdana" charset="0"/>
              </a:rPr>
            </a:br>
            <a:r>
              <a:rPr lang="en-US" sz="2800" dirty="0" smtClean="0">
                <a:solidFill>
                  <a:srgbClr val="372167"/>
                </a:solidFill>
              </a:rPr>
              <a:t>M</a:t>
            </a:r>
            <a:r>
              <a:rPr lang="en-US" sz="2800" dirty="0">
                <a:solidFill>
                  <a:srgbClr val="372167"/>
                </a:solidFill>
              </a:rPr>
              <a:t>. Kuster </a:t>
            </a:r>
            <a:r>
              <a:rPr lang="en-US" sz="2800" dirty="0" smtClean="0">
                <a:solidFill>
                  <a:srgbClr val="372167"/>
                </a:solidFill>
              </a:rPr>
              <a:t/>
            </a:r>
            <a:br>
              <a:rPr lang="en-US" sz="2800" dirty="0" smtClean="0">
                <a:solidFill>
                  <a:srgbClr val="372167"/>
                </a:solidFill>
              </a:rPr>
            </a:br>
            <a:r>
              <a:rPr lang="en-US" sz="2800" dirty="0" smtClean="0">
                <a:solidFill>
                  <a:srgbClr val="372167"/>
                </a:solidFill>
              </a:rPr>
              <a:t>for </a:t>
            </a:r>
            <a:br>
              <a:rPr lang="en-US" sz="2800" dirty="0" smtClean="0">
                <a:solidFill>
                  <a:srgbClr val="372167"/>
                </a:solidFill>
              </a:rPr>
            </a:br>
            <a:r>
              <a:rPr lang="en-US" sz="2800" dirty="0" smtClean="0">
                <a:solidFill>
                  <a:srgbClr val="372167"/>
                </a:solidFill>
              </a:rPr>
              <a:t>WP75</a:t>
            </a:r>
            <a:r>
              <a:rPr lang="en-US" sz="2800" dirty="0">
                <a:solidFill>
                  <a:srgbClr val="372167"/>
                </a:solidFill>
              </a:rPr>
              <a:t/>
            </a:r>
            <a:br>
              <a:rPr lang="en-US" sz="2800" dirty="0">
                <a:solidFill>
                  <a:srgbClr val="372167"/>
                </a:solidFill>
              </a:rPr>
            </a:br>
            <a:endParaRPr lang="en-US" sz="2800" dirty="0">
              <a:solidFill>
                <a:srgbClr val="372167"/>
              </a:solidFill>
              <a:latin typeface="Verdana" charset="0"/>
              <a:cs typeface="Verdana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894264" y="5279345"/>
            <a:ext cx="72517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261748"/>
                </a:solidFill>
                <a:latin typeface="Times New Roman" charset="0"/>
                <a:ea typeface="ＭＳ Ｐゴシック" charset="0"/>
                <a:cs typeface="Tahoma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261748"/>
                </a:solidFill>
                <a:latin typeface="Times New Roman" charset="0"/>
                <a:ea typeface="ＭＳ Ｐゴシック" charset="0"/>
                <a:cs typeface="Tahoma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261748"/>
                </a:solidFill>
                <a:latin typeface="Times New Roman" charset="0"/>
                <a:ea typeface="ＭＳ Ｐゴシック" charset="0"/>
                <a:cs typeface="Tahoma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261748"/>
                </a:solidFill>
                <a:latin typeface="Times New Roman" charset="0"/>
                <a:ea typeface="ＭＳ Ｐゴシック" charset="0"/>
                <a:cs typeface="Tahoma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261748"/>
                </a:solidFill>
                <a:latin typeface="Times New Roman" charset="0"/>
                <a:ea typeface="ＭＳ Ｐゴシック" charset="0"/>
                <a:cs typeface="Tahoma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261748"/>
                </a:solidFill>
                <a:latin typeface="Times New Roman" charset="0"/>
                <a:ea typeface="ＭＳ Ｐゴシック" charset="0"/>
                <a:cs typeface="Tahoma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261748"/>
                </a:solidFill>
                <a:latin typeface="Times New Roman" charset="0"/>
                <a:ea typeface="ＭＳ Ｐゴシック" charset="0"/>
                <a:cs typeface="Tahoma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261748"/>
                </a:solidFill>
                <a:latin typeface="Times New Roman" charset="0"/>
                <a:ea typeface="ＭＳ Ｐゴシック" charset="0"/>
                <a:cs typeface="Tahoma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261748"/>
                </a:solidFill>
                <a:latin typeface="Times New Roman" charset="0"/>
                <a:ea typeface="ＭＳ Ｐゴシック" charset="0"/>
                <a:cs typeface="Tahoma" charset="0"/>
              </a:defRPr>
            </a:lvl9pPr>
          </a:lstStyle>
          <a:p>
            <a:pPr algn="ctr">
              <a:buNone/>
            </a:pPr>
            <a:r>
              <a:rPr lang="en-US" sz="1800" dirty="0">
                <a:solidFill>
                  <a:srgbClr val="372167"/>
                </a:solidFill>
                <a:latin typeface="Arial" charset="0"/>
                <a:cs typeface="ＭＳ Ｐゴシック" charset="0"/>
              </a:rPr>
              <a:t/>
            </a:r>
            <a:br>
              <a:rPr lang="en-US" sz="1800" dirty="0">
                <a:solidFill>
                  <a:srgbClr val="372167"/>
                </a:solidFill>
                <a:latin typeface="Arial" charset="0"/>
                <a:cs typeface="ＭＳ Ｐゴシック" charset="0"/>
              </a:rPr>
            </a:br>
            <a:r>
              <a:rPr lang="en-US" sz="1800" dirty="0" smtClean="0">
                <a:solidFill>
                  <a:srgbClr val="372167"/>
                </a:solidFill>
                <a:latin typeface="Arial" charset="0"/>
                <a:cs typeface="ＭＳ Ｐゴシック" charset="0"/>
              </a:rPr>
              <a:t>May 23, 2016</a:t>
            </a:r>
            <a:br>
              <a:rPr lang="en-US" sz="1800" dirty="0" smtClean="0">
                <a:solidFill>
                  <a:srgbClr val="372167"/>
                </a:solidFill>
                <a:latin typeface="Arial" charset="0"/>
                <a:cs typeface="ＭＳ Ｐゴシック" charset="0"/>
              </a:rPr>
            </a:br>
            <a:r>
              <a:rPr lang="en-US" sz="1800" dirty="0" smtClean="0">
                <a:solidFill>
                  <a:srgbClr val="372167"/>
                </a:solidFill>
                <a:latin typeface="Arial" charset="0"/>
                <a:cs typeface="ＭＳ Ｐゴシック" charset="0"/>
              </a:rPr>
              <a:t>20</a:t>
            </a:r>
            <a:r>
              <a:rPr lang="en-US" sz="1800" baseline="33000" dirty="0" smtClean="0">
                <a:solidFill>
                  <a:srgbClr val="372167"/>
                </a:solidFill>
                <a:latin typeface="Arial" charset="0"/>
                <a:cs typeface="ＭＳ Ｐゴシック" charset="0"/>
              </a:rPr>
              <a:t>th</a:t>
            </a:r>
            <a:r>
              <a:rPr lang="en-US" sz="1800" dirty="0" smtClean="0">
                <a:solidFill>
                  <a:srgbClr val="372167"/>
                </a:solidFill>
                <a:latin typeface="Arial" charset="0"/>
                <a:cs typeface="ＭＳ Ｐゴシック" charset="0"/>
              </a:rPr>
              <a:t> Meeting of the European XFEL Detector Advisory Committee</a:t>
            </a:r>
            <a:br>
              <a:rPr lang="en-US" sz="1800" dirty="0" smtClean="0">
                <a:solidFill>
                  <a:srgbClr val="372167"/>
                </a:solidFill>
                <a:latin typeface="Arial" charset="0"/>
                <a:cs typeface="ＭＳ Ｐゴシック" charset="0"/>
              </a:rPr>
            </a:br>
            <a:r>
              <a:rPr lang="en-US" sz="1800" dirty="0" smtClean="0">
                <a:solidFill>
                  <a:srgbClr val="372167"/>
                </a:solidFill>
                <a:latin typeface="Arial" charset="0"/>
                <a:cs typeface="ＭＳ Ｐゴシック" charset="0"/>
              </a:rPr>
              <a:t>European XFEL GmbH, Hamburg </a:t>
            </a:r>
            <a:endParaRPr lang="en-US" sz="1800" dirty="0">
              <a:solidFill>
                <a:srgbClr val="372167"/>
              </a:solidFill>
              <a:latin typeface="Arial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5254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3" name="Rounded Rectangle 4112"/>
          <p:cNvSpPr/>
          <p:nvPr/>
        </p:nvSpPr>
        <p:spPr bwMode="auto">
          <a:xfrm>
            <a:off x="4519706" y="1075766"/>
            <a:ext cx="4497294" cy="262217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409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F024603-50EC-45A7-88E9-780BAF159FCE}" type="slidenum">
              <a:rPr lang="en-GB" sz="1000">
                <a:solidFill>
                  <a:schemeClr val="bg1"/>
                </a:solidFill>
              </a:rPr>
              <a:pPr/>
              <a:t>10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42" name="Rectangle 1"/>
          <p:cNvSpPr>
            <a:spLocks noGrp="1" noChangeArrowheads="1"/>
          </p:cNvSpPr>
          <p:nvPr>
            <p:ph type="title"/>
          </p:nvPr>
        </p:nvSpPr>
        <p:spPr>
          <a:xfrm>
            <a:off x="1089025" y="490538"/>
            <a:ext cx="7283450" cy="528637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/>
              <a:t>Reminder </a:t>
            </a:r>
            <a:br>
              <a:rPr lang="en-US" dirty="0" smtClean="0"/>
            </a:br>
            <a:r>
              <a:rPr lang="en-US" dirty="0" smtClean="0"/>
              <a:t>Commissioning – Pulse Patterns</a:t>
            </a:r>
            <a:endParaRPr lang="en-US" dirty="0"/>
          </a:p>
        </p:txBody>
      </p:sp>
      <p:sp>
        <p:nvSpPr>
          <p:cNvPr id="11" name="Rectangle 15"/>
          <p:cNvSpPr txBox="1">
            <a:spLocks noChangeAspect="1" noChangeArrowheads="1"/>
          </p:cNvSpPr>
          <p:nvPr/>
        </p:nvSpPr>
        <p:spPr bwMode="auto">
          <a:xfrm>
            <a:off x="-166168" y="1083153"/>
            <a:ext cx="4669480" cy="3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D930A"/>
                </a:solidFill>
              </a:rPr>
              <a:t>Required Pulse Patterns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20216" y="2979343"/>
            <a:ext cx="541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/>
              <a:t>Time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 flipV="1">
            <a:off x="7578811" y="2073181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626866" y="2073181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7674921" y="2073181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7722976" y="2073181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7771031" y="2073181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7819086" y="2073181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7867141" y="2073181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7915196" y="2073181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7957752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8005807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8053862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flipV="1">
            <a:off x="8101917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8149972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V="1">
            <a:off x="8198027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flipV="1">
            <a:off x="8246082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8294137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5658022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flipV="1">
            <a:off x="5706077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flipV="1">
            <a:off x="5754132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flipV="1">
            <a:off x="5802187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flipV="1">
            <a:off x="5850242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 flipV="1">
            <a:off x="5898297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5946352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flipV="1">
            <a:off x="5994407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flipV="1">
            <a:off x="6036963" y="2075927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 flipV="1">
            <a:off x="6085018" y="2075927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flipV="1">
            <a:off x="6133073" y="2075927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flipV="1">
            <a:off x="6181128" y="2075927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flipV="1">
            <a:off x="6229183" y="2075927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6277238" y="2075927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6325293" y="2075927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V="1">
            <a:off x="6373348" y="2075927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Straight Arrow Connector 3"/>
          <p:cNvCxnSpPr/>
          <p:nvPr/>
        </p:nvCxnSpPr>
        <p:spPr bwMode="auto">
          <a:xfrm>
            <a:off x="4606324" y="2876371"/>
            <a:ext cx="4132648" cy="2059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5649784" y="2917560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7573319" y="2918933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flipV="1">
            <a:off x="5663513" y="2999939"/>
            <a:ext cx="1901568" cy="13729"/>
          </a:xfrm>
          <a:prstGeom prst="straightConnector1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021859" y="3008173"/>
            <a:ext cx="1253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100 </a:t>
            </a:r>
            <a:r>
              <a:rPr lang="en-US" sz="1200" b="1" dirty="0" err="1" smtClean="0"/>
              <a:t>ms</a:t>
            </a:r>
            <a:r>
              <a:rPr lang="en-US" sz="1200" b="1" dirty="0" smtClean="0"/>
              <a:t> (10 Hz)</a:t>
            </a:r>
            <a:endParaRPr lang="en-US" sz="1200" b="1" dirty="0"/>
          </a:p>
        </p:txBody>
      </p:sp>
      <p:cxnSp>
        <p:nvCxnSpPr>
          <p:cNvPr id="61" name="Straight Connector 60"/>
          <p:cNvCxnSpPr/>
          <p:nvPr/>
        </p:nvCxnSpPr>
        <p:spPr bwMode="auto">
          <a:xfrm>
            <a:off x="5658022" y="3303365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6387070" y="3304738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 flipV="1">
            <a:off x="5671751" y="3391235"/>
            <a:ext cx="698844" cy="8239"/>
          </a:xfrm>
          <a:prstGeom prst="straightConnector1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5721178" y="3414573"/>
            <a:ext cx="792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598.4 </a:t>
            </a:r>
            <a:r>
              <a:rPr lang="en-US" sz="1200" b="1" dirty="0" err="1" smtClean="0"/>
              <a:t>μs</a:t>
            </a:r>
            <a:endParaRPr lang="en-US" sz="12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5513860" y="1669527"/>
            <a:ext cx="100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Pulse Train</a:t>
            </a:r>
            <a:endParaRPr lang="en-US" sz="1200" b="1" dirty="0"/>
          </a:p>
        </p:txBody>
      </p:sp>
      <p:sp>
        <p:nvSpPr>
          <p:cNvPr id="4102" name="Right Brace 4101"/>
          <p:cNvSpPr/>
          <p:nvPr/>
        </p:nvSpPr>
        <p:spPr bwMode="auto">
          <a:xfrm rot="16200000">
            <a:off x="5951839" y="1592639"/>
            <a:ext cx="120135" cy="744839"/>
          </a:xfrm>
          <a:prstGeom prst="rightBrac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4104" name="Straight Connector 4103"/>
          <p:cNvCxnSpPr/>
          <p:nvPr/>
        </p:nvCxnSpPr>
        <p:spPr bwMode="auto">
          <a:xfrm>
            <a:off x="6398054" y="2032000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>
            <a:off x="5651157" y="2040238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/>
          <p:cNvCxnSpPr/>
          <p:nvPr/>
        </p:nvCxnSpPr>
        <p:spPr bwMode="auto">
          <a:xfrm>
            <a:off x="7573319" y="2047103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8316097" y="2041611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7451125" y="1684629"/>
            <a:ext cx="100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Pulse Train</a:t>
            </a:r>
            <a:endParaRPr lang="en-US" sz="1200" b="1" dirty="0"/>
          </a:p>
        </p:txBody>
      </p:sp>
      <p:sp>
        <p:nvSpPr>
          <p:cNvPr id="128" name="Right Brace 127"/>
          <p:cNvSpPr/>
          <p:nvPr/>
        </p:nvSpPr>
        <p:spPr bwMode="auto">
          <a:xfrm rot="16200000">
            <a:off x="7889104" y="1607741"/>
            <a:ext cx="120135" cy="744839"/>
          </a:xfrm>
          <a:prstGeom prst="rightBrac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7718854" y="1423765"/>
            <a:ext cx="1065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2700 Pulses</a:t>
            </a:r>
            <a:endParaRPr lang="en-US" sz="1200" b="1" dirty="0"/>
          </a:p>
        </p:txBody>
      </p:sp>
      <p:sp>
        <p:nvSpPr>
          <p:cNvPr id="234" name="TextBox 233"/>
          <p:cNvSpPr txBox="1"/>
          <p:nvPr/>
        </p:nvSpPr>
        <p:spPr>
          <a:xfrm>
            <a:off x="3779472" y="5798974"/>
            <a:ext cx="541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/>
              <a:t>Time</a:t>
            </a:r>
          </a:p>
        </p:txBody>
      </p:sp>
      <p:cxnSp>
        <p:nvCxnSpPr>
          <p:cNvPr id="235" name="Straight Connector 234"/>
          <p:cNvCxnSpPr/>
          <p:nvPr/>
        </p:nvCxnSpPr>
        <p:spPr bwMode="auto">
          <a:xfrm flipV="1">
            <a:off x="3038067" y="4892812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6" name="Straight Connector 235"/>
          <p:cNvCxnSpPr/>
          <p:nvPr/>
        </p:nvCxnSpPr>
        <p:spPr bwMode="auto">
          <a:xfrm flipV="1">
            <a:off x="3086122" y="4892812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7" name="Straight Connector 236"/>
          <p:cNvCxnSpPr/>
          <p:nvPr/>
        </p:nvCxnSpPr>
        <p:spPr bwMode="auto">
          <a:xfrm flipV="1">
            <a:off x="1117278" y="4894185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8" name="Straight Connector 237"/>
          <p:cNvCxnSpPr/>
          <p:nvPr/>
        </p:nvCxnSpPr>
        <p:spPr bwMode="auto">
          <a:xfrm flipV="1">
            <a:off x="1165333" y="4894185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9" name="Straight Arrow Connector 238"/>
          <p:cNvCxnSpPr/>
          <p:nvPr/>
        </p:nvCxnSpPr>
        <p:spPr bwMode="auto">
          <a:xfrm>
            <a:off x="65580" y="5696002"/>
            <a:ext cx="4132648" cy="2059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0" name="Straight Connector 239"/>
          <p:cNvCxnSpPr/>
          <p:nvPr/>
        </p:nvCxnSpPr>
        <p:spPr bwMode="auto">
          <a:xfrm>
            <a:off x="1109040" y="5737191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1" name="Straight Connector 240"/>
          <p:cNvCxnSpPr/>
          <p:nvPr/>
        </p:nvCxnSpPr>
        <p:spPr bwMode="auto">
          <a:xfrm>
            <a:off x="3032575" y="5738564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2" name="Straight Arrow Connector 241"/>
          <p:cNvCxnSpPr/>
          <p:nvPr/>
        </p:nvCxnSpPr>
        <p:spPr bwMode="auto">
          <a:xfrm flipV="1">
            <a:off x="1122769" y="5819570"/>
            <a:ext cx="1901568" cy="13729"/>
          </a:xfrm>
          <a:prstGeom prst="straightConnector1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43" name="TextBox 242"/>
          <p:cNvSpPr txBox="1"/>
          <p:nvPr/>
        </p:nvSpPr>
        <p:spPr>
          <a:xfrm>
            <a:off x="1481115" y="5827804"/>
            <a:ext cx="1253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100 </a:t>
            </a:r>
            <a:r>
              <a:rPr lang="en-US" sz="1200" b="1" dirty="0" err="1" smtClean="0"/>
              <a:t>ms</a:t>
            </a:r>
            <a:r>
              <a:rPr lang="en-US" sz="1200" b="1" dirty="0" smtClean="0"/>
              <a:t> (10 Hz)</a:t>
            </a:r>
            <a:endParaRPr lang="en-US" sz="1200" b="1" dirty="0"/>
          </a:p>
        </p:txBody>
      </p:sp>
      <p:cxnSp>
        <p:nvCxnSpPr>
          <p:cNvPr id="244" name="Straight Connector 243"/>
          <p:cNvCxnSpPr/>
          <p:nvPr/>
        </p:nvCxnSpPr>
        <p:spPr bwMode="auto">
          <a:xfrm>
            <a:off x="1117278" y="6117504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5" name="Straight Connector 244"/>
          <p:cNvCxnSpPr/>
          <p:nvPr/>
        </p:nvCxnSpPr>
        <p:spPr bwMode="auto">
          <a:xfrm>
            <a:off x="1173570" y="6117504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6" name="TextBox 245"/>
          <p:cNvSpPr txBox="1"/>
          <p:nvPr/>
        </p:nvSpPr>
        <p:spPr>
          <a:xfrm>
            <a:off x="1249082" y="6186150"/>
            <a:ext cx="1904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221.5 ns or n x 221.5 ns</a:t>
            </a:r>
            <a:endParaRPr lang="en-US" sz="1200" b="1" dirty="0"/>
          </a:p>
        </p:txBody>
      </p:sp>
      <p:sp>
        <p:nvSpPr>
          <p:cNvPr id="247" name="TextBox 246"/>
          <p:cNvSpPr txBox="1"/>
          <p:nvPr/>
        </p:nvSpPr>
        <p:spPr>
          <a:xfrm>
            <a:off x="973116" y="4489158"/>
            <a:ext cx="100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Pulse Train</a:t>
            </a:r>
            <a:endParaRPr lang="en-US" sz="1200" b="1" dirty="0"/>
          </a:p>
        </p:txBody>
      </p:sp>
      <p:sp>
        <p:nvSpPr>
          <p:cNvPr id="248" name="Right Brace 247"/>
          <p:cNvSpPr/>
          <p:nvPr/>
        </p:nvSpPr>
        <p:spPr bwMode="auto">
          <a:xfrm rot="16200000">
            <a:off x="1411095" y="4412270"/>
            <a:ext cx="120135" cy="744839"/>
          </a:xfrm>
          <a:prstGeom prst="rightBrac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249" name="Straight Connector 248"/>
          <p:cNvCxnSpPr/>
          <p:nvPr/>
        </p:nvCxnSpPr>
        <p:spPr bwMode="auto">
          <a:xfrm>
            <a:off x="1857310" y="4851631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0" name="Straight Connector 249"/>
          <p:cNvCxnSpPr/>
          <p:nvPr/>
        </p:nvCxnSpPr>
        <p:spPr bwMode="auto">
          <a:xfrm>
            <a:off x="1110413" y="4859869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1" name="Straight Connector 250"/>
          <p:cNvCxnSpPr/>
          <p:nvPr/>
        </p:nvCxnSpPr>
        <p:spPr bwMode="auto">
          <a:xfrm>
            <a:off x="3032575" y="4866734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52" name="Straight Connector 251"/>
          <p:cNvCxnSpPr/>
          <p:nvPr/>
        </p:nvCxnSpPr>
        <p:spPr bwMode="auto">
          <a:xfrm>
            <a:off x="3775353" y="4861242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53" name="TextBox 252"/>
          <p:cNvSpPr txBox="1"/>
          <p:nvPr/>
        </p:nvSpPr>
        <p:spPr>
          <a:xfrm>
            <a:off x="2910381" y="4504260"/>
            <a:ext cx="100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Pulse Train</a:t>
            </a:r>
            <a:endParaRPr lang="en-US" sz="1200" b="1" dirty="0"/>
          </a:p>
        </p:txBody>
      </p:sp>
      <p:sp>
        <p:nvSpPr>
          <p:cNvPr id="254" name="Right Brace 253"/>
          <p:cNvSpPr/>
          <p:nvPr/>
        </p:nvSpPr>
        <p:spPr bwMode="auto">
          <a:xfrm rot="16200000">
            <a:off x="3348360" y="4427372"/>
            <a:ext cx="120135" cy="744839"/>
          </a:xfrm>
          <a:prstGeom prst="rightBrac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255" name="Straight Arrow Connector 254"/>
          <p:cNvCxnSpPr/>
          <p:nvPr/>
        </p:nvCxnSpPr>
        <p:spPr bwMode="auto">
          <a:xfrm>
            <a:off x="860532" y="6209502"/>
            <a:ext cx="240270" cy="0"/>
          </a:xfrm>
          <a:prstGeom prst="straightConnector1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6" name="Straight Arrow Connector 255"/>
          <p:cNvCxnSpPr/>
          <p:nvPr/>
        </p:nvCxnSpPr>
        <p:spPr bwMode="auto">
          <a:xfrm flipH="1">
            <a:off x="1184553" y="6209502"/>
            <a:ext cx="225167" cy="1373"/>
          </a:xfrm>
          <a:prstGeom prst="straightConnector1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3" name="TextBox 302"/>
          <p:cNvSpPr txBox="1"/>
          <p:nvPr/>
        </p:nvSpPr>
        <p:spPr>
          <a:xfrm>
            <a:off x="3812340" y="3090095"/>
            <a:ext cx="541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/>
              <a:t>Time</a:t>
            </a:r>
          </a:p>
        </p:txBody>
      </p:sp>
      <p:cxnSp>
        <p:nvCxnSpPr>
          <p:cNvPr id="304" name="Straight Connector 303"/>
          <p:cNvCxnSpPr/>
          <p:nvPr/>
        </p:nvCxnSpPr>
        <p:spPr bwMode="auto">
          <a:xfrm flipV="1">
            <a:off x="3070935" y="2183933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6" name="Straight Connector 305"/>
          <p:cNvCxnSpPr/>
          <p:nvPr/>
        </p:nvCxnSpPr>
        <p:spPr bwMode="auto">
          <a:xfrm flipV="1">
            <a:off x="1150146" y="2185306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8" name="Straight Arrow Connector 307"/>
          <p:cNvCxnSpPr/>
          <p:nvPr/>
        </p:nvCxnSpPr>
        <p:spPr bwMode="auto">
          <a:xfrm>
            <a:off x="98448" y="2987123"/>
            <a:ext cx="4132648" cy="2059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9" name="Straight Connector 308"/>
          <p:cNvCxnSpPr/>
          <p:nvPr/>
        </p:nvCxnSpPr>
        <p:spPr bwMode="auto">
          <a:xfrm>
            <a:off x="1141908" y="3028312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0" name="Straight Connector 309"/>
          <p:cNvCxnSpPr/>
          <p:nvPr/>
        </p:nvCxnSpPr>
        <p:spPr bwMode="auto">
          <a:xfrm>
            <a:off x="3065443" y="3029685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1" name="Straight Arrow Connector 310"/>
          <p:cNvCxnSpPr/>
          <p:nvPr/>
        </p:nvCxnSpPr>
        <p:spPr bwMode="auto">
          <a:xfrm flipV="1">
            <a:off x="1155637" y="3110691"/>
            <a:ext cx="1901568" cy="13729"/>
          </a:xfrm>
          <a:prstGeom prst="straightConnector1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2" name="TextBox 311"/>
          <p:cNvSpPr txBox="1"/>
          <p:nvPr/>
        </p:nvSpPr>
        <p:spPr>
          <a:xfrm>
            <a:off x="1513983" y="3118925"/>
            <a:ext cx="1253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100 </a:t>
            </a:r>
            <a:r>
              <a:rPr lang="en-US" sz="1200" b="1" dirty="0" err="1" smtClean="0"/>
              <a:t>ms</a:t>
            </a:r>
            <a:r>
              <a:rPr lang="en-US" sz="1200" b="1" dirty="0" smtClean="0"/>
              <a:t> (10 Hz)</a:t>
            </a:r>
            <a:endParaRPr lang="en-US" sz="1200" b="1" dirty="0"/>
          </a:p>
        </p:txBody>
      </p:sp>
      <p:cxnSp>
        <p:nvCxnSpPr>
          <p:cNvPr id="313" name="Straight Connector 312"/>
          <p:cNvCxnSpPr/>
          <p:nvPr/>
        </p:nvCxnSpPr>
        <p:spPr bwMode="auto">
          <a:xfrm>
            <a:off x="1150146" y="3408625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4" name="Straight Connector 313"/>
          <p:cNvCxnSpPr/>
          <p:nvPr/>
        </p:nvCxnSpPr>
        <p:spPr bwMode="auto">
          <a:xfrm>
            <a:off x="1206438" y="3408625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5" name="TextBox 314"/>
          <p:cNvSpPr txBox="1"/>
          <p:nvPr/>
        </p:nvSpPr>
        <p:spPr>
          <a:xfrm>
            <a:off x="1281950" y="3477271"/>
            <a:ext cx="7921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221.5 ns</a:t>
            </a:r>
            <a:endParaRPr lang="en-US" sz="1200" b="1" dirty="0"/>
          </a:p>
        </p:txBody>
      </p:sp>
      <p:sp>
        <p:nvSpPr>
          <p:cNvPr id="316" name="TextBox 315"/>
          <p:cNvSpPr txBox="1"/>
          <p:nvPr/>
        </p:nvSpPr>
        <p:spPr>
          <a:xfrm>
            <a:off x="1005984" y="1780279"/>
            <a:ext cx="100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Pulse Train</a:t>
            </a:r>
            <a:endParaRPr lang="en-US" sz="1200" b="1" dirty="0"/>
          </a:p>
        </p:txBody>
      </p:sp>
      <p:sp>
        <p:nvSpPr>
          <p:cNvPr id="317" name="Right Brace 316"/>
          <p:cNvSpPr/>
          <p:nvPr/>
        </p:nvSpPr>
        <p:spPr bwMode="auto">
          <a:xfrm rot="16200000">
            <a:off x="1443963" y="1703391"/>
            <a:ext cx="120135" cy="744839"/>
          </a:xfrm>
          <a:prstGeom prst="rightBrac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319" name="Straight Connector 318"/>
          <p:cNvCxnSpPr/>
          <p:nvPr/>
        </p:nvCxnSpPr>
        <p:spPr bwMode="auto">
          <a:xfrm>
            <a:off x="1143281" y="2150990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0" name="Straight Connector 319"/>
          <p:cNvCxnSpPr/>
          <p:nvPr/>
        </p:nvCxnSpPr>
        <p:spPr bwMode="auto">
          <a:xfrm>
            <a:off x="3065443" y="2157855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1" name="Straight Connector 320"/>
          <p:cNvCxnSpPr/>
          <p:nvPr/>
        </p:nvCxnSpPr>
        <p:spPr bwMode="auto">
          <a:xfrm>
            <a:off x="3808221" y="2152363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22" name="TextBox 321"/>
          <p:cNvSpPr txBox="1"/>
          <p:nvPr/>
        </p:nvSpPr>
        <p:spPr>
          <a:xfrm>
            <a:off x="2943249" y="1795381"/>
            <a:ext cx="100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Pulse Train</a:t>
            </a:r>
            <a:endParaRPr lang="en-US" sz="1200" b="1" dirty="0"/>
          </a:p>
        </p:txBody>
      </p:sp>
      <p:sp>
        <p:nvSpPr>
          <p:cNvPr id="323" name="Right Brace 322"/>
          <p:cNvSpPr/>
          <p:nvPr/>
        </p:nvSpPr>
        <p:spPr bwMode="auto">
          <a:xfrm rot="16200000">
            <a:off x="3381228" y="1718493"/>
            <a:ext cx="120135" cy="744839"/>
          </a:xfrm>
          <a:prstGeom prst="rightBrac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324" name="Straight Arrow Connector 323"/>
          <p:cNvCxnSpPr/>
          <p:nvPr/>
        </p:nvCxnSpPr>
        <p:spPr bwMode="auto">
          <a:xfrm>
            <a:off x="893400" y="3500623"/>
            <a:ext cx="240270" cy="0"/>
          </a:xfrm>
          <a:prstGeom prst="straightConnector1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5" name="Straight Arrow Connector 324"/>
          <p:cNvCxnSpPr/>
          <p:nvPr/>
        </p:nvCxnSpPr>
        <p:spPr bwMode="auto">
          <a:xfrm flipH="1">
            <a:off x="1217421" y="3500623"/>
            <a:ext cx="225167" cy="1373"/>
          </a:xfrm>
          <a:prstGeom prst="straightConnector1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10" name="Straight Connector 4109"/>
          <p:cNvCxnSpPr/>
          <p:nvPr/>
        </p:nvCxnSpPr>
        <p:spPr bwMode="auto">
          <a:xfrm flipH="1">
            <a:off x="2308412" y="2906052"/>
            <a:ext cx="74706" cy="171823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8" name="Straight Connector 327"/>
          <p:cNvCxnSpPr/>
          <p:nvPr/>
        </p:nvCxnSpPr>
        <p:spPr bwMode="auto">
          <a:xfrm flipH="1">
            <a:off x="2378631" y="2901561"/>
            <a:ext cx="74706" cy="171823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9" name="Straight Connector 328"/>
          <p:cNvCxnSpPr/>
          <p:nvPr/>
        </p:nvCxnSpPr>
        <p:spPr bwMode="auto">
          <a:xfrm flipH="1">
            <a:off x="6928224" y="2796988"/>
            <a:ext cx="74706" cy="171823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0" name="Straight Connector 329"/>
          <p:cNvCxnSpPr/>
          <p:nvPr/>
        </p:nvCxnSpPr>
        <p:spPr bwMode="auto">
          <a:xfrm flipH="1">
            <a:off x="6998443" y="2792497"/>
            <a:ext cx="74706" cy="171823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1" name="Straight Connector 330"/>
          <p:cNvCxnSpPr/>
          <p:nvPr/>
        </p:nvCxnSpPr>
        <p:spPr bwMode="auto">
          <a:xfrm flipH="1">
            <a:off x="2344271" y="5608940"/>
            <a:ext cx="74706" cy="171823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2" name="Straight Connector 331"/>
          <p:cNvCxnSpPr/>
          <p:nvPr/>
        </p:nvCxnSpPr>
        <p:spPr bwMode="auto">
          <a:xfrm flipH="1">
            <a:off x="2414490" y="5604449"/>
            <a:ext cx="74706" cy="171823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2" name="TextBox 431"/>
          <p:cNvSpPr txBox="1"/>
          <p:nvPr/>
        </p:nvSpPr>
        <p:spPr>
          <a:xfrm>
            <a:off x="8544229" y="5812384"/>
            <a:ext cx="541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Time</a:t>
            </a:r>
            <a:endParaRPr lang="en-US" sz="1200" b="1" dirty="0"/>
          </a:p>
        </p:txBody>
      </p:sp>
      <p:cxnSp>
        <p:nvCxnSpPr>
          <p:cNvPr id="434" name="Straight Connector 433"/>
          <p:cNvCxnSpPr/>
          <p:nvPr/>
        </p:nvCxnSpPr>
        <p:spPr bwMode="auto">
          <a:xfrm flipV="1">
            <a:off x="4604546" y="4907595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6" name="Straight Connector 435"/>
          <p:cNvCxnSpPr/>
          <p:nvPr/>
        </p:nvCxnSpPr>
        <p:spPr bwMode="auto">
          <a:xfrm>
            <a:off x="4596308" y="5750601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7" name="Straight Connector 436"/>
          <p:cNvCxnSpPr/>
          <p:nvPr/>
        </p:nvCxnSpPr>
        <p:spPr bwMode="auto">
          <a:xfrm>
            <a:off x="6519843" y="5751974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8" name="Straight Arrow Connector 437"/>
          <p:cNvCxnSpPr/>
          <p:nvPr/>
        </p:nvCxnSpPr>
        <p:spPr bwMode="auto">
          <a:xfrm flipV="1">
            <a:off x="4610037" y="5832980"/>
            <a:ext cx="1901568" cy="13729"/>
          </a:xfrm>
          <a:prstGeom prst="straightConnector1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39" name="TextBox 438"/>
          <p:cNvSpPr txBox="1"/>
          <p:nvPr/>
        </p:nvSpPr>
        <p:spPr>
          <a:xfrm>
            <a:off x="4968383" y="5841214"/>
            <a:ext cx="1253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100 </a:t>
            </a:r>
            <a:r>
              <a:rPr lang="en-US" sz="1200" b="1" dirty="0" err="1" smtClean="0"/>
              <a:t>ms</a:t>
            </a:r>
            <a:r>
              <a:rPr lang="en-US" sz="1200" b="1" dirty="0" smtClean="0"/>
              <a:t> (10 Hz)</a:t>
            </a:r>
            <a:endParaRPr lang="en-US" sz="1200" b="1" dirty="0"/>
          </a:p>
        </p:txBody>
      </p:sp>
      <p:sp>
        <p:nvSpPr>
          <p:cNvPr id="443" name="TextBox 442"/>
          <p:cNvSpPr txBox="1"/>
          <p:nvPr/>
        </p:nvSpPr>
        <p:spPr>
          <a:xfrm>
            <a:off x="4460384" y="4502568"/>
            <a:ext cx="100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Pulse Train</a:t>
            </a:r>
            <a:endParaRPr lang="en-US" sz="1200" b="1" dirty="0"/>
          </a:p>
        </p:txBody>
      </p:sp>
      <p:sp>
        <p:nvSpPr>
          <p:cNvPr id="444" name="Right Brace 443"/>
          <p:cNvSpPr/>
          <p:nvPr/>
        </p:nvSpPr>
        <p:spPr bwMode="auto">
          <a:xfrm rot="16200000">
            <a:off x="4898363" y="4425680"/>
            <a:ext cx="120135" cy="744839"/>
          </a:xfrm>
          <a:prstGeom prst="rightBrac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445" name="Straight Connector 444"/>
          <p:cNvCxnSpPr/>
          <p:nvPr/>
        </p:nvCxnSpPr>
        <p:spPr bwMode="auto">
          <a:xfrm>
            <a:off x="5344578" y="4865041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46" name="Straight Connector 445"/>
          <p:cNvCxnSpPr/>
          <p:nvPr/>
        </p:nvCxnSpPr>
        <p:spPr bwMode="auto">
          <a:xfrm>
            <a:off x="4597681" y="4873279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47" name="Straight Connector 446"/>
          <p:cNvCxnSpPr/>
          <p:nvPr/>
        </p:nvCxnSpPr>
        <p:spPr bwMode="auto">
          <a:xfrm>
            <a:off x="6519843" y="4880144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48" name="Straight Connector 447"/>
          <p:cNvCxnSpPr/>
          <p:nvPr/>
        </p:nvCxnSpPr>
        <p:spPr bwMode="auto">
          <a:xfrm>
            <a:off x="7262621" y="4874652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49" name="TextBox 448"/>
          <p:cNvSpPr txBox="1"/>
          <p:nvPr/>
        </p:nvSpPr>
        <p:spPr>
          <a:xfrm>
            <a:off x="6397649" y="4517670"/>
            <a:ext cx="100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Pulse Train</a:t>
            </a:r>
            <a:endParaRPr lang="en-US" sz="1200" b="1" dirty="0"/>
          </a:p>
        </p:txBody>
      </p:sp>
      <p:sp>
        <p:nvSpPr>
          <p:cNvPr id="450" name="Right Brace 449"/>
          <p:cNvSpPr/>
          <p:nvPr/>
        </p:nvSpPr>
        <p:spPr bwMode="auto">
          <a:xfrm rot="16200000">
            <a:off x="6835628" y="4440782"/>
            <a:ext cx="120135" cy="744839"/>
          </a:xfrm>
          <a:prstGeom prst="rightBrac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453" name="Straight Connector 452"/>
          <p:cNvCxnSpPr/>
          <p:nvPr/>
        </p:nvCxnSpPr>
        <p:spPr bwMode="auto">
          <a:xfrm flipH="1">
            <a:off x="5762812" y="5628341"/>
            <a:ext cx="74706" cy="171823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4" name="Straight Connector 453"/>
          <p:cNvCxnSpPr/>
          <p:nvPr/>
        </p:nvCxnSpPr>
        <p:spPr bwMode="auto">
          <a:xfrm flipH="1">
            <a:off x="5833031" y="5623850"/>
            <a:ext cx="74706" cy="171823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9" name="Straight Connector 458"/>
          <p:cNvCxnSpPr/>
          <p:nvPr/>
        </p:nvCxnSpPr>
        <p:spPr bwMode="auto">
          <a:xfrm flipH="1">
            <a:off x="7678270" y="5683623"/>
            <a:ext cx="74706" cy="171823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0" name="Straight Connector 459"/>
          <p:cNvCxnSpPr/>
          <p:nvPr/>
        </p:nvCxnSpPr>
        <p:spPr bwMode="auto">
          <a:xfrm flipH="1">
            <a:off x="7748489" y="5679132"/>
            <a:ext cx="74706" cy="171823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1" name="Straight Connector 460"/>
          <p:cNvCxnSpPr/>
          <p:nvPr/>
        </p:nvCxnSpPr>
        <p:spPr bwMode="auto">
          <a:xfrm flipV="1">
            <a:off x="8438575" y="4939093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2" name="Straight Connector 461"/>
          <p:cNvCxnSpPr/>
          <p:nvPr/>
        </p:nvCxnSpPr>
        <p:spPr bwMode="auto">
          <a:xfrm>
            <a:off x="8433083" y="4913015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464" name="TextBox 463"/>
          <p:cNvSpPr txBox="1"/>
          <p:nvPr/>
        </p:nvSpPr>
        <p:spPr>
          <a:xfrm>
            <a:off x="8310889" y="4550541"/>
            <a:ext cx="100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Pulse Train</a:t>
            </a:r>
            <a:endParaRPr lang="en-US" sz="1200" b="1" dirty="0"/>
          </a:p>
        </p:txBody>
      </p:sp>
      <p:sp>
        <p:nvSpPr>
          <p:cNvPr id="465" name="Right Brace 464"/>
          <p:cNvSpPr/>
          <p:nvPr/>
        </p:nvSpPr>
        <p:spPr bwMode="auto">
          <a:xfrm rot="16200000">
            <a:off x="8748868" y="4473653"/>
            <a:ext cx="120135" cy="744839"/>
          </a:xfrm>
          <a:prstGeom prst="rightBrac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435" name="Straight Arrow Connector 434"/>
          <p:cNvCxnSpPr/>
          <p:nvPr/>
        </p:nvCxnSpPr>
        <p:spPr bwMode="auto">
          <a:xfrm>
            <a:off x="4494142" y="5709412"/>
            <a:ext cx="4649858" cy="280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8" name="Rectangle 467"/>
          <p:cNvSpPr/>
          <p:nvPr/>
        </p:nvSpPr>
        <p:spPr>
          <a:xfrm>
            <a:off x="4211051" y="1046277"/>
            <a:ext cx="49329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b="1" dirty="0" smtClean="0">
                <a:solidFill>
                  <a:srgbClr val="FD930A"/>
                </a:solidFill>
              </a:rPr>
              <a:t>Nominal Pulse Pattern</a:t>
            </a:r>
            <a:endParaRPr lang="en-US" sz="2000" b="1" dirty="0">
              <a:solidFill>
                <a:srgbClr val="FD930A"/>
              </a:solidFill>
            </a:endParaRPr>
          </a:p>
        </p:txBody>
      </p:sp>
      <p:sp>
        <p:nvSpPr>
          <p:cNvPr id="469" name="Rectangle 15"/>
          <p:cNvSpPr txBox="1">
            <a:spLocks noChangeAspect="1" noChangeArrowheads="1"/>
          </p:cNvSpPr>
          <p:nvPr/>
        </p:nvSpPr>
        <p:spPr bwMode="auto">
          <a:xfrm>
            <a:off x="-141941" y="1462205"/>
            <a:ext cx="3824942" cy="34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SzPct val="100000"/>
              <a:buNone/>
            </a:pPr>
            <a:r>
              <a:rPr lang="en-US" sz="1800" b="1" dirty="0" smtClean="0">
                <a:solidFill>
                  <a:srgbClr val="372167"/>
                </a:solidFill>
              </a:rPr>
              <a:t>Single Pulse per Train</a:t>
            </a:r>
            <a:endParaRPr lang="en-GB" sz="1600" baseline="30000" dirty="0" smtClean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470" name="Rectangle 15"/>
          <p:cNvSpPr txBox="1">
            <a:spLocks noChangeAspect="1" noChangeArrowheads="1"/>
          </p:cNvSpPr>
          <p:nvPr/>
        </p:nvSpPr>
        <p:spPr bwMode="auto">
          <a:xfrm>
            <a:off x="-82181" y="3870723"/>
            <a:ext cx="3824942" cy="34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SzPct val="100000"/>
              <a:buNone/>
            </a:pPr>
            <a:r>
              <a:rPr lang="en-US" sz="1800" b="1" dirty="0" smtClean="0">
                <a:solidFill>
                  <a:srgbClr val="372167"/>
                </a:solidFill>
              </a:rPr>
              <a:t>Two or More Pulses per Train</a:t>
            </a:r>
            <a:endParaRPr lang="en-GB" sz="1600" baseline="30000" dirty="0" smtClean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471" name="Rectangle 15"/>
          <p:cNvSpPr txBox="1">
            <a:spLocks noChangeAspect="1" noChangeArrowheads="1"/>
          </p:cNvSpPr>
          <p:nvPr/>
        </p:nvSpPr>
        <p:spPr bwMode="auto">
          <a:xfrm>
            <a:off x="4276159" y="3870722"/>
            <a:ext cx="3824942" cy="67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SzPct val="100000"/>
              <a:buNone/>
            </a:pPr>
            <a:r>
              <a:rPr lang="en-US" sz="1800" b="1" dirty="0" smtClean="0">
                <a:solidFill>
                  <a:srgbClr val="372167"/>
                </a:solidFill>
              </a:rPr>
              <a:t>One Pulse Every Second Train</a:t>
            </a:r>
          </a:p>
          <a:p>
            <a:pPr marL="0" indent="0">
              <a:buSzPct val="100000"/>
              <a:buNone/>
            </a:pPr>
            <a:r>
              <a:rPr lang="en-US" sz="1400" b="1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(10 Hz Detectors)</a:t>
            </a:r>
            <a:endParaRPr lang="en-GB" sz="1400" dirty="0" smtClean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cxnSp>
        <p:nvCxnSpPr>
          <p:cNvPr id="134" name="Straight Connector 133"/>
          <p:cNvCxnSpPr/>
          <p:nvPr/>
        </p:nvCxnSpPr>
        <p:spPr bwMode="auto">
          <a:xfrm>
            <a:off x="1870741" y="2142752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8597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1" name="Straight Connector 140"/>
          <p:cNvCxnSpPr/>
          <p:nvPr/>
        </p:nvCxnSpPr>
        <p:spPr bwMode="auto">
          <a:xfrm flipV="1">
            <a:off x="1555968" y="2182191"/>
            <a:ext cx="12163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13" name="Rounded Rectangle 4112"/>
          <p:cNvSpPr/>
          <p:nvPr/>
        </p:nvSpPr>
        <p:spPr bwMode="auto">
          <a:xfrm>
            <a:off x="4519706" y="1075766"/>
            <a:ext cx="4497294" cy="262217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409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F024603-50EC-45A7-88E9-780BAF159FCE}" type="slidenum">
              <a:rPr lang="en-GB" sz="1000">
                <a:solidFill>
                  <a:schemeClr val="bg1"/>
                </a:solidFill>
              </a:rPr>
              <a:pPr/>
              <a:t>11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42" name="Rectangle 1"/>
          <p:cNvSpPr>
            <a:spLocks noGrp="1" noChangeArrowheads="1"/>
          </p:cNvSpPr>
          <p:nvPr>
            <p:ph type="title"/>
          </p:nvPr>
        </p:nvSpPr>
        <p:spPr>
          <a:xfrm>
            <a:off x="1089025" y="490538"/>
            <a:ext cx="7283450" cy="528637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Commissioning – Start Up Operation</a:t>
            </a:r>
            <a:endParaRPr lang="en-US" dirty="0"/>
          </a:p>
        </p:txBody>
      </p:sp>
      <p:sp>
        <p:nvSpPr>
          <p:cNvPr id="11" name="Rectangle 15"/>
          <p:cNvSpPr txBox="1">
            <a:spLocks noChangeAspect="1" noChangeArrowheads="1"/>
          </p:cNvSpPr>
          <p:nvPr/>
        </p:nvSpPr>
        <p:spPr bwMode="auto">
          <a:xfrm>
            <a:off x="-166168" y="1083153"/>
            <a:ext cx="4433499" cy="37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D930A"/>
                </a:solidFill>
              </a:rPr>
              <a:t>Start-Up 1.128 MHz Operation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320216" y="2979343"/>
            <a:ext cx="541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/>
              <a:t>Time</a:t>
            </a:r>
          </a:p>
        </p:txBody>
      </p:sp>
      <p:cxnSp>
        <p:nvCxnSpPr>
          <p:cNvPr id="20" name="Straight Connector 19"/>
          <p:cNvCxnSpPr/>
          <p:nvPr/>
        </p:nvCxnSpPr>
        <p:spPr bwMode="auto">
          <a:xfrm flipV="1">
            <a:off x="7578811" y="2073181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626866" y="2073181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flipV="1">
            <a:off x="7674921" y="2073181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7722976" y="2073181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flipV="1">
            <a:off x="7771031" y="2073181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flipV="1">
            <a:off x="7819086" y="2073181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7867141" y="2073181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7915196" y="2073181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7957752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8005807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flipV="1">
            <a:off x="8053862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flipV="1">
            <a:off x="8101917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8149972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V="1">
            <a:off x="8198027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flipV="1">
            <a:off x="8246082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8294137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flipV="1">
            <a:off x="5658022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flipV="1">
            <a:off x="5706077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flipV="1">
            <a:off x="5754132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flipV="1">
            <a:off x="5802187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flipV="1">
            <a:off x="5850242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 flipV="1">
            <a:off x="5898297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 flipV="1">
            <a:off x="5946352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flipV="1">
            <a:off x="5994407" y="2074554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flipV="1">
            <a:off x="6036963" y="2075927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 flipV="1">
            <a:off x="6085018" y="2075927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/>
          <p:nvPr/>
        </p:nvCxnSpPr>
        <p:spPr bwMode="auto">
          <a:xfrm flipV="1">
            <a:off x="6133073" y="2075927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flipV="1">
            <a:off x="6181128" y="2075927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flipV="1">
            <a:off x="6229183" y="2075927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6277238" y="2075927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V="1">
            <a:off x="6325293" y="2075927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V="1">
            <a:off x="6373348" y="2075927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Straight Arrow Connector 3"/>
          <p:cNvCxnSpPr/>
          <p:nvPr/>
        </p:nvCxnSpPr>
        <p:spPr bwMode="auto">
          <a:xfrm>
            <a:off x="4606324" y="2876371"/>
            <a:ext cx="4132648" cy="2059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5649784" y="2917560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7" name="Straight Connector 56"/>
          <p:cNvCxnSpPr/>
          <p:nvPr/>
        </p:nvCxnSpPr>
        <p:spPr bwMode="auto">
          <a:xfrm>
            <a:off x="7573319" y="2918933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Arrow Connector 57"/>
          <p:cNvCxnSpPr/>
          <p:nvPr/>
        </p:nvCxnSpPr>
        <p:spPr bwMode="auto">
          <a:xfrm flipV="1">
            <a:off x="5663513" y="2999939"/>
            <a:ext cx="1901568" cy="13729"/>
          </a:xfrm>
          <a:prstGeom prst="straightConnector1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6021859" y="3008173"/>
            <a:ext cx="1253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100 </a:t>
            </a:r>
            <a:r>
              <a:rPr lang="en-US" sz="1200" b="1" dirty="0" err="1" smtClean="0"/>
              <a:t>ms</a:t>
            </a:r>
            <a:r>
              <a:rPr lang="en-US" sz="1200" b="1" dirty="0" smtClean="0"/>
              <a:t> (10 Hz)</a:t>
            </a:r>
            <a:endParaRPr lang="en-US" sz="1200" b="1" dirty="0"/>
          </a:p>
        </p:txBody>
      </p:sp>
      <p:cxnSp>
        <p:nvCxnSpPr>
          <p:cNvPr id="61" name="Straight Connector 60"/>
          <p:cNvCxnSpPr/>
          <p:nvPr/>
        </p:nvCxnSpPr>
        <p:spPr bwMode="auto">
          <a:xfrm>
            <a:off x="5658022" y="3303365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6387070" y="3304738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 flipV="1">
            <a:off x="5671751" y="3391235"/>
            <a:ext cx="698844" cy="8239"/>
          </a:xfrm>
          <a:prstGeom prst="straightConnector1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5721178" y="3414573"/>
            <a:ext cx="792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598.4 </a:t>
            </a:r>
            <a:r>
              <a:rPr lang="en-US" sz="1200" b="1" dirty="0" err="1" smtClean="0"/>
              <a:t>μs</a:t>
            </a:r>
            <a:endParaRPr lang="en-US" sz="12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5513860" y="1669527"/>
            <a:ext cx="100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Pulse Train</a:t>
            </a:r>
            <a:endParaRPr lang="en-US" sz="1200" b="1" dirty="0"/>
          </a:p>
        </p:txBody>
      </p:sp>
      <p:sp>
        <p:nvSpPr>
          <p:cNvPr id="4102" name="Right Brace 4101"/>
          <p:cNvSpPr/>
          <p:nvPr/>
        </p:nvSpPr>
        <p:spPr bwMode="auto">
          <a:xfrm rot="16200000">
            <a:off x="5951839" y="1592639"/>
            <a:ext cx="120135" cy="744839"/>
          </a:xfrm>
          <a:prstGeom prst="rightBrac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4104" name="Straight Connector 4103"/>
          <p:cNvCxnSpPr/>
          <p:nvPr/>
        </p:nvCxnSpPr>
        <p:spPr bwMode="auto">
          <a:xfrm>
            <a:off x="6398054" y="2032000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2" name="Straight Connector 121"/>
          <p:cNvCxnSpPr/>
          <p:nvPr/>
        </p:nvCxnSpPr>
        <p:spPr bwMode="auto">
          <a:xfrm>
            <a:off x="5651157" y="2040238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4" name="Straight Connector 123"/>
          <p:cNvCxnSpPr/>
          <p:nvPr/>
        </p:nvCxnSpPr>
        <p:spPr bwMode="auto">
          <a:xfrm>
            <a:off x="7573319" y="2047103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5" name="Straight Connector 124"/>
          <p:cNvCxnSpPr/>
          <p:nvPr/>
        </p:nvCxnSpPr>
        <p:spPr bwMode="auto">
          <a:xfrm>
            <a:off x="8316097" y="2041611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27" name="TextBox 126"/>
          <p:cNvSpPr txBox="1"/>
          <p:nvPr/>
        </p:nvSpPr>
        <p:spPr>
          <a:xfrm>
            <a:off x="7451125" y="1684629"/>
            <a:ext cx="100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Pulse Train</a:t>
            </a:r>
            <a:endParaRPr lang="en-US" sz="1200" b="1" dirty="0"/>
          </a:p>
        </p:txBody>
      </p:sp>
      <p:sp>
        <p:nvSpPr>
          <p:cNvPr id="128" name="Right Brace 127"/>
          <p:cNvSpPr/>
          <p:nvPr/>
        </p:nvSpPr>
        <p:spPr bwMode="auto">
          <a:xfrm rot="16200000">
            <a:off x="7889104" y="1607741"/>
            <a:ext cx="120135" cy="744839"/>
          </a:xfrm>
          <a:prstGeom prst="rightBrac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7718854" y="1423765"/>
            <a:ext cx="1065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2700 Pulses</a:t>
            </a:r>
            <a:endParaRPr lang="en-US" sz="1200" b="1" dirty="0"/>
          </a:p>
        </p:txBody>
      </p:sp>
      <p:sp>
        <p:nvSpPr>
          <p:cNvPr id="303" name="TextBox 302"/>
          <p:cNvSpPr txBox="1"/>
          <p:nvPr/>
        </p:nvSpPr>
        <p:spPr>
          <a:xfrm>
            <a:off x="3812340" y="3090095"/>
            <a:ext cx="541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/>
              <a:t>Time</a:t>
            </a:r>
          </a:p>
        </p:txBody>
      </p:sp>
      <p:cxnSp>
        <p:nvCxnSpPr>
          <p:cNvPr id="306" name="Straight Connector 305"/>
          <p:cNvCxnSpPr/>
          <p:nvPr/>
        </p:nvCxnSpPr>
        <p:spPr bwMode="auto">
          <a:xfrm flipV="1">
            <a:off x="1150146" y="2182191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8" name="Straight Arrow Connector 307"/>
          <p:cNvCxnSpPr/>
          <p:nvPr/>
        </p:nvCxnSpPr>
        <p:spPr bwMode="auto">
          <a:xfrm>
            <a:off x="98448" y="2987123"/>
            <a:ext cx="4132648" cy="20594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9" name="Straight Connector 308"/>
          <p:cNvCxnSpPr/>
          <p:nvPr/>
        </p:nvCxnSpPr>
        <p:spPr bwMode="auto">
          <a:xfrm>
            <a:off x="1141908" y="3028312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0" name="Straight Connector 309"/>
          <p:cNvCxnSpPr/>
          <p:nvPr/>
        </p:nvCxnSpPr>
        <p:spPr bwMode="auto">
          <a:xfrm>
            <a:off x="3065443" y="3029685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1" name="Straight Arrow Connector 310"/>
          <p:cNvCxnSpPr/>
          <p:nvPr/>
        </p:nvCxnSpPr>
        <p:spPr bwMode="auto">
          <a:xfrm flipV="1">
            <a:off x="1155637" y="3110691"/>
            <a:ext cx="1901568" cy="13729"/>
          </a:xfrm>
          <a:prstGeom prst="straightConnector1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2" name="TextBox 311"/>
          <p:cNvSpPr txBox="1"/>
          <p:nvPr/>
        </p:nvSpPr>
        <p:spPr>
          <a:xfrm>
            <a:off x="1513983" y="3118925"/>
            <a:ext cx="1253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100 </a:t>
            </a:r>
            <a:r>
              <a:rPr lang="en-US" sz="1200" b="1" dirty="0" err="1" smtClean="0"/>
              <a:t>ms</a:t>
            </a:r>
            <a:r>
              <a:rPr lang="en-US" sz="1200" b="1" dirty="0" smtClean="0"/>
              <a:t> (10 Hz)</a:t>
            </a:r>
            <a:endParaRPr lang="en-US" sz="1200" b="1" dirty="0"/>
          </a:p>
        </p:txBody>
      </p:sp>
      <p:cxnSp>
        <p:nvCxnSpPr>
          <p:cNvPr id="313" name="Straight Connector 312"/>
          <p:cNvCxnSpPr/>
          <p:nvPr/>
        </p:nvCxnSpPr>
        <p:spPr bwMode="auto">
          <a:xfrm>
            <a:off x="1150146" y="3408625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4" name="Straight Connector 313"/>
          <p:cNvCxnSpPr/>
          <p:nvPr/>
        </p:nvCxnSpPr>
        <p:spPr bwMode="auto">
          <a:xfrm>
            <a:off x="1368413" y="3408625"/>
            <a:ext cx="0" cy="171621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5" name="TextBox 314"/>
          <p:cNvSpPr txBox="1"/>
          <p:nvPr/>
        </p:nvSpPr>
        <p:spPr>
          <a:xfrm>
            <a:off x="1442638" y="3498288"/>
            <a:ext cx="28738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500" b="1" dirty="0" smtClean="0">
                <a:solidFill>
                  <a:srgbClr val="FF0000"/>
                </a:solidFill>
              </a:rPr>
              <a:t>4x 221.5 ns = 886 ns </a:t>
            </a:r>
            <a:r>
              <a:rPr lang="en-US" sz="1500" b="1" dirty="0" smtClean="0">
                <a:solidFill>
                  <a:srgbClr val="FF0000"/>
                </a:solidFill>
              </a:rPr>
              <a:t>spacing</a:t>
            </a:r>
            <a:endParaRPr lang="en-US" sz="1500" b="1" dirty="0">
              <a:solidFill>
                <a:srgbClr val="FF0000"/>
              </a:solidFill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1004049" y="1773799"/>
            <a:ext cx="100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Pulse Train</a:t>
            </a:r>
            <a:endParaRPr lang="en-US" sz="1200" b="1" dirty="0"/>
          </a:p>
        </p:txBody>
      </p:sp>
      <p:sp>
        <p:nvSpPr>
          <p:cNvPr id="317" name="Right Brace 316"/>
          <p:cNvSpPr/>
          <p:nvPr/>
        </p:nvSpPr>
        <p:spPr bwMode="auto">
          <a:xfrm rot="16200000">
            <a:off x="1443963" y="1703391"/>
            <a:ext cx="120135" cy="744839"/>
          </a:xfrm>
          <a:prstGeom prst="rightBrac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318" name="Straight Connector 317"/>
          <p:cNvCxnSpPr/>
          <p:nvPr/>
        </p:nvCxnSpPr>
        <p:spPr bwMode="auto">
          <a:xfrm>
            <a:off x="1870741" y="2142752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9" name="Straight Connector 318"/>
          <p:cNvCxnSpPr/>
          <p:nvPr/>
        </p:nvCxnSpPr>
        <p:spPr bwMode="auto">
          <a:xfrm>
            <a:off x="1143281" y="2150990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0" name="Straight Connector 319"/>
          <p:cNvCxnSpPr/>
          <p:nvPr/>
        </p:nvCxnSpPr>
        <p:spPr bwMode="auto">
          <a:xfrm>
            <a:off x="3065443" y="2157855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1" name="Straight Connector 320"/>
          <p:cNvCxnSpPr/>
          <p:nvPr/>
        </p:nvCxnSpPr>
        <p:spPr bwMode="auto">
          <a:xfrm>
            <a:off x="3808221" y="2152363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22" name="TextBox 321"/>
          <p:cNvSpPr txBox="1"/>
          <p:nvPr/>
        </p:nvSpPr>
        <p:spPr>
          <a:xfrm>
            <a:off x="2943249" y="1795381"/>
            <a:ext cx="1005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200" b="1" dirty="0" smtClean="0"/>
              <a:t>Pulse Train</a:t>
            </a:r>
            <a:endParaRPr lang="en-US" sz="1200" b="1" dirty="0"/>
          </a:p>
        </p:txBody>
      </p:sp>
      <p:sp>
        <p:nvSpPr>
          <p:cNvPr id="323" name="Right Brace 322"/>
          <p:cNvSpPr/>
          <p:nvPr/>
        </p:nvSpPr>
        <p:spPr bwMode="auto">
          <a:xfrm rot="16200000">
            <a:off x="3381228" y="1718493"/>
            <a:ext cx="120135" cy="744839"/>
          </a:xfrm>
          <a:prstGeom prst="rightBrac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324" name="Straight Arrow Connector 323"/>
          <p:cNvCxnSpPr/>
          <p:nvPr/>
        </p:nvCxnSpPr>
        <p:spPr bwMode="auto">
          <a:xfrm>
            <a:off x="893400" y="3500623"/>
            <a:ext cx="240270" cy="0"/>
          </a:xfrm>
          <a:prstGeom prst="straightConnector1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5" name="Straight Arrow Connector 324"/>
          <p:cNvCxnSpPr/>
          <p:nvPr/>
        </p:nvCxnSpPr>
        <p:spPr bwMode="auto">
          <a:xfrm flipH="1">
            <a:off x="1379396" y="3507103"/>
            <a:ext cx="225167" cy="1373"/>
          </a:xfrm>
          <a:prstGeom prst="straightConnector1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10" name="Straight Connector 4109"/>
          <p:cNvCxnSpPr/>
          <p:nvPr/>
        </p:nvCxnSpPr>
        <p:spPr bwMode="auto">
          <a:xfrm flipH="1">
            <a:off x="2308412" y="2906052"/>
            <a:ext cx="74706" cy="171823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8" name="Straight Connector 327"/>
          <p:cNvCxnSpPr/>
          <p:nvPr/>
        </p:nvCxnSpPr>
        <p:spPr bwMode="auto">
          <a:xfrm flipH="1">
            <a:off x="2378631" y="2901561"/>
            <a:ext cx="74706" cy="171823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9" name="Straight Connector 328"/>
          <p:cNvCxnSpPr/>
          <p:nvPr/>
        </p:nvCxnSpPr>
        <p:spPr bwMode="auto">
          <a:xfrm flipH="1">
            <a:off x="6928224" y="2796988"/>
            <a:ext cx="74706" cy="171823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0" name="Straight Connector 329"/>
          <p:cNvCxnSpPr/>
          <p:nvPr/>
        </p:nvCxnSpPr>
        <p:spPr bwMode="auto">
          <a:xfrm flipH="1">
            <a:off x="6998443" y="2792497"/>
            <a:ext cx="74706" cy="171823"/>
          </a:xfrm>
          <a:prstGeom prst="line">
            <a:avLst/>
          </a:prstGeom>
          <a:noFill/>
          <a:ln w="28575" cap="flat" cmpd="sng" algn="ctr">
            <a:solidFill>
              <a:srgbClr val="26174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8" name="Rectangle 467"/>
          <p:cNvSpPr/>
          <p:nvPr/>
        </p:nvSpPr>
        <p:spPr>
          <a:xfrm>
            <a:off x="4211051" y="1046277"/>
            <a:ext cx="49329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b="1" dirty="0" smtClean="0">
                <a:solidFill>
                  <a:srgbClr val="FD930A"/>
                </a:solidFill>
              </a:rPr>
              <a:t>Nominal Pulse Pattern</a:t>
            </a:r>
            <a:endParaRPr lang="en-US" sz="2000" b="1" dirty="0">
              <a:solidFill>
                <a:srgbClr val="FD930A"/>
              </a:solidFill>
            </a:endParaRPr>
          </a:p>
        </p:txBody>
      </p:sp>
      <p:sp>
        <p:nvSpPr>
          <p:cNvPr id="469" name="Rectangle 15"/>
          <p:cNvSpPr txBox="1">
            <a:spLocks noChangeAspect="1" noChangeArrowheads="1"/>
          </p:cNvSpPr>
          <p:nvPr/>
        </p:nvSpPr>
        <p:spPr bwMode="auto">
          <a:xfrm>
            <a:off x="-141941" y="1462205"/>
            <a:ext cx="3824942" cy="34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SzPct val="100000"/>
              <a:buNone/>
            </a:pPr>
            <a:r>
              <a:rPr lang="en-US" sz="1800" b="1" dirty="0" smtClean="0">
                <a:solidFill>
                  <a:srgbClr val="372167"/>
                </a:solidFill>
              </a:rPr>
              <a:t>Multiple Pulses per Train 60-70</a:t>
            </a:r>
            <a:endParaRPr lang="en-GB" sz="1600" baseline="30000" dirty="0" smtClean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cxnSp>
        <p:nvCxnSpPr>
          <p:cNvPr id="137" name="Straight Connector 136"/>
          <p:cNvCxnSpPr/>
          <p:nvPr/>
        </p:nvCxnSpPr>
        <p:spPr bwMode="auto">
          <a:xfrm flipV="1">
            <a:off x="1364691" y="2182191"/>
            <a:ext cx="12163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6" name="TextBox 135"/>
          <p:cNvSpPr txBox="1"/>
          <p:nvPr/>
        </p:nvSpPr>
        <p:spPr>
          <a:xfrm>
            <a:off x="764042" y="4301836"/>
            <a:ext cx="7723168" cy="206210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Minimize calibration effort  </a:t>
            </a:r>
            <a:r>
              <a:rPr lang="en-US" sz="1400" b="1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b="1" dirty="0" smtClean="0">
                <a:solidFill>
                  <a:schemeClr val="bg1"/>
                </a:solidFill>
              </a:rPr>
              <a:t> operate detectors at nominal speed of 4.5 MHz</a:t>
            </a:r>
            <a:endParaRPr lang="en-US" sz="20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chemeClr val="bg1"/>
                </a:solidFill>
              </a:rPr>
              <a:t>Use </a:t>
            </a:r>
            <a:r>
              <a:rPr lang="en-US" sz="2000" b="1" dirty="0">
                <a:solidFill>
                  <a:schemeClr val="bg1"/>
                </a:solidFill>
              </a:rPr>
              <a:t>v</a:t>
            </a:r>
            <a:r>
              <a:rPr lang="en-US" sz="2000" b="1" dirty="0" smtClean="0">
                <a:solidFill>
                  <a:schemeClr val="bg1"/>
                </a:solidFill>
              </a:rPr>
              <a:t>eto capability to adapt to different pulse patterns (discard empty frames to reduce data volume)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F</a:t>
            </a:r>
            <a:r>
              <a:rPr lang="en-US" sz="2000" b="1" dirty="0" smtClean="0">
                <a:solidFill>
                  <a:schemeClr val="bg1"/>
                </a:solidFill>
              </a:rPr>
              <a:t>ull veto functionality required for end-2-end test, commissioning phase and day-1 operation!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139" name="Straight Connector 138"/>
          <p:cNvCxnSpPr/>
          <p:nvPr/>
        </p:nvCxnSpPr>
        <p:spPr bwMode="auto">
          <a:xfrm>
            <a:off x="3051588" y="2173795"/>
            <a:ext cx="0" cy="61097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2" name="Straight Connector 141"/>
          <p:cNvCxnSpPr/>
          <p:nvPr/>
        </p:nvCxnSpPr>
        <p:spPr bwMode="auto">
          <a:xfrm flipV="1">
            <a:off x="3457796" y="2185557"/>
            <a:ext cx="12163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3" name="Straight Connector 142"/>
          <p:cNvCxnSpPr/>
          <p:nvPr/>
        </p:nvCxnSpPr>
        <p:spPr bwMode="auto">
          <a:xfrm flipV="1">
            <a:off x="3051974" y="2185557"/>
            <a:ext cx="6865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4" name="Straight Connector 143"/>
          <p:cNvCxnSpPr/>
          <p:nvPr/>
        </p:nvCxnSpPr>
        <p:spPr bwMode="auto">
          <a:xfrm flipV="1">
            <a:off x="3266519" y="2185557"/>
            <a:ext cx="12163" cy="80319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63976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F024603-50EC-45A7-88E9-780BAF159FCE}" type="slidenum">
              <a:rPr lang="en-GB" sz="1000">
                <a:solidFill>
                  <a:schemeClr val="bg1"/>
                </a:solidFill>
              </a:rPr>
              <a:pPr/>
              <a:t>12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8" name="Rectangle 15"/>
          <p:cNvSpPr txBox="1">
            <a:spLocks noChangeAspect="1" noChangeArrowheads="1"/>
          </p:cNvSpPr>
          <p:nvPr/>
        </p:nvSpPr>
        <p:spPr bwMode="auto">
          <a:xfrm>
            <a:off x="-108857" y="1011918"/>
            <a:ext cx="5497286" cy="54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200" dirty="0" smtClean="0">
                <a:solidFill>
                  <a:srgbClr val="FD930A"/>
                </a:solidFill>
              </a:rPr>
              <a:t>End-To-End Test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372167"/>
                </a:solidFill>
              </a:rPr>
              <a:t>Goal of the Test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Demonstrate the functionality of the detector system including all subcomponents and identify potential problems </a:t>
            </a:r>
            <a:r>
              <a:rPr lang="en-US" sz="2000" b="1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before system acceptance and integration at beam line</a:t>
            </a:r>
            <a:r>
              <a:rPr lang="en-US" sz="20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.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FD930A"/>
                </a:solidFill>
              </a:rPr>
              <a:t>What will be Tested?</a:t>
            </a:r>
          </a:p>
          <a:p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Vacuum, cooling and movement system</a:t>
            </a:r>
          </a:p>
          <a:p>
            <a:r>
              <a:rPr lang="en-US" sz="16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</a:t>
            </a:r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etector control system</a:t>
            </a:r>
          </a:p>
          <a:p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C&amp;C and veto system</a:t>
            </a:r>
          </a:p>
          <a:p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DAQ and data management system including calibration data base</a:t>
            </a:r>
          </a:p>
          <a:p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Data processing pipeline and calibration pipeline</a:t>
            </a:r>
          </a:p>
          <a:p>
            <a:r>
              <a:rPr lang="en-US" sz="16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</a:t>
            </a:r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etector operation modes I-III for first day operation (priority)</a:t>
            </a:r>
          </a:p>
          <a:p>
            <a:r>
              <a:rPr lang="en-US" sz="16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Data and calibration data quality </a:t>
            </a:r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checks</a:t>
            </a:r>
            <a:endParaRPr lang="en-US" sz="1600" dirty="0">
              <a:solidFill>
                <a:srgbClr val="FD930A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24928" y="1155701"/>
            <a:ext cx="3692071" cy="1055420"/>
          </a:xfrm>
          <a:prstGeom prst="rect">
            <a:avLst/>
          </a:prstGeom>
        </p:spPr>
      </p:pic>
      <p:sp>
        <p:nvSpPr>
          <p:cNvPr id="9" name="Rectangle 15"/>
          <p:cNvSpPr txBox="1">
            <a:spLocks noChangeAspect="1" noChangeArrowheads="1"/>
          </p:cNvSpPr>
          <p:nvPr/>
        </p:nvSpPr>
        <p:spPr bwMode="auto">
          <a:xfrm>
            <a:off x="4989287" y="2422951"/>
            <a:ext cx="4027714" cy="156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D930A"/>
                </a:solidFill>
              </a:rPr>
              <a:t>Where and How will </a:t>
            </a:r>
            <a:r>
              <a:rPr lang="en-US" sz="2000" dirty="0">
                <a:solidFill>
                  <a:srgbClr val="FD930A"/>
                </a:solidFill>
              </a:rPr>
              <a:t>be </a:t>
            </a:r>
            <a:r>
              <a:rPr lang="en-US" sz="2000" dirty="0" smtClean="0">
                <a:solidFill>
                  <a:srgbClr val="FD930A"/>
                </a:solidFill>
              </a:rPr>
              <a:t>Tested?</a:t>
            </a:r>
            <a:endParaRPr lang="en-US" sz="2000" dirty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HERA South: Big Amber </a:t>
            </a:r>
          </a:p>
          <a:p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Data taking with and without X-rays</a:t>
            </a:r>
          </a:p>
          <a:p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Sequentially all four quadrants of a detector at full speed 4.5 MHz</a:t>
            </a:r>
          </a:p>
          <a:p>
            <a:endParaRPr lang="en-US" sz="2000" dirty="0" smtClean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indent="0">
              <a:buNone/>
            </a:pPr>
            <a:endParaRPr lang="en-US" sz="2000" dirty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7" name="Rectangle 15"/>
          <p:cNvSpPr txBox="1">
            <a:spLocks noChangeAspect="1" noChangeArrowheads="1"/>
          </p:cNvSpPr>
          <p:nvPr/>
        </p:nvSpPr>
        <p:spPr bwMode="auto">
          <a:xfrm>
            <a:off x="4966897" y="4025342"/>
            <a:ext cx="4177103" cy="245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D930A"/>
                </a:solidFill>
              </a:rPr>
              <a:t>What is required?</a:t>
            </a:r>
            <a:endParaRPr lang="en-US" sz="1600" dirty="0" smtClean="0">
              <a:solidFill>
                <a:srgbClr val="372167"/>
              </a:solidFill>
            </a:endParaRPr>
          </a:p>
          <a:p>
            <a:r>
              <a:rPr lang="en-US" sz="16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Vacuum, cooling and movement system</a:t>
            </a:r>
          </a:p>
          <a:p>
            <a:r>
              <a:rPr lang="en-US" sz="16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Detector </a:t>
            </a:r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control, C</a:t>
            </a:r>
            <a:r>
              <a:rPr lang="en-US" sz="16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&amp;C and veto system</a:t>
            </a:r>
          </a:p>
          <a:p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DAQ/data </a:t>
            </a:r>
            <a:r>
              <a:rPr lang="en-US" sz="16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management system including calibration data base</a:t>
            </a:r>
          </a:p>
          <a:p>
            <a:r>
              <a:rPr lang="en-US" sz="16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Data processing pipeline and calibration </a:t>
            </a:r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pipeline</a:t>
            </a:r>
            <a:endParaRPr lang="en-US" sz="1600" dirty="0" smtClean="0">
              <a:solidFill>
                <a:srgbClr val="372167"/>
              </a:solidFill>
            </a:endParaRPr>
          </a:p>
        </p:txBody>
      </p:sp>
      <p:sp>
        <p:nvSpPr>
          <p:cNvPr id="13" name="Rectangle 1"/>
          <p:cNvSpPr>
            <a:spLocks noGrp="1" noChangeArrowheads="1"/>
          </p:cNvSpPr>
          <p:nvPr>
            <p:ph type="title"/>
          </p:nvPr>
        </p:nvSpPr>
        <p:spPr>
          <a:xfrm>
            <a:off x="1089025" y="490538"/>
            <a:ext cx="7283450" cy="528637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/>
              <a:t>Reminder –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Detector </a:t>
            </a:r>
            <a:r>
              <a:rPr lang="en-US" dirty="0"/>
              <a:t>Tests </a:t>
            </a:r>
            <a:r>
              <a:rPr lang="en-US" dirty="0" smtClean="0"/>
              <a:t>at HERA South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47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to End Test – Test Scenario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11" name="Rectangle 15"/>
          <p:cNvSpPr txBox="1">
            <a:spLocks noChangeAspect="1" noChangeArrowheads="1"/>
          </p:cNvSpPr>
          <p:nvPr/>
        </p:nvSpPr>
        <p:spPr bwMode="auto">
          <a:xfrm>
            <a:off x="-132604" y="1065637"/>
            <a:ext cx="5853881" cy="528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5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sym typeface="Wingdings" charset="0"/>
              </a:rPr>
              <a:t>Step 1: Transport of detector to HERA South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Mechanically install detector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, connect to power </a:t>
            </a: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supplies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 </a:t>
            </a: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and control system, functional tests of all components</a:t>
            </a:r>
            <a:endParaRPr lang="en-GB" sz="1400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5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sym typeface="Wingdings" charset="0"/>
              </a:rPr>
              <a:t>Step 2: Detector vacuum system tests</a:t>
            </a:r>
            <a:endParaRPr lang="en-GB" sz="1500" dirty="0">
              <a:solidFill>
                <a:schemeClr val="accent2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Pump system to nominal operation pressure, cool detector, determine leak rate of vessel, RGA analysis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500" dirty="0">
                <a:solidFill>
                  <a:schemeClr val="accent2"/>
                </a:solidFill>
                <a:latin typeface="Arial" charset="0"/>
                <a:ea typeface="ＭＳ Ｐゴシック" charset="0"/>
                <a:sym typeface="Wingdings" charset="0"/>
              </a:rPr>
              <a:t>Step </a:t>
            </a:r>
            <a:r>
              <a:rPr lang="en-GB" sz="15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sym typeface="Wingdings" charset="0"/>
              </a:rPr>
              <a:t>3: Test of safety system and procedures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Detector shutdown procedures, SIB/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i</a:t>
            </a: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nterlock logic or other safety mechanisms implemented in the detector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500" dirty="0">
                <a:solidFill>
                  <a:schemeClr val="accent2"/>
                </a:solidFill>
                <a:latin typeface="Arial" charset="0"/>
                <a:ea typeface="ＭＳ Ｐゴシック" charset="0"/>
                <a:sym typeface="Wingdings" charset="0"/>
              </a:rPr>
              <a:t>Step </a:t>
            </a:r>
            <a:r>
              <a:rPr lang="en-GB" sz="15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sym typeface="Wingdings" charset="0"/>
              </a:rPr>
              <a:t>4: Detector motion system tests</a:t>
            </a:r>
            <a:endParaRPr lang="en-GB" sz="1500" dirty="0">
              <a:solidFill>
                <a:schemeClr val="accent2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Test of control system interplay with motion mechanics, limit and safety switch tests, maintenance positions, operation positions etc.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500" dirty="0">
                <a:solidFill>
                  <a:schemeClr val="accent2"/>
                </a:solidFill>
                <a:latin typeface="Arial" charset="0"/>
                <a:ea typeface="ＭＳ Ｐゴシック" charset="0"/>
                <a:sym typeface="Wingdings" charset="0"/>
              </a:rPr>
              <a:t>Step </a:t>
            </a:r>
            <a:r>
              <a:rPr lang="en-GB" sz="15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sym typeface="Wingdings" charset="0"/>
              </a:rPr>
              <a:t>5: Timing and Clock &amp; Control system tests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Test of </a:t>
            </a: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C&amp;C system, synchronisation and veto mechanism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5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sym typeface="Wingdings" charset="0"/>
              </a:rPr>
              <a:t>Step 6: Performance verification measurements without X-rays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Test 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of interplay with </a:t>
            </a: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data bases, control/DAQ 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system, data taking </a:t>
            </a: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macros, performance of baseline operation modes (dark, noise, bad/noisy/dead pixels, internal calibration circuit </a:t>
            </a:r>
            <a:r>
              <a:rPr lang="is-IS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…</a:t>
            </a: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), analysis of data …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5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sym typeface="Wingdings" charset="0"/>
              </a:rPr>
              <a:t>Step 7: Measurements with </a:t>
            </a:r>
            <a:r>
              <a:rPr lang="en-GB" sz="1500" dirty="0">
                <a:solidFill>
                  <a:schemeClr val="accent2"/>
                </a:solidFill>
                <a:latin typeface="Arial" charset="0"/>
                <a:ea typeface="ＭＳ Ｐゴシック" charset="0"/>
                <a:sym typeface="Wingdings" charset="0"/>
              </a:rPr>
              <a:t>X-rays</a:t>
            </a: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Test of interplay </a:t>
            </a: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with data bases, control/DAQ 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system, </a:t>
            </a: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analysis 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of </a:t>
            </a: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data, performance measurements as far as possible with continuous X-ray source</a:t>
            </a:r>
            <a:endParaRPr lang="en-GB" sz="1400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endParaRPr lang="en-GB" sz="1600" dirty="0" smtClean="0">
              <a:solidFill>
                <a:schemeClr val="accent2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endParaRPr lang="en-GB" sz="1600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endParaRPr lang="en-GB" sz="1600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endParaRPr lang="en-GB" sz="1500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endParaRPr lang="en-GB" sz="1700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endParaRPr lang="en-US" sz="1700" baseline="30000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32011" y="1202494"/>
            <a:ext cx="3361246" cy="33855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AGIPD 1M Installed in Big Amber</a:t>
            </a:r>
            <a:endParaRPr lang="de-DE" sz="1600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922" y="1732886"/>
            <a:ext cx="3303054" cy="348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9" t="9985" r="32274" b="5627"/>
          <a:stretch/>
        </p:blipFill>
        <p:spPr bwMode="auto">
          <a:xfrm>
            <a:off x="8006009" y="4951486"/>
            <a:ext cx="1015354" cy="1436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726098" y="5469528"/>
            <a:ext cx="2191684" cy="5847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solidFill>
                  <a:srgbClr val="261748"/>
                </a:solidFill>
                <a:ea typeface="ＭＳ Ｐゴシック" pitchFamily="112" charset="-128"/>
              </a:rPr>
              <a:t>AGIPD X-ray Window Flange</a:t>
            </a:r>
            <a:endParaRPr lang="de-DE" sz="1600" dirty="0">
              <a:solidFill>
                <a:srgbClr val="261748"/>
              </a:solidFill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7353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to End </a:t>
            </a:r>
            <a:r>
              <a:rPr lang="en-US" dirty="0"/>
              <a:t>Test – Preparation </a:t>
            </a:r>
            <a:r>
              <a:rPr lang="en-US" dirty="0" smtClean="0"/>
              <a:t>in HERA South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11" name="Rectangle 15"/>
          <p:cNvSpPr txBox="1">
            <a:spLocks noChangeAspect="1" noChangeArrowheads="1"/>
          </p:cNvSpPr>
          <p:nvPr/>
        </p:nvSpPr>
        <p:spPr bwMode="auto">
          <a:xfrm>
            <a:off x="-132604" y="1098855"/>
            <a:ext cx="5841591" cy="538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298450" lvl="1" indent="-298450"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LPD/AGIPD </a:t>
            </a: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DAQ and power cables: specified and 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procurement </a:t>
            </a: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is in progress</a:t>
            </a:r>
          </a:p>
          <a:p>
            <a:pPr marL="298450" lvl="1" indent="-298450"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en-US" sz="16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Support table for LPD/AGIPD 1Mpix in Big Amber: </a:t>
            </a:r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designed, components </a:t>
            </a:r>
            <a:r>
              <a:rPr lang="en-US" sz="16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are </a:t>
            </a:r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ordered and assembly is ongoing</a:t>
            </a:r>
            <a:endParaRPr lang="en-US" sz="1600" dirty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298450" lvl="1" indent="-298450"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en-US" sz="16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C&amp;C System: installed in Hera South and first tests with LPD were successful</a:t>
            </a:r>
          </a:p>
          <a:p>
            <a:pPr marL="298450" lvl="1" indent="-298450"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en-US" sz="16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Macros: first LPD test are adapted and implemented</a:t>
            </a:r>
          </a:p>
          <a:p>
            <a:pPr marL="298450" lvl="1" indent="-298450"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en-US" sz="16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Veto system: first tests were performed and test setup for </a:t>
            </a:r>
            <a:r>
              <a:rPr lang="en-US" sz="16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LPD/AGIPD </a:t>
            </a:r>
            <a:r>
              <a:rPr lang="en-US" sz="16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is in preparation</a:t>
            </a:r>
            <a:endParaRPr lang="en-US" sz="1600" baseline="30000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298450" lvl="1" indent="-298450"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AGIPD control system: power supplies integrated in Karabo and hardware tested</a:t>
            </a:r>
          </a:p>
          <a:p>
            <a:pPr marL="298450" lvl="1" indent="-298450"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AGIPD laboratory vacuum system: procurement of vacuum components on-going and control system requirement document finalized (different to beam line)</a:t>
            </a:r>
          </a:p>
          <a:p>
            <a:pPr marL="298450" lvl="1" indent="-298450"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AGIPD laboratory cooling system: 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design finalized and</a:t>
            </a: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 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procurement is in progress</a:t>
            </a:r>
          </a:p>
          <a:p>
            <a:pPr marL="298450" lvl="1" indent="-298450"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AGIPD motion system:</a:t>
            </a:r>
            <a:r>
              <a:rPr lang="en-GB" sz="16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 </a:t>
            </a:r>
            <a:r>
              <a:rPr lang="en-GB" sz="16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design of the final control system is in progress</a:t>
            </a:r>
            <a:endParaRPr lang="en-GB" sz="1600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2011" y="1202494"/>
            <a:ext cx="3361246" cy="33855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AGIPD 1M Installed in Big Amber</a:t>
            </a:r>
            <a:endParaRPr lang="de-DE" sz="1600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922" y="1732886"/>
            <a:ext cx="3303054" cy="348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8216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5-20 at 16.36.5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4" y="1314086"/>
            <a:ext cx="8910539" cy="1243154"/>
          </a:xfrm>
          <a:prstGeom prst="rect">
            <a:avLst/>
          </a:prstGeom>
        </p:spPr>
      </p:pic>
      <p:sp>
        <p:nvSpPr>
          <p:cNvPr id="409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F024603-50EC-45A7-88E9-780BAF159FCE}" type="slidenum">
              <a:rPr lang="en-GB" sz="1000">
                <a:solidFill>
                  <a:schemeClr val="bg1"/>
                </a:solidFill>
              </a:rPr>
              <a:pPr/>
              <a:t>15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42" name="Rectangle 1"/>
          <p:cNvSpPr>
            <a:spLocks noGrp="1" noChangeArrowheads="1"/>
          </p:cNvSpPr>
          <p:nvPr>
            <p:ph type="title"/>
          </p:nvPr>
        </p:nvSpPr>
        <p:spPr>
          <a:xfrm>
            <a:off x="1089025" y="490538"/>
            <a:ext cx="7283450" cy="528637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Detector Integration Milestones SASE I – III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 bwMode="auto">
          <a:xfrm>
            <a:off x="4312959" y="1841241"/>
            <a:ext cx="159272" cy="155078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5884797" y="2306063"/>
            <a:ext cx="159272" cy="155078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6797853" y="2016997"/>
            <a:ext cx="159272" cy="155078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9" name="Rounded Rectangle 38"/>
          <p:cNvSpPr/>
          <p:nvPr/>
        </p:nvSpPr>
        <p:spPr bwMode="auto">
          <a:xfrm>
            <a:off x="5460422" y="2582352"/>
            <a:ext cx="1018736" cy="40603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AGIPD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Ready for First Experiments at SPB</a:t>
            </a:r>
            <a:endParaRPr kumimoji="0" lang="en-GB" sz="6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40" name="Straight Arrow Connector 39"/>
          <p:cNvCxnSpPr>
            <a:stCxn id="39" idx="0"/>
            <a:endCxn id="36" idx="4"/>
          </p:cNvCxnSpPr>
          <p:nvPr/>
        </p:nvCxnSpPr>
        <p:spPr bwMode="auto">
          <a:xfrm flipH="1" flipV="1">
            <a:off x="5964433" y="2461141"/>
            <a:ext cx="5357" cy="121211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5" name="Rounded Rectangle 44"/>
          <p:cNvSpPr/>
          <p:nvPr/>
        </p:nvSpPr>
        <p:spPr bwMode="auto">
          <a:xfrm>
            <a:off x="6635470" y="2558170"/>
            <a:ext cx="811072" cy="328344"/>
          </a:xfrm>
          <a:prstGeom prst="roundRect">
            <a:avLst/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SPB Instrument </a:t>
            </a: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User Operation</a:t>
            </a:r>
          </a:p>
        </p:txBody>
      </p:sp>
      <p:cxnSp>
        <p:nvCxnSpPr>
          <p:cNvPr id="46" name="Straight Arrow Connector 45"/>
          <p:cNvCxnSpPr>
            <a:stCxn id="45" idx="0"/>
          </p:cNvCxnSpPr>
          <p:nvPr/>
        </p:nvCxnSpPr>
        <p:spPr bwMode="auto">
          <a:xfrm flipH="1" flipV="1">
            <a:off x="6891073" y="2151701"/>
            <a:ext cx="149933" cy="406469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8" name="Rectangle 47"/>
          <p:cNvSpPr/>
          <p:nvPr/>
        </p:nvSpPr>
        <p:spPr bwMode="auto">
          <a:xfrm>
            <a:off x="4432329" y="1858203"/>
            <a:ext cx="1530670" cy="1317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51" name="Straight Arrow Connector 50"/>
          <p:cNvCxnSpPr/>
          <p:nvPr/>
        </p:nvCxnSpPr>
        <p:spPr bwMode="auto">
          <a:xfrm>
            <a:off x="3524825" y="2030748"/>
            <a:ext cx="1188485" cy="6687"/>
          </a:xfrm>
          <a:prstGeom prst="straightConnector1">
            <a:avLst/>
          </a:prstGeom>
          <a:noFill/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flipV="1">
            <a:off x="4706520" y="1932142"/>
            <a:ext cx="318" cy="216706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Rounded Rectangle 52"/>
          <p:cNvSpPr/>
          <p:nvPr/>
        </p:nvSpPr>
        <p:spPr bwMode="auto">
          <a:xfrm>
            <a:off x="3586542" y="1756341"/>
            <a:ext cx="663440" cy="507384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AGIPD</a:t>
            </a:r>
            <a:endParaRPr kumimoji="0" lang="en-GB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ＭＳ Ｐゴシック" pitchFamily="18" charset="-128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End-To-End Test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pitchFamily="18" charset="-128"/>
              </a:rPr>
              <a:t>HERA South</a:t>
            </a:r>
          </a:p>
        </p:txBody>
      </p:sp>
      <p:cxnSp>
        <p:nvCxnSpPr>
          <p:cNvPr id="34" name="Straight Arrow Connector 33"/>
          <p:cNvCxnSpPr>
            <a:stCxn id="72" idx="1"/>
            <a:endCxn id="35" idx="7"/>
          </p:cNvCxnSpPr>
          <p:nvPr/>
        </p:nvCxnSpPr>
        <p:spPr bwMode="auto">
          <a:xfrm flipH="1">
            <a:off x="4448906" y="1605514"/>
            <a:ext cx="700038" cy="258438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pic>
        <p:nvPicPr>
          <p:cNvPr id="54" name="Picture 53" descr="Screen Shot 2016-05-20 at 17.01.5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2" y="3009838"/>
            <a:ext cx="8917331" cy="1315481"/>
          </a:xfrm>
          <a:prstGeom prst="rect">
            <a:avLst/>
          </a:prstGeom>
        </p:spPr>
      </p:pic>
      <p:sp>
        <p:nvSpPr>
          <p:cNvPr id="56" name="Oval 55"/>
          <p:cNvSpPr/>
          <p:nvPr/>
        </p:nvSpPr>
        <p:spPr bwMode="auto">
          <a:xfrm>
            <a:off x="6834796" y="3819790"/>
            <a:ext cx="159272" cy="155078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57" name="Rounded Rectangle 56"/>
          <p:cNvSpPr/>
          <p:nvPr/>
        </p:nvSpPr>
        <p:spPr bwMode="auto">
          <a:xfrm>
            <a:off x="7310821" y="3939873"/>
            <a:ext cx="811072" cy="328344"/>
          </a:xfrm>
          <a:prstGeom prst="roundRect">
            <a:avLst/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FXE Instrument User Operation</a:t>
            </a:r>
          </a:p>
        </p:txBody>
      </p:sp>
      <p:cxnSp>
        <p:nvCxnSpPr>
          <p:cNvPr id="58" name="Straight Arrow Connector 57"/>
          <p:cNvCxnSpPr>
            <a:stCxn id="57" idx="1"/>
            <a:endCxn id="56" idx="5"/>
          </p:cNvCxnSpPr>
          <p:nvPr/>
        </p:nvCxnSpPr>
        <p:spPr bwMode="auto">
          <a:xfrm flipH="1" flipV="1">
            <a:off x="6970743" y="3952157"/>
            <a:ext cx="340078" cy="151888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59" name="Oval 58"/>
          <p:cNvSpPr/>
          <p:nvPr/>
        </p:nvSpPr>
        <p:spPr bwMode="auto">
          <a:xfrm>
            <a:off x="4726424" y="4074897"/>
            <a:ext cx="159272" cy="155078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0" name="Rounded Rectangle 59"/>
          <p:cNvSpPr/>
          <p:nvPr/>
        </p:nvSpPr>
        <p:spPr bwMode="auto">
          <a:xfrm>
            <a:off x="5148012" y="4027527"/>
            <a:ext cx="1052692" cy="50556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LPD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Ready for First Experiments at FXE</a:t>
            </a:r>
            <a:endParaRPr kumimoji="0" lang="en-GB" sz="6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61" name="Straight Arrow Connector 60"/>
          <p:cNvCxnSpPr>
            <a:stCxn id="60" idx="1"/>
          </p:cNvCxnSpPr>
          <p:nvPr/>
        </p:nvCxnSpPr>
        <p:spPr bwMode="auto">
          <a:xfrm flipH="1" flipV="1">
            <a:off x="4876347" y="4197320"/>
            <a:ext cx="271665" cy="82990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4077927" y="3792790"/>
            <a:ext cx="1029334" cy="3811"/>
          </a:xfrm>
          <a:prstGeom prst="straightConnector1">
            <a:avLst/>
          </a:prstGeom>
          <a:noFill/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 flipV="1">
            <a:off x="5103416" y="3673808"/>
            <a:ext cx="318" cy="216706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Rounded Rectangle 63"/>
          <p:cNvSpPr/>
          <p:nvPr/>
        </p:nvSpPr>
        <p:spPr bwMode="auto">
          <a:xfrm>
            <a:off x="4119270" y="3579507"/>
            <a:ext cx="663440" cy="507384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LPD</a:t>
            </a:r>
            <a:endParaRPr kumimoji="0" lang="en-GB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ＭＳ Ｐゴシック" pitchFamily="18" charset="-128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End-To-End Test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pitchFamily="18" charset="-128"/>
              </a:rPr>
              <a:t>HERA South</a:t>
            </a:r>
          </a:p>
        </p:txBody>
      </p:sp>
      <p:sp>
        <p:nvSpPr>
          <p:cNvPr id="66" name="Oval 65"/>
          <p:cNvSpPr/>
          <p:nvPr/>
        </p:nvSpPr>
        <p:spPr bwMode="auto">
          <a:xfrm>
            <a:off x="3650370" y="3447073"/>
            <a:ext cx="159272" cy="155078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742578" y="3470826"/>
            <a:ext cx="1065854" cy="1220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67" name="Straight Arrow Connector 66"/>
          <p:cNvCxnSpPr>
            <a:stCxn id="74" idx="1"/>
          </p:cNvCxnSpPr>
          <p:nvPr/>
        </p:nvCxnSpPr>
        <p:spPr bwMode="auto">
          <a:xfrm flipH="1">
            <a:off x="3725194" y="2848442"/>
            <a:ext cx="849452" cy="682467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 flipV="1">
            <a:off x="3524825" y="1840038"/>
            <a:ext cx="3265" cy="30617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 flipV="1">
            <a:off x="4071136" y="3615664"/>
            <a:ext cx="3265" cy="30617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ounded Rectangle 71"/>
          <p:cNvSpPr/>
          <p:nvPr/>
        </p:nvSpPr>
        <p:spPr bwMode="auto">
          <a:xfrm>
            <a:off x="5148944" y="1397610"/>
            <a:ext cx="570219" cy="41580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Start</a:t>
            </a: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 AGIPD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Installation</a:t>
            </a:r>
            <a:r>
              <a:rPr lang="en-GB" sz="600" b="1" dirty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 </a:t>
            </a:r>
            <a:r>
              <a:rPr lang="en-GB" sz="600" b="1" dirty="0" smtClean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at SPB</a:t>
            </a:r>
          </a:p>
        </p:txBody>
      </p:sp>
      <p:sp>
        <p:nvSpPr>
          <p:cNvPr id="74" name="Rounded Rectangle 73"/>
          <p:cNvSpPr/>
          <p:nvPr/>
        </p:nvSpPr>
        <p:spPr bwMode="auto">
          <a:xfrm>
            <a:off x="4574646" y="2643471"/>
            <a:ext cx="570219" cy="40994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Start</a:t>
            </a: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 LPD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Installation</a:t>
            </a:r>
            <a:r>
              <a:rPr lang="en-GB" sz="600" b="1" dirty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 </a:t>
            </a:r>
            <a:r>
              <a:rPr lang="en-GB" sz="600" b="1" dirty="0" smtClean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at FXE</a:t>
            </a:r>
            <a:endParaRPr kumimoji="0" lang="en-GB" sz="6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86" name="Rectangle 15"/>
          <p:cNvSpPr txBox="1">
            <a:spLocks noChangeAspect="1" noChangeArrowheads="1"/>
          </p:cNvSpPr>
          <p:nvPr/>
        </p:nvSpPr>
        <p:spPr bwMode="auto">
          <a:xfrm>
            <a:off x="-195213" y="2590583"/>
            <a:ext cx="4589261" cy="36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D930A"/>
                </a:solidFill>
              </a:rPr>
              <a:t>LPD 1 Mpixel Detector at FXE</a:t>
            </a:r>
            <a:endParaRPr lang="en-US" sz="1600" dirty="0" smtClean="0">
              <a:solidFill>
                <a:srgbClr val="372167"/>
              </a:solidFill>
            </a:endParaRP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endParaRPr lang="en-US" sz="1600" dirty="0" smtClean="0">
              <a:solidFill>
                <a:srgbClr val="372167"/>
              </a:solidFill>
            </a:endParaRPr>
          </a:p>
          <a:p>
            <a:pPr marL="0" lvl="1" indent="0"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rgbClr val="372167"/>
                </a:solidFill>
              </a:rPr>
              <a:t> </a:t>
            </a:r>
            <a:endParaRPr lang="en-US" sz="1600" dirty="0">
              <a:solidFill>
                <a:srgbClr val="372167"/>
              </a:solidFill>
            </a:endParaRPr>
          </a:p>
        </p:txBody>
      </p:sp>
      <p:sp>
        <p:nvSpPr>
          <p:cNvPr id="87" name="Rectangle 15"/>
          <p:cNvSpPr txBox="1">
            <a:spLocks noChangeAspect="1" noChangeArrowheads="1"/>
          </p:cNvSpPr>
          <p:nvPr/>
        </p:nvSpPr>
        <p:spPr bwMode="auto">
          <a:xfrm>
            <a:off x="-203760" y="1038245"/>
            <a:ext cx="4589261" cy="36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D930A"/>
                </a:solidFill>
              </a:rPr>
              <a:t>AGIPD 1 Mpixel Detector at SPB</a:t>
            </a:r>
            <a:endParaRPr lang="en-US" sz="1600" dirty="0" smtClean="0">
              <a:solidFill>
                <a:srgbClr val="372167"/>
              </a:solidFill>
            </a:endParaRPr>
          </a:p>
          <a:p>
            <a:pPr marL="0" lvl="1" indent="0"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rgbClr val="372167"/>
                </a:solidFill>
              </a:rPr>
              <a:t> </a:t>
            </a:r>
            <a:endParaRPr lang="en-US" sz="1600" dirty="0">
              <a:solidFill>
                <a:srgbClr val="372167"/>
              </a:solidFill>
            </a:endParaRPr>
          </a:p>
        </p:txBody>
      </p:sp>
      <p:sp>
        <p:nvSpPr>
          <p:cNvPr id="96" name="Rectangle 15"/>
          <p:cNvSpPr txBox="1">
            <a:spLocks noChangeAspect="1" noChangeArrowheads="1"/>
          </p:cNvSpPr>
          <p:nvPr/>
        </p:nvSpPr>
        <p:spPr bwMode="auto">
          <a:xfrm>
            <a:off x="-183390" y="4335238"/>
            <a:ext cx="4306979" cy="36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D930A"/>
                </a:solidFill>
              </a:rPr>
              <a:t>AGIPD 1 Mpixel Detector at MID</a:t>
            </a:r>
            <a:endParaRPr lang="en-US" sz="1600" dirty="0" smtClean="0">
              <a:solidFill>
                <a:srgbClr val="372167"/>
              </a:solidFill>
            </a:endParaRPr>
          </a:p>
          <a:p>
            <a:pPr marL="0" lvl="1" indent="0"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rgbClr val="372167"/>
                </a:solidFill>
              </a:rPr>
              <a:t> </a:t>
            </a:r>
            <a:endParaRPr lang="en-US" sz="1600" dirty="0">
              <a:solidFill>
                <a:srgbClr val="372167"/>
              </a:solidFill>
            </a:endParaRPr>
          </a:p>
        </p:txBody>
      </p:sp>
      <p:pic>
        <p:nvPicPr>
          <p:cNvPr id="4118" name="Picture 4117" descr="Screen Shot 2016-05-20 at 17.17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722" y="4634676"/>
            <a:ext cx="4116855" cy="1314000"/>
          </a:xfrm>
          <a:prstGeom prst="rect">
            <a:avLst/>
          </a:prstGeom>
        </p:spPr>
      </p:pic>
      <p:pic>
        <p:nvPicPr>
          <p:cNvPr id="2" name="Picture 1" descr="Screen Shot 2016-05-20 at 17.20.0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" y="4661184"/>
            <a:ext cx="2322717" cy="1314000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 bwMode="auto">
          <a:xfrm>
            <a:off x="8642171" y="5673542"/>
            <a:ext cx="159272" cy="155078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8075767" y="5397700"/>
            <a:ext cx="159272" cy="155078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8332928" y="4776518"/>
            <a:ext cx="811072" cy="328344"/>
          </a:xfrm>
          <a:prstGeom prst="roundRect">
            <a:avLst/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MID Instrument User Operation</a:t>
            </a:r>
          </a:p>
        </p:txBody>
      </p:sp>
      <p:sp>
        <p:nvSpPr>
          <p:cNvPr id="49" name="Rounded Rectangle 48"/>
          <p:cNvSpPr/>
          <p:nvPr/>
        </p:nvSpPr>
        <p:spPr bwMode="auto">
          <a:xfrm>
            <a:off x="7264037" y="5906090"/>
            <a:ext cx="1052692" cy="50556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AGIPD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Ready for First Experiments at </a:t>
            </a:r>
            <a:r>
              <a:rPr lang="en-GB" sz="600" b="1" dirty="0" smtClean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MID</a:t>
            </a:r>
            <a:endParaRPr kumimoji="0" lang="en-GB" sz="6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50" name="Straight Arrow Connector 49"/>
          <p:cNvCxnSpPr>
            <a:stCxn id="49" idx="3"/>
            <a:endCxn id="41" idx="3"/>
          </p:cNvCxnSpPr>
          <p:nvPr/>
        </p:nvCxnSpPr>
        <p:spPr bwMode="auto">
          <a:xfrm flipV="1">
            <a:off x="8316729" y="5805909"/>
            <a:ext cx="348767" cy="352964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55" name="Oval 54"/>
          <p:cNvSpPr/>
          <p:nvPr/>
        </p:nvSpPr>
        <p:spPr bwMode="auto">
          <a:xfrm>
            <a:off x="7103848" y="5311191"/>
            <a:ext cx="159272" cy="155078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7218035" y="5312603"/>
            <a:ext cx="1530670" cy="1317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47" name="Straight Arrow Connector 46"/>
          <p:cNvCxnSpPr>
            <a:stCxn id="44" idx="1"/>
            <a:endCxn id="43" idx="0"/>
          </p:cNvCxnSpPr>
          <p:nvPr/>
        </p:nvCxnSpPr>
        <p:spPr bwMode="auto">
          <a:xfrm flipH="1">
            <a:off x="8155403" y="4940690"/>
            <a:ext cx="177525" cy="457010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79" name="Straight Arrow Connector 78"/>
          <p:cNvCxnSpPr/>
          <p:nvPr/>
        </p:nvCxnSpPr>
        <p:spPr bwMode="auto">
          <a:xfrm>
            <a:off x="5346371" y="5246699"/>
            <a:ext cx="1117670" cy="4362"/>
          </a:xfrm>
          <a:prstGeom prst="straightConnector1">
            <a:avLst/>
          </a:prstGeom>
          <a:noFill/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 flipV="1">
            <a:off x="6476226" y="5148093"/>
            <a:ext cx="318" cy="216706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Rounded Rectangle 80"/>
          <p:cNvSpPr/>
          <p:nvPr/>
        </p:nvSpPr>
        <p:spPr bwMode="auto">
          <a:xfrm>
            <a:off x="5408088" y="4972292"/>
            <a:ext cx="663440" cy="507384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2</a:t>
            </a:r>
            <a:r>
              <a:rPr lang="en-GB" sz="600" b="1" baseline="30000" dirty="0" smtClean="0">
                <a:solidFill>
                  <a:schemeClr val="tx1"/>
                </a:solidFill>
                <a:ea typeface="ＭＳ Ｐゴシック" pitchFamily="18" charset="-128"/>
              </a:rPr>
              <a:t>nd</a:t>
            </a: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 AGIPD</a:t>
            </a:r>
            <a:endParaRPr kumimoji="0" lang="en-GB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ＭＳ Ｐゴシック" pitchFamily="18" charset="-128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End-To-End Test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pitchFamily="18" charset="-128"/>
              </a:rPr>
              <a:t>HERA South</a:t>
            </a:r>
          </a:p>
        </p:txBody>
      </p:sp>
      <p:cxnSp>
        <p:nvCxnSpPr>
          <p:cNvPr id="83" name="Straight Connector 82"/>
          <p:cNvCxnSpPr/>
          <p:nvPr/>
        </p:nvCxnSpPr>
        <p:spPr bwMode="auto">
          <a:xfrm flipV="1">
            <a:off x="5346371" y="5055989"/>
            <a:ext cx="3265" cy="30617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Arrow Connector 83"/>
          <p:cNvCxnSpPr>
            <a:stCxn id="85" idx="1"/>
            <a:endCxn id="55" idx="3"/>
          </p:cNvCxnSpPr>
          <p:nvPr/>
        </p:nvCxnSpPr>
        <p:spPr bwMode="auto">
          <a:xfrm flipV="1">
            <a:off x="6410814" y="5443558"/>
            <a:ext cx="716359" cy="751940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85" name="Rounded Rectangle 84"/>
          <p:cNvSpPr/>
          <p:nvPr/>
        </p:nvSpPr>
        <p:spPr bwMode="auto">
          <a:xfrm>
            <a:off x="6410814" y="5987594"/>
            <a:ext cx="570219" cy="41580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Start</a:t>
            </a: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 AGIPD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Installation</a:t>
            </a:r>
            <a:r>
              <a:rPr lang="en-GB" sz="600" b="1" dirty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 </a:t>
            </a:r>
            <a:r>
              <a:rPr lang="en-GB" sz="600" b="1" dirty="0" smtClean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at MID</a:t>
            </a:r>
          </a:p>
        </p:txBody>
      </p:sp>
      <p:sp>
        <p:nvSpPr>
          <p:cNvPr id="70" name="Rounded Rectangle 69"/>
          <p:cNvSpPr/>
          <p:nvPr/>
        </p:nvSpPr>
        <p:spPr bwMode="auto">
          <a:xfrm>
            <a:off x="2584314" y="2267916"/>
            <a:ext cx="866735" cy="194999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Delivery 1</a:t>
            </a:r>
            <a:r>
              <a:rPr lang="en-GB" sz="600" b="1" baseline="30000" dirty="0" smtClean="0">
                <a:solidFill>
                  <a:schemeClr val="tx1"/>
                </a:solidFill>
                <a:ea typeface="ＭＳ Ｐゴシック" pitchFamily="18" charset="-128"/>
              </a:rPr>
              <a:t>st</a:t>
            </a: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 AGIPD</a:t>
            </a:r>
            <a:endParaRPr kumimoji="0" lang="en-GB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ＭＳ Ｐゴシック" pitchFamily="18" charset="-128"/>
            </a:endParaRPr>
          </a:p>
        </p:txBody>
      </p:sp>
      <p:cxnSp>
        <p:nvCxnSpPr>
          <p:cNvPr id="73" name="Straight Arrow Connector 72"/>
          <p:cNvCxnSpPr>
            <a:stCxn id="70" idx="0"/>
          </p:cNvCxnSpPr>
          <p:nvPr/>
        </p:nvCxnSpPr>
        <p:spPr bwMode="auto">
          <a:xfrm flipV="1">
            <a:off x="3017682" y="2039602"/>
            <a:ext cx="510343" cy="228314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75" name="Rounded Rectangle 74"/>
          <p:cNvSpPr/>
          <p:nvPr/>
        </p:nvSpPr>
        <p:spPr bwMode="auto">
          <a:xfrm>
            <a:off x="3134419" y="4023776"/>
            <a:ext cx="866735" cy="194999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Delivery LPD</a:t>
            </a:r>
            <a:endParaRPr kumimoji="0" lang="en-GB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ＭＳ Ｐゴシック" pitchFamily="18" charset="-128"/>
            </a:endParaRPr>
          </a:p>
        </p:txBody>
      </p:sp>
      <p:cxnSp>
        <p:nvCxnSpPr>
          <p:cNvPr id="76" name="Straight Arrow Connector 75"/>
          <p:cNvCxnSpPr>
            <a:stCxn id="75" idx="0"/>
          </p:cNvCxnSpPr>
          <p:nvPr/>
        </p:nvCxnSpPr>
        <p:spPr bwMode="auto">
          <a:xfrm flipV="1">
            <a:off x="3567787" y="3795462"/>
            <a:ext cx="510343" cy="228314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77" name="Rounded Rectangle 76"/>
          <p:cNvSpPr/>
          <p:nvPr/>
        </p:nvSpPr>
        <p:spPr bwMode="auto">
          <a:xfrm>
            <a:off x="4404507" y="5473304"/>
            <a:ext cx="866735" cy="194999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Delivery 2</a:t>
            </a:r>
            <a:r>
              <a:rPr lang="en-GB" sz="600" b="1" baseline="30000" dirty="0" smtClean="0">
                <a:solidFill>
                  <a:schemeClr val="tx1"/>
                </a:solidFill>
                <a:ea typeface="ＭＳ Ｐゴシック" pitchFamily="18" charset="-128"/>
              </a:rPr>
              <a:t>nd</a:t>
            </a: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  AGIPD</a:t>
            </a:r>
            <a:endParaRPr kumimoji="0" lang="en-GB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ＭＳ Ｐゴシック" pitchFamily="18" charset="-128"/>
            </a:endParaRPr>
          </a:p>
        </p:txBody>
      </p:sp>
      <p:cxnSp>
        <p:nvCxnSpPr>
          <p:cNvPr id="78" name="Straight Arrow Connector 77"/>
          <p:cNvCxnSpPr>
            <a:stCxn id="77" idx="0"/>
          </p:cNvCxnSpPr>
          <p:nvPr/>
        </p:nvCxnSpPr>
        <p:spPr bwMode="auto">
          <a:xfrm flipV="1">
            <a:off x="4837875" y="5244990"/>
            <a:ext cx="510343" cy="228314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226150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6-05-20 at 16.36.5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4" y="1314086"/>
            <a:ext cx="8910539" cy="1243154"/>
          </a:xfrm>
          <a:prstGeom prst="rect">
            <a:avLst/>
          </a:prstGeom>
        </p:spPr>
      </p:pic>
      <p:sp>
        <p:nvSpPr>
          <p:cNvPr id="409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F024603-50EC-45A7-88E9-780BAF159FCE}" type="slidenum">
              <a:rPr lang="en-GB" sz="1000">
                <a:solidFill>
                  <a:schemeClr val="bg1"/>
                </a:solidFill>
              </a:rPr>
              <a:pPr/>
              <a:t>16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42" name="Rectangle 1"/>
          <p:cNvSpPr>
            <a:spLocks noGrp="1" noChangeArrowheads="1"/>
          </p:cNvSpPr>
          <p:nvPr>
            <p:ph type="title"/>
          </p:nvPr>
        </p:nvSpPr>
        <p:spPr>
          <a:xfrm>
            <a:off x="1089025" y="490538"/>
            <a:ext cx="7283450" cy="528637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Detector Integration Milestones SASE I – III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 bwMode="auto">
          <a:xfrm>
            <a:off x="4312959" y="1841241"/>
            <a:ext cx="159272" cy="155078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5884797" y="2306063"/>
            <a:ext cx="159272" cy="155078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6797853" y="2016997"/>
            <a:ext cx="159272" cy="155078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39" name="Rounded Rectangle 38"/>
          <p:cNvSpPr/>
          <p:nvPr/>
        </p:nvSpPr>
        <p:spPr bwMode="auto">
          <a:xfrm>
            <a:off x="5460422" y="2582352"/>
            <a:ext cx="1018736" cy="40603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AGIPD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Ready for First Experiments at SPB</a:t>
            </a:r>
            <a:endParaRPr kumimoji="0" lang="en-GB" sz="6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40" name="Straight Arrow Connector 39"/>
          <p:cNvCxnSpPr>
            <a:stCxn id="39" idx="0"/>
            <a:endCxn id="36" idx="4"/>
          </p:cNvCxnSpPr>
          <p:nvPr/>
        </p:nvCxnSpPr>
        <p:spPr bwMode="auto">
          <a:xfrm flipH="1" flipV="1">
            <a:off x="5964433" y="2461141"/>
            <a:ext cx="5357" cy="121211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5" name="Rounded Rectangle 44"/>
          <p:cNvSpPr/>
          <p:nvPr/>
        </p:nvSpPr>
        <p:spPr bwMode="auto">
          <a:xfrm>
            <a:off x="6635470" y="2558170"/>
            <a:ext cx="811072" cy="328344"/>
          </a:xfrm>
          <a:prstGeom prst="roundRect">
            <a:avLst/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AGIPD Instrument User Operation</a:t>
            </a:r>
          </a:p>
        </p:txBody>
      </p:sp>
      <p:cxnSp>
        <p:nvCxnSpPr>
          <p:cNvPr id="46" name="Straight Arrow Connector 45"/>
          <p:cNvCxnSpPr>
            <a:stCxn id="45" idx="0"/>
          </p:cNvCxnSpPr>
          <p:nvPr/>
        </p:nvCxnSpPr>
        <p:spPr bwMode="auto">
          <a:xfrm flipH="1" flipV="1">
            <a:off x="6891073" y="2151701"/>
            <a:ext cx="149933" cy="406469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48" name="Rectangle 47"/>
          <p:cNvSpPr/>
          <p:nvPr/>
        </p:nvSpPr>
        <p:spPr bwMode="auto">
          <a:xfrm>
            <a:off x="4432329" y="1858203"/>
            <a:ext cx="1530670" cy="1317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51" name="Straight Arrow Connector 50"/>
          <p:cNvCxnSpPr/>
          <p:nvPr/>
        </p:nvCxnSpPr>
        <p:spPr bwMode="auto">
          <a:xfrm>
            <a:off x="3524825" y="2030748"/>
            <a:ext cx="1188485" cy="6687"/>
          </a:xfrm>
          <a:prstGeom prst="straightConnector1">
            <a:avLst/>
          </a:prstGeom>
          <a:noFill/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flipV="1">
            <a:off x="4706520" y="1932142"/>
            <a:ext cx="318" cy="216706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Rounded Rectangle 52"/>
          <p:cNvSpPr/>
          <p:nvPr/>
        </p:nvSpPr>
        <p:spPr bwMode="auto">
          <a:xfrm>
            <a:off x="3586542" y="1756341"/>
            <a:ext cx="663440" cy="507384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AGIPD</a:t>
            </a:r>
            <a:endParaRPr kumimoji="0" lang="en-GB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ＭＳ Ｐゴシック" pitchFamily="18" charset="-128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End-To-End Test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pitchFamily="18" charset="-128"/>
              </a:rPr>
              <a:t>HERA South</a:t>
            </a:r>
          </a:p>
        </p:txBody>
      </p:sp>
      <p:cxnSp>
        <p:nvCxnSpPr>
          <p:cNvPr id="34" name="Straight Arrow Connector 33"/>
          <p:cNvCxnSpPr>
            <a:stCxn id="72" idx="1"/>
            <a:endCxn id="35" idx="7"/>
          </p:cNvCxnSpPr>
          <p:nvPr/>
        </p:nvCxnSpPr>
        <p:spPr bwMode="auto">
          <a:xfrm flipH="1">
            <a:off x="4448906" y="1605514"/>
            <a:ext cx="700038" cy="258438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pic>
        <p:nvPicPr>
          <p:cNvPr id="54" name="Picture 53" descr="Screen Shot 2016-05-20 at 17.01.5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2" y="3009838"/>
            <a:ext cx="8917331" cy="1315481"/>
          </a:xfrm>
          <a:prstGeom prst="rect">
            <a:avLst/>
          </a:prstGeom>
        </p:spPr>
      </p:pic>
      <p:sp>
        <p:nvSpPr>
          <p:cNvPr id="56" name="Oval 55"/>
          <p:cNvSpPr/>
          <p:nvPr/>
        </p:nvSpPr>
        <p:spPr bwMode="auto">
          <a:xfrm>
            <a:off x="6834796" y="3819790"/>
            <a:ext cx="159272" cy="155078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57" name="Rounded Rectangle 56"/>
          <p:cNvSpPr/>
          <p:nvPr/>
        </p:nvSpPr>
        <p:spPr bwMode="auto">
          <a:xfrm>
            <a:off x="7310821" y="3939873"/>
            <a:ext cx="811072" cy="328344"/>
          </a:xfrm>
          <a:prstGeom prst="roundRect">
            <a:avLst/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FXE Instrument User Operation</a:t>
            </a:r>
          </a:p>
        </p:txBody>
      </p:sp>
      <p:cxnSp>
        <p:nvCxnSpPr>
          <p:cNvPr id="58" name="Straight Arrow Connector 57"/>
          <p:cNvCxnSpPr>
            <a:stCxn id="57" idx="1"/>
            <a:endCxn id="56" idx="5"/>
          </p:cNvCxnSpPr>
          <p:nvPr/>
        </p:nvCxnSpPr>
        <p:spPr bwMode="auto">
          <a:xfrm flipH="1" flipV="1">
            <a:off x="6970743" y="3952157"/>
            <a:ext cx="340078" cy="151888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59" name="Oval 58"/>
          <p:cNvSpPr/>
          <p:nvPr/>
        </p:nvSpPr>
        <p:spPr bwMode="auto">
          <a:xfrm>
            <a:off x="4726424" y="4074897"/>
            <a:ext cx="159272" cy="155078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0" name="Rounded Rectangle 59"/>
          <p:cNvSpPr/>
          <p:nvPr/>
        </p:nvSpPr>
        <p:spPr bwMode="auto">
          <a:xfrm>
            <a:off x="5148012" y="4027527"/>
            <a:ext cx="1052692" cy="50556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LPD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Ready for First Experiments at FXE</a:t>
            </a:r>
            <a:endParaRPr kumimoji="0" lang="en-GB" sz="6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61" name="Straight Arrow Connector 60"/>
          <p:cNvCxnSpPr>
            <a:stCxn id="60" idx="1"/>
          </p:cNvCxnSpPr>
          <p:nvPr/>
        </p:nvCxnSpPr>
        <p:spPr bwMode="auto">
          <a:xfrm flipH="1" flipV="1">
            <a:off x="4876347" y="4197320"/>
            <a:ext cx="271665" cy="82990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62" name="Straight Arrow Connector 61"/>
          <p:cNvCxnSpPr/>
          <p:nvPr/>
        </p:nvCxnSpPr>
        <p:spPr bwMode="auto">
          <a:xfrm>
            <a:off x="4077927" y="3792790"/>
            <a:ext cx="1029334" cy="3811"/>
          </a:xfrm>
          <a:prstGeom prst="straightConnector1">
            <a:avLst/>
          </a:prstGeom>
          <a:noFill/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 flipV="1">
            <a:off x="5103416" y="3673808"/>
            <a:ext cx="318" cy="216706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Rounded Rectangle 63"/>
          <p:cNvSpPr/>
          <p:nvPr/>
        </p:nvSpPr>
        <p:spPr bwMode="auto">
          <a:xfrm>
            <a:off x="4119270" y="3579507"/>
            <a:ext cx="663440" cy="50738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LPD</a:t>
            </a:r>
            <a:endParaRPr kumimoji="0" lang="en-GB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ＭＳ Ｐゴシック" pitchFamily="18" charset="-128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End-To-End Test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pitchFamily="18" charset="-128"/>
              </a:rPr>
              <a:t>HERA South</a:t>
            </a:r>
          </a:p>
        </p:txBody>
      </p:sp>
      <p:sp>
        <p:nvSpPr>
          <p:cNvPr id="66" name="Oval 65"/>
          <p:cNvSpPr/>
          <p:nvPr/>
        </p:nvSpPr>
        <p:spPr bwMode="auto">
          <a:xfrm>
            <a:off x="3650370" y="3447073"/>
            <a:ext cx="159272" cy="155078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3742578" y="3470826"/>
            <a:ext cx="1065854" cy="1220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67" name="Straight Arrow Connector 66"/>
          <p:cNvCxnSpPr>
            <a:stCxn id="74" idx="1"/>
          </p:cNvCxnSpPr>
          <p:nvPr/>
        </p:nvCxnSpPr>
        <p:spPr bwMode="auto">
          <a:xfrm flipH="1">
            <a:off x="3725194" y="2848442"/>
            <a:ext cx="849452" cy="682467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 flipV="1">
            <a:off x="3524825" y="1840038"/>
            <a:ext cx="3265" cy="30617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1" name="Straight Connector 70"/>
          <p:cNvCxnSpPr/>
          <p:nvPr/>
        </p:nvCxnSpPr>
        <p:spPr bwMode="auto">
          <a:xfrm flipV="1">
            <a:off x="4071136" y="3615664"/>
            <a:ext cx="3265" cy="30617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2" name="Rounded Rectangle 71"/>
          <p:cNvSpPr/>
          <p:nvPr/>
        </p:nvSpPr>
        <p:spPr bwMode="auto">
          <a:xfrm>
            <a:off x="5148944" y="1397610"/>
            <a:ext cx="570219" cy="41580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Start</a:t>
            </a: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 AGIPD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Installation</a:t>
            </a:r>
            <a:r>
              <a:rPr lang="en-GB" sz="600" b="1" dirty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 </a:t>
            </a:r>
            <a:r>
              <a:rPr lang="en-GB" sz="600" b="1" dirty="0" smtClean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at SPB</a:t>
            </a:r>
          </a:p>
        </p:txBody>
      </p:sp>
      <p:sp>
        <p:nvSpPr>
          <p:cNvPr id="74" name="Rounded Rectangle 73"/>
          <p:cNvSpPr/>
          <p:nvPr/>
        </p:nvSpPr>
        <p:spPr bwMode="auto">
          <a:xfrm>
            <a:off x="4574646" y="2643471"/>
            <a:ext cx="570219" cy="40994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Start</a:t>
            </a: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 LPD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Installation</a:t>
            </a:r>
            <a:r>
              <a:rPr lang="en-GB" sz="600" b="1" dirty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 </a:t>
            </a:r>
            <a:r>
              <a:rPr lang="en-GB" sz="600" b="1" dirty="0" smtClean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at FXE</a:t>
            </a:r>
            <a:endParaRPr kumimoji="0" lang="en-GB" sz="6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86" name="Rectangle 15"/>
          <p:cNvSpPr txBox="1">
            <a:spLocks noChangeAspect="1" noChangeArrowheads="1"/>
          </p:cNvSpPr>
          <p:nvPr/>
        </p:nvSpPr>
        <p:spPr bwMode="auto">
          <a:xfrm>
            <a:off x="-195213" y="2590583"/>
            <a:ext cx="4589261" cy="36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D930A"/>
                </a:solidFill>
              </a:rPr>
              <a:t>LPD 1 Mpixel Detector at FXE</a:t>
            </a:r>
            <a:endParaRPr lang="en-US" sz="1600" dirty="0" smtClean="0">
              <a:solidFill>
                <a:srgbClr val="372167"/>
              </a:solidFill>
            </a:endParaRP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endParaRPr lang="en-US" sz="1600" dirty="0" smtClean="0">
              <a:solidFill>
                <a:srgbClr val="372167"/>
              </a:solidFill>
            </a:endParaRPr>
          </a:p>
          <a:p>
            <a:pPr marL="0" lvl="1" indent="0"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rgbClr val="372167"/>
                </a:solidFill>
              </a:rPr>
              <a:t> </a:t>
            </a:r>
            <a:endParaRPr lang="en-US" sz="1600" dirty="0">
              <a:solidFill>
                <a:srgbClr val="372167"/>
              </a:solidFill>
            </a:endParaRPr>
          </a:p>
        </p:txBody>
      </p:sp>
      <p:sp>
        <p:nvSpPr>
          <p:cNvPr id="87" name="Rectangle 15"/>
          <p:cNvSpPr txBox="1">
            <a:spLocks noChangeAspect="1" noChangeArrowheads="1"/>
          </p:cNvSpPr>
          <p:nvPr/>
        </p:nvSpPr>
        <p:spPr bwMode="auto">
          <a:xfrm>
            <a:off x="-203760" y="1038245"/>
            <a:ext cx="4589261" cy="36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D930A"/>
                </a:solidFill>
              </a:rPr>
              <a:t>AGIPD 1 Mpixel Detector at SPB</a:t>
            </a:r>
            <a:endParaRPr lang="en-US" sz="1600" dirty="0" smtClean="0">
              <a:solidFill>
                <a:srgbClr val="372167"/>
              </a:solidFill>
            </a:endParaRPr>
          </a:p>
          <a:p>
            <a:pPr marL="0" lvl="1" indent="0"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rgbClr val="372167"/>
                </a:solidFill>
              </a:rPr>
              <a:t> </a:t>
            </a:r>
            <a:endParaRPr lang="en-US" sz="1600" dirty="0">
              <a:solidFill>
                <a:srgbClr val="372167"/>
              </a:solidFill>
            </a:endParaRPr>
          </a:p>
        </p:txBody>
      </p:sp>
      <p:sp>
        <p:nvSpPr>
          <p:cNvPr id="96" name="Rectangle 15"/>
          <p:cNvSpPr txBox="1">
            <a:spLocks noChangeAspect="1" noChangeArrowheads="1"/>
          </p:cNvSpPr>
          <p:nvPr/>
        </p:nvSpPr>
        <p:spPr bwMode="auto">
          <a:xfrm>
            <a:off x="-183390" y="4335238"/>
            <a:ext cx="4306979" cy="36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D930A"/>
                </a:solidFill>
              </a:rPr>
              <a:t>AGIPD 1 Mpixel Detector at MID</a:t>
            </a:r>
            <a:endParaRPr lang="en-US" sz="1600" dirty="0" smtClean="0">
              <a:solidFill>
                <a:srgbClr val="372167"/>
              </a:solidFill>
            </a:endParaRPr>
          </a:p>
          <a:p>
            <a:pPr marL="0" lvl="1" indent="0"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rgbClr val="372167"/>
                </a:solidFill>
              </a:rPr>
              <a:t> </a:t>
            </a:r>
            <a:endParaRPr lang="en-US" sz="1600" dirty="0">
              <a:solidFill>
                <a:srgbClr val="372167"/>
              </a:solidFill>
            </a:endParaRPr>
          </a:p>
        </p:txBody>
      </p:sp>
      <p:pic>
        <p:nvPicPr>
          <p:cNvPr id="4118" name="Picture 4117" descr="Screen Shot 2016-05-20 at 17.17.5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722" y="4634676"/>
            <a:ext cx="4116855" cy="1314000"/>
          </a:xfrm>
          <a:prstGeom prst="rect">
            <a:avLst/>
          </a:prstGeom>
        </p:spPr>
      </p:pic>
      <p:pic>
        <p:nvPicPr>
          <p:cNvPr id="2" name="Picture 1" descr="Screen Shot 2016-05-20 at 17.20.0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3" y="4661184"/>
            <a:ext cx="2322717" cy="1314000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 bwMode="auto">
          <a:xfrm>
            <a:off x="8642171" y="5673542"/>
            <a:ext cx="159272" cy="155078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8075767" y="5397700"/>
            <a:ext cx="159272" cy="155078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8332928" y="4776518"/>
            <a:ext cx="811072" cy="328344"/>
          </a:xfrm>
          <a:prstGeom prst="roundRect">
            <a:avLst/>
          </a:prstGeom>
          <a:solidFill>
            <a:schemeClr val="accent2"/>
          </a:solidFill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MID Instrument User Operation</a:t>
            </a:r>
          </a:p>
        </p:txBody>
      </p:sp>
      <p:sp>
        <p:nvSpPr>
          <p:cNvPr id="49" name="Rounded Rectangle 48"/>
          <p:cNvSpPr/>
          <p:nvPr/>
        </p:nvSpPr>
        <p:spPr bwMode="auto">
          <a:xfrm>
            <a:off x="7264037" y="5906090"/>
            <a:ext cx="1052692" cy="50556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AGIPD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Ready for First Experiments at FXE</a:t>
            </a:r>
            <a:endParaRPr kumimoji="0" lang="en-GB" sz="600" b="1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50" name="Straight Arrow Connector 49"/>
          <p:cNvCxnSpPr>
            <a:stCxn id="49" idx="3"/>
            <a:endCxn id="41" idx="3"/>
          </p:cNvCxnSpPr>
          <p:nvPr/>
        </p:nvCxnSpPr>
        <p:spPr bwMode="auto">
          <a:xfrm flipV="1">
            <a:off x="8316729" y="5805909"/>
            <a:ext cx="348767" cy="352964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55" name="Oval 54"/>
          <p:cNvSpPr/>
          <p:nvPr/>
        </p:nvSpPr>
        <p:spPr bwMode="auto">
          <a:xfrm>
            <a:off x="7103848" y="5311191"/>
            <a:ext cx="159272" cy="155078"/>
          </a:xfrm>
          <a:prstGeom prst="ellipse">
            <a:avLst/>
          </a:prstGeom>
          <a:solidFill>
            <a:srgbClr val="FF0000">
              <a:alpha val="26000"/>
            </a:srgb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en-GB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7218035" y="5312603"/>
            <a:ext cx="1530670" cy="1317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0" rIns="91440" bIns="0" numCol="1" rtlCol="0" anchor="ctr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endParaRPr kumimoji="0" lang="en-GB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8" charset="-128"/>
            </a:endParaRPr>
          </a:p>
        </p:txBody>
      </p:sp>
      <p:cxnSp>
        <p:nvCxnSpPr>
          <p:cNvPr id="47" name="Straight Arrow Connector 46"/>
          <p:cNvCxnSpPr>
            <a:stCxn id="44" idx="1"/>
            <a:endCxn id="43" idx="0"/>
          </p:cNvCxnSpPr>
          <p:nvPr/>
        </p:nvCxnSpPr>
        <p:spPr bwMode="auto">
          <a:xfrm flipH="1">
            <a:off x="8155403" y="4940690"/>
            <a:ext cx="177525" cy="457010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79" name="Straight Arrow Connector 78"/>
          <p:cNvCxnSpPr/>
          <p:nvPr/>
        </p:nvCxnSpPr>
        <p:spPr bwMode="auto">
          <a:xfrm>
            <a:off x="5346371" y="5246699"/>
            <a:ext cx="1117670" cy="4362"/>
          </a:xfrm>
          <a:prstGeom prst="straightConnector1">
            <a:avLst/>
          </a:prstGeom>
          <a:noFill/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 flipV="1">
            <a:off x="6476226" y="5148093"/>
            <a:ext cx="318" cy="216706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1" name="Rounded Rectangle 80"/>
          <p:cNvSpPr/>
          <p:nvPr/>
        </p:nvSpPr>
        <p:spPr bwMode="auto">
          <a:xfrm>
            <a:off x="5408088" y="4972292"/>
            <a:ext cx="663440" cy="50738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2</a:t>
            </a:r>
            <a:r>
              <a:rPr lang="en-GB" sz="600" b="1" baseline="30000" dirty="0" smtClean="0">
                <a:solidFill>
                  <a:schemeClr val="tx1"/>
                </a:solidFill>
                <a:ea typeface="ＭＳ Ｐゴシック" pitchFamily="18" charset="-128"/>
              </a:rPr>
              <a:t>nd</a:t>
            </a: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 AGIPD</a:t>
            </a:r>
            <a:endParaRPr kumimoji="0" lang="en-GB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ＭＳ Ｐゴシック" pitchFamily="18" charset="-128"/>
            </a:endParaRP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End-To-End Test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pitchFamily="18" charset="-128"/>
              </a:rPr>
              <a:t>HERA South</a:t>
            </a:r>
          </a:p>
        </p:txBody>
      </p:sp>
      <p:cxnSp>
        <p:nvCxnSpPr>
          <p:cNvPr id="83" name="Straight Connector 82"/>
          <p:cNvCxnSpPr/>
          <p:nvPr/>
        </p:nvCxnSpPr>
        <p:spPr bwMode="auto">
          <a:xfrm flipV="1">
            <a:off x="5346371" y="5055989"/>
            <a:ext cx="3265" cy="306170"/>
          </a:xfrm>
          <a:prstGeom prst="line">
            <a:avLst/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4" name="Straight Arrow Connector 83"/>
          <p:cNvCxnSpPr>
            <a:stCxn id="85" idx="1"/>
            <a:endCxn id="55" idx="3"/>
          </p:cNvCxnSpPr>
          <p:nvPr/>
        </p:nvCxnSpPr>
        <p:spPr bwMode="auto">
          <a:xfrm flipV="1">
            <a:off x="6410814" y="5443558"/>
            <a:ext cx="716359" cy="751940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85" name="Rounded Rectangle 84"/>
          <p:cNvSpPr/>
          <p:nvPr/>
        </p:nvSpPr>
        <p:spPr bwMode="auto">
          <a:xfrm>
            <a:off x="6410814" y="5987594"/>
            <a:ext cx="570219" cy="415807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Start</a:t>
            </a: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 AGIPD</a:t>
            </a:r>
          </a:p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en-GB" sz="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18" charset="-128"/>
              </a:rPr>
              <a:t>Installation</a:t>
            </a:r>
            <a:r>
              <a:rPr lang="en-GB" sz="600" b="1" dirty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 </a:t>
            </a:r>
            <a:r>
              <a:rPr lang="en-GB" sz="600" b="1" dirty="0" smtClean="0">
                <a:solidFill>
                  <a:schemeClr val="tx1"/>
                </a:solidFill>
                <a:latin typeface="Arial" charset="0"/>
                <a:ea typeface="ＭＳ Ｐゴシック" pitchFamily="18" charset="-128"/>
              </a:rPr>
              <a:t>at MID</a:t>
            </a:r>
          </a:p>
        </p:txBody>
      </p:sp>
      <p:sp>
        <p:nvSpPr>
          <p:cNvPr id="70" name="Rectangle 15"/>
          <p:cNvSpPr txBox="1">
            <a:spLocks noChangeAspect="1" noChangeArrowheads="1"/>
          </p:cNvSpPr>
          <p:nvPr/>
        </p:nvSpPr>
        <p:spPr bwMode="auto">
          <a:xfrm>
            <a:off x="4351947" y="3515783"/>
            <a:ext cx="4806651" cy="151572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D930A"/>
                </a:solidFill>
              </a:rPr>
              <a:t>1</a:t>
            </a:r>
            <a:r>
              <a:rPr lang="en-US" sz="2000" baseline="30000" dirty="0" smtClean="0">
                <a:solidFill>
                  <a:srgbClr val="FD930A"/>
                </a:solidFill>
              </a:rPr>
              <a:t>st</a:t>
            </a:r>
            <a:r>
              <a:rPr lang="en-US" sz="2000" dirty="0" smtClean="0">
                <a:solidFill>
                  <a:srgbClr val="FD930A"/>
                </a:solidFill>
              </a:rPr>
              <a:t> AGIPD 1 Mpixel Detector</a:t>
            </a:r>
            <a:endParaRPr lang="en-US" sz="1600" dirty="0" smtClean="0">
              <a:solidFill>
                <a:srgbClr val="372167"/>
              </a:solidFill>
            </a:endParaRP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r>
              <a:rPr lang="en-US" sz="1600" dirty="0" smtClean="0">
                <a:solidFill>
                  <a:srgbClr val="372167"/>
                </a:solidFill>
              </a:rPr>
              <a:t>31.08.2016 Start end-to-end test in HERA South</a:t>
            </a: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r>
              <a:rPr lang="en-US" sz="1600" dirty="0" smtClean="0">
                <a:solidFill>
                  <a:srgbClr val="372167"/>
                </a:solidFill>
              </a:rPr>
              <a:t>+12 weeks Finish end-to-end test in HERA South and start installation at SPB</a:t>
            </a:r>
          </a:p>
        </p:txBody>
      </p:sp>
      <p:sp>
        <p:nvSpPr>
          <p:cNvPr id="73" name="Rectangle 15"/>
          <p:cNvSpPr txBox="1">
            <a:spLocks noChangeAspect="1" noChangeArrowheads="1"/>
          </p:cNvSpPr>
          <p:nvPr/>
        </p:nvSpPr>
        <p:spPr bwMode="auto">
          <a:xfrm>
            <a:off x="-126278" y="3503721"/>
            <a:ext cx="4589261" cy="150878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D930A"/>
                </a:solidFill>
              </a:rPr>
              <a:t>LPD 1 Mpixel Detector</a:t>
            </a:r>
            <a:endParaRPr lang="en-US" sz="1600" dirty="0" smtClean="0">
              <a:solidFill>
                <a:srgbClr val="372167"/>
              </a:solidFill>
            </a:endParaRP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r>
              <a:rPr lang="en-US" sz="1600" dirty="0" smtClean="0">
                <a:solidFill>
                  <a:srgbClr val="372167"/>
                </a:solidFill>
              </a:rPr>
              <a:t>01.10.2016 Start </a:t>
            </a:r>
            <a:r>
              <a:rPr lang="en-US" sz="1600" dirty="0">
                <a:solidFill>
                  <a:srgbClr val="372167"/>
                </a:solidFill>
              </a:rPr>
              <a:t>end-to-end test in HERA </a:t>
            </a:r>
            <a:r>
              <a:rPr lang="en-US" sz="1600" dirty="0" smtClean="0">
                <a:solidFill>
                  <a:srgbClr val="372167"/>
                </a:solidFill>
              </a:rPr>
              <a:t>South </a:t>
            </a: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r>
              <a:rPr lang="en-US" sz="1600" smtClean="0">
                <a:solidFill>
                  <a:srgbClr val="372167"/>
                </a:solidFill>
              </a:rPr>
              <a:t>+12 </a:t>
            </a:r>
            <a:r>
              <a:rPr lang="en-US" sz="1600" dirty="0" smtClean="0">
                <a:solidFill>
                  <a:srgbClr val="372167"/>
                </a:solidFill>
              </a:rPr>
              <a:t>weeks </a:t>
            </a:r>
            <a:r>
              <a:rPr lang="en-US" sz="1600" dirty="0">
                <a:solidFill>
                  <a:srgbClr val="372167"/>
                </a:solidFill>
              </a:rPr>
              <a:t>Finish end-to-end test in HERA South and start installation at </a:t>
            </a:r>
            <a:r>
              <a:rPr lang="en-US" sz="1600" dirty="0" smtClean="0">
                <a:solidFill>
                  <a:srgbClr val="372167"/>
                </a:solidFill>
              </a:rPr>
              <a:t>FXE</a:t>
            </a: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endParaRPr lang="en-US" sz="1600" dirty="0" smtClean="0">
              <a:solidFill>
                <a:srgbClr val="372167"/>
              </a:solidFill>
            </a:endParaRP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endParaRPr lang="en-US" sz="1600" dirty="0" smtClean="0">
              <a:solidFill>
                <a:srgbClr val="372167"/>
              </a:solidFill>
            </a:endParaRPr>
          </a:p>
          <a:p>
            <a:pPr marL="0" lvl="1" indent="0"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rgbClr val="372167"/>
                </a:solidFill>
              </a:rPr>
              <a:t> </a:t>
            </a:r>
            <a:endParaRPr lang="en-US" sz="1600" dirty="0">
              <a:solidFill>
                <a:srgbClr val="372167"/>
              </a:solidFill>
            </a:endParaRPr>
          </a:p>
        </p:txBody>
      </p:sp>
      <p:sp>
        <p:nvSpPr>
          <p:cNvPr id="75" name="Rectangle 15"/>
          <p:cNvSpPr txBox="1">
            <a:spLocks noChangeAspect="1" noChangeArrowheads="1"/>
          </p:cNvSpPr>
          <p:nvPr/>
        </p:nvSpPr>
        <p:spPr bwMode="auto">
          <a:xfrm>
            <a:off x="-124480" y="4985673"/>
            <a:ext cx="4647567" cy="144774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FD930A"/>
                </a:solidFill>
              </a:rPr>
              <a:t>2</a:t>
            </a:r>
            <a:r>
              <a:rPr lang="en-US" sz="2000" baseline="30000" dirty="0" smtClean="0">
                <a:solidFill>
                  <a:srgbClr val="FD930A"/>
                </a:solidFill>
              </a:rPr>
              <a:t>nd</a:t>
            </a:r>
            <a:r>
              <a:rPr lang="en-US" sz="2000" dirty="0" smtClean="0">
                <a:solidFill>
                  <a:srgbClr val="FD930A"/>
                </a:solidFill>
              </a:rPr>
              <a:t> AGIPD 1 Mpixel Detector</a:t>
            </a: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r>
              <a:rPr lang="en-US" sz="1600" dirty="0" smtClean="0">
                <a:solidFill>
                  <a:srgbClr val="372167"/>
                </a:solidFill>
              </a:rPr>
              <a:t>January 2017 start end-to-end test in HERA South (to be confirmed)</a:t>
            </a: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r>
              <a:rPr lang="en-US" sz="1600" dirty="0">
                <a:solidFill>
                  <a:srgbClr val="372167"/>
                </a:solidFill>
              </a:rPr>
              <a:t>+12 weeks Finish end-to-end test in HERA South and start installation at </a:t>
            </a:r>
            <a:r>
              <a:rPr lang="en-US" sz="1600" dirty="0" smtClean="0">
                <a:solidFill>
                  <a:srgbClr val="372167"/>
                </a:solidFill>
              </a:rPr>
              <a:t>SPB</a:t>
            </a:r>
            <a:endParaRPr lang="en-US" sz="1600" dirty="0">
              <a:solidFill>
                <a:srgbClr val="372167"/>
              </a:solidFill>
            </a:endParaRPr>
          </a:p>
        </p:txBody>
      </p:sp>
      <p:sp>
        <p:nvSpPr>
          <p:cNvPr id="76" name="Rectangle 15"/>
          <p:cNvSpPr txBox="1">
            <a:spLocks noChangeAspect="1" noChangeArrowheads="1"/>
          </p:cNvSpPr>
          <p:nvPr/>
        </p:nvSpPr>
        <p:spPr bwMode="auto">
          <a:xfrm>
            <a:off x="4474373" y="5014185"/>
            <a:ext cx="4684225" cy="145242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European XFEL urgently needs reliable detector delivery dates based on realistic estimates!!!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  <p:sp>
        <p:nvSpPr>
          <p:cNvPr id="77" name="Rounded Rectangle 76"/>
          <p:cNvSpPr/>
          <p:nvPr/>
        </p:nvSpPr>
        <p:spPr bwMode="auto">
          <a:xfrm>
            <a:off x="2584314" y="2267916"/>
            <a:ext cx="866735" cy="194999"/>
          </a:xfrm>
          <a:prstGeom prst="roundRect">
            <a:avLst/>
          </a:prstGeom>
          <a:solidFill>
            <a:schemeClr val="tx1">
              <a:lumMod val="10000"/>
              <a:lumOff val="90000"/>
            </a:schemeClr>
          </a:solidFill>
          <a:ln>
            <a:noFill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Delivery 1</a:t>
            </a:r>
            <a:r>
              <a:rPr lang="en-GB" sz="600" b="1" baseline="30000" dirty="0" smtClean="0">
                <a:solidFill>
                  <a:schemeClr val="tx1"/>
                </a:solidFill>
                <a:ea typeface="ＭＳ Ｐゴシック" pitchFamily="18" charset="-128"/>
              </a:rPr>
              <a:t>st</a:t>
            </a:r>
            <a:r>
              <a:rPr lang="en-GB" sz="600" b="1" dirty="0" smtClean="0">
                <a:solidFill>
                  <a:schemeClr val="tx1"/>
                </a:solidFill>
                <a:ea typeface="ＭＳ Ｐゴシック" pitchFamily="18" charset="-128"/>
              </a:rPr>
              <a:t> AGIPD</a:t>
            </a:r>
            <a:endParaRPr kumimoji="0" lang="en-GB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ea typeface="ＭＳ Ｐゴシック" pitchFamily="18" charset="-128"/>
            </a:endParaRPr>
          </a:p>
        </p:txBody>
      </p:sp>
      <p:cxnSp>
        <p:nvCxnSpPr>
          <p:cNvPr id="78" name="Straight Arrow Connector 77"/>
          <p:cNvCxnSpPr>
            <a:stCxn id="77" idx="0"/>
          </p:cNvCxnSpPr>
          <p:nvPr/>
        </p:nvCxnSpPr>
        <p:spPr bwMode="auto">
          <a:xfrm flipV="1">
            <a:off x="3017682" y="2039602"/>
            <a:ext cx="510343" cy="228314"/>
          </a:xfrm>
          <a:prstGeom prst="straightConnector1">
            <a:avLst/>
          </a:prstGeom>
          <a:noFill/>
          <a:ln w="158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stealth"/>
          </a:ln>
          <a:effectLst/>
        </p:spPr>
      </p:cxnSp>
    </p:spTree>
    <p:extLst>
      <p:ext uri="{BB962C8B-B14F-4D97-AF65-F5344CB8AC3E}">
        <p14:creationId xmlns:p14="http://schemas.microsoft.com/office/powerpoint/2010/main" val="19377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442325" y="114300"/>
            <a:ext cx="576263" cy="911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F024603-50EC-45A7-88E9-780BAF159FCE}" type="slidenum">
              <a:rPr lang="en-GB" sz="1000">
                <a:solidFill>
                  <a:schemeClr val="bg1"/>
                </a:solidFill>
              </a:rPr>
              <a:pPr/>
              <a:t>17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42" name="Rectangle 1"/>
          <p:cNvSpPr>
            <a:spLocks noGrp="1" noChangeArrowheads="1"/>
          </p:cNvSpPr>
          <p:nvPr>
            <p:ph type="title"/>
          </p:nvPr>
        </p:nvSpPr>
        <p:spPr>
          <a:xfrm>
            <a:off x="1089025" y="490538"/>
            <a:ext cx="7283450" cy="528637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/>
              <a:t>21</a:t>
            </a:r>
            <a:r>
              <a:rPr lang="en-US" baseline="30000" dirty="0" smtClean="0"/>
              <a:t>th</a:t>
            </a:r>
            <a:r>
              <a:rPr lang="en-US" dirty="0" smtClean="0"/>
              <a:t> XDAC – Organization and Dead Lines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554" y="939588"/>
            <a:ext cx="2610555" cy="1806469"/>
          </a:xfrm>
          <a:prstGeom prst="rect">
            <a:avLst/>
          </a:prstGeom>
        </p:spPr>
      </p:pic>
      <p:pic>
        <p:nvPicPr>
          <p:cNvPr id="4" name="Picture 3" descr="Screen Shot 2015-12-01 at 11.27.1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4" y="1185334"/>
            <a:ext cx="4684888" cy="5150555"/>
          </a:xfrm>
          <a:prstGeom prst="rect">
            <a:avLst/>
          </a:prstGeom>
        </p:spPr>
      </p:pic>
      <p:sp>
        <p:nvSpPr>
          <p:cNvPr id="7" name="Rectangle 15"/>
          <p:cNvSpPr txBox="1">
            <a:spLocks noChangeAspect="1" noChangeArrowheads="1"/>
          </p:cNvSpPr>
          <p:nvPr/>
        </p:nvSpPr>
        <p:spPr bwMode="auto">
          <a:xfrm>
            <a:off x="3150811" y="1158196"/>
            <a:ext cx="3571681" cy="138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D930A"/>
                </a:solidFill>
              </a:rPr>
              <a:t>Format of the Meeting</a:t>
            </a:r>
            <a:endParaRPr lang="en-US" sz="1600" dirty="0" smtClean="0">
              <a:solidFill>
                <a:srgbClr val="372167"/>
              </a:solidFill>
            </a:endParaRP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r>
              <a:rPr lang="en-US" sz="1900" dirty="0" smtClean="0">
                <a:solidFill>
                  <a:srgbClr val="372167"/>
                </a:solidFill>
              </a:rPr>
              <a:t>More development projects</a:t>
            </a: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r>
              <a:rPr lang="en-US" sz="1900" dirty="0">
                <a:solidFill>
                  <a:srgbClr val="372167"/>
                </a:solidFill>
              </a:rPr>
              <a:t>More time for the </a:t>
            </a:r>
            <a:r>
              <a:rPr lang="en-US" sz="1900" dirty="0" smtClean="0">
                <a:solidFill>
                  <a:srgbClr val="372167"/>
                </a:solidFill>
              </a:rPr>
              <a:t>commit-tee</a:t>
            </a:r>
            <a:endParaRPr lang="en-US" sz="1600" dirty="0" smtClean="0">
              <a:solidFill>
                <a:srgbClr val="372167"/>
              </a:solidFill>
            </a:endParaRP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endParaRPr lang="en-US" sz="1600" dirty="0" smtClean="0">
              <a:solidFill>
                <a:srgbClr val="372167"/>
              </a:solidFill>
            </a:endParaRP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endParaRPr lang="en-US" sz="1600" dirty="0" smtClean="0">
              <a:solidFill>
                <a:srgbClr val="372167"/>
              </a:solidFill>
            </a:endParaRP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endParaRPr lang="en-US" sz="1600" dirty="0" smtClean="0">
              <a:solidFill>
                <a:srgbClr val="372167"/>
              </a:solidFill>
            </a:endParaRPr>
          </a:p>
          <a:p>
            <a:pPr marL="0" lvl="1" indent="0"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rgbClr val="372167"/>
                </a:solidFill>
              </a:rPr>
              <a:t> </a:t>
            </a:r>
            <a:endParaRPr lang="en-US" sz="1600" dirty="0">
              <a:solidFill>
                <a:srgbClr val="372167"/>
              </a:solidFill>
            </a:endParaRPr>
          </a:p>
        </p:txBody>
      </p:sp>
      <p:sp>
        <p:nvSpPr>
          <p:cNvPr id="8" name="Rectangle 15"/>
          <p:cNvSpPr txBox="1">
            <a:spLocks noChangeAspect="1" noChangeArrowheads="1"/>
          </p:cNvSpPr>
          <p:nvPr/>
        </p:nvSpPr>
        <p:spPr bwMode="auto">
          <a:xfrm>
            <a:off x="3150811" y="3633477"/>
            <a:ext cx="5813777" cy="272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 smtClean="0">
                <a:solidFill>
                  <a:srgbClr val="FD930A"/>
                </a:solidFill>
              </a:rPr>
              <a:t>Deadlines for the 21</a:t>
            </a:r>
            <a:r>
              <a:rPr lang="en-US" sz="2000" baseline="30000" dirty="0" smtClean="0">
                <a:solidFill>
                  <a:srgbClr val="FD930A"/>
                </a:solidFill>
              </a:rPr>
              <a:t>st</a:t>
            </a:r>
            <a:r>
              <a:rPr lang="en-US" sz="2000" dirty="0" smtClean="0">
                <a:solidFill>
                  <a:srgbClr val="FD930A"/>
                </a:solidFill>
              </a:rPr>
              <a:t> Meeting of the DAC</a:t>
            </a:r>
            <a:endParaRPr lang="en-US" sz="2000" dirty="0">
              <a:solidFill>
                <a:srgbClr val="372167"/>
              </a:solidFill>
            </a:endParaRP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r>
              <a:rPr lang="en-US" sz="2000" dirty="0" smtClean="0">
                <a:solidFill>
                  <a:srgbClr val="372167"/>
                </a:solidFill>
              </a:rPr>
              <a:t>Submission of project reports </a:t>
            </a:r>
          </a:p>
          <a:p>
            <a:pPr marL="0" lvl="1" indent="0" algn="ctr"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November 11</a:t>
            </a:r>
            <a:r>
              <a:rPr lang="en-US" sz="2000" baseline="30000" dirty="0" smtClean="0">
                <a:solidFill>
                  <a:srgbClr val="372167"/>
                </a:solidFill>
              </a:rPr>
              <a:t>th</a:t>
            </a:r>
            <a:r>
              <a:rPr lang="en-US" sz="2000" dirty="0" smtClean="0">
                <a:solidFill>
                  <a:srgbClr val="372167"/>
                </a:solidFill>
              </a:rPr>
              <a:t> 2016</a:t>
            </a: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r>
              <a:rPr lang="en-US" sz="2000" dirty="0" smtClean="0">
                <a:solidFill>
                  <a:srgbClr val="372167"/>
                </a:solidFill>
              </a:rPr>
              <a:t>Submission of presentations </a:t>
            </a:r>
          </a:p>
          <a:p>
            <a:pPr marL="0" lvl="1" indent="0" algn="ctr"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December 7</a:t>
            </a:r>
            <a:r>
              <a:rPr lang="en-US" sz="2000" baseline="30000" dirty="0" smtClean="0">
                <a:solidFill>
                  <a:srgbClr val="372167"/>
                </a:solidFill>
              </a:rPr>
              <a:t>th</a:t>
            </a:r>
            <a:r>
              <a:rPr lang="en-US" sz="2000" dirty="0" smtClean="0">
                <a:solidFill>
                  <a:srgbClr val="372167"/>
                </a:solidFill>
              </a:rPr>
              <a:t> 2016</a:t>
            </a: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r>
              <a:rPr lang="en-US" sz="2000" dirty="0" smtClean="0">
                <a:solidFill>
                  <a:srgbClr val="372167"/>
                </a:solidFill>
              </a:rPr>
              <a:t>DAC Meeting </a:t>
            </a:r>
          </a:p>
          <a:p>
            <a:pPr marL="0" lvl="1" indent="0" algn="ctr">
              <a:buClr>
                <a:schemeClr val="accent2"/>
              </a:buClr>
              <a:buSzPct val="80000"/>
              <a:buNone/>
            </a:pPr>
            <a:r>
              <a:rPr lang="en-US" sz="2000" dirty="0" smtClean="0">
                <a:solidFill>
                  <a:srgbClr val="372167"/>
                </a:solidFill>
              </a:rPr>
              <a:t>December 14</a:t>
            </a:r>
            <a:r>
              <a:rPr lang="en-US" sz="2000" baseline="30000" dirty="0" smtClean="0">
                <a:solidFill>
                  <a:srgbClr val="372167"/>
                </a:solidFill>
              </a:rPr>
              <a:t>th</a:t>
            </a:r>
            <a:r>
              <a:rPr lang="en-US" sz="2000" dirty="0" smtClean="0">
                <a:solidFill>
                  <a:srgbClr val="372167"/>
                </a:solidFill>
              </a:rPr>
              <a:t> till 16</a:t>
            </a:r>
            <a:r>
              <a:rPr lang="en-US" sz="2000" baseline="30000" dirty="0" smtClean="0">
                <a:solidFill>
                  <a:srgbClr val="372167"/>
                </a:solidFill>
              </a:rPr>
              <a:t>th</a:t>
            </a:r>
            <a:r>
              <a:rPr lang="en-US" sz="2000" dirty="0" smtClean="0">
                <a:solidFill>
                  <a:srgbClr val="372167"/>
                </a:solidFill>
              </a:rPr>
              <a:t> 2016</a:t>
            </a: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endParaRPr lang="en-US" sz="1600" dirty="0" smtClean="0">
              <a:solidFill>
                <a:srgbClr val="372167"/>
              </a:solidFill>
            </a:endParaRPr>
          </a:p>
          <a:p>
            <a:pPr marL="0" lvl="1" indent="0"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rgbClr val="372167"/>
                </a:solidFill>
              </a:rPr>
              <a:t> </a:t>
            </a:r>
            <a:endParaRPr lang="en-US" sz="1600" dirty="0">
              <a:solidFill>
                <a:srgbClr val="372167"/>
              </a:solidFill>
            </a:endParaRPr>
          </a:p>
        </p:txBody>
      </p:sp>
      <p:sp>
        <p:nvSpPr>
          <p:cNvPr id="9" name="Rectangle 15"/>
          <p:cNvSpPr txBox="1">
            <a:spLocks noChangeAspect="1" noChangeArrowheads="1"/>
          </p:cNvSpPr>
          <p:nvPr/>
        </p:nvSpPr>
        <p:spPr bwMode="auto">
          <a:xfrm>
            <a:off x="3162093" y="2452258"/>
            <a:ext cx="5754189" cy="110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r>
              <a:rPr lang="en-US" sz="1900" dirty="0" smtClean="0">
                <a:solidFill>
                  <a:srgbClr val="372167"/>
                </a:solidFill>
              </a:rPr>
              <a:t>Avoid splitting of software/hardware sessions</a:t>
            </a:r>
          </a:p>
          <a:p>
            <a:pPr marL="342900" lvl="1" indent="-342900">
              <a:buClr>
                <a:schemeClr val="accent2"/>
              </a:buClr>
              <a:buSzPct val="80000"/>
              <a:buFont typeface="Wingdings" charset="0"/>
              <a:buChar char="è"/>
            </a:pPr>
            <a:r>
              <a:rPr lang="en-US" sz="1900" dirty="0" smtClean="0">
                <a:solidFill>
                  <a:srgbClr val="372167"/>
                </a:solidFill>
              </a:rPr>
              <a:t>No </a:t>
            </a:r>
            <a:r>
              <a:rPr lang="en-US" sz="1900" dirty="0">
                <a:solidFill>
                  <a:srgbClr val="372167"/>
                </a:solidFill>
              </a:rPr>
              <a:t>parallel </a:t>
            </a:r>
            <a:r>
              <a:rPr lang="en-US" sz="1900" dirty="0" smtClean="0">
                <a:solidFill>
                  <a:srgbClr val="372167"/>
                </a:solidFill>
              </a:rPr>
              <a:t>sessions</a:t>
            </a:r>
            <a:endParaRPr lang="en-US" sz="1900" dirty="0">
              <a:solidFill>
                <a:srgbClr val="372167"/>
              </a:solidFill>
            </a:endParaRPr>
          </a:p>
          <a:p>
            <a:pPr marL="342900" lvl="1" indent="-342900">
              <a:buClr>
                <a:schemeClr val="accent2"/>
              </a:buClr>
              <a:buSzPct val="80000"/>
              <a:buFont typeface="Wingdings" charset="0"/>
              <a:buChar char="è"/>
            </a:pPr>
            <a:r>
              <a:rPr lang="en-US" sz="1900" dirty="0" smtClean="0">
                <a:solidFill>
                  <a:srgbClr val="372167"/>
                </a:solidFill>
              </a:rPr>
              <a:t>Reduce session length</a:t>
            </a:r>
            <a:endParaRPr lang="en-US" sz="1600" dirty="0" smtClean="0">
              <a:solidFill>
                <a:srgbClr val="372167"/>
              </a:solidFill>
            </a:endParaRPr>
          </a:p>
          <a:p>
            <a:pPr marL="298450" lvl="1" indent="-298450">
              <a:buClr>
                <a:schemeClr val="accent2"/>
              </a:buClr>
              <a:buSzPct val="80000"/>
              <a:buFont typeface="Wingdings" charset="2"/>
              <a:buChar char="n"/>
            </a:pPr>
            <a:endParaRPr lang="en-US" sz="1600" dirty="0" smtClean="0">
              <a:solidFill>
                <a:srgbClr val="372167"/>
              </a:solidFill>
            </a:endParaRPr>
          </a:p>
          <a:p>
            <a:pPr marL="0" lvl="1" indent="0">
              <a:buClr>
                <a:schemeClr val="accent2"/>
              </a:buClr>
              <a:buSzPct val="80000"/>
              <a:buNone/>
            </a:pPr>
            <a:r>
              <a:rPr lang="en-US" sz="1600" dirty="0" smtClean="0">
                <a:solidFill>
                  <a:srgbClr val="372167"/>
                </a:solidFill>
              </a:rPr>
              <a:t> </a:t>
            </a:r>
            <a:endParaRPr lang="en-US" sz="1600" dirty="0">
              <a:solidFill>
                <a:srgbClr val="3721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32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etector-Gro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0" y="1078666"/>
            <a:ext cx="8896212" cy="53223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Group at the European XFEL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5654" y="1411112"/>
            <a:ext cx="830668" cy="12663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7901" y="3114711"/>
            <a:ext cx="838421" cy="10756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1236" y="4600221"/>
            <a:ext cx="855086" cy="112087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2809590" y="5272179"/>
            <a:ext cx="4092510" cy="48745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en-US" sz="2200" dirty="0" smtClean="0">
                <a:solidFill>
                  <a:srgbClr val="372167"/>
                </a:solidFill>
                <a:ea typeface="ＭＳ Ｐゴシック" pitchFamily="18" charset="-128"/>
              </a:rPr>
              <a:t>Thank you for your attention!</a:t>
            </a:r>
            <a:endParaRPr kumimoji="0" lang="en-US" sz="2200" b="0" i="0" u="none" strike="noStrike" cap="none" normalizeH="0" baseline="0" dirty="0" smtClean="0">
              <a:ln>
                <a:noFill/>
              </a:ln>
              <a:solidFill>
                <a:srgbClr val="372167"/>
              </a:solidFill>
              <a:effectLst/>
              <a:ea typeface="ＭＳ Ｐゴシック" pitchFamily="18" charset="-128"/>
            </a:endParaRPr>
          </a:p>
        </p:txBody>
      </p:sp>
      <p:pic>
        <p:nvPicPr>
          <p:cNvPr id="5" name="Picture 4" descr="Screen Shot 2015-12-01 at 15.44.34.png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754" y="1213555"/>
            <a:ext cx="855135" cy="848454"/>
          </a:xfrm>
          <a:prstGeom prst="rect">
            <a:avLst/>
          </a:prstGeom>
        </p:spPr>
      </p:pic>
      <p:pic>
        <p:nvPicPr>
          <p:cNvPr id="6" name="Picture 5" descr="Screen Shot 2015-12-01 at 15.45.24.png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933" y="1213555"/>
            <a:ext cx="861130" cy="875019"/>
          </a:xfrm>
          <a:prstGeom prst="rect">
            <a:avLst/>
          </a:prstGeom>
        </p:spPr>
      </p:pic>
      <p:pic>
        <p:nvPicPr>
          <p:cNvPr id="13" name="Picture 12" descr="DSC06041.JPG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4164" y="1312248"/>
            <a:ext cx="882449" cy="719667"/>
          </a:xfrm>
          <a:prstGeom prst="rect">
            <a:avLst/>
          </a:prstGeom>
        </p:spPr>
      </p:pic>
      <p:pic>
        <p:nvPicPr>
          <p:cNvPr id="14" name="Picture 13" descr="reinraum.png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418" y="5133399"/>
            <a:ext cx="822582" cy="116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1089025" y="490538"/>
            <a:ext cx="7283450" cy="528637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 smtClean="0"/>
              <a:t>Changes in CAS and Impact on WP75</a:t>
            </a:r>
            <a:endParaRPr lang="en-US" dirty="0"/>
          </a:p>
        </p:txBody>
      </p:sp>
      <p:sp>
        <p:nvSpPr>
          <p:cNvPr id="7" name="Rectangle 15"/>
          <p:cNvSpPr txBox="1">
            <a:spLocks noChangeAspect="1" noChangeArrowheads="1"/>
          </p:cNvSpPr>
          <p:nvPr/>
        </p:nvSpPr>
        <p:spPr bwMode="auto">
          <a:xfrm>
            <a:off x="-117979" y="1034382"/>
            <a:ext cx="6919535" cy="53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SzPct val="150000"/>
              <a:buNone/>
            </a:pPr>
            <a:r>
              <a:rPr lang="en-US" sz="1800" dirty="0" smtClean="0">
                <a:solidFill>
                  <a:srgbClr val="372167"/>
                </a:solidFill>
              </a:rPr>
              <a:t>B. Heisen resigned from group leadership position of CAS and as Karabo chief architect.</a:t>
            </a:r>
          </a:p>
          <a:p>
            <a:pPr marL="0" indent="0">
              <a:buSzPct val="150000"/>
              <a:buNone/>
            </a:pPr>
            <a:r>
              <a:rPr lang="en-US" sz="1800" dirty="0" smtClean="0">
                <a:solidFill>
                  <a:srgbClr val="372167"/>
                </a:solidFill>
              </a:rPr>
              <a:t>As interim solution the Karabo </a:t>
            </a:r>
            <a:r>
              <a:rPr lang="en-US" sz="1800" dirty="0">
                <a:solidFill>
                  <a:srgbClr val="372167"/>
                </a:solidFill>
              </a:rPr>
              <a:t>architecture tasks </a:t>
            </a:r>
            <a:r>
              <a:rPr lang="en-US" sz="1800" dirty="0" smtClean="0">
                <a:solidFill>
                  <a:srgbClr val="372167"/>
                </a:solidFill>
              </a:rPr>
              <a:t>have been transferred to </a:t>
            </a:r>
            <a:r>
              <a:rPr lang="en-US" sz="1800" dirty="0">
                <a:solidFill>
                  <a:srgbClr val="372167"/>
                </a:solidFill>
              </a:rPr>
              <a:t>S. </a:t>
            </a:r>
            <a:r>
              <a:rPr lang="en-US" sz="1800" dirty="0" smtClean="0">
                <a:solidFill>
                  <a:srgbClr val="372167"/>
                </a:solidFill>
              </a:rPr>
              <a:t>Hauf (WP75 Software and Analysis)</a:t>
            </a:r>
          </a:p>
          <a:p>
            <a:pPr>
              <a:buSzPct val="150000"/>
              <a:buFont typeface="Wingdings" charset="2"/>
              <a:buChar char="§"/>
            </a:pPr>
            <a:r>
              <a:rPr lang="en-US" sz="1800" dirty="0" smtClean="0">
                <a:solidFill>
                  <a:srgbClr val="372167"/>
                </a:solidFill>
              </a:rPr>
              <a:t>Works </a:t>
            </a:r>
            <a:r>
              <a:rPr lang="en-US" sz="1800" dirty="0">
                <a:solidFill>
                  <a:srgbClr val="372167"/>
                </a:solidFill>
              </a:rPr>
              <a:t>part time for WP75 in order to keep his activities there </a:t>
            </a:r>
            <a:r>
              <a:rPr lang="en-US" sz="1800" dirty="0" smtClean="0">
                <a:solidFill>
                  <a:srgbClr val="372167"/>
                </a:solidFill>
              </a:rPr>
              <a:t>alive and stays affiliated with WP75</a:t>
            </a:r>
          </a:p>
          <a:p>
            <a:pPr>
              <a:buSzPct val="150000"/>
              <a:buFont typeface="Wingdings" charset="2"/>
              <a:buChar char="§"/>
            </a:pPr>
            <a:r>
              <a:rPr lang="en-US" sz="1800" dirty="0" smtClean="0">
                <a:solidFill>
                  <a:srgbClr val="372167"/>
                </a:solidFill>
                <a:cs typeface="Calibri" panose="020F0502020204030204" pitchFamily="34" charset="0"/>
              </a:rPr>
              <a:t>Consequences for WP75 to be evaluated as soon as Karabo plans and priorities are defined </a:t>
            </a:r>
          </a:p>
          <a:p>
            <a:pPr marL="0" indent="0">
              <a:buSzPct val="150000"/>
              <a:buNone/>
            </a:pPr>
            <a:r>
              <a:rPr lang="en-US" sz="1800" dirty="0" smtClean="0">
                <a:solidFill>
                  <a:srgbClr val="372167"/>
                </a:solidFill>
                <a:cs typeface="Calibri" panose="020F0502020204030204" pitchFamily="34" charset="0"/>
              </a:rPr>
              <a:t>Agreed with XFEL </a:t>
            </a:r>
            <a:r>
              <a:rPr lang="en-US" sz="1800" dirty="0" smtClean="0">
                <a:solidFill>
                  <a:srgbClr val="372167"/>
                </a:solidFill>
                <a:cs typeface="Calibri" panose="020F0502020204030204" pitchFamily="34" charset="0"/>
              </a:rPr>
              <a:t>management</a:t>
            </a:r>
            <a:endParaRPr lang="en-GB" sz="1800" dirty="0" smtClean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>
              <a:buSzPct val="150000"/>
              <a:buFont typeface="Wingdings" charset="2"/>
              <a:buChar char="§"/>
            </a:pPr>
            <a:r>
              <a:rPr lang="en-GB" sz="18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Review of the scope and time line of the measure by the ma-</a:t>
            </a:r>
            <a:r>
              <a:rPr lang="en-GB" sz="1800" dirty="0" err="1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nagement</a:t>
            </a:r>
            <a:r>
              <a:rPr lang="en-GB" sz="1800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 board in August 2016 and decision by the MB about the next steps</a:t>
            </a:r>
            <a:r>
              <a:rPr lang="en-GB" sz="1800" dirty="0" smtClean="0"/>
              <a:t> </a:t>
            </a:r>
          </a:p>
          <a:p>
            <a:pPr>
              <a:buSzPct val="150000"/>
              <a:buFont typeface="Wingdings" charset="2"/>
              <a:buChar char="§"/>
            </a:pPr>
            <a:endParaRPr lang="en-GB" sz="1800" dirty="0" smtClean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>
              <a:buSzPct val="150000"/>
              <a:buFont typeface="Wingdings" charset="2"/>
              <a:buChar char="§"/>
            </a:pPr>
            <a:endParaRPr lang="en-US" sz="1800" dirty="0">
              <a:solidFill>
                <a:srgbClr val="372167"/>
              </a:solidFill>
              <a:cs typeface="Calibri" panose="020F0502020204030204" pitchFamily="34" charset="0"/>
            </a:endParaRPr>
          </a:p>
          <a:p>
            <a:pPr marL="0" indent="0">
              <a:buSzPct val="150000"/>
              <a:buNone/>
            </a:pPr>
            <a:endParaRPr lang="en-GB" sz="1600" dirty="0" smtClean="0">
              <a:solidFill>
                <a:srgbClr val="372167"/>
              </a:solidFill>
              <a:cs typeface="Calibri" panose="020F0502020204030204" pitchFamily="34" charset="0"/>
            </a:endParaRPr>
          </a:p>
          <a:p>
            <a:pPr>
              <a:buSzPct val="150000"/>
              <a:buBlip>
                <a:blip r:embed="rId3"/>
              </a:buBlip>
            </a:pPr>
            <a:endParaRPr lang="en-US" sz="1600" dirty="0">
              <a:solidFill>
                <a:srgbClr val="372167"/>
              </a:solidFill>
              <a:cs typeface="Calibri" panose="020F0502020204030204" pitchFamily="34" charset="0"/>
            </a:endParaRPr>
          </a:p>
          <a:p>
            <a:pPr marL="0" indent="0">
              <a:buSzPct val="150000"/>
              <a:buNone/>
            </a:pPr>
            <a:endParaRPr lang="en-US" sz="1600" dirty="0">
              <a:solidFill>
                <a:srgbClr val="372167"/>
              </a:solidFill>
              <a:cs typeface="Calibri" panose="020F0502020204030204" pitchFamily="34" charset="0"/>
            </a:endParaRPr>
          </a:p>
          <a:p>
            <a:pPr>
              <a:buSzPct val="150000"/>
              <a:buBlip>
                <a:blip r:embed="rId3"/>
              </a:buBlip>
            </a:pPr>
            <a:endParaRPr lang="en-US" sz="1600" dirty="0" smtClean="0">
              <a:solidFill>
                <a:srgbClr val="372167"/>
              </a:solidFill>
              <a:cs typeface="Calibri" pitchFamily="34" charset="0"/>
            </a:endParaRPr>
          </a:p>
          <a:p>
            <a:pPr marL="0" indent="0">
              <a:buSzPct val="150000"/>
              <a:buNone/>
            </a:pPr>
            <a:endParaRPr lang="en-US" sz="1600" dirty="0">
              <a:solidFill>
                <a:srgbClr val="372167"/>
              </a:solidFill>
            </a:endParaRPr>
          </a:p>
          <a:p>
            <a:endParaRPr lang="en-US" sz="1600" dirty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pic>
        <p:nvPicPr>
          <p:cNvPr id="5" name="Picture 4" descr="Screen Shot 2016-05-17 at 22.17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159" y="1822974"/>
            <a:ext cx="1692732" cy="1675503"/>
          </a:xfrm>
          <a:prstGeom prst="rect">
            <a:avLst/>
          </a:prstGeom>
        </p:spPr>
      </p:pic>
      <p:pic>
        <p:nvPicPr>
          <p:cNvPr id="2" name="Picture 1" descr="Screen Shot 2016-05-19 at 13.19.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228" y="4056338"/>
            <a:ext cx="1692101" cy="1705150"/>
          </a:xfrm>
          <a:prstGeom prst="rect">
            <a:avLst/>
          </a:prstGeom>
        </p:spPr>
      </p:pic>
      <p:pic>
        <p:nvPicPr>
          <p:cNvPr id="4" name="Picture 3" descr="Screen Shot 2016-05-19 at 13.22.17 cop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403" y="1034920"/>
            <a:ext cx="1973090" cy="1241902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442325" y="114300"/>
            <a:ext cx="576263" cy="911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F024603-50EC-45A7-88E9-780BAF159FCE}" type="slidenum">
              <a:rPr lang="en-GB" sz="1000">
                <a:solidFill>
                  <a:schemeClr val="bg1"/>
                </a:solidFill>
              </a:rPr>
              <a:pPr/>
              <a:t>2</a:t>
            </a:fld>
            <a:endParaRPr lang="en-GB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7786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F024603-50EC-45A7-88E9-780BAF159FCE}" type="slidenum">
              <a:rPr lang="en-GB" sz="1000">
                <a:solidFill>
                  <a:schemeClr val="bg1"/>
                </a:solidFill>
              </a:rPr>
              <a:pPr/>
              <a:t>3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093788" y="279527"/>
            <a:ext cx="66135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eaLnBrk="1" hangingPunct="1">
              <a:buNone/>
            </a:pPr>
            <a:r>
              <a:rPr lang="en-US" dirty="0" smtClean="0"/>
              <a:t>Adaptive Gain Integration Pixel Detector – AGIPD</a:t>
            </a:r>
            <a:endParaRPr lang="en-GB" dirty="0" smtClean="0"/>
          </a:p>
        </p:txBody>
      </p:sp>
      <p:sp>
        <p:nvSpPr>
          <p:cNvPr id="13" name="Rectangle 15"/>
          <p:cNvSpPr txBox="1">
            <a:spLocks noChangeAspect="1" noChangeArrowheads="1"/>
          </p:cNvSpPr>
          <p:nvPr/>
        </p:nvSpPr>
        <p:spPr bwMode="auto">
          <a:xfrm>
            <a:off x="-106947" y="1038006"/>
            <a:ext cx="7966836" cy="153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FD930A"/>
                </a:solidFill>
              </a:rPr>
              <a:t>Achieved Progress (Management)</a:t>
            </a:r>
          </a:p>
          <a:p>
            <a:pPr marL="298450" lvl="1" indent="-298450">
              <a:buClr>
                <a:schemeClr val="accent2"/>
              </a:buClr>
              <a:buSzPct val="150000"/>
              <a:buBlip>
                <a:blip r:embed="rId3"/>
              </a:buBlip>
            </a:pP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Monthly project status 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r</a:t>
            </a: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eports (November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 </a:t>
            </a: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2015 – April 2016) have been delivered to XFEL</a:t>
            </a:r>
            <a:endParaRPr lang="en-GB" sz="1400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>
              <a:buSzPct val="150000"/>
              <a:buBlip>
                <a:blip r:embed="rId3"/>
              </a:buBlip>
            </a:pP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Contract 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about the 2</a:t>
            </a:r>
            <a:r>
              <a:rPr lang="en-GB" sz="1400" baseline="300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nd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 1MPix + spare parts </a:t>
            </a: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has been </a:t>
            </a: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signed</a:t>
            </a:r>
          </a:p>
          <a:p>
            <a:pPr>
              <a:buSzPct val="150000"/>
              <a:buBlip>
                <a:blip r:embed="rId3"/>
              </a:buBlip>
            </a:pP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Cost neutral </a:t>
            </a:r>
            <a:r>
              <a:rPr lang="en-GB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p</a:t>
            </a: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rolongation for 1</a:t>
            </a:r>
            <a:r>
              <a:rPr lang="en-GB" sz="1400" baseline="300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st</a:t>
            </a:r>
            <a:r>
              <a:rPr lang="en-GB" sz="14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 AGIPD detector finalized and signed</a:t>
            </a:r>
          </a:p>
          <a:p>
            <a:pPr>
              <a:buSzPct val="150000"/>
              <a:buBlip>
                <a:blip r:embed="rId3"/>
              </a:buBlip>
            </a:pPr>
            <a:r>
              <a:rPr lang="en-GB" sz="14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Project review with XFEL management April </a:t>
            </a:r>
            <a:r>
              <a:rPr lang="en-GB" sz="14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26</a:t>
            </a:r>
            <a:r>
              <a:rPr lang="en-GB" sz="1400" baseline="300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th</a:t>
            </a:r>
            <a:endParaRPr lang="en-GB" sz="1400" dirty="0">
              <a:solidFill>
                <a:srgbClr val="251555"/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  <a:p>
            <a:pPr marL="0" lvl="1" indent="0">
              <a:buClr>
                <a:schemeClr val="accent2"/>
              </a:buClr>
              <a:buSzPct val="150000"/>
              <a:buNone/>
            </a:pPr>
            <a:endParaRPr lang="en-US" sz="1650" baseline="30000" dirty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indent="0">
              <a:buSzPct val="150000"/>
              <a:buNone/>
            </a:pPr>
            <a:endParaRPr lang="en-GB" sz="1800" dirty="0" smtClean="0">
              <a:solidFill>
                <a:srgbClr val="251555"/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</p:txBody>
      </p:sp>
      <p:pic>
        <p:nvPicPr>
          <p:cNvPr id="14" name="Picture 13" descr="2016-02-25_0037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626" y="3729377"/>
            <a:ext cx="3729960" cy="2482604"/>
          </a:xfrm>
          <a:prstGeom prst="rect">
            <a:avLst/>
          </a:prstGeom>
          <a:effectLst>
            <a:outerShdw blurRad="358775" dist="38100" dir="2700000" sx="101000" sy="101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5792514" y="2919853"/>
            <a:ext cx="2566209" cy="5847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1600" dirty="0" smtClean="0">
                <a:ea typeface="ＭＳ Ｐゴシック" pitchFamily="112" charset="-128"/>
              </a:rPr>
              <a:t>AGIPD Single Module in N</a:t>
            </a:r>
            <a:r>
              <a:rPr lang="en-US" sz="1600" baseline="-25000" dirty="0" smtClean="0">
                <a:ea typeface="ＭＳ Ｐゴシック" pitchFamily="112" charset="-128"/>
              </a:rPr>
              <a:t>2</a:t>
            </a:r>
            <a:r>
              <a:rPr lang="en-US" sz="1600" dirty="0" smtClean="0">
                <a:ea typeface="ＭＳ Ｐゴシック" pitchFamily="112" charset="-128"/>
              </a:rPr>
              <a:t> </a:t>
            </a:r>
            <a:r>
              <a:rPr lang="en-US" sz="1600" dirty="0">
                <a:ea typeface="ＭＳ Ｐゴシック" pitchFamily="112" charset="-128"/>
              </a:rPr>
              <a:t>B</a:t>
            </a:r>
            <a:r>
              <a:rPr lang="en-US" sz="1600" dirty="0" smtClean="0">
                <a:ea typeface="ＭＳ Ｐゴシック" pitchFamily="112" charset="-128"/>
              </a:rPr>
              <a:t>ox at HERA South</a:t>
            </a:r>
            <a:endParaRPr lang="de-DE" sz="1600" dirty="0">
              <a:ea typeface="ＭＳ Ｐゴシック" pitchFamily="112" charset="-128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700" y="1099664"/>
            <a:ext cx="1056988" cy="1151323"/>
          </a:xfrm>
          <a:prstGeom prst="rect">
            <a:avLst/>
          </a:prstGeom>
        </p:spPr>
      </p:pic>
      <p:sp>
        <p:nvSpPr>
          <p:cNvPr id="28" name="Rectangle 15"/>
          <p:cNvSpPr txBox="1">
            <a:spLocks noChangeAspect="1" noChangeArrowheads="1"/>
          </p:cNvSpPr>
          <p:nvPr/>
        </p:nvSpPr>
        <p:spPr bwMode="auto">
          <a:xfrm>
            <a:off x="-98776" y="2345344"/>
            <a:ext cx="5460704" cy="227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SzPct val="150000"/>
              <a:buNone/>
            </a:pPr>
            <a:r>
              <a:rPr lang="en-US" sz="1800" dirty="0" smtClean="0">
                <a:solidFill>
                  <a:srgbClr val="FD930A"/>
                </a:solidFill>
              </a:rPr>
              <a:t>Achieved Progress (Technology)</a:t>
            </a:r>
            <a:endParaRPr lang="en-US" sz="1650" dirty="0" smtClean="0">
              <a:solidFill>
                <a:srgbClr val="251555"/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  <a:p>
            <a:pPr>
              <a:buSzPct val="150000"/>
              <a:buBlip>
                <a:blip r:embed="rId3"/>
              </a:buBlip>
            </a:pPr>
            <a:r>
              <a:rPr lang="en-US" sz="1400" dirty="0" smtClean="0">
                <a:solidFill>
                  <a:srgbClr val="251555"/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Basic </a:t>
            </a:r>
            <a:r>
              <a:rPr lang="en-US" sz="1400" dirty="0">
                <a:solidFill>
                  <a:srgbClr val="251555"/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i</a:t>
            </a:r>
            <a:r>
              <a:rPr lang="en-US" sz="1400" dirty="0" smtClean="0">
                <a:solidFill>
                  <a:srgbClr val="251555"/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nterlock concept defined</a:t>
            </a:r>
          </a:p>
          <a:p>
            <a:pPr>
              <a:buSzPct val="150000"/>
              <a:buBlip>
                <a:blip r:embed="rId3"/>
              </a:buBlip>
            </a:pPr>
            <a:r>
              <a:rPr lang="en-US" sz="1400" dirty="0" smtClean="0">
                <a:solidFill>
                  <a:srgbClr val="251555"/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Dry N</a:t>
            </a:r>
            <a:r>
              <a:rPr lang="en-US" sz="1400" baseline="-25000" dirty="0" smtClean="0">
                <a:solidFill>
                  <a:srgbClr val="251555"/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2</a:t>
            </a:r>
            <a:r>
              <a:rPr lang="en-US" sz="1400" dirty="0" smtClean="0">
                <a:solidFill>
                  <a:srgbClr val="251555"/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 box produced and cooling installed in </a:t>
            </a:r>
            <a:r>
              <a:rPr lang="en-US" sz="1400" dirty="0">
                <a:solidFill>
                  <a:srgbClr val="251555"/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HERA South </a:t>
            </a:r>
            <a:r>
              <a:rPr lang="en-US" sz="1400" dirty="0" smtClean="0">
                <a:solidFill>
                  <a:srgbClr val="251555"/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(for operation of module at low temperatures)</a:t>
            </a:r>
          </a:p>
          <a:p>
            <a:pPr>
              <a:buSzPct val="150000"/>
              <a:buBlip>
                <a:blip r:embed="rId3"/>
              </a:buBlip>
            </a:pPr>
            <a:r>
              <a:rPr lang="en-US" sz="1400" dirty="0" smtClean="0">
                <a:solidFill>
                  <a:srgbClr val="251555"/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Motion system tests are planned for June and preparation of control hardware is ongoing</a:t>
            </a:r>
          </a:p>
          <a:p>
            <a:pPr>
              <a:buSzPct val="150000"/>
              <a:buBlip>
                <a:blip r:embed="rId3"/>
              </a:buBlip>
            </a:pPr>
            <a:r>
              <a:rPr lang="en-US" sz="1400" dirty="0" smtClean="0">
                <a:solidFill>
                  <a:srgbClr val="251555"/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C&amp;C tests with single module in preparation</a:t>
            </a:r>
          </a:p>
          <a:p>
            <a:pPr>
              <a:buSzPct val="150000"/>
              <a:buBlip>
                <a:blip r:embed="rId3"/>
              </a:buBlip>
            </a:pPr>
            <a:r>
              <a:rPr lang="en-US" sz="1400" dirty="0" smtClean="0">
                <a:solidFill>
                  <a:srgbClr val="251555"/>
                </a:solidFill>
                <a:latin typeface="Arial" charset="0"/>
                <a:ea typeface="ＭＳ Ｐゴシック" charset="0"/>
                <a:sym typeface="Wingdings" panose="05000000000000000000" pitchFamily="2" charset="2"/>
              </a:rPr>
              <a:t>Veto test setup with LED prepared and first tests are in progress (feasibility demonstrated)</a:t>
            </a:r>
            <a:endParaRPr lang="en-GB" sz="1400" dirty="0" smtClean="0">
              <a:solidFill>
                <a:srgbClr val="251555"/>
              </a:solidFill>
              <a:latin typeface="Arial" charset="0"/>
              <a:ea typeface="ＭＳ Ｐゴシック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19622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F024603-50EC-45A7-88E9-780BAF159FCE}" type="slidenum">
              <a:rPr lang="en-GB" sz="1000">
                <a:solidFill>
                  <a:schemeClr val="bg1"/>
                </a:solidFill>
              </a:rPr>
              <a:pPr/>
              <a:t>4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093788" y="289034"/>
            <a:ext cx="66135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eaLnBrk="1" hangingPunct="1">
              <a:buNone/>
            </a:pPr>
            <a:r>
              <a:rPr lang="en-US" dirty="0" smtClean="0"/>
              <a:t>DePFET Sensor with Signal Compression – DSSC</a:t>
            </a:r>
            <a:endParaRPr lang="en-GB" dirty="0" smtClean="0"/>
          </a:p>
        </p:txBody>
      </p:sp>
      <p:sp>
        <p:nvSpPr>
          <p:cNvPr id="16" name="Rectangle 15"/>
          <p:cNvSpPr txBox="1">
            <a:spLocks noChangeAspect="1" noChangeArrowheads="1"/>
          </p:cNvSpPr>
          <p:nvPr/>
        </p:nvSpPr>
        <p:spPr bwMode="auto">
          <a:xfrm>
            <a:off x="-145143" y="1090408"/>
            <a:ext cx="7101921" cy="398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700" dirty="0" smtClean="0">
                <a:solidFill>
                  <a:srgbClr val="FD930A"/>
                </a:solidFill>
              </a:rPr>
              <a:t>Achieved Progress (Management)</a:t>
            </a:r>
            <a:endParaRPr lang="en-US" sz="1700" dirty="0">
              <a:solidFill>
                <a:srgbClr val="FD930A"/>
              </a:solidFill>
            </a:endParaRPr>
          </a:p>
          <a:p>
            <a:pPr>
              <a:buSzPct val="150000"/>
              <a:buBlip>
                <a:blip r:embed="rId3"/>
              </a:buBlip>
            </a:pPr>
            <a:r>
              <a:rPr lang="en-GB" sz="15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Project </a:t>
            </a:r>
            <a:r>
              <a:rPr lang="en-GB" sz="15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report </a:t>
            </a:r>
            <a:r>
              <a:rPr lang="en-GB" sz="15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12(</a:t>
            </a:r>
            <a:r>
              <a:rPr lang="en-GB" sz="15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1) + updated project plan and DSSC Phase II D19: </a:t>
            </a:r>
            <a:r>
              <a:rPr lang="en-GB" sz="15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Draft calibration plan delivered to XFEL (work on update is in progress)</a:t>
            </a:r>
          </a:p>
          <a:p>
            <a:pPr>
              <a:buSzPct val="150000"/>
              <a:buBlip>
                <a:blip r:embed="rId3"/>
              </a:buBlip>
            </a:pPr>
            <a:r>
              <a:rPr lang="en-GB" sz="15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Project </a:t>
            </a:r>
            <a:r>
              <a:rPr lang="en-GB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status reports </a:t>
            </a:r>
            <a:r>
              <a:rPr lang="en-GB" sz="15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have </a:t>
            </a:r>
            <a:r>
              <a:rPr lang="en-GB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been delivered to </a:t>
            </a:r>
            <a:r>
              <a:rPr lang="en-GB" sz="15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XFEL</a:t>
            </a:r>
          </a:p>
          <a:p>
            <a:pPr>
              <a:buSzPct val="150000"/>
              <a:buBlip>
                <a:blip r:embed="rId3"/>
              </a:buBlip>
            </a:pPr>
            <a:r>
              <a:rPr lang="en-GB" sz="15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Project review with XFEL management April </a:t>
            </a:r>
            <a:r>
              <a:rPr lang="en-GB" sz="15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26</a:t>
            </a:r>
            <a:r>
              <a:rPr lang="en-GB" sz="1500" baseline="300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th</a:t>
            </a:r>
            <a:endParaRPr lang="en-GB" sz="1500" dirty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indent="0">
              <a:buNone/>
            </a:pPr>
            <a:r>
              <a:rPr lang="en-US" sz="1700" dirty="0" smtClean="0">
                <a:solidFill>
                  <a:srgbClr val="FD930A"/>
                </a:solidFill>
              </a:rPr>
              <a:t>Achieved </a:t>
            </a:r>
            <a:r>
              <a:rPr lang="en-US" sz="1700" dirty="0">
                <a:solidFill>
                  <a:srgbClr val="FD930A"/>
                </a:solidFill>
              </a:rPr>
              <a:t>Progress (Technology</a:t>
            </a:r>
            <a:r>
              <a:rPr lang="en-US" sz="1700" dirty="0" smtClean="0">
                <a:solidFill>
                  <a:srgbClr val="FD930A"/>
                </a:solidFill>
              </a:rPr>
              <a:t>)</a:t>
            </a:r>
            <a:endParaRPr lang="en-GB" sz="1600" dirty="0" smtClean="0">
              <a:solidFill>
                <a:schemeClr val="tx1">
                  <a:lumMod val="90000"/>
                  <a:lumOff val="10000"/>
                </a:schemeClr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>
              <a:buSzPct val="150000"/>
              <a:buBlip>
                <a:blip r:embed="rId3"/>
              </a:buBlip>
            </a:pPr>
            <a:r>
              <a:rPr lang="en-GB" sz="150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Mechanics design of the vessel is about to be completed</a:t>
            </a:r>
          </a:p>
          <a:p>
            <a:pPr>
              <a:buSzPct val="150000"/>
              <a:buBlip>
                <a:blip r:embed="rId3"/>
              </a:buBlip>
            </a:pPr>
            <a:r>
              <a:rPr lang="en-US" sz="15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The DSSC ladder vacuum test stand, FENICE, </a:t>
            </a:r>
            <a:r>
              <a:rPr lang="en-US" sz="15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assembled, commissioned and operational</a:t>
            </a:r>
            <a:endParaRPr lang="en-US" sz="1500" dirty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>
              <a:buSzPct val="150000"/>
              <a:buBlip>
                <a:blip r:embed="rId3"/>
              </a:buBlip>
            </a:pPr>
            <a:r>
              <a:rPr lang="en-US" sz="1500" dirty="0">
                <a:solidFill>
                  <a:srgbClr val="372167"/>
                </a:solidFill>
              </a:rPr>
              <a:t>Vacuum qualification measurements of DSSC ladder components </a:t>
            </a:r>
            <a:endParaRPr lang="en-US" sz="1500" dirty="0" smtClean="0">
              <a:solidFill>
                <a:srgbClr val="372167"/>
              </a:solidFill>
            </a:endParaRPr>
          </a:p>
          <a:p>
            <a:pPr marL="0" indent="0">
              <a:buSzPct val="150000"/>
              <a:buNone/>
            </a:pPr>
            <a:r>
              <a:rPr lang="en-US" sz="1500" dirty="0" smtClean="0">
                <a:solidFill>
                  <a:srgbClr val="372167"/>
                </a:solidFill>
              </a:rPr>
              <a:t>      and other </a:t>
            </a:r>
            <a:r>
              <a:rPr lang="en-US" sz="1500" dirty="0">
                <a:solidFill>
                  <a:srgbClr val="372167"/>
                </a:solidFill>
              </a:rPr>
              <a:t>general components routinely ongoing</a:t>
            </a:r>
          </a:p>
          <a:p>
            <a:pPr>
              <a:buSzPct val="150000"/>
              <a:buBlip>
                <a:blip r:embed="rId3"/>
              </a:buBlip>
            </a:pPr>
            <a:r>
              <a:rPr lang="en-US" sz="1500" dirty="0">
                <a:solidFill>
                  <a:srgbClr val="372167"/>
                </a:solidFill>
              </a:rPr>
              <a:t>DSSC 1 </a:t>
            </a:r>
            <a:r>
              <a:rPr lang="en-US" sz="1500" dirty="0" err="1">
                <a:solidFill>
                  <a:srgbClr val="372167"/>
                </a:solidFill>
              </a:rPr>
              <a:t>Mpx</a:t>
            </a:r>
            <a:r>
              <a:rPr lang="en-US" sz="1500" dirty="0">
                <a:solidFill>
                  <a:srgbClr val="372167"/>
                </a:solidFill>
              </a:rPr>
              <a:t> MiniSDD camera integration plan and schedule is </a:t>
            </a:r>
            <a:endParaRPr lang="en-US" sz="1500" dirty="0" smtClean="0">
              <a:solidFill>
                <a:srgbClr val="372167"/>
              </a:solidFill>
            </a:endParaRPr>
          </a:p>
          <a:p>
            <a:pPr marL="0" indent="0">
              <a:buSzPct val="150000"/>
              <a:buNone/>
            </a:pPr>
            <a:r>
              <a:rPr lang="en-US" sz="1500" dirty="0">
                <a:solidFill>
                  <a:srgbClr val="372167"/>
                </a:solidFill>
              </a:rPr>
              <a:t> </a:t>
            </a:r>
            <a:r>
              <a:rPr lang="en-US" sz="1500" dirty="0" smtClean="0">
                <a:solidFill>
                  <a:srgbClr val="372167"/>
                </a:solidFill>
              </a:rPr>
              <a:t>     under preparation</a:t>
            </a:r>
          </a:p>
          <a:p>
            <a:pPr>
              <a:buSzPct val="150000"/>
              <a:buBlip>
                <a:blip r:embed="rId3"/>
              </a:buBlip>
            </a:pPr>
            <a:r>
              <a:rPr lang="en-US" sz="1500" dirty="0">
                <a:solidFill>
                  <a:srgbClr val="372167"/>
                </a:solidFill>
              </a:rPr>
              <a:t>Beam times at PETRA III and LABEC </a:t>
            </a:r>
            <a:r>
              <a:rPr lang="en-US" sz="1500" dirty="0" smtClean="0">
                <a:solidFill>
                  <a:srgbClr val="372167"/>
                </a:solidFill>
              </a:rPr>
              <a:t>are under preparation</a:t>
            </a:r>
            <a:endParaRPr lang="en-GB" sz="1500" dirty="0">
              <a:solidFill>
                <a:srgbClr val="372167"/>
              </a:solidFill>
            </a:endParaRPr>
          </a:p>
        </p:txBody>
      </p:sp>
      <p:pic>
        <p:nvPicPr>
          <p:cNvPr id="18" name="Picture 17" descr="DSSC_mec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768" y="1578651"/>
            <a:ext cx="2043937" cy="190014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926948" y="1105272"/>
            <a:ext cx="2092260" cy="30777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1400" dirty="0" smtClean="0">
                <a:ea typeface="ＭＳ Ｐゴシック" pitchFamily="112" charset="-128"/>
                <a:cs typeface="+mn-cs"/>
              </a:rPr>
              <a:t>DSSC </a:t>
            </a:r>
            <a:r>
              <a:rPr lang="en-US" sz="1400" dirty="0" smtClean="0">
                <a:ea typeface="ＭＳ Ｐゴシック" pitchFamily="112" charset="-128"/>
              </a:rPr>
              <a:t>mechanics</a:t>
            </a:r>
            <a:endParaRPr lang="de-DE" sz="1400" dirty="0">
              <a:ea typeface="ＭＳ Ｐゴシック" pitchFamily="112" charset="-128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85851" y="4977943"/>
            <a:ext cx="2107897" cy="5232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1400" dirty="0" smtClean="0">
                <a:ea typeface="ＭＳ Ｐゴシック" pitchFamily="112" charset="-128"/>
                <a:cs typeface="+mn-cs"/>
              </a:rPr>
              <a:t>FENICE and </a:t>
            </a:r>
            <a:r>
              <a:rPr lang="en-US" sz="1400" dirty="0" smtClean="0">
                <a:ea typeface="ＭＳ Ｐゴシック" pitchFamily="112" charset="-128"/>
              </a:rPr>
              <a:t>Ladder Module</a:t>
            </a:r>
            <a:endParaRPr lang="de-DE" sz="1400" dirty="0">
              <a:ea typeface="ＭＳ Ｐゴシック" pitchFamily="112" charset="-128"/>
              <a:cs typeface="+mn-cs"/>
            </a:endParaRPr>
          </a:p>
        </p:txBody>
      </p:sp>
      <p:pic>
        <p:nvPicPr>
          <p:cNvPr id="25" name="Picture 24" descr="2016-02-25_0034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596" y="3739118"/>
            <a:ext cx="2710074" cy="269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3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F024603-50EC-45A7-88E9-780BAF159FCE}" type="slidenum">
              <a:rPr lang="en-GB" sz="1000">
                <a:solidFill>
                  <a:schemeClr val="bg1"/>
                </a:solidFill>
              </a:rPr>
              <a:pPr/>
              <a:t>5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9" name="Slide Number Placeholder 3"/>
          <p:cNvSpPr txBox="1">
            <a:spLocks/>
          </p:cNvSpPr>
          <p:nvPr/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900" b="1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fld id="{6F024603-50EC-45A7-88E9-780BAF159FCE}" type="slidenum">
              <a:rPr lang="en-GB" sz="1000" smtClean="0">
                <a:solidFill>
                  <a:schemeClr val="bg1"/>
                </a:solidFill>
              </a:rPr>
              <a:pPr/>
              <a:t>5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093788" y="279527"/>
            <a:ext cx="66135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eaLnBrk="1" hangingPunct="1">
              <a:buNone/>
            </a:pPr>
            <a:r>
              <a:rPr lang="en-US" dirty="0" smtClean="0"/>
              <a:t>Large Pixel Detector – LPD</a:t>
            </a:r>
            <a:endParaRPr lang="en-GB" dirty="0" smtClean="0"/>
          </a:p>
        </p:txBody>
      </p:sp>
      <p:pic>
        <p:nvPicPr>
          <p:cNvPr id="13" name="Picture 2" descr="C:\Users\langpm\Desktop\LPF at FXE_BlackLP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445" y="1425220"/>
            <a:ext cx="4066961" cy="262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5"/>
          <p:cNvSpPr txBox="1">
            <a:spLocks noChangeAspect="1" noChangeArrowheads="1"/>
          </p:cNvSpPr>
          <p:nvPr/>
        </p:nvSpPr>
        <p:spPr bwMode="auto">
          <a:xfrm>
            <a:off x="-154022" y="1087929"/>
            <a:ext cx="5218028" cy="378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FD930A"/>
                </a:solidFill>
              </a:rPr>
              <a:t>Achieved Progress (Management)</a:t>
            </a:r>
          </a:p>
          <a:p>
            <a:pPr>
              <a:buSzPct val="150000"/>
              <a:buBlip>
                <a:blip r:embed="rId4"/>
              </a:buBlip>
            </a:pPr>
            <a:r>
              <a:rPr lang="en-GB" sz="150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charset="0"/>
                <a:ea typeface="ＭＳ Ｐゴシック" charset="0"/>
                <a:sym typeface="Wingdings" charset="0"/>
              </a:rPr>
              <a:t>Project status reports have been delivered to XFEL</a:t>
            </a:r>
          </a:p>
          <a:p>
            <a:pPr>
              <a:buSzPct val="150000"/>
              <a:buBlip>
                <a:blip r:embed="rId4"/>
              </a:buBlip>
            </a:pPr>
            <a:r>
              <a:rPr lang="en-GB" sz="15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Project review with XFEL management April 19</a:t>
            </a:r>
            <a:r>
              <a:rPr lang="en-GB" sz="1500" baseline="300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th</a:t>
            </a:r>
            <a:endParaRPr lang="en-GB" sz="1500" dirty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FD930A"/>
                </a:solidFill>
              </a:rPr>
              <a:t>Achieved Progress (Technology)</a:t>
            </a:r>
            <a:endParaRPr lang="en-US" sz="2000" dirty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>
              <a:buSzPct val="150000"/>
              <a:buBlip>
                <a:blip r:embed="rId4"/>
              </a:buBlip>
            </a:pPr>
            <a:r>
              <a:rPr lang="en-US" sz="15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Design of revised detector housing reviewed and approved – implementation started</a:t>
            </a:r>
          </a:p>
          <a:p>
            <a:pPr>
              <a:buSzPct val="150000"/>
              <a:buBlip>
                <a:blip r:embed="rId4"/>
              </a:buBlip>
            </a:pPr>
            <a:r>
              <a:rPr lang="en-US" sz="15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Beam time at ESRF and APS</a:t>
            </a:r>
            <a:r>
              <a:rPr lang="en-US" sz="15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 </a:t>
            </a:r>
            <a:r>
              <a:rPr lang="en-US" sz="15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analysis of data is finished</a:t>
            </a:r>
          </a:p>
          <a:p>
            <a:pPr>
              <a:buSzPct val="150000"/>
              <a:buBlip>
                <a:blip r:embed="rId4"/>
              </a:buBlip>
            </a:pPr>
            <a:r>
              <a:rPr lang="en-US" sz="15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Demonstrated improved noise performance with new power card.</a:t>
            </a:r>
          </a:p>
          <a:p>
            <a:pPr>
              <a:buSzPct val="150000"/>
              <a:buBlip>
                <a:blip r:embed="rId4"/>
              </a:buBlip>
            </a:pPr>
            <a:r>
              <a:rPr lang="en-US" sz="15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End-to-End test preparations are in full swing</a:t>
            </a:r>
          </a:p>
          <a:p>
            <a:pPr marL="0" indent="0">
              <a:buSzPct val="150000"/>
              <a:buNone/>
            </a:pPr>
            <a:r>
              <a:rPr lang="en-US" sz="15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     Test </a:t>
            </a:r>
            <a:r>
              <a:rPr lang="en-US" sz="15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of internal charge injection </a:t>
            </a:r>
            <a:r>
              <a:rPr lang="en-US" sz="15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circuit </a:t>
            </a:r>
            <a:r>
              <a:rPr lang="en-US" sz="15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for gain  </a:t>
            </a:r>
          </a:p>
          <a:p>
            <a:pPr marL="0" indent="0">
              <a:buSzPct val="150000"/>
              <a:buNone/>
            </a:pPr>
            <a:r>
              <a:rPr lang="en-US" sz="15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     calibration is in </a:t>
            </a:r>
            <a:r>
              <a:rPr lang="en-US" sz="15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progress</a:t>
            </a:r>
            <a:endParaRPr lang="en-US" sz="1500" dirty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>
              <a:buSzPct val="150000"/>
              <a:buBlip>
                <a:blip r:embed="rId4"/>
              </a:buBlip>
            </a:pPr>
            <a:endParaRPr lang="en-US" sz="1600" dirty="0" smtClean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937799" y="1066757"/>
            <a:ext cx="4093312" cy="338554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GB" sz="1600" dirty="0" smtClean="0">
                <a:solidFill>
                  <a:srgbClr val="372167"/>
                </a:solidFill>
                <a:ea typeface="ＭＳ Ｐゴシック" pitchFamily="112" charset="-128"/>
              </a:rPr>
              <a:t>Final Installation of LPD at FXE</a:t>
            </a:r>
            <a:endParaRPr lang="en-GB" sz="1600" dirty="0">
              <a:solidFill>
                <a:srgbClr val="372167"/>
              </a:solidFill>
              <a:ea typeface="ＭＳ Ｐゴシック" pitchFamily="112" charset="-128"/>
            </a:endParaRPr>
          </a:p>
        </p:txBody>
      </p:sp>
      <p:pic>
        <p:nvPicPr>
          <p:cNvPr id="15" name="Picture 3" descr="C:\Users\langpm\Desktop\Presentations\mat\r1160_mean_cmC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91" y="4025852"/>
            <a:ext cx="3366036" cy="130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langpm\Desktop\ESRFplots\ESRFplotsr1162_mean_cmCo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067" y="5275939"/>
            <a:ext cx="3344452" cy="11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85127" y="3735552"/>
            <a:ext cx="4024852" cy="30777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400" i="1" dirty="0"/>
              <a:t>Si Powder Diffraction Pattern in x10 and x1 gain</a:t>
            </a:r>
          </a:p>
        </p:txBody>
      </p:sp>
    </p:spTree>
    <p:extLst>
      <p:ext uri="{BB962C8B-B14F-4D97-AF65-F5344CB8AC3E}">
        <p14:creationId xmlns:p14="http://schemas.microsoft.com/office/powerpoint/2010/main" val="3778415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F024603-50EC-45A7-88E9-780BAF159FCE}" type="slidenum">
              <a:rPr lang="en-GB" sz="1000">
                <a:solidFill>
                  <a:srgbClr val="FFFFFF"/>
                </a:solidFill>
              </a:rPr>
              <a:pPr/>
              <a:t>6</a:t>
            </a:fld>
            <a:endParaRPr lang="en-GB" sz="1000">
              <a:solidFill>
                <a:srgbClr val="FFFFFF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093788" y="237194"/>
            <a:ext cx="661352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8" charset="-128"/>
              </a:defRPr>
            </a:lvl9pPr>
          </a:lstStyle>
          <a:p>
            <a:pPr eaLnBrk="1" hangingPunct="1">
              <a:buNone/>
            </a:pPr>
            <a:r>
              <a:rPr lang="en-US" dirty="0" smtClean="0"/>
              <a:t>FastCCD</a:t>
            </a:r>
            <a:endParaRPr lang="en-GB" dirty="0" smtClean="0"/>
          </a:p>
        </p:txBody>
      </p:sp>
      <p:sp>
        <p:nvSpPr>
          <p:cNvPr id="12" name="Rectangle 15"/>
          <p:cNvSpPr txBox="1">
            <a:spLocks noChangeAspect="1" noChangeArrowheads="1"/>
          </p:cNvSpPr>
          <p:nvPr/>
        </p:nvSpPr>
        <p:spPr bwMode="auto">
          <a:xfrm>
            <a:off x="-131860" y="1068224"/>
            <a:ext cx="6060476" cy="29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buClr>
                <a:srgbClr val="FD930A"/>
              </a:buClr>
              <a:buFont typeface="Wingdings" charset="2"/>
              <a:buNone/>
            </a:pPr>
            <a:r>
              <a:rPr lang="en-US" sz="2000" dirty="0" smtClean="0">
                <a:solidFill>
                  <a:srgbClr val="FD930A"/>
                </a:solidFill>
                <a:latin typeface="Arial"/>
                <a:ea typeface="ＭＳ Ｐゴシック"/>
              </a:rPr>
              <a:t>Achieved Progress</a:t>
            </a:r>
            <a:endParaRPr lang="en-US" sz="2000" dirty="0" smtClean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>
              <a:buClr>
                <a:srgbClr val="FD930A"/>
              </a:buClr>
              <a:buSzPct val="150000"/>
              <a:buBlip>
                <a:blip r:embed="rId3"/>
              </a:buBlip>
            </a:pPr>
            <a:r>
              <a:rPr lang="en-US" sz="17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Camera </a:t>
            </a:r>
            <a:r>
              <a:rPr lang="en-US" sz="17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assembled and tested (works with hole)</a:t>
            </a:r>
          </a:p>
          <a:p>
            <a:pPr>
              <a:buClr>
                <a:srgbClr val="FD930A"/>
              </a:buClr>
              <a:buSzPct val="150000"/>
              <a:buBlip>
                <a:blip r:embed="rId3"/>
              </a:buBlip>
            </a:pPr>
            <a:r>
              <a:rPr lang="en-US" sz="17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Data from tests available and being analyzed at </a:t>
            </a:r>
            <a:r>
              <a:rPr lang="en-US" sz="17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XFEL</a:t>
            </a:r>
            <a:endParaRPr lang="en-US" sz="1700" dirty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>
              <a:buClr>
                <a:srgbClr val="FD930A"/>
              </a:buClr>
              <a:buSzPct val="150000"/>
              <a:buBlip>
                <a:blip r:embed="rId3"/>
              </a:buBlip>
            </a:pPr>
            <a:r>
              <a:rPr lang="en-US" sz="17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Camera to arrived at XFEL last week, commissioning is in progress</a:t>
            </a:r>
            <a:endParaRPr lang="en-US" sz="1700" dirty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 marL="0" indent="0" defTabSz="914400">
              <a:buClr>
                <a:srgbClr val="FD930A"/>
              </a:buClr>
              <a:buSzPct val="150000"/>
              <a:buFont typeface="Wingdings" charset="2"/>
              <a:buNone/>
            </a:pPr>
            <a:r>
              <a:rPr lang="en-US" sz="17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Detector integration into SCS experiment</a:t>
            </a:r>
          </a:p>
          <a:p>
            <a:pPr>
              <a:buClr>
                <a:srgbClr val="FD930A"/>
              </a:buClr>
              <a:buSzPct val="150000"/>
              <a:buBlip>
                <a:blip r:embed="rId3"/>
              </a:buBlip>
            </a:pPr>
            <a:r>
              <a:rPr lang="en-US" sz="17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Interface </a:t>
            </a:r>
            <a:r>
              <a:rPr lang="en-US" sz="17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for SCS produced at </a:t>
            </a:r>
            <a:r>
              <a:rPr lang="en-US" sz="17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LBNL and integration into SCS is under preparation at XFEL</a:t>
            </a:r>
            <a:endParaRPr lang="en-US" sz="1700" dirty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  <a:p>
            <a:pPr>
              <a:buClr>
                <a:srgbClr val="FD930A"/>
              </a:buClr>
              <a:buSzPct val="150000"/>
              <a:buBlip>
                <a:blip r:embed="rId3"/>
              </a:buBlip>
            </a:pPr>
            <a:r>
              <a:rPr lang="en-US" sz="17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Additional </a:t>
            </a:r>
            <a:r>
              <a:rPr lang="en-US" sz="17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cooling adapter </a:t>
            </a:r>
            <a:r>
              <a:rPr lang="en-US" sz="17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for more flexibility </a:t>
            </a:r>
            <a:r>
              <a:rPr lang="en-US" sz="1700" dirty="0" smtClean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being </a:t>
            </a:r>
            <a:r>
              <a:rPr lang="en-US" sz="1700" dirty="0">
                <a:solidFill>
                  <a:srgbClr val="372167"/>
                </a:solidFill>
                <a:latin typeface="Arial" charset="0"/>
                <a:ea typeface="ＭＳ Ｐゴシック" charset="0"/>
                <a:sym typeface="Wingdings" charset="0"/>
              </a:rPr>
              <a:t>designed at XFEL</a:t>
            </a:r>
          </a:p>
          <a:p>
            <a:pPr marL="0" indent="0" defTabSz="914400">
              <a:buClr>
                <a:srgbClr val="FD930A"/>
              </a:buClr>
              <a:buSzPct val="150000"/>
              <a:buFont typeface="Wingdings" charset="2"/>
              <a:buNone/>
            </a:pPr>
            <a:endParaRPr lang="en-US" sz="1700" dirty="0" smtClean="0">
              <a:solidFill>
                <a:srgbClr val="372167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15049" y="4065095"/>
            <a:ext cx="2159761" cy="30777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400" b="1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Vacuum chamber</a:t>
            </a:r>
            <a:endParaRPr lang="de-DE" sz="1400" b="1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57421" y="1111774"/>
            <a:ext cx="2960073" cy="30777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400" b="1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Assembled Camera &amp; Chip</a:t>
            </a:r>
            <a:endParaRPr lang="de-DE" sz="1400" b="1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b="50000"/>
          <a:stretch/>
        </p:blipFill>
        <p:spPr bwMode="auto">
          <a:xfrm>
            <a:off x="5884342" y="1452935"/>
            <a:ext cx="1770995" cy="237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8"/>
          <p:cNvSpPr txBox="1"/>
          <p:nvPr/>
        </p:nvSpPr>
        <p:spPr>
          <a:xfrm>
            <a:off x="7016736" y="3790100"/>
            <a:ext cx="1728439" cy="30777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400" b="1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Fe</a:t>
            </a:r>
            <a:r>
              <a:rPr lang="en-US" sz="1400" b="1" baseline="300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55</a:t>
            </a:r>
            <a:r>
              <a:rPr lang="en-US" sz="1400" b="1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 Image</a:t>
            </a:r>
            <a:endParaRPr lang="de-DE" sz="1400" b="1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  <p:pic>
        <p:nvPicPr>
          <p:cNvPr id="20" name="Content Placeholder 3" descr="EuXFEL-Chamber-2.jpe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5" r="14035"/>
          <a:stretch>
            <a:fillRect/>
          </a:stretch>
        </p:blipFill>
        <p:spPr>
          <a:xfrm>
            <a:off x="4170737" y="4472938"/>
            <a:ext cx="2299291" cy="1798081"/>
          </a:xfrm>
        </p:spPr>
      </p:pic>
      <p:pic>
        <p:nvPicPr>
          <p:cNvPr id="25" name="Picture 2" descr="C:\Users\jmjoseph\Desktop\CameraImages\IMG_20150805_1537364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73239" y="1920023"/>
            <a:ext cx="1907620" cy="143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IlluminatedImag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127" y="4079531"/>
            <a:ext cx="2415657" cy="2355128"/>
          </a:xfrm>
          <a:prstGeom prst="rect">
            <a:avLst/>
          </a:prstGeom>
        </p:spPr>
      </p:pic>
      <p:pic>
        <p:nvPicPr>
          <p:cNvPr id="2" name="Picture 1" descr="fe55specfit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9" y="4446240"/>
            <a:ext cx="3652372" cy="19766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593" y="4146777"/>
            <a:ext cx="3013162" cy="307777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None/>
              <a:defRPr/>
            </a:pPr>
            <a:r>
              <a:rPr lang="en-US" sz="1400" b="1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Fe</a:t>
            </a:r>
            <a:r>
              <a:rPr lang="en-US" sz="1400" b="1" baseline="30000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55</a:t>
            </a:r>
            <a:r>
              <a:rPr lang="en-US" sz="1400" b="1" dirty="0" smtClean="0">
                <a:solidFill>
                  <a:srgbClr val="261748"/>
                </a:solidFill>
                <a:latin typeface="Arial" charset="0"/>
                <a:ea typeface="ＭＳ Ｐゴシック" pitchFamily="112" charset="-128"/>
              </a:rPr>
              <a:t> Spectrum</a:t>
            </a:r>
            <a:endParaRPr lang="de-DE" sz="1400" b="1" dirty="0">
              <a:solidFill>
                <a:srgbClr val="261748"/>
              </a:solidFill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2987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Laboratory Munich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5" name="Rectangle 15"/>
          <p:cNvSpPr txBox="1">
            <a:spLocks noChangeAspect="1" noChangeArrowheads="1"/>
          </p:cNvSpPr>
          <p:nvPr/>
        </p:nvSpPr>
        <p:spPr bwMode="auto">
          <a:xfrm>
            <a:off x="-132682" y="1062365"/>
            <a:ext cx="7071893" cy="2534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FD930A"/>
                </a:solidFill>
              </a:rPr>
              <a:t>Achieved </a:t>
            </a:r>
            <a:r>
              <a:rPr lang="en-US" sz="1800" dirty="0">
                <a:solidFill>
                  <a:srgbClr val="FD930A"/>
                </a:solidFill>
              </a:rPr>
              <a:t>Progress (Management)</a:t>
            </a:r>
          </a:p>
          <a:p>
            <a:pPr>
              <a:buSzPct val="150000"/>
              <a:buBlip>
                <a:blip r:embed="rId3"/>
              </a:buBlip>
            </a:pPr>
            <a:r>
              <a:rPr lang="en-US" sz="1600" dirty="0" smtClean="0">
                <a:solidFill>
                  <a:srgbClr val="372167"/>
                </a:solidFill>
              </a:rPr>
              <a:t>Rental contract for offices and laboratory signed</a:t>
            </a:r>
          </a:p>
          <a:p>
            <a:pPr>
              <a:buSzPct val="150000"/>
              <a:buBlip>
                <a:blip r:embed="rId3"/>
              </a:buBlip>
            </a:pPr>
            <a:r>
              <a:rPr lang="en-US" sz="1600" dirty="0" smtClean="0">
                <a:solidFill>
                  <a:srgbClr val="372167"/>
                </a:solidFill>
              </a:rPr>
              <a:t>Application for usage of radioactive sources finalized</a:t>
            </a:r>
          </a:p>
          <a:p>
            <a:pPr marL="0" indent="0">
              <a:buSzPct val="150000"/>
              <a:buNone/>
            </a:pPr>
            <a:r>
              <a:rPr lang="en-US" sz="1800" dirty="0" smtClean="0">
                <a:solidFill>
                  <a:srgbClr val="FD930A"/>
                </a:solidFill>
              </a:rPr>
              <a:t>Achieved </a:t>
            </a:r>
            <a:r>
              <a:rPr lang="en-US" sz="1800" dirty="0">
                <a:solidFill>
                  <a:srgbClr val="FD930A"/>
                </a:solidFill>
              </a:rPr>
              <a:t>Progress </a:t>
            </a:r>
            <a:r>
              <a:rPr lang="en-US" sz="1800" dirty="0" smtClean="0">
                <a:solidFill>
                  <a:srgbClr val="FD930A"/>
                </a:solidFill>
              </a:rPr>
              <a:t>(Technology)</a:t>
            </a:r>
            <a:endParaRPr lang="en-US" sz="1800" dirty="0">
              <a:solidFill>
                <a:srgbClr val="FD930A"/>
              </a:solidFill>
            </a:endParaRPr>
          </a:p>
          <a:p>
            <a:pPr>
              <a:buSzPct val="150000"/>
              <a:buBlip>
                <a:blip r:embed="rId3"/>
              </a:buBlip>
            </a:pPr>
            <a:r>
              <a:rPr lang="en-US" sz="1600" dirty="0">
                <a:solidFill>
                  <a:srgbClr val="372167"/>
                </a:solidFill>
              </a:rPr>
              <a:t>Offices and laboratory </a:t>
            </a:r>
            <a:r>
              <a:rPr lang="en-US" sz="1600" dirty="0" smtClean="0">
                <a:solidFill>
                  <a:srgbClr val="372167"/>
                </a:solidFill>
              </a:rPr>
              <a:t>refurbished</a:t>
            </a:r>
          </a:p>
          <a:p>
            <a:pPr>
              <a:buSzPct val="150000"/>
              <a:buBlip>
                <a:blip r:embed="rId3"/>
              </a:buBlip>
            </a:pPr>
            <a:r>
              <a:rPr lang="en-US" sz="1600" dirty="0" smtClean="0">
                <a:solidFill>
                  <a:srgbClr val="372167"/>
                </a:solidFill>
              </a:rPr>
              <a:t>Munich group moved to Siemens Campus</a:t>
            </a:r>
          </a:p>
          <a:p>
            <a:pPr>
              <a:buSzPct val="150000"/>
              <a:buBlip>
                <a:blip r:embed="rId3"/>
              </a:buBlip>
            </a:pPr>
            <a:r>
              <a:rPr lang="en-US" sz="1600" dirty="0" smtClean="0">
                <a:solidFill>
                  <a:srgbClr val="372167"/>
                </a:solidFill>
              </a:rPr>
              <a:t>IT infrastructure is installed</a:t>
            </a:r>
          </a:p>
          <a:p>
            <a:pPr>
              <a:buSzPct val="150000"/>
              <a:buBlip>
                <a:blip r:embed="rId3"/>
              </a:buBlip>
            </a:pPr>
            <a:r>
              <a:rPr lang="en-US" sz="1600" dirty="0" smtClean="0">
                <a:solidFill>
                  <a:srgbClr val="372167"/>
                </a:solidFill>
              </a:rPr>
              <a:t>Small DSSC prototype test set-up working</a:t>
            </a:r>
          </a:p>
        </p:txBody>
      </p:sp>
      <p:pic>
        <p:nvPicPr>
          <p:cNvPr id="7" name="Bild 4" descr="IMG_20160216_18291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54" y="3634171"/>
            <a:ext cx="3697211" cy="2772909"/>
          </a:xfrm>
          <a:prstGeom prst="rect">
            <a:avLst/>
          </a:prstGeom>
        </p:spPr>
      </p:pic>
      <p:pic>
        <p:nvPicPr>
          <p:cNvPr id="8" name="Bild 3" descr="IMG_20160304_14035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61" y="3902676"/>
            <a:ext cx="3412113" cy="25590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45156" y="1221556"/>
            <a:ext cx="3337827" cy="52322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1400" dirty="0" smtClean="0">
                <a:ea typeface="ＭＳ Ｐゴシック" pitchFamily="112" charset="-128"/>
                <a:cs typeface="+mn-cs"/>
              </a:rPr>
              <a:t>Office and Laboratory in Munich (Siemens Campus)</a:t>
            </a:r>
            <a:endParaRPr lang="de-DE" sz="1400" dirty="0">
              <a:ea typeface="ＭＳ Ｐゴシック" pitchFamily="112" charset="-128"/>
              <a:cs typeface="+mn-cs"/>
            </a:endParaRPr>
          </a:p>
        </p:txBody>
      </p:sp>
      <p:pic>
        <p:nvPicPr>
          <p:cNvPr id="6" name="Bild 2" descr="IMG-20160114-WA000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935" y="1925638"/>
            <a:ext cx="3841005" cy="216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9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dirty="0" smtClean="0"/>
              <a:t>Reminder</a:t>
            </a:r>
            <a:br>
              <a:rPr lang="en-US" dirty="0" smtClean="0"/>
            </a:br>
            <a:r>
              <a:rPr lang="en-US" dirty="0" smtClean="0"/>
              <a:t>Base Line Detector Operation Modes – First Day</a:t>
            </a:r>
            <a:endParaRPr lang="en-US" dirty="0"/>
          </a:p>
        </p:txBody>
      </p:sp>
      <p:pic>
        <p:nvPicPr>
          <p:cNvPr id="53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701" y="1114556"/>
            <a:ext cx="893993" cy="80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4" name="Rectangle 15"/>
          <p:cNvSpPr txBox="1">
            <a:spLocks noChangeAspect="1" noChangeArrowheads="1"/>
          </p:cNvSpPr>
          <p:nvPr/>
        </p:nvSpPr>
        <p:spPr bwMode="auto">
          <a:xfrm>
            <a:off x="1178364" y="1540537"/>
            <a:ext cx="956610" cy="36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SzPct val="100000"/>
              <a:buNone/>
            </a:pPr>
            <a:r>
              <a:rPr lang="en-US" sz="1800" b="1" dirty="0" smtClean="0">
                <a:solidFill>
                  <a:srgbClr val="FD930A"/>
                </a:solidFill>
              </a:rPr>
              <a:t>DSSC</a:t>
            </a:r>
            <a:endParaRPr lang="en-GB" sz="1800" baseline="30000" dirty="0" smtClean="0">
              <a:solidFill>
                <a:srgbClr val="FD930A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026393"/>
              </p:ext>
            </p:extLst>
          </p:nvPr>
        </p:nvGraphicFramePr>
        <p:xfrm>
          <a:off x="173543" y="1944413"/>
          <a:ext cx="3471690" cy="4192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779"/>
                <a:gridCol w="849637"/>
                <a:gridCol w="849637"/>
                <a:gridCol w="849637"/>
              </a:tblGrid>
              <a:tr h="254657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III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381986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Read</a:t>
                      </a:r>
                      <a:r>
                        <a:rPr lang="en-GB" sz="1200" b="1" baseline="0" noProof="0" dirty="0" smtClean="0">
                          <a:latin typeface="Calibri" panose="020F0502020204030204" pitchFamily="34" charset="0"/>
                        </a:rPr>
                        <a:t> Out Frequency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4.5 MHz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381986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Photon Energy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1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1.5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0.7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687575">
                <a:tc>
                  <a:txBody>
                    <a:bodyPr/>
                    <a:lstStyle/>
                    <a:p>
                      <a:r>
                        <a:rPr lang="en-GB" sz="1200" b="1" baseline="0" noProof="0" dirty="0" smtClean="0">
                          <a:latin typeface="Calibri" panose="020F0502020204030204" pitchFamily="34" charset="0"/>
                        </a:rPr>
                        <a:t>Max # of </a:t>
                      </a:r>
                      <a:r>
                        <a:rPr lang="en-GB" sz="1200" b="1" baseline="0" noProof="0" dirty="0" err="1" smtClean="0">
                          <a:latin typeface="Calibri" panose="020F0502020204030204" pitchFamily="34" charset="0"/>
                        </a:rPr>
                        <a:t>ph</a:t>
                      </a:r>
                      <a:r>
                        <a:rPr lang="en-GB" sz="1200" b="1" baseline="0" noProof="0" dirty="0" smtClean="0">
                          <a:latin typeface="Calibri" panose="020F0502020204030204" pitchFamily="34" charset="0"/>
                        </a:rPr>
                        <a:t>/pulse/pixel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3 x 10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@1keV</a:t>
                      </a:r>
                      <a:endParaRPr lang="en-GB" sz="1200" baseline="30000" noProof="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(maximum achievable)</a:t>
                      </a:r>
                      <a:endParaRPr lang="en-GB" sz="12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349565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Read</a:t>
                      </a:r>
                      <a:r>
                        <a:rPr lang="en-GB" sz="1200" b="1" baseline="0" noProof="0" dirty="0" smtClean="0">
                          <a:latin typeface="Calibri" panose="020F0502020204030204" pitchFamily="34" charset="0"/>
                        </a:rPr>
                        <a:t> Out Geometry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Full Frame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534781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Single Photon </a:t>
                      </a:r>
                      <a:r>
                        <a:rPr lang="en-GB" sz="1200" b="1" baseline="0" noProof="0" dirty="0" smtClean="0">
                          <a:latin typeface="Calibri" panose="020F0502020204030204" pitchFamily="34" charset="0"/>
                        </a:rPr>
                        <a:t>Sensitivity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No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381986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Alignment</a:t>
                      </a:r>
                      <a:r>
                        <a:rPr lang="en-GB" sz="1200" b="1" baseline="0" noProof="0" dirty="0" smtClean="0">
                          <a:latin typeface="Calibri" panose="020F0502020204030204" pitchFamily="34" charset="0"/>
                        </a:rPr>
                        <a:t> Precision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1/10 of the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pixel size (quadrant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level)</a:t>
                      </a:r>
                      <a:endParaRPr lang="en-GB" sz="12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381986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Veto Capability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229192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latin typeface="Calibri" panose="020F0502020204030204" pitchFamily="34" charset="0"/>
                        </a:rPr>
                        <a:t>Memory</a:t>
                      </a:r>
                      <a:endParaRPr lang="en-GB" sz="1200" b="1" noProof="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800 Cells (full memory)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pic>
        <p:nvPicPr>
          <p:cNvPr id="49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33" y="1111738"/>
            <a:ext cx="810367" cy="8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" name="Rectangle 15"/>
          <p:cNvSpPr txBox="1">
            <a:spLocks noChangeAspect="1" noChangeArrowheads="1"/>
          </p:cNvSpPr>
          <p:nvPr/>
        </p:nvSpPr>
        <p:spPr bwMode="auto">
          <a:xfrm>
            <a:off x="3808982" y="1540537"/>
            <a:ext cx="956610" cy="36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SzPct val="100000"/>
              <a:buNone/>
            </a:pPr>
            <a:r>
              <a:rPr lang="en-US" sz="1800" b="1" dirty="0" smtClean="0">
                <a:solidFill>
                  <a:srgbClr val="FD930A"/>
                </a:solidFill>
              </a:rPr>
              <a:t>AGIPD</a:t>
            </a:r>
            <a:endParaRPr lang="en-GB" sz="1800" baseline="30000" dirty="0" smtClean="0">
              <a:solidFill>
                <a:srgbClr val="FD930A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969697"/>
              </p:ext>
            </p:extLst>
          </p:nvPr>
        </p:nvGraphicFramePr>
        <p:xfrm>
          <a:off x="3662268" y="1944413"/>
          <a:ext cx="2548912" cy="4202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37"/>
                <a:gridCol w="849638"/>
                <a:gridCol w="849637"/>
              </a:tblGrid>
              <a:tr h="3055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III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4.5 MHz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8.3 keV</a:t>
                      </a:r>
                      <a:r>
                        <a:rPr lang="en-US" sz="1200" baseline="300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</a:rPr>
                        <a:t>#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15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7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689198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4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@12.4 keV</a:t>
                      </a:r>
                      <a:endParaRPr lang="en-GB" sz="1200" baseline="30000" noProof="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(maximum achievable)</a:t>
                      </a:r>
                      <a:endParaRPr lang="en-GB" sz="12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Full Frame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64159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</a:p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0.15 </a:t>
                      </a:r>
                      <a:r>
                        <a:rPr lang="en-GB" sz="1200" noProof="0" dirty="0" err="1" smtClean="0">
                          <a:latin typeface="Calibri" panose="020F0502020204030204" pitchFamily="34" charset="0"/>
                        </a:rPr>
                        <a:t>ph</a:t>
                      </a: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 RMS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Noise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No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1/10 of the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pixel size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274967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352 Cells (full memory)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65" name="Table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878000"/>
              </p:ext>
            </p:extLst>
          </p:nvPr>
        </p:nvGraphicFramePr>
        <p:xfrm>
          <a:off x="6231100" y="1938921"/>
          <a:ext cx="2548912" cy="4202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37"/>
                <a:gridCol w="849638"/>
                <a:gridCol w="849637"/>
              </a:tblGrid>
              <a:tr h="3055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III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458279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4.5 MHz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&lt; 4.5 MHz</a:t>
                      </a:r>
                    </a:p>
                  </a:txBody>
                  <a:tcPr anchor="ctr" anchorCtr="1"/>
                </a:tc>
              </a:tr>
              <a:tr h="458279"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12 keV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*</a:t>
                      </a:r>
                      <a:endParaRPr lang="en-GB" sz="1200" baseline="300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20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12 keV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*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689198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&gt; 10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4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@12.4 keV</a:t>
                      </a:r>
                      <a:endParaRPr lang="en-GB" sz="1200" baseline="30000" noProof="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(maximum achievable)</a:t>
                      </a:r>
                      <a:endParaRPr lang="en-GB" sz="12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Full Frame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641590"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0.35 </a:t>
                      </a:r>
                      <a:r>
                        <a:rPr lang="en-GB" sz="1200" baseline="0" noProof="0" dirty="0" err="1" smtClean="0">
                          <a:latin typeface="Calibri" panose="020F0502020204030204" pitchFamily="34" charset="0"/>
                        </a:rPr>
                        <a:t>ph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RMS Noise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</a:p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0.21 </a:t>
                      </a:r>
                      <a:r>
                        <a:rPr lang="en-GB" sz="1200" noProof="0" dirty="0" err="1" smtClean="0">
                          <a:latin typeface="Calibri" panose="020F0502020204030204" pitchFamily="34" charset="0"/>
                        </a:rPr>
                        <a:t>ph</a:t>
                      </a:r>
                      <a:endParaRPr lang="en-GB" sz="1200" noProof="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RMS Noise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$</a:t>
                      </a:r>
                    </a:p>
                    <a:p>
                      <a:pPr algn="ctr"/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&lt; 0.21 </a:t>
                      </a:r>
                      <a:r>
                        <a:rPr lang="en-GB" sz="1200" baseline="0" noProof="0" dirty="0" err="1" smtClean="0">
                          <a:latin typeface="Calibri" panose="020F0502020204030204" pitchFamily="34" charset="0"/>
                        </a:rPr>
                        <a:t>ph</a:t>
                      </a:r>
                      <a:endParaRPr lang="en-GB" sz="1200" baseline="0" noProof="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RMS Noise</a:t>
                      </a:r>
                      <a:endParaRPr lang="en-GB" sz="1200" baseline="300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1/10 of the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pixel size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274967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512 Cells (full memory)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66" name="Rectangle 15"/>
          <p:cNvSpPr txBox="1">
            <a:spLocks noChangeAspect="1" noChangeArrowheads="1"/>
          </p:cNvSpPr>
          <p:nvPr/>
        </p:nvSpPr>
        <p:spPr bwMode="auto">
          <a:xfrm>
            <a:off x="6412139" y="1541910"/>
            <a:ext cx="956610" cy="36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SzPct val="100000"/>
              <a:buNone/>
            </a:pPr>
            <a:r>
              <a:rPr lang="en-US" sz="1800" b="1" dirty="0" smtClean="0">
                <a:solidFill>
                  <a:srgbClr val="FD930A"/>
                </a:solidFill>
              </a:rPr>
              <a:t>LPD</a:t>
            </a:r>
            <a:endParaRPr lang="en-GB" sz="1800" baseline="30000" dirty="0" smtClean="0">
              <a:solidFill>
                <a:srgbClr val="FD930A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68" name="TextShape 5"/>
          <p:cNvSpPr txBox="1"/>
          <p:nvPr/>
        </p:nvSpPr>
        <p:spPr>
          <a:xfrm>
            <a:off x="3658973" y="6152647"/>
            <a:ext cx="2546865" cy="231677"/>
          </a:xfrm>
          <a:prstGeom prst="rect">
            <a:avLst/>
          </a:prstGeom>
          <a:noFill/>
          <a:ln w="54000">
            <a:noFill/>
          </a:ln>
        </p:spPr>
        <p:txBody>
          <a:bodyPr lIns="72000" tIns="36000" rIns="72000" bIns="36000"/>
          <a:lstStyle/>
          <a:p>
            <a:pPr>
              <a:buNone/>
            </a:pPr>
            <a:r>
              <a:rPr lang="en-US" baseline="30000" dirty="0">
                <a:solidFill>
                  <a:srgbClr val="000000"/>
                </a:solidFill>
                <a:latin typeface="Arial"/>
                <a:ea typeface="ＭＳ Ｐゴシック"/>
              </a:rPr>
              <a:t>#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</a:rPr>
              <a:t>Same performance is expected for 7 – 12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/>
              </a:rPr>
              <a:t>keV</a:t>
            </a:r>
            <a:endParaRPr dirty="0"/>
          </a:p>
        </p:txBody>
      </p:sp>
      <p:sp>
        <p:nvSpPr>
          <p:cNvPr id="69" name="TextShape 5"/>
          <p:cNvSpPr txBox="1"/>
          <p:nvPr/>
        </p:nvSpPr>
        <p:spPr>
          <a:xfrm>
            <a:off x="6214076" y="6133425"/>
            <a:ext cx="2545492" cy="285223"/>
          </a:xfrm>
          <a:prstGeom prst="rect">
            <a:avLst/>
          </a:prstGeom>
          <a:noFill/>
          <a:ln w="54000">
            <a:noFill/>
          </a:ln>
        </p:spPr>
        <p:txBody>
          <a:bodyPr lIns="72000" tIns="36000" rIns="72000" bIns="36000"/>
          <a:lstStyle/>
          <a:p>
            <a:pPr>
              <a:buNone/>
            </a:pPr>
            <a:r>
              <a:rPr lang="en-GB" baseline="30000" dirty="0" smtClean="0">
                <a:latin typeface="Calibri" panose="020F0502020204030204" pitchFamily="34" charset="0"/>
              </a:rPr>
              <a:t>*</a:t>
            </a:r>
            <a:r>
              <a:rPr lang="en-US" strike="noStrike" dirty="0" smtClean="0">
                <a:solidFill>
                  <a:srgbClr val="000000"/>
                </a:solidFill>
                <a:latin typeface="Arial"/>
                <a:ea typeface="ＭＳ Ｐゴシック"/>
              </a:rPr>
              <a:t>Same performance is expected for 7 –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</a:rPr>
              <a:t>9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/>
              </a:rPr>
              <a:t>keV</a:t>
            </a:r>
          </a:p>
          <a:p>
            <a:pPr>
              <a:buNone/>
            </a:pPr>
            <a:r>
              <a:rPr lang="en-GB" baseline="30000" dirty="0" smtClean="0">
                <a:latin typeface="Calibri" panose="020F0502020204030204" pitchFamily="34" charset="0"/>
              </a:rPr>
              <a:t>$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/>
              </a:rPr>
              <a:t>Feasibility to be confirmed</a:t>
            </a:r>
            <a:endParaRPr lang="en-US" dirty="0"/>
          </a:p>
          <a:p>
            <a:pPr>
              <a:buNone/>
            </a:pPr>
            <a:endParaRPr sz="1200" dirty="0"/>
          </a:p>
        </p:txBody>
      </p:sp>
      <p:pic>
        <p:nvPicPr>
          <p:cNvPr id="8" name="Picture 7" descr="Screen Shot 2015-07-14 at 14.03.2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479" y="1132703"/>
            <a:ext cx="895489" cy="79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3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F17373-7C45-4563-BAB1-D7F59A214E86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93788" y="541338"/>
            <a:ext cx="7283450" cy="481012"/>
          </a:xfrm>
        </p:spPr>
        <p:txBody>
          <a:bodyPr/>
          <a:lstStyle/>
          <a:p>
            <a:r>
              <a:rPr lang="en-US" dirty="0" smtClean="0"/>
              <a:t>Reminder </a:t>
            </a:r>
            <a:br>
              <a:rPr lang="en-US" dirty="0" smtClean="0"/>
            </a:br>
            <a:r>
              <a:rPr lang="en-US" dirty="0" smtClean="0"/>
              <a:t>Base Line Detector Operation Modes – First Day</a:t>
            </a:r>
            <a:endParaRPr lang="en-US" dirty="0"/>
          </a:p>
        </p:txBody>
      </p:sp>
      <p:sp>
        <p:nvSpPr>
          <p:cNvPr id="54" name="Rectangle 15"/>
          <p:cNvSpPr txBox="1">
            <a:spLocks noChangeAspect="1" noChangeArrowheads="1"/>
          </p:cNvSpPr>
          <p:nvPr/>
        </p:nvSpPr>
        <p:spPr bwMode="auto">
          <a:xfrm>
            <a:off x="1178364" y="1540537"/>
            <a:ext cx="956610" cy="36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SzPct val="100000"/>
              <a:buNone/>
            </a:pPr>
            <a:r>
              <a:rPr lang="en-US" sz="18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DSSC</a:t>
            </a:r>
            <a:endParaRPr lang="en-GB" sz="1800" baseline="30000" dirty="0" smtClean="0"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545870"/>
              </p:ext>
            </p:extLst>
          </p:nvPr>
        </p:nvGraphicFramePr>
        <p:xfrm>
          <a:off x="173543" y="1944413"/>
          <a:ext cx="3471690" cy="4192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2779"/>
                <a:gridCol w="849637"/>
                <a:gridCol w="849637"/>
                <a:gridCol w="849637"/>
              </a:tblGrid>
              <a:tr h="254657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dk1">
                            <a:alpha val="40000"/>
                          </a:schemeClr>
                        </a:solidFill>
                      </a:endParaRP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alpha val="40000"/>
                            </a:schemeClr>
                          </a:solidFill>
                        </a:rPr>
                        <a:t>Mode I</a:t>
                      </a:r>
                      <a:endParaRPr lang="en-US" sz="1400" dirty="0">
                        <a:solidFill>
                          <a:schemeClr val="bg1">
                            <a:alpha val="40000"/>
                          </a:schemeClr>
                        </a:solidFill>
                      </a:endParaRP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alpha val="40000"/>
                            </a:schemeClr>
                          </a:solidFill>
                        </a:rPr>
                        <a:t>Mode II</a:t>
                      </a:r>
                      <a:endParaRPr lang="en-US" sz="1400" dirty="0">
                        <a:solidFill>
                          <a:schemeClr val="bg1">
                            <a:alpha val="40000"/>
                          </a:schemeClr>
                        </a:solidFill>
                      </a:endParaRP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bg1">
                              <a:alpha val="40000"/>
                            </a:schemeClr>
                          </a:solidFill>
                        </a:rPr>
                        <a:t>Mode III</a:t>
                      </a:r>
                      <a:endParaRPr lang="en-US" sz="1400" dirty="0">
                        <a:solidFill>
                          <a:schemeClr val="bg1">
                            <a:alpha val="40000"/>
                          </a:schemeClr>
                        </a:solidFill>
                      </a:endParaRP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</a:tr>
              <a:tr h="381986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Read</a:t>
                      </a:r>
                      <a:r>
                        <a:rPr lang="en-GB" sz="1200" b="1" baseline="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 Out Frequency</a:t>
                      </a:r>
                      <a:endParaRPr lang="en-GB" sz="1200" b="1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4.5 MHz</a:t>
                      </a: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381986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Photon Energy</a:t>
                      </a:r>
                      <a:endParaRPr lang="en-GB" sz="1200" b="1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1 keV</a:t>
                      </a:r>
                      <a:endParaRPr lang="en-GB" sz="1200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1.5 keV</a:t>
                      </a:r>
                      <a:endParaRPr lang="en-GB" sz="1200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0.7 keV</a:t>
                      </a:r>
                      <a:endParaRPr lang="en-GB" sz="1200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</a:tr>
              <a:tr h="687575">
                <a:tc>
                  <a:txBody>
                    <a:bodyPr/>
                    <a:lstStyle/>
                    <a:p>
                      <a:r>
                        <a:rPr lang="en-GB" sz="1200" b="1" baseline="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Max # of </a:t>
                      </a:r>
                      <a:r>
                        <a:rPr lang="en-GB" sz="1200" b="1" baseline="0" noProof="0" dirty="0" err="1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ph</a:t>
                      </a:r>
                      <a:r>
                        <a:rPr lang="en-GB" sz="1200" b="1" baseline="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/pulse/pixel</a:t>
                      </a:r>
                      <a:endParaRPr lang="en-GB" sz="1200" b="1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3 x 10</a:t>
                      </a:r>
                      <a:r>
                        <a:rPr lang="en-GB" sz="1200" baseline="300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3 </a:t>
                      </a:r>
                      <a:r>
                        <a:rPr lang="en-GB" sz="1200" baseline="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 @1keV</a:t>
                      </a:r>
                      <a:endParaRPr lang="en-GB" sz="1200" baseline="30000" noProof="0" dirty="0" smtClean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200" baseline="300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aseline="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(maximum achievable)</a:t>
                      </a:r>
                      <a:endParaRPr lang="en-GB" sz="1200" baseline="0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349565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Read</a:t>
                      </a:r>
                      <a:r>
                        <a:rPr lang="en-GB" sz="1200" b="1" baseline="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 Out Geometry</a:t>
                      </a:r>
                      <a:endParaRPr lang="en-GB" sz="1200" b="1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Full Frame</a:t>
                      </a: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534781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Single Photon </a:t>
                      </a:r>
                      <a:r>
                        <a:rPr lang="en-GB" sz="1200" b="1" baseline="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Sensitivity</a:t>
                      </a:r>
                      <a:endParaRPr lang="en-GB" sz="1200" b="1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GB" sz="1200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381986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Alignment</a:t>
                      </a:r>
                      <a:r>
                        <a:rPr lang="en-GB" sz="1200" b="1" baseline="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 Precision</a:t>
                      </a:r>
                      <a:endParaRPr lang="en-GB" sz="1200" b="1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1/10 of the</a:t>
                      </a:r>
                      <a:r>
                        <a:rPr lang="en-GB" sz="1200" baseline="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pixel size (quadrant</a:t>
                      </a:r>
                      <a:r>
                        <a:rPr lang="en-GB" sz="1200" baseline="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 level)</a:t>
                      </a:r>
                      <a:endParaRPr lang="en-GB" sz="1200" noProof="0" dirty="0" smtClean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381986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Veto Capability</a:t>
                      </a:r>
                      <a:endParaRPr lang="en-GB" sz="1200" b="1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Yes</a:t>
                      </a:r>
                      <a:endParaRPr lang="en-GB" sz="1200" baseline="30000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229192">
                <a:tc>
                  <a:txBody>
                    <a:bodyPr/>
                    <a:lstStyle/>
                    <a:p>
                      <a:r>
                        <a:rPr lang="en-GB" sz="1200" b="1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Memory</a:t>
                      </a:r>
                      <a:endParaRPr lang="en-GB" sz="1200" b="1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800 Cells (full memory)</a:t>
                      </a: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pic>
        <p:nvPicPr>
          <p:cNvPr id="49" name="Picture 27"/>
          <p:cNvPicPr>
            <a:picLocks noChangeAspect="1" noChangeArrowheads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33" y="1111738"/>
            <a:ext cx="810367" cy="80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" name="Rectangle 15"/>
          <p:cNvSpPr txBox="1">
            <a:spLocks noChangeAspect="1" noChangeArrowheads="1"/>
          </p:cNvSpPr>
          <p:nvPr/>
        </p:nvSpPr>
        <p:spPr bwMode="auto">
          <a:xfrm>
            <a:off x="3808982" y="1540537"/>
            <a:ext cx="956610" cy="36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SzPct val="100000"/>
              <a:buNone/>
            </a:pPr>
            <a:r>
              <a:rPr lang="en-US" sz="18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AGIPD</a:t>
            </a:r>
            <a:endParaRPr lang="en-GB" sz="1800" baseline="30000" dirty="0" smtClean="0">
              <a:solidFill>
                <a:schemeClr val="accent2">
                  <a:lumMod val="40000"/>
                  <a:lumOff val="60000"/>
                </a:schemeClr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14026"/>
              </p:ext>
            </p:extLst>
          </p:nvPr>
        </p:nvGraphicFramePr>
        <p:xfrm>
          <a:off x="3662268" y="1944413"/>
          <a:ext cx="2548912" cy="4202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37"/>
                <a:gridCol w="849638"/>
                <a:gridCol w="849637"/>
              </a:tblGrid>
              <a:tr h="3055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</a:t>
                      </a:r>
                      <a:endParaRPr lang="en-US" sz="1400" dirty="0"/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</a:t>
                      </a:r>
                      <a:endParaRPr lang="en-US" sz="1400" dirty="0"/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III</a:t>
                      </a:r>
                      <a:endParaRPr lang="en-US" sz="1400" dirty="0"/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</a:tr>
              <a:tr h="458279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4.5 MHz</a:t>
                      </a: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8.3 keV</a:t>
                      </a:r>
                      <a:r>
                        <a:rPr lang="en-US" sz="1200" baseline="3000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+mn-lt"/>
                          <a:ea typeface="+mn-ea"/>
                        </a:rPr>
                        <a:t>#</a:t>
                      </a:r>
                      <a:endParaRPr lang="en-GB" sz="1200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15 keV</a:t>
                      </a:r>
                      <a:endParaRPr lang="en-GB" sz="1200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7 keV</a:t>
                      </a:r>
                      <a:endParaRPr lang="en-GB" sz="1200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</a:tr>
              <a:tr h="689198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GB" sz="1200" baseline="300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4 </a:t>
                      </a:r>
                      <a:r>
                        <a:rPr lang="en-GB" sz="1200" baseline="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 @12.4 keV</a:t>
                      </a:r>
                      <a:endParaRPr lang="en-GB" sz="1200" baseline="30000" noProof="0" dirty="0" smtClean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200" baseline="300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aseline="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(maximum achievable)</a:t>
                      </a:r>
                      <a:endParaRPr lang="en-GB" sz="1200" baseline="0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Full Frame</a:t>
                      </a: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641590">
                <a:tc gridSpan="2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Yes</a:t>
                      </a:r>
                    </a:p>
                    <a:p>
                      <a:pPr algn="ctr"/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0.15 </a:t>
                      </a:r>
                      <a:r>
                        <a:rPr lang="en-GB" sz="1200" noProof="0" dirty="0" err="1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ph</a:t>
                      </a:r>
                      <a:r>
                        <a:rPr lang="en-GB" sz="1200" baseline="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 RMS Noise</a:t>
                      </a:r>
                      <a:endParaRPr lang="en-GB" sz="1200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No</a:t>
                      </a:r>
                      <a:endParaRPr lang="en-GB" sz="1200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1/10 of the</a:t>
                      </a:r>
                      <a:r>
                        <a:rPr lang="en-GB" sz="1200" baseline="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pixel size</a:t>
                      </a: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Yes</a:t>
                      </a:r>
                      <a:endParaRPr lang="en-GB" sz="1200" noProof="0" dirty="0">
                        <a:solidFill>
                          <a:schemeClr val="dk1">
                            <a:alpha val="40000"/>
                          </a:schemeClr>
                        </a:solidFill>
                        <a:latin typeface="Calibri" panose="020F0502020204030204" pitchFamily="34" charset="0"/>
                      </a:endParaRP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274967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solidFill>
                            <a:schemeClr val="dk1">
                              <a:alpha val="40000"/>
                            </a:schemeClr>
                          </a:solidFill>
                          <a:latin typeface="Calibri" panose="020F0502020204030204" pitchFamily="34" charset="0"/>
                        </a:rPr>
                        <a:t>352 Cells (full memory)</a:t>
                      </a:r>
                    </a:p>
                  </a:txBody>
                  <a:tcPr anchor="ctr" anchorCtr="1">
                    <a:solidFill>
                      <a:schemeClr val="bg1">
                        <a:lumMod val="65000"/>
                        <a:alpha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graphicFrame>
        <p:nvGraphicFramePr>
          <p:cNvPr id="65" name="Table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881061"/>
              </p:ext>
            </p:extLst>
          </p:nvPr>
        </p:nvGraphicFramePr>
        <p:xfrm>
          <a:off x="6231100" y="1938921"/>
          <a:ext cx="2548912" cy="42026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37"/>
                <a:gridCol w="849638"/>
                <a:gridCol w="849637"/>
              </a:tblGrid>
              <a:tr h="30551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</a:t>
                      </a:r>
                      <a:endParaRPr lang="en-US" sz="14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Mode III</a:t>
                      </a:r>
                      <a:endParaRPr lang="en-US" sz="1400" dirty="0"/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10 Hz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>
                  <a:txBody>
                    <a:bodyPr/>
                    <a:lstStyle/>
                    <a:p>
                      <a:pPr algn="ctr"/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1 keV</a:t>
                      </a:r>
                      <a:endParaRPr lang="en-GB" sz="1200" baseline="300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1.5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0.7 keV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689198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2.5 x 10</a:t>
                      </a:r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2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@1 keV</a:t>
                      </a:r>
                      <a:endParaRPr lang="en-GB" sz="1200" baseline="30000" noProof="0" dirty="0" smtClean="0">
                        <a:latin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GB" sz="1200" baseline="3000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(maximum achievable)</a:t>
                      </a:r>
                      <a:endParaRPr lang="en-GB" sz="12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baseline="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Full Frame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641590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Yes</a:t>
                      </a:r>
                      <a:endParaRPr lang="en-GB" sz="1200" baseline="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1/10 of the</a:t>
                      </a:r>
                      <a:r>
                        <a:rPr lang="en-GB" sz="1200" baseline="0" noProof="0" dirty="0" smtClean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pixel size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458279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Not available</a:t>
                      </a:r>
                      <a:endParaRPr lang="en-GB" sz="12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  <a:tr h="274967"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 noProof="0" dirty="0" smtClean="0">
                          <a:latin typeface="Calibri" panose="020F0502020204030204" pitchFamily="34" charset="0"/>
                        </a:rPr>
                        <a:t>Not available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GB" sz="1400" noProof="0" dirty="0" smtClean="0">
                        <a:latin typeface="Calibri" panose="020F0502020204030204" pitchFamily="34" charset="0"/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66" name="Rectangle 15"/>
          <p:cNvSpPr txBox="1">
            <a:spLocks noChangeAspect="1" noChangeArrowheads="1"/>
          </p:cNvSpPr>
          <p:nvPr/>
        </p:nvSpPr>
        <p:spPr bwMode="auto">
          <a:xfrm>
            <a:off x="6301946" y="1541910"/>
            <a:ext cx="1160161" cy="36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36000" rIns="72000" bIns="36000" numCol="1" anchor="t" anchorCtr="0" compatLnSpc="1">
            <a:prstTxWarp prst="textNoShape">
              <a:avLst/>
            </a:prstTxWarp>
          </a:bodyPr>
          <a:lstStyle>
            <a:lvl1pPr marL="298450" indent="-298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n"/>
              <a:defRPr sz="2400">
                <a:solidFill>
                  <a:schemeClr val="tx2"/>
                </a:solidFill>
                <a:latin typeface="+mn-lt"/>
                <a:ea typeface="+mn-ea"/>
                <a:cs typeface="ＭＳ Ｐゴシック" charset="-128"/>
              </a:defRPr>
            </a:lvl1pPr>
            <a:lvl2pPr marL="558800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charset="2"/>
              <a:buChar char="§"/>
              <a:defRPr sz="2400">
                <a:solidFill>
                  <a:schemeClr val="tx2"/>
                </a:solidFill>
                <a:latin typeface="+mn-lt"/>
                <a:ea typeface="+mn-ea"/>
              </a:defRPr>
            </a:lvl2pPr>
            <a:lvl3pPr marL="817563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charset="2"/>
              <a:buChar char=""/>
              <a:defRPr sz="2400">
                <a:solidFill>
                  <a:schemeClr val="tx2"/>
                </a:solidFill>
                <a:latin typeface="+mn-lt"/>
                <a:ea typeface="+mn-ea"/>
              </a:defRPr>
            </a:lvl3pPr>
            <a:lvl4pPr marL="1077913" indent="-258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charset="2"/>
              <a:buChar char="§"/>
              <a:defRPr sz="2400">
                <a:solidFill>
                  <a:srgbClr val="100F2E"/>
                </a:solidFill>
                <a:latin typeface="+mn-lt"/>
                <a:ea typeface="+mn-ea"/>
              </a:defRPr>
            </a:lvl4pPr>
            <a:lvl5pPr marL="1312863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5pPr>
            <a:lvl6pPr marL="17700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6pPr>
            <a:lvl7pPr marL="22272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7pPr>
            <a:lvl8pPr marL="26844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8pPr>
            <a:lvl9pPr marL="3141663" indent="-223838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SzPct val="100000"/>
              <a:buNone/>
            </a:pPr>
            <a:r>
              <a:rPr lang="en-US" sz="1800" b="1" dirty="0" smtClean="0">
                <a:solidFill>
                  <a:srgbClr val="FD930A"/>
                </a:solidFill>
              </a:rPr>
              <a:t>FastCCD</a:t>
            </a:r>
            <a:endParaRPr lang="en-GB" sz="1800" baseline="30000" dirty="0" smtClean="0">
              <a:solidFill>
                <a:srgbClr val="FD930A"/>
              </a:solidFill>
              <a:latin typeface="Arial" charset="0"/>
              <a:ea typeface="ＭＳ Ｐゴシック" charset="0"/>
              <a:sym typeface="Wingdings" charset="0"/>
            </a:endParaRPr>
          </a:p>
        </p:txBody>
      </p:sp>
      <p:sp>
        <p:nvSpPr>
          <p:cNvPr id="67" name="TextShape 5"/>
          <p:cNvSpPr txBox="1"/>
          <p:nvPr/>
        </p:nvSpPr>
        <p:spPr>
          <a:xfrm>
            <a:off x="3658973" y="6152647"/>
            <a:ext cx="2546865" cy="231677"/>
          </a:xfrm>
          <a:prstGeom prst="rect">
            <a:avLst/>
          </a:prstGeom>
          <a:noFill/>
          <a:ln w="54000">
            <a:noFill/>
          </a:ln>
        </p:spPr>
        <p:txBody>
          <a:bodyPr lIns="72000" tIns="36000" rIns="72000" bIns="36000"/>
          <a:lstStyle/>
          <a:p>
            <a:pPr>
              <a:buNone/>
            </a:pPr>
            <a:r>
              <a:rPr lang="en-US" baseline="30000" dirty="0">
                <a:solidFill>
                  <a:schemeClr val="tx1">
                    <a:alpha val="40000"/>
                  </a:schemeClr>
                </a:solidFill>
                <a:latin typeface="Arial"/>
                <a:ea typeface="ＭＳ Ｐゴシック"/>
              </a:rPr>
              <a:t>#</a:t>
            </a:r>
            <a:r>
              <a:rPr lang="en-US" dirty="0">
                <a:solidFill>
                  <a:schemeClr val="tx1">
                    <a:alpha val="40000"/>
                  </a:schemeClr>
                </a:solidFill>
                <a:latin typeface="Arial"/>
                <a:ea typeface="ＭＳ Ｐゴシック"/>
              </a:rPr>
              <a:t>Same performance is expected for 7 – 12 </a:t>
            </a:r>
            <a:r>
              <a:rPr lang="en-US" dirty="0" smtClean="0">
                <a:solidFill>
                  <a:schemeClr val="tx1">
                    <a:alpha val="40000"/>
                  </a:schemeClr>
                </a:solidFill>
                <a:latin typeface="Arial"/>
                <a:ea typeface="ＭＳ Ｐゴシック"/>
              </a:rPr>
              <a:t>keV</a:t>
            </a:r>
            <a:endParaRPr dirty="0">
              <a:solidFill>
                <a:schemeClr val="tx1">
                  <a:alpha val="40000"/>
                </a:schemeClr>
              </a:solidFill>
            </a:endParaRPr>
          </a:p>
        </p:txBody>
      </p:sp>
      <p:pic>
        <p:nvPicPr>
          <p:cNvPr id="15" name="Picture 14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34" y="1112502"/>
            <a:ext cx="833419" cy="806183"/>
          </a:xfrm>
          <a:prstGeom prst="rect">
            <a:avLst/>
          </a:prstGeom>
        </p:spPr>
      </p:pic>
      <p:pic>
        <p:nvPicPr>
          <p:cNvPr id="20" name="Picture 19" descr="Screen Shot 2015-07-14 at 14.03.25.png"/>
          <p:cNvPicPr>
            <a:picLocks noChangeAspect="1"/>
          </p:cNvPicPr>
          <p:nvPr/>
        </p:nvPicPr>
        <p:blipFill>
          <a:blip r:embed="rId5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479" y="1132703"/>
            <a:ext cx="895489" cy="79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28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8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27485</TotalTime>
  <Words>2148</Words>
  <Application>Microsoft Macintosh PowerPoint</Application>
  <PresentationFormat>On-screen Show (4:3)</PresentationFormat>
  <Paragraphs>449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DESY European XFEL</vt:lpstr>
      <vt:lpstr>Status of the  Detector Development Program   M. Kuster  for  WP75 </vt:lpstr>
      <vt:lpstr>Changes in CAS and Impact on WP75</vt:lpstr>
      <vt:lpstr>PowerPoint Presentation</vt:lpstr>
      <vt:lpstr>PowerPoint Presentation</vt:lpstr>
      <vt:lpstr>PowerPoint Presentation</vt:lpstr>
      <vt:lpstr>PowerPoint Presentation</vt:lpstr>
      <vt:lpstr>Detector Laboratory Munich</vt:lpstr>
      <vt:lpstr>Reminder Base Line Detector Operation Modes – First Day</vt:lpstr>
      <vt:lpstr>Reminder  Base Line Detector Operation Modes – First Day</vt:lpstr>
      <vt:lpstr>Reminder  Commissioning – Pulse Patterns</vt:lpstr>
      <vt:lpstr> Commissioning – Start Up Operation</vt:lpstr>
      <vt:lpstr>Reminder –  Detector Tests at HERA South</vt:lpstr>
      <vt:lpstr>End to End Test – Test Scenario</vt:lpstr>
      <vt:lpstr>End to End Test – Preparation in HERA South</vt:lpstr>
      <vt:lpstr> Detector Integration Milestones SASE I – III</vt:lpstr>
      <vt:lpstr> Detector Integration Milestones SASE I – III</vt:lpstr>
      <vt:lpstr>21th XDAC – Organization and Dead Lines</vt:lpstr>
      <vt:lpstr>Detector Group at the European XFEL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WP-X   XFEL Project Progress Report (2-2009)</dc:title>
  <dc:creator>Wichmann, Riko</dc:creator>
  <cp:lastModifiedBy>Markus Kuster</cp:lastModifiedBy>
  <cp:revision>2941</cp:revision>
  <cp:lastPrinted>2016-05-20T15:28:30Z</cp:lastPrinted>
  <dcterms:modified xsi:type="dcterms:W3CDTF">2016-05-22T21:03:27Z</dcterms:modified>
</cp:coreProperties>
</file>