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8" r:id="rId3"/>
    <p:sldId id="364" r:id="rId4"/>
    <p:sldId id="365" r:id="rId5"/>
    <p:sldId id="266" r:id="rId6"/>
    <p:sldId id="262" r:id="rId7"/>
    <p:sldId id="371" r:id="rId8"/>
    <p:sldId id="366" r:id="rId9"/>
    <p:sldId id="263" r:id="rId10"/>
    <p:sldId id="367" r:id="rId11"/>
    <p:sldId id="368" r:id="rId12"/>
    <p:sldId id="370" r:id="rId13"/>
    <p:sldId id="369" r:id="rId14"/>
    <p:sldId id="264" r:id="rId15"/>
    <p:sldId id="372" r:id="rId16"/>
    <p:sldId id="375" r:id="rId17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2FD5B-D039-4136-B9D9-BA5475C9A254}" type="datetimeFigureOut">
              <a:rPr lang="de-DE" smtClean="0"/>
              <a:t>23.05.2016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B948-242B-4542-B0AF-ACB75FB80A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1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random vetoing possibility.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59C-10BC-403D-80AF-7AADE9D5417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7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3D68F-03EE-4E62-B97E-1C6DA496908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7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0" y="0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6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9" name="Grafik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3017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65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819254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3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WP 2.4</a:t>
            </a:r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>
          <a:xfrm>
            <a:off x="4283968" y="6494107"/>
            <a:ext cx="48486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200" dirty="0" smtClean="0"/>
              <a:t>Peter Göttlicher, May. 25</a:t>
            </a:r>
            <a:r>
              <a:rPr lang="de-DE" sz="1200" baseline="30000" dirty="0" smtClean="0"/>
              <a:t>th</a:t>
            </a:r>
            <a:r>
              <a:rPr lang="de-DE" sz="1200" dirty="0" smtClean="0"/>
              <a:t> 2016 </a:t>
            </a:r>
            <a:r>
              <a:rPr lang="de-DE" dirty="0" smtClean="0"/>
              <a:t>WP2.4/</a:t>
            </a:r>
            <a:fld id="{063A4EEF-9C95-4236-88C5-11CE455D78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65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3"/>
          </p:nvPr>
        </p:nvSpPr>
        <p:spPr>
          <a:xfrm>
            <a:off x="3059832" y="630932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WP 2.4</a:t>
            </a:r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4"/>
          </p:nvPr>
        </p:nvSpPr>
        <p:spPr>
          <a:xfrm>
            <a:off x="4283968" y="6494107"/>
            <a:ext cx="484867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200" dirty="0" smtClean="0"/>
              <a:t>Peter Göttlicher, </a:t>
            </a:r>
            <a:r>
              <a:rPr lang="de-DE" sz="1200" dirty="0" err="1" smtClean="0"/>
              <a:t>Dec</a:t>
            </a:r>
            <a:r>
              <a:rPr lang="de-DE" sz="1200" dirty="0" smtClean="0"/>
              <a:t>. 9</a:t>
            </a:r>
            <a:r>
              <a:rPr lang="de-DE" sz="1200" baseline="30000" dirty="0" smtClean="0"/>
              <a:t>th</a:t>
            </a:r>
            <a:r>
              <a:rPr lang="de-DE" sz="1200" dirty="0" smtClean="0"/>
              <a:t> </a:t>
            </a:r>
            <a:r>
              <a:rPr lang="de-DE" dirty="0" smtClean="0"/>
              <a:t>WP2.4/</a:t>
            </a:r>
            <a:fld id="{063A4EEF-9C95-4236-88C5-11CE455D78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2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BBD-CB92-40DA-B0E2-1A65696EA20F}" type="datetimeFigureOut">
              <a:rPr lang="de-DE" smtClean="0"/>
              <a:t>23.05.2016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1B8B-E6B0-491D-AC87-9E298612822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80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6864" cy="3096344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AGIPD Project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May 2016 – XDAC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7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696744" cy="923925"/>
          </a:xfrm>
        </p:spPr>
        <p:txBody>
          <a:bodyPr/>
          <a:lstStyle/>
          <a:p>
            <a:r>
              <a:rPr lang="en-US" sz="3600" dirty="0" smtClean="0"/>
              <a:t>Calibration Framework</a:t>
            </a:r>
            <a:endParaRPr lang="en-US" sz="3600" dirty="0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90" y="1239093"/>
            <a:ext cx="757555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2" name="Freeform 1181"/>
          <p:cNvSpPr/>
          <p:nvPr/>
        </p:nvSpPr>
        <p:spPr>
          <a:xfrm>
            <a:off x="785004" y="1354347"/>
            <a:ext cx="7660256" cy="5348378"/>
          </a:xfrm>
          <a:custGeom>
            <a:avLst/>
            <a:gdLst>
              <a:gd name="connsiteX0" fmla="*/ 103517 w 7660256"/>
              <a:gd name="connsiteY0" fmla="*/ 0 h 5348378"/>
              <a:gd name="connsiteX1" fmla="*/ 94890 w 7660256"/>
              <a:gd name="connsiteY1" fmla="*/ 698740 h 5348378"/>
              <a:gd name="connsiteX2" fmla="*/ 86264 w 7660256"/>
              <a:gd name="connsiteY2" fmla="*/ 724619 h 5348378"/>
              <a:gd name="connsiteX3" fmla="*/ 77638 w 7660256"/>
              <a:gd name="connsiteY3" fmla="*/ 793630 h 5348378"/>
              <a:gd name="connsiteX4" fmla="*/ 69011 w 7660256"/>
              <a:gd name="connsiteY4" fmla="*/ 828136 h 5348378"/>
              <a:gd name="connsiteX5" fmla="*/ 60385 w 7660256"/>
              <a:gd name="connsiteY5" fmla="*/ 871268 h 5348378"/>
              <a:gd name="connsiteX6" fmla="*/ 51758 w 7660256"/>
              <a:gd name="connsiteY6" fmla="*/ 905774 h 5348378"/>
              <a:gd name="connsiteX7" fmla="*/ 34505 w 7660256"/>
              <a:gd name="connsiteY7" fmla="*/ 957532 h 5348378"/>
              <a:gd name="connsiteX8" fmla="*/ 25879 w 7660256"/>
              <a:gd name="connsiteY8" fmla="*/ 1000664 h 5348378"/>
              <a:gd name="connsiteX9" fmla="*/ 17253 w 7660256"/>
              <a:gd name="connsiteY9" fmla="*/ 1095555 h 5348378"/>
              <a:gd name="connsiteX10" fmla="*/ 8626 w 7660256"/>
              <a:gd name="connsiteY10" fmla="*/ 1155940 h 5348378"/>
              <a:gd name="connsiteX11" fmla="*/ 0 w 7660256"/>
              <a:gd name="connsiteY11" fmla="*/ 1630393 h 5348378"/>
              <a:gd name="connsiteX12" fmla="*/ 8626 w 7660256"/>
              <a:gd name="connsiteY12" fmla="*/ 2518913 h 5348378"/>
              <a:gd name="connsiteX13" fmla="*/ 17253 w 7660256"/>
              <a:gd name="connsiteY13" fmla="*/ 2544793 h 5348378"/>
              <a:gd name="connsiteX14" fmla="*/ 34505 w 7660256"/>
              <a:gd name="connsiteY14" fmla="*/ 2794959 h 5348378"/>
              <a:gd name="connsiteX15" fmla="*/ 43132 w 7660256"/>
              <a:gd name="connsiteY15" fmla="*/ 2907102 h 5348378"/>
              <a:gd name="connsiteX16" fmla="*/ 60385 w 7660256"/>
              <a:gd name="connsiteY16" fmla="*/ 3640347 h 5348378"/>
              <a:gd name="connsiteX17" fmla="*/ 69011 w 7660256"/>
              <a:gd name="connsiteY17" fmla="*/ 3752491 h 5348378"/>
              <a:gd name="connsiteX18" fmla="*/ 86264 w 7660256"/>
              <a:gd name="connsiteY18" fmla="*/ 3899140 h 5348378"/>
              <a:gd name="connsiteX19" fmla="*/ 94890 w 7660256"/>
              <a:gd name="connsiteY19" fmla="*/ 3933645 h 5348378"/>
              <a:gd name="connsiteX20" fmla="*/ 103517 w 7660256"/>
              <a:gd name="connsiteY20" fmla="*/ 4088921 h 5348378"/>
              <a:gd name="connsiteX21" fmla="*/ 112143 w 7660256"/>
              <a:gd name="connsiteY21" fmla="*/ 4123427 h 5348378"/>
              <a:gd name="connsiteX22" fmla="*/ 120770 w 7660256"/>
              <a:gd name="connsiteY22" fmla="*/ 4252823 h 5348378"/>
              <a:gd name="connsiteX23" fmla="*/ 129396 w 7660256"/>
              <a:gd name="connsiteY23" fmla="*/ 4295955 h 5348378"/>
              <a:gd name="connsiteX24" fmla="*/ 146649 w 7660256"/>
              <a:gd name="connsiteY24" fmla="*/ 4382219 h 5348378"/>
              <a:gd name="connsiteX25" fmla="*/ 172528 w 7660256"/>
              <a:gd name="connsiteY25" fmla="*/ 4477110 h 5348378"/>
              <a:gd name="connsiteX26" fmla="*/ 181154 w 7660256"/>
              <a:gd name="connsiteY26" fmla="*/ 4502989 h 5348378"/>
              <a:gd name="connsiteX27" fmla="*/ 198407 w 7660256"/>
              <a:gd name="connsiteY27" fmla="*/ 4589253 h 5348378"/>
              <a:gd name="connsiteX28" fmla="*/ 207034 w 7660256"/>
              <a:gd name="connsiteY28" fmla="*/ 4632385 h 5348378"/>
              <a:gd name="connsiteX29" fmla="*/ 215660 w 7660256"/>
              <a:gd name="connsiteY29" fmla="*/ 4666891 h 5348378"/>
              <a:gd name="connsiteX30" fmla="*/ 224287 w 7660256"/>
              <a:gd name="connsiteY30" fmla="*/ 4692770 h 5348378"/>
              <a:gd name="connsiteX31" fmla="*/ 241539 w 7660256"/>
              <a:gd name="connsiteY31" fmla="*/ 4761781 h 5348378"/>
              <a:gd name="connsiteX32" fmla="*/ 258792 w 7660256"/>
              <a:gd name="connsiteY32" fmla="*/ 4787661 h 5348378"/>
              <a:gd name="connsiteX33" fmla="*/ 293298 w 7660256"/>
              <a:gd name="connsiteY33" fmla="*/ 4848045 h 5348378"/>
              <a:gd name="connsiteX34" fmla="*/ 336430 w 7660256"/>
              <a:gd name="connsiteY34" fmla="*/ 4917057 h 5348378"/>
              <a:gd name="connsiteX35" fmla="*/ 396815 w 7660256"/>
              <a:gd name="connsiteY35" fmla="*/ 4977442 h 5348378"/>
              <a:gd name="connsiteX36" fmla="*/ 474453 w 7660256"/>
              <a:gd name="connsiteY36" fmla="*/ 5029200 h 5348378"/>
              <a:gd name="connsiteX37" fmla="*/ 534838 w 7660256"/>
              <a:gd name="connsiteY37" fmla="*/ 5063706 h 5348378"/>
              <a:gd name="connsiteX38" fmla="*/ 569343 w 7660256"/>
              <a:gd name="connsiteY38" fmla="*/ 5072332 h 5348378"/>
              <a:gd name="connsiteX39" fmla="*/ 621102 w 7660256"/>
              <a:gd name="connsiteY39" fmla="*/ 5098211 h 5348378"/>
              <a:gd name="connsiteX40" fmla="*/ 655607 w 7660256"/>
              <a:gd name="connsiteY40" fmla="*/ 5115464 h 5348378"/>
              <a:gd name="connsiteX41" fmla="*/ 715992 w 7660256"/>
              <a:gd name="connsiteY41" fmla="*/ 5132717 h 5348378"/>
              <a:gd name="connsiteX42" fmla="*/ 785004 w 7660256"/>
              <a:gd name="connsiteY42" fmla="*/ 5149970 h 5348378"/>
              <a:gd name="connsiteX43" fmla="*/ 888521 w 7660256"/>
              <a:gd name="connsiteY43" fmla="*/ 5167223 h 5348378"/>
              <a:gd name="connsiteX44" fmla="*/ 940279 w 7660256"/>
              <a:gd name="connsiteY44" fmla="*/ 5175849 h 5348378"/>
              <a:gd name="connsiteX45" fmla="*/ 1043796 w 7660256"/>
              <a:gd name="connsiteY45" fmla="*/ 5201728 h 5348378"/>
              <a:gd name="connsiteX46" fmla="*/ 1164566 w 7660256"/>
              <a:gd name="connsiteY46" fmla="*/ 5218981 h 5348378"/>
              <a:gd name="connsiteX47" fmla="*/ 1199071 w 7660256"/>
              <a:gd name="connsiteY47" fmla="*/ 5227608 h 5348378"/>
              <a:gd name="connsiteX48" fmla="*/ 1319841 w 7660256"/>
              <a:gd name="connsiteY48" fmla="*/ 5244861 h 5348378"/>
              <a:gd name="connsiteX49" fmla="*/ 1362973 w 7660256"/>
              <a:gd name="connsiteY49" fmla="*/ 5253487 h 5348378"/>
              <a:gd name="connsiteX50" fmla="*/ 1570007 w 7660256"/>
              <a:gd name="connsiteY50" fmla="*/ 5262113 h 5348378"/>
              <a:gd name="connsiteX51" fmla="*/ 1992702 w 7660256"/>
              <a:gd name="connsiteY51" fmla="*/ 5279366 h 5348378"/>
              <a:gd name="connsiteX52" fmla="*/ 2432649 w 7660256"/>
              <a:gd name="connsiteY52" fmla="*/ 5296619 h 5348378"/>
              <a:gd name="connsiteX53" fmla="*/ 2976113 w 7660256"/>
              <a:gd name="connsiteY53" fmla="*/ 5305245 h 5348378"/>
              <a:gd name="connsiteX54" fmla="*/ 3416060 w 7660256"/>
              <a:gd name="connsiteY54" fmla="*/ 5313872 h 5348378"/>
              <a:gd name="connsiteX55" fmla="*/ 4364966 w 7660256"/>
              <a:gd name="connsiteY55" fmla="*/ 5331125 h 5348378"/>
              <a:gd name="connsiteX56" fmla="*/ 4546121 w 7660256"/>
              <a:gd name="connsiteY56" fmla="*/ 5339751 h 5348378"/>
              <a:gd name="connsiteX57" fmla="*/ 4848045 w 7660256"/>
              <a:gd name="connsiteY57" fmla="*/ 5348378 h 5348378"/>
              <a:gd name="connsiteX58" fmla="*/ 5745192 w 7660256"/>
              <a:gd name="connsiteY58" fmla="*/ 5339751 h 5348378"/>
              <a:gd name="connsiteX59" fmla="*/ 5848709 w 7660256"/>
              <a:gd name="connsiteY59" fmla="*/ 5331125 h 5348378"/>
              <a:gd name="connsiteX60" fmla="*/ 5874588 w 7660256"/>
              <a:gd name="connsiteY60" fmla="*/ 5322498 h 5348378"/>
              <a:gd name="connsiteX61" fmla="*/ 5917721 w 7660256"/>
              <a:gd name="connsiteY61" fmla="*/ 5313872 h 5348378"/>
              <a:gd name="connsiteX62" fmla="*/ 5960853 w 7660256"/>
              <a:gd name="connsiteY62" fmla="*/ 5296619 h 5348378"/>
              <a:gd name="connsiteX63" fmla="*/ 6012611 w 7660256"/>
              <a:gd name="connsiteY63" fmla="*/ 5270740 h 5348378"/>
              <a:gd name="connsiteX64" fmla="*/ 6090249 w 7660256"/>
              <a:gd name="connsiteY64" fmla="*/ 5210355 h 5348378"/>
              <a:gd name="connsiteX65" fmla="*/ 6116128 w 7660256"/>
              <a:gd name="connsiteY65" fmla="*/ 5193102 h 5348378"/>
              <a:gd name="connsiteX66" fmla="*/ 6150634 w 7660256"/>
              <a:gd name="connsiteY66" fmla="*/ 5184476 h 5348378"/>
              <a:gd name="connsiteX67" fmla="*/ 6176513 w 7660256"/>
              <a:gd name="connsiteY67" fmla="*/ 5175849 h 5348378"/>
              <a:gd name="connsiteX68" fmla="*/ 6245524 w 7660256"/>
              <a:gd name="connsiteY68" fmla="*/ 5158596 h 5348378"/>
              <a:gd name="connsiteX69" fmla="*/ 6271404 w 7660256"/>
              <a:gd name="connsiteY69" fmla="*/ 5141344 h 5348378"/>
              <a:gd name="connsiteX70" fmla="*/ 6297283 w 7660256"/>
              <a:gd name="connsiteY70" fmla="*/ 5132717 h 5348378"/>
              <a:gd name="connsiteX71" fmla="*/ 6314536 w 7660256"/>
              <a:gd name="connsiteY71" fmla="*/ 5106838 h 5348378"/>
              <a:gd name="connsiteX72" fmla="*/ 6357668 w 7660256"/>
              <a:gd name="connsiteY72" fmla="*/ 5029200 h 5348378"/>
              <a:gd name="connsiteX73" fmla="*/ 6400800 w 7660256"/>
              <a:gd name="connsiteY73" fmla="*/ 4968815 h 5348378"/>
              <a:gd name="connsiteX74" fmla="*/ 6426679 w 7660256"/>
              <a:gd name="connsiteY74" fmla="*/ 4942936 h 5348378"/>
              <a:gd name="connsiteX75" fmla="*/ 6443932 w 7660256"/>
              <a:gd name="connsiteY75" fmla="*/ 4917057 h 5348378"/>
              <a:gd name="connsiteX76" fmla="*/ 6469811 w 7660256"/>
              <a:gd name="connsiteY76" fmla="*/ 4891178 h 5348378"/>
              <a:gd name="connsiteX77" fmla="*/ 6504317 w 7660256"/>
              <a:gd name="connsiteY77" fmla="*/ 4839419 h 5348378"/>
              <a:gd name="connsiteX78" fmla="*/ 6530196 w 7660256"/>
              <a:gd name="connsiteY78" fmla="*/ 4813540 h 5348378"/>
              <a:gd name="connsiteX79" fmla="*/ 6547449 w 7660256"/>
              <a:gd name="connsiteY79" fmla="*/ 4779034 h 5348378"/>
              <a:gd name="connsiteX80" fmla="*/ 6564702 w 7660256"/>
              <a:gd name="connsiteY80" fmla="*/ 4753155 h 5348378"/>
              <a:gd name="connsiteX81" fmla="*/ 6599207 w 7660256"/>
              <a:gd name="connsiteY81" fmla="*/ 4675517 h 5348378"/>
              <a:gd name="connsiteX82" fmla="*/ 6607834 w 7660256"/>
              <a:gd name="connsiteY82" fmla="*/ 4641011 h 5348378"/>
              <a:gd name="connsiteX83" fmla="*/ 6625087 w 7660256"/>
              <a:gd name="connsiteY83" fmla="*/ 4615132 h 5348378"/>
              <a:gd name="connsiteX84" fmla="*/ 6642339 w 7660256"/>
              <a:gd name="connsiteY84" fmla="*/ 4546121 h 5348378"/>
              <a:gd name="connsiteX85" fmla="*/ 6659592 w 7660256"/>
              <a:gd name="connsiteY85" fmla="*/ 4494362 h 5348378"/>
              <a:gd name="connsiteX86" fmla="*/ 6676845 w 7660256"/>
              <a:gd name="connsiteY86" fmla="*/ 4425351 h 5348378"/>
              <a:gd name="connsiteX87" fmla="*/ 6668219 w 7660256"/>
              <a:gd name="connsiteY87" fmla="*/ 4252823 h 5348378"/>
              <a:gd name="connsiteX88" fmla="*/ 6650966 w 7660256"/>
              <a:gd name="connsiteY88" fmla="*/ 4183811 h 5348378"/>
              <a:gd name="connsiteX89" fmla="*/ 6659592 w 7660256"/>
              <a:gd name="connsiteY89" fmla="*/ 4080295 h 5348378"/>
              <a:gd name="connsiteX90" fmla="*/ 6668219 w 7660256"/>
              <a:gd name="connsiteY90" fmla="*/ 4054415 h 5348378"/>
              <a:gd name="connsiteX91" fmla="*/ 6694098 w 7660256"/>
              <a:gd name="connsiteY91" fmla="*/ 4045789 h 5348378"/>
              <a:gd name="connsiteX92" fmla="*/ 7643004 w 7660256"/>
              <a:gd name="connsiteY92" fmla="*/ 4019910 h 5348378"/>
              <a:gd name="connsiteX93" fmla="*/ 7625751 w 7660256"/>
              <a:gd name="connsiteY93" fmla="*/ 3994030 h 5348378"/>
              <a:gd name="connsiteX94" fmla="*/ 7599871 w 7660256"/>
              <a:gd name="connsiteY94" fmla="*/ 3985404 h 5348378"/>
              <a:gd name="connsiteX95" fmla="*/ 7573992 w 7660256"/>
              <a:gd name="connsiteY95" fmla="*/ 3968151 h 5348378"/>
              <a:gd name="connsiteX96" fmla="*/ 7548113 w 7660256"/>
              <a:gd name="connsiteY96" fmla="*/ 4019910 h 5348378"/>
              <a:gd name="connsiteX97" fmla="*/ 7513607 w 7660256"/>
              <a:gd name="connsiteY97" fmla="*/ 4071668 h 5348378"/>
              <a:gd name="connsiteX98" fmla="*/ 7522234 w 7660256"/>
              <a:gd name="connsiteY98" fmla="*/ 4114800 h 5348378"/>
              <a:gd name="connsiteX99" fmla="*/ 7548113 w 7660256"/>
              <a:gd name="connsiteY99" fmla="*/ 4097547 h 5348378"/>
              <a:gd name="connsiteX100" fmla="*/ 7582619 w 7660256"/>
              <a:gd name="connsiteY100" fmla="*/ 4080295 h 5348378"/>
              <a:gd name="connsiteX101" fmla="*/ 7643004 w 7660256"/>
              <a:gd name="connsiteY101" fmla="*/ 4037162 h 5348378"/>
              <a:gd name="connsiteX102" fmla="*/ 7660256 w 7660256"/>
              <a:gd name="connsiteY102" fmla="*/ 4028536 h 53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7660256" h="5348378">
                <a:moveTo>
                  <a:pt x="103517" y="0"/>
                </a:moveTo>
                <a:cubicBezTo>
                  <a:pt x="100641" y="232913"/>
                  <a:pt x="100434" y="465875"/>
                  <a:pt x="94890" y="698740"/>
                </a:cubicBezTo>
                <a:cubicBezTo>
                  <a:pt x="94674" y="707830"/>
                  <a:pt x="87891" y="715673"/>
                  <a:pt x="86264" y="724619"/>
                </a:cubicBezTo>
                <a:cubicBezTo>
                  <a:pt x="82117" y="747428"/>
                  <a:pt x="81449" y="770763"/>
                  <a:pt x="77638" y="793630"/>
                </a:cubicBezTo>
                <a:cubicBezTo>
                  <a:pt x="75689" y="805325"/>
                  <a:pt x="71583" y="816562"/>
                  <a:pt x="69011" y="828136"/>
                </a:cubicBezTo>
                <a:cubicBezTo>
                  <a:pt x="65830" y="842449"/>
                  <a:pt x="63566" y="856955"/>
                  <a:pt x="60385" y="871268"/>
                </a:cubicBezTo>
                <a:cubicBezTo>
                  <a:pt x="57813" y="882842"/>
                  <a:pt x="55165" y="894418"/>
                  <a:pt x="51758" y="905774"/>
                </a:cubicBezTo>
                <a:cubicBezTo>
                  <a:pt x="46532" y="923193"/>
                  <a:pt x="38071" y="939699"/>
                  <a:pt x="34505" y="957532"/>
                </a:cubicBezTo>
                <a:lnTo>
                  <a:pt x="25879" y="1000664"/>
                </a:lnTo>
                <a:cubicBezTo>
                  <a:pt x="23004" y="1032294"/>
                  <a:pt x="20760" y="1063989"/>
                  <a:pt x="17253" y="1095555"/>
                </a:cubicBezTo>
                <a:cubicBezTo>
                  <a:pt x="15008" y="1115763"/>
                  <a:pt x="9282" y="1135618"/>
                  <a:pt x="8626" y="1155940"/>
                </a:cubicBezTo>
                <a:cubicBezTo>
                  <a:pt x="3526" y="1314035"/>
                  <a:pt x="2875" y="1472242"/>
                  <a:pt x="0" y="1630393"/>
                </a:cubicBezTo>
                <a:cubicBezTo>
                  <a:pt x="2875" y="1926566"/>
                  <a:pt x="3039" y="2222778"/>
                  <a:pt x="8626" y="2518913"/>
                </a:cubicBezTo>
                <a:cubicBezTo>
                  <a:pt x="8798" y="2528005"/>
                  <a:pt x="16404" y="2535739"/>
                  <a:pt x="17253" y="2544793"/>
                </a:cubicBezTo>
                <a:cubicBezTo>
                  <a:pt x="25055" y="2628015"/>
                  <a:pt x="28094" y="2711619"/>
                  <a:pt x="34505" y="2794959"/>
                </a:cubicBezTo>
                <a:lnTo>
                  <a:pt x="43132" y="2907102"/>
                </a:lnTo>
                <a:cubicBezTo>
                  <a:pt x="50546" y="3426125"/>
                  <a:pt x="38759" y="3337591"/>
                  <a:pt x="60385" y="3640347"/>
                </a:cubicBezTo>
                <a:cubicBezTo>
                  <a:pt x="63056" y="3677743"/>
                  <a:pt x="65763" y="3715140"/>
                  <a:pt x="69011" y="3752491"/>
                </a:cubicBezTo>
                <a:cubicBezTo>
                  <a:pt x="72480" y="3792383"/>
                  <a:pt x="78604" y="3857009"/>
                  <a:pt x="86264" y="3899140"/>
                </a:cubicBezTo>
                <a:cubicBezTo>
                  <a:pt x="88385" y="3910804"/>
                  <a:pt x="92015" y="3922143"/>
                  <a:pt x="94890" y="3933645"/>
                </a:cubicBezTo>
                <a:cubicBezTo>
                  <a:pt x="97766" y="3985404"/>
                  <a:pt x="98824" y="4037295"/>
                  <a:pt x="103517" y="4088921"/>
                </a:cubicBezTo>
                <a:cubicBezTo>
                  <a:pt x="104590" y="4100728"/>
                  <a:pt x="110902" y="4111636"/>
                  <a:pt x="112143" y="4123427"/>
                </a:cubicBezTo>
                <a:cubicBezTo>
                  <a:pt x="116668" y="4166417"/>
                  <a:pt x="116469" y="4209810"/>
                  <a:pt x="120770" y="4252823"/>
                </a:cubicBezTo>
                <a:cubicBezTo>
                  <a:pt x="122229" y="4267412"/>
                  <a:pt x="126773" y="4281529"/>
                  <a:pt x="129396" y="4295955"/>
                </a:cubicBezTo>
                <a:cubicBezTo>
                  <a:pt x="136572" y="4335423"/>
                  <a:pt x="136084" y="4347003"/>
                  <a:pt x="146649" y="4382219"/>
                </a:cubicBezTo>
                <a:cubicBezTo>
                  <a:pt x="202155" y="4567236"/>
                  <a:pt x="133233" y="4319925"/>
                  <a:pt x="172528" y="4477110"/>
                </a:cubicBezTo>
                <a:cubicBezTo>
                  <a:pt x="174733" y="4485931"/>
                  <a:pt x="179109" y="4494129"/>
                  <a:pt x="181154" y="4502989"/>
                </a:cubicBezTo>
                <a:cubicBezTo>
                  <a:pt x="187748" y="4531562"/>
                  <a:pt x="192656" y="4560498"/>
                  <a:pt x="198407" y="4589253"/>
                </a:cubicBezTo>
                <a:cubicBezTo>
                  <a:pt x="201283" y="4603630"/>
                  <a:pt x="203478" y="4618161"/>
                  <a:pt x="207034" y="4632385"/>
                </a:cubicBezTo>
                <a:cubicBezTo>
                  <a:pt x="209909" y="4643887"/>
                  <a:pt x="212403" y="4655491"/>
                  <a:pt x="215660" y="4666891"/>
                </a:cubicBezTo>
                <a:cubicBezTo>
                  <a:pt x="218158" y="4675634"/>
                  <a:pt x="222082" y="4683948"/>
                  <a:pt x="224287" y="4692770"/>
                </a:cubicBezTo>
                <a:cubicBezTo>
                  <a:pt x="229209" y="4712456"/>
                  <a:pt x="231680" y="4742062"/>
                  <a:pt x="241539" y="4761781"/>
                </a:cubicBezTo>
                <a:cubicBezTo>
                  <a:pt x="246176" y="4771054"/>
                  <a:pt x="253041" y="4779034"/>
                  <a:pt x="258792" y="4787661"/>
                </a:cubicBezTo>
                <a:cubicBezTo>
                  <a:pt x="282488" y="4882437"/>
                  <a:pt x="246575" y="4763942"/>
                  <a:pt x="293298" y="4848045"/>
                </a:cubicBezTo>
                <a:cubicBezTo>
                  <a:pt x="335569" y="4924133"/>
                  <a:pt x="283026" y="4881454"/>
                  <a:pt x="336430" y="4917057"/>
                </a:cubicBezTo>
                <a:cubicBezTo>
                  <a:pt x="351613" y="4962608"/>
                  <a:pt x="337490" y="4937892"/>
                  <a:pt x="396815" y="4977442"/>
                </a:cubicBezTo>
                <a:lnTo>
                  <a:pt x="474453" y="5029200"/>
                </a:lnTo>
                <a:cubicBezTo>
                  <a:pt x="495907" y="5043502"/>
                  <a:pt x="509820" y="5054324"/>
                  <a:pt x="534838" y="5063706"/>
                </a:cubicBezTo>
                <a:cubicBezTo>
                  <a:pt x="545939" y="5067869"/>
                  <a:pt x="557841" y="5069457"/>
                  <a:pt x="569343" y="5072332"/>
                </a:cubicBezTo>
                <a:cubicBezTo>
                  <a:pt x="619079" y="5105490"/>
                  <a:pt x="571098" y="5076781"/>
                  <a:pt x="621102" y="5098211"/>
                </a:cubicBezTo>
                <a:cubicBezTo>
                  <a:pt x="632922" y="5103276"/>
                  <a:pt x="643787" y="5110398"/>
                  <a:pt x="655607" y="5115464"/>
                </a:cubicBezTo>
                <a:cubicBezTo>
                  <a:pt x="676295" y="5124330"/>
                  <a:pt x="694098" y="5126461"/>
                  <a:pt x="715992" y="5132717"/>
                </a:cubicBezTo>
                <a:cubicBezTo>
                  <a:pt x="766181" y="5147057"/>
                  <a:pt x="716184" y="5137825"/>
                  <a:pt x="785004" y="5149970"/>
                </a:cubicBezTo>
                <a:lnTo>
                  <a:pt x="888521" y="5167223"/>
                </a:lnTo>
                <a:lnTo>
                  <a:pt x="940279" y="5175849"/>
                </a:lnTo>
                <a:cubicBezTo>
                  <a:pt x="982319" y="5189863"/>
                  <a:pt x="983489" y="5191240"/>
                  <a:pt x="1043796" y="5201728"/>
                </a:cubicBezTo>
                <a:cubicBezTo>
                  <a:pt x="1083860" y="5208696"/>
                  <a:pt x="1124454" y="5212295"/>
                  <a:pt x="1164566" y="5218981"/>
                </a:cubicBezTo>
                <a:cubicBezTo>
                  <a:pt x="1176260" y="5220930"/>
                  <a:pt x="1187377" y="5225659"/>
                  <a:pt x="1199071" y="5227608"/>
                </a:cubicBezTo>
                <a:cubicBezTo>
                  <a:pt x="1239183" y="5234294"/>
                  <a:pt x="1279965" y="5236886"/>
                  <a:pt x="1319841" y="5244861"/>
                </a:cubicBezTo>
                <a:cubicBezTo>
                  <a:pt x="1334218" y="5247736"/>
                  <a:pt x="1348346" y="5252478"/>
                  <a:pt x="1362973" y="5253487"/>
                </a:cubicBezTo>
                <a:cubicBezTo>
                  <a:pt x="1431881" y="5258239"/>
                  <a:pt x="1501004" y="5259046"/>
                  <a:pt x="1570007" y="5262113"/>
                </a:cubicBezTo>
                <a:cubicBezTo>
                  <a:pt x="1926832" y="5277972"/>
                  <a:pt x="1563881" y="5264052"/>
                  <a:pt x="1992702" y="5279366"/>
                </a:cubicBezTo>
                <a:cubicBezTo>
                  <a:pt x="2197171" y="5296406"/>
                  <a:pt x="2096728" y="5290033"/>
                  <a:pt x="2432649" y="5296619"/>
                </a:cubicBezTo>
                <a:lnTo>
                  <a:pt x="2976113" y="5305245"/>
                </a:lnTo>
                <a:lnTo>
                  <a:pt x="3416060" y="5313872"/>
                </a:lnTo>
                <a:cubicBezTo>
                  <a:pt x="3795466" y="5351811"/>
                  <a:pt x="3403695" y="5315236"/>
                  <a:pt x="4364966" y="5331125"/>
                </a:cubicBezTo>
                <a:cubicBezTo>
                  <a:pt x="4425411" y="5332124"/>
                  <a:pt x="4485706" y="5337593"/>
                  <a:pt x="4546121" y="5339751"/>
                </a:cubicBezTo>
                <a:lnTo>
                  <a:pt x="4848045" y="5348378"/>
                </a:lnTo>
                <a:lnTo>
                  <a:pt x="5745192" y="5339751"/>
                </a:lnTo>
                <a:cubicBezTo>
                  <a:pt x="5779812" y="5339154"/>
                  <a:pt x="5814387" y="5335701"/>
                  <a:pt x="5848709" y="5331125"/>
                </a:cubicBezTo>
                <a:cubicBezTo>
                  <a:pt x="5857722" y="5329923"/>
                  <a:pt x="5865766" y="5324703"/>
                  <a:pt x="5874588" y="5322498"/>
                </a:cubicBezTo>
                <a:cubicBezTo>
                  <a:pt x="5888813" y="5318942"/>
                  <a:pt x="5903343" y="5316747"/>
                  <a:pt x="5917721" y="5313872"/>
                </a:cubicBezTo>
                <a:cubicBezTo>
                  <a:pt x="5932098" y="5308121"/>
                  <a:pt x="5946354" y="5302056"/>
                  <a:pt x="5960853" y="5296619"/>
                </a:cubicBezTo>
                <a:cubicBezTo>
                  <a:pt x="5989149" y="5286008"/>
                  <a:pt x="5987624" y="5291562"/>
                  <a:pt x="6012611" y="5270740"/>
                </a:cubicBezTo>
                <a:cubicBezTo>
                  <a:pt x="6093692" y="5203172"/>
                  <a:pt x="5959433" y="5297566"/>
                  <a:pt x="6090249" y="5210355"/>
                </a:cubicBezTo>
                <a:cubicBezTo>
                  <a:pt x="6098875" y="5204604"/>
                  <a:pt x="6106070" y="5195616"/>
                  <a:pt x="6116128" y="5193102"/>
                </a:cubicBezTo>
                <a:cubicBezTo>
                  <a:pt x="6127630" y="5190227"/>
                  <a:pt x="6139234" y="5187733"/>
                  <a:pt x="6150634" y="5184476"/>
                </a:cubicBezTo>
                <a:cubicBezTo>
                  <a:pt x="6159377" y="5181978"/>
                  <a:pt x="6167740" y="5178242"/>
                  <a:pt x="6176513" y="5175849"/>
                </a:cubicBezTo>
                <a:cubicBezTo>
                  <a:pt x="6199389" y="5169610"/>
                  <a:pt x="6222520" y="5164347"/>
                  <a:pt x="6245524" y="5158596"/>
                </a:cubicBezTo>
                <a:cubicBezTo>
                  <a:pt x="6254151" y="5152845"/>
                  <a:pt x="6262131" y="5145981"/>
                  <a:pt x="6271404" y="5141344"/>
                </a:cubicBezTo>
                <a:cubicBezTo>
                  <a:pt x="6279537" y="5137278"/>
                  <a:pt x="6290183" y="5138397"/>
                  <a:pt x="6297283" y="5132717"/>
                </a:cubicBezTo>
                <a:cubicBezTo>
                  <a:pt x="6305379" y="5126240"/>
                  <a:pt x="6308785" y="5115464"/>
                  <a:pt x="6314536" y="5106838"/>
                </a:cubicBezTo>
                <a:cubicBezTo>
                  <a:pt x="6329719" y="5061288"/>
                  <a:pt x="6318118" y="5088524"/>
                  <a:pt x="6357668" y="5029200"/>
                </a:cubicBezTo>
                <a:cubicBezTo>
                  <a:pt x="6371320" y="5008723"/>
                  <a:pt x="6384755" y="4987535"/>
                  <a:pt x="6400800" y="4968815"/>
                </a:cubicBezTo>
                <a:cubicBezTo>
                  <a:pt x="6408739" y="4959552"/>
                  <a:pt x="6418869" y="4952308"/>
                  <a:pt x="6426679" y="4942936"/>
                </a:cubicBezTo>
                <a:cubicBezTo>
                  <a:pt x="6433316" y="4934971"/>
                  <a:pt x="6437295" y="4925022"/>
                  <a:pt x="6443932" y="4917057"/>
                </a:cubicBezTo>
                <a:cubicBezTo>
                  <a:pt x="6451742" y="4907685"/>
                  <a:pt x="6462321" y="4900808"/>
                  <a:pt x="6469811" y="4891178"/>
                </a:cubicBezTo>
                <a:cubicBezTo>
                  <a:pt x="6482541" y="4874810"/>
                  <a:pt x="6489655" y="4854081"/>
                  <a:pt x="6504317" y="4839419"/>
                </a:cubicBezTo>
                <a:cubicBezTo>
                  <a:pt x="6512943" y="4830793"/>
                  <a:pt x="6523105" y="4823467"/>
                  <a:pt x="6530196" y="4813540"/>
                </a:cubicBezTo>
                <a:cubicBezTo>
                  <a:pt x="6537670" y="4803076"/>
                  <a:pt x="6541069" y="4790199"/>
                  <a:pt x="6547449" y="4779034"/>
                </a:cubicBezTo>
                <a:cubicBezTo>
                  <a:pt x="6552593" y="4770032"/>
                  <a:pt x="6558951" y="4761781"/>
                  <a:pt x="6564702" y="4753155"/>
                </a:cubicBezTo>
                <a:cubicBezTo>
                  <a:pt x="6585232" y="4691560"/>
                  <a:pt x="6571866" y="4716528"/>
                  <a:pt x="6599207" y="4675517"/>
                </a:cubicBezTo>
                <a:cubicBezTo>
                  <a:pt x="6602083" y="4664015"/>
                  <a:pt x="6603164" y="4651908"/>
                  <a:pt x="6607834" y="4641011"/>
                </a:cubicBezTo>
                <a:cubicBezTo>
                  <a:pt x="6611918" y="4631482"/>
                  <a:pt x="6621544" y="4624875"/>
                  <a:pt x="6625087" y="4615132"/>
                </a:cubicBezTo>
                <a:cubicBezTo>
                  <a:pt x="6633190" y="4592848"/>
                  <a:pt x="6634841" y="4568616"/>
                  <a:pt x="6642339" y="4546121"/>
                </a:cubicBezTo>
                <a:cubicBezTo>
                  <a:pt x="6648090" y="4528868"/>
                  <a:pt x="6655181" y="4512005"/>
                  <a:pt x="6659592" y="4494362"/>
                </a:cubicBezTo>
                <a:lnTo>
                  <a:pt x="6676845" y="4425351"/>
                </a:lnTo>
                <a:cubicBezTo>
                  <a:pt x="6673970" y="4367842"/>
                  <a:pt x="6674353" y="4310076"/>
                  <a:pt x="6668219" y="4252823"/>
                </a:cubicBezTo>
                <a:cubicBezTo>
                  <a:pt x="6665693" y="4229246"/>
                  <a:pt x="6650966" y="4183811"/>
                  <a:pt x="6650966" y="4183811"/>
                </a:cubicBezTo>
                <a:cubicBezTo>
                  <a:pt x="6653841" y="4149306"/>
                  <a:pt x="6655016" y="4114616"/>
                  <a:pt x="6659592" y="4080295"/>
                </a:cubicBezTo>
                <a:cubicBezTo>
                  <a:pt x="6660794" y="4071281"/>
                  <a:pt x="6661789" y="4060845"/>
                  <a:pt x="6668219" y="4054415"/>
                </a:cubicBezTo>
                <a:cubicBezTo>
                  <a:pt x="6674649" y="4047985"/>
                  <a:pt x="6685472" y="4048664"/>
                  <a:pt x="6694098" y="4045789"/>
                </a:cubicBezTo>
                <a:cubicBezTo>
                  <a:pt x="6977427" y="3856899"/>
                  <a:pt x="6666918" y="4057095"/>
                  <a:pt x="7643004" y="4019910"/>
                </a:cubicBezTo>
                <a:cubicBezTo>
                  <a:pt x="7653364" y="4019515"/>
                  <a:pt x="7633847" y="4000507"/>
                  <a:pt x="7625751" y="3994030"/>
                </a:cubicBezTo>
                <a:cubicBezTo>
                  <a:pt x="7618650" y="3988350"/>
                  <a:pt x="7608498" y="3988279"/>
                  <a:pt x="7599871" y="3985404"/>
                </a:cubicBezTo>
                <a:cubicBezTo>
                  <a:pt x="7591245" y="3979653"/>
                  <a:pt x="7584158" y="3966118"/>
                  <a:pt x="7573992" y="3968151"/>
                </a:cubicBezTo>
                <a:cubicBezTo>
                  <a:pt x="7559630" y="3971023"/>
                  <a:pt x="7553058" y="4011009"/>
                  <a:pt x="7548113" y="4019910"/>
                </a:cubicBezTo>
                <a:cubicBezTo>
                  <a:pt x="7538043" y="4038036"/>
                  <a:pt x="7513607" y="4071668"/>
                  <a:pt x="7513607" y="4071668"/>
                </a:cubicBezTo>
                <a:cubicBezTo>
                  <a:pt x="7516483" y="4086045"/>
                  <a:pt x="7510504" y="4106003"/>
                  <a:pt x="7522234" y="4114800"/>
                </a:cubicBezTo>
                <a:cubicBezTo>
                  <a:pt x="7530528" y="4121020"/>
                  <a:pt x="7539111" y="4102691"/>
                  <a:pt x="7548113" y="4097547"/>
                </a:cubicBezTo>
                <a:cubicBezTo>
                  <a:pt x="7559278" y="4091167"/>
                  <a:pt x="7571454" y="4086675"/>
                  <a:pt x="7582619" y="4080295"/>
                </a:cubicBezTo>
                <a:cubicBezTo>
                  <a:pt x="7609618" y="4064868"/>
                  <a:pt x="7615241" y="4055671"/>
                  <a:pt x="7643004" y="4037162"/>
                </a:cubicBezTo>
                <a:cubicBezTo>
                  <a:pt x="7648354" y="4033596"/>
                  <a:pt x="7654505" y="4031411"/>
                  <a:pt x="7660256" y="4028536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3" name="Rectangle 1182"/>
          <p:cNvSpPr/>
          <p:nvPr/>
        </p:nvSpPr>
        <p:spPr>
          <a:xfrm>
            <a:off x="5060884" y="1449650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focus on being able to go through first iteration of </a:t>
            </a:r>
            <a:r>
              <a:rPr lang="en-US" dirty="0" smtClean="0">
                <a:solidFill>
                  <a:schemeClr val="tx2"/>
                </a:solidFill>
              </a:rPr>
              <a:t>calibration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Optimize fitting and reiteration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186" name="Freeform 1185"/>
          <p:cNvSpPr/>
          <p:nvPr/>
        </p:nvSpPr>
        <p:spPr>
          <a:xfrm>
            <a:off x="1923691" y="3849418"/>
            <a:ext cx="6402980" cy="2482371"/>
          </a:xfrm>
          <a:custGeom>
            <a:avLst/>
            <a:gdLst>
              <a:gd name="connsiteX0" fmla="*/ 5503652 w 6402980"/>
              <a:gd name="connsiteY0" fmla="*/ 1585224 h 2482371"/>
              <a:gd name="connsiteX1" fmla="*/ 5477773 w 6402980"/>
              <a:gd name="connsiteY1" fmla="*/ 1516212 h 2482371"/>
              <a:gd name="connsiteX2" fmla="*/ 5469147 w 6402980"/>
              <a:gd name="connsiteY2" fmla="*/ 1481707 h 2482371"/>
              <a:gd name="connsiteX3" fmla="*/ 5451894 w 6402980"/>
              <a:gd name="connsiteY3" fmla="*/ 1455827 h 2482371"/>
              <a:gd name="connsiteX4" fmla="*/ 5434641 w 6402980"/>
              <a:gd name="connsiteY4" fmla="*/ 1309178 h 2482371"/>
              <a:gd name="connsiteX5" fmla="*/ 5426015 w 6402980"/>
              <a:gd name="connsiteY5" fmla="*/ 705329 h 2482371"/>
              <a:gd name="connsiteX6" fmla="*/ 5417388 w 6402980"/>
              <a:gd name="connsiteY6" fmla="*/ 653571 h 2482371"/>
              <a:gd name="connsiteX7" fmla="*/ 5400135 w 6402980"/>
              <a:gd name="connsiteY7" fmla="*/ 558680 h 2482371"/>
              <a:gd name="connsiteX8" fmla="*/ 5374256 w 6402980"/>
              <a:gd name="connsiteY8" fmla="*/ 481042 h 2482371"/>
              <a:gd name="connsiteX9" fmla="*/ 5357003 w 6402980"/>
              <a:gd name="connsiteY9" fmla="*/ 394778 h 2482371"/>
              <a:gd name="connsiteX10" fmla="*/ 5348377 w 6402980"/>
              <a:gd name="connsiteY10" fmla="*/ 351646 h 2482371"/>
              <a:gd name="connsiteX11" fmla="*/ 5313871 w 6402980"/>
              <a:gd name="connsiteY11" fmla="*/ 299888 h 2482371"/>
              <a:gd name="connsiteX12" fmla="*/ 5270739 w 6402980"/>
              <a:gd name="connsiteY12" fmla="*/ 204997 h 2482371"/>
              <a:gd name="connsiteX13" fmla="*/ 5218981 w 6402980"/>
              <a:gd name="connsiteY13" fmla="*/ 153239 h 2482371"/>
              <a:gd name="connsiteX14" fmla="*/ 5149969 w 6402980"/>
              <a:gd name="connsiteY14" fmla="*/ 127359 h 2482371"/>
              <a:gd name="connsiteX15" fmla="*/ 5124090 w 6402980"/>
              <a:gd name="connsiteY15" fmla="*/ 101480 h 2482371"/>
              <a:gd name="connsiteX16" fmla="*/ 5011947 w 6402980"/>
              <a:gd name="connsiteY16" fmla="*/ 58348 h 2482371"/>
              <a:gd name="connsiteX17" fmla="*/ 4960188 w 6402980"/>
              <a:gd name="connsiteY17" fmla="*/ 49722 h 2482371"/>
              <a:gd name="connsiteX18" fmla="*/ 4753154 w 6402980"/>
              <a:gd name="connsiteY18" fmla="*/ 32469 h 2482371"/>
              <a:gd name="connsiteX19" fmla="*/ 4364966 w 6402980"/>
              <a:gd name="connsiteY19" fmla="*/ 23842 h 2482371"/>
              <a:gd name="connsiteX20" fmla="*/ 3614467 w 6402980"/>
              <a:gd name="connsiteY20" fmla="*/ 6590 h 2482371"/>
              <a:gd name="connsiteX21" fmla="*/ 2484407 w 6402980"/>
              <a:gd name="connsiteY21" fmla="*/ 15216 h 2482371"/>
              <a:gd name="connsiteX22" fmla="*/ 2372264 w 6402980"/>
              <a:gd name="connsiteY22" fmla="*/ 23842 h 2482371"/>
              <a:gd name="connsiteX23" fmla="*/ 2277373 w 6402980"/>
              <a:gd name="connsiteY23" fmla="*/ 58348 h 2482371"/>
              <a:gd name="connsiteX24" fmla="*/ 2199735 w 6402980"/>
              <a:gd name="connsiteY24" fmla="*/ 127359 h 2482371"/>
              <a:gd name="connsiteX25" fmla="*/ 2130724 w 6402980"/>
              <a:gd name="connsiteY25" fmla="*/ 179118 h 2482371"/>
              <a:gd name="connsiteX26" fmla="*/ 2061713 w 6402980"/>
              <a:gd name="connsiteY26" fmla="*/ 256756 h 2482371"/>
              <a:gd name="connsiteX27" fmla="*/ 2044460 w 6402980"/>
              <a:gd name="connsiteY27" fmla="*/ 291261 h 2482371"/>
              <a:gd name="connsiteX28" fmla="*/ 2018581 w 6402980"/>
              <a:gd name="connsiteY28" fmla="*/ 308514 h 2482371"/>
              <a:gd name="connsiteX29" fmla="*/ 1958196 w 6402980"/>
              <a:gd name="connsiteY29" fmla="*/ 394778 h 2482371"/>
              <a:gd name="connsiteX30" fmla="*/ 1940943 w 6402980"/>
              <a:gd name="connsiteY30" fmla="*/ 420657 h 2482371"/>
              <a:gd name="connsiteX31" fmla="*/ 1915064 w 6402980"/>
              <a:gd name="connsiteY31" fmla="*/ 437910 h 2482371"/>
              <a:gd name="connsiteX32" fmla="*/ 1880558 w 6402980"/>
              <a:gd name="connsiteY32" fmla="*/ 489669 h 2482371"/>
              <a:gd name="connsiteX33" fmla="*/ 1854679 w 6402980"/>
              <a:gd name="connsiteY33" fmla="*/ 532801 h 2482371"/>
              <a:gd name="connsiteX34" fmla="*/ 1759788 w 6402980"/>
              <a:gd name="connsiteY34" fmla="*/ 644944 h 2482371"/>
              <a:gd name="connsiteX35" fmla="*/ 1751162 w 6402980"/>
              <a:gd name="connsiteY35" fmla="*/ 670824 h 2482371"/>
              <a:gd name="connsiteX36" fmla="*/ 1716656 w 6402980"/>
              <a:gd name="connsiteY36" fmla="*/ 713956 h 2482371"/>
              <a:gd name="connsiteX37" fmla="*/ 1682151 w 6402980"/>
              <a:gd name="connsiteY37" fmla="*/ 800220 h 2482371"/>
              <a:gd name="connsiteX38" fmla="*/ 1647645 w 6402980"/>
              <a:gd name="connsiteY38" fmla="*/ 895110 h 2482371"/>
              <a:gd name="connsiteX39" fmla="*/ 1630392 w 6402980"/>
              <a:gd name="connsiteY39" fmla="*/ 955495 h 2482371"/>
              <a:gd name="connsiteX40" fmla="*/ 1613139 w 6402980"/>
              <a:gd name="connsiteY40" fmla="*/ 998627 h 2482371"/>
              <a:gd name="connsiteX41" fmla="*/ 1604513 w 6402980"/>
              <a:gd name="connsiteY41" fmla="*/ 1041759 h 2482371"/>
              <a:gd name="connsiteX42" fmla="*/ 1595886 w 6402980"/>
              <a:gd name="connsiteY42" fmla="*/ 1093518 h 2482371"/>
              <a:gd name="connsiteX43" fmla="*/ 1587260 w 6402980"/>
              <a:gd name="connsiteY43" fmla="*/ 1128024 h 2482371"/>
              <a:gd name="connsiteX44" fmla="*/ 1570007 w 6402980"/>
              <a:gd name="connsiteY44" fmla="*/ 1309178 h 2482371"/>
              <a:gd name="connsiteX45" fmla="*/ 1561381 w 6402980"/>
              <a:gd name="connsiteY45" fmla="*/ 1335057 h 2482371"/>
              <a:gd name="connsiteX46" fmla="*/ 1552754 w 6402980"/>
              <a:gd name="connsiteY46" fmla="*/ 1378190 h 2482371"/>
              <a:gd name="connsiteX47" fmla="*/ 1535501 w 6402980"/>
              <a:gd name="connsiteY47" fmla="*/ 1404069 h 2482371"/>
              <a:gd name="connsiteX48" fmla="*/ 1509622 w 6402980"/>
              <a:gd name="connsiteY48" fmla="*/ 1464454 h 2482371"/>
              <a:gd name="connsiteX49" fmla="*/ 1483743 w 6402980"/>
              <a:gd name="connsiteY49" fmla="*/ 1490333 h 2482371"/>
              <a:gd name="connsiteX50" fmla="*/ 1423358 w 6402980"/>
              <a:gd name="connsiteY50" fmla="*/ 1576597 h 2482371"/>
              <a:gd name="connsiteX51" fmla="*/ 1362973 w 6402980"/>
              <a:gd name="connsiteY51" fmla="*/ 1611103 h 2482371"/>
              <a:gd name="connsiteX52" fmla="*/ 1319841 w 6402980"/>
              <a:gd name="connsiteY52" fmla="*/ 1636982 h 2482371"/>
              <a:gd name="connsiteX53" fmla="*/ 1259456 w 6402980"/>
              <a:gd name="connsiteY53" fmla="*/ 1671488 h 2482371"/>
              <a:gd name="connsiteX54" fmla="*/ 1199071 w 6402980"/>
              <a:gd name="connsiteY54" fmla="*/ 1688740 h 2482371"/>
              <a:gd name="connsiteX55" fmla="*/ 1164566 w 6402980"/>
              <a:gd name="connsiteY55" fmla="*/ 1705993 h 2482371"/>
              <a:gd name="connsiteX56" fmla="*/ 1086928 w 6402980"/>
              <a:gd name="connsiteY56" fmla="*/ 1714620 h 2482371"/>
              <a:gd name="connsiteX57" fmla="*/ 1043796 w 6402980"/>
              <a:gd name="connsiteY57" fmla="*/ 1731873 h 2482371"/>
              <a:gd name="connsiteX58" fmla="*/ 983411 w 6402980"/>
              <a:gd name="connsiteY58" fmla="*/ 1740499 h 2482371"/>
              <a:gd name="connsiteX59" fmla="*/ 603849 w 6402980"/>
              <a:gd name="connsiteY59" fmla="*/ 1749125 h 2482371"/>
              <a:gd name="connsiteX60" fmla="*/ 483079 w 6402980"/>
              <a:gd name="connsiteY60" fmla="*/ 1766378 h 2482371"/>
              <a:gd name="connsiteX61" fmla="*/ 276045 w 6402980"/>
              <a:gd name="connsiteY61" fmla="*/ 1783631 h 2482371"/>
              <a:gd name="connsiteX62" fmla="*/ 241539 w 6402980"/>
              <a:gd name="connsiteY62" fmla="*/ 1800884 h 2482371"/>
              <a:gd name="connsiteX63" fmla="*/ 215660 w 6402980"/>
              <a:gd name="connsiteY63" fmla="*/ 1818137 h 2482371"/>
              <a:gd name="connsiteX64" fmla="*/ 172528 w 6402980"/>
              <a:gd name="connsiteY64" fmla="*/ 1826763 h 2482371"/>
              <a:gd name="connsiteX65" fmla="*/ 94890 w 6402980"/>
              <a:gd name="connsiteY65" fmla="*/ 1887148 h 2482371"/>
              <a:gd name="connsiteX66" fmla="*/ 69011 w 6402980"/>
              <a:gd name="connsiteY66" fmla="*/ 1895774 h 2482371"/>
              <a:gd name="connsiteX67" fmla="*/ 43132 w 6402980"/>
              <a:gd name="connsiteY67" fmla="*/ 1913027 h 2482371"/>
              <a:gd name="connsiteX68" fmla="*/ 34505 w 6402980"/>
              <a:gd name="connsiteY68" fmla="*/ 1938907 h 2482371"/>
              <a:gd name="connsiteX69" fmla="*/ 17252 w 6402980"/>
              <a:gd name="connsiteY69" fmla="*/ 1964786 h 2482371"/>
              <a:gd name="connsiteX70" fmla="*/ 0 w 6402980"/>
              <a:gd name="connsiteY70" fmla="*/ 2025171 h 2482371"/>
              <a:gd name="connsiteX71" fmla="*/ 8626 w 6402980"/>
              <a:gd name="connsiteY71" fmla="*/ 2137314 h 2482371"/>
              <a:gd name="connsiteX72" fmla="*/ 51758 w 6402980"/>
              <a:gd name="connsiteY72" fmla="*/ 2214952 h 2482371"/>
              <a:gd name="connsiteX73" fmla="*/ 69011 w 6402980"/>
              <a:gd name="connsiteY73" fmla="*/ 2240831 h 2482371"/>
              <a:gd name="connsiteX74" fmla="*/ 94890 w 6402980"/>
              <a:gd name="connsiteY74" fmla="*/ 2258084 h 2482371"/>
              <a:gd name="connsiteX75" fmla="*/ 120769 w 6402980"/>
              <a:gd name="connsiteY75" fmla="*/ 2283963 h 2482371"/>
              <a:gd name="connsiteX76" fmla="*/ 181154 w 6402980"/>
              <a:gd name="connsiteY76" fmla="*/ 2318469 h 2482371"/>
              <a:gd name="connsiteX77" fmla="*/ 232913 w 6402980"/>
              <a:gd name="connsiteY77" fmla="*/ 2352974 h 2482371"/>
              <a:gd name="connsiteX78" fmla="*/ 276045 w 6402980"/>
              <a:gd name="connsiteY78" fmla="*/ 2361601 h 2482371"/>
              <a:gd name="connsiteX79" fmla="*/ 345056 w 6402980"/>
              <a:gd name="connsiteY79" fmla="*/ 2378854 h 2482371"/>
              <a:gd name="connsiteX80" fmla="*/ 439947 w 6402980"/>
              <a:gd name="connsiteY80" fmla="*/ 2387480 h 2482371"/>
              <a:gd name="connsiteX81" fmla="*/ 474452 w 6402980"/>
              <a:gd name="connsiteY81" fmla="*/ 2404733 h 2482371"/>
              <a:gd name="connsiteX82" fmla="*/ 560717 w 6402980"/>
              <a:gd name="connsiteY82" fmla="*/ 2421986 h 2482371"/>
              <a:gd name="connsiteX83" fmla="*/ 724618 w 6402980"/>
              <a:gd name="connsiteY83" fmla="*/ 2439239 h 2482371"/>
              <a:gd name="connsiteX84" fmla="*/ 966158 w 6402980"/>
              <a:gd name="connsiteY84" fmla="*/ 2447865 h 2482371"/>
              <a:gd name="connsiteX85" fmla="*/ 1026543 w 6402980"/>
              <a:gd name="connsiteY85" fmla="*/ 2456491 h 2482371"/>
              <a:gd name="connsiteX86" fmla="*/ 1078301 w 6402980"/>
              <a:gd name="connsiteY86" fmla="*/ 2465118 h 2482371"/>
              <a:gd name="connsiteX87" fmla="*/ 1181818 w 6402980"/>
              <a:gd name="connsiteY87" fmla="*/ 2473744 h 2482371"/>
              <a:gd name="connsiteX88" fmla="*/ 1535501 w 6402980"/>
              <a:gd name="connsiteY88" fmla="*/ 2482371 h 2482371"/>
              <a:gd name="connsiteX89" fmla="*/ 3605841 w 6402980"/>
              <a:gd name="connsiteY89" fmla="*/ 2473744 h 2482371"/>
              <a:gd name="connsiteX90" fmla="*/ 3778369 w 6402980"/>
              <a:gd name="connsiteY90" fmla="*/ 2456491 h 2482371"/>
              <a:gd name="connsiteX91" fmla="*/ 4287328 w 6402980"/>
              <a:gd name="connsiteY91" fmla="*/ 2447865 h 2482371"/>
              <a:gd name="connsiteX92" fmla="*/ 4563373 w 6402980"/>
              <a:gd name="connsiteY92" fmla="*/ 2430612 h 2482371"/>
              <a:gd name="connsiteX93" fmla="*/ 4658264 w 6402980"/>
              <a:gd name="connsiteY93" fmla="*/ 2413359 h 2482371"/>
              <a:gd name="connsiteX94" fmla="*/ 4735901 w 6402980"/>
              <a:gd name="connsiteY94" fmla="*/ 2404733 h 2482371"/>
              <a:gd name="connsiteX95" fmla="*/ 4813539 w 6402980"/>
              <a:gd name="connsiteY95" fmla="*/ 2387480 h 2482371"/>
              <a:gd name="connsiteX96" fmla="*/ 4865298 w 6402980"/>
              <a:gd name="connsiteY96" fmla="*/ 2378854 h 2482371"/>
              <a:gd name="connsiteX97" fmla="*/ 4891177 w 6402980"/>
              <a:gd name="connsiteY97" fmla="*/ 2370227 h 2482371"/>
              <a:gd name="connsiteX98" fmla="*/ 4942935 w 6402980"/>
              <a:gd name="connsiteY98" fmla="*/ 2361601 h 2482371"/>
              <a:gd name="connsiteX99" fmla="*/ 5003320 w 6402980"/>
              <a:gd name="connsiteY99" fmla="*/ 2327095 h 2482371"/>
              <a:gd name="connsiteX100" fmla="*/ 5046452 w 6402980"/>
              <a:gd name="connsiteY100" fmla="*/ 2275337 h 2482371"/>
              <a:gd name="connsiteX101" fmla="*/ 5063705 w 6402980"/>
              <a:gd name="connsiteY101" fmla="*/ 2249457 h 2482371"/>
              <a:gd name="connsiteX102" fmla="*/ 5089584 w 6402980"/>
              <a:gd name="connsiteY102" fmla="*/ 2214952 h 2482371"/>
              <a:gd name="connsiteX103" fmla="*/ 5124090 w 6402980"/>
              <a:gd name="connsiteY103" fmla="*/ 2154567 h 2482371"/>
              <a:gd name="connsiteX104" fmla="*/ 5132717 w 6402980"/>
              <a:gd name="connsiteY104" fmla="*/ 2120061 h 2482371"/>
              <a:gd name="connsiteX105" fmla="*/ 5124090 w 6402980"/>
              <a:gd name="connsiteY105" fmla="*/ 1619729 h 2482371"/>
              <a:gd name="connsiteX106" fmla="*/ 5115464 w 6402980"/>
              <a:gd name="connsiteY106" fmla="*/ 1214288 h 2482371"/>
              <a:gd name="connsiteX107" fmla="*/ 5098211 w 6402980"/>
              <a:gd name="connsiteY107" fmla="*/ 1067639 h 2482371"/>
              <a:gd name="connsiteX108" fmla="*/ 5089584 w 6402980"/>
              <a:gd name="connsiteY108" fmla="*/ 964122 h 2482371"/>
              <a:gd name="connsiteX109" fmla="*/ 5080958 w 6402980"/>
              <a:gd name="connsiteY109" fmla="*/ 722582 h 2482371"/>
              <a:gd name="connsiteX110" fmla="*/ 5072332 w 6402980"/>
              <a:gd name="connsiteY110" fmla="*/ 679450 h 2482371"/>
              <a:gd name="connsiteX111" fmla="*/ 5055079 w 6402980"/>
              <a:gd name="connsiteY111" fmla="*/ 532801 h 2482371"/>
              <a:gd name="connsiteX112" fmla="*/ 5037826 w 6402980"/>
              <a:gd name="connsiteY112" fmla="*/ 481042 h 2482371"/>
              <a:gd name="connsiteX113" fmla="*/ 5003320 w 6402980"/>
              <a:gd name="connsiteY113" fmla="*/ 429284 h 2482371"/>
              <a:gd name="connsiteX114" fmla="*/ 4977441 w 6402980"/>
              <a:gd name="connsiteY114" fmla="*/ 412031 h 2482371"/>
              <a:gd name="connsiteX115" fmla="*/ 4942935 w 6402980"/>
              <a:gd name="connsiteY115" fmla="*/ 386152 h 2482371"/>
              <a:gd name="connsiteX116" fmla="*/ 4891177 w 6402980"/>
              <a:gd name="connsiteY116" fmla="*/ 368899 h 2482371"/>
              <a:gd name="connsiteX117" fmla="*/ 4710022 w 6402980"/>
              <a:gd name="connsiteY117" fmla="*/ 343020 h 2482371"/>
              <a:gd name="connsiteX118" fmla="*/ 4244196 w 6402980"/>
              <a:gd name="connsiteY118" fmla="*/ 334393 h 2482371"/>
              <a:gd name="connsiteX119" fmla="*/ 3347049 w 6402980"/>
              <a:gd name="connsiteY119" fmla="*/ 351646 h 2482371"/>
              <a:gd name="connsiteX120" fmla="*/ 2691441 w 6402980"/>
              <a:gd name="connsiteY120" fmla="*/ 360273 h 2482371"/>
              <a:gd name="connsiteX121" fmla="*/ 2656935 w 6402980"/>
              <a:gd name="connsiteY121" fmla="*/ 368899 h 2482371"/>
              <a:gd name="connsiteX122" fmla="*/ 2613803 w 6402980"/>
              <a:gd name="connsiteY122" fmla="*/ 377525 h 2482371"/>
              <a:gd name="connsiteX123" fmla="*/ 2579298 w 6402980"/>
              <a:gd name="connsiteY123" fmla="*/ 394778 h 2482371"/>
              <a:gd name="connsiteX124" fmla="*/ 2553418 w 6402980"/>
              <a:gd name="connsiteY124" fmla="*/ 403405 h 2482371"/>
              <a:gd name="connsiteX125" fmla="*/ 2527539 w 6402980"/>
              <a:gd name="connsiteY125" fmla="*/ 429284 h 2482371"/>
              <a:gd name="connsiteX126" fmla="*/ 2467154 w 6402980"/>
              <a:gd name="connsiteY126" fmla="*/ 446537 h 2482371"/>
              <a:gd name="connsiteX127" fmla="*/ 2424022 w 6402980"/>
              <a:gd name="connsiteY127" fmla="*/ 498295 h 2482371"/>
              <a:gd name="connsiteX128" fmla="*/ 2389517 w 6402980"/>
              <a:gd name="connsiteY128" fmla="*/ 506922 h 2482371"/>
              <a:gd name="connsiteX129" fmla="*/ 2372264 w 6402980"/>
              <a:gd name="connsiteY129" fmla="*/ 532801 h 2482371"/>
              <a:gd name="connsiteX130" fmla="*/ 2346384 w 6402980"/>
              <a:gd name="connsiteY130" fmla="*/ 550054 h 2482371"/>
              <a:gd name="connsiteX131" fmla="*/ 2311879 w 6402980"/>
              <a:gd name="connsiteY131" fmla="*/ 601812 h 2482371"/>
              <a:gd name="connsiteX132" fmla="*/ 2294626 w 6402980"/>
              <a:gd name="connsiteY132" fmla="*/ 627691 h 2482371"/>
              <a:gd name="connsiteX133" fmla="*/ 2268747 w 6402980"/>
              <a:gd name="connsiteY133" fmla="*/ 653571 h 2482371"/>
              <a:gd name="connsiteX134" fmla="*/ 2260120 w 6402980"/>
              <a:gd name="connsiteY134" fmla="*/ 688076 h 2482371"/>
              <a:gd name="connsiteX135" fmla="*/ 2225615 w 6402980"/>
              <a:gd name="connsiteY135" fmla="*/ 739835 h 2482371"/>
              <a:gd name="connsiteX136" fmla="*/ 2208362 w 6402980"/>
              <a:gd name="connsiteY136" fmla="*/ 860605 h 2482371"/>
              <a:gd name="connsiteX137" fmla="*/ 2199735 w 6402980"/>
              <a:gd name="connsiteY137" fmla="*/ 895110 h 2482371"/>
              <a:gd name="connsiteX138" fmla="*/ 2191109 w 6402980"/>
              <a:gd name="connsiteY138" fmla="*/ 955495 h 2482371"/>
              <a:gd name="connsiteX139" fmla="*/ 2182483 w 6402980"/>
              <a:gd name="connsiteY139" fmla="*/ 1102144 h 2482371"/>
              <a:gd name="connsiteX140" fmla="*/ 2173856 w 6402980"/>
              <a:gd name="connsiteY140" fmla="*/ 1128024 h 2482371"/>
              <a:gd name="connsiteX141" fmla="*/ 2147977 w 6402980"/>
              <a:gd name="connsiteY141" fmla="*/ 1266046 h 2482371"/>
              <a:gd name="connsiteX142" fmla="*/ 2130724 w 6402980"/>
              <a:gd name="connsiteY142" fmla="*/ 1352310 h 2482371"/>
              <a:gd name="connsiteX143" fmla="*/ 2122098 w 6402980"/>
              <a:gd name="connsiteY143" fmla="*/ 1395442 h 2482371"/>
              <a:gd name="connsiteX144" fmla="*/ 2104845 w 6402980"/>
              <a:gd name="connsiteY144" fmla="*/ 1429948 h 2482371"/>
              <a:gd name="connsiteX145" fmla="*/ 2096218 w 6402980"/>
              <a:gd name="connsiteY145" fmla="*/ 1464454 h 2482371"/>
              <a:gd name="connsiteX146" fmla="*/ 2061713 w 6402980"/>
              <a:gd name="connsiteY146" fmla="*/ 1533465 h 2482371"/>
              <a:gd name="connsiteX147" fmla="*/ 2044460 w 6402980"/>
              <a:gd name="connsiteY147" fmla="*/ 1567971 h 2482371"/>
              <a:gd name="connsiteX148" fmla="*/ 2018581 w 6402980"/>
              <a:gd name="connsiteY148" fmla="*/ 1602476 h 2482371"/>
              <a:gd name="connsiteX149" fmla="*/ 1949569 w 6402980"/>
              <a:gd name="connsiteY149" fmla="*/ 1688740 h 2482371"/>
              <a:gd name="connsiteX150" fmla="*/ 1880558 w 6402980"/>
              <a:gd name="connsiteY150" fmla="*/ 1757752 h 2482371"/>
              <a:gd name="connsiteX151" fmla="*/ 1837426 w 6402980"/>
              <a:gd name="connsiteY151" fmla="*/ 1783631 h 2482371"/>
              <a:gd name="connsiteX152" fmla="*/ 1811547 w 6402980"/>
              <a:gd name="connsiteY152" fmla="*/ 1809510 h 2482371"/>
              <a:gd name="connsiteX153" fmla="*/ 1785667 w 6402980"/>
              <a:gd name="connsiteY153" fmla="*/ 1818137 h 2482371"/>
              <a:gd name="connsiteX154" fmla="*/ 1759788 w 6402980"/>
              <a:gd name="connsiteY154" fmla="*/ 1835390 h 2482371"/>
              <a:gd name="connsiteX155" fmla="*/ 1725283 w 6402980"/>
              <a:gd name="connsiteY155" fmla="*/ 1861269 h 2482371"/>
              <a:gd name="connsiteX156" fmla="*/ 1682151 w 6402980"/>
              <a:gd name="connsiteY156" fmla="*/ 1869895 h 2482371"/>
              <a:gd name="connsiteX157" fmla="*/ 1604513 w 6402980"/>
              <a:gd name="connsiteY157" fmla="*/ 1895774 h 2482371"/>
              <a:gd name="connsiteX158" fmla="*/ 1561381 w 6402980"/>
              <a:gd name="connsiteY158" fmla="*/ 1913027 h 2482371"/>
              <a:gd name="connsiteX159" fmla="*/ 1526875 w 6402980"/>
              <a:gd name="connsiteY159" fmla="*/ 1921654 h 2482371"/>
              <a:gd name="connsiteX160" fmla="*/ 1500996 w 6402980"/>
              <a:gd name="connsiteY160" fmla="*/ 1930280 h 2482371"/>
              <a:gd name="connsiteX161" fmla="*/ 1354347 w 6402980"/>
              <a:gd name="connsiteY161" fmla="*/ 1947533 h 2482371"/>
              <a:gd name="connsiteX162" fmla="*/ 422694 w 6402980"/>
              <a:gd name="connsiteY162" fmla="*/ 1956159 h 2482371"/>
              <a:gd name="connsiteX163" fmla="*/ 353683 w 6402980"/>
              <a:gd name="connsiteY163" fmla="*/ 1973412 h 2482371"/>
              <a:gd name="connsiteX164" fmla="*/ 327803 w 6402980"/>
              <a:gd name="connsiteY164" fmla="*/ 1990665 h 2482371"/>
              <a:gd name="connsiteX165" fmla="*/ 310551 w 6402980"/>
              <a:gd name="connsiteY165" fmla="*/ 2042424 h 2482371"/>
              <a:gd name="connsiteX166" fmla="*/ 319177 w 6402980"/>
              <a:gd name="connsiteY166" fmla="*/ 2094182 h 2482371"/>
              <a:gd name="connsiteX167" fmla="*/ 396815 w 6402980"/>
              <a:gd name="connsiteY167" fmla="*/ 2163193 h 2482371"/>
              <a:gd name="connsiteX168" fmla="*/ 422694 w 6402980"/>
              <a:gd name="connsiteY168" fmla="*/ 2171820 h 2482371"/>
              <a:gd name="connsiteX169" fmla="*/ 448573 w 6402980"/>
              <a:gd name="connsiteY169" fmla="*/ 2189073 h 2482371"/>
              <a:gd name="connsiteX170" fmla="*/ 491705 w 6402980"/>
              <a:gd name="connsiteY170" fmla="*/ 2197699 h 2482371"/>
              <a:gd name="connsiteX171" fmla="*/ 552090 w 6402980"/>
              <a:gd name="connsiteY171" fmla="*/ 2214952 h 2482371"/>
              <a:gd name="connsiteX172" fmla="*/ 646981 w 6402980"/>
              <a:gd name="connsiteY172" fmla="*/ 2223578 h 2482371"/>
              <a:gd name="connsiteX173" fmla="*/ 759124 w 6402980"/>
              <a:gd name="connsiteY173" fmla="*/ 2232205 h 2482371"/>
              <a:gd name="connsiteX174" fmla="*/ 845388 w 6402980"/>
              <a:gd name="connsiteY174" fmla="*/ 2240831 h 2482371"/>
              <a:gd name="connsiteX175" fmla="*/ 1388852 w 6402980"/>
              <a:gd name="connsiteY175" fmla="*/ 2249457 h 2482371"/>
              <a:gd name="connsiteX176" fmla="*/ 3347049 w 6402980"/>
              <a:gd name="connsiteY176" fmla="*/ 2240831 h 2482371"/>
              <a:gd name="connsiteX177" fmla="*/ 3959524 w 6402980"/>
              <a:gd name="connsiteY177" fmla="*/ 2223578 h 2482371"/>
              <a:gd name="connsiteX178" fmla="*/ 4011283 w 6402980"/>
              <a:gd name="connsiteY178" fmla="*/ 2206325 h 2482371"/>
              <a:gd name="connsiteX179" fmla="*/ 4037162 w 6402980"/>
              <a:gd name="connsiteY179" fmla="*/ 2189073 h 2482371"/>
              <a:gd name="connsiteX180" fmla="*/ 4088920 w 6402980"/>
              <a:gd name="connsiteY180" fmla="*/ 2171820 h 2482371"/>
              <a:gd name="connsiteX181" fmla="*/ 4114800 w 6402980"/>
              <a:gd name="connsiteY181" fmla="*/ 2154567 h 2482371"/>
              <a:gd name="connsiteX182" fmla="*/ 4192437 w 6402980"/>
              <a:gd name="connsiteY182" fmla="*/ 2128688 h 2482371"/>
              <a:gd name="connsiteX183" fmla="*/ 4218317 w 6402980"/>
              <a:gd name="connsiteY183" fmla="*/ 2120061 h 2482371"/>
              <a:gd name="connsiteX184" fmla="*/ 4244196 w 6402980"/>
              <a:gd name="connsiteY184" fmla="*/ 2111435 h 2482371"/>
              <a:gd name="connsiteX185" fmla="*/ 4270075 w 6402980"/>
              <a:gd name="connsiteY185" fmla="*/ 2094182 h 2482371"/>
              <a:gd name="connsiteX186" fmla="*/ 4339086 w 6402980"/>
              <a:gd name="connsiteY186" fmla="*/ 2076929 h 2482371"/>
              <a:gd name="connsiteX187" fmla="*/ 4364966 w 6402980"/>
              <a:gd name="connsiteY187" fmla="*/ 2068303 h 2482371"/>
              <a:gd name="connsiteX188" fmla="*/ 4416724 w 6402980"/>
              <a:gd name="connsiteY188" fmla="*/ 2033797 h 2482371"/>
              <a:gd name="connsiteX189" fmla="*/ 4468483 w 6402980"/>
              <a:gd name="connsiteY189" fmla="*/ 1990665 h 2482371"/>
              <a:gd name="connsiteX190" fmla="*/ 4494362 w 6402980"/>
              <a:gd name="connsiteY190" fmla="*/ 1938907 h 2482371"/>
              <a:gd name="connsiteX191" fmla="*/ 4511615 w 6402980"/>
              <a:gd name="connsiteY191" fmla="*/ 1887148 h 2482371"/>
              <a:gd name="connsiteX192" fmla="*/ 4537494 w 6402980"/>
              <a:gd name="connsiteY192" fmla="*/ 1835390 h 2482371"/>
              <a:gd name="connsiteX193" fmla="*/ 4554747 w 6402980"/>
              <a:gd name="connsiteY193" fmla="*/ 1809510 h 2482371"/>
              <a:gd name="connsiteX194" fmla="*/ 4563373 w 6402980"/>
              <a:gd name="connsiteY194" fmla="*/ 1783631 h 2482371"/>
              <a:gd name="connsiteX195" fmla="*/ 4597879 w 6402980"/>
              <a:gd name="connsiteY195" fmla="*/ 1731873 h 2482371"/>
              <a:gd name="connsiteX196" fmla="*/ 4606505 w 6402980"/>
              <a:gd name="connsiteY196" fmla="*/ 1705993 h 2482371"/>
              <a:gd name="connsiteX197" fmla="*/ 4623758 w 6402980"/>
              <a:gd name="connsiteY197" fmla="*/ 1645608 h 2482371"/>
              <a:gd name="connsiteX198" fmla="*/ 4632384 w 6402980"/>
              <a:gd name="connsiteY198" fmla="*/ 1343684 h 2482371"/>
              <a:gd name="connsiteX199" fmla="*/ 4658264 w 6402980"/>
              <a:gd name="connsiteY199" fmla="*/ 1197035 h 2482371"/>
              <a:gd name="connsiteX200" fmla="*/ 4666890 w 6402980"/>
              <a:gd name="connsiteY200" fmla="*/ 1171156 h 2482371"/>
              <a:gd name="connsiteX201" fmla="*/ 4692769 w 6402980"/>
              <a:gd name="connsiteY201" fmla="*/ 1153903 h 2482371"/>
              <a:gd name="connsiteX202" fmla="*/ 4710022 w 6402980"/>
              <a:gd name="connsiteY202" fmla="*/ 1128024 h 2482371"/>
              <a:gd name="connsiteX203" fmla="*/ 4744528 w 6402980"/>
              <a:gd name="connsiteY203" fmla="*/ 1119397 h 2482371"/>
              <a:gd name="connsiteX204" fmla="*/ 4934309 w 6402980"/>
              <a:gd name="connsiteY204" fmla="*/ 1110771 h 2482371"/>
              <a:gd name="connsiteX205" fmla="*/ 5348377 w 6402980"/>
              <a:gd name="connsiteY205" fmla="*/ 1093518 h 2482371"/>
              <a:gd name="connsiteX206" fmla="*/ 5495026 w 6402980"/>
              <a:gd name="connsiteY206" fmla="*/ 1076265 h 2482371"/>
              <a:gd name="connsiteX207" fmla="*/ 5624422 w 6402980"/>
              <a:gd name="connsiteY207" fmla="*/ 1059012 h 2482371"/>
              <a:gd name="connsiteX208" fmla="*/ 5796951 w 6402980"/>
              <a:gd name="connsiteY208" fmla="*/ 1041759 h 2482371"/>
              <a:gd name="connsiteX209" fmla="*/ 5883215 w 6402980"/>
              <a:gd name="connsiteY209" fmla="*/ 1033133 h 2482371"/>
              <a:gd name="connsiteX210" fmla="*/ 5978105 w 6402980"/>
              <a:gd name="connsiteY210" fmla="*/ 1015880 h 2482371"/>
              <a:gd name="connsiteX211" fmla="*/ 6003984 w 6402980"/>
              <a:gd name="connsiteY211" fmla="*/ 1007254 h 2482371"/>
              <a:gd name="connsiteX212" fmla="*/ 6064369 w 6402980"/>
              <a:gd name="connsiteY212" fmla="*/ 998627 h 2482371"/>
              <a:gd name="connsiteX213" fmla="*/ 6098875 w 6402980"/>
              <a:gd name="connsiteY213" fmla="*/ 990001 h 2482371"/>
              <a:gd name="connsiteX214" fmla="*/ 6280030 w 6402980"/>
              <a:gd name="connsiteY214" fmla="*/ 972748 h 2482371"/>
              <a:gd name="connsiteX215" fmla="*/ 6374920 w 6402980"/>
              <a:gd name="connsiteY215" fmla="*/ 981374 h 2482371"/>
              <a:gd name="connsiteX216" fmla="*/ 6400800 w 6402980"/>
              <a:gd name="connsiteY216" fmla="*/ 990001 h 2482371"/>
              <a:gd name="connsiteX217" fmla="*/ 6392173 w 6402980"/>
              <a:gd name="connsiteY217" fmla="*/ 955495 h 2482371"/>
              <a:gd name="connsiteX218" fmla="*/ 6331788 w 6402980"/>
              <a:gd name="connsiteY218" fmla="*/ 886484 h 2482371"/>
              <a:gd name="connsiteX219" fmla="*/ 6297283 w 6402980"/>
              <a:gd name="connsiteY219" fmla="*/ 843352 h 2482371"/>
              <a:gd name="connsiteX220" fmla="*/ 6280030 w 6402980"/>
              <a:gd name="connsiteY220" fmla="*/ 869231 h 2482371"/>
              <a:gd name="connsiteX221" fmla="*/ 6288656 w 6402980"/>
              <a:gd name="connsiteY221" fmla="*/ 998627 h 2482371"/>
              <a:gd name="connsiteX222" fmla="*/ 6305909 w 6402980"/>
              <a:gd name="connsiteY222" fmla="*/ 1084891 h 2482371"/>
              <a:gd name="connsiteX223" fmla="*/ 6331788 w 6402980"/>
              <a:gd name="connsiteY223" fmla="*/ 1067639 h 2482371"/>
              <a:gd name="connsiteX224" fmla="*/ 6366294 w 6402980"/>
              <a:gd name="connsiteY224" fmla="*/ 1015880 h 2482371"/>
              <a:gd name="connsiteX225" fmla="*/ 6374920 w 6402980"/>
              <a:gd name="connsiteY225" fmla="*/ 1007254 h 248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6402980" h="2482371">
                <a:moveTo>
                  <a:pt x="5503652" y="1585224"/>
                </a:moveTo>
                <a:cubicBezTo>
                  <a:pt x="5494545" y="1562455"/>
                  <a:pt x="5484531" y="1539866"/>
                  <a:pt x="5477773" y="1516212"/>
                </a:cubicBezTo>
                <a:cubicBezTo>
                  <a:pt x="5474516" y="1504813"/>
                  <a:pt x="5473817" y="1492604"/>
                  <a:pt x="5469147" y="1481707"/>
                </a:cubicBezTo>
                <a:cubicBezTo>
                  <a:pt x="5465063" y="1472177"/>
                  <a:pt x="5457645" y="1464454"/>
                  <a:pt x="5451894" y="1455827"/>
                </a:cubicBezTo>
                <a:cubicBezTo>
                  <a:pt x="5442853" y="1401583"/>
                  <a:pt x="5436121" y="1369114"/>
                  <a:pt x="5434641" y="1309178"/>
                </a:cubicBezTo>
                <a:cubicBezTo>
                  <a:pt x="5429672" y="1107936"/>
                  <a:pt x="5431311" y="906563"/>
                  <a:pt x="5426015" y="705329"/>
                </a:cubicBezTo>
                <a:cubicBezTo>
                  <a:pt x="5425555" y="687844"/>
                  <a:pt x="5420048" y="670858"/>
                  <a:pt x="5417388" y="653571"/>
                </a:cubicBezTo>
                <a:cubicBezTo>
                  <a:pt x="5410864" y="611162"/>
                  <a:pt x="5411491" y="595586"/>
                  <a:pt x="5400135" y="558680"/>
                </a:cubicBezTo>
                <a:cubicBezTo>
                  <a:pt x="5392113" y="532607"/>
                  <a:pt x="5380872" y="507507"/>
                  <a:pt x="5374256" y="481042"/>
                </a:cubicBezTo>
                <a:cubicBezTo>
                  <a:pt x="5359000" y="420015"/>
                  <a:pt x="5371103" y="472326"/>
                  <a:pt x="5357003" y="394778"/>
                </a:cubicBezTo>
                <a:cubicBezTo>
                  <a:pt x="5354380" y="380352"/>
                  <a:pt x="5354444" y="364994"/>
                  <a:pt x="5348377" y="351646"/>
                </a:cubicBezTo>
                <a:cubicBezTo>
                  <a:pt x="5339797" y="332769"/>
                  <a:pt x="5321152" y="319303"/>
                  <a:pt x="5313871" y="299888"/>
                </a:cubicBezTo>
                <a:cubicBezTo>
                  <a:pt x="5302150" y="268632"/>
                  <a:pt x="5294109" y="231288"/>
                  <a:pt x="5270739" y="204997"/>
                </a:cubicBezTo>
                <a:cubicBezTo>
                  <a:pt x="5254529" y="186761"/>
                  <a:pt x="5241635" y="162301"/>
                  <a:pt x="5218981" y="153239"/>
                </a:cubicBezTo>
                <a:cubicBezTo>
                  <a:pt x="5167406" y="132609"/>
                  <a:pt x="5190539" y="140883"/>
                  <a:pt x="5149969" y="127359"/>
                </a:cubicBezTo>
                <a:cubicBezTo>
                  <a:pt x="5141343" y="118733"/>
                  <a:pt x="5134628" y="107627"/>
                  <a:pt x="5124090" y="101480"/>
                </a:cubicBezTo>
                <a:cubicBezTo>
                  <a:pt x="5086984" y="79835"/>
                  <a:pt x="5052424" y="66443"/>
                  <a:pt x="5011947" y="58348"/>
                </a:cubicBezTo>
                <a:cubicBezTo>
                  <a:pt x="4994796" y="54918"/>
                  <a:pt x="4977397" y="52851"/>
                  <a:pt x="4960188" y="49722"/>
                </a:cubicBezTo>
                <a:cubicBezTo>
                  <a:pt x="4858508" y="31235"/>
                  <a:pt x="4949985" y="38620"/>
                  <a:pt x="4753154" y="32469"/>
                </a:cubicBezTo>
                <a:lnTo>
                  <a:pt x="4364966" y="23842"/>
                </a:lnTo>
                <a:cubicBezTo>
                  <a:pt x="4082331" y="-16532"/>
                  <a:pt x="4262748" y="6590"/>
                  <a:pt x="3614467" y="6590"/>
                </a:cubicBezTo>
                <a:lnTo>
                  <a:pt x="2484407" y="15216"/>
                </a:lnTo>
                <a:cubicBezTo>
                  <a:pt x="2447026" y="18091"/>
                  <a:pt x="2409297" y="17995"/>
                  <a:pt x="2372264" y="23842"/>
                </a:cubicBezTo>
                <a:cubicBezTo>
                  <a:pt x="2360495" y="25700"/>
                  <a:pt x="2290833" y="51618"/>
                  <a:pt x="2277373" y="58348"/>
                </a:cubicBezTo>
                <a:cubicBezTo>
                  <a:pt x="2240113" y="76978"/>
                  <a:pt x="2237833" y="96880"/>
                  <a:pt x="2199735" y="127359"/>
                </a:cubicBezTo>
                <a:cubicBezTo>
                  <a:pt x="2148507" y="168342"/>
                  <a:pt x="2171923" y="151652"/>
                  <a:pt x="2130724" y="179118"/>
                </a:cubicBezTo>
                <a:cubicBezTo>
                  <a:pt x="2061862" y="293888"/>
                  <a:pt x="2154736" y="150445"/>
                  <a:pt x="2061713" y="256756"/>
                </a:cubicBezTo>
                <a:cubicBezTo>
                  <a:pt x="2053245" y="266434"/>
                  <a:pt x="2052692" y="281382"/>
                  <a:pt x="2044460" y="291261"/>
                </a:cubicBezTo>
                <a:cubicBezTo>
                  <a:pt x="2037823" y="299226"/>
                  <a:pt x="2025912" y="301183"/>
                  <a:pt x="2018581" y="308514"/>
                </a:cubicBezTo>
                <a:cubicBezTo>
                  <a:pt x="1988027" y="339068"/>
                  <a:pt x="1980411" y="359234"/>
                  <a:pt x="1958196" y="394778"/>
                </a:cubicBezTo>
                <a:cubicBezTo>
                  <a:pt x="1952701" y="403570"/>
                  <a:pt x="1948274" y="413326"/>
                  <a:pt x="1940943" y="420657"/>
                </a:cubicBezTo>
                <a:cubicBezTo>
                  <a:pt x="1933612" y="427988"/>
                  <a:pt x="1923690" y="432159"/>
                  <a:pt x="1915064" y="437910"/>
                </a:cubicBezTo>
                <a:cubicBezTo>
                  <a:pt x="1897762" y="489814"/>
                  <a:pt x="1919329" y="437974"/>
                  <a:pt x="1880558" y="489669"/>
                </a:cubicBezTo>
                <a:cubicBezTo>
                  <a:pt x="1870498" y="503082"/>
                  <a:pt x="1864223" y="519016"/>
                  <a:pt x="1854679" y="532801"/>
                </a:cubicBezTo>
                <a:cubicBezTo>
                  <a:pt x="1806712" y="602087"/>
                  <a:pt x="1811945" y="592787"/>
                  <a:pt x="1759788" y="644944"/>
                </a:cubicBezTo>
                <a:cubicBezTo>
                  <a:pt x="1756913" y="653571"/>
                  <a:pt x="1755981" y="663113"/>
                  <a:pt x="1751162" y="670824"/>
                </a:cubicBezTo>
                <a:cubicBezTo>
                  <a:pt x="1741404" y="686437"/>
                  <a:pt x="1724275" y="697194"/>
                  <a:pt x="1716656" y="713956"/>
                </a:cubicBezTo>
                <a:cubicBezTo>
                  <a:pt x="1657477" y="844150"/>
                  <a:pt x="1758137" y="698904"/>
                  <a:pt x="1682151" y="800220"/>
                </a:cubicBezTo>
                <a:cubicBezTo>
                  <a:pt x="1662166" y="860171"/>
                  <a:pt x="1686413" y="788500"/>
                  <a:pt x="1647645" y="895110"/>
                </a:cubicBezTo>
                <a:cubicBezTo>
                  <a:pt x="1614406" y="986516"/>
                  <a:pt x="1668423" y="841401"/>
                  <a:pt x="1630392" y="955495"/>
                </a:cubicBezTo>
                <a:cubicBezTo>
                  <a:pt x="1625495" y="970185"/>
                  <a:pt x="1618890" y="984250"/>
                  <a:pt x="1613139" y="998627"/>
                </a:cubicBezTo>
                <a:cubicBezTo>
                  <a:pt x="1610264" y="1013004"/>
                  <a:pt x="1607136" y="1027333"/>
                  <a:pt x="1604513" y="1041759"/>
                </a:cubicBezTo>
                <a:cubicBezTo>
                  <a:pt x="1601384" y="1058968"/>
                  <a:pt x="1599316" y="1076367"/>
                  <a:pt x="1595886" y="1093518"/>
                </a:cubicBezTo>
                <a:cubicBezTo>
                  <a:pt x="1593561" y="1105144"/>
                  <a:pt x="1590135" y="1116522"/>
                  <a:pt x="1587260" y="1128024"/>
                </a:cubicBezTo>
                <a:cubicBezTo>
                  <a:pt x="1581509" y="1188409"/>
                  <a:pt x="1589188" y="1251633"/>
                  <a:pt x="1570007" y="1309178"/>
                </a:cubicBezTo>
                <a:cubicBezTo>
                  <a:pt x="1567132" y="1317804"/>
                  <a:pt x="1563586" y="1326236"/>
                  <a:pt x="1561381" y="1335057"/>
                </a:cubicBezTo>
                <a:cubicBezTo>
                  <a:pt x="1557825" y="1349282"/>
                  <a:pt x="1557902" y="1364461"/>
                  <a:pt x="1552754" y="1378190"/>
                </a:cubicBezTo>
                <a:cubicBezTo>
                  <a:pt x="1549114" y="1387897"/>
                  <a:pt x="1541252" y="1395443"/>
                  <a:pt x="1535501" y="1404069"/>
                </a:cubicBezTo>
                <a:cubicBezTo>
                  <a:pt x="1528461" y="1425189"/>
                  <a:pt x="1522947" y="1445799"/>
                  <a:pt x="1509622" y="1464454"/>
                </a:cubicBezTo>
                <a:cubicBezTo>
                  <a:pt x="1502531" y="1474381"/>
                  <a:pt x="1491233" y="1480703"/>
                  <a:pt x="1483743" y="1490333"/>
                </a:cubicBezTo>
                <a:cubicBezTo>
                  <a:pt x="1473886" y="1503006"/>
                  <a:pt x="1439057" y="1560898"/>
                  <a:pt x="1423358" y="1576597"/>
                </a:cubicBezTo>
                <a:cubicBezTo>
                  <a:pt x="1381643" y="1618312"/>
                  <a:pt x="1402450" y="1591364"/>
                  <a:pt x="1362973" y="1611103"/>
                </a:cubicBezTo>
                <a:cubicBezTo>
                  <a:pt x="1347976" y="1618601"/>
                  <a:pt x="1334059" y="1628096"/>
                  <a:pt x="1319841" y="1636982"/>
                </a:cubicBezTo>
                <a:cubicBezTo>
                  <a:pt x="1294812" y="1652625"/>
                  <a:pt x="1288909" y="1660443"/>
                  <a:pt x="1259456" y="1671488"/>
                </a:cubicBezTo>
                <a:cubicBezTo>
                  <a:pt x="1201103" y="1693370"/>
                  <a:pt x="1247724" y="1667889"/>
                  <a:pt x="1199071" y="1688740"/>
                </a:cubicBezTo>
                <a:cubicBezTo>
                  <a:pt x="1187251" y="1693805"/>
                  <a:pt x="1177096" y="1703101"/>
                  <a:pt x="1164566" y="1705993"/>
                </a:cubicBezTo>
                <a:cubicBezTo>
                  <a:pt x="1139194" y="1711848"/>
                  <a:pt x="1112807" y="1711744"/>
                  <a:pt x="1086928" y="1714620"/>
                </a:cubicBezTo>
                <a:cubicBezTo>
                  <a:pt x="1072551" y="1720371"/>
                  <a:pt x="1058819" y="1728117"/>
                  <a:pt x="1043796" y="1731873"/>
                </a:cubicBezTo>
                <a:cubicBezTo>
                  <a:pt x="1024070" y="1736804"/>
                  <a:pt x="1003728" y="1739702"/>
                  <a:pt x="983411" y="1740499"/>
                </a:cubicBezTo>
                <a:cubicBezTo>
                  <a:pt x="856955" y="1745458"/>
                  <a:pt x="730370" y="1746250"/>
                  <a:pt x="603849" y="1749125"/>
                </a:cubicBezTo>
                <a:cubicBezTo>
                  <a:pt x="563592" y="1754876"/>
                  <a:pt x="523567" y="1762582"/>
                  <a:pt x="483079" y="1766378"/>
                </a:cubicBezTo>
                <a:cubicBezTo>
                  <a:pt x="219848" y="1791057"/>
                  <a:pt x="409469" y="1761395"/>
                  <a:pt x="276045" y="1783631"/>
                </a:cubicBezTo>
                <a:cubicBezTo>
                  <a:pt x="264543" y="1789382"/>
                  <a:pt x="252704" y="1794504"/>
                  <a:pt x="241539" y="1800884"/>
                </a:cubicBezTo>
                <a:cubicBezTo>
                  <a:pt x="232537" y="1806028"/>
                  <a:pt x="225368" y="1814497"/>
                  <a:pt x="215660" y="1818137"/>
                </a:cubicBezTo>
                <a:cubicBezTo>
                  <a:pt x="201932" y="1823285"/>
                  <a:pt x="186905" y="1823888"/>
                  <a:pt x="172528" y="1826763"/>
                </a:cubicBezTo>
                <a:cubicBezTo>
                  <a:pt x="150199" y="1849092"/>
                  <a:pt x="125844" y="1876830"/>
                  <a:pt x="94890" y="1887148"/>
                </a:cubicBezTo>
                <a:lnTo>
                  <a:pt x="69011" y="1895774"/>
                </a:lnTo>
                <a:cubicBezTo>
                  <a:pt x="60385" y="1901525"/>
                  <a:pt x="49609" y="1904931"/>
                  <a:pt x="43132" y="1913027"/>
                </a:cubicBezTo>
                <a:cubicBezTo>
                  <a:pt x="37451" y="1920128"/>
                  <a:pt x="38572" y="1930774"/>
                  <a:pt x="34505" y="1938907"/>
                </a:cubicBezTo>
                <a:cubicBezTo>
                  <a:pt x="29868" y="1948180"/>
                  <a:pt x="23003" y="1956160"/>
                  <a:pt x="17252" y="1964786"/>
                </a:cubicBezTo>
                <a:cubicBezTo>
                  <a:pt x="13184" y="1976991"/>
                  <a:pt x="0" y="2014339"/>
                  <a:pt x="0" y="2025171"/>
                </a:cubicBezTo>
                <a:cubicBezTo>
                  <a:pt x="0" y="2062662"/>
                  <a:pt x="2779" y="2100281"/>
                  <a:pt x="8626" y="2137314"/>
                </a:cubicBezTo>
                <a:cubicBezTo>
                  <a:pt x="18278" y="2198446"/>
                  <a:pt x="20706" y="2177690"/>
                  <a:pt x="51758" y="2214952"/>
                </a:cubicBezTo>
                <a:cubicBezTo>
                  <a:pt x="58395" y="2222917"/>
                  <a:pt x="61680" y="2233500"/>
                  <a:pt x="69011" y="2240831"/>
                </a:cubicBezTo>
                <a:cubicBezTo>
                  <a:pt x="76342" y="2248162"/>
                  <a:pt x="86925" y="2251447"/>
                  <a:pt x="94890" y="2258084"/>
                </a:cubicBezTo>
                <a:cubicBezTo>
                  <a:pt x="104262" y="2265894"/>
                  <a:pt x="111397" y="2276153"/>
                  <a:pt x="120769" y="2283963"/>
                </a:cubicBezTo>
                <a:cubicBezTo>
                  <a:pt x="146344" y="2305275"/>
                  <a:pt x="151025" y="2300392"/>
                  <a:pt x="181154" y="2318469"/>
                </a:cubicBezTo>
                <a:cubicBezTo>
                  <a:pt x="198934" y="2329137"/>
                  <a:pt x="212580" y="2348907"/>
                  <a:pt x="232913" y="2352974"/>
                </a:cubicBezTo>
                <a:cubicBezTo>
                  <a:pt x="247290" y="2355850"/>
                  <a:pt x="261821" y="2358045"/>
                  <a:pt x="276045" y="2361601"/>
                </a:cubicBezTo>
                <a:cubicBezTo>
                  <a:pt x="322984" y="2373336"/>
                  <a:pt x="281479" y="2370907"/>
                  <a:pt x="345056" y="2378854"/>
                </a:cubicBezTo>
                <a:cubicBezTo>
                  <a:pt x="376571" y="2382793"/>
                  <a:pt x="408317" y="2384605"/>
                  <a:pt x="439947" y="2387480"/>
                </a:cubicBezTo>
                <a:cubicBezTo>
                  <a:pt x="451449" y="2393231"/>
                  <a:pt x="462087" y="2401200"/>
                  <a:pt x="474452" y="2404733"/>
                </a:cubicBezTo>
                <a:cubicBezTo>
                  <a:pt x="502648" y="2412789"/>
                  <a:pt x="531687" y="2417839"/>
                  <a:pt x="560717" y="2421986"/>
                </a:cubicBezTo>
                <a:cubicBezTo>
                  <a:pt x="629281" y="2431781"/>
                  <a:pt x="645282" y="2435272"/>
                  <a:pt x="724618" y="2439239"/>
                </a:cubicBezTo>
                <a:cubicBezTo>
                  <a:pt x="805082" y="2443262"/>
                  <a:pt x="885645" y="2444990"/>
                  <a:pt x="966158" y="2447865"/>
                </a:cubicBezTo>
                <a:lnTo>
                  <a:pt x="1026543" y="2456491"/>
                </a:lnTo>
                <a:cubicBezTo>
                  <a:pt x="1043830" y="2459151"/>
                  <a:pt x="1060917" y="2463186"/>
                  <a:pt x="1078301" y="2465118"/>
                </a:cubicBezTo>
                <a:cubicBezTo>
                  <a:pt x="1112714" y="2468942"/>
                  <a:pt x="1147217" y="2472438"/>
                  <a:pt x="1181818" y="2473744"/>
                </a:cubicBezTo>
                <a:cubicBezTo>
                  <a:pt x="1299664" y="2478191"/>
                  <a:pt x="1417607" y="2479495"/>
                  <a:pt x="1535501" y="2482371"/>
                </a:cubicBezTo>
                <a:lnTo>
                  <a:pt x="3605841" y="2473744"/>
                </a:lnTo>
                <a:cubicBezTo>
                  <a:pt x="3967247" y="2470876"/>
                  <a:pt x="3517803" y="2464269"/>
                  <a:pt x="3778369" y="2456491"/>
                </a:cubicBezTo>
                <a:cubicBezTo>
                  <a:pt x="3947971" y="2451428"/>
                  <a:pt x="4117675" y="2450740"/>
                  <a:pt x="4287328" y="2447865"/>
                </a:cubicBezTo>
                <a:cubicBezTo>
                  <a:pt x="4340517" y="2444910"/>
                  <a:pt x="4501750" y="2436774"/>
                  <a:pt x="4563373" y="2430612"/>
                </a:cubicBezTo>
                <a:cubicBezTo>
                  <a:pt x="4622504" y="2424699"/>
                  <a:pt x="4603924" y="2421122"/>
                  <a:pt x="4658264" y="2413359"/>
                </a:cubicBezTo>
                <a:cubicBezTo>
                  <a:pt x="4684041" y="2409677"/>
                  <a:pt x="4710124" y="2408415"/>
                  <a:pt x="4735901" y="2404733"/>
                </a:cubicBezTo>
                <a:cubicBezTo>
                  <a:pt x="4788661" y="2397196"/>
                  <a:pt x="4766426" y="2396903"/>
                  <a:pt x="4813539" y="2387480"/>
                </a:cubicBezTo>
                <a:cubicBezTo>
                  <a:pt x="4830690" y="2384050"/>
                  <a:pt x="4848045" y="2381729"/>
                  <a:pt x="4865298" y="2378854"/>
                </a:cubicBezTo>
                <a:cubicBezTo>
                  <a:pt x="4873924" y="2375978"/>
                  <a:pt x="4882301" y="2372200"/>
                  <a:pt x="4891177" y="2370227"/>
                </a:cubicBezTo>
                <a:cubicBezTo>
                  <a:pt x="4908251" y="2366433"/>
                  <a:pt x="4926182" y="2366627"/>
                  <a:pt x="4942935" y="2361601"/>
                </a:cubicBezTo>
                <a:cubicBezTo>
                  <a:pt x="4962835" y="2355631"/>
                  <a:pt x="4985993" y="2338647"/>
                  <a:pt x="5003320" y="2327095"/>
                </a:cubicBezTo>
                <a:cubicBezTo>
                  <a:pt x="5046160" y="2262837"/>
                  <a:pt x="4991097" y="2341763"/>
                  <a:pt x="5046452" y="2275337"/>
                </a:cubicBezTo>
                <a:cubicBezTo>
                  <a:pt x="5053089" y="2267372"/>
                  <a:pt x="5057679" y="2257894"/>
                  <a:pt x="5063705" y="2249457"/>
                </a:cubicBezTo>
                <a:cubicBezTo>
                  <a:pt x="5072062" y="2237758"/>
                  <a:pt x="5081227" y="2226651"/>
                  <a:pt x="5089584" y="2214952"/>
                </a:cubicBezTo>
                <a:cubicBezTo>
                  <a:pt x="5102757" y="2196509"/>
                  <a:pt x="5116108" y="2175851"/>
                  <a:pt x="5124090" y="2154567"/>
                </a:cubicBezTo>
                <a:cubicBezTo>
                  <a:pt x="5128253" y="2143466"/>
                  <a:pt x="5129841" y="2131563"/>
                  <a:pt x="5132717" y="2120061"/>
                </a:cubicBezTo>
                <a:cubicBezTo>
                  <a:pt x="5129841" y="1953284"/>
                  <a:pt x="5127267" y="1786501"/>
                  <a:pt x="5124090" y="1619729"/>
                </a:cubicBezTo>
                <a:cubicBezTo>
                  <a:pt x="5121516" y="1484576"/>
                  <a:pt x="5119967" y="1349391"/>
                  <a:pt x="5115464" y="1214288"/>
                </a:cubicBezTo>
                <a:cubicBezTo>
                  <a:pt x="5112163" y="1115266"/>
                  <a:pt x="5113958" y="1130629"/>
                  <a:pt x="5098211" y="1067639"/>
                </a:cubicBezTo>
                <a:cubicBezTo>
                  <a:pt x="5095335" y="1033133"/>
                  <a:pt x="5091313" y="998704"/>
                  <a:pt x="5089584" y="964122"/>
                </a:cubicBezTo>
                <a:cubicBezTo>
                  <a:pt x="5085561" y="883658"/>
                  <a:pt x="5085832" y="802999"/>
                  <a:pt x="5080958" y="722582"/>
                </a:cubicBezTo>
                <a:cubicBezTo>
                  <a:pt x="5080071" y="707947"/>
                  <a:pt x="5074270" y="693983"/>
                  <a:pt x="5072332" y="679450"/>
                </a:cubicBezTo>
                <a:cubicBezTo>
                  <a:pt x="5068493" y="650655"/>
                  <a:pt x="5062999" y="567123"/>
                  <a:pt x="5055079" y="532801"/>
                </a:cubicBezTo>
                <a:cubicBezTo>
                  <a:pt x="5050990" y="515080"/>
                  <a:pt x="5047914" y="496174"/>
                  <a:pt x="5037826" y="481042"/>
                </a:cubicBezTo>
                <a:cubicBezTo>
                  <a:pt x="5026324" y="463789"/>
                  <a:pt x="5020573" y="440786"/>
                  <a:pt x="5003320" y="429284"/>
                </a:cubicBezTo>
                <a:cubicBezTo>
                  <a:pt x="4994694" y="423533"/>
                  <a:pt x="4985877" y="418057"/>
                  <a:pt x="4977441" y="412031"/>
                </a:cubicBezTo>
                <a:cubicBezTo>
                  <a:pt x="4965742" y="403674"/>
                  <a:pt x="4955795" y="392582"/>
                  <a:pt x="4942935" y="386152"/>
                </a:cubicBezTo>
                <a:cubicBezTo>
                  <a:pt x="4926669" y="378019"/>
                  <a:pt x="4908820" y="373310"/>
                  <a:pt x="4891177" y="368899"/>
                </a:cubicBezTo>
                <a:cubicBezTo>
                  <a:pt x="4804154" y="347143"/>
                  <a:pt x="4816777" y="346207"/>
                  <a:pt x="4710022" y="343020"/>
                </a:cubicBezTo>
                <a:cubicBezTo>
                  <a:pt x="4554789" y="338386"/>
                  <a:pt x="4399471" y="337269"/>
                  <a:pt x="4244196" y="334393"/>
                </a:cubicBezTo>
                <a:lnTo>
                  <a:pt x="3347049" y="351646"/>
                </a:lnTo>
                <a:lnTo>
                  <a:pt x="2691441" y="360273"/>
                </a:lnTo>
                <a:cubicBezTo>
                  <a:pt x="2679939" y="363148"/>
                  <a:pt x="2668509" y="366327"/>
                  <a:pt x="2656935" y="368899"/>
                </a:cubicBezTo>
                <a:cubicBezTo>
                  <a:pt x="2642622" y="372079"/>
                  <a:pt x="2627713" y="372888"/>
                  <a:pt x="2613803" y="377525"/>
                </a:cubicBezTo>
                <a:cubicBezTo>
                  <a:pt x="2601604" y="381591"/>
                  <a:pt x="2591118" y="389712"/>
                  <a:pt x="2579298" y="394778"/>
                </a:cubicBezTo>
                <a:cubicBezTo>
                  <a:pt x="2570940" y="398360"/>
                  <a:pt x="2562045" y="400529"/>
                  <a:pt x="2553418" y="403405"/>
                </a:cubicBezTo>
                <a:cubicBezTo>
                  <a:pt x="2544792" y="412031"/>
                  <a:pt x="2537690" y="422517"/>
                  <a:pt x="2527539" y="429284"/>
                </a:cubicBezTo>
                <a:cubicBezTo>
                  <a:pt x="2520116" y="434233"/>
                  <a:pt x="2471752" y="445387"/>
                  <a:pt x="2467154" y="446537"/>
                </a:cubicBezTo>
                <a:cubicBezTo>
                  <a:pt x="2456160" y="463027"/>
                  <a:pt x="2441904" y="488076"/>
                  <a:pt x="2424022" y="498295"/>
                </a:cubicBezTo>
                <a:cubicBezTo>
                  <a:pt x="2413728" y="504177"/>
                  <a:pt x="2401019" y="504046"/>
                  <a:pt x="2389517" y="506922"/>
                </a:cubicBezTo>
                <a:cubicBezTo>
                  <a:pt x="2383766" y="515548"/>
                  <a:pt x="2379595" y="525470"/>
                  <a:pt x="2372264" y="532801"/>
                </a:cubicBezTo>
                <a:cubicBezTo>
                  <a:pt x="2364933" y="540132"/>
                  <a:pt x="2353211" y="542251"/>
                  <a:pt x="2346384" y="550054"/>
                </a:cubicBezTo>
                <a:cubicBezTo>
                  <a:pt x="2332730" y="565659"/>
                  <a:pt x="2323381" y="584559"/>
                  <a:pt x="2311879" y="601812"/>
                </a:cubicBezTo>
                <a:cubicBezTo>
                  <a:pt x="2306128" y="610438"/>
                  <a:pt x="2301957" y="620360"/>
                  <a:pt x="2294626" y="627691"/>
                </a:cubicBezTo>
                <a:lnTo>
                  <a:pt x="2268747" y="653571"/>
                </a:lnTo>
                <a:cubicBezTo>
                  <a:pt x="2265871" y="665073"/>
                  <a:pt x="2265422" y="677472"/>
                  <a:pt x="2260120" y="688076"/>
                </a:cubicBezTo>
                <a:cubicBezTo>
                  <a:pt x="2250847" y="706622"/>
                  <a:pt x="2225615" y="739835"/>
                  <a:pt x="2225615" y="739835"/>
                </a:cubicBezTo>
                <a:cubicBezTo>
                  <a:pt x="2205955" y="818467"/>
                  <a:pt x="2227974" y="723320"/>
                  <a:pt x="2208362" y="860605"/>
                </a:cubicBezTo>
                <a:cubicBezTo>
                  <a:pt x="2206685" y="872342"/>
                  <a:pt x="2201856" y="883446"/>
                  <a:pt x="2199735" y="895110"/>
                </a:cubicBezTo>
                <a:cubicBezTo>
                  <a:pt x="2196098" y="915115"/>
                  <a:pt x="2193984" y="935367"/>
                  <a:pt x="2191109" y="955495"/>
                </a:cubicBezTo>
                <a:cubicBezTo>
                  <a:pt x="2188234" y="1004378"/>
                  <a:pt x="2187355" y="1053420"/>
                  <a:pt x="2182483" y="1102144"/>
                </a:cubicBezTo>
                <a:cubicBezTo>
                  <a:pt x="2181578" y="1111192"/>
                  <a:pt x="2175142" y="1119022"/>
                  <a:pt x="2173856" y="1128024"/>
                </a:cubicBezTo>
                <a:cubicBezTo>
                  <a:pt x="2154913" y="1260622"/>
                  <a:pt x="2181372" y="1182559"/>
                  <a:pt x="2147977" y="1266046"/>
                </a:cubicBezTo>
                <a:cubicBezTo>
                  <a:pt x="2131072" y="1367484"/>
                  <a:pt x="2147884" y="1275090"/>
                  <a:pt x="2130724" y="1352310"/>
                </a:cubicBezTo>
                <a:cubicBezTo>
                  <a:pt x="2127543" y="1366623"/>
                  <a:pt x="2126734" y="1381532"/>
                  <a:pt x="2122098" y="1395442"/>
                </a:cubicBezTo>
                <a:cubicBezTo>
                  <a:pt x="2118031" y="1407642"/>
                  <a:pt x="2109360" y="1417907"/>
                  <a:pt x="2104845" y="1429948"/>
                </a:cubicBezTo>
                <a:cubicBezTo>
                  <a:pt x="2100682" y="1441049"/>
                  <a:pt x="2100778" y="1453510"/>
                  <a:pt x="2096218" y="1464454"/>
                </a:cubicBezTo>
                <a:cubicBezTo>
                  <a:pt x="2086326" y="1488194"/>
                  <a:pt x="2073215" y="1510461"/>
                  <a:pt x="2061713" y="1533465"/>
                </a:cubicBezTo>
                <a:cubicBezTo>
                  <a:pt x="2055962" y="1544967"/>
                  <a:pt x="2052176" y="1557683"/>
                  <a:pt x="2044460" y="1567971"/>
                </a:cubicBezTo>
                <a:lnTo>
                  <a:pt x="2018581" y="1602476"/>
                </a:lnTo>
                <a:cubicBezTo>
                  <a:pt x="2000952" y="1655361"/>
                  <a:pt x="2016385" y="1621924"/>
                  <a:pt x="1949569" y="1688740"/>
                </a:cubicBezTo>
                <a:lnTo>
                  <a:pt x="1880558" y="1757752"/>
                </a:lnTo>
                <a:cubicBezTo>
                  <a:pt x="1866181" y="1766378"/>
                  <a:pt x="1850839" y="1773571"/>
                  <a:pt x="1837426" y="1783631"/>
                </a:cubicBezTo>
                <a:cubicBezTo>
                  <a:pt x="1827666" y="1790951"/>
                  <a:pt x="1821698" y="1802743"/>
                  <a:pt x="1811547" y="1809510"/>
                </a:cubicBezTo>
                <a:cubicBezTo>
                  <a:pt x="1803981" y="1814554"/>
                  <a:pt x="1793800" y="1814070"/>
                  <a:pt x="1785667" y="1818137"/>
                </a:cubicBezTo>
                <a:cubicBezTo>
                  <a:pt x="1776394" y="1822774"/>
                  <a:pt x="1768224" y="1829364"/>
                  <a:pt x="1759788" y="1835390"/>
                </a:cubicBezTo>
                <a:cubicBezTo>
                  <a:pt x="1748089" y="1843747"/>
                  <a:pt x="1738421" y="1855430"/>
                  <a:pt x="1725283" y="1861269"/>
                </a:cubicBezTo>
                <a:cubicBezTo>
                  <a:pt x="1711885" y="1867224"/>
                  <a:pt x="1696528" y="1867020"/>
                  <a:pt x="1682151" y="1869895"/>
                </a:cubicBezTo>
                <a:cubicBezTo>
                  <a:pt x="1610085" y="1905928"/>
                  <a:pt x="1688128" y="1870690"/>
                  <a:pt x="1604513" y="1895774"/>
                </a:cubicBezTo>
                <a:cubicBezTo>
                  <a:pt x="1589681" y="1900224"/>
                  <a:pt x="1576071" y="1908130"/>
                  <a:pt x="1561381" y="1913027"/>
                </a:cubicBezTo>
                <a:cubicBezTo>
                  <a:pt x="1550133" y="1916776"/>
                  <a:pt x="1538275" y="1918397"/>
                  <a:pt x="1526875" y="1921654"/>
                </a:cubicBezTo>
                <a:cubicBezTo>
                  <a:pt x="1518132" y="1924152"/>
                  <a:pt x="1509912" y="1928497"/>
                  <a:pt x="1500996" y="1930280"/>
                </a:cubicBezTo>
                <a:cubicBezTo>
                  <a:pt x="1473774" y="1935724"/>
                  <a:pt x="1373050" y="1947216"/>
                  <a:pt x="1354347" y="1947533"/>
                </a:cubicBezTo>
                <a:lnTo>
                  <a:pt x="422694" y="1956159"/>
                </a:lnTo>
                <a:cubicBezTo>
                  <a:pt x="406293" y="1959439"/>
                  <a:pt x="371365" y="1964571"/>
                  <a:pt x="353683" y="1973412"/>
                </a:cubicBezTo>
                <a:cubicBezTo>
                  <a:pt x="344410" y="1978049"/>
                  <a:pt x="336430" y="1984914"/>
                  <a:pt x="327803" y="1990665"/>
                </a:cubicBezTo>
                <a:cubicBezTo>
                  <a:pt x="322052" y="2007918"/>
                  <a:pt x="307561" y="2024485"/>
                  <a:pt x="310551" y="2042424"/>
                </a:cubicBezTo>
                <a:cubicBezTo>
                  <a:pt x="313426" y="2059677"/>
                  <a:pt x="310364" y="2079074"/>
                  <a:pt x="319177" y="2094182"/>
                </a:cubicBezTo>
                <a:cubicBezTo>
                  <a:pt x="328593" y="2110323"/>
                  <a:pt x="371742" y="2150656"/>
                  <a:pt x="396815" y="2163193"/>
                </a:cubicBezTo>
                <a:cubicBezTo>
                  <a:pt x="404948" y="2167260"/>
                  <a:pt x="414561" y="2167753"/>
                  <a:pt x="422694" y="2171820"/>
                </a:cubicBezTo>
                <a:cubicBezTo>
                  <a:pt x="431967" y="2176457"/>
                  <a:pt x="438865" y="2185433"/>
                  <a:pt x="448573" y="2189073"/>
                </a:cubicBezTo>
                <a:cubicBezTo>
                  <a:pt x="462301" y="2194221"/>
                  <a:pt x="477481" y="2194143"/>
                  <a:pt x="491705" y="2197699"/>
                </a:cubicBezTo>
                <a:cubicBezTo>
                  <a:pt x="522116" y="2205301"/>
                  <a:pt x="517519" y="2210343"/>
                  <a:pt x="552090" y="2214952"/>
                </a:cubicBezTo>
                <a:cubicBezTo>
                  <a:pt x="583572" y="2219150"/>
                  <a:pt x="615330" y="2220940"/>
                  <a:pt x="646981" y="2223578"/>
                </a:cubicBezTo>
                <a:lnTo>
                  <a:pt x="759124" y="2232205"/>
                </a:lnTo>
                <a:cubicBezTo>
                  <a:pt x="787913" y="2234708"/>
                  <a:pt x="816501" y="2240040"/>
                  <a:pt x="845388" y="2240831"/>
                </a:cubicBezTo>
                <a:cubicBezTo>
                  <a:pt x="1026498" y="2245793"/>
                  <a:pt x="1207697" y="2246582"/>
                  <a:pt x="1388852" y="2249457"/>
                </a:cubicBezTo>
                <a:lnTo>
                  <a:pt x="3347049" y="2240831"/>
                </a:lnTo>
                <a:cubicBezTo>
                  <a:pt x="3845795" y="2237368"/>
                  <a:pt x="3707988" y="2248733"/>
                  <a:pt x="3959524" y="2223578"/>
                </a:cubicBezTo>
                <a:cubicBezTo>
                  <a:pt x="3976777" y="2217827"/>
                  <a:pt x="3996151" y="2216413"/>
                  <a:pt x="4011283" y="2206325"/>
                </a:cubicBezTo>
                <a:cubicBezTo>
                  <a:pt x="4019909" y="2200574"/>
                  <a:pt x="4027688" y="2193284"/>
                  <a:pt x="4037162" y="2189073"/>
                </a:cubicBezTo>
                <a:cubicBezTo>
                  <a:pt x="4053781" y="2181687"/>
                  <a:pt x="4088920" y="2171820"/>
                  <a:pt x="4088920" y="2171820"/>
                </a:cubicBezTo>
                <a:cubicBezTo>
                  <a:pt x="4097547" y="2166069"/>
                  <a:pt x="4105326" y="2158778"/>
                  <a:pt x="4114800" y="2154567"/>
                </a:cubicBezTo>
                <a:cubicBezTo>
                  <a:pt x="4114813" y="2154561"/>
                  <a:pt x="4179490" y="2133004"/>
                  <a:pt x="4192437" y="2128688"/>
                </a:cubicBezTo>
                <a:lnTo>
                  <a:pt x="4218317" y="2120061"/>
                </a:lnTo>
                <a:lnTo>
                  <a:pt x="4244196" y="2111435"/>
                </a:lnTo>
                <a:cubicBezTo>
                  <a:pt x="4252822" y="2105684"/>
                  <a:pt x="4260332" y="2097725"/>
                  <a:pt x="4270075" y="2094182"/>
                </a:cubicBezTo>
                <a:cubicBezTo>
                  <a:pt x="4292359" y="2086079"/>
                  <a:pt x="4316591" y="2084427"/>
                  <a:pt x="4339086" y="2076929"/>
                </a:cubicBezTo>
                <a:lnTo>
                  <a:pt x="4364966" y="2068303"/>
                </a:lnTo>
                <a:cubicBezTo>
                  <a:pt x="4382219" y="2056801"/>
                  <a:pt x="4402062" y="2048459"/>
                  <a:pt x="4416724" y="2033797"/>
                </a:cubicBezTo>
                <a:cubicBezTo>
                  <a:pt x="4449934" y="2000587"/>
                  <a:pt x="4432452" y="2014685"/>
                  <a:pt x="4468483" y="1990665"/>
                </a:cubicBezTo>
                <a:cubicBezTo>
                  <a:pt x="4499940" y="1896291"/>
                  <a:pt x="4449772" y="2039235"/>
                  <a:pt x="4494362" y="1938907"/>
                </a:cubicBezTo>
                <a:cubicBezTo>
                  <a:pt x="4501748" y="1922288"/>
                  <a:pt x="4501527" y="1902280"/>
                  <a:pt x="4511615" y="1887148"/>
                </a:cubicBezTo>
                <a:cubicBezTo>
                  <a:pt x="4561059" y="1812979"/>
                  <a:pt x="4501777" y="1906823"/>
                  <a:pt x="4537494" y="1835390"/>
                </a:cubicBezTo>
                <a:cubicBezTo>
                  <a:pt x="4542131" y="1826117"/>
                  <a:pt x="4548996" y="1818137"/>
                  <a:pt x="4554747" y="1809510"/>
                </a:cubicBezTo>
                <a:cubicBezTo>
                  <a:pt x="4557622" y="1800884"/>
                  <a:pt x="4558957" y="1791580"/>
                  <a:pt x="4563373" y="1783631"/>
                </a:cubicBezTo>
                <a:cubicBezTo>
                  <a:pt x="4573443" y="1765505"/>
                  <a:pt x="4597879" y="1731873"/>
                  <a:pt x="4597879" y="1731873"/>
                </a:cubicBezTo>
                <a:cubicBezTo>
                  <a:pt x="4600754" y="1723246"/>
                  <a:pt x="4604007" y="1714736"/>
                  <a:pt x="4606505" y="1705993"/>
                </a:cubicBezTo>
                <a:cubicBezTo>
                  <a:pt x="4628169" y="1630170"/>
                  <a:pt x="4603076" y="1707660"/>
                  <a:pt x="4623758" y="1645608"/>
                </a:cubicBezTo>
                <a:cubicBezTo>
                  <a:pt x="4626633" y="1544967"/>
                  <a:pt x="4627812" y="1444263"/>
                  <a:pt x="4632384" y="1343684"/>
                </a:cubicBezTo>
                <a:cubicBezTo>
                  <a:pt x="4634573" y="1295527"/>
                  <a:pt x="4642943" y="1243000"/>
                  <a:pt x="4658264" y="1197035"/>
                </a:cubicBezTo>
                <a:cubicBezTo>
                  <a:pt x="4661139" y="1188409"/>
                  <a:pt x="4661210" y="1178256"/>
                  <a:pt x="4666890" y="1171156"/>
                </a:cubicBezTo>
                <a:cubicBezTo>
                  <a:pt x="4673367" y="1163060"/>
                  <a:pt x="4684143" y="1159654"/>
                  <a:pt x="4692769" y="1153903"/>
                </a:cubicBezTo>
                <a:cubicBezTo>
                  <a:pt x="4698520" y="1145277"/>
                  <a:pt x="4701396" y="1133775"/>
                  <a:pt x="4710022" y="1128024"/>
                </a:cubicBezTo>
                <a:cubicBezTo>
                  <a:pt x="4719887" y="1121447"/>
                  <a:pt x="4732707" y="1120306"/>
                  <a:pt x="4744528" y="1119397"/>
                </a:cubicBezTo>
                <a:cubicBezTo>
                  <a:pt x="4807667" y="1114540"/>
                  <a:pt x="4871034" y="1113302"/>
                  <a:pt x="4934309" y="1110771"/>
                </a:cubicBezTo>
                <a:cubicBezTo>
                  <a:pt x="5361547" y="1093681"/>
                  <a:pt x="5003791" y="1110747"/>
                  <a:pt x="5348377" y="1093518"/>
                </a:cubicBezTo>
                <a:cubicBezTo>
                  <a:pt x="5414894" y="1071344"/>
                  <a:pt x="5354754" y="1089016"/>
                  <a:pt x="5495026" y="1076265"/>
                </a:cubicBezTo>
                <a:cubicBezTo>
                  <a:pt x="5583056" y="1068263"/>
                  <a:pt x="5542102" y="1068159"/>
                  <a:pt x="5624422" y="1059012"/>
                </a:cubicBezTo>
                <a:cubicBezTo>
                  <a:pt x="5681865" y="1052629"/>
                  <a:pt x="5739441" y="1047510"/>
                  <a:pt x="5796951" y="1041759"/>
                </a:cubicBezTo>
                <a:lnTo>
                  <a:pt x="5883215" y="1033133"/>
                </a:lnTo>
                <a:cubicBezTo>
                  <a:pt x="5942565" y="1013351"/>
                  <a:pt x="5870809" y="1035389"/>
                  <a:pt x="5978105" y="1015880"/>
                </a:cubicBezTo>
                <a:cubicBezTo>
                  <a:pt x="5987051" y="1014253"/>
                  <a:pt x="5995068" y="1009037"/>
                  <a:pt x="6003984" y="1007254"/>
                </a:cubicBezTo>
                <a:cubicBezTo>
                  <a:pt x="6023922" y="1003266"/>
                  <a:pt x="6044364" y="1002264"/>
                  <a:pt x="6064369" y="998627"/>
                </a:cubicBezTo>
                <a:cubicBezTo>
                  <a:pt x="6076034" y="996506"/>
                  <a:pt x="6087210" y="992122"/>
                  <a:pt x="6098875" y="990001"/>
                </a:cubicBezTo>
                <a:cubicBezTo>
                  <a:pt x="6163809" y="978195"/>
                  <a:pt x="6209255" y="977803"/>
                  <a:pt x="6280030" y="972748"/>
                </a:cubicBezTo>
                <a:cubicBezTo>
                  <a:pt x="6311660" y="975623"/>
                  <a:pt x="6343479" y="976882"/>
                  <a:pt x="6374920" y="981374"/>
                </a:cubicBezTo>
                <a:cubicBezTo>
                  <a:pt x="6383922" y="982660"/>
                  <a:pt x="6395756" y="997567"/>
                  <a:pt x="6400800" y="990001"/>
                </a:cubicBezTo>
                <a:cubicBezTo>
                  <a:pt x="6407377" y="980136"/>
                  <a:pt x="6397475" y="966099"/>
                  <a:pt x="6392173" y="955495"/>
                </a:cubicBezTo>
                <a:cubicBezTo>
                  <a:pt x="6367013" y="905175"/>
                  <a:pt x="6367371" y="910207"/>
                  <a:pt x="6331788" y="886484"/>
                </a:cubicBezTo>
                <a:cubicBezTo>
                  <a:pt x="6327828" y="874602"/>
                  <a:pt x="6321670" y="838475"/>
                  <a:pt x="6297283" y="843352"/>
                </a:cubicBezTo>
                <a:cubicBezTo>
                  <a:pt x="6287117" y="845385"/>
                  <a:pt x="6285781" y="860605"/>
                  <a:pt x="6280030" y="869231"/>
                </a:cubicBezTo>
                <a:cubicBezTo>
                  <a:pt x="6282905" y="912363"/>
                  <a:pt x="6284558" y="955594"/>
                  <a:pt x="6288656" y="998627"/>
                </a:cubicBezTo>
                <a:cubicBezTo>
                  <a:pt x="6291910" y="1032789"/>
                  <a:pt x="6298004" y="1053271"/>
                  <a:pt x="6305909" y="1084891"/>
                </a:cubicBezTo>
                <a:cubicBezTo>
                  <a:pt x="6314535" y="1079140"/>
                  <a:pt x="6324961" y="1075441"/>
                  <a:pt x="6331788" y="1067639"/>
                </a:cubicBezTo>
                <a:cubicBezTo>
                  <a:pt x="6345442" y="1052034"/>
                  <a:pt x="6351632" y="1030542"/>
                  <a:pt x="6366294" y="1015880"/>
                </a:cubicBezTo>
                <a:lnTo>
                  <a:pt x="6374920" y="1007254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93" name="Freeform 1192"/>
          <p:cNvSpPr/>
          <p:nvPr/>
        </p:nvSpPr>
        <p:spPr>
          <a:xfrm>
            <a:off x="1818326" y="2420888"/>
            <a:ext cx="2589772" cy="1895471"/>
          </a:xfrm>
          <a:custGeom>
            <a:avLst/>
            <a:gdLst>
              <a:gd name="connsiteX0" fmla="*/ 2589772 w 2589772"/>
              <a:gd name="connsiteY0" fmla="*/ 9555 h 1116888"/>
              <a:gd name="connsiteX1" fmla="*/ 1994549 w 2589772"/>
              <a:gd name="connsiteY1" fmla="*/ 9555 h 1116888"/>
              <a:gd name="connsiteX2" fmla="*/ 1960044 w 2589772"/>
              <a:gd name="connsiteY2" fmla="*/ 18182 h 1116888"/>
              <a:gd name="connsiteX3" fmla="*/ 1865153 w 2589772"/>
              <a:gd name="connsiteY3" fmla="*/ 26808 h 1116888"/>
              <a:gd name="connsiteX4" fmla="*/ 1839274 w 2589772"/>
              <a:gd name="connsiteY4" fmla="*/ 35435 h 1116888"/>
              <a:gd name="connsiteX5" fmla="*/ 1701251 w 2589772"/>
              <a:gd name="connsiteY5" fmla="*/ 52687 h 1116888"/>
              <a:gd name="connsiteX6" fmla="*/ 1623614 w 2589772"/>
              <a:gd name="connsiteY6" fmla="*/ 69940 h 1116888"/>
              <a:gd name="connsiteX7" fmla="*/ 1485591 w 2589772"/>
              <a:gd name="connsiteY7" fmla="*/ 95820 h 1116888"/>
              <a:gd name="connsiteX8" fmla="*/ 1390700 w 2589772"/>
              <a:gd name="connsiteY8" fmla="*/ 130325 h 1116888"/>
              <a:gd name="connsiteX9" fmla="*/ 1338942 w 2589772"/>
              <a:gd name="connsiteY9" fmla="*/ 147578 h 1116888"/>
              <a:gd name="connsiteX10" fmla="*/ 1304436 w 2589772"/>
              <a:gd name="connsiteY10" fmla="*/ 156204 h 1116888"/>
              <a:gd name="connsiteX11" fmla="*/ 1252678 w 2589772"/>
              <a:gd name="connsiteY11" fmla="*/ 173457 h 1116888"/>
              <a:gd name="connsiteX12" fmla="*/ 1175040 w 2589772"/>
              <a:gd name="connsiteY12" fmla="*/ 207963 h 1116888"/>
              <a:gd name="connsiteX13" fmla="*/ 1149161 w 2589772"/>
              <a:gd name="connsiteY13" fmla="*/ 216589 h 1116888"/>
              <a:gd name="connsiteX14" fmla="*/ 1088776 w 2589772"/>
              <a:gd name="connsiteY14" fmla="*/ 242469 h 1116888"/>
              <a:gd name="connsiteX15" fmla="*/ 1054270 w 2589772"/>
              <a:gd name="connsiteY15" fmla="*/ 259721 h 1116888"/>
              <a:gd name="connsiteX16" fmla="*/ 1002512 w 2589772"/>
              <a:gd name="connsiteY16" fmla="*/ 276974 h 1116888"/>
              <a:gd name="connsiteX17" fmla="*/ 950753 w 2589772"/>
              <a:gd name="connsiteY17" fmla="*/ 294227 h 1116888"/>
              <a:gd name="connsiteX18" fmla="*/ 924874 w 2589772"/>
              <a:gd name="connsiteY18" fmla="*/ 302854 h 1116888"/>
              <a:gd name="connsiteX19" fmla="*/ 890368 w 2589772"/>
              <a:gd name="connsiteY19" fmla="*/ 320106 h 1116888"/>
              <a:gd name="connsiteX20" fmla="*/ 864489 w 2589772"/>
              <a:gd name="connsiteY20" fmla="*/ 337359 h 1116888"/>
              <a:gd name="connsiteX21" fmla="*/ 838610 w 2589772"/>
              <a:gd name="connsiteY21" fmla="*/ 345986 h 1116888"/>
              <a:gd name="connsiteX22" fmla="*/ 760972 w 2589772"/>
              <a:gd name="connsiteY22" fmla="*/ 397744 h 1116888"/>
              <a:gd name="connsiteX23" fmla="*/ 735093 w 2589772"/>
              <a:gd name="connsiteY23" fmla="*/ 414997 h 1116888"/>
              <a:gd name="connsiteX24" fmla="*/ 709214 w 2589772"/>
              <a:gd name="connsiteY24" fmla="*/ 432250 h 1116888"/>
              <a:gd name="connsiteX25" fmla="*/ 614323 w 2589772"/>
              <a:gd name="connsiteY25" fmla="*/ 501261 h 1116888"/>
              <a:gd name="connsiteX26" fmla="*/ 571191 w 2589772"/>
              <a:gd name="connsiteY26" fmla="*/ 553020 h 1116888"/>
              <a:gd name="connsiteX27" fmla="*/ 553938 w 2589772"/>
              <a:gd name="connsiteY27" fmla="*/ 578899 h 1116888"/>
              <a:gd name="connsiteX28" fmla="*/ 467674 w 2589772"/>
              <a:gd name="connsiteY28" fmla="*/ 639284 h 1116888"/>
              <a:gd name="connsiteX29" fmla="*/ 424542 w 2589772"/>
              <a:gd name="connsiteY29" fmla="*/ 673789 h 1116888"/>
              <a:gd name="connsiteX30" fmla="*/ 398663 w 2589772"/>
              <a:gd name="connsiteY30" fmla="*/ 691042 h 1116888"/>
              <a:gd name="connsiteX31" fmla="*/ 355531 w 2589772"/>
              <a:gd name="connsiteY31" fmla="*/ 742801 h 1116888"/>
              <a:gd name="connsiteX32" fmla="*/ 303772 w 2589772"/>
              <a:gd name="connsiteY32" fmla="*/ 777306 h 1116888"/>
              <a:gd name="connsiteX33" fmla="*/ 295146 w 2589772"/>
              <a:gd name="connsiteY33" fmla="*/ 803186 h 1116888"/>
              <a:gd name="connsiteX34" fmla="*/ 234761 w 2589772"/>
              <a:gd name="connsiteY34" fmla="*/ 880823 h 1116888"/>
              <a:gd name="connsiteX35" fmla="*/ 183002 w 2589772"/>
              <a:gd name="connsiteY35" fmla="*/ 923955 h 1116888"/>
              <a:gd name="connsiteX36" fmla="*/ 148497 w 2589772"/>
              <a:gd name="connsiteY36" fmla="*/ 975714 h 1116888"/>
              <a:gd name="connsiteX37" fmla="*/ 139870 w 2589772"/>
              <a:gd name="connsiteY37" fmla="*/ 1001593 h 1116888"/>
              <a:gd name="connsiteX38" fmla="*/ 105365 w 2589772"/>
              <a:gd name="connsiteY38" fmla="*/ 1053352 h 1116888"/>
              <a:gd name="connsiteX39" fmla="*/ 88112 w 2589772"/>
              <a:gd name="connsiteY39" fmla="*/ 1079231 h 1116888"/>
              <a:gd name="connsiteX40" fmla="*/ 70859 w 2589772"/>
              <a:gd name="connsiteY40" fmla="*/ 1105110 h 1116888"/>
              <a:gd name="connsiteX41" fmla="*/ 44980 w 2589772"/>
              <a:gd name="connsiteY41" fmla="*/ 1087857 h 1116888"/>
              <a:gd name="connsiteX42" fmla="*/ 10474 w 2589772"/>
              <a:gd name="connsiteY42" fmla="*/ 1010220 h 1116888"/>
              <a:gd name="connsiteX43" fmla="*/ 1848 w 2589772"/>
              <a:gd name="connsiteY43" fmla="*/ 984340 h 1116888"/>
              <a:gd name="connsiteX44" fmla="*/ 27727 w 2589772"/>
              <a:gd name="connsiteY44" fmla="*/ 1010220 h 1116888"/>
              <a:gd name="connsiteX45" fmla="*/ 44980 w 2589772"/>
              <a:gd name="connsiteY45" fmla="*/ 1036099 h 1116888"/>
              <a:gd name="connsiteX46" fmla="*/ 70859 w 2589772"/>
              <a:gd name="connsiteY46" fmla="*/ 1044725 h 1116888"/>
              <a:gd name="connsiteX47" fmla="*/ 122617 w 2589772"/>
              <a:gd name="connsiteY47" fmla="*/ 1087857 h 1116888"/>
              <a:gd name="connsiteX48" fmla="*/ 148497 w 2589772"/>
              <a:gd name="connsiteY48" fmla="*/ 1096484 h 1116888"/>
              <a:gd name="connsiteX49" fmla="*/ 174376 w 2589772"/>
              <a:gd name="connsiteY49" fmla="*/ 1113737 h 1116888"/>
              <a:gd name="connsiteX50" fmla="*/ 44980 w 2589772"/>
              <a:gd name="connsiteY50" fmla="*/ 1113737 h 111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89772" h="1116888">
                <a:moveTo>
                  <a:pt x="2589772" y="9555"/>
                </a:moveTo>
                <a:cubicBezTo>
                  <a:pt x="2306131" y="-1354"/>
                  <a:pt x="2334100" y="-4894"/>
                  <a:pt x="1994549" y="9555"/>
                </a:cubicBezTo>
                <a:cubicBezTo>
                  <a:pt x="1982704" y="10059"/>
                  <a:pt x="1971796" y="16615"/>
                  <a:pt x="1960044" y="18182"/>
                </a:cubicBezTo>
                <a:cubicBezTo>
                  <a:pt x="1928562" y="22380"/>
                  <a:pt x="1896783" y="23933"/>
                  <a:pt x="1865153" y="26808"/>
                </a:cubicBezTo>
                <a:cubicBezTo>
                  <a:pt x="1856527" y="29684"/>
                  <a:pt x="1848150" y="33462"/>
                  <a:pt x="1839274" y="35435"/>
                </a:cubicBezTo>
                <a:cubicBezTo>
                  <a:pt x="1795498" y="45163"/>
                  <a:pt x="1744635" y="48349"/>
                  <a:pt x="1701251" y="52687"/>
                </a:cubicBezTo>
                <a:cubicBezTo>
                  <a:pt x="1666681" y="61330"/>
                  <a:pt x="1660860" y="63367"/>
                  <a:pt x="1623614" y="69940"/>
                </a:cubicBezTo>
                <a:cubicBezTo>
                  <a:pt x="1493049" y="92981"/>
                  <a:pt x="1559238" y="77407"/>
                  <a:pt x="1485591" y="95820"/>
                </a:cubicBezTo>
                <a:cubicBezTo>
                  <a:pt x="1431338" y="131987"/>
                  <a:pt x="1489541" y="97377"/>
                  <a:pt x="1390700" y="130325"/>
                </a:cubicBezTo>
                <a:cubicBezTo>
                  <a:pt x="1373447" y="136076"/>
                  <a:pt x="1356585" y="143168"/>
                  <a:pt x="1338942" y="147578"/>
                </a:cubicBezTo>
                <a:cubicBezTo>
                  <a:pt x="1327440" y="150453"/>
                  <a:pt x="1315792" y="152797"/>
                  <a:pt x="1304436" y="156204"/>
                </a:cubicBezTo>
                <a:cubicBezTo>
                  <a:pt x="1287017" y="161430"/>
                  <a:pt x="1252678" y="173457"/>
                  <a:pt x="1252678" y="173457"/>
                </a:cubicBezTo>
                <a:cubicBezTo>
                  <a:pt x="1211668" y="200798"/>
                  <a:pt x="1236634" y="187432"/>
                  <a:pt x="1175040" y="207963"/>
                </a:cubicBezTo>
                <a:lnTo>
                  <a:pt x="1149161" y="216589"/>
                </a:lnTo>
                <a:cubicBezTo>
                  <a:pt x="1096720" y="251550"/>
                  <a:pt x="1152434" y="218598"/>
                  <a:pt x="1088776" y="242469"/>
                </a:cubicBezTo>
                <a:cubicBezTo>
                  <a:pt x="1076735" y="246984"/>
                  <a:pt x="1066210" y="254945"/>
                  <a:pt x="1054270" y="259721"/>
                </a:cubicBezTo>
                <a:cubicBezTo>
                  <a:pt x="1037385" y="266475"/>
                  <a:pt x="1019765" y="271223"/>
                  <a:pt x="1002512" y="276974"/>
                </a:cubicBezTo>
                <a:lnTo>
                  <a:pt x="950753" y="294227"/>
                </a:lnTo>
                <a:cubicBezTo>
                  <a:pt x="942127" y="297103"/>
                  <a:pt x="933007" y="298788"/>
                  <a:pt x="924874" y="302854"/>
                </a:cubicBezTo>
                <a:cubicBezTo>
                  <a:pt x="913372" y="308605"/>
                  <a:pt x="901533" y="313726"/>
                  <a:pt x="890368" y="320106"/>
                </a:cubicBezTo>
                <a:cubicBezTo>
                  <a:pt x="881366" y="325250"/>
                  <a:pt x="873762" y="332722"/>
                  <a:pt x="864489" y="337359"/>
                </a:cubicBezTo>
                <a:cubicBezTo>
                  <a:pt x="856356" y="341426"/>
                  <a:pt x="846559" y="341570"/>
                  <a:pt x="838610" y="345986"/>
                </a:cubicBezTo>
                <a:cubicBezTo>
                  <a:pt x="838593" y="345996"/>
                  <a:pt x="773920" y="389112"/>
                  <a:pt x="760972" y="397744"/>
                </a:cubicBezTo>
                <a:lnTo>
                  <a:pt x="735093" y="414997"/>
                </a:lnTo>
                <a:cubicBezTo>
                  <a:pt x="726467" y="420748"/>
                  <a:pt x="716545" y="424919"/>
                  <a:pt x="709214" y="432250"/>
                </a:cubicBezTo>
                <a:cubicBezTo>
                  <a:pt x="646505" y="494957"/>
                  <a:pt x="680109" y="474946"/>
                  <a:pt x="614323" y="501261"/>
                </a:cubicBezTo>
                <a:cubicBezTo>
                  <a:pt x="571487" y="565513"/>
                  <a:pt x="626541" y="486599"/>
                  <a:pt x="571191" y="553020"/>
                </a:cubicBezTo>
                <a:cubicBezTo>
                  <a:pt x="564554" y="560985"/>
                  <a:pt x="561740" y="572072"/>
                  <a:pt x="553938" y="578899"/>
                </a:cubicBezTo>
                <a:cubicBezTo>
                  <a:pt x="531378" y="598638"/>
                  <a:pt x="490227" y="616731"/>
                  <a:pt x="467674" y="639284"/>
                </a:cubicBezTo>
                <a:cubicBezTo>
                  <a:pt x="428656" y="678302"/>
                  <a:pt x="474922" y="656996"/>
                  <a:pt x="424542" y="673789"/>
                </a:cubicBezTo>
                <a:cubicBezTo>
                  <a:pt x="415916" y="679540"/>
                  <a:pt x="405994" y="683711"/>
                  <a:pt x="398663" y="691042"/>
                </a:cubicBezTo>
                <a:cubicBezTo>
                  <a:pt x="348828" y="740877"/>
                  <a:pt x="419117" y="693345"/>
                  <a:pt x="355531" y="742801"/>
                </a:cubicBezTo>
                <a:cubicBezTo>
                  <a:pt x="339164" y="755531"/>
                  <a:pt x="303772" y="777306"/>
                  <a:pt x="303772" y="777306"/>
                </a:cubicBezTo>
                <a:cubicBezTo>
                  <a:pt x="300897" y="785933"/>
                  <a:pt x="299562" y="795237"/>
                  <a:pt x="295146" y="803186"/>
                </a:cubicBezTo>
                <a:cubicBezTo>
                  <a:pt x="278563" y="833035"/>
                  <a:pt x="260775" y="859144"/>
                  <a:pt x="234761" y="880823"/>
                </a:cubicBezTo>
                <a:cubicBezTo>
                  <a:pt x="162693" y="940880"/>
                  <a:pt x="258620" y="848340"/>
                  <a:pt x="183002" y="923955"/>
                </a:cubicBezTo>
                <a:cubicBezTo>
                  <a:pt x="162493" y="985487"/>
                  <a:pt x="191573" y="911101"/>
                  <a:pt x="148497" y="975714"/>
                </a:cubicBezTo>
                <a:cubicBezTo>
                  <a:pt x="143453" y="983280"/>
                  <a:pt x="144286" y="993644"/>
                  <a:pt x="139870" y="1001593"/>
                </a:cubicBezTo>
                <a:cubicBezTo>
                  <a:pt x="129800" y="1019719"/>
                  <a:pt x="116867" y="1036099"/>
                  <a:pt x="105365" y="1053352"/>
                </a:cubicBezTo>
                <a:lnTo>
                  <a:pt x="88112" y="1079231"/>
                </a:lnTo>
                <a:lnTo>
                  <a:pt x="70859" y="1105110"/>
                </a:lnTo>
                <a:cubicBezTo>
                  <a:pt x="62233" y="1099359"/>
                  <a:pt x="52311" y="1095188"/>
                  <a:pt x="44980" y="1087857"/>
                </a:cubicBezTo>
                <a:cubicBezTo>
                  <a:pt x="24474" y="1067351"/>
                  <a:pt x="19016" y="1035846"/>
                  <a:pt x="10474" y="1010220"/>
                </a:cubicBezTo>
                <a:cubicBezTo>
                  <a:pt x="7598" y="1001593"/>
                  <a:pt x="-4582" y="977910"/>
                  <a:pt x="1848" y="984340"/>
                </a:cubicBezTo>
                <a:cubicBezTo>
                  <a:pt x="10474" y="992967"/>
                  <a:pt x="19917" y="1000848"/>
                  <a:pt x="27727" y="1010220"/>
                </a:cubicBezTo>
                <a:cubicBezTo>
                  <a:pt x="34364" y="1018185"/>
                  <a:pt x="36884" y="1029622"/>
                  <a:pt x="44980" y="1036099"/>
                </a:cubicBezTo>
                <a:cubicBezTo>
                  <a:pt x="52080" y="1041779"/>
                  <a:pt x="62233" y="1041850"/>
                  <a:pt x="70859" y="1044725"/>
                </a:cubicBezTo>
                <a:cubicBezTo>
                  <a:pt x="89937" y="1063803"/>
                  <a:pt x="98598" y="1075847"/>
                  <a:pt x="122617" y="1087857"/>
                </a:cubicBezTo>
                <a:cubicBezTo>
                  <a:pt x="130750" y="1091924"/>
                  <a:pt x="140364" y="1092417"/>
                  <a:pt x="148497" y="1096484"/>
                </a:cubicBezTo>
                <a:cubicBezTo>
                  <a:pt x="157770" y="1101121"/>
                  <a:pt x="184603" y="1112033"/>
                  <a:pt x="174376" y="1113737"/>
                </a:cubicBezTo>
                <a:cubicBezTo>
                  <a:pt x="131831" y="1120828"/>
                  <a:pt x="88112" y="1113737"/>
                  <a:pt x="44980" y="1113737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5" name="Rectangle 1194"/>
          <p:cNvSpPr/>
          <p:nvPr/>
        </p:nvSpPr>
        <p:spPr>
          <a:xfrm>
            <a:off x="4408098" y="2142147"/>
            <a:ext cx="4628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Adapt analysis to take </a:t>
            </a:r>
            <a:r>
              <a:rPr lang="en-US" dirty="0" err="1" smtClean="0">
                <a:solidFill>
                  <a:srgbClr val="C00000"/>
                </a:solidFill>
              </a:rPr>
              <a:t>NeXus</a:t>
            </a:r>
            <a:r>
              <a:rPr lang="en-US" dirty="0" smtClean="0">
                <a:solidFill>
                  <a:srgbClr val="C00000"/>
                </a:solidFill>
              </a:rPr>
              <a:t> (HDF5) </a:t>
            </a:r>
            <a:r>
              <a:rPr lang="en-US" dirty="0">
                <a:solidFill>
                  <a:srgbClr val="C00000"/>
                </a:solidFill>
              </a:rPr>
              <a:t>input </a:t>
            </a:r>
            <a:r>
              <a:rPr lang="en-US" dirty="0" smtClean="0">
                <a:solidFill>
                  <a:srgbClr val="C00000"/>
                </a:solidFill>
              </a:rPr>
              <a:t>files</a:t>
            </a:r>
          </a:p>
          <a:p>
            <a:r>
              <a:rPr lang="en-US" dirty="0">
                <a:solidFill>
                  <a:srgbClr val="C00000"/>
                </a:solidFill>
              </a:rPr>
              <a:t>Adjust fitting and output files to XFEL </a:t>
            </a:r>
            <a:r>
              <a:rPr lang="en-US" dirty="0" smtClean="0">
                <a:solidFill>
                  <a:srgbClr val="C00000"/>
                </a:solidFill>
              </a:rPr>
              <a:t>requirements (</a:t>
            </a:r>
            <a:r>
              <a:rPr lang="en-US" dirty="0" err="1" smtClean="0">
                <a:solidFill>
                  <a:srgbClr val="C00000"/>
                </a:solidFill>
              </a:rPr>
              <a:t>IMinuit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96" name="Rectangle 1195"/>
          <p:cNvSpPr/>
          <p:nvPr/>
        </p:nvSpPr>
        <p:spPr>
          <a:xfrm rot="16200000">
            <a:off x="-1790535" y="34329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Already existing for binary files and </a:t>
            </a:r>
            <a:r>
              <a:rPr lang="en-US" dirty="0" err="1" smtClean="0">
                <a:solidFill>
                  <a:schemeClr val="tx2"/>
                </a:solidFill>
              </a:rPr>
              <a:t>scipy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7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" grpId="0" animBg="1"/>
      <p:bldP spid="1186" grpId="0" animBg="1"/>
      <p:bldP spid="1193" grpId="0" animBg="1"/>
      <p:bldP spid="1195" grpId="0"/>
      <p:bldP spid="1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31799822"/>
              </p:ext>
            </p:extLst>
          </p:nvPr>
        </p:nvGraphicFramePr>
        <p:xfrm>
          <a:off x="1691754" y="1412776"/>
          <a:ext cx="56165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230"/>
                <a:gridCol w="1426230"/>
                <a:gridCol w="1251922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exists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nxs</a:t>
                      </a:r>
                      <a:r>
                        <a:rPr lang="en-US" dirty="0" smtClean="0"/>
                        <a:t> ready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iMinuit</a:t>
                      </a:r>
                      <a:r>
                        <a:rPr lang="en-US" dirty="0" smtClean="0"/>
                        <a:t> fits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DR-CS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DR-PC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r>
                        <a:rPr lang="en-US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)</a:t>
                      </a:r>
                      <a:endParaRPr lang="en-US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smtClean="0"/>
              <a:t>of the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7" y="393305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0"/>
              </a:rPr>
              <a:t>Quality control cuts defined, still to be implemented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X-ray data taken before dismantling of old X-ray Hutch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9" y="5949280"/>
            <a:ext cx="72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* Droop negligible for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</a:rPr>
              <a:t>unirradiated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</a:rPr>
              <a:t> – not important for initial calibration, but maybe later!</a:t>
            </a: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8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4077072"/>
            <a:ext cx="4617284" cy="2664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 smtClean="0"/>
              <a:t>The </a:t>
            </a:r>
            <a:r>
              <a:rPr lang="de-DE" sz="2400" dirty="0" err="1" smtClean="0"/>
              <a:t>calibration</a:t>
            </a:r>
            <a:r>
              <a:rPr lang="de-DE" sz="2400" dirty="0" smtClean="0"/>
              <a:t> 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performed</a:t>
            </a:r>
            <a:r>
              <a:rPr lang="de-DE" sz="2400" dirty="0" smtClean="0"/>
              <a:t> </a:t>
            </a:r>
            <a:r>
              <a:rPr lang="de-DE" sz="2400" dirty="0" err="1" smtClean="0"/>
              <a:t>quadrant</a:t>
            </a:r>
            <a:r>
              <a:rPr lang="de-DE" sz="2400" dirty="0" smtClean="0"/>
              <a:t> </a:t>
            </a:r>
            <a:r>
              <a:rPr lang="de-DE" sz="2400" dirty="0" err="1" smtClean="0"/>
              <a:t>wise</a:t>
            </a:r>
            <a:r>
              <a:rPr lang="de-DE" sz="2400" dirty="0" smtClean="0"/>
              <a:t>, </a:t>
            </a:r>
            <a:r>
              <a:rPr lang="de-DE" sz="2400" dirty="0" err="1" smtClean="0"/>
              <a:t>inside</a:t>
            </a:r>
            <a:r>
              <a:rPr lang="de-DE" sz="2400" dirty="0" smtClean="0"/>
              <a:t> the final AGIPD 1Mpix </a:t>
            </a:r>
            <a:r>
              <a:rPr lang="de-DE" sz="2400" dirty="0" err="1" smtClean="0"/>
              <a:t>chamber</a:t>
            </a:r>
            <a:r>
              <a:rPr lang="de-DE" sz="2400" dirty="0" smtClean="0"/>
              <a:t>, in the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hutch</a:t>
            </a:r>
            <a:r>
              <a:rPr lang="de-DE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err="1" smtClean="0"/>
              <a:t>saves</a:t>
            </a:r>
            <a:r>
              <a:rPr lang="de-DE" sz="2000" dirty="0" smtClean="0"/>
              <a:t>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 err="1" smtClean="0"/>
              <a:t>allows</a:t>
            </a:r>
            <a:r>
              <a:rPr lang="de-DE" sz="2000" dirty="0" smtClean="0"/>
              <a:t> </a:t>
            </a:r>
            <a:r>
              <a:rPr lang="de-DE" sz="2000" dirty="0" err="1" smtClean="0"/>
              <a:t>calibration</a:t>
            </a:r>
            <a:r>
              <a:rPr lang="de-DE" sz="2000" dirty="0" smtClean="0"/>
              <a:t> </a:t>
            </a:r>
            <a:r>
              <a:rPr lang="de-DE" sz="2000" dirty="0" err="1" smtClean="0"/>
              <a:t>under</a:t>
            </a:r>
            <a:r>
              <a:rPr lang="de-DE" sz="2000" dirty="0"/>
              <a:t> </a:t>
            </a:r>
            <a:r>
              <a:rPr lang="de-DE" sz="2000" dirty="0" smtClean="0"/>
              <a:t>„real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“ (i.e., </a:t>
            </a:r>
            <a:r>
              <a:rPr lang="de-DE" sz="2000" dirty="0" err="1" smtClean="0"/>
              <a:t>cooling</a:t>
            </a:r>
            <a:r>
              <a:rPr lang="de-DE" sz="2000" dirty="0" smtClean="0"/>
              <a:t>, </a:t>
            </a:r>
            <a:r>
              <a:rPr lang="de-DE" sz="2000" dirty="0" err="1" smtClean="0"/>
              <a:t>vacuum</a:t>
            </a:r>
            <a:r>
              <a:rPr lang="de-DE" sz="20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Bug </a:t>
            </a:r>
            <a:r>
              <a:rPr lang="de-DE" sz="2000" dirty="0" err="1"/>
              <a:t>fixing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„</a:t>
            </a:r>
            <a:r>
              <a:rPr lang="de-DE" sz="2000" dirty="0" err="1"/>
              <a:t>pre</a:t>
            </a:r>
            <a:r>
              <a:rPr lang="de-DE" sz="2000" dirty="0"/>
              <a:t>-FAT“ on the </a:t>
            </a:r>
            <a:r>
              <a:rPr lang="de-DE" sz="2000" dirty="0" err="1" smtClean="0"/>
              <a:t>fly</a:t>
            </a:r>
            <a:endParaRPr lang="de-DE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calibrate</a:t>
            </a:r>
            <a:r>
              <a:rPr lang="de-DE" dirty="0" smtClean="0"/>
              <a:t> the 1Mpix?</a:t>
            </a:r>
            <a:endParaRPr lang="de-DE" dirty="0"/>
          </a:p>
        </p:txBody>
      </p:sp>
      <p:pic>
        <p:nvPicPr>
          <p:cNvPr id="4098" name="Picture 2" descr="C:\Users\graafsma\Desktop\XDAC\XDAC-May-2016\Talk\Background material\Calibration_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22" y="1052736"/>
            <a:ext cx="42183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raafsma\Desktop\XDAC\XDAC-May-2016\Talk\Background material\IMG_0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22" y="4093723"/>
            <a:ext cx="4366458" cy="25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2376264" cy="2976332"/>
          </a:xfrm>
          <a:prstGeom prst="rect">
            <a:avLst/>
          </a:prstGeom>
        </p:spPr>
      </p:pic>
      <p:sp>
        <p:nvSpPr>
          <p:cNvPr id="7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err="1" smtClean="0"/>
              <a:t>Calibration</a:t>
            </a:r>
            <a:r>
              <a:rPr lang="de-DE" sz="2800" dirty="0" smtClean="0"/>
              <a:t> Time </a:t>
            </a:r>
            <a:r>
              <a:rPr lang="de-DE" sz="2800" dirty="0" smtClean="0"/>
              <a:t>– </a:t>
            </a:r>
            <a:r>
              <a:rPr lang="de-DE" sz="2800" dirty="0" err="1" smtClean="0"/>
              <a:t>upper</a:t>
            </a:r>
            <a:r>
              <a:rPr lang="de-DE" sz="2800" dirty="0" smtClean="0"/>
              <a:t> </a:t>
            </a:r>
            <a:r>
              <a:rPr lang="de-DE" sz="2800" dirty="0" err="1" smtClean="0"/>
              <a:t>limit</a:t>
            </a:r>
            <a:endParaRPr lang="de-DE" sz="2800" dirty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768094565"/>
              </p:ext>
            </p:extLst>
          </p:nvPr>
        </p:nvGraphicFramePr>
        <p:xfrm>
          <a:off x="107504" y="1555920"/>
          <a:ext cx="8741408" cy="2933640"/>
        </p:xfrm>
        <a:graphic>
          <a:graphicData uri="http://schemas.openxmlformats.org/drawingml/2006/table">
            <a:tbl>
              <a:tblPr/>
              <a:tblGrid>
                <a:gridCol w="3240360"/>
                <a:gridCol w="1800200"/>
                <a:gridCol w="1584176"/>
                <a:gridCol w="1008112"/>
                <a:gridCol w="1108560"/>
              </a:tblGrid>
              <a:tr h="366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Measurement</a:t>
                      </a:r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Data Taking</a:t>
                      </a:r>
                      <a:endParaRPr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</a:rPr>
                        <a:t>Data Processing</a:t>
                      </a:r>
                      <a:endParaRPr lang="en-US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66840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/>
                        </a:rPr>
                        <a:t>Before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Arial"/>
                        </a:rPr>
                        <a:t>Now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Arial"/>
                        </a:rPr>
                        <a:t>Before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Arial"/>
                        </a:rPr>
                        <a:t>Now</a:t>
                      </a:r>
                      <a:endParaRPr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6684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X-ray fluorescence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3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</a:rPr>
                        <a:t>1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&lt; 5 min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&lt; 5 </a:t>
                      </a:r>
                      <a:r>
                        <a:rPr lang="en-US" dirty="0" smtClean="0">
                          <a:latin typeface="Arial"/>
                        </a:rPr>
                        <a:t>min</a:t>
                      </a:r>
                      <a:endParaRPr dirty="0"/>
                    </a:p>
                  </a:txBody>
                  <a:tcPr/>
                </a:tc>
              </a:tr>
              <a:tr h="35530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</a:rPr>
                        <a:t>Dynamic Range – Pulse </a:t>
                      </a:r>
                      <a:r>
                        <a:rPr lang="en-US" sz="1600" dirty="0" smtClean="0">
                          <a:latin typeface="Arial"/>
                        </a:rPr>
                        <a:t>Cap.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8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4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6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</a:rPr>
                        <a:t>6 h*</a:t>
                      </a:r>
                      <a:endParaRPr dirty="0"/>
                    </a:p>
                  </a:txBody>
                  <a:tcPr/>
                </a:tc>
              </a:tr>
              <a:tr h="349584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Dynamic Range – Current Source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2 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&lt; 1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6 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</a:rPr>
                        <a:t>1 h</a:t>
                      </a:r>
                      <a:endParaRPr/>
                    </a:p>
                  </a:txBody>
                  <a:tcPr/>
                </a:tc>
              </a:tr>
              <a:tr h="36684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Dark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7 h (10k </a:t>
                      </a:r>
                      <a:r>
                        <a:rPr lang="en-US" sz="1600" dirty="0" smtClean="0">
                          <a:latin typeface="Arial"/>
                        </a:rPr>
                        <a:t>frames)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1 h (1k </a:t>
                      </a:r>
                      <a:r>
                        <a:rPr lang="en-US" sz="1600" dirty="0" smtClean="0">
                          <a:latin typeface="Arial"/>
                        </a:rPr>
                        <a:t>frames</a:t>
                      </a:r>
                      <a:r>
                        <a:rPr lang="en-US" sz="1600" dirty="0">
                          <a:latin typeface="Arial"/>
                        </a:rPr>
                        <a:t>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18 h**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</a:rPr>
                        <a:t>5h</a:t>
                      </a:r>
                      <a:endParaRPr dirty="0"/>
                    </a:p>
                  </a:txBody>
                  <a:tcPr/>
                </a:tc>
              </a:tr>
              <a:tr h="36684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/>
                        </a:rPr>
                        <a:t>Droop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3 h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</a:rPr>
                        <a:t>3 h*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</a:rPr>
                        <a:t>&lt; 5 min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/>
                        </a:rPr>
                        <a:t>&lt; 5 min</a:t>
                      </a:r>
                      <a:endParaRPr/>
                    </a:p>
                  </a:txBody>
                  <a:tcPr/>
                </a:tc>
              </a:tr>
              <a:tr h="367920">
                <a:tc>
                  <a:txBody>
                    <a:bodyPr/>
                    <a:lstStyle/>
                    <a:p>
                      <a:r>
                        <a:rPr lang="en-US" b="1">
                          <a:latin typeface="Arial"/>
                        </a:rPr>
                        <a:t>Total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Arial"/>
                        </a:rPr>
                        <a:t>23 h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Arial"/>
                        </a:rPr>
                        <a:t>10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latin typeface="Arial"/>
                        </a:rPr>
                        <a:t>h</a:t>
                      </a:r>
                      <a:endParaRPr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Arial"/>
                        </a:rPr>
                        <a:t>31 h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  <a:latin typeface="Arial"/>
                        </a:rPr>
                        <a:t>12 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  <a:latin typeface="Arial"/>
                        </a:rPr>
                        <a:t>h</a:t>
                      </a:r>
                      <a:endParaRPr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>
            <a:off x="323528" y="5140112"/>
            <a:ext cx="8612520" cy="620608"/>
          </a:xfrm>
          <a:prstGeom prst="rect">
            <a:avLst/>
          </a:prstGeom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en-US" sz="1600" dirty="0">
                <a:solidFill>
                  <a:prstClr val="black"/>
                </a:solidFill>
                <a:latin typeface="Arial"/>
                <a:ea typeface="ＭＳ Ｐゴシック" charset="0"/>
              </a:rPr>
              <a:t>* “Old” times – not yet redone with improved setup (10G link, multi-threading, HDF5 input files)</a:t>
            </a:r>
            <a:endParaRPr dirty="0">
              <a:solidFill>
                <a:prstClr val="black"/>
              </a:solidFill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45000"/>
            </a:pPr>
            <a:r>
              <a:rPr lang="en-US" sz="1600" dirty="0">
                <a:solidFill>
                  <a:prstClr val="black"/>
                </a:solidFill>
                <a:latin typeface="Arial"/>
                <a:ea typeface="ＭＳ Ｐゴシック" charset="0"/>
              </a:rPr>
              <a:t>** Gaussian fits</a:t>
            </a:r>
            <a:endParaRPr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508" y="5774644"/>
            <a:ext cx="611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 smtClean="0">
                <a:solidFill>
                  <a:srgbClr val="C00000"/>
                </a:solidFill>
                <a:ea typeface="ＭＳ Ｐゴシック" charset="0"/>
              </a:rPr>
              <a:t>4 </a:t>
            </a:r>
            <a:r>
              <a:rPr lang="de-DE" b="1" dirty="0" err="1" smtClean="0">
                <a:solidFill>
                  <a:srgbClr val="C00000"/>
                </a:solidFill>
                <a:ea typeface="ＭＳ Ｐゴシック" charset="0"/>
              </a:rPr>
              <a:t>modules</a:t>
            </a:r>
            <a:r>
              <a:rPr lang="de-DE" b="1" dirty="0" smtClean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ea typeface="ＭＳ Ｐゴシック" charset="0"/>
              </a:rPr>
              <a:t>can</a:t>
            </a:r>
            <a:r>
              <a:rPr lang="de-DE" b="1" dirty="0" smtClean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ea typeface="ＭＳ Ｐゴシック" charset="0"/>
              </a:rPr>
              <a:t>be</a:t>
            </a:r>
            <a:r>
              <a:rPr lang="de-DE" b="1" dirty="0" smtClean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ea typeface="ＭＳ Ｐゴシック" charset="0"/>
              </a:rPr>
              <a:t>calibrated</a:t>
            </a:r>
            <a:r>
              <a:rPr lang="de-DE" b="1" dirty="0" smtClean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  <a:ea typeface="ＭＳ Ｐゴシック" charset="0"/>
              </a:rPr>
              <a:t>simultaneously</a:t>
            </a:r>
            <a:r>
              <a:rPr lang="de-DE" b="1" dirty="0" smtClean="0">
                <a:solidFill>
                  <a:srgbClr val="C00000"/>
                </a:solidFill>
                <a:ea typeface="ＭＳ Ｐゴシック" charset="0"/>
              </a:rPr>
              <a:t> at -20C in </a:t>
            </a:r>
            <a:r>
              <a:rPr lang="de-DE" b="1" dirty="0" err="1" smtClean="0">
                <a:solidFill>
                  <a:srgbClr val="C00000"/>
                </a:solidFill>
                <a:ea typeface="ＭＳ Ｐゴシック" charset="0"/>
              </a:rPr>
              <a:t>vacuum</a:t>
            </a:r>
            <a:endParaRPr lang="de-DE" b="1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7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9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2138" y="1173707"/>
            <a:ext cx="8150302" cy="55017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Mechanics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Vacuum </a:t>
            </a:r>
            <a:r>
              <a:rPr lang="en-US" sz="2400" b="1" dirty="0" smtClean="0">
                <a:solidFill>
                  <a:srgbClr val="00B050"/>
                </a:solidFill>
              </a:rPr>
              <a:t>vessel(s): </a:t>
            </a:r>
            <a:r>
              <a:rPr lang="en-US" sz="2400" b="1" dirty="0">
                <a:solidFill>
                  <a:srgbClr val="00B050"/>
                </a:solidFill>
              </a:rPr>
              <a:t>finished and accepted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Motion stages: installed in vacuum vessel and tested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4 quadrant blocks finished and tested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Installation in vacuum vessel ongoing</a:t>
            </a:r>
          </a:p>
          <a:p>
            <a:r>
              <a:rPr lang="en-US" sz="2400" b="1" dirty="0">
                <a:solidFill>
                  <a:srgbClr val="FE5C02"/>
                </a:solidFill>
              </a:rPr>
              <a:t>External housing: in production</a:t>
            </a:r>
          </a:p>
          <a:p>
            <a:pPr marL="0" indent="0">
              <a:buNone/>
            </a:pPr>
            <a:r>
              <a:rPr lang="en-US" sz="2400" b="1" dirty="0"/>
              <a:t>Modules (sensor tiles)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7 tiles produced and 6 tested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8 more tiles in production at PSI (before end of May)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6 tiles in production at IZM Berlin (end of May)</a:t>
            </a:r>
          </a:p>
          <a:p>
            <a:pPr marL="0" indent="0">
              <a:buNone/>
            </a:pPr>
            <a:r>
              <a:rPr lang="en-US" sz="2400" b="1" dirty="0" smtClean="0"/>
              <a:t>Firmware + Software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Running for multi-module system under Tango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D</a:t>
            </a:r>
            <a:r>
              <a:rPr lang="en-US" sz="2400" b="1" dirty="0" smtClean="0">
                <a:solidFill>
                  <a:srgbClr val="FFC000"/>
                </a:solidFill>
              </a:rPr>
              <a:t>ebugging will (always) continue</a:t>
            </a:r>
          </a:p>
          <a:p>
            <a:pPr marL="0" indent="0">
              <a:buNone/>
            </a:pPr>
            <a:r>
              <a:rPr lang="en-US" sz="2400" b="1" dirty="0" smtClean="0"/>
              <a:t>Calibration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Framework in place; and all routines tested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Waiting for X-rays to come back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status 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7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2138" y="1173707"/>
            <a:ext cx="8150302" cy="550173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Assembly of in-vacuum components next 2 weeks</a:t>
            </a:r>
          </a:p>
          <a:p>
            <a:r>
              <a:rPr lang="en-US" sz="2400" b="1" dirty="0"/>
              <a:t>First cold tests mid June </a:t>
            </a:r>
            <a:r>
              <a:rPr lang="en-US" sz="2400" b="1" dirty="0" smtClean="0"/>
              <a:t>(full external </a:t>
            </a:r>
            <a:r>
              <a:rPr lang="en-US" sz="2400" b="1" dirty="0"/>
              <a:t>housing </a:t>
            </a:r>
            <a:r>
              <a:rPr lang="en-US" sz="2400" b="1" dirty="0" smtClean="0"/>
              <a:t>not needed)</a:t>
            </a:r>
          </a:p>
          <a:p>
            <a:r>
              <a:rPr lang="en-US" sz="2400" b="1" dirty="0" smtClean="0"/>
              <a:t>Assembly of all external components by end of June</a:t>
            </a:r>
          </a:p>
          <a:p>
            <a:r>
              <a:rPr lang="en-US" sz="2400" b="1" dirty="0" smtClean="0"/>
              <a:t>First full calibration runs by end of June</a:t>
            </a:r>
          </a:p>
          <a:p>
            <a:r>
              <a:rPr lang="en-US" sz="2400" b="1" dirty="0" smtClean="0"/>
              <a:t>Commissioning and debugging by end of July (August)</a:t>
            </a:r>
          </a:p>
          <a:p>
            <a:endParaRPr lang="en-US" sz="2400" b="1" dirty="0"/>
          </a:p>
          <a:p>
            <a:r>
              <a:rPr lang="en-US" sz="2400" b="1" dirty="0" smtClean="0"/>
              <a:t>Transport to HERA-South August / September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BUT: this is a development, and we have gotten used to surprises!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optimistic planning 1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el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46640"/>
              </p:ext>
            </p:extLst>
          </p:nvPr>
        </p:nvGraphicFramePr>
        <p:xfrm>
          <a:off x="76362" y="1205342"/>
          <a:ext cx="5503750" cy="546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875"/>
                <a:gridCol w="2751875"/>
              </a:tblGrid>
              <a:tr h="286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AGIPD 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AGIPD 1.1</a:t>
                      </a:r>
                    </a:p>
                  </a:txBody>
                  <a:tcPr marL="68580" marR="68580" marT="0" marB="0"/>
                </a:tc>
              </a:tr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Memory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(Baseline</a:t>
                      </a:r>
                      <a:r>
                        <a:rPr lang="de-D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Pixel 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(Baseline</a:t>
                      </a:r>
                      <a:r>
                        <a:rPr lang="de-D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Speed (</a:t>
                      </a: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Rise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Time</a:t>
                      </a:r>
                      <a:r>
                        <a:rPr lang="de-DE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84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185187" y="157863"/>
            <a:ext cx="67687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  <a:r>
              <a:rPr lang="de-DE" sz="3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</a:t>
            </a:r>
            <a:r>
              <a:rPr lang="de-DE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de-DE" sz="3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</a:t>
            </a:r>
            <a:r>
              <a:rPr lang="de-DE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AGIPD1.1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712516" y="1221715"/>
            <a:ext cx="345885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 smtClean="0">
                <a:solidFill>
                  <a:prstClr val="black"/>
                </a:solidFill>
              </a:rPr>
              <a:t>Back from foundry end of </a:t>
            </a:r>
            <a:r>
              <a:rPr lang="en-GB" sz="1200" b="1" dirty="0">
                <a:solidFill>
                  <a:prstClr val="black"/>
                </a:solidFill>
              </a:rPr>
              <a:t>F</a:t>
            </a:r>
            <a:r>
              <a:rPr lang="en-GB" sz="1200" b="1" dirty="0" smtClean="0">
                <a:solidFill>
                  <a:prstClr val="black"/>
                </a:solidFill>
              </a:rPr>
              <a:t>ebruary 2016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New calibration circuits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Better range &amp; granularity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Different encoding &amp; readout of gain signals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Easier discrimination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No level adjustment for readout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Improved routing inside the pixel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Lower crosstalk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Homogeneous pedestal map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No interference with calibration circuit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Improved power distribution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Lower gain dispersion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Better pedestal homogeneity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Shorter (CDS) settling times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Reworked readout lines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Lower capacitance &amp; resistance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Higher readout speed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Lower speed dispersion between analogue ports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Individual buffering of off-chip driver reference voltage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Eliminates ‘Ghosting’ crosstalk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On-chip filter caps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dirty="0" smtClean="0">
                <a:solidFill>
                  <a:prstClr val="black"/>
                </a:solidFill>
              </a:rPr>
              <a:t>Improved stability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New Power-up reset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Stronger buffers for MUX clock and token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anose="05000000000000000000" pitchFamily="2" charset="2"/>
              <a:buChar char=""/>
            </a:pPr>
            <a:r>
              <a:rPr lang="en-GB" sz="1200" b="1" dirty="0" smtClean="0">
                <a:solidFill>
                  <a:prstClr val="black"/>
                </a:solidFill>
              </a:rPr>
              <a:t>……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83509" y="1773877"/>
            <a:ext cx="2756372" cy="1367865"/>
            <a:chOff x="1054100" y="1125536"/>
            <a:chExt cx="10299699" cy="5732464"/>
          </a:xfrm>
        </p:grpSpPr>
        <p:graphicFrame>
          <p:nvGraphicFramePr>
            <p:cNvPr id="5" name="Oggetto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3127243"/>
                </p:ext>
              </p:extLst>
            </p:nvPr>
          </p:nvGraphicFramePr>
          <p:xfrm>
            <a:off x="1054100" y="1125536"/>
            <a:ext cx="10299699" cy="5732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Acrobat Document" r:id="rId3" imgW="3600012" imgH="2107796" progId="AcroExch.Document.11">
                    <p:embed/>
                  </p:oleObj>
                </mc:Choice>
                <mc:Fallback>
                  <p:oleObj name="Acrobat Document" r:id="rId3" imgW="3600012" imgH="2107796" progId="AcroExch.Document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1125536"/>
                          <a:ext cx="10299699" cy="5732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Ovale 2"/>
            <p:cNvSpPr/>
            <p:nvPr/>
          </p:nvSpPr>
          <p:spPr>
            <a:xfrm>
              <a:off x="2616200" y="1447800"/>
              <a:ext cx="749300" cy="5105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5"/>
            <p:cNvSpPr/>
            <p:nvPr/>
          </p:nvSpPr>
          <p:spPr>
            <a:xfrm>
              <a:off x="9080500" y="1262062"/>
              <a:ext cx="901700" cy="54435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" name="Connettore 2 4"/>
            <p:cNvCxnSpPr/>
            <p:nvPr/>
          </p:nvCxnSpPr>
          <p:spPr>
            <a:xfrm>
              <a:off x="1146806" y="6046932"/>
              <a:ext cx="87629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81" y="1767702"/>
            <a:ext cx="2727067" cy="1373265"/>
          </a:xfrm>
          <a:prstGeom prst="rect">
            <a:avLst/>
          </a:prstGeom>
        </p:spPr>
      </p:pic>
      <p:pic>
        <p:nvPicPr>
          <p:cNvPr id="25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80" y="5866331"/>
            <a:ext cx="2727066" cy="795744"/>
          </a:xfrm>
          <a:prstGeom prst="rect">
            <a:avLst/>
          </a:prstGeom>
        </p:spPr>
      </p:pic>
      <p:pic>
        <p:nvPicPr>
          <p:cNvPr id="26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" y="5866332"/>
            <a:ext cx="2756371" cy="795744"/>
          </a:xfrm>
          <a:prstGeom prst="rect">
            <a:avLst/>
          </a:prstGeom>
        </p:spPr>
      </p:pic>
      <p:pic>
        <p:nvPicPr>
          <p:cNvPr id="42" name="Immagine 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" y="3435219"/>
            <a:ext cx="2756372" cy="2154021"/>
          </a:xfrm>
          <a:prstGeom prst="rect">
            <a:avLst/>
          </a:prstGeom>
        </p:spPr>
      </p:pic>
      <p:pic>
        <p:nvPicPr>
          <p:cNvPr id="43" name="Immagine 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80" y="3435633"/>
            <a:ext cx="2727067" cy="2160524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4527921" y="3652307"/>
            <a:ext cx="753632" cy="640788"/>
            <a:chOff x="6095996" y="1674775"/>
            <a:chExt cx="6095999" cy="5183225"/>
          </a:xfrm>
        </p:grpSpPr>
        <p:pic>
          <p:nvPicPr>
            <p:cNvPr id="19" name="Immagine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6" y="1674775"/>
              <a:ext cx="6095999" cy="5183225"/>
            </a:xfrm>
            <a:prstGeom prst="rect">
              <a:avLst/>
            </a:prstGeom>
          </p:spPr>
        </p:pic>
        <p:sp>
          <p:nvSpPr>
            <p:cNvPr id="20" name="CasellaDiTesto 5"/>
            <p:cNvSpPr txBox="1"/>
            <p:nvPr/>
          </p:nvSpPr>
          <p:spPr>
            <a:xfrm>
              <a:off x="6704109" y="2133604"/>
              <a:ext cx="1131792" cy="142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ADC1</a:t>
              </a:r>
              <a:endParaRPr lang="it-IT" sz="300" dirty="0"/>
            </a:p>
          </p:txBody>
        </p:sp>
        <p:sp>
          <p:nvSpPr>
            <p:cNvPr id="21" name="CasellaDiTesto 6"/>
            <p:cNvSpPr txBox="1"/>
            <p:nvPr/>
          </p:nvSpPr>
          <p:spPr>
            <a:xfrm>
              <a:off x="7982054" y="2133604"/>
              <a:ext cx="1064618" cy="142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ADC2</a:t>
              </a:r>
              <a:endParaRPr lang="it-IT" sz="300" dirty="0"/>
            </a:p>
          </p:txBody>
        </p:sp>
        <p:sp>
          <p:nvSpPr>
            <p:cNvPr id="22" name="CasellaDiTesto 7"/>
            <p:cNvSpPr txBox="1"/>
            <p:nvPr/>
          </p:nvSpPr>
          <p:spPr>
            <a:xfrm>
              <a:off x="9192830" y="2133604"/>
              <a:ext cx="1085760" cy="142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ADC3</a:t>
              </a:r>
              <a:endParaRPr lang="it-IT" sz="300" dirty="0"/>
            </a:p>
          </p:txBody>
        </p:sp>
        <p:sp>
          <p:nvSpPr>
            <p:cNvPr id="23" name="CasellaDiTesto 8"/>
            <p:cNvSpPr txBox="1"/>
            <p:nvPr/>
          </p:nvSpPr>
          <p:spPr>
            <a:xfrm>
              <a:off x="10424747" y="2133604"/>
              <a:ext cx="1083873" cy="142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/>
                <a:t>ADC4</a:t>
              </a:r>
              <a:endParaRPr lang="it-IT" sz="300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800854" y="3652307"/>
            <a:ext cx="753632" cy="640789"/>
            <a:chOff x="6096000" y="1674774"/>
            <a:chExt cx="6095994" cy="5183225"/>
          </a:xfrm>
        </p:grpSpPr>
        <p:pic>
          <p:nvPicPr>
            <p:cNvPr id="13" name="Immagin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74774"/>
              <a:ext cx="6095994" cy="5183225"/>
            </a:xfrm>
            <a:prstGeom prst="rect">
              <a:avLst/>
            </a:prstGeom>
          </p:spPr>
        </p:pic>
        <p:sp>
          <p:nvSpPr>
            <p:cNvPr id="14" name="CasellaDiTesto 6"/>
            <p:cNvSpPr txBox="1"/>
            <p:nvPr/>
          </p:nvSpPr>
          <p:spPr>
            <a:xfrm>
              <a:off x="6704112" y="2133603"/>
              <a:ext cx="1131786" cy="142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ADC1</a:t>
              </a:r>
              <a:endParaRPr lang="it-IT" sz="300" dirty="0"/>
            </a:p>
          </p:txBody>
        </p:sp>
        <p:sp>
          <p:nvSpPr>
            <p:cNvPr id="15" name="CasellaDiTesto 7"/>
            <p:cNvSpPr txBox="1"/>
            <p:nvPr/>
          </p:nvSpPr>
          <p:spPr>
            <a:xfrm>
              <a:off x="7982056" y="2133603"/>
              <a:ext cx="1034945" cy="142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ADC2</a:t>
              </a:r>
              <a:endParaRPr lang="it-IT" sz="300" dirty="0"/>
            </a:p>
          </p:txBody>
        </p:sp>
        <p:sp>
          <p:nvSpPr>
            <p:cNvPr id="16" name="CasellaDiTesto 8"/>
            <p:cNvSpPr txBox="1"/>
            <p:nvPr/>
          </p:nvSpPr>
          <p:spPr>
            <a:xfrm>
              <a:off x="9275573" y="2133603"/>
              <a:ext cx="952198" cy="142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ADC3</a:t>
              </a:r>
              <a:endParaRPr lang="it-IT" sz="300" dirty="0"/>
            </a:p>
          </p:txBody>
        </p:sp>
        <p:sp>
          <p:nvSpPr>
            <p:cNvPr id="17" name="CasellaDiTesto 9"/>
            <p:cNvSpPr txBox="1"/>
            <p:nvPr/>
          </p:nvSpPr>
          <p:spPr>
            <a:xfrm>
              <a:off x="10486354" y="2133603"/>
              <a:ext cx="1022267" cy="1424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ADC4</a:t>
              </a:r>
              <a:endParaRPr lang="it-IT" sz="300" dirty="0"/>
            </a:p>
          </p:txBody>
        </p:sp>
      </p:grpSp>
      <p:sp>
        <p:nvSpPr>
          <p:cNvPr id="45" name="Rechteck 44"/>
          <p:cNvSpPr/>
          <p:nvPr/>
        </p:nvSpPr>
        <p:spPr>
          <a:xfrm rot="3264702">
            <a:off x="1435095" y="3537154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Preliminary</a:t>
            </a:r>
            <a:endParaRPr lang="de-DE" sz="54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0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AGIPD system</a:t>
            </a:r>
            <a:endParaRPr lang="de-DE" dirty="0"/>
          </a:p>
        </p:txBody>
      </p:sp>
      <p:pic>
        <p:nvPicPr>
          <p:cNvPr id="4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776864" cy="5331561"/>
          </a:xfrm>
          <a:prstGeom prst="rect">
            <a:avLst/>
          </a:prstGeom>
        </p:spPr>
      </p:pic>
      <p:sp>
        <p:nvSpPr>
          <p:cNvPr id="5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5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8229600" cy="94982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AGIPD Read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Out-Principle</a:t>
            </a:r>
            <a:endParaRPr 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hteck 331"/>
          <p:cNvSpPr/>
          <p:nvPr/>
        </p:nvSpPr>
        <p:spPr>
          <a:xfrm>
            <a:off x="827584" y="1513944"/>
            <a:ext cx="8136904" cy="314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332"/>
          <p:cNvCxnSpPr/>
          <p:nvPr/>
        </p:nvCxnSpPr>
        <p:spPr bwMode="auto">
          <a:xfrm>
            <a:off x="6697707" y="1519386"/>
            <a:ext cx="0" cy="3135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333"/>
          <p:cNvSpPr/>
          <p:nvPr/>
        </p:nvSpPr>
        <p:spPr>
          <a:xfrm>
            <a:off x="2143351" y="1519386"/>
            <a:ext cx="1636561" cy="1613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334"/>
          <p:cNvSpPr/>
          <p:nvPr/>
        </p:nvSpPr>
        <p:spPr>
          <a:xfrm>
            <a:off x="251520" y="1513945"/>
            <a:ext cx="576064" cy="314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335"/>
          <p:cNvSpPr/>
          <p:nvPr/>
        </p:nvSpPr>
        <p:spPr>
          <a:xfrm>
            <a:off x="5589003" y="4654540"/>
            <a:ext cx="3375484" cy="171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336"/>
          <p:cNvSpPr txBox="1"/>
          <p:nvPr/>
        </p:nvSpPr>
        <p:spPr>
          <a:xfrm>
            <a:off x="39451" y="1066453"/>
            <a:ext cx="146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Sensor</a:t>
            </a:r>
            <a:endParaRPr lang="en-US" sz="2400" dirty="0"/>
          </a:p>
        </p:txBody>
      </p:sp>
      <p:sp>
        <p:nvSpPr>
          <p:cNvPr id="11" name="Textfeld 341"/>
          <p:cNvSpPr txBox="1"/>
          <p:nvPr/>
        </p:nvSpPr>
        <p:spPr>
          <a:xfrm>
            <a:off x="2493832" y="1051911"/>
            <a:ext cx="316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Electronics per pixel</a:t>
            </a:r>
            <a:endParaRPr lang="en-US" sz="2400" dirty="0"/>
          </a:p>
        </p:txBody>
      </p:sp>
      <p:sp>
        <p:nvSpPr>
          <p:cNvPr id="12" name="Textfeld 344"/>
          <p:cNvSpPr txBox="1"/>
          <p:nvPr/>
        </p:nvSpPr>
        <p:spPr>
          <a:xfrm>
            <a:off x="3851920" y="505937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ASIC periphery</a:t>
            </a:r>
            <a:endParaRPr lang="en-US" sz="2800" dirty="0"/>
          </a:p>
        </p:txBody>
      </p:sp>
      <p:sp>
        <p:nvSpPr>
          <p:cNvPr id="13" name="Text Box 1657"/>
          <p:cNvSpPr txBox="1">
            <a:spLocks noChangeArrowheads="1"/>
          </p:cNvSpPr>
          <p:nvPr/>
        </p:nvSpPr>
        <p:spPr bwMode="auto">
          <a:xfrm>
            <a:off x="5652120" y="5036983"/>
            <a:ext cx="1152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14" name="Rechteck 367"/>
          <p:cNvSpPr/>
          <p:nvPr/>
        </p:nvSpPr>
        <p:spPr>
          <a:xfrm>
            <a:off x="3918809" y="2354257"/>
            <a:ext cx="1502472" cy="1775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368"/>
          <p:cNvSpPr/>
          <p:nvPr/>
        </p:nvSpPr>
        <p:spPr>
          <a:xfrm>
            <a:off x="5657776" y="2133591"/>
            <a:ext cx="924220" cy="182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83"/>
          <p:cNvSpPr>
            <a:spLocks noChangeArrowheads="1"/>
          </p:cNvSpPr>
          <p:nvPr/>
        </p:nvSpPr>
        <p:spPr bwMode="auto">
          <a:xfrm>
            <a:off x="6581996" y="5044978"/>
            <a:ext cx="2018619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+mn-lt"/>
              </a:rPr>
              <a:t>Mux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pieren 370"/>
          <p:cNvGrpSpPr/>
          <p:nvPr/>
        </p:nvGrpSpPr>
        <p:grpSpPr>
          <a:xfrm>
            <a:off x="1128763" y="1513945"/>
            <a:ext cx="2243373" cy="3061742"/>
            <a:chOff x="1128763" y="1513945"/>
            <a:chExt cx="2243373" cy="3061742"/>
          </a:xfrm>
        </p:grpSpPr>
        <p:grpSp>
          <p:nvGrpSpPr>
            <p:cNvPr id="18" name="Gruppieren 371"/>
            <p:cNvGrpSpPr/>
            <p:nvPr/>
          </p:nvGrpSpPr>
          <p:grpSpPr>
            <a:xfrm>
              <a:off x="1128763" y="1513945"/>
              <a:ext cx="2243373" cy="3061742"/>
              <a:chOff x="1128763" y="1513945"/>
              <a:chExt cx="2243373" cy="306174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Rechteck 373"/>
              <p:cNvSpPr/>
              <p:nvPr/>
            </p:nvSpPr>
            <p:spPr>
              <a:xfrm>
                <a:off x="1128763" y="1513945"/>
                <a:ext cx="947220" cy="30617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hteck 374"/>
              <p:cNvSpPr/>
              <p:nvPr/>
            </p:nvSpPr>
            <p:spPr>
              <a:xfrm>
                <a:off x="2075983" y="3205898"/>
                <a:ext cx="1296153" cy="136978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Gerade Verbindung 372"/>
            <p:cNvCxnSpPr/>
            <p:nvPr/>
          </p:nvCxnSpPr>
          <p:spPr>
            <a:xfrm flipV="1">
              <a:off x="2075983" y="3223410"/>
              <a:ext cx="0" cy="135227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echteck 375"/>
          <p:cNvSpPr/>
          <p:nvPr/>
        </p:nvSpPr>
        <p:spPr>
          <a:xfrm>
            <a:off x="913163" y="3639335"/>
            <a:ext cx="274462" cy="936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ieren 376"/>
          <p:cNvGrpSpPr/>
          <p:nvPr/>
        </p:nvGrpSpPr>
        <p:grpSpPr>
          <a:xfrm>
            <a:off x="251520" y="1640673"/>
            <a:ext cx="7848387" cy="2935288"/>
            <a:chOff x="251520" y="1640673"/>
            <a:chExt cx="7848387" cy="2935288"/>
          </a:xfrm>
        </p:grpSpPr>
        <p:cxnSp>
          <p:nvCxnSpPr>
            <p:cNvPr id="24" name="Gerade Verbindung 377"/>
            <p:cNvCxnSpPr>
              <a:stCxn id="195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HV</a:t>
              </a:r>
              <a:endParaRPr lang="en-US" dirty="0"/>
            </a:p>
          </p:txBody>
        </p:sp>
        <p:grpSp>
          <p:nvGrpSpPr>
            <p:cNvPr id="28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29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>
                <a:headEnd/>
                <a:tailEnd/>
              </a:ln>
              <a:effectLst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35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6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91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+</a:t>
                    </a:r>
                    <a:endParaRPr lang="de-DE"/>
                  </a:p>
                </p:txBody>
              </p:sp>
              <p:sp>
                <p:nvSpPr>
                  <p:cNvPr id="103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-</a:t>
                    </a:r>
                    <a:endParaRPr lang="de-DE"/>
                  </a:p>
                </p:txBody>
              </p:sp>
              <p:sp>
                <p:nvSpPr>
                  <p:cNvPr id="104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dirty="0">
                        <a:solidFill>
                          <a:srgbClr val="1F1A17"/>
                        </a:solidFill>
                        <a:latin typeface="Arial Narrow" pitchFamily="34" charset="0"/>
                      </a:rPr>
                      <a:t>THR</a:t>
                    </a:r>
                    <a:endParaRPr lang="de-DE" dirty="0"/>
                  </a:p>
                </p:txBody>
              </p:sp>
              <p:sp>
                <p:nvSpPr>
                  <p:cNvPr id="164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>
                      <a:solidFill>
                        <a:srgbClr val="1F1A17"/>
                      </a:solidFill>
                      <a:latin typeface="Arial Narrow" pitchFamily="34" charset="0"/>
                    </a:rPr>
                    <a:t>DAC</a:t>
                  </a:r>
                  <a:endParaRPr lang="de-DE" dirty="0"/>
                </a:p>
              </p:txBody>
            </p:sp>
            <p:sp>
              <p:nvSpPr>
                <p:cNvPr id="40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SW</a:t>
                  </a:r>
                  <a:endParaRPr lang="de-DE"/>
                </a:p>
              </p:txBody>
            </p:sp>
            <p:sp>
              <p:nvSpPr>
                <p:cNvPr id="75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CTRL</a:t>
                  </a:r>
                  <a:endParaRPr lang="de-DE"/>
                </a:p>
              </p:txBody>
            </p:sp>
            <p:sp>
              <p:nvSpPr>
                <p:cNvPr id="76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7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8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CDS</a:t>
                  </a:r>
                  <a:endParaRPr lang="de-DE"/>
                </a:p>
              </p:txBody>
            </p:sp>
            <p:sp>
              <p:nvSpPr>
                <p:cNvPr id="79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RO Amp</a:t>
                  </a:r>
                  <a:endParaRPr lang="de-DE"/>
                </a:p>
              </p:txBody>
            </p:sp>
            <p:sp>
              <p:nvSpPr>
                <p:cNvPr id="80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6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7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 </a:t>
                  </a:r>
                  <a:endParaRPr lang="de-DE"/>
                </a:p>
              </p:txBody>
            </p:sp>
            <p:sp>
              <p:nvSpPr>
                <p:cNvPr id="88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9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0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280" name="Oval 1510"/>
          <p:cNvSpPr>
            <a:spLocks noChangeArrowheads="1"/>
          </p:cNvSpPr>
          <p:nvPr/>
        </p:nvSpPr>
        <p:spPr bwMode="auto">
          <a:xfrm>
            <a:off x="7452320" y="2605080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281" name="Oval 1511"/>
          <p:cNvSpPr>
            <a:spLocks noChangeArrowheads="1"/>
          </p:cNvSpPr>
          <p:nvPr/>
        </p:nvSpPr>
        <p:spPr bwMode="auto">
          <a:xfrm>
            <a:off x="7452320" y="3686167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grpSp>
        <p:nvGrpSpPr>
          <p:cNvPr id="282" name="Group 4"/>
          <p:cNvGrpSpPr/>
          <p:nvPr/>
        </p:nvGrpSpPr>
        <p:grpSpPr>
          <a:xfrm>
            <a:off x="6804248" y="1812917"/>
            <a:ext cx="900814" cy="3240088"/>
            <a:chOff x="7343346" y="1812917"/>
            <a:chExt cx="900814" cy="3240088"/>
          </a:xfrm>
        </p:grpSpPr>
        <p:sp>
          <p:nvSpPr>
            <p:cNvPr id="283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5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6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8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289" name="Textfeld 642"/>
          <p:cNvSpPr txBox="1"/>
          <p:nvPr/>
        </p:nvSpPr>
        <p:spPr>
          <a:xfrm>
            <a:off x="364518" y="4797152"/>
            <a:ext cx="2531122" cy="33855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Calibration circuitry</a:t>
            </a:r>
            <a:endParaRPr lang="en-US" sz="1600" dirty="0"/>
          </a:p>
        </p:txBody>
      </p:sp>
      <p:sp>
        <p:nvSpPr>
          <p:cNvPr id="290" name="Textfeld 643"/>
          <p:cNvSpPr txBox="1"/>
          <p:nvPr/>
        </p:nvSpPr>
        <p:spPr>
          <a:xfrm>
            <a:off x="361008" y="5263195"/>
            <a:ext cx="2534632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Adaptive gain amplifier</a:t>
            </a:r>
            <a:endParaRPr lang="en-US" sz="1600" dirty="0"/>
          </a:p>
        </p:txBody>
      </p:sp>
      <p:sp>
        <p:nvSpPr>
          <p:cNvPr id="291" name="Textfeld 644"/>
          <p:cNvSpPr txBox="1"/>
          <p:nvPr/>
        </p:nvSpPr>
        <p:spPr>
          <a:xfrm>
            <a:off x="354684" y="5713420"/>
            <a:ext cx="25458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352 analog memory cells</a:t>
            </a:r>
            <a:endParaRPr lang="en-US" sz="1600" dirty="0"/>
          </a:p>
        </p:txBody>
      </p:sp>
      <p:sp>
        <p:nvSpPr>
          <p:cNvPr id="292" name="TextBox 6"/>
          <p:cNvSpPr txBox="1"/>
          <p:nvPr/>
        </p:nvSpPr>
        <p:spPr>
          <a:xfrm>
            <a:off x="7668344" y="1854984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3" name="TextBox 331"/>
          <p:cNvSpPr txBox="1"/>
          <p:nvPr/>
        </p:nvSpPr>
        <p:spPr>
          <a:xfrm>
            <a:off x="7668344" y="3511168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4" name="TextBox 8"/>
          <p:cNvSpPr txBox="1"/>
          <p:nvPr/>
        </p:nvSpPr>
        <p:spPr>
          <a:xfrm rot="-5400000">
            <a:off x="6166515" y="2974583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 Out </a:t>
            </a:r>
            <a:r>
              <a:rPr lang="en-US" sz="2400" dirty="0"/>
              <a:t>b</a:t>
            </a:r>
            <a:r>
              <a:rPr lang="en-US" sz="2400" dirty="0" smtClean="0"/>
              <a:t>us </a:t>
            </a:r>
            <a:endParaRPr lang="de-DE" dirty="0"/>
          </a:p>
        </p:txBody>
      </p:sp>
      <p:grpSp>
        <p:nvGrpSpPr>
          <p:cNvPr id="295" name="Group 271"/>
          <p:cNvGrpSpPr/>
          <p:nvPr/>
        </p:nvGrpSpPr>
        <p:grpSpPr>
          <a:xfrm>
            <a:off x="7164288" y="5447861"/>
            <a:ext cx="792162" cy="1221501"/>
            <a:chOff x="7579605" y="5447861"/>
            <a:chExt cx="792162" cy="1221501"/>
          </a:xfrm>
        </p:grpSpPr>
        <p:sp>
          <p:nvSpPr>
            <p:cNvPr id="296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300" name="Textfeld 653"/>
          <p:cNvSpPr txBox="1"/>
          <p:nvPr/>
        </p:nvSpPr>
        <p:spPr>
          <a:xfrm>
            <a:off x="6947123" y="1066453"/>
            <a:ext cx="189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Pixel matrix</a:t>
            </a:r>
            <a:endParaRPr lang="en-US" sz="2400" dirty="0"/>
          </a:p>
        </p:txBody>
      </p:sp>
      <p:sp>
        <p:nvSpPr>
          <p:cNvPr id="303" name="Oval 302"/>
          <p:cNvSpPr/>
          <p:nvPr/>
        </p:nvSpPr>
        <p:spPr>
          <a:xfrm>
            <a:off x="251520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4" name="Oval 303"/>
          <p:cNvSpPr/>
          <p:nvPr/>
        </p:nvSpPr>
        <p:spPr>
          <a:xfrm>
            <a:off x="3419872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1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4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6804248" cy="77809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AGIPD Pixel</a:t>
            </a:r>
            <a:endParaRPr 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147" name="Picture 4" descr="agipd10_pixel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5649" r="11400" b="5115"/>
          <a:stretch>
            <a:fillRect/>
          </a:stretch>
        </p:blipFill>
        <p:spPr bwMode="auto">
          <a:xfrm>
            <a:off x="107950" y="1484313"/>
            <a:ext cx="51133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00663" y="1484784"/>
            <a:ext cx="384333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schemeClr val="accent1"/>
                </a:solidFill>
              </a:rPr>
              <a:t>200 x 200 micron</a:t>
            </a:r>
            <a:r>
              <a:rPr lang="de-CH" sz="2000" b="1" baseline="30000" dirty="0" smtClean="0">
                <a:solidFill>
                  <a:schemeClr val="accent1"/>
                </a:solidFill>
              </a:rPr>
              <a:t>2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endParaRPr lang="de-CH" sz="2000" b="1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schemeClr val="accent1"/>
                </a:solidFill>
              </a:rPr>
              <a:t>352 </a:t>
            </a:r>
            <a:r>
              <a:rPr lang="de-CH" sz="2000" b="1" dirty="0" err="1">
                <a:solidFill>
                  <a:schemeClr val="accent1"/>
                </a:solidFill>
              </a:rPr>
              <a:t>storage</a:t>
            </a:r>
            <a:r>
              <a:rPr lang="de-CH" sz="2000" b="1" dirty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schemeClr val="accent1"/>
                </a:solidFill>
              </a:rPr>
              <a:t>cells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smtClean="0">
                <a:solidFill>
                  <a:prstClr val="black"/>
                </a:solidFill>
              </a:rPr>
              <a:t>+ </a:t>
            </a:r>
            <a:r>
              <a:rPr lang="de-CH" sz="2000" b="1" dirty="0" err="1" smtClean="0">
                <a:solidFill>
                  <a:prstClr val="black"/>
                </a:solidFill>
              </a:rPr>
              <a:t>veto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possibilities</a:t>
            </a:r>
            <a:r>
              <a:rPr lang="de-CH" sz="20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err="1" smtClean="0">
                <a:solidFill>
                  <a:prstClr val="black"/>
                </a:solidFill>
              </a:rPr>
              <a:t>Minumum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signal</a:t>
            </a:r>
            <a:r>
              <a:rPr lang="de-CH" sz="2000" b="1" dirty="0" smtClean="0">
                <a:solidFill>
                  <a:prstClr val="black"/>
                </a:solidFill>
              </a:rPr>
              <a:t> ~ 300 e</a:t>
            </a:r>
            <a:r>
              <a:rPr lang="de-CH" sz="2000" b="1" baseline="30000" dirty="0" smtClean="0">
                <a:solidFill>
                  <a:prstClr val="black"/>
                </a:solidFill>
              </a:rPr>
              <a:t>- </a:t>
            </a:r>
            <a:r>
              <a:rPr lang="de-CH" sz="2000" b="1" dirty="0" smtClean="0">
                <a:solidFill>
                  <a:prstClr val="black"/>
                </a:solidFill>
              </a:rPr>
              <a:t>= </a:t>
            </a:r>
          </a:p>
          <a:p>
            <a:pPr lvl="1" eaLnBrk="1" hangingPunct="1"/>
            <a:r>
              <a:rPr lang="de-CH" sz="2000" b="1" dirty="0" smtClean="0">
                <a:solidFill>
                  <a:schemeClr val="accent1"/>
                </a:solidFill>
              </a:rPr>
              <a:t>0.1 </a:t>
            </a:r>
            <a:r>
              <a:rPr lang="de-CH" sz="2000" b="1" dirty="0" err="1" smtClean="0">
                <a:solidFill>
                  <a:schemeClr val="accent1"/>
                </a:solidFill>
              </a:rPr>
              <a:t>photon</a:t>
            </a:r>
            <a:r>
              <a:rPr lang="de-CH" sz="2000" b="1" dirty="0" smtClean="0">
                <a:solidFill>
                  <a:schemeClr val="accent1"/>
                </a:solidFill>
              </a:rPr>
              <a:t> of 12.4keV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Maximum </a:t>
            </a:r>
            <a:r>
              <a:rPr lang="de-CH" sz="2000" b="1" dirty="0" err="1" smtClean="0">
                <a:solidFill>
                  <a:prstClr val="black"/>
                </a:solidFill>
              </a:rPr>
              <a:t>signal</a:t>
            </a:r>
            <a:r>
              <a:rPr lang="de-CH" sz="2000" b="1" dirty="0" smtClean="0">
                <a:solidFill>
                  <a:prstClr val="black"/>
                </a:solidFill>
              </a:rPr>
              <a:t> ~ 33</a:t>
            </a:r>
            <a:r>
              <a:rPr lang="de-CH" sz="1600" b="1" dirty="0" smtClean="0">
                <a:solidFill>
                  <a:prstClr val="black"/>
                </a:solidFill>
              </a:rPr>
              <a:t>x</a:t>
            </a:r>
            <a:r>
              <a:rPr lang="de-CH" sz="2000" b="1" dirty="0" smtClean="0">
                <a:solidFill>
                  <a:prstClr val="black"/>
                </a:solidFill>
              </a:rPr>
              <a:t>10</a:t>
            </a:r>
            <a:r>
              <a:rPr lang="de-CH" sz="2000" b="1" baseline="30000" dirty="0" smtClean="0">
                <a:solidFill>
                  <a:prstClr val="black"/>
                </a:solidFill>
              </a:rPr>
              <a:t>6</a:t>
            </a:r>
            <a:r>
              <a:rPr lang="de-CH" sz="2000" b="1" dirty="0" smtClean="0">
                <a:solidFill>
                  <a:prstClr val="black"/>
                </a:solidFill>
              </a:rPr>
              <a:t> e</a:t>
            </a:r>
            <a:r>
              <a:rPr lang="de-CH" sz="2000" b="1" baseline="30000" dirty="0" smtClean="0">
                <a:solidFill>
                  <a:prstClr val="black"/>
                </a:solidFill>
              </a:rPr>
              <a:t>- </a:t>
            </a:r>
            <a:r>
              <a:rPr lang="de-CH" sz="2000" b="1" dirty="0" smtClean="0">
                <a:solidFill>
                  <a:prstClr val="black"/>
                </a:solidFill>
              </a:rPr>
              <a:t>= </a:t>
            </a:r>
          </a:p>
          <a:p>
            <a:pPr lvl="1" eaLnBrk="1" hangingPunct="1"/>
            <a:r>
              <a:rPr lang="de-CH" sz="2000" b="1" dirty="0" smtClean="0">
                <a:solidFill>
                  <a:schemeClr val="accent1"/>
                </a:solidFill>
              </a:rPr>
              <a:t>10</a:t>
            </a:r>
            <a:r>
              <a:rPr lang="de-CH" sz="2000" b="1" baseline="30000" dirty="0" smtClean="0">
                <a:solidFill>
                  <a:schemeClr val="accent1"/>
                </a:solidFill>
              </a:rPr>
              <a:t>4</a:t>
            </a:r>
            <a:r>
              <a:rPr lang="de-CH" sz="2000" b="1" dirty="0" smtClean="0">
                <a:solidFill>
                  <a:schemeClr val="accent1"/>
                </a:solidFill>
              </a:rPr>
              <a:t> </a:t>
            </a:r>
            <a:r>
              <a:rPr lang="de-CH" sz="2000" b="1" dirty="0" err="1" smtClean="0">
                <a:solidFill>
                  <a:schemeClr val="accent1"/>
                </a:solidFill>
              </a:rPr>
              <a:t>photons</a:t>
            </a:r>
            <a:r>
              <a:rPr lang="de-CH" sz="2000" b="1" dirty="0" smtClean="0">
                <a:solidFill>
                  <a:schemeClr val="accent1"/>
                </a:solidFill>
              </a:rPr>
              <a:t> of 12.4keV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schemeClr val="accent1"/>
                </a:solidFill>
              </a:rPr>
              <a:t>4.5 MHz </a:t>
            </a:r>
            <a:r>
              <a:rPr lang="de-CH" sz="2000" b="1" dirty="0" err="1" smtClean="0">
                <a:solidFill>
                  <a:prstClr val="black"/>
                </a:solidFill>
              </a:rPr>
              <a:t>frame</a:t>
            </a:r>
            <a:r>
              <a:rPr lang="de-CH" sz="2000" b="1" dirty="0" smtClean="0">
                <a:solidFill>
                  <a:prstClr val="black"/>
                </a:solidFill>
              </a:rPr>
              <a:t> rate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64 x 64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r>
              <a:rPr lang="de-CH" sz="2000" b="1" dirty="0" smtClean="0">
                <a:solidFill>
                  <a:prstClr val="black"/>
                </a:solidFill>
              </a:rPr>
              <a:t> per ASIC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prstClr val="black"/>
                </a:solidFill>
              </a:rPr>
              <a:t>2</a:t>
            </a:r>
            <a:r>
              <a:rPr lang="de-CH" sz="2000" b="1" dirty="0" smtClean="0">
                <a:solidFill>
                  <a:prstClr val="black"/>
                </a:solidFill>
              </a:rPr>
              <a:t> x 8 ASICs per </a:t>
            </a:r>
            <a:r>
              <a:rPr lang="de-CH" sz="2000" b="1" dirty="0" err="1" smtClean="0">
                <a:solidFill>
                  <a:prstClr val="black"/>
                </a:solidFill>
              </a:rPr>
              <a:t>module</a:t>
            </a:r>
            <a:r>
              <a:rPr lang="de-CH" sz="2000" b="1" dirty="0" smtClean="0">
                <a:solidFill>
                  <a:prstClr val="black"/>
                </a:solidFill>
              </a:rPr>
              <a:t> (128x512 </a:t>
            </a:r>
            <a:r>
              <a:rPr lang="de-CH" sz="2000" b="1" dirty="0" err="1" smtClean="0">
                <a:solidFill>
                  <a:prstClr val="black"/>
                </a:solidFill>
              </a:rPr>
              <a:t>pixels</a:t>
            </a:r>
            <a:r>
              <a:rPr lang="de-CH" sz="2000" b="1" dirty="0" smtClean="0">
                <a:solidFill>
                  <a:prstClr val="black"/>
                </a:solidFill>
              </a:rPr>
              <a:t>, </a:t>
            </a:r>
            <a:r>
              <a:rPr lang="de-CH" sz="2000" b="1" dirty="0" err="1" smtClean="0">
                <a:solidFill>
                  <a:prstClr val="black"/>
                </a:solidFill>
              </a:rPr>
              <a:t>no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dead</a:t>
            </a:r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err="1" smtClean="0">
                <a:solidFill>
                  <a:prstClr val="black"/>
                </a:solidFill>
              </a:rPr>
              <a:t>area</a:t>
            </a:r>
            <a:r>
              <a:rPr lang="de-CH" sz="2000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smtClean="0">
                <a:solidFill>
                  <a:prstClr val="black"/>
                </a:solidFill>
              </a:rPr>
              <a:t>4 </a:t>
            </a:r>
            <a:r>
              <a:rPr lang="de-CH" sz="2000" b="1" dirty="0" err="1" smtClean="0">
                <a:solidFill>
                  <a:prstClr val="black"/>
                </a:solidFill>
              </a:rPr>
              <a:t>modules</a:t>
            </a:r>
            <a:r>
              <a:rPr lang="de-CH" sz="2000" b="1" dirty="0" smtClean="0">
                <a:solidFill>
                  <a:prstClr val="black"/>
                </a:solidFill>
              </a:rPr>
              <a:t> per </a:t>
            </a:r>
            <a:r>
              <a:rPr lang="de-CH" sz="2000" b="1" dirty="0" err="1" smtClean="0">
                <a:solidFill>
                  <a:prstClr val="black"/>
                </a:solidFill>
              </a:rPr>
              <a:t>quadrant</a:t>
            </a:r>
            <a:endParaRPr lang="de-CH" sz="2000" b="1" dirty="0" smtClean="0">
              <a:solidFill>
                <a:prstClr val="black"/>
              </a:solidFill>
            </a:endParaRPr>
          </a:p>
          <a:p>
            <a:pPr eaLnBrk="1" hangingPunct="1"/>
            <a:r>
              <a:rPr lang="de-CH" sz="2000" b="1" dirty="0" smtClean="0">
                <a:solidFill>
                  <a:prstClr val="black"/>
                </a:solidFill>
              </a:rPr>
              <a:t> </a:t>
            </a:r>
            <a:r>
              <a:rPr lang="de-CH" sz="2000" b="1" dirty="0" smtClean="0">
                <a:solidFill>
                  <a:srgbClr val="00B050"/>
                </a:solidFill>
              </a:rPr>
              <a:t>First </a:t>
            </a:r>
            <a:r>
              <a:rPr lang="de-CH" sz="2000" b="1" dirty="0" err="1" smtClean="0">
                <a:solidFill>
                  <a:srgbClr val="00B050"/>
                </a:solidFill>
              </a:rPr>
              <a:t>version</a:t>
            </a:r>
            <a:r>
              <a:rPr lang="de-CH" sz="2000" b="1" dirty="0" smtClean="0">
                <a:solidFill>
                  <a:srgbClr val="00B050"/>
                </a:solidFill>
              </a:rPr>
              <a:t> AGIPD 1.0 </a:t>
            </a:r>
            <a:r>
              <a:rPr lang="de-CH" sz="2000" b="1" dirty="0" err="1" smtClean="0">
                <a:solidFill>
                  <a:srgbClr val="00B050"/>
                </a:solidFill>
              </a:rPr>
              <a:t>extensively</a:t>
            </a:r>
            <a:r>
              <a:rPr lang="de-CH" sz="2000" b="1" dirty="0" smtClean="0">
                <a:solidFill>
                  <a:srgbClr val="00B050"/>
                </a:solidFill>
              </a:rPr>
              <a:t> </a:t>
            </a:r>
            <a:r>
              <a:rPr lang="de-CH" sz="2000" b="1" dirty="0" err="1" smtClean="0">
                <a:solidFill>
                  <a:srgbClr val="00B050"/>
                </a:solidFill>
              </a:rPr>
              <a:t>tested</a:t>
            </a:r>
            <a:r>
              <a:rPr lang="de-CH" sz="2000" b="1" dirty="0" smtClean="0">
                <a:solidFill>
                  <a:srgbClr val="00B050"/>
                </a:solidFill>
              </a:rPr>
              <a:t> / </a:t>
            </a:r>
            <a:r>
              <a:rPr lang="de-CH" sz="2000" b="1" dirty="0" err="1" smtClean="0">
                <a:solidFill>
                  <a:srgbClr val="00B050"/>
                </a:solidFill>
              </a:rPr>
              <a:t>debugged</a:t>
            </a:r>
            <a:r>
              <a:rPr lang="de-CH" sz="2000" b="1" dirty="0" smtClean="0">
                <a:solidFill>
                  <a:srgbClr val="00B050"/>
                </a:solidFill>
              </a:rPr>
              <a:t> for &gt; 2 </a:t>
            </a:r>
            <a:r>
              <a:rPr lang="de-CH" sz="2000" b="1" dirty="0" err="1" smtClean="0">
                <a:solidFill>
                  <a:srgbClr val="00B050"/>
                </a:solidFill>
              </a:rPr>
              <a:t>years</a:t>
            </a:r>
            <a:r>
              <a:rPr lang="de-CH" sz="2000" b="1" dirty="0" smtClean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5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7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Fully assembled quadrant</a:t>
            </a:r>
            <a:endParaRPr lang="de-DE" dirty="0"/>
          </a:p>
        </p:txBody>
      </p:sp>
      <p:pic>
        <p:nvPicPr>
          <p:cNvPr id="4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" y="1268760"/>
            <a:ext cx="5099845" cy="3888432"/>
          </a:xfrm>
          <a:prstGeom prst="rect">
            <a:avLst/>
          </a:prstGeom>
        </p:spPr>
      </p:pic>
      <p:pic>
        <p:nvPicPr>
          <p:cNvPr id="5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628800"/>
            <a:ext cx="5868144" cy="4046874"/>
          </a:xfrm>
          <a:prstGeom prst="rect">
            <a:avLst/>
          </a:prstGeom>
        </p:spPr>
      </p:pic>
      <p:sp>
        <p:nvSpPr>
          <p:cNvPr id="6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2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Current mechanics</a:t>
            </a:r>
            <a:endParaRPr lang="de-DE" dirty="0"/>
          </a:p>
        </p:txBody>
      </p:sp>
      <p:pic>
        <p:nvPicPr>
          <p:cNvPr id="6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05468"/>
            <a:ext cx="4464496" cy="547260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7453"/>
            <a:ext cx="4095464" cy="5460623"/>
          </a:xfrm>
          <a:prstGeom prst="rect">
            <a:avLst/>
          </a:prstGeom>
        </p:spPr>
      </p:pic>
      <p:sp>
        <p:nvSpPr>
          <p:cNvPr id="5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6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539552" y="1268760"/>
            <a:ext cx="8064896" cy="468052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dirty="0" err="1" smtClean="0"/>
              <a:t>Use</a:t>
            </a:r>
            <a:r>
              <a:rPr lang="de-DE" dirty="0" smtClean="0"/>
              <a:t> 2nd </a:t>
            </a:r>
            <a:r>
              <a:rPr lang="de-DE" dirty="0" err="1" smtClean="0"/>
              <a:t>chamber</a:t>
            </a:r>
            <a:r>
              <a:rPr lang="de-DE" dirty="0" smtClean="0"/>
              <a:t> (for MID):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 </a:t>
            </a:r>
            <a:r>
              <a:rPr lang="de-DE" dirty="0" err="1" smtClean="0"/>
              <a:t>stages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actuators</a:t>
            </a:r>
            <a:r>
              <a:rPr lang="de-DE" dirty="0" smtClean="0"/>
              <a:t>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dummy</a:t>
            </a:r>
            <a:r>
              <a:rPr lang="de-DE" dirty="0" smtClean="0"/>
              <a:t> </a:t>
            </a:r>
            <a:r>
              <a:rPr lang="de-DE" dirty="0" err="1" smtClean="0"/>
              <a:t>quadrants</a:t>
            </a:r>
            <a:r>
              <a:rPr lang="de-DE" dirty="0" smtClean="0"/>
              <a:t>.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de-DE" dirty="0" err="1" smtClean="0"/>
              <a:t>Mounting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collision</a:t>
            </a:r>
            <a:r>
              <a:rPr lang="de-DE" dirty="0" smtClean="0"/>
              <a:t> </a:t>
            </a:r>
            <a:r>
              <a:rPr lang="de-DE" dirty="0" err="1" smtClean="0"/>
              <a:t>switches</a:t>
            </a:r>
            <a:r>
              <a:rPr lang="de-DE" dirty="0" smtClean="0"/>
              <a:t>.</a:t>
            </a:r>
          </a:p>
          <a:p>
            <a:pPr marL="400050" lvl="1" indent="0">
              <a:buNone/>
            </a:pPr>
            <a:r>
              <a:rPr lang="en-US" sz="3200" dirty="0" smtClean="0"/>
              <a:t>Scheduled to be ready </a:t>
            </a:r>
            <a:br>
              <a:rPr lang="en-US" sz="3200" dirty="0" smtClean="0"/>
            </a:br>
            <a:r>
              <a:rPr lang="en-US" sz="3200" dirty="0" smtClean="0"/>
              <a:t>for XFEL to set-up motion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control end of May / </a:t>
            </a:r>
            <a:br>
              <a:rPr lang="en-US" sz="3200" dirty="0" smtClean="0"/>
            </a:br>
            <a:r>
              <a:rPr lang="en-US" sz="3200" dirty="0" smtClean="0"/>
              <a:t>beginning of June.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768752" cy="923925"/>
          </a:xfrm>
        </p:spPr>
        <p:txBody>
          <a:bodyPr>
            <a:normAutofit/>
          </a:bodyPr>
          <a:lstStyle/>
          <a:p>
            <a:r>
              <a:rPr lang="en-US" dirty="0" smtClean="0"/>
              <a:t>Motion stage commissioning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59085"/>
            <a:ext cx="3450472" cy="3352920"/>
          </a:xfrm>
          <a:prstGeom prst="rect">
            <a:avLst/>
          </a:prstGeom>
        </p:spPr>
      </p:pic>
      <p:sp>
        <p:nvSpPr>
          <p:cNvPr id="5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5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7504" y="71436"/>
            <a:ext cx="7128792" cy="1071005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Functional tests of </a:t>
            </a:r>
          </a:p>
          <a:p>
            <a:r>
              <a:rPr lang="en-US" sz="3600" dirty="0" smtClean="0"/>
              <a:t>Multi-Module System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02370"/>
            <a:ext cx="4248472" cy="313553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52" y="1302370"/>
            <a:ext cx="4180708" cy="3135532"/>
          </a:xfrm>
          <a:prstGeom prst="rect">
            <a:avLst/>
          </a:prstGeom>
        </p:spPr>
      </p:pic>
      <p:sp>
        <p:nvSpPr>
          <p:cNvPr id="157" name="Rounded Rectangle 156"/>
          <p:cNvSpPr/>
          <p:nvPr/>
        </p:nvSpPr>
        <p:spPr>
          <a:xfrm>
            <a:off x="2303749" y="4725144"/>
            <a:ext cx="5004555" cy="1728192"/>
          </a:xfrm>
          <a:prstGeom prst="roundRect">
            <a:avLst/>
          </a:prstGeom>
          <a:gradFill>
            <a:gsLst>
              <a:gs pos="45000">
                <a:srgbClr val="92D050">
                  <a:alpha val="27000"/>
                </a:srgbClr>
              </a:gs>
              <a:gs pos="100000">
                <a:srgbClr val="9CB86E"/>
              </a:gs>
              <a:gs pos="100000">
                <a:srgbClr val="C00000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28E00"/>
              </a:buClr>
            </a:pPr>
            <a:r>
              <a:rPr lang="en-US" sz="2000" i="1" u="sng" dirty="0" smtClean="0">
                <a:solidFill>
                  <a:schemeClr val="tx1"/>
                </a:solidFill>
              </a:rPr>
              <a:t>Quadrant Module Setup</a:t>
            </a:r>
          </a:p>
          <a:p>
            <a:pPr marL="342900" lvl="1" indent="-342900">
              <a:buClr>
                <a:srgbClr val="00B050"/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>
                <a:solidFill>
                  <a:schemeClr val="tx1"/>
                </a:solidFill>
              </a:rPr>
              <a:t>Control FPGA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</a:t>
            </a:r>
            <a:r>
              <a:rPr lang="en-US" sz="2000" dirty="0">
                <a:solidFill>
                  <a:schemeClr val="tx1"/>
                </a:solidFill>
              </a:rPr>
              <a:t> 4x Readout </a:t>
            </a:r>
            <a:r>
              <a:rPr lang="en-US" sz="2000" dirty="0" smtClean="0">
                <a:solidFill>
                  <a:schemeClr val="tx1"/>
                </a:solidFill>
              </a:rPr>
              <a:t>FPGA</a:t>
            </a:r>
          </a:p>
          <a:p>
            <a:pPr marL="342900" indent="-342900">
              <a:buClr>
                <a:srgbClr val="00B050"/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 smtClean="0">
                <a:solidFill>
                  <a:schemeClr val="tx1"/>
                </a:solidFill>
              </a:rPr>
              <a:t>Control FPGA</a:t>
            </a:r>
            <a:r>
              <a:rPr 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 4x ASICs Modules </a:t>
            </a:r>
            <a:endParaRPr lang="en-US" sz="2000" b="1" dirty="0" smtClean="0">
              <a:solidFill>
                <a:srgbClr val="00B050"/>
              </a:solidFill>
              <a:sym typeface="Wingdings"/>
            </a:endParaRPr>
          </a:p>
          <a:p>
            <a:pPr marL="342900" indent="-342900">
              <a:buClr>
                <a:srgbClr val="00B050"/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I2C Control </a:t>
            </a:r>
            <a:endParaRPr lang="en-US" sz="2000" b="1" dirty="0" smtClean="0">
              <a:solidFill>
                <a:srgbClr val="00B050"/>
              </a:solidFill>
              <a:sym typeface="Wingdings"/>
            </a:endParaRPr>
          </a:p>
          <a:p>
            <a:pPr marL="342900" indent="-342900">
              <a:buClr>
                <a:srgbClr val="00B050"/>
              </a:buClr>
              <a:buSzPct val="100000"/>
              <a:buFont typeface="Wingdings" panose="05000000000000000000" pitchFamily="2" charset="2"/>
              <a:buChar char=""/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Software control with Tango 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Multi-Module </a:t>
            </a:r>
            <a:r>
              <a:rPr lang="en-US" dirty="0"/>
              <a:t>S</a:t>
            </a:r>
            <a:r>
              <a:rPr lang="en-US" dirty="0" smtClean="0"/>
              <a:t>ystem tests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7632847" cy="429347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 txBox="1">
            <a:spLocks/>
          </p:cNvSpPr>
          <p:nvPr/>
        </p:nvSpPr>
        <p:spPr>
          <a:xfrm>
            <a:off x="8532440" y="6492875"/>
            <a:ext cx="61156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3261F3D-1DCA-4B65-87B0-173DD404E81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0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On-screen Show (4:3)</PresentationFormat>
  <Paragraphs>222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Acrobat Document</vt:lpstr>
      <vt:lpstr> The AGIPD Project   May 2016 – XDAC</vt:lpstr>
      <vt:lpstr>PowerPoint Presentation</vt:lpstr>
      <vt:lpstr>The AGIPD Read Out-Principle</vt:lpstr>
      <vt:lpstr>The AGIPD 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AGIPD Project   April 2016 – MB Eu.XFEL</dc:title>
  <dc:creator>Heinz</dc:creator>
  <cp:lastModifiedBy>Heinz </cp:lastModifiedBy>
  <cp:revision>91</cp:revision>
  <cp:lastPrinted>2016-05-20T15:21:45Z</cp:lastPrinted>
  <dcterms:created xsi:type="dcterms:W3CDTF">2016-04-21T11:36:09Z</dcterms:created>
  <dcterms:modified xsi:type="dcterms:W3CDTF">2016-05-23T06:35:23Z</dcterms:modified>
</cp:coreProperties>
</file>