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29"/>
  </p:notesMasterIdLst>
  <p:sldIdLst>
    <p:sldId id="1264" r:id="rId2"/>
    <p:sldId id="1308" r:id="rId3"/>
    <p:sldId id="1236" r:id="rId4"/>
    <p:sldId id="1273" r:id="rId5"/>
    <p:sldId id="1276" r:id="rId6"/>
    <p:sldId id="1278" r:id="rId7"/>
    <p:sldId id="1279" r:id="rId8"/>
    <p:sldId id="1281" r:id="rId9"/>
    <p:sldId id="1283" r:id="rId10"/>
    <p:sldId id="1272" r:id="rId11"/>
    <p:sldId id="1307" r:id="rId12"/>
    <p:sldId id="1242" r:id="rId13"/>
    <p:sldId id="1244" r:id="rId14"/>
    <p:sldId id="1285" r:id="rId15"/>
    <p:sldId id="1291" r:id="rId16"/>
    <p:sldId id="1284" r:id="rId17"/>
    <p:sldId id="1290" r:id="rId18"/>
    <p:sldId id="1195" r:id="rId19"/>
    <p:sldId id="1298" r:id="rId20"/>
    <p:sldId id="1299" r:id="rId21"/>
    <p:sldId id="1287" r:id="rId22"/>
    <p:sldId id="1184" r:id="rId23"/>
    <p:sldId id="1305" r:id="rId24"/>
    <p:sldId id="1306" r:id="rId25"/>
    <p:sldId id="1304" r:id="rId26"/>
    <p:sldId id="1301" r:id="rId27"/>
    <p:sldId id="1300" r:id="rId28"/>
  </p:sldIdLst>
  <p:sldSz cx="9144000" cy="6858000" type="screen4x3"/>
  <p:notesSz cx="6797675" cy="9856788"/>
  <p:defaultTextStyle>
    <a:defPPr>
      <a:defRPr lang="de-DE"/>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ci" initials="" lastIdx="1" clrIdx="0"/>
  <p:cmAuthor id="1" name="Manfred Kirchgessner" initials="M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8F8F8"/>
    <a:srgbClr val="FF9900"/>
    <a:srgbClr val="E7F3F4"/>
    <a:srgbClr val="EECDFF"/>
    <a:srgbClr val="FFCC99"/>
    <a:srgbClr val="FFCCFF"/>
    <a:srgbClr val="CCFFCC"/>
    <a:srgbClr val="D3D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71360" autoAdjust="0"/>
  </p:normalViewPr>
  <p:slideViewPr>
    <p:cSldViewPr snapToGrid="0">
      <p:cViewPr varScale="1">
        <p:scale>
          <a:sx n="59" d="100"/>
          <a:sy n="59" d="100"/>
        </p:scale>
        <p:origin x="-2074" y="-67"/>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snapToGrid="0">
      <p:cViewPr varScale="1">
        <p:scale>
          <a:sx n="94" d="100"/>
          <a:sy n="94" d="100"/>
        </p:scale>
        <p:origin x="-3660" y="-102"/>
      </p:cViewPr>
      <p:guideLst>
        <p:guide orient="horz" pos="3105"/>
        <p:guide pos="2142"/>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5" y="3"/>
            <a:ext cx="2946189" cy="492839"/>
          </a:xfrm>
          <a:prstGeom prst="rect">
            <a:avLst/>
          </a:prstGeom>
          <a:noFill/>
          <a:ln w="9525">
            <a:noFill/>
            <a:miter lim="800000"/>
            <a:headEnd/>
            <a:tailEnd/>
          </a:ln>
          <a:effectLst/>
        </p:spPr>
        <p:txBody>
          <a:bodyPr vert="horz" wrap="square" lIns="98761" tIns="49380" rIns="98761" bIns="49380" numCol="1" anchor="t" anchorCtr="0" compatLnSpc="1">
            <a:prstTxWarp prst="textNoShape">
              <a:avLst/>
            </a:prstTxWarp>
          </a:bodyPr>
          <a:lstStyle>
            <a:lvl1pPr algn="l" defTabSz="987725">
              <a:defRPr sz="1300">
                <a:latin typeface="Arial" pitchFamily="34" charset="0"/>
              </a:defRPr>
            </a:lvl1pPr>
          </a:lstStyle>
          <a:p>
            <a:pPr>
              <a:defRPr/>
            </a:pPr>
            <a:endParaRPr lang="de-DE" dirty="0"/>
          </a:p>
        </p:txBody>
      </p:sp>
      <p:sp>
        <p:nvSpPr>
          <p:cNvPr id="4099" name="Rectangle 3"/>
          <p:cNvSpPr>
            <a:spLocks noGrp="1" noChangeArrowheads="1"/>
          </p:cNvSpPr>
          <p:nvPr>
            <p:ph type="dt" idx="1"/>
          </p:nvPr>
        </p:nvSpPr>
        <p:spPr bwMode="auto">
          <a:xfrm>
            <a:off x="3849902" y="3"/>
            <a:ext cx="2946189" cy="492839"/>
          </a:xfrm>
          <a:prstGeom prst="rect">
            <a:avLst/>
          </a:prstGeom>
          <a:noFill/>
          <a:ln w="9525">
            <a:noFill/>
            <a:miter lim="800000"/>
            <a:headEnd/>
            <a:tailEnd/>
          </a:ln>
          <a:effectLst/>
        </p:spPr>
        <p:txBody>
          <a:bodyPr vert="horz" wrap="square" lIns="98761" tIns="49380" rIns="98761" bIns="49380" numCol="1" anchor="t" anchorCtr="0" compatLnSpc="1">
            <a:prstTxWarp prst="textNoShape">
              <a:avLst/>
            </a:prstTxWarp>
          </a:bodyPr>
          <a:lstStyle>
            <a:lvl1pPr algn="r" defTabSz="987725">
              <a:defRPr sz="1300">
                <a:latin typeface="Arial" pitchFamily="34" charset="0"/>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938213" y="741363"/>
            <a:ext cx="4921250" cy="36925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681976"/>
            <a:ext cx="5438140" cy="4435555"/>
          </a:xfrm>
          <a:prstGeom prst="rect">
            <a:avLst/>
          </a:prstGeom>
          <a:noFill/>
          <a:ln w="9525">
            <a:noFill/>
            <a:miter lim="800000"/>
            <a:headEnd/>
            <a:tailEnd/>
          </a:ln>
          <a:effectLst/>
        </p:spPr>
        <p:txBody>
          <a:bodyPr vert="horz" wrap="square" lIns="98761" tIns="49380" rIns="98761" bIns="4938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02" name="Rectangle 6"/>
          <p:cNvSpPr>
            <a:spLocks noGrp="1" noChangeArrowheads="1"/>
          </p:cNvSpPr>
          <p:nvPr>
            <p:ph type="ftr" sz="quarter" idx="4"/>
          </p:nvPr>
        </p:nvSpPr>
        <p:spPr bwMode="auto">
          <a:xfrm>
            <a:off x="5" y="9362373"/>
            <a:ext cx="2946189" cy="492839"/>
          </a:xfrm>
          <a:prstGeom prst="rect">
            <a:avLst/>
          </a:prstGeom>
          <a:noFill/>
          <a:ln w="9525">
            <a:noFill/>
            <a:miter lim="800000"/>
            <a:headEnd/>
            <a:tailEnd/>
          </a:ln>
          <a:effectLst/>
        </p:spPr>
        <p:txBody>
          <a:bodyPr vert="horz" wrap="square" lIns="98761" tIns="49380" rIns="98761" bIns="49380" numCol="1" anchor="b" anchorCtr="0" compatLnSpc="1">
            <a:prstTxWarp prst="textNoShape">
              <a:avLst/>
            </a:prstTxWarp>
          </a:bodyPr>
          <a:lstStyle>
            <a:lvl1pPr algn="l" defTabSz="987725">
              <a:defRPr sz="1300">
                <a:latin typeface="Arial" pitchFamily="34" charset="0"/>
              </a:defRPr>
            </a:lvl1pPr>
          </a:lstStyle>
          <a:p>
            <a:pPr>
              <a:defRPr/>
            </a:pPr>
            <a:endParaRPr lang="de-DE" dirty="0"/>
          </a:p>
        </p:txBody>
      </p:sp>
      <p:sp>
        <p:nvSpPr>
          <p:cNvPr id="4103" name="Rectangle 7"/>
          <p:cNvSpPr>
            <a:spLocks noGrp="1" noChangeArrowheads="1"/>
          </p:cNvSpPr>
          <p:nvPr>
            <p:ph type="sldNum" sz="quarter" idx="5"/>
          </p:nvPr>
        </p:nvSpPr>
        <p:spPr bwMode="auto">
          <a:xfrm>
            <a:off x="3849902" y="9362373"/>
            <a:ext cx="2946189" cy="492839"/>
          </a:xfrm>
          <a:prstGeom prst="rect">
            <a:avLst/>
          </a:prstGeom>
          <a:noFill/>
          <a:ln w="9525">
            <a:noFill/>
            <a:miter lim="800000"/>
            <a:headEnd/>
            <a:tailEnd/>
          </a:ln>
          <a:effectLst/>
        </p:spPr>
        <p:txBody>
          <a:bodyPr vert="horz" wrap="square" lIns="98761" tIns="49380" rIns="98761" bIns="49380" numCol="1" anchor="b" anchorCtr="0" compatLnSpc="1">
            <a:prstTxWarp prst="textNoShape">
              <a:avLst/>
            </a:prstTxWarp>
          </a:bodyPr>
          <a:lstStyle>
            <a:lvl1pPr algn="r" defTabSz="987725">
              <a:defRPr sz="1300">
                <a:latin typeface="Arial" pitchFamily="34" charset="0"/>
              </a:defRPr>
            </a:lvl1pPr>
          </a:lstStyle>
          <a:p>
            <a:pPr>
              <a:defRPr/>
            </a:pPr>
            <a:fld id="{552576DE-830B-4D52-88CD-540AA5D65E62}" type="slidenum">
              <a:rPr lang="de-DE"/>
              <a:pPr>
                <a:defRPr/>
              </a:pPr>
              <a:t>‹#›</a:t>
            </a:fld>
            <a:endParaRPr lang="de-DE" dirty="0"/>
          </a:p>
        </p:txBody>
      </p:sp>
    </p:spTree>
    <p:extLst>
      <p:ext uri="{BB962C8B-B14F-4D97-AF65-F5344CB8AC3E}">
        <p14:creationId xmlns:p14="http://schemas.microsoft.com/office/powerpoint/2010/main" val="37788529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26CF5817-6AE8-48CC-BE94-CF1EEFBB016B}" type="slidenum">
              <a:rPr lang="de-DE" smtClean="0"/>
              <a:pPr/>
              <a:t>1</a:t>
            </a:fld>
            <a:endParaRPr lang="de-DE"/>
          </a:p>
        </p:txBody>
      </p:sp>
    </p:spTree>
    <p:extLst>
      <p:ext uri="{BB962C8B-B14F-4D97-AF65-F5344CB8AC3E}">
        <p14:creationId xmlns:p14="http://schemas.microsoft.com/office/powerpoint/2010/main" val="174178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CF5817-6AE8-48CC-BE94-CF1EEFBB016B}" type="slidenum">
              <a:rPr lang="de-DE" smtClean="0"/>
              <a:pPr/>
              <a:t>2</a:t>
            </a:fld>
            <a:endParaRPr lang="de-DE"/>
          </a:p>
        </p:txBody>
      </p:sp>
    </p:spTree>
    <p:extLst>
      <p:ext uri="{BB962C8B-B14F-4D97-AF65-F5344CB8AC3E}">
        <p14:creationId xmlns:p14="http://schemas.microsoft.com/office/powerpoint/2010/main" val="468637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552576DE-830B-4D52-88CD-540AA5D65E62}" type="slidenum">
              <a:rPr lang="de-DE" smtClean="0"/>
              <a:pPr>
                <a:defRPr/>
              </a:pPr>
              <a:t>12</a:t>
            </a:fld>
            <a:endParaRPr lang="de-DE" dirty="0"/>
          </a:p>
        </p:txBody>
      </p:sp>
    </p:spTree>
    <p:extLst>
      <p:ext uri="{BB962C8B-B14F-4D97-AF65-F5344CB8AC3E}">
        <p14:creationId xmlns:p14="http://schemas.microsoft.com/office/powerpoint/2010/main" val="260921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5038" y="739775"/>
            <a:ext cx="4927600" cy="3695700"/>
          </a:xfrm>
          <a:prstGeom prst="rect">
            <a:avLst/>
          </a:prstGeom>
          <a:noFill/>
          <a:ln w="12700">
            <a:solidFill>
              <a:prstClr val="black"/>
            </a:solidFill>
          </a:ln>
        </p:spPr>
      </p:sp>
      <p:sp>
        <p:nvSpPr>
          <p:cNvPr id="3" name="Notes Placeholder 2"/>
          <p:cNvSpPr>
            <a:spLocks noGrp="1"/>
          </p:cNvSpPr>
          <p:nvPr>
            <p:ph type="body" idx="1"/>
          </p:nvPr>
        </p:nvSpPr>
        <p:spPr>
          <a:xfrm>
            <a:off x="679768" y="4681974"/>
            <a:ext cx="5438140" cy="4435555"/>
          </a:xfrm>
          <a:prstGeom prst="rect">
            <a:avLst/>
          </a:prstGeom>
        </p:spPr>
        <p:txBody>
          <a:bodyPr/>
          <a:lstStyle/>
          <a:p>
            <a:r>
              <a:rPr lang="en-US" dirty="0" smtClean="0"/>
              <a:t>The DSSC ladder test stand, FENICE, has been commissioned in the last month. The picture shows the present status of the FENICE internal setup, including the ladder mechanics mounted on the motion stages and the connection to the cooler via copper braids. The thermal insulation of the ladder is </a:t>
            </a:r>
            <a:r>
              <a:rPr lang="en-US" dirty="0" err="1" smtClean="0"/>
              <a:t>realised</a:t>
            </a:r>
            <a:r>
              <a:rPr lang="en-US" dirty="0" smtClean="0"/>
              <a:t> with a 10 mm thick peek plate, screwed on the motion stages by peek screws. A thin vacuum layer is established between the plate and the stages via thin (2 mm) spacers, to ensure even better thermal insulation.</a:t>
            </a:r>
            <a:endParaRPr lang="en-US" dirty="0"/>
          </a:p>
        </p:txBody>
      </p:sp>
      <p:sp>
        <p:nvSpPr>
          <p:cNvPr id="4" name="Slide Number Placeholder 3"/>
          <p:cNvSpPr>
            <a:spLocks noGrp="1"/>
          </p:cNvSpPr>
          <p:nvPr>
            <p:ph type="sldNum" sz="quarter" idx="10"/>
          </p:nvPr>
        </p:nvSpPr>
        <p:spPr/>
        <p:txBody>
          <a:bodyPr/>
          <a:lstStyle/>
          <a:p>
            <a:fld id="{DAC2149C-2AF1-4BFE-AA6C-9D1C5E2E5BE0}" type="slidenum">
              <a:rPr lang="de-DE" smtClean="0"/>
              <a:pPr/>
              <a:t>17</a:t>
            </a:fld>
            <a:endParaRPr lang="de-DE"/>
          </a:p>
        </p:txBody>
      </p:sp>
    </p:spTree>
    <p:extLst>
      <p:ext uri="{BB962C8B-B14F-4D97-AF65-F5344CB8AC3E}">
        <p14:creationId xmlns:p14="http://schemas.microsoft.com/office/powerpoint/2010/main" val="4290079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0709" indent="-170709">
              <a:buFontTx/>
              <a:buChar char="-"/>
            </a:pPr>
            <a:endParaRPr lang="de-DE" dirty="0"/>
          </a:p>
        </p:txBody>
      </p:sp>
      <p:sp>
        <p:nvSpPr>
          <p:cNvPr id="4" name="Foliennummernplatzhalter 3"/>
          <p:cNvSpPr>
            <a:spLocks noGrp="1"/>
          </p:cNvSpPr>
          <p:nvPr>
            <p:ph type="sldNum" sz="quarter" idx="10"/>
          </p:nvPr>
        </p:nvSpPr>
        <p:spPr/>
        <p:txBody>
          <a:bodyPr/>
          <a:lstStyle/>
          <a:p>
            <a:fld id="{8EFEEB25-25C2-4207-9447-2F445B6A3421}" type="slidenum">
              <a:rPr lang="de-DE" smtClean="0"/>
              <a:t>18</a:t>
            </a:fld>
            <a:endParaRPr lang="de-DE"/>
          </a:p>
        </p:txBody>
      </p:sp>
      <p:sp>
        <p:nvSpPr>
          <p:cNvPr id="5" name="Datumsplatzhalter 4"/>
          <p:cNvSpPr>
            <a:spLocks noGrp="1"/>
          </p:cNvSpPr>
          <p:nvPr>
            <p:ph type="dt" idx="11"/>
          </p:nvPr>
        </p:nvSpPr>
        <p:spPr/>
        <p:txBody>
          <a:bodyPr/>
          <a:lstStyle/>
          <a:p>
            <a:fld id="{398EF549-1008-4E6A-B63D-E4A5990B5045}" type="datetime1">
              <a:rPr lang="de-DE" smtClean="0"/>
              <a:t>22.05.2016</a:t>
            </a:fld>
            <a:endParaRPr lang="de-DE"/>
          </a:p>
        </p:txBody>
      </p:sp>
    </p:spTree>
    <p:extLst>
      <p:ext uri="{BB962C8B-B14F-4D97-AF65-F5344CB8AC3E}">
        <p14:creationId xmlns:p14="http://schemas.microsoft.com/office/powerpoint/2010/main" val="139314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28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extplatzhalter 9"/>
          <p:cNvSpPr>
            <a:spLocks noGrp="1"/>
          </p:cNvSpPr>
          <p:nvPr>
            <p:ph type="body" sz="quarter" idx="10"/>
          </p:nvPr>
        </p:nvSpPr>
        <p:spPr>
          <a:xfrm>
            <a:off x="357158" y="1000108"/>
            <a:ext cx="8429683" cy="5572164"/>
          </a:xfrm>
        </p:spPr>
        <p:txBody>
          <a:bodyPr/>
          <a:lstStyle>
            <a:lvl1pPr>
              <a:lnSpc>
                <a:spcPct val="150000"/>
              </a:lnSpc>
              <a:spcBef>
                <a:spcPts val="0"/>
              </a:spcBef>
              <a:buFont typeface="Verdana" pitchFamily="34" charset="0"/>
              <a:buChar char="●"/>
              <a:defRPr/>
            </a:lvl1pPr>
            <a:lvl2pPr>
              <a:lnSpc>
                <a:spcPct val="150000"/>
              </a:lnSpc>
              <a:spcBef>
                <a:spcPts val="0"/>
              </a:spcBef>
              <a:buFont typeface="Wingdings" pitchFamily="2" charset="2"/>
              <a:buChar char="§"/>
              <a:defRPr sz="1600"/>
            </a:lvl2pPr>
            <a:lvl3pPr>
              <a:lnSpc>
                <a:spcPct val="150000"/>
              </a:lnSpc>
              <a:spcBef>
                <a:spcPts val="0"/>
              </a:spcBef>
              <a:defRPr/>
            </a:lvl3pPr>
          </a:lstStyle>
          <a:p>
            <a:pPr lvl="0"/>
            <a:r>
              <a:rPr lang="de-DE" dirty="0" smtClean="0"/>
              <a:t>Textmasterformate durch Klicken bearbeiten</a:t>
            </a:r>
          </a:p>
          <a:p>
            <a:pPr lvl="1"/>
            <a:r>
              <a:rPr lang="de-DE" dirty="0" smtClean="0"/>
              <a:t>Zweite Ebene</a:t>
            </a:r>
          </a:p>
          <a:p>
            <a:pPr lvl="2"/>
            <a:r>
              <a:rPr lang="de-DE" dirty="0" smtClean="0"/>
              <a:t>Dritte Ebene</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extplatzhalter 9"/>
          <p:cNvSpPr>
            <a:spLocks noGrp="1"/>
          </p:cNvSpPr>
          <p:nvPr>
            <p:ph type="body" sz="quarter" idx="10"/>
          </p:nvPr>
        </p:nvSpPr>
        <p:spPr>
          <a:xfrm>
            <a:off x="357158" y="1000108"/>
            <a:ext cx="8429683" cy="5572164"/>
          </a:xfrm>
        </p:spPr>
        <p:txBody>
          <a:bodyPr/>
          <a:lstStyle>
            <a:lvl1pPr>
              <a:lnSpc>
                <a:spcPct val="150000"/>
              </a:lnSpc>
              <a:spcBef>
                <a:spcPts val="0"/>
              </a:spcBef>
              <a:buFont typeface="Verdana" pitchFamily="34" charset="0"/>
              <a:buChar char="●"/>
              <a:defRPr/>
            </a:lvl1pPr>
            <a:lvl2pPr>
              <a:lnSpc>
                <a:spcPct val="150000"/>
              </a:lnSpc>
              <a:spcBef>
                <a:spcPts val="0"/>
              </a:spcBef>
              <a:buFont typeface="Wingdings" pitchFamily="2" charset="2"/>
              <a:buChar char="§"/>
              <a:defRPr sz="1600"/>
            </a:lvl2pPr>
            <a:lvl3pPr>
              <a:lnSpc>
                <a:spcPct val="150000"/>
              </a:lnSpc>
              <a:spcBef>
                <a:spcPts val="0"/>
              </a:spcBef>
              <a:defRPr/>
            </a:lvl3pPr>
          </a:lstStyle>
          <a:p>
            <a:pPr lvl="0"/>
            <a:r>
              <a:rPr lang="de-DE" dirty="0" smtClean="0"/>
              <a:t>Textmasterformate durch Klicken bearbeiten</a:t>
            </a:r>
          </a:p>
          <a:p>
            <a:pPr lvl="1"/>
            <a:r>
              <a:rPr lang="de-DE" dirty="0" smtClean="0"/>
              <a:t>Zweite Ebene</a:t>
            </a:r>
          </a:p>
          <a:p>
            <a:pPr lvl="2"/>
            <a:r>
              <a:rPr lang="de-DE" dirty="0" smtClean="0"/>
              <a:t>Dritte Ebene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de-DE" smtClean="0"/>
              <a:t>Mastertitelformat bearbeiten</a:t>
            </a:r>
            <a:endParaRPr lang="en-US"/>
          </a:p>
        </p:txBody>
      </p:sp>
      <p:sp>
        <p:nvSpPr>
          <p:cNvPr id="10" name="Textplatzhalter 9"/>
          <p:cNvSpPr>
            <a:spLocks noGrp="1"/>
          </p:cNvSpPr>
          <p:nvPr>
            <p:ph type="body" sz="quarter" idx="10"/>
          </p:nvPr>
        </p:nvSpPr>
        <p:spPr>
          <a:xfrm>
            <a:off x="357159" y="842749"/>
            <a:ext cx="8429683" cy="5729524"/>
          </a:xfrm>
        </p:spPr>
        <p:txBody>
          <a:bodyPr/>
          <a:lstStyle>
            <a:lvl1pPr>
              <a:lnSpc>
                <a:spcPct val="150000"/>
              </a:lnSpc>
              <a:spcBef>
                <a:spcPts val="0"/>
              </a:spcBef>
              <a:buFont typeface="Verdana" pitchFamily="34" charset="0"/>
              <a:buChar char="●"/>
              <a:defRPr/>
            </a:lvl1pPr>
            <a:lvl2pPr>
              <a:lnSpc>
                <a:spcPct val="150000"/>
              </a:lnSpc>
              <a:spcBef>
                <a:spcPts val="0"/>
              </a:spcBef>
              <a:buFont typeface="Wingdings" pitchFamily="2" charset="2"/>
              <a:buChar char="§"/>
              <a:defRPr sz="1600"/>
            </a:lvl2pPr>
            <a:lvl3pPr>
              <a:lnSpc>
                <a:spcPct val="150000"/>
              </a:lnSpc>
              <a:spcBef>
                <a:spcPts val="0"/>
              </a:spcBef>
              <a:defRPr/>
            </a:lvl3pPr>
          </a:lstStyle>
          <a:p>
            <a:pPr lvl="0"/>
            <a:r>
              <a:rPr lang="de-DE" smtClean="0"/>
              <a:t>Mastertextformat bearbeiten</a:t>
            </a:r>
          </a:p>
          <a:p>
            <a:pPr lvl="1"/>
            <a:r>
              <a:rPr lang="de-DE" smtClean="0"/>
              <a:t>Zweite Ebene</a:t>
            </a:r>
          </a:p>
          <a:p>
            <a:pPr lvl="2"/>
            <a:r>
              <a:rPr lang="de-DE" smtClean="0"/>
              <a:t>Dritte Ebene</a:t>
            </a:r>
          </a:p>
        </p:txBody>
      </p:sp>
    </p:spTree>
    <p:extLst>
      <p:ext uri="{BB962C8B-B14F-4D97-AF65-F5344CB8AC3E}">
        <p14:creationId xmlns:p14="http://schemas.microsoft.com/office/powerpoint/2010/main" val="4852380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r>
              <a:t>Title Text</a:t>
            </a:r>
          </a:p>
        </p:txBody>
      </p:sp>
      <p:sp>
        <p:nvSpPr>
          <p:cNvPr id="33" name="Shape 33"/>
          <p:cNvSpPr>
            <a:spLocks noGrp="1"/>
          </p:cNvSpPr>
          <p:nvPr>
            <p:ph type="body" idx="1"/>
          </p:nvPr>
        </p:nvSpPr>
        <p:spPr>
          <a:xfrm>
            <a:off x="404812" y="1347788"/>
            <a:ext cx="8432801" cy="49403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xfrm>
            <a:off x="8647256" y="870929"/>
            <a:ext cx="179364" cy="16094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528771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eg"/><Relationship Id="rId17" Type="http://schemas.openxmlformats.org/officeDocument/2006/relationships/image" Target="../media/image9.png"/><Relationship Id="rId2" Type="http://schemas.openxmlformats.org/officeDocument/2006/relationships/slideLayout" Target="../slideLayouts/slideLayout2.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image" Target="../media/image7.jpeg"/><Relationship Id="rId10"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image" Target="../media/image1.jpeg"/><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003300"/>
            <a:ext cx="8229600" cy="5043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1041" name="Rectangle 17"/>
          <p:cNvSpPr>
            <a:spLocks noChangeArrowheads="1"/>
          </p:cNvSpPr>
          <p:nvPr userDrawn="1"/>
        </p:nvSpPr>
        <p:spPr bwMode="auto">
          <a:xfrm>
            <a:off x="0" y="0"/>
            <a:ext cx="9144000" cy="773113"/>
          </a:xfrm>
          <a:prstGeom prst="rect">
            <a:avLst/>
          </a:prstGeom>
          <a:gradFill rotWithShape="1">
            <a:gsLst>
              <a:gs pos="0">
                <a:schemeClr val="tx1"/>
              </a:gs>
              <a:gs pos="100000">
                <a:schemeClr val="accent2"/>
              </a:gs>
            </a:gsLst>
            <a:lin ang="0" scaled="1"/>
          </a:gradFill>
          <a:ln w="9525">
            <a:solidFill>
              <a:schemeClr val="tx1"/>
            </a:solidFill>
            <a:miter lim="800000"/>
            <a:headEnd/>
            <a:tailEnd/>
          </a:ln>
          <a:effectLst/>
        </p:spPr>
        <p:txBody>
          <a:bodyPr wrap="none" anchor="ctr"/>
          <a:lstStyle/>
          <a:p>
            <a:pPr algn="ctr">
              <a:defRPr/>
            </a:pPr>
            <a:endParaRPr lang="en-US" dirty="0"/>
          </a:p>
        </p:txBody>
      </p:sp>
      <p:sp>
        <p:nvSpPr>
          <p:cNvPr id="1030" name="Rectangle 18"/>
          <p:cNvSpPr>
            <a:spLocks noGrp="1" noChangeArrowheads="1"/>
          </p:cNvSpPr>
          <p:nvPr>
            <p:ph type="title"/>
          </p:nvPr>
        </p:nvSpPr>
        <p:spPr bwMode="auto">
          <a:xfrm>
            <a:off x="1512888" y="34925"/>
            <a:ext cx="5251450" cy="706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WP  -  Module</a:t>
            </a:r>
          </a:p>
        </p:txBody>
      </p:sp>
      <p:pic>
        <p:nvPicPr>
          <p:cNvPr id="1031" name="Picture 20" descr="triangle"/>
          <p:cNvPicPr>
            <a:picLocks noChangeAspect="1" noChangeArrowheads="1"/>
          </p:cNvPicPr>
          <p:nvPr userDrawn="1"/>
        </p:nvPicPr>
        <p:blipFill>
          <a:blip r:embed="rId9" cstate="print">
            <a:clrChange>
              <a:clrFrom>
                <a:srgbClr val="FFFFFF"/>
              </a:clrFrom>
              <a:clrTo>
                <a:srgbClr val="FFFFFF">
                  <a:alpha val="0"/>
                </a:srgbClr>
              </a:clrTo>
            </a:clrChange>
          </a:blip>
          <a:srcRect/>
          <a:stretch>
            <a:fillRect/>
          </a:stretch>
        </p:blipFill>
        <p:spPr bwMode="auto">
          <a:xfrm>
            <a:off x="7478713" y="6046788"/>
            <a:ext cx="1665287" cy="820737"/>
          </a:xfrm>
          <a:prstGeom prst="rect">
            <a:avLst/>
          </a:prstGeom>
          <a:noFill/>
          <a:ln w="9525">
            <a:noFill/>
            <a:miter lim="800000"/>
            <a:headEnd/>
            <a:tailEnd/>
          </a:ln>
        </p:spPr>
      </p:pic>
      <p:sp>
        <p:nvSpPr>
          <p:cNvPr id="2" name="Text Box 21"/>
          <p:cNvSpPr txBox="1">
            <a:spLocks noChangeArrowheads="1"/>
          </p:cNvSpPr>
          <p:nvPr userDrawn="1"/>
        </p:nvSpPr>
        <p:spPr bwMode="auto">
          <a:xfrm>
            <a:off x="8045343" y="6643688"/>
            <a:ext cx="1127232" cy="200055"/>
          </a:xfrm>
          <a:prstGeom prst="rect">
            <a:avLst/>
          </a:prstGeom>
          <a:noFill/>
          <a:ln w="9525">
            <a:noFill/>
            <a:miter lim="800000"/>
            <a:headEnd/>
            <a:tailEnd/>
          </a:ln>
          <a:effectLst/>
        </p:spPr>
        <p:txBody>
          <a:bodyPr wrap="none">
            <a:spAutoFit/>
          </a:bodyPr>
          <a:lstStyle/>
          <a:p>
            <a:pPr algn="r">
              <a:defRPr/>
            </a:pPr>
            <a:r>
              <a:rPr lang="en-US" sz="700" dirty="0" smtClean="0">
                <a:solidFill>
                  <a:schemeClr val="bg1"/>
                </a:solidFill>
              </a:rPr>
              <a:t>DSSC</a:t>
            </a:r>
            <a:r>
              <a:rPr lang="de-DE" sz="700" dirty="0" smtClean="0">
                <a:solidFill>
                  <a:schemeClr val="bg1"/>
                </a:solidFill>
              </a:rPr>
              <a:t>, May</a:t>
            </a:r>
            <a:r>
              <a:rPr lang="de-DE" sz="700" baseline="0" dirty="0" smtClean="0">
                <a:solidFill>
                  <a:schemeClr val="bg1"/>
                </a:solidFill>
              </a:rPr>
              <a:t> 23</a:t>
            </a:r>
            <a:r>
              <a:rPr lang="de-DE" sz="700" dirty="0" smtClean="0">
                <a:solidFill>
                  <a:schemeClr val="bg1"/>
                </a:solidFill>
              </a:rPr>
              <a:t>, 2016</a:t>
            </a:r>
            <a:endParaRPr lang="de-DE" sz="700" dirty="0">
              <a:solidFill>
                <a:schemeClr val="bg1"/>
              </a:solidFill>
            </a:endParaRPr>
          </a:p>
        </p:txBody>
      </p:sp>
      <p:sp>
        <p:nvSpPr>
          <p:cNvPr id="1046" name="Rectangle 22"/>
          <p:cNvSpPr>
            <a:spLocks noChangeArrowheads="1"/>
          </p:cNvSpPr>
          <p:nvPr userDrawn="1"/>
        </p:nvSpPr>
        <p:spPr bwMode="auto">
          <a:xfrm>
            <a:off x="8804275" y="6411913"/>
            <a:ext cx="404813" cy="215900"/>
          </a:xfrm>
          <a:prstGeom prst="rect">
            <a:avLst/>
          </a:prstGeom>
          <a:noFill/>
          <a:ln w="9525">
            <a:noFill/>
            <a:miter lim="800000"/>
            <a:headEnd/>
            <a:tailEnd/>
          </a:ln>
          <a:effectLst/>
        </p:spPr>
        <p:txBody>
          <a:bodyPr/>
          <a:lstStyle/>
          <a:p>
            <a:pPr algn="r">
              <a:defRPr/>
            </a:pPr>
            <a:fld id="{70D1B746-6132-4770-B7D1-863FBDBD27DD}" type="slidenum">
              <a:rPr lang="de-DE" sz="800" b="1">
                <a:solidFill>
                  <a:schemeClr val="bg1"/>
                </a:solidFill>
                <a:latin typeface="Microsoft Sans Serif" pitchFamily="34" charset="0"/>
              </a:rPr>
              <a:pPr algn="r">
                <a:defRPr/>
              </a:pPr>
              <a:t>‹#›</a:t>
            </a:fld>
            <a:endParaRPr lang="de-DE" sz="800" b="1" dirty="0">
              <a:solidFill>
                <a:schemeClr val="bg1"/>
              </a:solidFill>
              <a:latin typeface="Microsoft Sans Serif" pitchFamily="34" charset="0"/>
            </a:endParaRPr>
          </a:p>
        </p:txBody>
      </p:sp>
      <p:pic>
        <p:nvPicPr>
          <p:cNvPr id="18" name="Picture 17" descr="logo_5.tif"/>
          <p:cNvPicPr>
            <a:picLocks noChangeAspect="1"/>
          </p:cNvPicPr>
          <p:nvPr userDrawn="1"/>
        </p:nvPicPr>
        <p:blipFill>
          <a:blip r:embed="rId10" cstate="print"/>
          <a:stretch>
            <a:fillRect/>
          </a:stretch>
        </p:blipFill>
        <p:spPr>
          <a:xfrm>
            <a:off x="-1" y="-1"/>
            <a:ext cx="1029623" cy="774551"/>
          </a:xfrm>
          <a:prstGeom prst="rect">
            <a:avLst/>
          </a:prstGeom>
        </p:spPr>
      </p:pic>
      <p:pic>
        <p:nvPicPr>
          <p:cNvPr id="17" name="Picture 21" descr="desyLogo"/>
          <p:cNvPicPr>
            <a:picLocks noChangeAspect="1" noChangeArrowheads="1"/>
          </p:cNvPicPr>
          <p:nvPr userDrawn="1"/>
        </p:nvPicPr>
        <p:blipFill>
          <a:blip r:embed="rId11" cstate="print">
            <a:clrChange>
              <a:clrFrom>
                <a:srgbClr val="003399"/>
              </a:clrFrom>
              <a:clrTo>
                <a:srgbClr val="003399">
                  <a:alpha val="0"/>
                </a:srgbClr>
              </a:clrTo>
            </a:clrChange>
          </a:blip>
          <a:srcRect/>
          <a:stretch>
            <a:fillRect/>
          </a:stretch>
        </p:blipFill>
        <p:spPr bwMode="auto">
          <a:xfrm>
            <a:off x="8257583" y="160629"/>
            <a:ext cx="374332" cy="374332"/>
          </a:xfrm>
          <a:prstGeom prst="rect">
            <a:avLst/>
          </a:prstGeom>
          <a:noFill/>
          <a:ln w="9525">
            <a:noFill/>
            <a:miter lim="800000"/>
            <a:headEnd/>
            <a:tailEnd/>
          </a:ln>
        </p:spPr>
      </p:pic>
      <p:pic>
        <p:nvPicPr>
          <p:cNvPr id="22" name="Picture 24" descr="uniBergamoLogo"/>
          <p:cNvPicPr>
            <a:picLocks noChangeAspect="1" noChangeArrowheads="1"/>
          </p:cNvPicPr>
          <p:nvPr userDrawn="1"/>
        </p:nvPicPr>
        <p:blipFill>
          <a:blip r:embed="rId12" cstate="print">
            <a:clrChange>
              <a:clrFrom>
                <a:srgbClr val="013299"/>
              </a:clrFrom>
              <a:clrTo>
                <a:srgbClr val="013299">
                  <a:alpha val="0"/>
                </a:srgbClr>
              </a:clrTo>
            </a:clrChange>
          </a:blip>
          <a:srcRect/>
          <a:stretch>
            <a:fillRect/>
          </a:stretch>
        </p:blipFill>
        <p:spPr bwMode="auto">
          <a:xfrm>
            <a:off x="8734897" y="32628"/>
            <a:ext cx="370741" cy="373856"/>
          </a:xfrm>
          <a:prstGeom prst="rect">
            <a:avLst/>
          </a:prstGeom>
          <a:noFill/>
          <a:ln w="9525">
            <a:noFill/>
            <a:miter lim="800000"/>
            <a:headEnd/>
            <a:tailEnd/>
          </a:ln>
        </p:spPr>
      </p:pic>
      <p:pic>
        <p:nvPicPr>
          <p:cNvPr id="23" name="Picture 18" descr="pnsensor_logo_blue"/>
          <p:cNvPicPr>
            <a:picLocks noChangeAspect="1" noChangeArrowheads="1"/>
          </p:cNvPicPr>
          <p:nvPr userDrawn="1"/>
        </p:nvPicPr>
        <p:blipFill>
          <a:blip r:embed="rId13" cstate="print">
            <a:clrChange>
              <a:clrFrom>
                <a:srgbClr val="290F74"/>
              </a:clrFrom>
              <a:clrTo>
                <a:srgbClr val="290F74">
                  <a:alpha val="0"/>
                </a:srgbClr>
              </a:clrTo>
            </a:clrChange>
          </a:blip>
          <a:srcRect/>
          <a:stretch>
            <a:fillRect/>
          </a:stretch>
        </p:blipFill>
        <p:spPr bwMode="auto">
          <a:xfrm>
            <a:off x="8178433" y="586377"/>
            <a:ext cx="576263" cy="138112"/>
          </a:xfrm>
          <a:prstGeom prst="rect">
            <a:avLst/>
          </a:prstGeom>
          <a:noFill/>
          <a:ln w="9525">
            <a:noFill/>
            <a:miter lim="800000"/>
            <a:headEnd/>
            <a:tailEnd/>
          </a:ln>
        </p:spPr>
      </p:pic>
      <p:pic>
        <p:nvPicPr>
          <p:cNvPr id="24" name="Picture 22" descr="logoPolimi"/>
          <p:cNvPicPr>
            <a:picLocks noChangeAspect="1" noChangeArrowheads="1"/>
          </p:cNvPicPr>
          <p:nvPr userDrawn="1"/>
        </p:nvPicPr>
        <p:blipFill>
          <a:blip r:embed="rId14" cstate="print">
            <a:clrChange>
              <a:clrFrom>
                <a:srgbClr val="01029A"/>
              </a:clrFrom>
              <a:clrTo>
                <a:srgbClr val="01029A">
                  <a:alpha val="0"/>
                </a:srgbClr>
              </a:clrTo>
            </a:clrChange>
          </a:blip>
          <a:srcRect/>
          <a:stretch>
            <a:fillRect/>
          </a:stretch>
        </p:blipFill>
        <p:spPr bwMode="auto">
          <a:xfrm>
            <a:off x="8771165" y="434764"/>
            <a:ext cx="325216" cy="323850"/>
          </a:xfrm>
          <a:prstGeom prst="rect">
            <a:avLst/>
          </a:prstGeom>
          <a:noFill/>
          <a:ln w="9525">
            <a:noFill/>
            <a:miter lim="800000"/>
            <a:headEnd/>
            <a:tailEnd/>
          </a:ln>
        </p:spPr>
      </p:pic>
      <p:pic>
        <p:nvPicPr>
          <p:cNvPr id="25" name="Picture 27" descr="logoUniHeidelberg"/>
          <p:cNvPicPr>
            <a:picLocks noChangeAspect="1" noChangeArrowheads="1"/>
          </p:cNvPicPr>
          <p:nvPr userDrawn="1"/>
        </p:nvPicPr>
        <p:blipFill>
          <a:blip r:embed="rId15" cstate="print">
            <a:clrChange>
              <a:clrFrom>
                <a:srgbClr val="000000"/>
              </a:clrFrom>
              <a:clrTo>
                <a:srgbClr val="000000">
                  <a:alpha val="0"/>
                </a:srgbClr>
              </a:clrTo>
            </a:clrChange>
          </a:blip>
          <a:srcRect/>
          <a:stretch>
            <a:fillRect/>
          </a:stretch>
        </p:blipFill>
        <p:spPr bwMode="auto">
          <a:xfrm>
            <a:off x="7800765" y="415354"/>
            <a:ext cx="318770" cy="317372"/>
          </a:xfrm>
          <a:prstGeom prst="rect">
            <a:avLst/>
          </a:prstGeom>
          <a:noFill/>
          <a:ln w="9525">
            <a:noFill/>
            <a:miter lim="800000"/>
            <a:headEnd/>
            <a:tailEnd/>
          </a:ln>
        </p:spPr>
      </p:pic>
      <p:pic>
        <p:nvPicPr>
          <p:cNvPr id="26"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788700" y="59536"/>
            <a:ext cx="320040"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4" r:id="rId7"/>
  </p:sldLayoutIdLst>
  <p:timing>
    <p:tnLst>
      <p:par>
        <p:cTn id="1" dur="indefinite" restart="never" nodeType="tmRoot"/>
      </p:par>
    </p:tnLst>
  </p:timing>
  <p:txStyles>
    <p:title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p:titleStyle>
    <p:bodyStyle>
      <a:lvl1pPr marL="266700" indent="-266700" algn="l" rtl="0" eaLnBrk="0" fontAlgn="base" hangingPunct="0">
        <a:lnSpc>
          <a:spcPts val="2000"/>
        </a:lnSpc>
        <a:spcBef>
          <a:spcPct val="20000"/>
        </a:spcBef>
        <a:spcAft>
          <a:spcPct val="0"/>
        </a:spcAft>
        <a:buBlip>
          <a:blip r:embed="rId17"/>
        </a:buBlip>
        <a:defRPr sz="1600">
          <a:solidFill>
            <a:schemeClr val="tx1"/>
          </a:solidFill>
          <a:latin typeface="+mn-lt"/>
          <a:ea typeface="+mn-ea"/>
          <a:cs typeface="+mn-cs"/>
        </a:defRPr>
      </a:lvl1pPr>
      <a:lvl2pPr marL="533400" indent="-266700" algn="l" rtl="0" eaLnBrk="0" fontAlgn="base" hangingPunct="0">
        <a:lnSpc>
          <a:spcPts val="2000"/>
        </a:lnSpc>
        <a:spcBef>
          <a:spcPct val="20000"/>
        </a:spcBef>
        <a:spcAft>
          <a:spcPct val="0"/>
        </a:spcAft>
        <a:buFont typeface="Verdana" pitchFamily="34" charset="0"/>
        <a:buChar char="●"/>
        <a:defRPr sz="1400">
          <a:solidFill>
            <a:schemeClr val="tx1"/>
          </a:solidFill>
          <a:latin typeface="+mn-lt"/>
        </a:defRPr>
      </a:lvl2pPr>
      <a:lvl3pPr marL="812800" indent="-279400" algn="l" rtl="0" eaLnBrk="0" fontAlgn="base" hangingPunct="0">
        <a:lnSpc>
          <a:spcPts val="2000"/>
        </a:lnSpc>
        <a:spcBef>
          <a:spcPct val="20000"/>
        </a:spcBef>
        <a:spcAft>
          <a:spcPct val="0"/>
        </a:spcAft>
        <a:buFont typeface="Verdana" pitchFamily="34" charset="0"/>
        <a:buChar char="»"/>
        <a:defRPr sz="1200">
          <a:solidFill>
            <a:schemeClr val="tx1"/>
          </a:solidFill>
          <a:latin typeface="+mn-lt"/>
        </a:defRPr>
      </a:lvl3pPr>
      <a:lvl4pPr marL="1600200" indent="-228600" algn="l" rtl="0" eaLnBrk="0" fontAlgn="base" hangingPunct="0">
        <a:spcBef>
          <a:spcPct val="20000"/>
        </a:spcBef>
        <a:spcAft>
          <a:spcPct val="0"/>
        </a:spcAft>
        <a:buChar char="-"/>
        <a:defRPr sz="1000">
          <a:solidFill>
            <a:schemeClr val="tx1"/>
          </a:solidFill>
          <a:latin typeface="+mn-lt"/>
        </a:defRPr>
      </a:lvl4pPr>
      <a:lvl5pPr marL="1976438" indent="-147638" algn="l" rtl="0" eaLnBrk="0" fontAlgn="base" hangingPunct="0">
        <a:spcBef>
          <a:spcPct val="20000"/>
        </a:spcBef>
        <a:spcAft>
          <a:spcPct val="0"/>
        </a:spcAft>
        <a:buFont typeface="Wingdings" pitchFamily="2" charset="2"/>
        <a:buChar char="§"/>
        <a:defRPr sz="900">
          <a:solidFill>
            <a:schemeClr val="tx1"/>
          </a:solidFill>
          <a:latin typeface="+mn-lt"/>
        </a:defRPr>
      </a:lvl5pPr>
      <a:lvl6pPr marL="2433638" indent="-147638" algn="l" rtl="0" fontAlgn="base">
        <a:spcBef>
          <a:spcPct val="20000"/>
        </a:spcBef>
        <a:spcAft>
          <a:spcPct val="0"/>
        </a:spcAft>
        <a:buFont typeface="Wingdings" pitchFamily="2" charset="2"/>
        <a:buChar char="§"/>
        <a:defRPr sz="900">
          <a:solidFill>
            <a:schemeClr val="tx1"/>
          </a:solidFill>
          <a:latin typeface="+mn-lt"/>
        </a:defRPr>
      </a:lvl6pPr>
      <a:lvl7pPr marL="2890838" indent="-147638" algn="l" rtl="0" fontAlgn="base">
        <a:spcBef>
          <a:spcPct val="20000"/>
        </a:spcBef>
        <a:spcAft>
          <a:spcPct val="0"/>
        </a:spcAft>
        <a:buFont typeface="Wingdings" pitchFamily="2" charset="2"/>
        <a:buChar char="§"/>
        <a:defRPr sz="900">
          <a:solidFill>
            <a:schemeClr val="tx1"/>
          </a:solidFill>
          <a:latin typeface="+mn-lt"/>
        </a:defRPr>
      </a:lvl7pPr>
      <a:lvl8pPr marL="3348038" indent="-147638" algn="l" rtl="0" fontAlgn="base">
        <a:spcBef>
          <a:spcPct val="20000"/>
        </a:spcBef>
        <a:spcAft>
          <a:spcPct val="0"/>
        </a:spcAft>
        <a:buFont typeface="Wingdings" pitchFamily="2" charset="2"/>
        <a:buChar char="§"/>
        <a:defRPr sz="900">
          <a:solidFill>
            <a:schemeClr val="tx1"/>
          </a:solidFill>
          <a:latin typeface="+mn-lt"/>
        </a:defRPr>
      </a:lvl8pPr>
      <a:lvl9pPr marL="3805238" indent="-147638" algn="l" rtl="0" fontAlgn="base">
        <a:spcBef>
          <a:spcPct val="20000"/>
        </a:spcBef>
        <a:spcAft>
          <a:spcPct val="0"/>
        </a:spcAft>
        <a:buFont typeface="Wingdings" pitchFamily="2" charset="2"/>
        <a:buChar char="§"/>
        <a:defRPr sz="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p:spPr>
      </p:cxnSp>
      <p:sp>
        <p:nvSpPr>
          <p:cNvPr id="172041" name="Rectangle 9"/>
          <p:cNvSpPr>
            <a:spLocks noGrp="1" noChangeArrowheads="1"/>
          </p:cNvSpPr>
          <p:nvPr>
            <p:ph type="ctrTitle"/>
          </p:nvPr>
        </p:nvSpPr>
        <p:spPr>
          <a:noFill/>
          <a:ln/>
        </p:spPr>
        <p:txBody>
          <a:bodyPr/>
          <a:lstStyle/>
          <a:p>
            <a:r>
              <a:rPr lang="de-DE" dirty="0" smtClean="0"/>
              <a:t>Status of the DSSC Project</a:t>
            </a:r>
            <a:br>
              <a:rPr lang="de-DE" dirty="0" smtClean="0"/>
            </a:br>
            <a:r>
              <a:rPr lang="de-DE" dirty="0" smtClean="0"/>
              <a:t/>
            </a:r>
            <a:br>
              <a:rPr lang="de-DE" dirty="0" smtClean="0"/>
            </a:br>
            <a:endParaRPr lang="de-DE" dirty="0"/>
          </a:p>
        </p:txBody>
      </p:sp>
      <p:sp>
        <p:nvSpPr>
          <p:cNvPr id="4" name="Untertitel 3"/>
          <p:cNvSpPr>
            <a:spLocks noGrp="1"/>
          </p:cNvSpPr>
          <p:nvPr>
            <p:ph type="subTitle" idx="1"/>
          </p:nvPr>
        </p:nvSpPr>
        <p:spPr>
          <a:xfrm>
            <a:off x="785787" y="3886200"/>
            <a:ext cx="7500990" cy="1752600"/>
          </a:xfrm>
        </p:spPr>
        <p:txBody>
          <a:bodyPr/>
          <a:lstStyle/>
          <a:p>
            <a:r>
              <a:rPr lang="en-US" dirty="0" smtClean="0"/>
              <a:t>Matteo Porro</a:t>
            </a:r>
          </a:p>
          <a:p>
            <a:endParaRPr lang="en-US" dirty="0" smtClean="0"/>
          </a:p>
          <a:p>
            <a:r>
              <a:rPr lang="en-US" dirty="0" smtClean="0"/>
              <a:t>For the DSSC Collaboration</a:t>
            </a:r>
            <a:endParaRPr lang="en-US" dirty="0"/>
          </a:p>
        </p:txBody>
      </p:sp>
    </p:spTree>
    <p:extLst>
      <p:ext uri="{BB962C8B-B14F-4D97-AF65-F5344CB8AC3E}">
        <p14:creationId xmlns:p14="http://schemas.microsoft.com/office/powerpoint/2010/main" val="1931220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2521891"/>
            <a:ext cx="9144000" cy="1754326"/>
          </a:xfrm>
          <a:prstGeom prst="rect">
            <a:avLst/>
          </a:prstGeom>
        </p:spPr>
        <p:txBody>
          <a:bodyPr wrap="square">
            <a:spAutoFit/>
          </a:bodyPr>
          <a:lstStyle/>
          <a:p>
            <a:pPr algn="ctr"/>
            <a:r>
              <a:rPr lang="en-US" sz="5400" i="1" dirty="0" smtClean="0"/>
              <a:t>Full Format ASIC F1 + </a:t>
            </a:r>
            <a:r>
              <a:rPr lang="en-US" sz="5400" i="1" dirty="0" err="1" smtClean="0"/>
              <a:t>MiniSDD</a:t>
            </a:r>
            <a:r>
              <a:rPr lang="en-US" sz="5400" i="1" dirty="0" smtClean="0"/>
              <a:t> </a:t>
            </a:r>
            <a:endParaRPr lang="en-US" sz="5400" i="1" dirty="0"/>
          </a:p>
        </p:txBody>
      </p:sp>
    </p:spTree>
    <p:extLst>
      <p:ext uri="{BB962C8B-B14F-4D97-AF65-F5344CB8AC3E}">
        <p14:creationId xmlns:p14="http://schemas.microsoft.com/office/powerpoint/2010/main" val="3409491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152" y="34925"/>
            <a:ext cx="6012180" cy="706438"/>
          </a:xfrm>
        </p:spPr>
        <p:txBody>
          <a:bodyPr/>
          <a:lstStyle/>
          <a:p>
            <a:r>
              <a:rPr lang="en-US" dirty="0" smtClean="0"/>
              <a:t>F1 + </a:t>
            </a:r>
            <a:r>
              <a:rPr lang="en-US" dirty="0" err="1" smtClean="0"/>
              <a:t>MiniSDDs</a:t>
            </a:r>
            <a:r>
              <a:rPr lang="en-US" dirty="0" smtClean="0"/>
              <a:t> first images with LED light</a:t>
            </a:r>
            <a:endParaRPr lang="de-DE"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35" b="1563"/>
          <a:stretch/>
        </p:blipFill>
        <p:spPr bwMode="auto">
          <a:xfrm>
            <a:off x="53788" y="2751474"/>
            <a:ext cx="4508222" cy="410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62010" y="873799"/>
            <a:ext cx="4646476" cy="5047536"/>
          </a:xfrm>
          <a:prstGeom prst="rect">
            <a:avLst/>
          </a:prstGeom>
          <a:noFill/>
        </p:spPr>
        <p:txBody>
          <a:bodyPr wrap="square" rtlCol="0">
            <a:spAutoFit/>
          </a:bodyPr>
          <a:lstStyle/>
          <a:p>
            <a:pPr marL="180975" indent="-180975">
              <a:buFont typeface="Wingdings" panose="05000000000000000000" pitchFamily="2" charset="2"/>
              <a:buChar char="§"/>
            </a:pPr>
            <a:r>
              <a:rPr lang="en-US" b="1" dirty="0" smtClean="0"/>
              <a:t>Realistic operating conditions:</a:t>
            </a:r>
          </a:p>
          <a:p>
            <a:pPr marL="446088" indent="-268288">
              <a:buFont typeface="Wingdings" panose="05000000000000000000" pitchFamily="2" charset="2"/>
              <a:buChar char="Ø"/>
            </a:pPr>
            <a:r>
              <a:rPr lang="en-US" dirty="0" smtClean="0"/>
              <a:t>All pixels active in parallel</a:t>
            </a:r>
          </a:p>
          <a:p>
            <a:pPr marL="446088" indent="-268288">
              <a:buFont typeface="Wingdings" panose="05000000000000000000" pitchFamily="2" charset="2"/>
              <a:buChar char="Ø"/>
            </a:pPr>
            <a:r>
              <a:rPr lang="en-US" dirty="0" smtClean="0"/>
              <a:t>4.5 MHz operation except flat-top</a:t>
            </a:r>
          </a:p>
          <a:p>
            <a:pPr marL="446088" indent="-268288">
              <a:buFont typeface="Wingdings" panose="05000000000000000000" pitchFamily="2" charset="2"/>
              <a:buChar char="Ø"/>
            </a:pPr>
            <a:r>
              <a:rPr lang="en-US" dirty="0" smtClean="0"/>
              <a:t>Power cycling (10 burst / </a:t>
            </a:r>
            <a:r>
              <a:rPr lang="en-US" dirty="0" smtClean="0"/>
              <a:t>second)</a:t>
            </a:r>
            <a:endParaRPr lang="en-US" dirty="0" smtClean="0"/>
          </a:p>
          <a:p>
            <a:pPr marL="446088" indent="-268288">
              <a:buFont typeface="Wingdings" panose="05000000000000000000" pitchFamily="2" charset="2"/>
              <a:buChar char="Ø"/>
            </a:pPr>
            <a:r>
              <a:rPr lang="en-US" dirty="0"/>
              <a:t>Full memory depth used (800 frames)</a:t>
            </a:r>
          </a:p>
          <a:p>
            <a:pPr marL="177800"/>
            <a:endParaRPr lang="en-US" dirty="0" smtClean="0"/>
          </a:p>
          <a:p>
            <a:pPr marL="177800" indent="-177800">
              <a:buFont typeface="Wingdings" panose="05000000000000000000" pitchFamily="2" charset="2"/>
              <a:buChar char="§"/>
            </a:pPr>
            <a:r>
              <a:rPr lang="en-US" b="1" dirty="0"/>
              <a:t>The full system </a:t>
            </a:r>
            <a:r>
              <a:rPr lang="en-US" b="1" dirty="0" smtClean="0"/>
              <a:t>works</a:t>
            </a:r>
          </a:p>
          <a:p>
            <a:pPr marL="177800" indent="-177800">
              <a:buFont typeface="Wingdings" panose="05000000000000000000" pitchFamily="2" charset="2"/>
              <a:buChar char="§"/>
            </a:pPr>
            <a:endParaRPr lang="en-US" b="1" dirty="0" smtClean="0"/>
          </a:p>
          <a:p>
            <a:pPr marL="177800" indent="-177800">
              <a:buFont typeface="Wingdings" panose="05000000000000000000" pitchFamily="2" charset="2"/>
              <a:buChar char="§"/>
            </a:pPr>
            <a:endParaRPr lang="en-US" b="1" dirty="0"/>
          </a:p>
          <a:p>
            <a:pPr marL="177800" indent="-177800">
              <a:buFont typeface="Wingdings" panose="05000000000000000000" pitchFamily="2" charset="2"/>
              <a:buChar char="§"/>
            </a:pPr>
            <a:endParaRPr lang="en-US" b="1" dirty="0"/>
          </a:p>
          <a:p>
            <a:pPr marL="177800" indent="-177800">
              <a:buFont typeface="Wingdings" panose="05000000000000000000" pitchFamily="2" charset="2"/>
              <a:buChar char="§"/>
            </a:pPr>
            <a:r>
              <a:rPr lang="en-US" dirty="0"/>
              <a:t>Large area optical injection via triggered </a:t>
            </a:r>
            <a:r>
              <a:rPr lang="en-US" dirty="0" smtClean="0"/>
              <a:t>LED</a:t>
            </a:r>
          </a:p>
          <a:p>
            <a:pPr marL="180975" indent="-180975">
              <a:buFont typeface="Wingdings" panose="05000000000000000000" pitchFamily="2" charset="2"/>
              <a:buChar char="§"/>
            </a:pPr>
            <a:endParaRPr lang="en-US" dirty="0" smtClean="0"/>
          </a:p>
          <a:p>
            <a:pPr marL="180975" indent="-180975">
              <a:buFont typeface="Wingdings" panose="05000000000000000000" pitchFamily="2" charset="2"/>
              <a:buChar char="§"/>
            </a:pPr>
            <a:r>
              <a:rPr lang="en-US" dirty="0" smtClean="0"/>
              <a:t>Rough gain setting of few 1keV ph. per bin</a:t>
            </a:r>
          </a:p>
          <a:p>
            <a:endParaRPr lang="en-US" dirty="0"/>
          </a:p>
          <a:p>
            <a:pPr marL="180975" indent="-180975">
              <a:buFont typeface="Wingdings" panose="05000000000000000000" pitchFamily="2" charset="2"/>
              <a:buChar char="§"/>
            </a:pPr>
            <a:r>
              <a:rPr lang="en-US" dirty="0" smtClean="0"/>
              <a:t>It is very challenging to equalize the gain settings and the dynamic range across the matrix (due to reported voltage drops). </a:t>
            </a:r>
            <a:endParaRPr lang="en-US" dirty="0" smtClean="0"/>
          </a:p>
          <a:p>
            <a:pPr marL="180975" indent="-180975">
              <a:buFont typeface="Wingdings" panose="05000000000000000000" pitchFamily="2" charset="2"/>
              <a:buChar char="§"/>
            </a:pPr>
            <a:endParaRPr lang="en-US" dirty="0"/>
          </a:p>
          <a:p>
            <a:pPr marL="180975" indent="-180975">
              <a:buFont typeface="Wingdings" panose="05000000000000000000" pitchFamily="2" charset="2"/>
              <a:buChar char="§"/>
            </a:pPr>
            <a:r>
              <a:rPr lang="en-US" dirty="0" smtClean="0"/>
              <a:t>The noise and the homogeneity with all pixels working in parallel has to be evaluated: Setup are now available in Mannheim, Milano and Munich in order to increase the testing effort</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8" y="843489"/>
            <a:ext cx="4393127" cy="1752923"/>
          </a:xfrm>
          <a:prstGeom prst="rect">
            <a:avLst/>
          </a:prstGeom>
        </p:spPr>
      </p:pic>
    </p:spTree>
    <p:extLst>
      <p:ext uri="{BB962C8B-B14F-4D97-AF65-F5344CB8AC3E}">
        <p14:creationId xmlns:p14="http://schemas.microsoft.com/office/powerpoint/2010/main" val="3348896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Full Format ASIC F1</a:t>
            </a:r>
            <a:endParaRPr lang="de-DE" dirty="0"/>
          </a:p>
        </p:txBody>
      </p:sp>
      <p:sp>
        <p:nvSpPr>
          <p:cNvPr id="4" name="Textplatzhalter 2"/>
          <p:cNvSpPr txBox="1">
            <a:spLocks/>
          </p:cNvSpPr>
          <p:nvPr/>
        </p:nvSpPr>
        <p:spPr>
          <a:xfrm>
            <a:off x="118872" y="763643"/>
            <a:ext cx="8854142" cy="4098500"/>
          </a:xfrm>
          <a:prstGeom prst="rect">
            <a:avLst/>
          </a:prstGeom>
        </p:spPr>
        <p:txBody>
          <a:bodyPr/>
          <a:lstStyle>
            <a:defPPr>
              <a:defRPr lang="de-DE"/>
            </a:defPPr>
            <a:lvl1pPr algn="ctr" rtl="0" fontAlgn="base">
              <a:spcBef>
                <a:spcPct val="0"/>
              </a:spcBef>
              <a:spcAft>
                <a:spcPct val="0"/>
              </a:spcAft>
              <a:defRPr sz="1400" kern="1200">
                <a:solidFill>
                  <a:schemeClr val="tx1"/>
                </a:solidFill>
                <a:latin typeface="Verdana" pitchFamily="34" charset="0"/>
                <a:ea typeface="+mn-ea"/>
                <a:cs typeface="+mn-cs"/>
              </a:defRPr>
            </a:lvl1pPr>
            <a:lvl2pPr marL="457200" algn="ctr" rtl="0" fontAlgn="base">
              <a:spcBef>
                <a:spcPct val="0"/>
              </a:spcBef>
              <a:spcAft>
                <a:spcPct val="0"/>
              </a:spcAft>
              <a:defRPr sz="1400" kern="1200">
                <a:solidFill>
                  <a:schemeClr val="tx1"/>
                </a:solidFill>
                <a:latin typeface="Verdana" pitchFamily="34" charset="0"/>
                <a:ea typeface="+mn-ea"/>
                <a:cs typeface="+mn-cs"/>
              </a:defRPr>
            </a:lvl2pPr>
            <a:lvl3pPr marL="914400" algn="ctr" rtl="0" fontAlgn="base">
              <a:spcBef>
                <a:spcPct val="0"/>
              </a:spcBef>
              <a:spcAft>
                <a:spcPct val="0"/>
              </a:spcAft>
              <a:defRPr sz="1400" kern="1200">
                <a:solidFill>
                  <a:schemeClr val="tx1"/>
                </a:solidFill>
                <a:latin typeface="Verdana" pitchFamily="34" charset="0"/>
                <a:ea typeface="+mn-ea"/>
                <a:cs typeface="+mn-cs"/>
              </a:defRPr>
            </a:lvl3pPr>
            <a:lvl4pPr marL="1371600" algn="ctr" rtl="0" fontAlgn="base">
              <a:spcBef>
                <a:spcPct val="0"/>
              </a:spcBef>
              <a:spcAft>
                <a:spcPct val="0"/>
              </a:spcAft>
              <a:defRPr sz="1400" kern="1200">
                <a:solidFill>
                  <a:schemeClr val="tx1"/>
                </a:solidFill>
                <a:latin typeface="Verdana" pitchFamily="34" charset="0"/>
                <a:ea typeface="+mn-ea"/>
                <a:cs typeface="+mn-cs"/>
              </a:defRPr>
            </a:lvl4pPr>
            <a:lvl5pPr marL="1828800" algn="ctr"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pPr marL="171450" indent="-171450" algn="l">
              <a:buFont typeface="Wingdings" panose="05000000000000000000" pitchFamily="2" charset="2"/>
              <a:buChar char="§"/>
            </a:pPr>
            <a:r>
              <a:rPr lang="en-US" b="1" dirty="0" smtClean="0"/>
              <a:t>F1 is being tested and it is fully functional</a:t>
            </a:r>
            <a:r>
              <a:rPr lang="en-US" dirty="0" smtClean="0"/>
              <a:t>. Tests with </a:t>
            </a:r>
            <a:r>
              <a:rPr lang="en-US" dirty="0" err="1" smtClean="0"/>
              <a:t>MiniSDD</a:t>
            </a:r>
            <a:r>
              <a:rPr lang="en-US" dirty="0" smtClean="0"/>
              <a:t> could start only in February due to the lack of assembled sensors</a:t>
            </a:r>
            <a:endParaRPr lang="en-US" dirty="0"/>
          </a:p>
          <a:p>
            <a:pPr marL="171450" indent="-171450" algn="l">
              <a:buFont typeface="Wingdings" panose="05000000000000000000" pitchFamily="2" charset="2"/>
              <a:buChar char="§"/>
            </a:pPr>
            <a:endParaRPr lang="en-US" dirty="0"/>
          </a:p>
          <a:p>
            <a:pPr marL="171450" indent="-171450" algn="l">
              <a:buFont typeface="Wingdings" panose="05000000000000000000" pitchFamily="2" charset="2"/>
              <a:buChar char="§"/>
            </a:pPr>
            <a:r>
              <a:rPr lang="en-US" dirty="0" smtClean="0"/>
              <a:t>Some additional design limitations of the </a:t>
            </a:r>
            <a:r>
              <a:rPr lang="en-US" dirty="0" err="1" smtClean="0"/>
              <a:t>MiniSDD</a:t>
            </a:r>
            <a:r>
              <a:rPr lang="en-US" dirty="0" smtClean="0"/>
              <a:t> front-end were discovered after submission and first tests:</a:t>
            </a:r>
          </a:p>
          <a:p>
            <a:pPr marL="539750" indent="-357188" algn="l">
              <a:buFont typeface="Wingdings" panose="05000000000000000000" pitchFamily="2" charset="2"/>
              <a:buChar char="Ø"/>
            </a:pPr>
            <a:r>
              <a:rPr lang="en-US" b="1" dirty="0" smtClean="0"/>
              <a:t>Large cross-talk </a:t>
            </a:r>
            <a:r>
              <a:rPr lang="en-US" dirty="0" smtClean="0"/>
              <a:t>due to power lines</a:t>
            </a:r>
          </a:p>
          <a:p>
            <a:pPr marL="539750" indent="-357188" algn="l">
              <a:buFont typeface="Wingdings" panose="05000000000000000000" pitchFamily="2" charset="2"/>
              <a:buChar char="Ø"/>
            </a:pPr>
            <a:r>
              <a:rPr lang="en-US" dirty="0" smtClean="0"/>
              <a:t>Power supply rejection worse than estimated</a:t>
            </a:r>
          </a:p>
          <a:p>
            <a:pPr marL="539750" indent="-357188" algn="l">
              <a:buFont typeface="Wingdings" panose="05000000000000000000" pitchFamily="2" charset="2"/>
              <a:buChar char="Ø"/>
            </a:pPr>
            <a:r>
              <a:rPr lang="en-US" b="1" dirty="0" smtClean="0"/>
              <a:t>Higher noise </a:t>
            </a:r>
            <a:r>
              <a:rPr lang="en-US" dirty="0" smtClean="0"/>
              <a:t>due to parasitic input capacitance</a:t>
            </a:r>
          </a:p>
          <a:p>
            <a:pPr marL="715963" indent="-177800" algn="l">
              <a:buFont typeface="Wingdings" panose="05000000000000000000" pitchFamily="2" charset="2"/>
              <a:buChar char="§"/>
            </a:pPr>
            <a:r>
              <a:rPr lang="en-US" dirty="0" smtClean="0"/>
              <a:t>Measured input cap </a:t>
            </a:r>
            <a:r>
              <a:rPr lang="en-US" b="1" dirty="0" smtClean="0"/>
              <a:t>1 pF instead of 0.4 pf </a:t>
            </a:r>
            <a:r>
              <a:rPr lang="en-US" dirty="0" smtClean="0"/>
              <a:t>(easy to correct in next iteration)</a:t>
            </a:r>
          </a:p>
          <a:p>
            <a:pPr marL="715963" indent="-177800" algn="l">
              <a:buFont typeface="Wingdings" panose="05000000000000000000" pitchFamily="2" charset="2"/>
              <a:buChar char="§"/>
            </a:pPr>
            <a:r>
              <a:rPr lang="en-US" dirty="0" smtClean="0"/>
              <a:t>Measured noise on a single active pixel ~ </a:t>
            </a:r>
            <a:r>
              <a:rPr lang="en-US" b="1" dirty="0" smtClean="0"/>
              <a:t>160 el. </a:t>
            </a:r>
            <a:r>
              <a:rPr lang="en-US" b="1" dirty="0" err="1" smtClean="0"/>
              <a:t>rms</a:t>
            </a:r>
            <a:r>
              <a:rPr lang="en-US" b="1" dirty="0" smtClean="0"/>
              <a:t> (target noise ~ 50 – 80 el. </a:t>
            </a:r>
            <a:r>
              <a:rPr lang="en-US" b="1" dirty="0" err="1" smtClean="0"/>
              <a:t>rms</a:t>
            </a:r>
            <a:r>
              <a:rPr lang="en-US" b="1" dirty="0" smtClean="0"/>
              <a:t>) </a:t>
            </a:r>
          </a:p>
          <a:p>
            <a:pPr marL="539750" indent="-357188" algn="l">
              <a:buFont typeface="Wingdings" panose="05000000000000000000" pitchFamily="2" charset="2"/>
              <a:buChar char="Ø"/>
            </a:pPr>
            <a:r>
              <a:rPr lang="en-US" b="1" dirty="0" smtClean="0"/>
              <a:t>Large gain inhomogeneity across the ASIC pixels </a:t>
            </a:r>
            <a:r>
              <a:rPr lang="en-US" dirty="0" smtClean="0"/>
              <a:t>due to voltage drops on power lines. Calibration appears very challenging</a:t>
            </a:r>
          </a:p>
          <a:p>
            <a:pPr marL="539750" indent="-357188" algn="l">
              <a:buFont typeface="Wingdings" panose="05000000000000000000" pitchFamily="2" charset="2"/>
              <a:buChar char="Ø"/>
            </a:pPr>
            <a:endParaRPr lang="en-US" dirty="0"/>
          </a:p>
          <a:p>
            <a:pPr marL="180975" indent="-180975" algn="l">
              <a:buFont typeface="Wingdings" panose="05000000000000000000" pitchFamily="2" charset="2"/>
              <a:buChar char="§"/>
            </a:pPr>
            <a:r>
              <a:rPr lang="en-US" b="1" dirty="0" smtClean="0"/>
              <a:t>A test ASIC </a:t>
            </a:r>
            <a:r>
              <a:rPr lang="en-US" b="1" dirty="0" smtClean="0"/>
              <a:t> (8 x 16) with </a:t>
            </a:r>
            <a:r>
              <a:rPr lang="en-US" b="1" dirty="0" smtClean="0"/>
              <a:t>the final pixel electronics has been submitted on May 16</a:t>
            </a:r>
          </a:p>
          <a:p>
            <a:pPr marL="180975" indent="-180975" algn="l">
              <a:buFont typeface="Wingdings" panose="05000000000000000000" pitchFamily="2" charset="2"/>
              <a:buChar char="§"/>
            </a:pPr>
            <a:endParaRPr lang="en-US" dirty="0"/>
          </a:p>
          <a:p>
            <a:pPr marL="180975" indent="-180975" algn="l">
              <a:buFont typeface="Wingdings" panose="05000000000000000000" pitchFamily="2" charset="2"/>
              <a:buChar char="§"/>
            </a:pPr>
            <a:r>
              <a:rPr lang="en-US" b="1" dirty="0" smtClean="0"/>
              <a:t>The full format ASIC F2 for the 1-Mpixel camera will be submitted in November 2016</a:t>
            </a:r>
          </a:p>
          <a:p>
            <a:pPr marL="539750" indent="-357188" algn="l">
              <a:buFont typeface="Wingdings" panose="05000000000000000000" pitchFamily="2" charset="2"/>
              <a:buChar char="Ø"/>
            </a:pPr>
            <a:endParaRPr lang="en-US" dirty="0"/>
          </a:p>
          <a:p>
            <a:pPr marL="180975" indent="-180975" algn="l">
              <a:buFont typeface="Wingdings" panose="05000000000000000000" pitchFamily="2" charset="2"/>
              <a:buChar char="§"/>
            </a:pPr>
            <a:endParaRPr lang="en-US" dirty="0" smtClean="0"/>
          </a:p>
          <a:p>
            <a:pPr algn="l"/>
            <a:endParaRPr lang="en-US" dirty="0"/>
          </a:p>
          <a:p>
            <a:pPr marL="171450" indent="-171450" algn="l">
              <a:buFont typeface="Wingdings" panose="05000000000000000000" pitchFamily="2" charset="2"/>
              <a:buChar char="§"/>
            </a:pPr>
            <a:endParaRPr lang="en-US" sz="1200" dirty="0"/>
          </a:p>
          <a:p>
            <a:pPr marL="171450" indent="-171450" algn="l">
              <a:buFont typeface="Wingdings" panose="05000000000000000000" pitchFamily="2" charset="2"/>
              <a:buChar char="§"/>
            </a:pPr>
            <a:endParaRPr lang="en-US" sz="1200" dirty="0"/>
          </a:p>
        </p:txBody>
      </p:sp>
      <p:pic>
        <p:nvPicPr>
          <p:cNvPr id="5"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496" y="4862143"/>
            <a:ext cx="4256432" cy="2010595"/>
          </a:xfrm>
          <a:prstGeom prst="rect">
            <a:avLst/>
          </a:prstGeom>
        </p:spPr>
      </p:pic>
      <p:sp>
        <p:nvSpPr>
          <p:cNvPr id="3" name="TextBox 2"/>
          <p:cNvSpPr txBox="1"/>
          <p:nvPr/>
        </p:nvSpPr>
        <p:spPr>
          <a:xfrm>
            <a:off x="7902894" y="5669764"/>
            <a:ext cx="540982" cy="307777"/>
          </a:xfrm>
          <a:prstGeom prst="rect">
            <a:avLst/>
          </a:prstGeom>
          <a:noFill/>
        </p:spPr>
        <p:txBody>
          <a:bodyPr wrap="none" rtlCol="0">
            <a:spAutoFit/>
          </a:bodyPr>
          <a:lstStyle/>
          <a:p>
            <a:r>
              <a:rPr lang="en-US" baseline="30000" dirty="0" smtClean="0"/>
              <a:t>55</a:t>
            </a:r>
            <a:r>
              <a:rPr lang="en-US" dirty="0" smtClean="0"/>
              <a:t>Fe</a:t>
            </a:r>
            <a:endParaRPr lang="de-DE" dirty="0"/>
          </a:p>
        </p:txBody>
      </p:sp>
      <p:cxnSp>
        <p:nvCxnSpPr>
          <p:cNvPr id="14" name="Straight Arrow Connector 13"/>
          <p:cNvCxnSpPr/>
          <p:nvPr/>
        </p:nvCxnSpPr>
        <p:spPr bwMode="auto">
          <a:xfrm flipH="1">
            <a:off x="7658778" y="5977541"/>
            <a:ext cx="244116" cy="21544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3323445" y="5226187"/>
            <a:ext cx="1505084" cy="1107996"/>
          </a:xfrm>
          <a:prstGeom prst="rect">
            <a:avLst/>
          </a:prstGeom>
          <a:noFill/>
        </p:spPr>
        <p:txBody>
          <a:bodyPr wrap="square" rtlCol="0">
            <a:spAutoFit/>
          </a:bodyPr>
          <a:lstStyle/>
          <a:p>
            <a:pPr algn="ctr"/>
            <a:r>
              <a:rPr lang="en-GB" sz="1100" i="1" dirty="0" smtClean="0">
                <a:ea typeface="Verdana" panose="020B0604030504040204" pitchFamily="34" charset="0"/>
                <a:cs typeface="Verdana" panose="020B0604030504040204" pitchFamily="34" charset="0"/>
              </a:rPr>
              <a:t>Dynamic range and Noise </a:t>
            </a:r>
            <a:r>
              <a:rPr lang="en-GB" sz="1100" i="1" dirty="0">
                <a:ea typeface="Verdana" panose="020B0604030504040204" pitchFamily="34" charset="0"/>
                <a:cs typeface="Verdana" panose="020B0604030504040204" pitchFamily="34" charset="0"/>
              </a:rPr>
              <a:t>measured on a single active pixel of F1 coupled with a </a:t>
            </a:r>
            <a:r>
              <a:rPr lang="en-GB" sz="1100" i="1" dirty="0" err="1">
                <a:ea typeface="Verdana" panose="020B0604030504040204" pitchFamily="34" charset="0"/>
                <a:cs typeface="Verdana" panose="020B0604030504040204" pitchFamily="34" charset="0"/>
              </a:rPr>
              <a:t>miniSDD</a:t>
            </a:r>
            <a:endParaRPr lang="en-GB" sz="1100" i="1" dirty="0">
              <a:ea typeface="Verdana" panose="020B0604030504040204" pitchFamily="34" charset="0"/>
              <a:cs typeface="Verdana" panose="020B0604030504040204" pitchFamily="34" charset="0"/>
            </a:endParaRPr>
          </a:p>
        </p:txBody>
      </p:sp>
      <p:cxnSp>
        <p:nvCxnSpPr>
          <p:cNvPr id="17" name="Straight Arrow Connector 16"/>
          <p:cNvCxnSpPr/>
          <p:nvPr/>
        </p:nvCxnSpPr>
        <p:spPr bwMode="auto">
          <a:xfrm flipH="1">
            <a:off x="6962629" y="5426242"/>
            <a:ext cx="634128" cy="17625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7658778" y="5226187"/>
            <a:ext cx="1128835" cy="400110"/>
          </a:xfrm>
          <a:prstGeom prst="rect">
            <a:avLst/>
          </a:prstGeom>
          <a:noFill/>
        </p:spPr>
        <p:txBody>
          <a:bodyPr wrap="none" rtlCol="0">
            <a:spAutoFit/>
          </a:bodyPr>
          <a:lstStyle/>
          <a:p>
            <a:r>
              <a:rPr lang="en-US" sz="2000" baseline="30000" dirty="0" smtClean="0"/>
              <a:t>Noise peak</a:t>
            </a:r>
            <a:endParaRPr lang="de-DE" sz="20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 y="4816383"/>
            <a:ext cx="3246956" cy="2041617"/>
          </a:xfrm>
          <a:prstGeom prst="rect">
            <a:avLst/>
          </a:prstGeom>
        </p:spPr>
      </p:pic>
    </p:spTree>
    <p:extLst>
      <p:ext uri="{BB962C8B-B14F-4D97-AF65-F5344CB8AC3E}">
        <p14:creationId xmlns:p14="http://schemas.microsoft.com/office/powerpoint/2010/main" val="2971424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888" y="34925"/>
            <a:ext cx="5985192" cy="706438"/>
          </a:xfrm>
        </p:spPr>
        <p:txBody>
          <a:bodyPr/>
          <a:lstStyle/>
          <a:p>
            <a:r>
              <a:rPr lang="en-US" dirty="0" smtClean="0"/>
              <a:t>Roadmap to second large format ASIC F2</a:t>
            </a:r>
            <a:endParaRPr lang="de-DE" dirty="0"/>
          </a:p>
        </p:txBody>
      </p:sp>
      <p:sp>
        <p:nvSpPr>
          <p:cNvPr id="4" name="TextBox 3"/>
          <p:cNvSpPr txBox="1"/>
          <p:nvPr/>
        </p:nvSpPr>
        <p:spPr>
          <a:xfrm>
            <a:off x="365757" y="814074"/>
            <a:ext cx="8505163" cy="2893100"/>
          </a:xfrm>
          <a:prstGeom prst="rect">
            <a:avLst/>
          </a:prstGeom>
          <a:noFill/>
        </p:spPr>
        <p:txBody>
          <a:bodyPr wrap="square" rtlCol="0">
            <a:spAutoFit/>
          </a:bodyPr>
          <a:lstStyle/>
          <a:p>
            <a:r>
              <a:rPr lang="en-US" dirty="0"/>
              <a:t>Since F1 submission (</a:t>
            </a:r>
            <a:r>
              <a:rPr lang="en-US" dirty="0" err="1"/>
              <a:t>april</a:t>
            </a:r>
            <a:r>
              <a:rPr lang="en-US" dirty="0"/>
              <a:t> 2014) all the </a:t>
            </a:r>
            <a:r>
              <a:rPr lang="en-US" b="1" dirty="0"/>
              <a:t>ASIC design team </a:t>
            </a:r>
            <a:r>
              <a:rPr lang="en-US" b="1" dirty="0" smtClean="0"/>
              <a:t>(5 engineers) is </a:t>
            </a:r>
            <a:r>
              <a:rPr lang="en-US" b="1" dirty="0"/>
              <a:t>dedicated to the optimization of the </a:t>
            </a:r>
            <a:r>
              <a:rPr lang="en-US" b="1" dirty="0" err="1"/>
              <a:t>MiniSDD</a:t>
            </a:r>
            <a:r>
              <a:rPr lang="en-US" b="1" dirty="0"/>
              <a:t> front-end</a:t>
            </a:r>
            <a:r>
              <a:rPr lang="en-US" dirty="0"/>
              <a:t> and the global ASIC blocks.</a:t>
            </a:r>
          </a:p>
          <a:p>
            <a:r>
              <a:rPr lang="en-US" dirty="0" smtClean="0"/>
              <a:t> </a:t>
            </a:r>
            <a:endParaRPr lang="en-US" dirty="0"/>
          </a:p>
          <a:p>
            <a:r>
              <a:rPr lang="en-US" dirty="0"/>
              <a:t>Several small format-test ASICs have been submitted and tested</a:t>
            </a:r>
          </a:p>
          <a:p>
            <a:endParaRPr lang="en-US" dirty="0"/>
          </a:p>
          <a:p>
            <a:r>
              <a:rPr lang="en-US" b="1" dirty="0" smtClean="0"/>
              <a:t>Optimized version of the </a:t>
            </a:r>
            <a:r>
              <a:rPr lang="en-US" b="1" dirty="0" err="1" smtClean="0"/>
              <a:t>MiniSDD</a:t>
            </a:r>
            <a:r>
              <a:rPr lang="en-US" b="1" dirty="0" smtClean="0"/>
              <a:t> front-end are able to provide better performance</a:t>
            </a:r>
          </a:p>
          <a:p>
            <a:endParaRPr lang="en-US" dirty="0" smtClean="0"/>
          </a:p>
          <a:p>
            <a:pPr marL="285750" indent="-285750">
              <a:buFont typeface="Wingdings" panose="05000000000000000000" pitchFamily="2" charset="2"/>
              <a:buChar char="§"/>
            </a:pPr>
            <a:r>
              <a:rPr lang="en-US" dirty="0" smtClean="0"/>
              <a:t>Lower noise – target value 50 – 80 electrons </a:t>
            </a:r>
            <a:r>
              <a:rPr lang="en-US" dirty="0" err="1" smtClean="0"/>
              <a:t>rms</a:t>
            </a:r>
            <a:r>
              <a:rPr lang="en-US" dirty="0" smtClean="0"/>
              <a:t> for single photon sensitivity operation</a:t>
            </a:r>
          </a:p>
          <a:p>
            <a:pPr marL="285750" indent="-285750">
              <a:buFont typeface="Wingdings" panose="05000000000000000000" pitchFamily="2" charset="2"/>
              <a:buChar char="§"/>
            </a:pPr>
            <a:r>
              <a:rPr lang="en-US" dirty="0" smtClean="0"/>
              <a:t>Lower cross talk</a:t>
            </a:r>
          </a:p>
          <a:p>
            <a:pPr marL="285750" indent="-285750">
              <a:buFont typeface="Wingdings" panose="05000000000000000000" pitchFamily="2" charset="2"/>
              <a:buChar char="§"/>
            </a:pPr>
            <a:r>
              <a:rPr lang="en-US" dirty="0" smtClean="0"/>
              <a:t>More stability and homogeneity</a:t>
            </a:r>
          </a:p>
          <a:p>
            <a:pPr marL="285750" indent="-285750">
              <a:buFont typeface="Wingdings" panose="05000000000000000000" pitchFamily="2" charset="2"/>
              <a:buChar char="§"/>
            </a:pPr>
            <a:endParaRPr lang="en-US" dirty="0"/>
          </a:p>
          <a:p>
            <a:r>
              <a:rPr lang="en-US" dirty="0" smtClean="0"/>
              <a:t>Small test ASICs coupled with </a:t>
            </a:r>
            <a:r>
              <a:rPr lang="en-US" dirty="0" err="1" smtClean="0"/>
              <a:t>MiniSDD</a:t>
            </a:r>
            <a:r>
              <a:rPr lang="en-US" dirty="0" smtClean="0"/>
              <a:t> mini-matrices have already shown good performance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2555"/>
            <a:ext cx="5477855" cy="3277914"/>
          </a:xfrm>
          <a:prstGeom prst="rect">
            <a:avLst/>
          </a:prstGeom>
        </p:spPr>
      </p:pic>
      <p:sp>
        <p:nvSpPr>
          <p:cNvPr id="9" name="Rectangle 8"/>
          <p:cNvSpPr/>
          <p:nvPr/>
        </p:nvSpPr>
        <p:spPr>
          <a:xfrm>
            <a:off x="5128802" y="4703251"/>
            <a:ext cx="3585430" cy="2031325"/>
          </a:xfrm>
          <a:prstGeom prst="rect">
            <a:avLst/>
          </a:prstGeom>
        </p:spPr>
        <p:txBody>
          <a:bodyPr wrap="square">
            <a:spAutoFit/>
          </a:bodyPr>
          <a:lstStyle/>
          <a:p>
            <a:pPr marL="285750" indent="-285750">
              <a:buFont typeface="Wingdings" panose="05000000000000000000" pitchFamily="2" charset="2"/>
              <a:buChar char="§"/>
            </a:pPr>
            <a:r>
              <a:rPr lang="en-US" dirty="0" err="1"/>
              <a:t>MiniSDD</a:t>
            </a:r>
            <a:r>
              <a:rPr lang="en-US" dirty="0"/>
              <a:t> prototype bump-bonded to ASIC mini-matrix (8x8</a:t>
            </a:r>
            <a:r>
              <a:rPr lang="en-US" dirty="0" smtClean="0"/>
              <a:t>)</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de-DE" altLang="en-US" b="1" dirty="0"/>
              <a:t>All </a:t>
            </a:r>
            <a:r>
              <a:rPr lang="de-DE" altLang="en-US" b="1" dirty="0" err="1"/>
              <a:t>pixels</a:t>
            </a:r>
            <a:r>
              <a:rPr lang="de-DE" altLang="en-US" b="1" dirty="0"/>
              <a:t> </a:t>
            </a:r>
            <a:r>
              <a:rPr lang="de-DE" altLang="en-US" b="1" dirty="0" err="1"/>
              <a:t>operated</a:t>
            </a:r>
            <a:r>
              <a:rPr lang="de-DE" altLang="en-US" b="1" dirty="0"/>
              <a:t> in parallel </a:t>
            </a:r>
            <a:endParaRPr lang="de-DE" altLang="en-US" b="1" dirty="0" smtClean="0"/>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en-US" b="1" dirty="0" smtClean="0"/>
              <a:t>ENC </a:t>
            </a:r>
            <a:r>
              <a:rPr lang="en-US" b="1" dirty="0"/>
              <a:t>~ 42 el. </a:t>
            </a:r>
            <a:r>
              <a:rPr lang="en-US" b="1" dirty="0" err="1"/>
              <a:t>rms</a:t>
            </a:r>
            <a:endParaRPr lang="en-US" b="1"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Equivalent operating speed 2.2 MHz</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538" y="3152898"/>
            <a:ext cx="3602526" cy="1490253"/>
          </a:xfrm>
          <a:prstGeom prst="rect">
            <a:avLst/>
          </a:prstGeom>
        </p:spPr>
      </p:pic>
    </p:spTree>
    <p:extLst>
      <p:ext uri="{BB962C8B-B14F-4D97-AF65-F5344CB8AC3E}">
        <p14:creationId xmlns:p14="http://schemas.microsoft.com/office/powerpoint/2010/main" val="2980202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2521891"/>
            <a:ext cx="9144000" cy="923330"/>
          </a:xfrm>
          <a:prstGeom prst="rect">
            <a:avLst/>
          </a:prstGeom>
        </p:spPr>
        <p:txBody>
          <a:bodyPr wrap="square">
            <a:spAutoFit/>
          </a:bodyPr>
          <a:lstStyle/>
          <a:p>
            <a:pPr algn="ctr"/>
            <a:r>
              <a:rPr lang="en-US" sz="5400" i="1" dirty="0" smtClean="0"/>
              <a:t>DAQ</a:t>
            </a:r>
            <a:endParaRPr lang="en-US" sz="5400" i="1" dirty="0"/>
          </a:p>
        </p:txBody>
      </p:sp>
    </p:spTree>
    <p:extLst>
      <p:ext uri="{BB962C8B-B14F-4D97-AF65-F5344CB8AC3E}">
        <p14:creationId xmlns:p14="http://schemas.microsoft.com/office/powerpoint/2010/main" val="3755739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smtClean="0"/>
              <a:t>DAQ </a:t>
            </a:r>
            <a:endParaRPr lang="en-AU" dirty="0"/>
          </a:p>
        </p:txBody>
      </p:sp>
      <p:sp>
        <p:nvSpPr>
          <p:cNvPr id="11" name="Textplatzhalter 10"/>
          <p:cNvSpPr>
            <a:spLocks noGrp="1"/>
          </p:cNvSpPr>
          <p:nvPr>
            <p:ph type="body" sz="quarter" idx="10"/>
          </p:nvPr>
        </p:nvSpPr>
        <p:spPr>
          <a:xfrm>
            <a:off x="113122" y="970960"/>
            <a:ext cx="4720147" cy="5763649"/>
          </a:xfrm>
        </p:spPr>
        <p:txBody>
          <a:bodyPr/>
          <a:lstStyle/>
          <a:p>
            <a:pPr>
              <a:buFont typeface="Wingdings" panose="05000000000000000000" pitchFamily="2" charset="2"/>
              <a:buChar char="§"/>
            </a:pPr>
            <a:r>
              <a:rPr lang="en-US" dirty="0" smtClean="0"/>
              <a:t>We have the components (IOBs, PPTs) for  </a:t>
            </a:r>
            <a:r>
              <a:rPr lang="en-US" dirty="0"/>
              <a:t>1 Camera, 1 quadrant, 2 ladders + spares</a:t>
            </a:r>
          </a:p>
          <a:p>
            <a:pPr marL="0" indent="0">
              <a:buNone/>
            </a:pPr>
            <a:endParaRPr lang="en-US" dirty="0"/>
          </a:p>
          <a:p>
            <a:pPr>
              <a:buFont typeface="Wingdings" panose="05000000000000000000" pitchFamily="2" charset="2"/>
              <a:buChar char="§"/>
            </a:pPr>
            <a:r>
              <a:rPr lang="en-US" dirty="0" smtClean="0"/>
              <a:t>The VETO functionality has been verified in simulations and real hardware</a:t>
            </a:r>
          </a:p>
          <a:p>
            <a:pPr marL="0" indent="0">
              <a:buNone/>
            </a:pPr>
            <a:endParaRPr lang="en-US" dirty="0" smtClean="0"/>
          </a:p>
          <a:p>
            <a:pPr>
              <a:buFont typeface="Wingdings" panose="05000000000000000000" pitchFamily="2" charset="2"/>
              <a:buChar char="§"/>
            </a:pPr>
            <a:r>
              <a:rPr lang="en-US" dirty="0"/>
              <a:t>T</a:t>
            </a:r>
            <a:r>
              <a:rPr lang="en-US" dirty="0" smtClean="0"/>
              <a:t>he basic software to operate the full ladder </a:t>
            </a:r>
            <a:r>
              <a:rPr lang="en-US" dirty="0" smtClean="0"/>
              <a:t>is functional. It is </a:t>
            </a:r>
            <a:r>
              <a:rPr lang="en-US" dirty="0" smtClean="0"/>
              <a:t>already being used at DESY to operate one F1 ASIC + 64 x 64 sensor together with the full electronics chain</a:t>
            </a:r>
          </a:p>
          <a:p>
            <a:pPr marL="0" indent="0">
              <a:buNone/>
            </a:pPr>
            <a:endParaRPr lang="en-US" dirty="0" smtClean="0"/>
          </a:p>
          <a:p>
            <a:pPr>
              <a:buFont typeface="Wingdings" panose="05000000000000000000" pitchFamily="2" charset="2"/>
              <a:buChar char="§"/>
            </a:pPr>
            <a:r>
              <a:rPr lang="en-US" dirty="0" smtClean="0"/>
              <a:t>Moving on to </a:t>
            </a:r>
            <a:r>
              <a:rPr lang="en-US" dirty="0" err="1" smtClean="0"/>
              <a:t>Karabo</a:t>
            </a:r>
            <a:r>
              <a:rPr lang="en-US" dirty="0" smtClean="0"/>
              <a:t> version</a:t>
            </a:r>
          </a:p>
          <a:p>
            <a:pPr marL="0" indent="0">
              <a:buNone/>
            </a:pPr>
            <a:endParaRPr lang="en-US" dirty="0" smtClean="0"/>
          </a:p>
          <a:p>
            <a:pPr marL="0" indent="0">
              <a:buNone/>
            </a:pPr>
            <a:endParaRPr lang="en-US" dirty="0" smtClean="0"/>
          </a:p>
          <a:p>
            <a:pPr lvl="1"/>
            <a:endParaRPr lang="en-US" b="1" dirty="0" smtClean="0">
              <a:solidFill>
                <a:srgbClr val="92D05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46644"/>
          <a:stretch/>
        </p:blipFill>
        <p:spPr>
          <a:xfrm>
            <a:off x="4901213" y="875487"/>
            <a:ext cx="3828008" cy="4484077"/>
          </a:xfrm>
          <a:prstGeom prst="rect">
            <a:avLst/>
          </a:prstGeom>
          <a:ln w="38100" cap="sq">
            <a:solidFill>
              <a:srgbClr val="00B05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580" y="4543720"/>
            <a:ext cx="3471419" cy="2314280"/>
          </a:xfrm>
          <a:prstGeom prst="rect">
            <a:avLst/>
          </a:prstGeom>
          <a:ln w="38100">
            <a:solidFill>
              <a:schemeClr val="accent6"/>
            </a:solidFill>
          </a:ln>
        </p:spPr>
      </p:pic>
      <p:sp>
        <p:nvSpPr>
          <p:cNvPr id="2" name="TextBox 1"/>
          <p:cNvSpPr txBox="1"/>
          <p:nvPr/>
        </p:nvSpPr>
        <p:spPr>
          <a:xfrm>
            <a:off x="4929494" y="2575702"/>
            <a:ext cx="1800520" cy="1015663"/>
          </a:xfrm>
          <a:prstGeom prst="rect">
            <a:avLst/>
          </a:prstGeom>
          <a:solidFill>
            <a:srgbClr val="FFFFFF">
              <a:alpha val="60000"/>
            </a:srgbClr>
          </a:solidFill>
        </p:spPr>
        <p:txBody>
          <a:bodyPr wrap="square" rtlCol="0">
            <a:spAutoFit/>
          </a:bodyPr>
          <a:lstStyle/>
          <a:p>
            <a:pPr algn="ctr"/>
            <a:r>
              <a:rPr lang="en-US" sz="1200" b="1" i="1" dirty="0" smtClean="0">
                <a:solidFill>
                  <a:srgbClr val="00B050"/>
                </a:solidFill>
              </a:rPr>
              <a:t>Image taken with F1 + 64 x 64 Sensor + LED in </a:t>
            </a:r>
            <a:r>
              <a:rPr lang="en-US" sz="1200" b="1" i="1" dirty="0" err="1" smtClean="0">
                <a:solidFill>
                  <a:srgbClr val="00B050"/>
                </a:solidFill>
              </a:rPr>
              <a:t>Karabo</a:t>
            </a:r>
            <a:r>
              <a:rPr lang="en-US" sz="1200" b="1" i="1" dirty="0" smtClean="0">
                <a:solidFill>
                  <a:srgbClr val="00B050"/>
                </a:solidFill>
              </a:rPr>
              <a:t> environment</a:t>
            </a:r>
            <a:endParaRPr lang="de-DE" sz="1200" b="1" i="1" dirty="0">
              <a:solidFill>
                <a:srgbClr val="00B050"/>
              </a:solidFill>
            </a:endParaRPr>
          </a:p>
        </p:txBody>
      </p:sp>
      <p:sp>
        <p:nvSpPr>
          <p:cNvPr id="9" name="TextBox 8"/>
          <p:cNvSpPr txBox="1"/>
          <p:nvPr/>
        </p:nvSpPr>
        <p:spPr>
          <a:xfrm>
            <a:off x="5894791" y="6496640"/>
            <a:ext cx="2834430" cy="276999"/>
          </a:xfrm>
          <a:prstGeom prst="rect">
            <a:avLst/>
          </a:prstGeom>
          <a:solidFill>
            <a:srgbClr val="FFFFFF">
              <a:alpha val="81176"/>
            </a:srgbClr>
          </a:solidFill>
        </p:spPr>
        <p:txBody>
          <a:bodyPr wrap="none" rtlCol="0">
            <a:spAutoFit/>
          </a:bodyPr>
          <a:lstStyle/>
          <a:p>
            <a:r>
              <a:rPr lang="en-US" sz="1200" b="1" i="1" dirty="0" smtClean="0">
                <a:solidFill>
                  <a:schemeClr val="accent6"/>
                </a:solidFill>
              </a:rPr>
              <a:t>Full ladder electronics at DESY</a:t>
            </a:r>
            <a:endParaRPr lang="de-DE" sz="1200" b="1" i="1" dirty="0">
              <a:solidFill>
                <a:schemeClr val="accent6"/>
              </a:solidFill>
            </a:endParaRPr>
          </a:p>
        </p:txBody>
      </p:sp>
    </p:spTree>
    <p:extLst>
      <p:ext uri="{BB962C8B-B14F-4D97-AF65-F5344CB8AC3E}">
        <p14:creationId xmlns:p14="http://schemas.microsoft.com/office/powerpoint/2010/main" val="3797813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2521891"/>
            <a:ext cx="9144000" cy="1754326"/>
          </a:xfrm>
          <a:prstGeom prst="rect">
            <a:avLst/>
          </a:prstGeom>
        </p:spPr>
        <p:txBody>
          <a:bodyPr wrap="square">
            <a:spAutoFit/>
          </a:bodyPr>
          <a:lstStyle/>
          <a:p>
            <a:pPr algn="ctr"/>
            <a:r>
              <a:rPr lang="en-US" sz="5400" i="1" dirty="0" smtClean="0"/>
              <a:t>Ladder test Stand and   1-Mpixel Mechanics</a:t>
            </a:r>
            <a:endParaRPr lang="en-US" sz="5400" i="1" dirty="0"/>
          </a:p>
        </p:txBody>
      </p:sp>
    </p:spTree>
    <p:extLst>
      <p:ext uri="{BB962C8B-B14F-4D97-AF65-F5344CB8AC3E}">
        <p14:creationId xmlns:p14="http://schemas.microsoft.com/office/powerpoint/2010/main" val="2489032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FENICE ladder test stand</a:t>
            </a:r>
            <a:endParaRPr lang="en-US" dirty="0"/>
          </a:p>
        </p:txBody>
      </p:sp>
      <p:sp>
        <p:nvSpPr>
          <p:cNvPr id="3" name="Content Placeholder 2"/>
          <p:cNvSpPr>
            <a:spLocks noGrp="1"/>
          </p:cNvSpPr>
          <p:nvPr>
            <p:ph idx="4294967295"/>
          </p:nvPr>
        </p:nvSpPr>
        <p:spPr>
          <a:xfrm>
            <a:off x="90435" y="910685"/>
            <a:ext cx="4833257" cy="5510212"/>
          </a:xfrm>
          <a:prstGeom prst="rect">
            <a:avLst/>
          </a:prstGeom>
        </p:spPr>
        <p:txBody>
          <a:bodyPr/>
          <a:lstStyle/>
          <a:p>
            <a:pPr marL="0" indent="0" algn="just">
              <a:buNone/>
            </a:pPr>
            <a:r>
              <a:rPr lang="en-US" sz="1800" dirty="0" smtClean="0"/>
              <a:t>FENICE is the DSSC ladder vacuum test-stand.</a:t>
            </a:r>
          </a:p>
          <a:p>
            <a:pPr marL="0" indent="0" algn="just">
              <a:buNone/>
            </a:pPr>
            <a:r>
              <a:rPr lang="en-US" sz="1800" dirty="0" smtClean="0"/>
              <a:t>A vacuum level of ~10</a:t>
            </a:r>
            <a:r>
              <a:rPr lang="en-US" sz="1800" baseline="30000" dirty="0" smtClean="0"/>
              <a:t>-7</a:t>
            </a:r>
            <a:r>
              <a:rPr lang="en-US" sz="1800" dirty="0" smtClean="0"/>
              <a:t> mbar is routinely achieved. We have inside:</a:t>
            </a:r>
          </a:p>
          <a:p>
            <a:pPr>
              <a:buFont typeface="Wingdings" panose="05000000000000000000" pitchFamily="2" charset="2"/>
              <a:buChar char="§"/>
            </a:pPr>
            <a:r>
              <a:rPr lang="en-US" sz="1800" dirty="0" smtClean="0"/>
              <a:t>Movement stages, to the able to span the full active area of the ladder</a:t>
            </a:r>
          </a:p>
          <a:p>
            <a:pPr>
              <a:buFont typeface="Wingdings" panose="05000000000000000000" pitchFamily="2" charset="2"/>
              <a:buChar char="§"/>
            </a:pPr>
            <a:r>
              <a:rPr lang="en-US" sz="1800" dirty="0" smtClean="0"/>
              <a:t>Cooling system, to bring the sensor to the operating temperature of -20 C </a:t>
            </a:r>
          </a:p>
          <a:p>
            <a:pPr>
              <a:buFont typeface="Wingdings" panose="05000000000000000000" pitchFamily="2" charset="2"/>
              <a:buChar char="§"/>
            </a:pPr>
            <a:r>
              <a:rPr lang="en-US" sz="1800" dirty="0" smtClean="0"/>
              <a:t>Isolating plate, to ensure thermal insulation between the ladder and the rest.</a:t>
            </a:r>
          </a:p>
          <a:p>
            <a:pPr>
              <a:buFont typeface="Wingdings" panose="05000000000000000000" pitchFamily="2" charset="2"/>
              <a:buChar char="§"/>
            </a:pPr>
            <a:r>
              <a:rPr lang="en-US" sz="1800" dirty="0" smtClean="0"/>
              <a:t>Ladder mechanics with heaters, to mimic the thermal </a:t>
            </a:r>
            <a:r>
              <a:rPr lang="en-US" sz="1800" dirty="0" err="1" smtClean="0"/>
              <a:t>behaviour</a:t>
            </a:r>
            <a:r>
              <a:rPr lang="en-US" sz="1800" dirty="0" smtClean="0"/>
              <a:t> of the real ladder.</a:t>
            </a:r>
          </a:p>
          <a:p>
            <a:pPr algn="just">
              <a:buFont typeface="Wingdings" panose="05000000000000000000" pitchFamily="2" charset="2"/>
              <a:buChar char="§"/>
            </a:pPr>
            <a:endParaRPr lang="en-US" sz="1800" dirty="0" smtClean="0"/>
          </a:p>
          <a:p>
            <a:pPr marL="0" indent="0">
              <a:buNone/>
            </a:pPr>
            <a:r>
              <a:rPr lang="en-US" sz="1800" b="1" dirty="0" smtClean="0"/>
              <a:t>FENICE is ready for the installation of the ladder, to happen in Summer…</a:t>
            </a:r>
          </a:p>
          <a:p>
            <a:pPr marL="0" indent="0">
              <a:buNone/>
            </a:pP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472" y="823964"/>
            <a:ext cx="4147528" cy="5596933"/>
          </a:xfrm>
          <a:prstGeom prst="rect">
            <a:avLst/>
          </a:prstGeom>
        </p:spPr>
      </p:pic>
    </p:spTree>
    <p:extLst>
      <p:ext uri="{BB962C8B-B14F-4D97-AF65-F5344CB8AC3E}">
        <p14:creationId xmlns:p14="http://schemas.microsoft.com/office/powerpoint/2010/main" val="1535285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1-Mpixel </a:t>
            </a:r>
            <a:r>
              <a:rPr lang="de-DE" dirty="0" err="1" smtClean="0"/>
              <a:t>Camera</a:t>
            </a:r>
            <a:r>
              <a:rPr lang="de-DE" dirty="0" smtClean="0"/>
              <a:t> </a:t>
            </a:r>
            <a:r>
              <a:rPr lang="de-DE" dirty="0" err="1" smtClean="0"/>
              <a:t>Mechanics</a:t>
            </a:r>
            <a:endParaRPr lang="de-DE"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6" y="3173122"/>
            <a:ext cx="5499279" cy="3684877"/>
          </a:xfrm>
          <a:prstGeom prst="rect">
            <a:avLst/>
          </a:prstGeom>
          <a:ln w="28575" cap="sq">
            <a:solidFill>
              <a:srgbClr val="00B050"/>
            </a:solidFill>
            <a:miter lim="800000"/>
          </a:ln>
          <a:effectLst>
            <a:outerShdw blurRad="57150" dist="50800" dir="2700000" algn="tl" rotWithShape="0">
              <a:srgbClr val="000000">
                <a:alpha val="40000"/>
              </a:srgbClr>
            </a:outerShdw>
          </a:effectLst>
        </p:spPr>
      </p:pic>
      <p:sp>
        <p:nvSpPr>
          <p:cNvPr id="23" name="Content Placeholder 2"/>
          <p:cNvSpPr txBox="1">
            <a:spLocks/>
          </p:cNvSpPr>
          <p:nvPr/>
        </p:nvSpPr>
        <p:spPr bwMode="auto">
          <a:xfrm>
            <a:off x="64396" y="889846"/>
            <a:ext cx="9040968" cy="22060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ts val="2000"/>
              </a:lnSpc>
              <a:spcBef>
                <a:spcPct val="20000"/>
              </a:spcBef>
              <a:spcAft>
                <a:spcPct val="0"/>
              </a:spcAft>
              <a:buBlip>
                <a:blip r:embed="rId4"/>
              </a:buBlip>
              <a:defRPr sz="1600">
                <a:solidFill>
                  <a:schemeClr val="tx1"/>
                </a:solidFill>
                <a:latin typeface="+mn-lt"/>
                <a:ea typeface="+mn-ea"/>
                <a:cs typeface="+mn-cs"/>
              </a:defRPr>
            </a:lvl1pPr>
            <a:lvl2pPr marL="533400" indent="-266700" algn="l" rtl="0" eaLnBrk="0" fontAlgn="base" hangingPunct="0">
              <a:lnSpc>
                <a:spcPts val="2000"/>
              </a:lnSpc>
              <a:spcBef>
                <a:spcPct val="20000"/>
              </a:spcBef>
              <a:spcAft>
                <a:spcPct val="0"/>
              </a:spcAft>
              <a:buFont typeface="Verdana" pitchFamily="34" charset="0"/>
              <a:buChar char="●"/>
              <a:defRPr sz="1400">
                <a:solidFill>
                  <a:schemeClr val="tx1"/>
                </a:solidFill>
                <a:latin typeface="+mn-lt"/>
              </a:defRPr>
            </a:lvl2pPr>
            <a:lvl3pPr marL="812800" indent="-279400" algn="l" rtl="0" eaLnBrk="0" fontAlgn="base" hangingPunct="0">
              <a:lnSpc>
                <a:spcPts val="2000"/>
              </a:lnSpc>
              <a:spcBef>
                <a:spcPct val="20000"/>
              </a:spcBef>
              <a:spcAft>
                <a:spcPct val="0"/>
              </a:spcAft>
              <a:buFont typeface="Verdana" pitchFamily="34" charset="0"/>
              <a:buChar char="»"/>
              <a:defRPr sz="1200">
                <a:solidFill>
                  <a:schemeClr val="tx1"/>
                </a:solidFill>
                <a:latin typeface="+mn-lt"/>
              </a:defRPr>
            </a:lvl3pPr>
            <a:lvl4pPr marL="1600200" indent="-228600" algn="l" rtl="0" eaLnBrk="0" fontAlgn="base" hangingPunct="0">
              <a:spcBef>
                <a:spcPct val="20000"/>
              </a:spcBef>
              <a:spcAft>
                <a:spcPct val="0"/>
              </a:spcAft>
              <a:buChar char="-"/>
              <a:defRPr sz="1000">
                <a:solidFill>
                  <a:schemeClr val="tx1"/>
                </a:solidFill>
                <a:latin typeface="+mn-lt"/>
              </a:defRPr>
            </a:lvl4pPr>
            <a:lvl5pPr marL="1976438" indent="-147638" algn="l" rtl="0" eaLnBrk="0" fontAlgn="base" hangingPunct="0">
              <a:spcBef>
                <a:spcPct val="20000"/>
              </a:spcBef>
              <a:spcAft>
                <a:spcPct val="0"/>
              </a:spcAft>
              <a:buFont typeface="Wingdings" pitchFamily="2" charset="2"/>
              <a:buChar char="§"/>
              <a:defRPr sz="900">
                <a:solidFill>
                  <a:schemeClr val="tx1"/>
                </a:solidFill>
                <a:latin typeface="+mn-lt"/>
              </a:defRPr>
            </a:lvl5pPr>
            <a:lvl6pPr marL="2433638" indent="-147638" algn="l" rtl="0" fontAlgn="base">
              <a:spcBef>
                <a:spcPct val="20000"/>
              </a:spcBef>
              <a:spcAft>
                <a:spcPct val="0"/>
              </a:spcAft>
              <a:buFont typeface="Wingdings" pitchFamily="2" charset="2"/>
              <a:buChar char="§"/>
              <a:defRPr sz="900">
                <a:solidFill>
                  <a:schemeClr val="tx1"/>
                </a:solidFill>
                <a:latin typeface="+mn-lt"/>
              </a:defRPr>
            </a:lvl6pPr>
            <a:lvl7pPr marL="2890838" indent="-147638" algn="l" rtl="0" fontAlgn="base">
              <a:spcBef>
                <a:spcPct val="20000"/>
              </a:spcBef>
              <a:spcAft>
                <a:spcPct val="0"/>
              </a:spcAft>
              <a:buFont typeface="Wingdings" pitchFamily="2" charset="2"/>
              <a:buChar char="§"/>
              <a:defRPr sz="900">
                <a:solidFill>
                  <a:schemeClr val="tx1"/>
                </a:solidFill>
                <a:latin typeface="+mn-lt"/>
              </a:defRPr>
            </a:lvl7pPr>
            <a:lvl8pPr marL="3348038" indent="-147638" algn="l" rtl="0" fontAlgn="base">
              <a:spcBef>
                <a:spcPct val="20000"/>
              </a:spcBef>
              <a:spcAft>
                <a:spcPct val="0"/>
              </a:spcAft>
              <a:buFont typeface="Wingdings" pitchFamily="2" charset="2"/>
              <a:buChar char="§"/>
              <a:defRPr sz="900">
                <a:solidFill>
                  <a:schemeClr val="tx1"/>
                </a:solidFill>
                <a:latin typeface="+mn-lt"/>
              </a:defRPr>
            </a:lvl8pPr>
            <a:lvl9pPr marL="3805238" indent="-147638" algn="l" rtl="0" fontAlgn="base">
              <a:spcBef>
                <a:spcPct val="20000"/>
              </a:spcBef>
              <a:spcAft>
                <a:spcPct val="0"/>
              </a:spcAft>
              <a:buFont typeface="Wingdings" pitchFamily="2" charset="2"/>
              <a:buChar char="§"/>
              <a:defRPr sz="900">
                <a:solidFill>
                  <a:schemeClr val="tx1"/>
                </a:solidFill>
                <a:latin typeface="+mn-lt"/>
              </a:defRPr>
            </a:lvl9pPr>
          </a:lstStyle>
          <a:p>
            <a:pPr algn="just">
              <a:buFont typeface="Wingdings" panose="05000000000000000000" pitchFamily="2" charset="2"/>
              <a:buChar char="§"/>
            </a:pPr>
            <a:r>
              <a:rPr lang="en-US" kern="0" dirty="0" smtClean="0"/>
              <a:t>Cooling blocks design complete. Final components expected by the end of the year</a:t>
            </a:r>
          </a:p>
          <a:p>
            <a:pPr algn="just">
              <a:buFont typeface="Wingdings" panose="05000000000000000000" pitchFamily="2" charset="2"/>
              <a:buChar char="§"/>
            </a:pPr>
            <a:endParaRPr lang="en-US" kern="0" dirty="0"/>
          </a:p>
          <a:p>
            <a:pPr algn="just">
              <a:buFont typeface="Wingdings" panose="05000000000000000000" pitchFamily="2" charset="2"/>
              <a:buChar char="§"/>
            </a:pPr>
            <a:r>
              <a:rPr lang="en-US" kern="0" dirty="0" smtClean="0"/>
              <a:t>Design options for the full chamber have been presented to XFEL in April. </a:t>
            </a:r>
          </a:p>
          <a:p>
            <a:pPr algn="just">
              <a:buFont typeface="Wingdings" panose="05000000000000000000" pitchFamily="2" charset="2"/>
              <a:buChar char="§"/>
            </a:pPr>
            <a:endParaRPr lang="en-US" kern="0" dirty="0"/>
          </a:p>
          <a:p>
            <a:pPr algn="just">
              <a:buFont typeface="Wingdings" panose="05000000000000000000" pitchFamily="2" charset="2"/>
              <a:buChar char="§"/>
            </a:pPr>
            <a:r>
              <a:rPr lang="en-US" kern="0" dirty="0" smtClean="0"/>
              <a:t>The complete 1-Mpixel mechanics is foreseen for March 2017</a:t>
            </a:r>
          </a:p>
          <a:p>
            <a:pPr algn="just">
              <a:buFont typeface="Wingdings" panose="05000000000000000000" pitchFamily="2" charset="2"/>
              <a:buChar char="§"/>
            </a:pPr>
            <a:endParaRPr lang="en-US" kern="0" dirty="0"/>
          </a:p>
          <a:p>
            <a:pPr algn="just">
              <a:buFont typeface="Wingdings" panose="05000000000000000000" pitchFamily="2" charset="2"/>
              <a:buChar char="§"/>
            </a:pPr>
            <a:r>
              <a:rPr lang="en-US" kern="0" dirty="0" smtClean="0"/>
              <a:t>XY stages are already available at DESY</a:t>
            </a:r>
            <a:endParaRPr lang="en-US" sz="1800" kern="0" dirty="0"/>
          </a:p>
        </p:txBody>
      </p:sp>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0" t="13890" r="1104" b="13888"/>
          <a:stretch/>
        </p:blipFill>
        <p:spPr bwMode="auto">
          <a:xfrm rot="10800000">
            <a:off x="5688442" y="3173122"/>
            <a:ext cx="3313891" cy="184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795493" y="5028442"/>
            <a:ext cx="2964401" cy="307777"/>
          </a:xfrm>
          <a:prstGeom prst="rect">
            <a:avLst/>
          </a:prstGeom>
          <a:noFill/>
        </p:spPr>
        <p:txBody>
          <a:bodyPr wrap="none" rtlCol="0">
            <a:spAutoFit/>
          </a:bodyPr>
          <a:lstStyle/>
          <a:p>
            <a:r>
              <a:rPr lang="en-US" dirty="0" smtClean="0"/>
              <a:t>Two sets of existing XY stages </a:t>
            </a:r>
            <a:endParaRPr lang="de-DE" dirty="0"/>
          </a:p>
        </p:txBody>
      </p:sp>
    </p:spTree>
    <p:extLst>
      <p:ext uri="{BB962C8B-B14F-4D97-AF65-F5344CB8AC3E}">
        <p14:creationId xmlns:p14="http://schemas.microsoft.com/office/powerpoint/2010/main" val="4215022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2315829"/>
            <a:ext cx="9144000" cy="1754326"/>
          </a:xfrm>
          <a:prstGeom prst="rect">
            <a:avLst/>
          </a:prstGeom>
        </p:spPr>
        <p:txBody>
          <a:bodyPr wrap="square">
            <a:spAutoFit/>
          </a:bodyPr>
          <a:lstStyle/>
          <a:p>
            <a:pPr algn="ctr"/>
            <a:r>
              <a:rPr lang="en-US" sz="3600" i="1" dirty="0" smtClean="0"/>
              <a:t>Outlook:</a:t>
            </a:r>
          </a:p>
          <a:p>
            <a:pPr algn="ctr"/>
            <a:r>
              <a:rPr lang="en-US" sz="3600" i="1" dirty="0" smtClean="0"/>
              <a:t>Industrial CMOS process based DEPFET for Second 1-Mpixel Camera</a:t>
            </a:r>
            <a:endParaRPr lang="en-US" sz="3600" i="1" dirty="0"/>
          </a:p>
        </p:txBody>
      </p:sp>
    </p:spTree>
    <p:extLst>
      <p:ext uri="{BB962C8B-B14F-4D97-AF65-F5344CB8AC3E}">
        <p14:creationId xmlns:p14="http://schemas.microsoft.com/office/powerpoint/2010/main" val="243034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33" y="34925"/>
            <a:ext cx="6589267" cy="706438"/>
          </a:xfrm>
        </p:spPr>
        <p:txBody>
          <a:bodyPr/>
          <a:lstStyle/>
          <a:p>
            <a:r>
              <a:rPr lang="en-US" dirty="0" smtClean="0"/>
              <a:t>Sensor and focal plane architecture</a:t>
            </a:r>
            <a:endParaRPr lang="en-US" dirty="0"/>
          </a:p>
        </p:txBody>
      </p:sp>
      <p:sp>
        <p:nvSpPr>
          <p:cNvPr id="4" name="TextBox 3"/>
          <p:cNvSpPr txBox="1"/>
          <p:nvPr/>
        </p:nvSpPr>
        <p:spPr>
          <a:xfrm>
            <a:off x="114299" y="811738"/>
            <a:ext cx="6266404" cy="3970318"/>
          </a:xfrm>
          <a:prstGeom prst="rect">
            <a:avLst/>
          </a:prstGeom>
          <a:noFill/>
        </p:spPr>
        <p:txBody>
          <a:bodyPr wrap="square" rtlCol="0">
            <a:spAutoFit/>
          </a:bodyPr>
          <a:lstStyle/>
          <a:p>
            <a:pPr marL="171450" indent="-171450" algn="l">
              <a:buFont typeface="Wingdings" panose="05000000000000000000" pitchFamily="2" charset="2"/>
              <a:buChar char="§"/>
            </a:pPr>
            <a:endParaRPr lang="en-US" sz="1600" dirty="0" smtClean="0"/>
          </a:p>
          <a:p>
            <a:pPr marL="171450" indent="-171450" algn="l">
              <a:buFont typeface="Wingdings" panose="05000000000000000000" pitchFamily="2" charset="2"/>
              <a:buChar char="§"/>
            </a:pPr>
            <a:r>
              <a:rPr lang="en-US" sz="1600" b="1" dirty="0" smtClean="0"/>
              <a:t>Mini SDD array</a:t>
            </a:r>
          </a:p>
          <a:p>
            <a:pPr marL="533400" indent="-266700" algn="l">
              <a:buFont typeface="Wingdings" pitchFamily="2" charset="2"/>
              <a:buChar char="Ø"/>
            </a:pPr>
            <a:r>
              <a:rPr lang="en-US" sz="1600" dirty="0" smtClean="0"/>
              <a:t>Linear response</a:t>
            </a:r>
          </a:p>
          <a:p>
            <a:pPr marL="533400" indent="-266700" algn="l">
              <a:buFont typeface="Wingdings" pitchFamily="2" charset="2"/>
              <a:buChar char="Ø"/>
            </a:pPr>
            <a:r>
              <a:rPr lang="en-US" sz="1600" dirty="0" smtClean="0"/>
              <a:t>Simplified technology</a:t>
            </a:r>
          </a:p>
          <a:p>
            <a:pPr indent="177800" algn="l">
              <a:buFont typeface="Wingdings" pitchFamily="2" charset="2"/>
              <a:buChar char="§"/>
            </a:pPr>
            <a:endParaRPr lang="en-US" sz="1600" dirty="0" smtClean="0"/>
          </a:p>
          <a:p>
            <a:pPr indent="177800" algn="l">
              <a:buFont typeface="Wingdings" pitchFamily="2" charset="2"/>
              <a:buChar char="§"/>
            </a:pPr>
            <a:r>
              <a:rPr lang="en-US" sz="1600" dirty="0" smtClean="0"/>
              <a:t>Readout concept</a:t>
            </a:r>
          </a:p>
          <a:p>
            <a:pPr marL="266700" indent="266700" algn="l">
              <a:buFont typeface="Wingdings" pitchFamily="2" charset="2"/>
              <a:buChar char="Ø"/>
            </a:pPr>
            <a:r>
              <a:rPr lang="en-US" sz="1600" dirty="0" smtClean="0"/>
              <a:t>Full parallel readout</a:t>
            </a:r>
          </a:p>
          <a:p>
            <a:pPr marL="266700" indent="266700" algn="l">
              <a:buFont typeface="Wingdings" pitchFamily="2" charset="2"/>
              <a:buChar char="Ø"/>
            </a:pPr>
            <a:r>
              <a:rPr lang="en-US" sz="1600" dirty="0" smtClean="0"/>
              <a:t>Analog shaping</a:t>
            </a:r>
          </a:p>
          <a:p>
            <a:pPr marL="266700" indent="266700" algn="l">
              <a:buFont typeface="Wingdings" pitchFamily="2" charset="2"/>
              <a:buChar char="Ø"/>
            </a:pPr>
            <a:r>
              <a:rPr lang="en-US" sz="1600" dirty="0" smtClean="0"/>
              <a:t>8-9 bit digitization in pixel</a:t>
            </a:r>
          </a:p>
          <a:p>
            <a:pPr marL="266700" indent="266700" algn="l">
              <a:buFont typeface="Wingdings" pitchFamily="2" charset="2"/>
              <a:buChar char="Ø"/>
            </a:pPr>
            <a:r>
              <a:rPr lang="en-US" sz="1600" b="1" dirty="0" smtClean="0"/>
              <a:t>In-pixel digital memory (800 frames)</a:t>
            </a:r>
          </a:p>
          <a:p>
            <a:pPr marL="266700" indent="266700" algn="l">
              <a:buFont typeface="Wingdings" pitchFamily="2" charset="2"/>
              <a:buChar char="Ø"/>
            </a:pPr>
            <a:endParaRPr lang="en-US" sz="1600" dirty="0" smtClean="0"/>
          </a:p>
          <a:p>
            <a:pPr indent="177800" algn="l">
              <a:buFont typeface="Wingdings" pitchFamily="2" charset="2"/>
              <a:buChar char="§"/>
            </a:pPr>
            <a:r>
              <a:rPr lang="en-US" sz="1600" b="1" dirty="0" smtClean="0"/>
              <a:t>Power cycling </a:t>
            </a:r>
          </a:p>
          <a:p>
            <a:pPr marL="266700" indent="266700" algn="l">
              <a:buFont typeface="Wingdings" pitchFamily="2" charset="2"/>
              <a:buChar char="Ø"/>
            </a:pPr>
            <a:r>
              <a:rPr lang="en-US" sz="1600" dirty="0" smtClean="0"/>
              <a:t>10.7 kW peak power</a:t>
            </a:r>
          </a:p>
          <a:p>
            <a:pPr marL="266700" indent="266700" algn="l">
              <a:buFont typeface="Wingdings" pitchFamily="2" charset="2"/>
              <a:buChar char="Ø"/>
            </a:pPr>
            <a:r>
              <a:rPr lang="en-US" sz="1600" dirty="0" smtClean="0"/>
              <a:t>240 W average power</a:t>
            </a:r>
          </a:p>
          <a:p>
            <a:pPr algn="l"/>
            <a:endParaRPr lang="en-US" dirty="0" smtClean="0"/>
          </a:p>
          <a:p>
            <a:endParaRPr lang="en-US" dirty="0"/>
          </a:p>
        </p:txBody>
      </p:sp>
      <p:sp>
        <p:nvSpPr>
          <p:cNvPr id="12" name="TextBox 3"/>
          <p:cNvSpPr txBox="1">
            <a:spLocks noChangeArrowheads="1"/>
          </p:cNvSpPr>
          <p:nvPr/>
        </p:nvSpPr>
        <p:spPr bwMode="auto">
          <a:xfrm>
            <a:off x="4790210" y="1064225"/>
            <a:ext cx="4353790" cy="1323439"/>
          </a:xfrm>
          <a:prstGeom prst="rect">
            <a:avLst/>
          </a:prstGeom>
          <a:noFill/>
          <a:ln w="9525">
            <a:noFill/>
            <a:miter lim="800000"/>
            <a:headEnd/>
            <a:tailEnd/>
          </a:ln>
        </p:spPr>
        <p:txBody>
          <a:bodyPr wrap="square">
            <a:spAutoFit/>
          </a:bodyPr>
          <a:lstStyle/>
          <a:p>
            <a:pPr marL="285750" indent="-285750">
              <a:buSzPct val="100000"/>
              <a:buFont typeface="Wingdings" panose="05000000000000000000" pitchFamily="2" charset="2"/>
              <a:buChar char="§"/>
            </a:pPr>
            <a:r>
              <a:rPr lang="en-GB" sz="1600" dirty="0"/>
              <a:t>Focal Plane composition</a:t>
            </a:r>
          </a:p>
          <a:p>
            <a:pPr marL="552450" indent="-285750" algn="l">
              <a:buFont typeface="Wingdings" panose="05000000000000000000" pitchFamily="2" charset="2"/>
              <a:buChar char="Ø"/>
            </a:pPr>
            <a:r>
              <a:rPr lang="en-GB" sz="1600" dirty="0"/>
              <a:t>1024x 1024 pixels</a:t>
            </a:r>
          </a:p>
          <a:p>
            <a:pPr marL="552450" indent="-285750" algn="l">
              <a:buFont typeface="Wingdings" panose="05000000000000000000" pitchFamily="2" charset="2"/>
              <a:buChar char="Ø"/>
            </a:pPr>
            <a:r>
              <a:rPr lang="en-GB" sz="1600" b="1" dirty="0"/>
              <a:t>16 </a:t>
            </a:r>
            <a:r>
              <a:rPr lang="en-US" sz="1600" b="1" dirty="0" smtClean="0"/>
              <a:t>ladders (512 x 128)</a:t>
            </a:r>
            <a:endParaRPr lang="en-US" sz="1600" b="1" dirty="0"/>
          </a:p>
          <a:p>
            <a:pPr marL="552450" indent="-285750" algn="l">
              <a:buFont typeface="Wingdings" panose="05000000000000000000" pitchFamily="2" charset="2"/>
              <a:buChar char="Ø"/>
            </a:pPr>
            <a:r>
              <a:rPr lang="en-US" sz="1600" b="1" dirty="0"/>
              <a:t>32 monolithic sensors 128x256</a:t>
            </a:r>
            <a:endParaRPr lang="en-GB" sz="1600" b="1" dirty="0"/>
          </a:p>
          <a:p>
            <a:pPr marL="552450" indent="-285750" algn="l">
              <a:buFont typeface="Wingdings" panose="05000000000000000000" pitchFamily="2" charset="2"/>
              <a:buChar char="Ø"/>
            </a:pPr>
            <a:r>
              <a:rPr lang="en-GB" sz="1600" b="1" dirty="0" smtClean="0"/>
              <a:t>256 Readout ASICS 64 x64</a:t>
            </a:r>
            <a:endParaRPr lang="en-GB" sz="1600" b="1" dirty="0"/>
          </a:p>
        </p:txBody>
      </p:sp>
      <p:pic>
        <p:nvPicPr>
          <p:cNvPr id="10"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454" y="2796897"/>
            <a:ext cx="3326004" cy="301386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97" y="4865756"/>
            <a:ext cx="5216357" cy="1726001"/>
          </a:xfrm>
          <a:prstGeom prst="rect">
            <a:avLst/>
          </a:prstGeom>
        </p:spPr>
      </p:pic>
    </p:spTree>
    <p:extLst>
      <p:ext uri="{BB962C8B-B14F-4D97-AF65-F5344CB8AC3E}">
        <p14:creationId xmlns:p14="http://schemas.microsoft.com/office/powerpoint/2010/main" val="1263235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327" y="883680"/>
            <a:ext cx="5153890" cy="1815882"/>
          </a:xfrm>
          <a:prstGeom prst="rect">
            <a:avLst/>
          </a:prstGeom>
        </p:spPr>
        <p:txBody>
          <a:bodyPr wrap="square">
            <a:spAutoFit/>
          </a:bodyPr>
          <a:lstStyle/>
          <a:p>
            <a:pPr marL="180975" lvl="3" indent="-180975">
              <a:buClrTx/>
              <a:buFont typeface="Wingdings" panose="05000000000000000000" pitchFamily="2" charset="2"/>
              <a:buChar char="§"/>
            </a:pPr>
            <a:r>
              <a:rPr lang="de-DE" sz="1600" b="1" dirty="0">
                <a:ea typeface="Verdana" panose="020B0604030504040204" pitchFamily="34" charset="0"/>
                <a:cs typeface="Verdana" panose="020B0604030504040204" pitchFamily="34" charset="0"/>
              </a:rPr>
              <a:t>Industrial-</a:t>
            </a:r>
            <a:r>
              <a:rPr lang="de-DE" sz="1600" b="1" dirty="0" err="1">
                <a:ea typeface="Verdana" panose="020B0604030504040204" pitchFamily="34" charset="0"/>
                <a:cs typeface="Verdana" panose="020B0604030504040204" pitchFamily="34" charset="0"/>
              </a:rPr>
              <a:t>Scale</a:t>
            </a:r>
            <a:r>
              <a:rPr lang="de-DE" sz="1600" b="1" dirty="0">
                <a:ea typeface="Verdana" panose="020B0604030504040204" pitchFamily="34" charset="0"/>
                <a:cs typeface="Verdana" panose="020B0604030504040204" pitchFamily="34" charset="0"/>
              </a:rPr>
              <a:t> CMOS </a:t>
            </a:r>
            <a:r>
              <a:rPr lang="de-DE" sz="1600" b="1" dirty="0" err="1" smtClean="0">
                <a:ea typeface="Verdana" panose="020B0604030504040204" pitchFamily="34" charset="0"/>
                <a:cs typeface="Verdana" panose="020B0604030504040204" pitchFamily="34" charset="0"/>
              </a:rPr>
              <a:t>Fab</a:t>
            </a:r>
            <a:endParaRPr lang="de-DE" sz="1600" b="1" dirty="0">
              <a:ea typeface="Verdana" panose="020B0604030504040204" pitchFamily="34" charset="0"/>
              <a:cs typeface="Verdana" panose="020B0604030504040204" pitchFamily="34" charset="0"/>
            </a:endParaRPr>
          </a:p>
          <a:p>
            <a:pPr marL="449263" lvl="3" indent="-268288">
              <a:buClrTx/>
              <a:buFont typeface="Wingdings" panose="05000000000000000000" pitchFamily="2" charset="2"/>
              <a:buChar char="Ø"/>
            </a:pPr>
            <a:r>
              <a:rPr lang="de-DE" sz="1600" dirty="0">
                <a:ea typeface="Verdana" panose="020B0604030504040204" pitchFamily="34" charset="0"/>
                <a:cs typeface="Verdana" panose="020B0604030504040204" pitchFamily="34" charset="0"/>
              </a:rPr>
              <a:t>8 </a:t>
            </a:r>
            <a:r>
              <a:rPr lang="de-DE" sz="1600" dirty="0" err="1">
                <a:ea typeface="Verdana" panose="020B0604030504040204" pitchFamily="34" charset="0"/>
                <a:cs typeface="Verdana" panose="020B0604030504040204" pitchFamily="34" charset="0"/>
              </a:rPr>
              <a:t>inch</a:t>
            </a:r>
            <a:r>
              <a:rPr lang="de-DE" sz="1600" dirty="0">
                <a:ea typeface="Verdana" panose="020B0604030504040204" pitchFamily="34" charset="0"/>
                <a:cs typeface="Verdana" panose="020B0604030504040204" pitchFamily="34" charset="0"/>
              </a:rPr>
              <a:t> </a:t>
            </a:r>
            <a:r>
              <a:rPr lang="de-DE" sz="1600" dirty="0" err="1">
                <a:ea typeface="Verdana" panose="020B0604030504040204" pitchFamily="34" charset="0"/>
                <a:cs typeface="Verdana" panose="020B0604030504040204" pitchFamily="34" charset="0"/>
              </a:rPr>
              <a:t>process</a:t>
            </a:r>
            <a:endParaRPr lang="de-DE" sz="1600" dirty="0">
              <a:ea typeface="Verdana" panose="020B0604030504040204" pitchFamily="34" charset="0"/>
              <a:cs typeface="Verdana" panose="020B0604030504040204" pitchFamily="34" charset="0"/>
            </a:endParaRPr>
          </a:p>
          <a:p>
            <a:pPr marL="449263" lvl="3" indent="-268288">
              <a:buClrTx/>
              <a:buFont typeface="Wingdings" panose="05000000000000000000" pitchFamily="2" charset="2"/>
              <a:buChar char="Ø"/>
            </a:pPr>
            <a:r>
              <a:rPr lang="en-US" sz="1600" dirty="0">
                <a:ea typeface="Verdana" panose="020B0604030504040204" pitchFamily="34" charset="0"/>
                <a:cs typeface="Verdana" panose="020B0604030504040204" pitchFamily="34" charset="0"/>
              </a:rPr>
              <a:t>Double sided polished</a:t>
            </a:r>
          </a:p>
          <a:p>
            <a:pPr marL="449263" lvl="3" indent="-268288">
              <a:buClrTx/>
              <a:buFont typeface="Wingdings" panose="05000000000000000000" pitchFamily="2" charset="2"/>
              <a:buChar char="Ø"/>
            </a:pPr>
            <a:r>
              <a:rPr lang="de-DE" sz="1600" dirty="0">
                <a:ea typeface="Verdana" panose="020B0604030504040204" pitchFamily="34" charset="0"/>
                <a:cs typeface="Verdana" panose="020B0604030504040204" pitchFamily="34" charset="0"/>
              </a:rPr>
              <a:t>High </a:t>
            </a:r>
            <a:r>
              <a:rPr lang="de-DE" sz="1600" dirty="0" err="1">
                <a:ea typeface="Verdana" panose="020B0604030504040204" pitchFamily="34" charset="0"/>
                <a:cs typeface="Verdana" panose="020B0604030504040204" pitchFamily="34" charset="0"/>
              </a:rPr>
              <a:t>process</a:t>
            </a:r>
            <a:r>
              <a:rPr lang="de-DE" sz="1600" dirty="0">
                <a:ea typeface="Verdana" panose="020B0604030504040204" pitchFamily="34" charset="0"/>
                <a:cs typeface="Verdana" panose="020B0604030504040204" pitchFamily="34" charset="0"/>
              </a:rPr>
              <a:t> </a:t>
            </a:r>
            <a:r>
              <a:rPr lang="de-DE" sz="1600" dirty="0" err="1">
                <a:ea typeface="Verdana" panose="020B0604030504040204" pitchFamily="34" charset="0"/>
                <a:cs typeface="Verdana" panose="020B0604030504040204" pitchFamily="34" charset="0"/>
              </a:rPr>
              <a:t>stability</a:t>
            </a:r>
            <a:r>
              <a:rPr lang="de-DE" sz="1600" dirty="0">
                <a:ea typeface="Verdana" panose="020B0604030504040204" pitchFamily="34" charset="0"/>
                <a:cs typeface="Verdana" panose="020B0604030504040204" pitchFamily="34" charset="0"/>
              </a:rPr>
              <a:t> </a:t>
            </a:r>
          </a:p>
          <a:p>
            <a:pPr marL="449263" lvl="3" indent="-268288">
              <a:buClrTx/>
              <a:buFont typeface="Wingdings" panose="05000000000000000000" pitchFamily="2" charset="2"/>
              <a:buChar char="Ø"/>
            </a:pPr>
            <a:r>
              <a:rPr lang="de-DE" sz="1600" dirty="0">
                <a:ea typeface="Verdana" panose="020B0604030504040204" pitchFamily="34" charset="0"/>
                <a:cs typeface="Verdana" panose="020B0604030504040204" pitchFamily="34" charset="0"/>
              </a:rPr>
              <a:t>Fast </a:t>
            </a:r>
            <a:r>
              <a:rPr lang="de-DE" sz="1600" dirty="0" err="1">
                <a:ea typeface="Verdana" panose="020B0604030504040204" pitchFamily="34" charset="0"/>
                <a:cs typeface="Verdana" panose="020B0604030504040204" pitchFamily="34" charset="0"/>
              </a:rPr>
              <a:t>turnaround</a:t>
            </a:r>
            <a:r>
              <a:rPr lang="de-DE" sz="1600" dirty="0">
                <a:ea typeface="Verdana" panose="020B0604030504040204" pitchFamily="34" charset="0"/>
                <a:cs typeface="Verdana" panose="020B0604030504040204" pitchFamily="34" charset="0"/>
              </a:rPr>
              <a:t> </a:t>
            </a:r>
            <a:r>
              <a:rPr lang="de-DE" sz="1600" dirty="0" err="1">
                <a:ea typeface="Verdana" panose="020B0604030504040204" pitchFamily="34" charset="0"/>
                <a:cs typeface="Verdana" panose="020B0604030504040204" pitchFamily="34" charset="0"/>
              </a:rPr>
              <a:t>times</a:t>
            </a:r>
            <a:r>
              <a:rPr lang="de-DE" sz="1600" dirty="0">
                <a:ea typeface="Verdana" panose="020B0604030504040204" pitchFamily="34" charset="0"/>
                <a:cs typeface="Verdana" panose="020B0604030504040204" pitchFamily="34" charset="0"/>
              </a:rPr>
              <a:t> ( &lt; 6 </a:t>
            </a:r>
            <a:r>
              <a:rPr lang="de-DE" sz="1600" dirty="0" err="1">
                <a:ea typeface="Verdana" panose="020B0604030504040204" pitchFamily="34" charset="0"/>
                <a:cs typeface="Verdana" panose="020B0604030504040204" pitchFamily="34" charset="0"/>
              </a:rPr>
              <a:t>months</a:t>
            </a:r>
            <a:r>
              <a:rPr lang="de-DE" sz="1600" dirty="0">
                <a:ea typeface="Verdana" panose="020B0604030504040204" pitchFamily="34" charset="0"/>
                <a:cs typeface="Verdana" panose="020B0604030504040204" pitchFamily="34" charset="0"/>
              </a:rPr>
              <a:t>)</a:t>
            </a:r>
          </a:p>
          <a:p>
            <a:pPr marL="449263" lvl="3" indent="-268288">
              <a:buClrTx/>
              <a:buFont typeface="Wingdings" panose="05000000000000000000" pitchFamily="2" charset="2"/>
              <a:buChar char="Ø"/>
            </a:pPr>
            <a:r>
              <a:rPr lang="de-DE" sz="1600" dirty="0" err="1">
                <a:ea typeface="Verdana" panose="020B0604030504040204" pitchFamily="34" charset="0"/>
                <a:cs typeface="Verdana" panose="020B0604030504040204" pitchFamily="34" charset="0"/>
                <a:sym typeface="Wingdings" panose="05000000000000000000" pitchFamily="2" charset="2"/>
              </a:rPr>
              <a:t>Significant</a:t>
            </a:r>
            <a:r>
              <a:rPr lang="de-DE" sz="1600" dirty="0">
                <a:ea typeface="Verdana" panose="020B0604030504040204" pitchFamily="34" charset="0"/>
                <a:cs typeface="Verdana" panose="020B0604030504040204" pitchFamily="34" charset="0"/>
                <a:sym typeface="Wingdings" panose="05000000000000000000" pitchFamily="2" charset="2"/>
              </a:rPr>
              <a:t> </a:t>
            </a:r>
            <a:r>
              <a:rPr lang="de-DE" sz="1600" dirty="0" err="1">
                <a:ea typeface="Verdana" panose="020B0604030504040204" pitchFamily="34" charset="0"/>
                <a:cs typeface="Verdana" panose="020B0604030504040204" pitchFamily="34" charset="0"/>
                <a:sym typeface="Wingdings" panose="05000000000000000000" pitchFamily="2" charset="2"/>
              </a:rPr>
              <a:t>cost</a:t>
            </a:r>
            <a:r>
              <a:rPr lang="de-DE" sz="1600" dirty="0">
                <a:ea typeface="Verdana" panose="020B0604030504040204" pitchFamily="34" charset="0"/>
                <a:cs typeface="Verdana" panose="020B0604030504040204" pitchFamily="34" charset="0"/>
                <a:sym typeface="Wingdings" panose="05000000000000000000" pitchFamily="2" charset="2"/>
              </a:rPr>
              <a:t> </a:t>
            </a:r>
            <a:r>
              <a:rPr lang="de-DE" sz="1600" dirty="0" err="1">
                <a:ea typeface="Verdana" panose="020B0604030504040204" pitchFamily="34" charset="0"/>
                <a:cs typeface="Verdana" panose="020B0604030504040204" pitchFamily="34" charset="0"/>
                <a:sym typeface="Wingdings" panose="05000000000000000000" pitchFamily="2" charset="2"/>
              </a:rPr>
              <a:t>reduction</a:t>
            </a:r>
            <a:r>
              <a:rPr lang="de-DE" sz="1600" dirty="0">
                <a:ea typeface="Verdana" panose="020B0604030504040204" pitchFamily="34" charset="0"/>
                <a:cs typeface="Verdana" panose="020B0604030504040204" pitchFamily="34" charset="0"/>
                <a:sym typeface="Wingdings" panose="05000000000000000000" pitchFamily="2" charset="2"/>
              </a:rPr>
              <a:t> </a:t>
            </a:r>
          </a:p>
          <a:p>
            <a:pPr marL="449263" lvl="3" indent="-268288">
              <a:buClrTx/>
              <a:buFont typeface="Wingdings" panose="05000000000000000000" pitchFamily="2" charset="2"/>
              <a:buChar char="Ø"/>
            </a:pPr>
            <a:r>
              <a:rPr lang="de-DE" sz="1600" dirty="0" err="1">
                <a:ea typeface="Verdana" panose="020B0604030504040204" pitchFamily="34" charset="0"/>
                <a:cs typeface="Verdana" panose="020B0604030504040204" pitchFamily="34" charset="0"/>
                <a:sym typeface="Wingdings" panose="05000000000000000000" pitchFamily="2" charset="2"/>
              </a:rPr>
              <a:t>Increased</a:t>
            </a:r>
            <a:r>
              <a:rPr lang="de-DE" sz="1600" dirty="0">
                <a:ea typeface="Verdana" panose="020B0604030504040204" pitchFamily="34" charset="0"/>
                <a:cs typeface="Verdana" panose="020B0604030504040204" pitchFamily="34" charset="0"/>
                <a:sym typeface="Wingdings" panose="05000000000000000000" pitchFamily="2" charset="2"/>
              </a:rPr>
              <a:t> </a:t>
            </a:r>
            <a:r>
              <a:rPr lang="de-DE" sz="1600" dirty="0" err="1">
                <a:ea typeface="Verdana" panose="020B0604030504040204" pitchFamily="34" charset="0"/>
                <a:cs typeface="Verdana" panose="020B0604030504040204" pitchFamily="34" charset="0"/>
                <a:sym typeface="Wingdings" panose="05000000000000000000" pitchFamily="2" charset="2"/>
              </a:rPr>
              <a:t>availability</a:t>
            </a:r>
            <a:r>
              <a:rPr lang="de-DE" sz="1600" dirty="0">
                <a:ea typeface="Verdana" panose="020B0604030504040204" pitchFamily="34" charset="0"/>
                <a:cs typeface="Verdana" panose="020B0604030504040204" pitchFamily="34" charset="0"/>
                <a:sym typeface="Wingdings" panose="05000000000000000000" pitchFamily="2" charset="2"/>
              </a:rPr>
              <a:t> </a:t>
            </a:r>
            <a:r>
              <a:rPr lang="de-DE" sz="1600" dirty="0" err="1">
                <a:ea typeface="Verdana" panose="020B0604030504040204" pitchFamily="34" charset="0"/>
                <a:cs typeface="Verdana" panose="020B0604030504040204" pitchFamily="34" charset="0"/>
                <a:sym typeface="Wingdings" panose="05000000000000000000" pitchFamily="2" charset="2"/>
              </a:rPr>
              <a:t>of</a:t>
            </a:r>
            <a:r>
              <a:rPr lang="de-DE" sz="1600" dirty="0">
                <a:ea typeface="Verdana" panose="020B0604030504040204" pitchFamily="34" charset="0"/>
                <a:cs typeface="Verdana" panose="020B0604030504040204" pitchFamily="34" charset="0"/>
                <a:sym typeface="Wingdings" panose="05000000000000000000" pitchFamily="2" charset="2"/>
              </a:rPr>
              <a:t> </a:t>
            </a:r>
            <a:r>
              <a:rPr lang="de-DE" sz="1600" dirty="0" smtClean="0">
                <a:ea typeface="Verdana" panose="020B0604030504040204" pitchFamily="34" charset="0"/>
                <a:cs typeface="Verdana" panose="020B0604030504040204" pitchFamily="34" charset="0"/>
                <a:sym typeface="Wingdings" panose="05000000000000000000" pitchFamily="2" charset="2"/>
              </a:rPr>
              <a:t>DEPFETs</a:t>
            </a:r>
            <a:endParaRPr lang="de-DE" sz="1600" dirty="0">
              <a:ea typeface="Verdana" panose="020B0604030504040204" pitchFamily="34" charset="0"/>
              <a:cs typeface="Verdana" panose="020B0604030504040204" pitchFamily="34" charset="0"/>
              <a:sym typeface="Wingdings" panose="05000000000000000000" pitchFamily="2" charset="2"/>
            </a:endParaRPr>
          </a:p>
        </p:txBody>
      </p:sp>
      <p:pic>
        <p:nvPicPr>
          <p:cNvPr id="5"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2341" y="1836823"/>
            <a:ext cx="2956628" cy="2934645"/>
          </a:xfrm>
          <a:prstGeom prst="rect">
            <a:avLst/>
          </a:prstGeom>
        </p:spPr>
      </p:pic>
      <p:sp>
        <p:nvSpPr>
          <p:cNvPr id="6" name="TextBox 5"/>
          <p:cNvSpPr txBox="1"/>
          <p:nvPr/>
        </p:nvSpPr>
        <p:spPr>
          <a:xfrm>
            <a:off x="139327" y="3303557"/>
            <a:ext cx="5308436" cy="2677656"/>
          </a:xfrm>
          <a:prstGeom prst="rect">
            <a:avLst/>
          </a:prstGeom>
          <a:noFill/>
        </p:spPr>
        <p:txBody>
          <a:bodyPr wrap="square" rtlCol="0">
            <a:spAutoFit/>
          </a:bodyPr>
          <a:lstStyle/>
          <a:p>
            <a:pPr marL="180975" indent="-180975" algn="l">
              <a:buFont typeface="Wingdings" panose="05000000000000000000" pitchFamily="2" charset="2"/>
              <a:buChar char="§"/>
            </a:pPr>
            <a:r>
              <a:rPr lang="en-US" sz="1600" b="1" dirty="0" smtClean="0"/>
              <a:t>First CMOS based DEPFET prototype production started </a:t>
            </a:r>
            <a:r>
              <a:rPr lang="en-US" sz="1600" b="1" dirty="0" smtClean="0"/>
              <a:t> </a:t>
            </a:r>
            <a:r>
              <a:rPr lang="en-US" sz="1600" b="1" dirty="0" smtClean="0"/>
              <a:t>in </a:t>
            </a:r>
            <a:r>
              <a:rPr lang="en-US" sz="1600" b="1" dirty="0" smtClean="0"/>
              <a:t>December </a:t>
            </a:r>
            <a:r>
              <a:rPr lang="en-US" sz="1600" b="1" dirty="0" smtClean="0"/>
              <a:t>2015 and has been completed</a:t>
            </a:r>
          </a:p>
          <a:p>
            <a:pPr marL="542925" lvl="1" indent="-361950">
              <a:buClrTx/>
              <a:buFont typeface="Wingdings" panose="05000000000000000000" pitchFamily="2" charset="2"/>
              <a:buChar char="Ø"/>
            </a:pPr>
            <a:r>
              <a:rPr lang="en-US" sz="1800" kern="0" dirty="0">
                <a:latin typeface="Calibri" panose="020F0502020204030204" pitchFamily="34" charset="0"/>
              </a:rPr>
              <a:t>7-cell clusters</a:t>
            </a:r>
          </a:p>
          <a:p>
            <a:pPr marL="542925" lvl="1" indent="-361950">
              <a:buClrTx/>
              <a:buFont typeface="Wingdings" panose="05000000000000000000" pitchFamily="2" charset="2"/>
              <a:buChar char="Ø"/>
            </a:pPr>
            <a:r>
              <a:rPr lang="en-US" sz="1800" kern="0" dirty="0" err="1">
                <a:latin typeface="Calibri" panose="020F0502020204030204" pitchFamily="34" charset="0"/>
              </a:rPr>
              <a:t>Macropixels</a:t>
            </a:r>
            <a:r>
              <a:rPr lang="en-US" sz="1800" kern="0" dirty="0">
                <a:latin typeface="Calibri" panose="020F0502020204030204" pitchFamily="34" charset="0"/>
              </a:rPr>
              <a:t> </a:t>
            </a:r>
          </a:p>
          <a:p>
            <a:pPr marL="542925" lvl="1" indent="-361950">
              <a:buClrTx/>
              <a:buFont typeface="Wingdings" panose="05000000000000000000" pitchFamily="2" charset="2"/>
              <a:buChar char="Ø"/>
            </a:pPr>
            <a:r>
              <a:rPr lang="en-US" sz="1800" kern="0" dirty="0">
                <a:latin typeface="Calibri" panose="020F0502020204030204" pitchFamily="34" charset="0"/>
              </a:rPr>
              <a:t>3x3 matrix (smaller pixels)</a:t>
            </a:r>
          </a:p>
          <a:p>
            <a:pPr marL="542925" lvl="1" indent="-361950">
              <a:buClrTx/>
              <a:buFont typeface="Wingdings" panose="05000000000000000000" pitchFamily="2" charset="2"/>
              <a:buChar char="Ø"/>
            </a:pPr>
            <a:r>
              <a:rPr lang="en-US" sz="1800" kern="0" dirty="0">
                <a:latin typeface="Calibri" panose="020F0502020204030204" pitchFamily="34" charset="0"/>
              </a:rPr>
              <a:t>8x8 matrix (UBM required</a:t>
            </a:r>
            <a:r>
              <a:rPr lang="en-US" sz="1800" kern="0" dirty="0" smtClean="0">
                <a:latin typeface="Calibri" panose="020F0502020204030204" pitchFamily="34" charset="0"/>
              </a:rPr>
              <a:t>)</a:t>
            </a:r>
            <a:endParaRPr lang="en-US" sz="1600" b="1" dirty="0" smtClean="0"/>
          </a:p>
          <a:p>
            <a:pPr marL="285750" indent="-285750" algn="l">
              <a:buFont typeface="Wingdings" panose="05000000000000000000" pitchFamily="2" charset="2"/>
              <a:buChar char="§"/>
            </a:pPr>
            <a:endParaRPr lang="en-US" sz="1600" b="1" dirty="0" smtClean="0"/>
          </a:p>
          <a:p>
            <a:pPr marL="285750" indent="-285750" algn="l">
              <a:buFont typeface="Wingdings" panose="05000000000000000000" pitchFamily="2" charset="2"/>
              <a:buChar char="§"/>
            </a:pPr>
            <a:r>
              <a:rPr lang="en-US" sz="1600" b="1" dirty="0" smtClean="0"/>
              <a:t>First sample has been delivered last Friday</a:t>
            </a:r>
            <a:endParaRPr lang="de-DE" sz="1600" b="1" dirty="0"/>
          </a:p>
        </p:txBody>
      </p:sp>
      <p:pic>
        <p:nvPicPr>
          <p:cNvPr id="7" name="Picture 30" descr="pnsensor_logo_bluegreen"/>
          <p:cNvPicPr>
            <a:picLocks noChangeAspect="1" noChangeArrowheads="1"/>
          </p:cNvPicPr>
          <p:nvPr/>
        </p:nvPicPr>
        <p:blipFill>
          <a:blip r:embed="rId3" cstate="print"/>
          <a:srcRect/>
          <a:stretch>
            <a:fillRect/>
          </a:stretch>
        </p:blipFill>
        <p:spPr bwMode="auto">
          <a:xfrm>
            <a:off x="5862222" y="2081809"/>
            <a:ext cx="1901614" cy="502372"/>
          </a:xfrm>
          <a:prstGeom prst="rect">
            <a:avLst/>
          </a:prstGeom>
          <a:noFill/>
          <a:ln w="9525">
            <a:noFill/>
            <a:miter lim="800000"/>
            <a:headEnd/>
            <a:tailEnd/>
          </a:ln>
        </p:spPr>
      </p:pic>
      <p:sp>
        <p:nvSpPr>
          <p:cNvPr id="8" name="Title 1"/>
          <p:cNvSpPr>
            <a:spLocks noGrp="1"/>
          </p:cNvSpPr>
          <p:nvPr>
            <p:ph type="title"/>
          </p:nvPr>
        </p:nvSpPr>
        <p:spPr>
          <a:xfrm>
            <a:off x="1106933" y="34925"/>
            <a:ext cx="7101885" cy="706438"/>
          </a:xfrm>
        </p:spPr>
        <p:txBody>
          <a:bodyPr/>
          <a:lstStyle/>
          <a:p>
            <a:r>
              <a:rPr lang="en-US" dirty="0" smtClean="0"/>
              <a:t>CMOS process based DEPFETs</a:t>
            </a:r>
            <a:endParaRPr lang="de-DE" dirty="0"/>
          </a:p>
        </p:txBody>
      </p:sp>
    </p:spTree>
    <p:extLst>
      <p:ext uri="{BB962C8B-B14F-4D97-AF65-F5344CB8AC3E}">
        <p14:creationId xmlns:p14="http://schemas.microsoft.com/office/powerpoint/2010/main" val="3809922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a:t>
            </a:r>
            <a:endParaRPr lang="de-DE" sz="3600" dirty="0"/>
          </a:p>
        </p:txBody>
      </p:sp>
      <p:sp>
        <p:nvSpPr>
          <p:cNvPr id="3" name="TextBox 2"/>
          <p:cNvSpPr txBox="1"/>
          <p:nvPr/>
        </p:nvSpPr>
        <p:spPr>
          <a:xfrm>
            <a:off x="206062" y="887794"/>
            <a:ext cx="8628845" cy="5909310"/>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All the components to build the </a:t>
            </a:r>
            <a:r>
              <a:rPr lang="en-US" dirty="0" err="1" smtClean="0"/>
              <a:t>MiniSDD</a:t>
            </a:r>
            <a:r>
              <a:rPr lang="en-US" dirty="0" smtClean="0"/>
              <a:t> ladder and quadrant camera are in our hands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Bare module assembly has been accomplished successfully</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first Focal Plane Module is expected by June 2016</a:t>
            </a:r>
            <a:endParaRPr lang="en-US" dirty="0"/>
          </a:p>
          <a:p>
            <a:pPr marL="541338" indent="-271463">
              <a:buFont typeface="Wingdings" panose="05000000000000000000" pitchFamily="2" charset="2"/>
              <a:buChar char="Ø"/>
            </a:pPr>
            <a:r>
              <a:rPr lang="en-US" dirty="0" smtClean="0"/>
              <a:t>The first </a:t>
            </a:r>
            <a:r>
              <a:rPr lang="en-US" dirty="0" err="1" smtClean="0"/>
              <a:t>MiniSDD</a:t>
            </a:r>
            <a:r>
              <a:rPr lang="en-US" dirty="0" smtClean="0"/>
              <a:t> ladder camera will be available in Summer</a:t>
            </a:r>
          </a:p>
          <a:p>
            <a:pPr marL="541338" indent="-271463">
              <a:buFont typeface="Wingdings" panose="05000000000000000000" pitchFamily="2" charset="2"/>
              <a:buChar char="Ø"/>
            </a:pPr>
            <a:r>
              <a:rPr lang="en-US" dirty="0" smtClean="0"/>
              <a:t>The full electronics chain is already successfully working</a:t>
            </a:r>
          </a:p>
          <a:p>
            <a:pPr marL="541338" indent="-271463">
              <a:buFont typeface="Wingdings" panose="05000000000000000000" pitchFamily="2" charset="2"/>
              <a:buChar char="Ø"/>
            </a:pPr>
            <a:r>
              <a:rPr lang="en-US" dirty="0" smtClean="0"/>
              <a:t>The vacuum Ladder test stand is available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a:t>
            </a:r>
            <a:r>
              <a:rPr lang="en-US" dirty="0" smtClean="0"/>
              <a:t>quadrant </a:t>
            </a:r>
            <a:r>
              <a:rPr lang="en-US" dirty="0" smtClean="0"/>
              <a:t>camera will be available </a:t>
            </a:r>
            <a:r>
              <a:rPr lang="en-US" dirty="0" smtClean="0"/>
              <a:t>in Autumn.</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fist Full Format ASIC F1 is operational and test with the sensors have started</a:t>
            </a:r>
          </a:p>
          <a:p>
            <a:pPr marL="541338" indent="-271463">
              <a:buFont typeface="Wingdings" panose="05000000000000000000" pitchFamily="2" charset="2"/>
              <a:buChar char="Ø"/>
            </a:pPr>
            <a:r>
              <a:rPr lang="en-US" dirty="0" smtClean="0"/>
              <a:t>The ASIC is fully functional but a second version F2 is needed in order to get full specs with the 1-Mpixel Camera. This second version was always foreseen in our planning.</a:t>
            </a:r>
          </a:p>
          <a:p>
            <a:pPr marL="541338" indent="-271463">
              <a:buFont typeface="Wingdings" panose="05000000000000000000" pitchFamily="2" charset="2"/>
              <a:buChar char="Ø"/>
            </a:pPr>
            <a:r>
              <a:rPr lang="en-US" dirty="0" smtClean="0"/>
              <a:t>A test ASIC MM7 with the final optimized </a:t>
            </a:r>
            <a:r>
              <a:rPr lang="en-US" dirty="0" err="1" smtClean="0"/>
              <a:t>MiniSDD</a:t>
            </a:r>
            <a:r>
              <a:rPr lang="en-US" dirty="0" smtClean="0"/>
              <a:t> </a:t>
            </a:r>
            <a:r>
              <a:rPr lang="en-US" dirty="0" smtClean="0"/>
              <a:t>front-end has been submitted on May 16.</a:t>
            </a:r>
          </a:p>
          <a:p>
            <a:pPr marL="541338" indent="-271463">
              <a:buFont typeface="Wingdings" panose="05000000000000000000" pitchFamily="2" charset="2"/>
              <a:buChar char="Ø"/>
            </a:pPr>
            <a:r>
              <a:rPr lang="en-US" dirty="0" smtClean="0"/>
              <a:t>The submission of the F2 ASIC is foreseen by November 2016</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design of the 1-Mpixel mechanics is almost complete. </a:t>
            </a:r>
          </a:p>
          <a:p>
            <a:pPr marL="541338" indent="-271463">
              <a:buFont typeface="Wingdings" panose="05000000000000000000" pitchFamily="2" charset="2"/>
              <a:buChar char="Ø"/>
            </a:pPr>
            <a:r>
              <a:rPr lang="en-US" dirty="0" smtClean="0"/>
              <a:t>The full mechanics is expected by March 2017.</a:t>
            </a:r>
          </a:p>
          <a:p>
            <a:pPr marL="541338" indent="-271463">
              <a:buFont typeface="Wingdings" panose="05000000000000000000" pitchFamily="2" charset="2"/>
              <a:buChar char="Ø"/>
            </a:pPr>
            <a:r>
              <a:rPr lang="en-US" dirty="0" smtClean="0"/>
              <a:t>XY stages are already available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More resources have been attributed to the calibration WP</a:t>
            </a:r>
          </a:p>
          <a:p>
            <a:pPr marL="555625" indent="-285750">
              <a:buFont typeface="Wingdings" panose="05000000000000000000" pitchFamily="2" charset="2"/>
              <a:buChar char="Ø"/>
            </a:pPr>
            <a:r>
              <a:rPr lang="en-US" dirty="0" smtClean="0"/>
              <a:t>The F1 + </a:t>
            </a:r>
            <a:r>
              <a:rPr lang="en-US" dirty="0" err="1" smtClean="0"/>
              <a:t>MiniSDD</a:t>
            </a:r>
            <a:r>
              <a:rPr lang="en-US" dirty="0" smtClean="0"/>
              <a:t> chain can now be simulated</a:t>
            </a:r>
          </a:p>
          <a:p>
            <a:pPr marL="555625" indent="-285750">
              <a:buFont typeface="Wingdings" panose="05000000000000000000" pitchFamily="2" charset="2"/>
              <a:buChar char="Ø"/>
            </a:pPr>
            <a:r>
              <a:rPr lang="en-US" dirty="0" smtClean="0"/>
              <a:t>A path toward the calibration of the full camera has been identified</a:t>
            </a:r>
          </a:p>
          <a:p>
            <a:pPr marL="555625" indent="-285750">
              <a:buFont typeface="Wingdings" panose="05000000000000000000" pitchFamily="2" charset="2"/>
              <a:buChar char="Ø"/>
            </a:pPr>
            <a:endParaRPr lang="en-US" dirty="0"/>
          </a:p>
          <a:p>
            <a:pPr marL="269875" indent="-269875">
              <a:buFont typeface="Wingdings" panose="05000000000000000000" pitchFamily="2" charset="2"/>
              <a:buChar char="§"/>
            </a:pPr>
            <a:r>
              <a:rPr lang="en-US" dirty="0" smtClean="0"/>
              <a:t>The </a:t>
            </a:r>
            <a:r>
              <a:rPr lang="en-US" dirty="0" err="1" smtClean="0"/>
              <a:t>MiniSDD</a:t>
            </a:r>
            <a:r>
              <a:rPr lang="en-US" dirty="0" smtClean="0"/>
              <a:t> 1-Mpixel camera is foreseen by December 2017</a:t>
            </a:r>
            <a:endParaRPr lang="de-DE" dirty="0"/>
          </a:p>
        </p:txBody>
      </p:sp>
    </p:spTree>
    <p:extLst>
      <p:ext uri="{BB962C8B-B14F-4D97-AF65-F5344CB8AC3E}">
        <p14:creationId xmlns:p14="http://schemas.microsoft.com/office/powerpoint/2010/main" val="3182256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3034357"/>
            <a:ext cx="9144000" cy="923330"/>
          </a:xfrm>
          <a:prstGeom prst="rect">
            <a:avLst/>
          </a:prstGeom>
        </p:spPr>
        <p:txBody>
          <a:bodyPr wrap="square">
            <a:spAutoFit/>
          </a:bodyPr>
          <a:lstStyle/>
          <a:p>
            <a:pPr algn="ctr"/>
            <a:r>
              <a:rPr lang="en-US" sz="5400" b="1" i="1" dirty="0" smtClean="0"/>
              <a:t>BACKUP SLIDES</a:t>
            </a:r>
            <a:endParaRPr lang="en-US" sz="5400" i="1" dirty="0"/>
          </a:p>
        </p:txBody>
      </p:sp>
    </p:spTree>
    <p:extLst>
      <p:ext uri="{BB962C8B-B14F-4D97-AF65-F5344CB8AC3E}">
        <p14:creationId xmlns:p14="http://schemas.microsoft.com/office/powerpoint/2010/main" val="30551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2521891"/>
            <a:ext cx="9144000" cy="1754326"/>
          </a:xfrm>
          <a:prstGeom prst="rect">
            <a:avLst/>
          </a:prstGeom>
        </p:spPr>
        <p:txBody>
          <a:bodyPr wrap="square">
            <a:spAutoFit/>
          </a:bodyPr>
          <a:lstStyle/>
          <a:p>
            <a:pPr algn="ctr"/>
            <a:r>
              <a:rPr lang="en-US" sz="5400" i="1" dirty="0" smtClean="0"/>
              <a:t>Calibration and System Simulation</a:t>
            </a:r>
            <a:endParaRPr lang="en-US" sz="5400" i="1" dirty="0"/>
          </a:p>
        </p:txBody>
      </p:sp>
    </p:spTree>
    <p:extLst>
      <p:ext uri="{BB962C8B-B14F-4D97-AF65-F5344CB8AC3E}">
        <p14:creationId xmlns:p14="http://schemas.microsoft.com/office/powerpoint/2010/main" val="421407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simulation and calibration</a:t>
            </a:r>
            <a:endParaRPr lang="de-DE" dirty="0"/>
          </a:p>
        </p:txBody>
      </p:sp>
      <p:sp>
        <p:nvSpPr>
          <p:cNvPr id="4" name="Rectangle 3"/>
          <p:cNvSpPr/>
          <p:nvPr/>
        </p:nvSpPr>
        <p:spPr>
          <a:xfrm>
            <a:off x="0" y="825738"/>
            <a:ext cx="5096495" cy="6340197"/>
          </a:xfrm>
          <a:prstGeom prst="rect">
            <a:avLst/>
          </a:prstGeom>
        </p:spPr>
        <p:txBody>
          <a:bodyPr wrap="square">
            <a:spAutoFit/>
          </a:bodyPr>
          <a:lstStyle/>
          <a:p>
            <a:pPr marL="285750" indent="-285750">
              <a:buFont typeface="Wingdings" panose="05000000000000000000" pitchFamily="2" charset="2"/>
              <a:buChar char="§"/>
            </a:pPr>
            <a:r>
              <a:rPr lang="en-US" dirty="0"/>
              <a:t>The calibration effort has been increased assigning more tasks and more resources to the group at Polytechnic in Milan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Two setups for F1-MiniSDD assemblies are available and in operation in Milan and </a:t>
            </a:r>
            <a:r>
              <a:rPr lang="en-US" dirty="0" smtClean="0"/>
              <a:t>Munich</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The full acquisition chain is now modeled in the simulation software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The </a:t>
            </a:r>
            <a:r>
              <a:rPr lang="en-US" dirty="0" err="1" smtClean="0"/>
              <a:t>MiniSDD</a:t>
            </a:r>
            <a:r>
              <a:rPr lang="en-US" dirty="0" smtClean="0"/>
              <a:t> + F1 </a:t>
            </a:r>
            <a:r>
              <a:rPr lang="en-US" dirty="0"/>
              <a:t>output nominal characteristic together with all the trim knobs have been </a:t>
            </a:r>
            <a:r>
              <a:rPr lang="en-US" dirty="0" smtClean="0"/>
              <a:t>implemented</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linearity and the stability of the LED used to calibrate the first DSSC prototype system has been verified -&gt; </a:t>
            </a:r>
            <a:r>
              <a:rPr lang="en-US" dirty="0"/>
              <a:t>LED array suitable for calibration of pixel matrix</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For the full calibration of the pixel arrays multiple sources have to be used</a:t>
            </a:r>
          </a:p>
          <a:p>
            <a:pPr marL="541338" indent="-271463">
              <a:buFont typeface="Wingdings" panose="05000000000000000000" pitchFamily="2" charset="2"/>
              <a:buChar char="Ø"/>
            </a:pPr>
            <a:r>
              <a:rPr lang="en-US" dirty="0"/>
              <a:t>Array of LED for curve shape determination</a:t>
            </a:r>
          </a:p>
          <a:p>
            <a:pPr marL="541338" indent="-271463">
              <a:buFont typeface="Wingdings" panose="05000000000000000000" pitchFamily="2" charset="2"/>
              <a:buChar char="Ø"/>
            </a:pPr>
            <a:r>
              <a:rPr lang="en-US" dirty="0"/>
              <a:t>X-ray source for low-deposited charge absolute calibration</a:t>
            </a:r>
          </a:p>
          <a:p>
            <a:pPr marL="541338" indent="-271463">
              <a:buFont typeface="Wingdings" panose="05000000000000000000" pitchFamily="2" charset="2"/>
              <a:buChar char="Ø"/>
            </a:pPr>
            <a:r>
              <a:rPr lang="en-US" dirty="0"/>
              <a:t>Proton source for high-deposited charge calibration (</a:t>
            </a:r>
            <a:r>
              <a:rPr lang="en-US" dirty="0" err="1"/>
              <a:t>beamtime</a:t>
            </a:r>
            <a:r>
              <a:rPr lang="en-US" dirty="0"/>
              <a:t> at LABEC scheduled, see calibration slides)</a:t>
            </a:r>
          </a:p>
          <a:p>
            <a:endParaRPr lang="en-US" b="1" dirty="0"/>
          </a:p>
          <a:p>
            <a:pPr marL="285750" indent="-285750">
              <a:buFont typeface="Wingdings" panose="05000000000000000000" pitchFamily="2" charset="2"/>
              <a:buChar char="§"/>
            </a:pPr>
            <a:endParaRPr lang="en-US" dirty="0"/>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6495" y="3541556"/>
            <a:ext cx="4047505" cy="3316444"/>
          </a:xfrm>
          <a:prstGeom prst="rect">
            <a:avLst/>
          </a:prstGeom>
        </p:spPr>
      </p:pic>
      <p:pic>
        <p:nvPicPr>
          <p:cNvPr id="67" name="Bild 9"/>
          <p:cNvPicPr>
            <a:picLocks noChangeAspect="1"/>
          </p:cNvPicPr>
          <p:nvPr/>
        </p:nvPicPr>
        <p:blipFill>
          <a:blip r:embed="rId3"/>
          <a:stretch>
            <a:fillRect/>
          </a:stretch>
        </p:blipFill>
        <p:spPr>
          <a:xfrm>
            <a:off x="5419795" y="1055664"/>
            <a:ext cx="3482879" cy="2789025"/>
          </a:xfrm>
          <a:prstGeom prst="rect">
            <a:avLst/>
          </a:prstGeom>
        </p:spPr>
      </p:pic>
      <p:sp>
        <p:nvSpPr>
          <p:cNvPr id="68" name="Textfeld 11"/>
          <p:cNvSpPr txBox="1"/>
          <p:nvPr/>
        </p:nvSpPr>
        <p:spPr>
          <a:xfrm rot="16200000">
            <a:off x="8441544" y="1191618"/>
            <a:ext cx="733572" cy="461665"/>
          </a:xfrm>
          <a:prstGeom prst="rect">
            <a:avLst/>
          </a:prstGeom>
          <a:solidFill>
            <a:schemeClr val="bg1"/>
          </a:solidFill>
        </p:spPr>
        <p:txBody>
          <a:bodyPr wrap="square" rtlCol="0">
            <a:spAutoFit/>
          </a:bodyPr>
          <a:lstStyle/>
          <a:p>
            <a:r>
              <a:rPr lang="en-US" sz="1200" dirty="0"/>
              <a:t>P</a:t>
            </a:r>
            <a:r>
              <a:rPr lang="en-US" sz="1200" dirty="0" smtClean="0"/>
              <a:t>hotons</a:t>
            </a:r>
            <a:endParaRPr lang="en-US" sz="1200" dirty="0"/>
          </a:p>
        </p:txBody>
      </p:sp>
      <p:sp>
        <p:nvSpPr>
          <p:cNvPr id="69" name="Textfeld 13"/>
          <p:cNvSpPr txBox="1"/>
          <p:nvPr/>
        </p:nvSpPr>
        <p:spPr>
          <a:xfrm>
            <a:off x="5617865" y="919780"/>
            <a:ext cx="2637676" cy="307777"/>
          </a:xfrm>
          <a:prstGeom prst="rect">
            <a:avLst/>
          </a:prstGeom>
          <a:solidFill>
            <a:schemeClr val="bg1"/>
          </a:solidFill>
          <a:ln>
            <a:solidFill>
              <a:schemeClr val="tx1"/>
            </a:solidFill>
          </a:ln>
        </p:spPr>
        <p:txBody>
          <a:bodyPr wrap="square" rtlCol="0">
            <a:spAutoFit/>
          </a:bodyPr>
          <a:lstStyle/>
          <a:p>
            <a:r>
              <a:rPr lang="en-US" dirty="0" smtClean="0"/>
              <a:t>Reconstructed Photons</a:t>
            </a:r>
            <a:endParaRPr lang="en-US" dirty="0"/>
          </a:p>
        </p:txBody>
      </p:sp>
    </p:spTree>
    <p:extLst>
      <p:ext uri="{BB962C8B-B14F-4D97-AF65-F5344CB8AC3E}">
        <p14:creationId xmlns:p14="http://schemas.microsoft.com/office/powerpoint/2010/main" val="3274572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Assemblies list</a:t>
            </a:r>
            <a:endParaRPr lang="en-US" dirty="0"/>
          </a:p>
        </p:txBody>
      </p:sp>
      <p:pic>
        <p:nvPicPr>
          <p:cNvPr id="6" name="Picture 5" descr="SensorChipList.pdf"/>
          <p:cNvPicPr>
            <a:picLocks noChangeAspect="1"/>
          </p:cNvPicPr>
          <p:nvPr/>
        </p:nvPicPr>
        <p:blipFill rotWithShape="1">
          <a:blip r:embed="rId2" cstate="email">
            <a:extLst>
              <a:ext uri="{28A0092B-C50C-407E-A947-70E740481C1C}">
                <a14:useLocalDpi xmlns:a14="http://schemas.microsoft.com/office/drawing/2010/main"/>
              </a:ext>
            </a:extLst>
          </a:blip>
          <a:srcRect t="7531" b="5739"/>
          <a:stretch/>
        </p:blipFill>
        <p:spPr>
          <a:xfrm>
            <a:off x="4193352" y="953546"/>
            <a:ext cx="4702413" cy="5771419"/>
          </a:xfrm>
          <a:prstGeom prst="rect">
            <a:avLst/>
          </a:prstGeom>
          <a:solidFill>
            <a:schemeClr val="bg1"/>
          </a:solidFill>
        </p:spPr>
      </p:pic>
      <p:sp>
        <p:nvSpPr>
          <p:cNvPr id="7" name="TextBox 6"/>
          <p:cNvSpPr txBox="1"/>
          <p:nvPr/>
        </p:nvSpPr>
        <p:spPr>
          <a:xfrm>
            <a:off x="211685" y="953546"/>
            <a:ext cx="3538150" cy="1323439"/>
          </a:xfrm>
          <a:prstGeom prst="rect">
            <a:avLst/>
          </a:prstGeom>
          <a:noFill/>
        </p:spPr>
        <p:txBody>
          <a:bodyPr wrap="square" rtlCol="0">
            <a:spAutoFit/>
          </a:bodyPr>
          <a:lstStyle/>
          <a:p>
            <a:r>
              <a:rPr lang="en-US" sz="2000" dirty="0" smtClean="0"/>
              <a:t>Each bare module and each FPM is accompanied by a circulation letter (stored at DESY FeC)</a:t>
            </a:r>
            <a:endParaRPr lang="en-US" dirty="0"/>
          </a:p>
        </p:txBody>
      </p:sp>
      <p:pic>
        <p:nvPicPr>
          <p:cNvPr id="8" name="Picture 7" descr="Circulation_letter.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98" y="2459949"/>
            <a:ext cx="4281451" cy="3226796"/>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423" y="3506478"/>
            <a:ext cx="1517986" cy="697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079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smtClean="0"/>
              <a:t>2D Layer Scans</a:t>
            </a:r>
            <a:endParaRPr lang="en-AU" dirty="0"/>
          </a:p>
        </p:txBody>
      </p:sp>
      <p:sp>
        <p:nvSpPr>
          <p:cNvPr id="3" name="Textplatzhalter 2"/>
          <p:cNvSpPr>
            <a:spLocks noGrp="1"/>
          </p:cNvSpPr>
          <p:nvPr>
            <p:ph type="body" sz="quarter" idx="10"/>
          </p:nvPr>
        </p:nvSpPr>
        <p:spPr>
          <a:xfrm>
            <a:off x="357158" y="908650"/>
            <a:ext cx="8786842" cy="864120"/>
          </a:xfrm>
        </p:spPr>
        <p:txBody>
          <a:bodyPr/>
          <a:lstStyle/>
          <a:p>
            <a:r>
              <a:rPr lang="en-AU" dirty="0" smtClean="0"/>
              <a:t>Precisely focussed laser spot </a:t>
            </a:r>
            <a:r>
              <a:rPr lang="en-AU" dirty="0"/>
              <a:t>(few µm) </a:t>
            </a:r>
            <a:r>
              <a:rPr lang="en-AU" dirty="0" smtClean="0"/>
              <a:t>was used to scan the pixel acceptance:</a:t>
            </a:r>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r>
              <a:rPr lang="en-AU" dirty="0" smtClean="0"/>
              <a:t>Hexagonal acceptance obvious</a:t>
            </a:r>
          </a:p>
          <a:p>
            <a:r>
              <a:rPr lang="en-AU" dirty="0" smtClean="0"/>
              <a:t>No efficiency loss between pixels </a:t>
            </a:r>
            <a:r>
              <a:rPr lang="en-AU" dirty="0" smtClean="0">
                <a:sym typeface="Wingdings"/>
              </a:rPr>
              <a:t></a:t>
            </a:r>
            <a:endParaRPr lang="en-AU" dirty="0" smtClean="0"/>
          </a:p>
          <a:p>
            <a:r>
              <a:rPr lang="en-AU" dirty="0" smtClean="0"/>
              <a:t>Compression at high charges leads to increase of sum at edges </a:t>
            </a:r>
            <a:r>
              <a:rPr lang="en-AU" dirty="0" smtClean="0">
                <a:sym typeface="Wingdings"/>
              </a:rPr>
              <a:t></a:t>
            </a:r>
            <a:r>
              <a:rPr lang="en-AU" dirty="0" smtClean="0"/>
              <a:t> </a:t>
            </a:r>
            <a:endParaRPr lang="en-AU" dirty="0"/>
          </a:p>
        </p:txBody>
      </p:sp>
      <p:pic>
        <p:nvPicPr>
          <p:cNvPr id="4" name="Bild 3" descr="Linear_3Px_Top_AspectRati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430" y="1412721"/>
            <a:ext cx="4177174" cy="3960550"/>
          </a:xfrm>
          <a:prstGeom prst="rect">
            <a:avLst/>
          </a:prstGeom>
        </p:spPr>
      </p:pic>
      <p:pic>
        <p:nvPicPr>
          <p:cNvPr id="5" name="Bild 4" descr="Nonlinear_3Px_Top_AspectRat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924" y="1412720"/>
            <a:ext cx="4290076" cy="3954257"/>
          </a:xfrm>
          <a:prstGeom prst="rect">
            <a:avLst/>
          </a:prstGeom>
        </p:spPr>
      </p:pic>
      <p:sp>
        <p:nvSpPr>
          <p:cNvPr id="6" name="Rechteck 5"/>
          <p:cNvSpPr/>
          <p:nvPr/>
        </p:nvSpPr>
        <p:spPr bwMode="auto">
          <a:xfrm>
            <a:off x="971500" y="1916790"/>
            <a:ext cx="2592360" cy="50407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r>
              <a:rPr lang="en-AU" dirty="0" smtClean="0"/>
              <a:t>Sum in 3 pixels</a:t>
            </a:r>
          </a:p>
          <a:p>
            <a:pPr algn="l"/>
            <a:r>
              <a:rPr lang="en-AU" b="1" dirty="0" smtClean="0"/>
              <a:t>Low</a:t>
            </a:r>
            <a:r>
              <a:rPr lang="en-AU" dirty="0" smtClean="0"/>
              <a:t> charge injection</a:t>
            </a:r>
            <a:endParaRPr lang="en-AU" dirty="0"/>
          </a:p>
        </p:txBody>
      </p:sp>
      <p:sp>
        <p:nvSpPr>
          <p:cNvPr id="7" name="Rechteck 6"/>
          <p:cNvSpPr/>
          <p:nvPr/>
        </p:nvSpPr>
        <p:spPr bwMode="auto">
          <a:xfrm>
            <a:off x="5364110" y="1916790"/>
            <a:ext cx="2592360" cy="50407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r>
              <a:rPr lang="en-AU" dirty="0" smtClean="0"/>
              <a:t>Sum in 3 pixels (rescaled)</a:t>
            </a:r>
          </a:p>
          <a:p>
            <a:pPr algn="l"/>
            <a:r>
              <a:rPr lang="en-AU" b="1" dirty="0" smtClean="0"/>
              <a:t>High</a:t>
            </a:r>
            <a:r>
              <a:rPr lang="en-AU" dirty="0" smtClean="0"/>
              <a:t> charge injection</a:t>
            </a:r>
            <a:endParaRPr lang="en-AU" dirty="0"/>
          </a:p>
        </p:txBody>
      </p:sp>
    </p:spTree>
    <p:extLst>
      <p:ext uri="{BB962C8B-B14F-4D97-AF65-F5344CB8AC3E}">
        <p14:creationId xmlns:p14="http://schemas.microsoft.com/office/powerpoint/2010/main" val="1908734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FENICE for the 64x64 sensor</a:t>
            </a:r>
            <a:endParaRPr lang="en-US" dirty="0"/>
          </a:p>
        </p:txBody>
      </p:sp>
      <p:sp>
        <p:nvSpPr>
          <p:cNvPr id="3" name="Content Placeholder 2"/>
          <p:cNvSpPr>
            <a:spLocks noGrp="1"/>
          </p:cNvSpPr>
          <p:nvPr>
            <p:ph idx="4294967295"/>
          </p:nvPr>
        </p:nvSpPr>
        <p:spPr>
          <a:xfrm>
            <a:off x="121612" y="955675"/>
            <a:ext cx="8894222" cy="4896035"/>
          </a:xfrm>
          <a:prstGeom prst="rect">
            <a:avLst/>
          </a:prstGeom>
        </p:spPr>
        <p:txBody>
          <a:bodyPr/>
          <a:lstStyle/>
          <a:p>
            <a:pPr>
              <a:buFont typeface="Wingdings" panose="05000000000000000000" pitchFamily="2" charset="2"/>
              <a:buChar char="§"/>
            </a:pPr>
            <a:r>
              <a:rPr lang="en-US" dirty="0" smtClean="0"/>
              <a:t>Ladder mechanics repositioned in order to allow illumination of the 64x64 sensor (placed horizontal and not vertical)</a:t>
            </a:r>
          </a:p>
          <a:p>
            <a:pPr>
              <a:buFont typeface="Wingdings" panose="05000000000000000000" pitchFamily="2" charset="2"/>
              <a:buChar char="§"/>
            </a:pPr>
            <a:endParaRPr lang="en-US" dirty="0"/>
          </a:p>
          <a:p>
            <a:pPr>
              <a:buFont typeface="Wingdings" panose="05000000000000000000" pitchFamily="2" charset="2"/>
              <a:buChar char="§"/>
            </a:pPr>
            <a:endParaRPr lang="en-US" dirty="0" smtClean="0"/>
          </a:p>
          <a:p>
            <a:pPr>
              <a:buFont typeface="Wingdings" panose="05000000000000000000" pitchFamily="2" charset="2"/>
              <a:buChar char="§"/>
            </a:pPr>
            <a:endParaRPr lang="en-US" dirty="0"/>
          </a:p>
          <a:p>
            <a:pPr>
              <a:buFont typeface="Wingdings" panose="05000000000000000000" pitchFamily="2" charset="2"/>
              <a:buChar char="§"/>
            </a:pPr>
            <a:endParaRPr lang="en-US" dirty="0" smtClean="0"/>
          </a:p>
          <a:p>
            <a:pPr>
              <a:buFont typeface="Wingdings" panose="05000000000000000000" pitchFamily="2" charset="2"/>
              <a:buChar char="§"/>
            </a:pPr>
            <a:endParaRPr lang="en-US" dirty="0"/>
          </a:p>
          <a:p>
            <a:pPr>
              <a:buFont typeface="Wingdings" panose="05000000000000000000" pitchFamily="2" charset="2"/>
              <a:buChar char="§"/>
            </a:pPr>
            <a:endParaRPr lang="en-US" dirty="0" smtClean="0"/>
          </a:p>
          <a:p>
            <a:pPr>
              <a:buFont typeface="Wingdings" panose="05000000000000000000" pitchFamily="2" charset="2"/>
              <a:buChar char="§"/>
            </a:pPr>
            <a:endParaRPr lang="en-US" dirty="0"/>
          </a:p>
          <a:p>
            <a:pPr>
              <a:buFont typeface="Wingdings" panose="05000000000000000000" pitchFamily="2" charset="2"/>
              <a:buChar char="§"/>
            </a:pPr>
            <a:endParaRPr lang="en-US" dirty="0" smtClean="0"/>
          </a:p>
          <a:p>
            <a:pPr>
              <a:buFont typeface="Wingdings" panose="05000000000000000000" pitchFamily="2" charset="2"/>
              <a:buChar char="§"/>
            </a:pPr>
            <a:endParaRPr lang="en-US" dirty="0" smtClean="0"/>
          </a:p>
          <a:p>
            <a:pPr>
              <a:buFont typeface="Wingdings" panose="05000000000000000000" pitchFamily="2" charset="2"/>
              <a:buChar char="§"/>
            </a:pPr>
            <a:endParaRPr lang="en-US" dirty="0"/>
          </a:p>
          <a:p>
            <a:pPr>
              <a:buFont typeface="Wingdings" panose="05000000000000000000" pitchFamily="2" charset="2"/>
              <a:buChar char="§"/>
            </a:pPr>
            <a:endParaRPr lang="en-US" dirty="0" smtClean="0"/>
          </a:p>
          <a:p>
            <a:pPr>
              <a:buFont typeface="Wingdings" panose="05000000000000000000" pitchFamily="2" charset="2"/>
              <a:buChar char="§"/>
            </a:pPr>
            <a:endParaRPr lang="en-US" dirty="0"/>
          </a:p>
          <a:p>
            <a:pPr>
              <a:buFont typeface="Wingdings" panose="05000000000000000000" pitchFamily="2" charset="2"/>
              <a:buChar char="§"/>
            </a:pPr>
            <a:endParaRPr lang="en-US" dirty="0" smtClean="0"/>
          </a:p>
          <a:p>
            <a:pPr>
              <a:buFont typeface="Wingdings" panose="05000000000000000000" pitchFamily="2" charset="2"/>
              <a:buChar char="§"/>
            </a:pPr>
            <a:endParaRPr lang="en-US" dirty="0"/>
          </a:p>
          <a:p>
            <a:pPr>
              <a:buFont typeface="Wingdings" panose="05000000000000000000" pitchFamily="2" charset="2"/>
              <a:buChar char="§"/>
            </a:pPr>
            <a:endParaRPr lang="en-US" dirty="0" smtClean="0"/>
          </a:p>
          <a:p>
            <a:pPr>
              <a:buFont typeface="Wingdings" panose="05000000000000000000" pitchFamily="2" charset="2"/>
              <a:buChar char="§"/>
            </a:pPr>
            <a:r>
              <a:rPr lang="en-US" dirty="0" smtClean="0"/>
              <a:t>System still connected to the motion stages.</a:t>
            </a:r>
          </a:p>
          <a:p>
            <a:pPr marL="0" indent="0">
              <a:buNone/>
            </a:pPr>
            <a:endParaRPr lang="en-US" dirty="0"/>
          </a:p>
        </p:txBody>
      </p:sp>
      <p:pic>
        <p:nvPicPr>
          <p:cNvPr id="6" name="Picture 5" descr="IMG_0897.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51847" y="2298833"/>
            <a:ext cx="3773290" cy="2948458"/>
          </a:xfrm>
          <a:prstGeom prst="rect">
            <a:avLst/>
          </a:prstGeom>
        </p:spPr>
      </p:pic>
      <p:pic>
        <p:nvPicPr>
          <p:cNvPr id="7" name="Picture 6" descr="IMG_08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530478" y="2537921"/>
            <a:ext cx="3707426" cy="2471617"/>
          </a:xfrm>
          <a:prstGeom prst="rect">
            <a:avLst/>
          </a:prstGeom>
        </p:spPr>
      </p:pic>
    </p:spTree>
    <p:extLst>
      <p:ext uri="{BB962C8B-B14F-4D97-AF65-F5344CB8AC3E}">
        <p14:creationId xmlns:p14="http://schemas.microsoft.com/office/powerpoint/2010/main" val="35631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xfrm>
            <a:off x="1021976" y="34925"/>
            <a:ext cx="6480260" cy="706438"/>
          </a:xfrm>
          <a:prstGeom prst="rect">
            <a:avLst/>
          </a:prstGeom>
        </p:spPr>
        <p:txBody>
          <a:bodyPr/>
          <a:lstStyle/>
          <a:p>
            <a:r>
              <a:rPr lang="en-US" dirty="0" err="1" smtClean="0"/>
              <a:t>MiniSDD</a:t>
            </a:r>
            <a:r>
              <a:rPr lang="en-US" dirty="0" smtClean="0"/>
              <a:t> camera components overview</a:t>
            </a:r>
            <a:endParaRPr dirty="0"/>
          </a:p>
        </p:txBody>
      </p:sp>
      <p:sp>
        <p:nvSpPr>
          <p:cNvPr id="20" name="Rectangle 19"/>
          <p:cNvSpPr/>
          <p:nvPr/>
        </p:nvSpPr>
        <p:spPr>
          <a:xfrm>
            <a:off x="180871" y="4463498"/>
            <a:ext cx="8701873" cy="2308324"/>
          </a:xfrm>
          <a:prstGeom prst="rect">
            <a:avLst/>
          </a:prstGeom>
          <a:solidFill>
            <a:schemeClr val="bg1">
              <a:alpha val="69804"/>
            </a:schemeClr>
          </a:solidFill>
        </p:spPr>
        <p:txBody>
          <a:bodyPr wrap="square">
            <a:spAutoFit/>
          </a:bodyPr>
          <a:lstStyle/>
          <a:p>
            <a:pPr marL="171450" indent="-171450">
              <a:buFont typeface="Wingdings" panose="05000000000000000000" pitchFamily="2" charset="2"/>
              <a:buChar char="§"/>
            </a:pPr>
            <a:r>
              <a:rPr lang="en-US" sz="1200" dirty="0" smtClean="0"/>
              <a:t>All </a:t>
            </a:r>
            <a:r>
              <a:rPr lang="en-US" sz="1200" dirty="0"/>
              <a:t>camera component prototypes are available and fully </a:t>
            </a:r>
            <a:r>
              <a:rPr lang="en-US" sz="1200" dirty="0" smtClean="0"/>
              <a:t>qualified. They will be used for:</a:t>
            </a:r>
          </a:p>
          <a:p>
            <a:pPr marL="452438" indent="-271463">
              <a:buFont typeface="Wingdings" panose="05000000000000000000" pitchFamily="2" charset="2"/>
              <a:buChar char="Ø"/>
            </a:pPr>
            <a:r>
              <a:rPr lang="en-US" sz="1200" dirty="0" smtClean="0"/>
              <a:t>The ladder camera (512 x 128) to be delivered in summer 2016</a:t>
            </a:r>
          </a:p>
          <a:p>
            <a:pPr marL="452438" indent="-271463">
              <a:buFont typeface="Wingdings" panose="05000000000000000000" pitchFamily="2" charset="2"/>
              <a:buChar char="Ø"/>
            </a:pPr>
            <a:r>
              <a:rPr lang="en-US" sz="1200" dirty="0" smtClean="0"/>
              <a:t>The quadrant camera (512 x 512 – 10 x 10 cm</a:t>
            </a:r>
            <a:r>
              <a:rPr lang="en-US" sz="1200" baseline="30000" dirty="0" smtClean="0"/>
              <a:t>2</a:t>
            </a:r>
            <a:r>
              <a:rPr lang="en-US" sz="1200" dirty="0" smtClean="0"/>
              <a:t>) foreseen by September 2016</a:t>
            </a:r>
            <a:endParaRPr lang="en-US" sz="1200" dirty="0"/>
          </a:p>
          <a:p>
            <a:pPr marL="171450" indent="-171450">
              <a:buFont typeface="Wingdings" panose="05000000000000000000" pitchFamily="2" charset="2"/>
              <a:buChar char="§"/>
            </a:pPr>
            <a:endParaRPr lang="en-US" sz="1200" dirty="0"/>
          </a:p>
          <a:p>
            <a:pPr marL="171450" indent="-171450">
              <a:buFont typeface="Wingdings" panose="05000000000000000000" pitchFamily="2" charset="2"/>
              <a:buChar char="§"/>
            </a:pPr>
            <a:r>
              <a:rPr lang="en-US" sz="1200" dirty="0" smtClean="0"/>
              <a:t>For the </a:t>
            </a:r>
            <a:r>
              <a:rPr lang="en-US" sz="1200" dirty="0" err="1" smtClean="0"/>
              <a:t>MiniSDD</a:t>
            </a:r>
            <a:r>
              <a:rPr lang="en-US" sz="1200" dirty="0" smtClean="0"/>
              <a:t> </a:t>
            </a:r>
            <a:r>
              <a:rPr lang="en-US" sz="1200" dirty="0" err="1" smtClean="0"/>
              <a:t>MegaPixel</a:t>
            </a:r>
            <a:r>
              <a:rPr lang="en-US" sz="1200" dirty="0" smtClean="0"/>
              <a:t> camera foreseen by December 2017:</a:t>
            </a:r>
          </a:p>
          <a:p>
            <a:pPr marL="452438" indent="-271463">
              <a:buFont typeface="Wingdings" panose="05000000000000000000" pitchFamily="2" charset="2"/>
              <a:buChar char="Ø"/>
            </a:pPr>
            <a:r>
              <a:rPr lang="en-US" sz="1200" dirty="0" smtClean="0"/>
              <a:t>The DAQ components are available</a:t>
            </a:r>
          </a:p>
          <a:p>
            <a:pPr marL="452438" indent="-271463">
              <a:buFont typeface="Wingdings" panose="05000000000000000000" pitchFamily="2" charset="2"/>
              <a:buChar char="Ø"/>
            </a:pPr>
            <a:r>
              <a:rPr lang="en-US" sz="1200" dirty="0" smtClean="0"/>
              <a:t>The ladder electronics </a:t>
            </a:r>
            <a:r>
              <a:rPr lang="en-US" sz="1200" dirty="0" smtClean="0"/>
              <a:t>boards </a:t>
            </a:r>
            <a:r>
              <a:rPr lang="en-US" sz="1200" dirty="0" smtClean="0"/>
              <a:t>are in mass production phase and will be available by December 2016</a:t>
            </a:r>
          </a:p>
          <a:p>
            <a:pPr marL="452438" indent="-271463">
              <a:buFont typeface="Wingdings" panose="05000000000000000000" pitchFamily="2" charset="2"/>
              <a:buChar char="Ø"/>
            </a:pPr>
            <a:r>
              <a:rPr lang="en-US" sz="1200" dirty="0" smtClean="0"/>
              <a:t>The ASIC requires a new production in order to achieve full specs. It will be available in February 2017</a:t>
            </a:r>
          </a:p>
          <a:p>
            <a:pPr marL="171450" indent="-171450">
              <a:buFont typeface="Wingdings" panose="05000000000000000000" pitchFamily="2" charset="2"/>
              <a:buChar char="§"/>
            </a:pPr>
            <a:endParaRPr lang="en-US" sz="1200" dirty="0">
              <a:solidFill>
                <a:srgbClr val="FF0000"/>
              </a:solidFill>
            </a:endParaRPr>
          </a:p>
          <a:p>
            <a:pPr marL="171450" indent="-171450">
              <a:buFont typeface="Wingdings" panose="05000000000000000000" pitchFamily="2" charset="2"/>
              <a:buChar char="§"/>
            </a:pPr>
            <a:r>
              <a:rPr lang="en-US" sz="1200" dirty="0" smtClean="0"/>
              <a:t>The vacuum test stand for the ladder camera is available </a:t>
            </a:r>
            <a:r>
              <a:rPr lang="en-US" sz="1200" dirty="0" smtClean="0"/>
              <a:t>(modifications required </a:t>
            </a:r>
            <a:r>
              <a:rPr lang="en-US" sz="1200" dirty="0" smtClean="0"/>
              <a:t>for the quadrant)</a:t>
            </a:r>
          </a:p>
          <a:p>
            <a:pPr marL="171450" indent="-171450">
              <a:buFont typeface="Wingdings" panose="05000000000000000000" pitchFamily="2" charset="2"/>
              <a:buChar char="§"/>
            </a:pPr>
            <a:endParaRPr lang="en-US" sz="1200" dirty="0" smtClean="0"/>
          </a:p>
          <a:p>
            <a:pPr marL="171450" indent="-171450">
              <a:buFont typeface="Wingdings" panose="05000000000000000000" pitchFamily="2" charset="2"/>
              <a:buChar char="§"/>
            </a:pPr>
            <a:r>
              <a:rPr lang="en-US" sz="1200" dirty="0" smtClean="0"/>
              <a:t>The design of the M-pixel vacuum vessel is almost complete. The vessel will be available in March 2017</a:t>
            </a:r>
            <a:endParaRPr lang="de-DE"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90" y="806260"/>
            <a:ext cx="7130121" cy="3657238"/>
          </a:xfrm>
          <a:prstGeom prst="rect">
            <a:avLst/>
          </a:prstGeom>
        </p:spPr>
      </p:pic>
    </p:spTree>
    <p:extLst>
      <p:ext uri="{BB962C8B-B14F-4D97-AF65-F5344CB8AC3E}">
        <p14:creationId xmlns:p14="http://schemas.microsoft.com/office/powerpoint/2010/main" val="208613839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MiniSDD</a:t>
            </a:r>
            <a:r>
              <a:rPr lang="en-US" dirty="0" smtClean="0"/>
              <a:t> 1-Mpixel camera specs</a:t>
            </a:r>
            <a:endParaRPr lang="de-DE" dirty="0"/>
          </a:p>
        </p:txBody>
      </p:sp>
      <p:graphicFrame>
        <p:nvGraphicFramePr>
          <p:cNvPr id="5" name="Table 4"/>
          <p:cNvGraphicFramePr>
            <a:graphicFrameLocks noGrp="1"/>
          </p:cNvGraphicFramePr>
          <p:nvPr>
            <p:extLst>
              <p:ext uri="{D42A27DB-BD31-4B8C-83A1-F6EECF244321}">
                <p14:modId xmlns:p14="http://schemas.microsoft.com/office/powerpoint/2010/main" val="1407057680"/>
              </p:ext>
            </p:extLst>
          </p:nvPr>
        </p:nvGraphicFramePr>
        <p:xfrm>
          <a:off x="411635" y="786872"/>
          <a:ext cx="8149560" cy="4419600"/>
        </p:xfrm>
        <a:graphic>
          <a:graphicData uri="http://schemas.openxmlformats.org/drawingml/2006/table">
            <a:tbl>
              <a:tblPr firstRow="1" bandRow="1">
                <a:tableStyleId>{93296810-A885-4BE3-A3E7-6D5BEEA58F35}</a:tableStyleId>
              </a:tblPr>
              <a:tblGrid>
                <a:gridCol w="2445151"/>
                <a:gridCol w="2483041"/>
                <a:gridCol w="3221368"/>
              </a:tblGrid>
              <a:tr h="343637">
                <a:tc>
                  <a:txBody>
                    <a:bodyPr/>
                    <a:lstStyle/>
                    <a:p>
                      <a:endParaRPr lang="de-DE" sz="1400" dirty="0"/>
                    </a:p>
                  </a:txBody>
                  <a:tcPr/>
                </a:tc>
                <a:tc>
                  <a:txBody>
                    <a:bodyPr/>
                    <a:lstStyle/>
                    <a:p>
                      <a:pPr algn="ctr"/>
                      <a:r>
                        <a:rPr lang="en-US" sz="1400" dirty="0" smtClean="0"/>
                        <a:t>XFEL</a:t>
                      </a:r>
                      <a:r>
                        <a:rPr lang="en-US" sz="1400" baseline="0" dirty="0" smtClean="0"/>
                        <a:t> 1</a:t>
                      </a:r>
                      <a:r>
                        <a:rPr lang="en-US" sz="1400" baseline="30000" dirty="0" smtClean="0"/>
                        <a:t>st</a:t>
                      </a:r>
                      <a:r>
                        <a:rPr lang="en-US" sz="1400" baseline="0" dirty="0" smtClean="0"/>
                        <a:t> day </a:t>
                      </a:r>
                    </a:p>
                    <a:p>
                      <a:pPr algn="ctr"/>
                      <a:r>
                        <a:rPr lang="en-US" sz="1400" baseline="0" dirty="0" smtClean="0"/>
                        <a:t>requirements</a:t>
                      </a:r>
                      <a:endParaRPr lang="de-DE" sz="1400" dirty="0"/>
                    </a:p>
                  </a:txBody>
                  <a:tcPr/>
                </a:tc>
                <a:tc>
                  <a:txBody>
                    <a:bodyPr/>
                    <a:lstStyle/>
                    <a:p>
                      <a:pPr algn="ctr"/>
                      <a:r>
                        <a:rPr lang="en-US" sz="1400" dirty="0" err="1" smtClean="0"/>
                        <a:t>MiniSDD</a:t>
                      </a:r>
                      <a:r>
                        <a:rPr lang="en-US" sz="1400" dirty="0" smtClean="0"/>
                        <a:t> 1-Mpixel </a:t>
                      </a:r>
                    </a:p>
                  </a:txBody>
                  <a:tcPr/>
                </a:tc>
              </a:tr>
              <a:tr h="202139">
                <a:tc>
                  <a:txBody>
                    <a:bodyPr/>
                    <a:lstStyle/>
                    <a:p>
                      <a:pPr algn="ctr"/>
                      <a:r>
                        <a:rPr lang="en-GB" sz="1400" b="1" dirty="0" smtClean="0">
                          <a:latin typeface="Arial" panose="020B0604020202020204" pitchFamily="34" charset="0"/>
                          <a:cs typeface="Arial" panose="020B0604020202020204" pitchFamily="34" charset="0"/>
                        </a:rPr>
                        <a:t>Number of pixels</a:t>
                      </a:r>
                      <a:r>
                        <a:rPr lang="en-GB" sz="1400" b="1" baseline="0" dirty="0" smtClean="0">
                          <a:latin typeface="Arial" panose="020B0604020202020204" pitchFamily="34" charset="0"/>
                          <a:cs typeface="Arial" panose="020B0604020202020204" pitchFamily="34" charset="0"/>
                        </a:rPr>
                        <a:t> </a:t>
                      </a:r>
                      <a:endParaRPr lang="en-US" sz="1400" b="1" dirty="0">
                        <a:latin typeface="Arial" pitchFamily="34" charset="0"/>
                        <a:cs typeface="Arial" pitchFamily="34" charset="0"/>
                      </a:endParaRPr>
                    </a:p>
                  </a:txBody>
                  <a:tcPr anchor="ctr"/>
                </a:tc>
                <a:tc>
                  <a:txBody>
                    <a:bodyPr/>
                    <a:lstStyle/>
                    <a:p>
                      <a:endParaRPr lang="de-DE"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u="none" strike="noStrike" cap="none" normalizeH="0" baseline="0" dirty="0" smtClean="0">
                          <a:ln>
                            <a:noFill/>
                          </a:ln>
                          <a:effectLst/>
                          <a:latin typeface="Arial" panose="020B0604020202020204" pitchFamily="34" charset="0"/>
                          <a:cs typeface="Arial" panose="020B0604020202020204" pitchFamily="34" charset="0"/>
                        </a:rPr>
                        <a:t>1024 x 1024</a:t>
                      </a:r>
                      <a:endParaRPr kumimoji="0" lang="en-US" sz="1400" b="0" i="0" u="none" strike="noStrike" cap="none" normalizeH="0" baseline="0" dirty="0" smtClean="0">
                        <a:ln>
                          <a:noFill/>
                        </a:ln>
                        <a:solidFill>
                          <a:schemeClr val="accent2"/>
                        </a:solidFill>
                        <a:effectLst/>
                        <a:latin typeface="Arial" pitchFamily="34" charset="0"/>
                        <a:cs typeface="Arial" pitchFamily="34" charset="0"/>
                      </a:endParaRPr>
                    </a:p>
                  </a:txBody>
                  <a:tcPr anchor="ctr"/>
                </a:tc>
              </a:tr>
              <a:tr h="202139">
                <a:tc>
                  <a:txBody>
                    <a:bodyPr/>
                    <a:lstStyle/>
                    <a:p>
                      <a:pPr algn="ctr"/>
                      <a:r>
                        <a:rPr lang="en-US" sz="1400" b="1" dirty="0" smtClean="0">
                          <a:latin typeface="Arial" panose="020B0604020202020204" pitchFamily="34" charset="0"/>
                          <a:cs typeface="Arial" panose="020B0604020202020204" pitchFamily="34" charset="0"/>
                        </a:rPr>
                        <a:t>Sensor Pixel</a:t>
                      </a:r>
                      <a:r>
                        <a:rPr lang="en-US" sz="1400" b="1" baseline="0" dirty="0" smtClean="0">
                          <a:latin typeface="Arial" panose="020B0604020202020204" pitchFamily="34" charset="0"/>
                          <a:cs typeface="Arial" panose="020B0604020202020204" pitchFamily="34" charset="0"/>
                        </a:rPr>
                        <a:t> Shape</a:t>
                      </a:r>
                      <a:endParaRPr lang="en-US" sz="1400" b="1" dirty="0">
                        <a:latin typeface="Arial" pitchFamily="34" charset="0"/>
                        <a:cs typeface="Arial" pitchFamily="34" charset="0"/>
                      </a:endParaRPr>
                    </a:p>
                  </a:txBody>
                  <a:tcPr anchor="ctr"/>
                </a:tc>
                <a:tc>
                  <a:txBody>
                    <a:bodyPr/>
                    <a:lstStyle/>
                    <a:p>
                      <a:endParaRPr lang="de-DE"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Hexagonal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anchor="ctr"/>
                </a:tc>
              </a:tr>
              <a:tr h="202139">
                <a:tc>
                  <a:txBody>
                    <a:bodyPr/>
                    <a:lstStyle/>
                    <a:p>
                      <a:pPr algn="ctr"/>
                      <a:r>
                        <a:rPr lang="en-GB" sz="1400" b="1" dirty="0" smtClean="0">
                          <a:latin typeface="Arial" panose="020B0604020202020204" pitchFamily="34" charset="0"/>
                          <a:cs typeface="Arial" panose="020B0604020202020204" pitchFamily="34" charset="0"/>
                        </a:rPr>
                        <a:t>Sensor Pixel pitch</a:t>
                      </a:r>
                      <a:endParaRPr lang="en-US" sz="1400" b="1" dirty="0">
                        <a:latin typeface="Arial" pitchFamily="34" charset="0"/>
                        <a:cs typeface="Arial" pitchFamily="34" charset="0"/>
                      </a:endParaRPr>
                    </a:p>
                  </a:txBody>
                  <a:tcPr anchor="ctr"/>
                </a:tc>
                <a:tc>
                  <a:txBody>
                    <a:bodyPr/>
                    <a:lstStyle/>
                    <a:p>
                      <a:endParaRPr lang="de-DE"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u="none" strike="noStrike" cap="none" normalizeH="0" baseline="0" dirty="0" smtClean="0">
                          <a:ln>
                            <a:noFill/>
                          </a:ln>
                          <a:effectLst/>
                          <a:latin typeface="Arial" panose="020B0604020202020204" pitchFamily="34" charset="0"/>
                          <a:cs typeface="Arial" panose="020B0604020202020204" pitchFamily="34" charset="0"/>
                        </a:rPr>
                        <a:t>~ 204 x 236 </a:t>
                      </a:r>
                      <a:r>
                        <a:rPr kumimoji="0" lang="en-GB" sz="1400" u="none" strike="noStrike" cap="none" normalizeH="0" baseline="0" dirty="0" smtClean="0">
                          <a:ln>
                            <a:noFill/>
                          </a:ln>
                          <a:effectLst/>
                          <a:latin typeface="Arial" panose="020B0604020202020204" pitchFamily="34" charset="0"/>
                          <a:cs typeface="Arial" panose="020B0604020202020204" pitchFamily="34" charset="0"/>
                          <a:sym typeface="Symbol"/>
                        </a:rPr>
                        <a:t>µm</a:t>
                      </a:r>
                      <a:r>
                        <a:rPr kumimoji="0" lang="en-GB" sz="1400" u="none" strike="noStrike" cap="none" normalizeH="0" baseline="30000" dirty="0" smtClean="0">
                          <a:ln>
                            <a:noFill/>
                          </a:ln>
                          <a:effectLst/>
                          <a:latin typeface="Arial" panose="020B0604020202020204" pitchFamily="34" charset="0"/>
                          <a:cs typeface="Arial" panose="020B0604020202020204" pitchFamily="34" charset="0"/>
                          <a:sym typeface="Symbol"/>
                        </a:rPr>
                        <a:t>2</a:t>
                      </a:r>
                      <a:endParaRPr kumimoji="0" lang="en-US" sz="1400" b="0" i="0" u="none" strike="noStrike" cap="none" normalizeH="0" baseline="30000" dirty="0" smtClean="0">
                        <a:ln>
                          <a:noFill/>
                        </a:ln>
                        <a:solidFill>
                          <a:schemeClr val="tx1"/>
                        </a:solidFill>
                        <a:effectLst/>
                        <a:latin typeface="Arial" pitchFamily="34" charset="0"/>
                        <a:cs typeface="Arial" pitchFamily="34" charset="0"/>
                      </a:endParaRPr>
                    </a:p>
                  </a:txBody>
                  <a:tcPr anchor="ct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Energy (</a:t>
                      </a:r>
                      <a:r>
                        <a:rPr lang="en-US" sz="1400" b="1" dirty="0" err="1" smtClean="0">
                          <a:solidFill>
                            <a:schemeClr val="tx1"/>
                          </a:solidFill>
                          <a:latin typeface="Arial" panose="020B0604020202020204" pitchFamily="34" charset="0"/>
                          <a:cs typeface="Arial" panose="020B0604020202020204" pitchFamily="34" charset="0"/>
                        </a:rPr>
                        <a:t>keV</a:t>
                      </a:r>
                      <a:r>
                        <a:rPr lang="en-US" sz="1400" b="1" dirty="0" smtClean="0">
                          <a:solidFill>
                            <a:schemeClr val="tx1"/>
                          </a:solidFill>
                          <a:latin typeface="Arial" panose="020B0604020202020204" pitchFamily="34" charset="0"/>
                          <a:cs typeface="Arial" panose="020B0604020202020204" pitchFamily="34" charset="0"/>
                        </a:rPr>
                        <a:t>)</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baseline="0" dirty="0" smtClean="0">
                          <a:latin typeface="Arial" panose="020B0604020202020204" pitchFamily="34" charset="0"/>
                          <a:cs typeface="Arial" panose="020B0604020202020204" pitchFamily="34" charset="0"/>
                        </a:rPr>
                        <a:t>0.7, 1, 1.5</a:t>
                      </a:r>
                      <a:endParaRPr lang="de-DE"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0.5, 0.7, 1,</a:t>
                      </a:r>
                      <a:r>
                        <a:rPr lang="en-US" sz="1400" baseline="0" dirty="0" smtClean="0">
                          <a:latin typeface="Arial" panose="020B0604020202020204" pitchFamily="34" charset="0"/>
                          <a:cs typeface="Arial" panose="020B0604020202020204" pitchFamily="34" charset="0"/>
                        </a:rPr>
                        <a:t> 1.5, 3</a:t>
                      </a:r>
                      <a:endParaRPr lang="de-DE" sz="1400" b="1" dirty="0">
                        <a:solidFill>
                          <a:srgbClr val="008000"/>
                        </a:solidFill>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Single</a:t>
                      </a:r>
                      <a:r>
                        <a:rPr lang="en-US" sz="1400" b="1" baseline="0" dirty="0" smtClean="0">
                          <a:solidFill>
                            <a:schemeClr val="tx1"/>
                          </a:solidFill>
                          <a:latin typeface="Arial" panose="020B0604020202020204" pitchFamily="34" charset="0"/>
                          <a:cs typeface="Arial" panose="020B0604020202020204" pitchFamily="34" charset="0"/>
                        </a:rPr>
                        <a:t> photon detection</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NO</a:t>
                      </a:r>
                      <a:endParaRPr lang="de-DE"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Selectable</a:t>
                      </a:r>
                      <a:r>
                        <a:rPr lang="en-US" sz="1400" baseline="0" dirty="0" smtClean="0">
                          <a:latin typeface="Arial" panose="020B0604020202020204" pitchFamily="34" charset="0"/>
                          <a:cs typeface="Arial" panose="020B0604020202020204" pitchFamily="34" charset="0"/>
                        </a:rPr>
                        <a:t> threshold</a:t>
                      </a:r>
                      <a:endParaRPr lang="de-DE" sz="1400" dirty="0">
                        <a:latin typeface="Arial" panose="020B0604020202020204" pitchFamily="34" charset="0"/>
                        <a:cs typeface="Arial" panose="020B0604020202020204" pitchFamily="34" charset="0"/>
                      </a:endParaRPr>
                    </a:p>
                  </a:txBody>
                  <a:tcPr/>
                </a:tc>
              </a:tr>
              <a:tr h="768129">
                <a:tc>
                  <a:txBody>
                    <a:bodyPr/>
                    <a:lstStyle/>
                    <a:p>
                      <a:pPr algn="ctr"/>
                      <a:r>
                        <a:rPr lang="en-US" sz="1400" b="1" dirty="0" smtClean="0">
                          <a:solidFill>
                            <a:schemeClr val="tx1"/>
                          </a:solidFill>
                          <a:latin typeface="Arial" panose="020B0604020202020204" pitchFamily="34" charset="0"/>
                          <a:cs typeface="Arial" panose="020B0604020202020204" pitchFamily="34" charset="0"/>
                        </a:rPr>
                        <a:t>Dynamic range</a:t>
                      </a:r>
                      <a:r>
                        <a:rPr lang="en-US" sz="1400" b="1" baseline="0" dirty="0" smtClean="0">
                          <a:solidFill>
                            <a:schemeClr val="tx1"/>
                          </a:solidFill>
                          <a:latin typeface="Arial" panose="020B0604020202020204" pitchFamily="34" charset="0"/>
                          <a:cs typeface="Arial" panose="020B0604020202020204" pitchFamily="34" charset="0"/>
                        </a:rPr>
                        <a:t> </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3 x 10</a:t>
                      </a:r>
                      <a:r>
                        <a:rPr lang="en-US" sz="1400" baseline="30000" dirty="0" smtClean="0">
                          <a:latin typeface="Arial" panose="020B0604020202020204" pitchFamily="34" charset="0"/>
                          <a:cs typeface="Arial" panose="020B0604020202020204" pitchFamily="34" charset="0"/>
                        </a:rPr>
                        <a:t>3</a:t>
                      </a:r>
                      <a:r>
                        <a:rPr lang="en-US" sz="1400" baseline="0" dirty="0" smtClean="0">
                          <a:latin typeface="Arial" panose="020B0604020202020204" pitchFamily="34" charset="0"/>
                          <a:cs typeface="Arial" panose="020B0604020202020204" pitchFamily="34" charset="0"/>
                        </a:rPr>
                        <a:t> @ 1 </a:t>
                      </a:r>
                      <a:r>
                        <a:rPr lang="en-US" sz="1400" baseline="0" dirty="0" err="1" smtClean="0">
                          <a:latin typeface="Arial" panose="020B0604020202020204" pitchFamily="34" charset="0"/>
                          <a:cs typeface="Arial" panose="020B0604020202020204" pitchFamily="34" charset="0"/>
                        </a:rPr>
                        <a:t>keV</a:t>
                      </a:r>
                      <a:endParaRPr lang="en-US" sz="1400" baseline="0" dirty="0" smtClean="0">
                        <a:latin typeface="Arial" panose="020B0604020202020204" pitchFamily="34" charset="0"/>
                        <a:cs typeface="Arial" panose="020B0604020202020204" pitchFamily="34" charset="0"/>
                      </a:endParaRPr>
                    </a:p>
                    <a:p>
                      <a:pPr algn="ctr"/>
                      <a:endParaRPr lang="en-US" sz="1400" baseline="0" dirty="0" smtClean="0">
                        <a:latin typeface="Arial" panose="020B0604020202020204" pitchFamily="34" charset="0"/>
                        <a:cs typeface="Arial" panose="020B0604020202020204" pitchFamily="34" charset="0"/>
                      </a:endParaRPr>
                    </a:p>
                    <a:p>
                      <a:pPr algn="ctr"/>
                      <a:r>
                        <a:rPr lang="en-US" sz="1400" baseline="0" dirty="0" smtClean="0">
                          <a:latin typeface="Arial" panose="020B0604020202020204" pitchFamily="34" charset="0"/>
                          <a:cs typeface="Arial" panose="020B0604020202020204" pitchFamily="34" charset="0"/>
                        </a:rPr>
                        <a:t>other E not specified</a:t>
                      </a:r>
                      <a:endParaRPr lang="de-DE" sz="1400" b="1" dirty="0">
                        <a:solidFill>
                          <a:srgbClr val="FF0000"/>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worst case(*): </a:t>
                      </a:r>
                    </a:p>
                    <a:p>
                      <a:pPr algn="ctr"/>
                      <a:r>
                        <a:rPr lang="en-US" sz="1400" dirty="0" smtClean="0">
                          <a:latin typeface="Arial" panose="020B0604020202020204" pitchFamily="34" charset="0"/>
                          <a:cs typeface="Arial" panose="020B0604020202020204" pitchFamily="34" charset="0"/>
                        </a:rPr>
                        <a:t>linear</a:t>
                      </a:r>
                      <a:r>
                        <a:rPr lang="en-US" sz="1400" baseline="0" dirty="0" smtClean="0">
                          <a:latin typeface="Arial" panose="020B0604020202020204" pitchFamily="34" charset="0"/>
                          <a:cs typeface="Arial" panose="020B0604020202020204" pitchFamily="34" charset="0"/>
                        </a:rPr>
                        <a:t> response – 8 bit (4.5MHz)</a:t>
                      </a:r>
                    </a:p>
                    <a:p>
                      <a:pPr algn="ctr"/>
                      <a:r>
                        <a:rPr lang="en-US" sz="1400" dirty="0" smtClean="0">
                          <a:latin typeface="Arial" panose="020B0604020202020204" pitchFamily="34" charset="0"/>
                          <a:cs typeface="Arial" panose="020B0604020202020204" pitchFamily="34" charset="0"/>
                        </a:rPr>
                        <a:t>2560 </a:t>
                      </a:r>
                      <a:r>
                        <a:rPr lang="en-US" sz="1400" dirty="0" err="1" smtClean="0">
                          <a:latin typeface="Arial" panose="020B0604020202020204" pitchFamily="34" charset="0"/>
                          <a:cs typeface="Arial" panose="020B0604020202020204" pitchFamily="34" charset="0"/>
                        </a:rPr>
                        <a:t>ph</a:t>
                      </a:r>
                      <a:r>
                        <a:rPr lang="en-US" sz="1400" baseline="0" dirty="0" smtClean="0">
                          <a:latin typeface="Arial" panose="020B0604020202020204" pitchFamily="34" charset="0"/>
                          <a:cs typeface="Arial" panose="020B0604020202020204" pitchFamily="34" charset="0"/>
                        </a:rPr>
                        <a:t> – 10 ph. </a:t>
                      </a:r>
                      <a:r>
                        <a:rPr lang="en-US" sz="1400" baseline="0" dirty="0" err="1" smtClean="0">
                          <a:latin typeface="Arial" panose="020B0604020202020204" pitchFamily="34" charset="0"/>
                          <a:cs typeface="Arial" panose="020B0604020202020204" pitchFamily="34" charset="0"/>
                        </a:rPr>
                        <a:t>th.</a:t>
                      </a:r>
                      <a:endParaRPr lang="en-US" sz="1400" dirty="0" smtClean="0">
                        <a:latin typeface="Arial" panose="020B0604020202020204" pitchFamily="34" charset="0"/>
                        <a:cs typeface="Arial" panose="020B0604020202020204" pitchFamily="34" charset="0"/>
                      </a:endParaRPr>
                    </a:p>
                    <a:p>
                      <a:pPr algn="ctr"/>
                      <a:r>
                        <a:rPr lang="en-US" sz="1400" baseline="0" dirty="0" smtClean="0">
                          <a:latin typeface="Arial" panose="020B0604020202020204" pitchFamily="34" charset="0"/>
                          <a:cs typeface="Arial" panose="020B0604020202020204" pitchFamily="34" charset="0"/>
                        </a:rPr>
                        <a:t>1280 ph. -   5 ph. </a:t>
                      </a:r>
                      <a:r>
                        <a:rPr lang="en-US" sz="1400" baseline="0" dirty="0" err="1" smtClean="0">
                          <a:latin typeface="Arial" panose="020B0604020202020204" pitchFamily="34" charset="0"/>
                          <a:cs typeface="Arial" panose="020B0604020202020204" pitchFamily="34" charset="0"/>
                        </a:rPr>
                        <a:t>th.</a:t>
                      </a:r>
                      <a:r>
                        <a:rPr lang="en-US" sz="1400" baseline="0" dirty="0" smtClean="0">
                          <a:latin typeface="Arial" panose="020B0604020202020204" pitchFamily="34" charset="0"/>
                          <a:cs typeface="Arial" panose="020B0604020202020204" pitchFamily="34" charset="0"/>
                        </a:rPr>
                        <a:t>.</a:t>
                      </a:r>
                    </a:p>
                    <a:p>
                      <a:pPr algn="ctr"/>
                      <a:r>
                        <a:rPr lang="en-US" sz="1400" baseline="0" dirty="0" smtClean="0">
                          <a:latin typeface="Arial" panose="020B0604020202020204" pitchFamily="34" charset="0"/>
                          <a:cs typeface="Arial" panose="020B0604020202020204" pitchFamily="34" charset="0"/>
                        </a:rPr>
                        <a:t>  256 ph. -   1 ph. </a:t>
                      </a:r>
                      <a:r>
                        <a:rPr lang="en-US" sz="1400" baseline="0" dirty="0" err="1" smtClean="0">
                          <a:latin typeface="Arial" panose="020B0604020202020204" pitchFamily="34" charset="0"/>
                          <a:cs typeface="Arial" panose="020B0604020202020204" pitchFamily="34" charset="0"/>
                        </a:rPr>
                        <a:t>th.</a:t>
                      </a:r>
                      <a:endParaRPr lang="en-US" sz="1400" baseline="0" dirty="0" smtClean="0">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Noise</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 - </a:t>
                      </a:r>
                      <a:endParaRPr lang="de-DE"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~50 el.</a:t>
                      </a:r>
                      <a:r>
                        <a:rPr lang="en-US" sz="1400" baseline="0" dirty="0" smtClean="0">
                          <a:latin typeface="Arial" panose="020B0604020202020204" pitchFamily="34" charset="0"/>
                          <a:cs typeface="Arial" panose="020B0604020202020204" pitchFamily="34" charset="0"/>
                        </a:rPr>
                        <a:t> rms. with 1ph. </a:t>
                      </a:r>
                      <a:r>
                        <a:rPr lang="en-US" sz="1400" baseline="0" dirty="0" err="1" smtClean="0">
                          <a:latin typeface="Arial" panose="020B0604020202020204" pitchFamily="34" charset="0"/>
                          <a:cs typeface="Arial" panose="020B0604020202020204" pitchFamily="34" charset="0"/>
                        </a:rPr>
                        <a:t>th.</a:t>
                      </a:r>
                      <a:r>
                        <a:rPr lang="en-US" sz="1400" baseline="0" dirty="0" smtClean="0">
                          <a:latin typeface="Arial" panose="020B0604020202020204" pitchFamily="34" charset="0"/>
                          <a:cs typeface="Arial" panose="020B0604020202020204" pitchFamily="34" charset="0"/>
                        </a:rPr>
                        <a:t> </a:t>
                      </a:r>
                      <a:endParaRPr lang="de-DE" sz="1400" dirty="0">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Frame</a:t>
                      </a:r>
                      <a:r>
                        <a:rPr lang="en-US" sz="1400" b="1" baseline="0" dirty="0" smtClean="0">
                          <a:solidFill>
                            <a:schemeClr val="tx1"/>
                          </a:solidFill>
                          <a:latin typeface="Arial" panose="020B0604020202020204" pitchFamily="34" charset="0"/>
                          <a:cs typeface="Arial" panose="020B0604020202020204" pitchFamily="34" charset="0"/>
                        </a:rPr>
                        <a:t> rate</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4.5 MHz</a:t>
                      </a:r>
                      <a:endParaRPr lang="de-DE"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4.5</a:t>
                      </a:r>
                      <a:r>
                        <a:rPr lang="en-US" sz="1400" baseline="0" dirty="0" smtClean="0">
                          <a:latin typeface="Arial" panose="020B0604020202020204" pitchFamily="34" charset="0"/>
                          <a:cs typeface="Arial" panose="020B0604020202020204" pitchFamily="34" charset="0"/>
                        </a:rPr>
                        <a:t> MHz, 2.2 MHz, 1 MHz</a:t>
                      </a:r>
                      <a:endParaRPr lang="de-DE" sz="1400" dirty="0">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Veto capability</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YES</a:t>
                      </a:r>
                      <a:endParaRPr lang="de-DE"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YES</a:t>
                      </a:r>
                      <a:endParaRPr lang="de-DE" sz="1400" dirty="0">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Memory</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800 Frames</a:t>
                      </a:r>
                      <a:endParaRPr lang="de-DE" sz="14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800 Frames</a:t>
                      </a:r>
                      <a:endParaRPr lang="de-DE" sz="1400" dirty="0" smtClean="0">
                        <a:latin typeface="Arial" panose="020B0604020202020204" pitchFamily="34" charset="0"/>
                        <a:cs typeface="Arial" panose="020B0604020202020204" pitchFamily="34" charset="0"/>
                      </a:endParaRPr>
                    </a:p>
                  </a:txBody>
                  <a:tcPr/>
                </a:tc>
              </a:tr>
            </a:tbl>
          </a:graphicData>
        </a:graphic>
      </p:graphicFrame>
      <p:sp>
        <p:nvSpPr>
          <p:cNvPr id="6" name="TextBox 5"/>
          <p:cNvSpPr txBox="1"/>
          <p:nvPr/>
        </p:nvSpPr>
        <p:spPr>
          <a:xfrm>
            <a:off x="160774" y="5234303"/>
            <a:ext cx="8862645" cy="1600438"/>
          </a:xfrm>
          <a:prstGeom prst="rect">
            <a:avLst/>
          </a:prstGeom>
          <a:noFill/>
        </p:spPr>
        <p:txBody>
          <a:bodyPr wrap="square" rtlCol="0">
            <a:spAutoFit/>
          </a:bodyPr>
          <a:lstStyle/>
          <a:p>
            <a:r>
              <a:rPr lang="en-US" dirty="0" smtClean="0"/>
              <a:t>Two possible </a:t>
            </a:r>
            <a:r>
              <a:rPr lang="en-US" dirty="0" smtClean="0"/>
              <a:t>implementations </a:t>
            </a:r>
            <a:r>
              <a:rPr lang="en-US" dirty="0" smtClean="0"/>
              <a:t>for the front-end of the F2 ASIC for the </a:t>
            </a:r>
            <a:r>
              <a:rPr lang="en-US" dirty="0" err="1" smtClean="0"/>
              <a:t>Mpixel</a:t>
            </a:r>
            <a:r>
              <a:rPr lang="en-US" dirty="0" smtClean="0"/>
              <a:t> camera will be compared. The most conservative design has a linear response</a:t>
            </a:r>
          </a:p>
          <a:p>
            <a:endParaRPr lang="en-US" dirty="0"/>
          </a:p>
          <a:p>
            <a:r>
              <a:rPr lang="en-US" dirty="0" smtClean="0"/>
              <a:t>Low noise properties have been verified with </a:t>
            </a:r>
            <a:r>
              <a:rPr lang="en-US" dirty="0" err="1" smtClean="0"/>
              <a:t>MiniSDD</a:t>
            </a:r>
            <a:r>
              <a:rPr lang="en-US" dirty="0" smtClean="0"/>
              <a:t> and small format ASIC prototypes ( 8 x 8)</a:t>
            </a:r>
          </a:p>
          <a:p>
            <a:endParaRPr lang="en-US" dirty="0"/>
          </a:p>
          <a:p>
            <a:r>
              <a:rPr lang="en-US" dirty="0" smtClean="0"/>
              <a:t>Expected performance of the first ladder and quadrant camera </a:t>
            </a:r>
            <a:r>
              <a:rPr lang="en-US" dirty="0" smtClean="0"/>
              <a:t>is </a:t>
            </a:r>
            <a:r>
              <a:rPr lang="en-US" dirty="0" smtClean="0"/>
              <a:t>being investigated and depend on </a:t>
            </a:r>
            <a:r>
              <a:rPr lang="en-US" dirty="0" smtClean="0"/>
              <a:t>properties </a:t>
            </a:r>
            <a:r>
              <a:rPr lang="en-US" dirty="0" smtClean="0"/>
              <a:t>of F1 ASIC</a:t>
            </a:r>
            <a:endParaRPr lang="de-DE" dirty="0"/>
          </a:p>
        </p:txBody>
      </p:sp>
    </p:spTree>
    <p:extLst>
      <p:ext uri="{BB962C8B-B14F-4D97-AF65-F5344CB8AC3E}">
        <p14:creationId xmlns:p14="http://schemas.microsoft.com/office/powerpoint/2010/main" val="331909698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2521891"/>
            <a:ext cx="9144000" cy="1754326"/>
          </a:xfrm>
          <a:prstGeom prst="rect">
            <a:avLst/>
          </a:prstGeom>
        </p:spPr>
        <p:txBody>
          <a:bodyPr wrap="square">
            <a:spAutoFit/>
          </a:bodyPr>
          <a:lstStyle/>
          <a:p>
            <a:pPr algn="ctr"/>
            <a:r>
              <a:rPr lang="en-US" sz="5400" i="1" dirty="0" smtClean="0"/>
              <a:t>Focal Plane Module Assembly</a:t>
            </a:r>
            <a:endParaRPr lang="en-US" sz="5400" i="1" dirty="0"/>
          </a:p>
        </p:txBody>
      </p:sp>
    </p:spTree>
    <p:extLst>
      <p:ext uri="{BB962C8B-B14F-4D97-AF65-F5344CB8AC3E}">
        <p14:creationId xmlns:p14="http://schemas.microsoft.com/office/powerpoint/2010/main" val="3077435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Focal Plane Module Assembly</a:t>
            </a:r>
            <a:endParaRPr lang="de-DE" dirty="0"/>
          </a:p>
        </p:txBody>
      </p:sp>
      <p:pic>
        <p:nvPicPr>
          <p:cNvPr id="4"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386" y="916227"/>
            <a:ext cx="3795048" cy="2421082"/>
          </a:xfrm>
          <a:prstGeom prst="rect">
            <a:avLst/>
          </a:prstGeom>
          <a:ln w="38100">
            <a:solidFill>
              <a:srgbClr val="FF9933"/>
            </a:solidFill>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899" y="1062430"/>
            <a:ext cx="3662381" cy="2128676"/>
          </a:xfrm>
          <a:prstGeom prst="rect">
            <a:avLst/>
          </a:prstGeom>
          <a:noFill/>
          <a:ln w="38100">
            <a:solidFill>
              <a:srgbClr val="FF99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899710" y="1054415"/>
            <a:ext cx="2047356" cy="461665"/>
          </a:xfrm>
          <a:prstGeom prst="rect">
            <a:avLst/>
          </a:prstGeom>
          <a:noFill/>
        </p:spPr>
        <p:txBody>
          <a:bodyPr wrap="none" rtlCol="0">
            <a:spAutoFit/>
          </a:bodyPr>
          <a:lstStyle/>
          <a:p>
            <a:pPr algn="ctr"/>
            <a:r>
              <a:rPr lang="en-US" sz="1200" b="1" dirty="0" smtClean="0">
                <a:solidFill>
                  <a:srgbClr val="FF9900"/>
                </a:solidFill>
              </a:rPr>
              <a:t>bare module </a:t>
            </a:r>
          </a:p>
          <a:p>
            <a:pPr algn="ctr"/>
            <a:r>
              <a:rPr lang="en-US" sz="1200" b="1" dirty="0" smtClean="0">
                <a:solidFill>
                  <a:srgbClr val="FF9900"/>
                </a:solidFill>
              </a:rPr>
              <a:t>one sensor + 8 ASICs</a:t>
            </a:r>
            <a:endParaRPr lang="de-DE" sz="1200" b="1" dirty="0">
              <a:solidFill>
                <a:srgbClr val="FF9900"/>
              </a:solidFill>
            </a:endParaRPr>
          </a:p>
        </p:txBody>
      </p:sp>
      <p:sp>
        <p:nvSpPr>
          <p:cNvPr id="7" name="Shape 293">
            <a:hlinkClick r:id="" action="ppaction://hlinkshowjump?jump=nextslide"/>
          </p:cNvPr>
          <p:cNvSpPr/>
          <p:nvPr/>
        </p:nvSpPr>
        <p:spPr>
          <a:xfrm>
            <a:off x="3576763" y="2563533"/>
            <a:ext cx="1542577" cy="492940"/>
          </a:xfrm>
          <a:prstGeom prst="line">
            <a:avLst/>
          </a:prstGeom>
          <a:ln w="25400">
            <a:solidFill>
              <a:srgbClr val="FF0000"/>
            </a:solidFill>
            <a:miter lim="400000"/>
            <a:tailEnd type="triangle"/>
          </a:ln>
        </p:spPr>
        <p:txBody>
          <a:bodyPr lIns="0" tIns="0" rIns="0" bIns="0"/>
          <a:lstStyle/>
          <a:p>
            <a:endParaRPr/>
          </a:p>
        </p:txBody>
      </p:sp>
      <p:sp>
        <p:nvSpPr>
          <p:cNvPr id="8" name="TextBox 7"/>
          <p:cNvSpPr txBox="1"/>
          <p:nvPr/>
        </p:nvSpPr>
        <p:spPr>
          <a:xfrm>
            <a:off x="4151152" y="2506177"/>
            <a:ext cx="404278" cy="307777"/>
          </a:xfrm>
          <a:prstGeom prst="rect">
            <a:avLst/>
          </a:prstGeom>
          <a:noFill/>
        </p:spPr>
        <p:txBody>
          <a:bodyPr wrap="none" rtlCol="0">
            <a:spAutoFit/>
          </a:bodyPr>
          <a:lstStyle/>
          <a:p>
            <a:r>
              <a:rPr lang="en-US" dirty="0" smtClean="0">
                <a:solidFill>
                  <a:srgbClr val="FF0000"/>
                </a:solidFill>
              </a:rPr>
              <a:t>2x</a:t>
            </a:r>
            <a:endParaRPr lang="de-DE" dirty="0">
              <a:solidFill>
                <a:srgbClr val="FF0000"/>
              </a:solidFill>
            </a:endParaRPr>
          </a:p>
        </p:txBody>
      </p:sp>
      <p:sp>
        <p:nvSpPr>
          <p:cNvPr id="9" name="TextBox 8"/>
          <p:cNvSpPr txBox="1"/>
          <p:nvPr/>
        </p:nvSpPr>
        <p:spPr>
          <a:xfrm>
            <a:off x="4655386" y="932430"/>
            <a:ext cx="1220206" cy="461665"/>
          </a:xfrm>
          <a:prstGeom prst="rect">
            <a:avLst/>
          </a:prstGeom>
          <a:noFill/>
        </p:spPr>
        <p:txBody>
          <a:bodyPr wrap="none" rtlCol="0">
            <a:spAutoFit/>
          </a:bodyPr>
          <a:lstStyle/>
          <a:p>
            <a:r>
              <a:rPr lang="en-US" sz="1200" b="1" i="1" dirty="0" smtClean="0">
                <a:solidFill>
                  <a:srgbClr val="FF9900"/>
                </a:solidFill>
              </a:rPr>
              <a:t>Focal Plane </a:t>
            </a:r>
          </a:p>
          <a:p>
            <a:r>
              <a:rPr lang="en-US" sz="1200" b="1" i="1" dirty="0" smtClean="0">
                <a:solidFill>
                  <a:srgbClr val="FF9900"/>
                </a:solidFill>
              </a:rPr>
              <a:t>module</a:t>
            </a:r>
            <a:endParaRPr lang="de-DE" dirty="0">
              <a:solidFill>
                <a:srgbClr val="FF9900"/>
              </a:solidFill>
            </a:endParaRPr>
          </a:p>
        </p:txBody>
      </p:sp>
      <p:sp>
        <p:nvSpPr>
          <p:cNvPr id="10" name="TextBox 9"/>
          <p:cNvSpPr txBox="1"/>
          <p:nvPr/>
        </p:nvSpPr>
        <p:spPr>
          <a:xfrm>
            <a:off x="0" y="3419523"/>
            <a:ext cx="8925059" cy="3570208"/>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In late summer 2014 we had to reorganize the bare module assembly and the macro assembly work-packages.</a:t>
            </a:r>
            <a:r>
              <a:rPr lang="en-US" dirty="0"/>
              <a:t> </a:t>
            </a:r>
            <a:r>
              <a:rPr lang="en-US" dirty="0" smtClean="0"/>
              <a:t>At the time of the last XDAC (December 2015) we were in the process development phase. </a:t>
            </a:r>
          </a:p>
          <a:p>
            <a:endParaRPr lang="en-US" dirty="0"/>
          </a:p>
          <a:p>
            <a:pPr marL="268288" indent="-268288">
              <a:buFont typeface="Wingdings" panose="05000000000000000000" pitchFamily="2" charset="2"/>
              <a:buChar char="§"/>
            </a:pPr>
            <a:r>
              <a:rPr lang="en-US" dirty="0" smtClean="0"/>
              <a:t>Now the bare module assembly is successfully established</a:t>
            </a:r>
            <a:r>
              <a:rPr lang="en-US" b="1" dirty="0" smtClean="0"/>
              <a:t>. Mounting phase is successfully completed:</a:t>
            </a:r>
          </a:p>
          <a:p>
            <a:pPr marL="541338" indent="-271463">
              <a:buFont typeface="Wingdings" panose="05000000000000000000" pitchFamily="2" charset="2"/>
              <a:buChar char="Ø"/>
            </a:pPr>
            <a:r>
              <a:rPr lang="en-US" dirty="0"/>
              <a:t>11 large format (128 x 256)</a:t>
            </a:r>
          </a:p>
          <a:p>
            <a:pPr marL="541338" indent="-271463">
              <a:buFont typeface="Wingdings" panose="05000000000000000000" pitchFamily="2" charset="2"/>
              <a:buChar char="Ø"/>
            </a:pPr>
            <a:r>
              <a:rPr lang="en-US" dirty="0"/>
              <a:t>21 small format (64 x 64)</a:t>
            </a:r>
            <a:endParaRPr lang="de-DE" dirty="0"/>
          </a:p>
          <a:p>
            <a:endParaRPr lang="en-US" b="1" dirty="0"/>
          </a:p>
          <a:p>
            <a:pPr marL="268288" indent="-268288">
              <a:buFont typeface="Wingdings" panose="05000000000000000000" pitchFamily="2" charset="2"/>
              <a:buChar char="§"/>
            </a:pPr>
            <a:r>
              <a:rPr lang="en-US" b="1" dirty="0" smtClean="0"/>
              <a:t>The macro assembly process is almost established</a:t>
            </a:r>
          </a:p>
          <a:p>
            <a:pPr marL="541338" indent="-271463">
              <a:buFont typeface="Wingdings" panose="05000000000000000000" pitchFamily="2" charset="2"/>
              <a:buChar char="Ø"/>
            </a:pPr>
            <a:r>
              <a:rPr lang="en-US" dirty="0" smtClean="0"/>
              <a:t>Gluing successfully performed</a:t>
            </a:r>
          </a:p>
          <a:p>
            <a:pPr marL="541338" indent="-271463">
              <a:buFont typeface="Wingdings" panose="05000000000000000000" pitchFamily="2" charset="2"/>
              <a:buChar char="Ø"/>
            </a:pPr>
            <a:r>
              <a:rPr lang="en-US" dirty="0" smtClean="0"/>
              <a:t>Wire-bonding under test but seems not problematic </a:t>
            </a:r>
          </a:p>
          <a:p>
            <a:pPr marL="541338" indent="-271463">
              <a:buFont typeface="Wingdings" panose="05000000000000000000" pitchFamily="2" charset="2"/>
              <a:buChar char="Ø"/>
            </a:pPr>
            <a:r>
              <a:rPr lang="en-US" dirty="0" smtClean="0"/>
              <a:t>First FPM module completely assembled expected by June</a:t>
            </a:r>
          </a:p>
          <a:p>
            <a:pPr marL="541338" indent="-271463">
              <a:buFont typeface="Wingdings" panose="05000000000000000000" pitchFamily="2" charset="2"/>
              <a:buChar char="Ø"/>
            </a:pPr>
            <a:endParaRPr lang="en-US" dirty="0"/>
          </a:p>
          <a:p>
            <a:pPr marL="269875" indent="-269875">
              <a:buFont typeface="Wingdings" panose="05000000000000000000" pitchFamily="2" charset="2"/>
              <a:buChar char="§"/>
            </a:pPr>
            <a:r>
              <a:rPr lang="en-US" dirty="0" smtClean="0"/>
              <a:t>Several quality control steps are present in the assembly procedure</a:t>
            </a:r>
          </a:p>
          <a:p>
            <a:pPr marL="268288" indent="-268288">
              <a:buFont typeface="Wingdings" panose="05000000000000000000" pitchFamily="2" charset="2"/>
              <a:buChar char="§"/>
            </a:pPr>
            <a:endParaRPr lang="en-US" sz="1600" dirty="0"/>
          </a:p>
        </p:txBody>
      </p:sp>
    </p:spTree>
    <p:extLst>
      <p:ext uri="{BB962C8B-B14F-4D97-AF65-F5344CB8AC3E}">
        <p14:creationId xmlns:p14="http://schemas.microsoft.com/office/powerpoint/2010/main" val="1195961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28" y="820669"/>
            <a:ext cx="8780012" cy="2462213"/>
          </a:xfrm>
          <a:prstGeom prst="rect">
            <a:avLst/>
          </a:prstGeom>
          <a:noFill/>
        </p:spPr>
        <p:txBody>
          <a:bodyPr wrap="square" rtlCol="0">
            <a:spAutoFit/>
          </a:bodyPr>
          <a:lstStyle/>
          <a:p>
            <a:r>
              <a:rPr lang="en-US" dirty="0"/>
              <a:t>The consortium is in strict contact with </a:t>
            </a:r>
            <a:r>
              <a:rPr lang="en-US" dirty="0" err="1"/>
              <a:t>AEMtec</a:t>
            </a:r>
            <a:r>
              <a:rPr lang="en-US" dirty="0"/>
              <a:t> and follows the activities step by step with weekly phone meetings</a:t>
            </a:r>
          </a:p>
          <a:p>
            <a:r>
              <a:rPr lang="en-US" dirty="0" smtClean="0"/>
              <a:t>For process </a:t>
            </a:r>
            <a:r>
              <a:rPr lang="en-US" b="1" dirty="0" smtClean="0"/>
              <a:t>qualification and quality control</a:t>
            </a:r>
            <a:r>
              <a:rPr lang="en-US" dirty="0" smtClean="0"/>
              <a:t> the following tests are performed:</a:t>
            </a:r>
          </a:p>
          <a:p>
            <a:endParaRPr lang="en-US" dirty="0" smtClean="0"/>
          </a:p>
          <a:p>
            <a:pPr marL="285750" indent="-285750">
              <a:buFont typeface="Wingdings" panose="05000000000000000000" pitchFamily="2" charset="2"/>
              <a:buChar char="§"/>
            </a:pPr>
            <a:r>
              <a:rPr lang="en-US" dirty="0" smtClean="0"/>
              <a:t>Cross sections </a:t>
            </a:r>
          </a:p>
          <a:p>
            <a:pPr marL="285750" indent="-285750">
              <a:buFont typeface="Wingdings" panose="05000000000000000000" pitchFamily="2" charset="2"/>
              <a:buChar char="§"/>
            </a:pPr>
            <a:r>
              <a:rPr lang="en-US" dirty="0"/>
              <a:t>X-ray analysis</a:t>
            </a:r>
          </a:p>
          <a:p>
            <a:pPr marL="285750" indent="-285750">
              <a:buFont typeface="Wingdings" panose="05000000000000000000" pitchFamily="2" charset="2"/>
              <a:buChar char="§"/>
            </a:pPr>
            <a:r>
              <a:rPr lang="en-US" dirty="0" smtClean="0"/>
              <a:t>Thermal cycling</a:t>
            </a:r>
          </a:p>
          <a:p>
            <a:pPr marL="285750" indent="-285750">
              <a:buFont typeface="Wingdings" panose="05000000000000000000" pitchFamily="2" charset="2"/>
              <a:buChar char="§"/>
            </a:pPr>
            <a:r>
              <a:rPr lang="en-US" dirty="0" smtClean="0"/>
              <a:t>Outgassing tests </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endParaRPr lang="en-US" dirty="0" smtClean="0"/>
          </a:p>
        </p:txBody>
      </p:sp>
      <p:sp>
        <p:nvSpPr>
          <p:cNvPr id="3" name="Title 1"/>
          <p:cNvSpPr txBox="1">
            <a:spLocks/>
          </p:cNvSpPr>
          <p:nvPr/>
        </p:nvSpPr>
        <p:spPr>
          <a:xfrm>
            <a:off x="1512888" y="120579"/>
            <a:ext cx="5251450" cy="620783"/>
          </a:xfrm>
          <a:prstGeom prst="rect">
            <a:avLst/>
          </a:prstGeom>
        </p:spPr>
        <p:txBody>
          <a:bodyP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a:lstStyle>
          <a:p>
            <a:r>
              <a:rPr lang="en-US" kern="0" dirty="0" smtClean="0"/>
              <a:t>Bare module assembly at </a:t>
            </a:r>
            <a:r>
              <a:rPr lang="en-US" kern="0" dirty="0" err="1" smtClean="0"/>
              <a:t>AEMtec</a:t>
            </a:r>
            <a:endParaRPr lang="de-DE" kern="0" dirty="0"/>
          </a:p>
        </p:txBody>
      </p:sp>
      <p:sp>
        <p:nvSpPr>
          <p:cNvPr id="4" name="Rectangle 3"/>
          <p:cNvSpPr/>
          <p:nvPr/>
        </p:nvSpPr>
        <p:spPr>
          <a:xfrm>
            <a:off x="284826" y="4769330"/>
            <a:ext cx="8020654" cy="2893100"/>
          </a:xfrm>
          <a:prstGeom prst="rect">
            <a:avLst/>
          </a:prstGeom>
        </p:spPr>
        <p:txBody>
          <a:bodyPr wrap="square">
            <a:spAutoFit/>
          </a:bodyPr>
          <a:lstStyle/>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Outgassing </a:t>
            </a:r>
            <a:r>
              <a:rPr lang="en-US" dirty="0" smtClean="0">
                <a:latin typeface="Arial" panose="020B0604020202020204" pitchFamily="34" charset="0"/>
                <a:cs typeface="Arial" panose="020B0604020202020204" pitchFamily="34" charset="0"/>
              </a:rPr>
              <a:t>tests </a:t>
            </a:r>
            <a:r>
              <a:rPr lang="en-US" dirty="0">
                <a:latin typeface="Arial" panose="020B0604020202020204" pitchFamily="34" charset="0"/>
                <a:cs typeface="Arial" panose="020B0604020202020204" pitchFamily="34" charset="0"/>
              </a:rPr>
              <a:t>passed</a:t>
            </a:r>
          </a:p>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applied thermo-mechanical Stress (195 fast Cycles between -40°C &amp;</a:t>
            </a:r>
            <a:r>
              <a:rPr lang="en-US" dirty="0" smtClean="0">
                <a:latin typeface="Arial" panose="020B0604020202020204" pitchFamily="34" charset="0"/>
                <a:cs typeface="Arial" panose="020B0604020202020204" pitchFamily="34" charset="0"/>
              </a:rPr>
              <a:t>125°C)</a:t>
            </a: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no additional missing Connections after Cycling found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Bump Connection is mechanically very </a:t>
            </a:r>
            <a:r>
              <a:rPr lang="en-US" b="1" dirty="0" smtClean="0">
                <a:latin typeface="Arial" panose="020B0604020202020204" pitchFamily="34" charset="0"/>
                <a:cs typeface="Arial" panose="020B0604020202020204" pitchFamily="34" charset="0"/>
              </a:rPr>
              <a:t>robust</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With the established process it is possible to produce </a:t>
            </a:r>
            <a:r>
              <a:rPr lang="en-US" b="1" dirty="0" smtClean="0">
                <a:latin typeface="Arial" panose="020B0604020202020204" pitchFamily="34" charset="0"/>
                <a:cs typeface="Arial" panose="020B0604020202020204" pitchFamily="34" charset="0"/>
              </a:rPr>
              <a:t>20 modules / week</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For the 1 M-pixel camera production </a:t>
            </a:r>
            <a:r>
              <a:rPr lang="en-US" b="1" dirty="0" smtClean="0">
                <a:latin typeface="Arial" panose="020B0604020202020204" pitchFamily="34" charset="0"/>
                <a:cs typeface="Arial" panose="020B0604020202020204" pitchFamily="34" charset="0"/>
              </a:rPr>
              <a:t>3 weeks are needed (including yield loss)</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556" y="2660587"/>
            <a:ext cx="6319884" cy="2097408"/>
          </a:xfrm>
          <a:prstGeom prst="rect">
            <a:avLst/>
          </a:prstGeom>
        </p:spPr>
      </p:pic>
      <p:sp>
        <p:nvSpPr>
          <p:cNvPr id="24" name="Textfeld 32"/>
          <p:cNvSpPr txBox="1"/>
          <p:nvPr/>
        </p:nvSpPr>
        <p:spPr>
          <a:xfrm>
            <a:off x="0" y="2635046"/>
            <a:ext cx="2737344" cy="276999"/>
          </a:xfrm>
          <a:prstGeom prst="rect">
            <a:avLst/>
          </a:prstGeom>
          <a:noFill/>
        </p:spPr>
        <p:txBody>
          <a:bodyPr wrap="square" rtlCol="0">
            <a:spAutoFit/>
          </a:bodyPr>
          <a:lstStyle/>
          <a:p>
            <a:pPr algn="ctr"/>
            <a:r>
              <a:rPr lang="en-US" sz="1200" i="1" dirty="0" smtClean="0">
                <a:solidFill>
                  <a:schemeClr val="accent3">
                    <a:lumMod val="50000"/>
                  </a:schemeClr>
                </a:solidFill>
                <a:latin typeface="Arial" panose="020B0604020202020204" pitchFamily="34" charset="0"/>
                <a:cs typeface="Arial" panose="020B0604020202020204" pitchFamily="34" charset="0"/>
              </a:rPr>
              <a:t>Cross-section</a:t>
            </a:r>
            <a:endParaRPr lang="en-US" sz="1200" i="1" dirty="0">
              <a:solidFill>
                <a:schemeClr val="accent3">
                  <a:lumMod val="50000"/>
                </a:schemeClr>
              </a:solidFill>
              <a:latin typeface="Arial" panose="020B0604020202020204" pitchFamily="34" charset="0"/>
              <a:cs typeface="Arial" panose="020B0604020202020204" pitchFamily="34" charset="0"/>
            </a:endParaRPr>
          </a:p>
        </p:txBody>
      </p:sp>
      <p:pic>
        <p:nvPicPr>
          <p:cNvPr id="26"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46" y="2912045"/>
            <a:ext cx="2424608" cy="1818456"/>
          </a:xfrm>
          <a:prstGeom prst="rect">
            <a:avLst/>
          </a:prstGeom>
        </p:spPr>
      </p:pic>
    </p:spTree>
    <p:extLst>
      <p:ext uri="{BB962C8B-B14F-4D97-AF65-F5344CB8AC3E}">
        <p14:creationId xmlns:p14="http://schemas.microsoft.com/office/powerpoint/2010/main" val="931440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ASIC Known Good Dies selection</a:t>
            </a:r>
            <a:endParaRPr lang="en-US" dirty="0"/>
          </a:p>
        </p:txBody>
      </p:sp>
      <p:sp>
        <p:nvSpPr>
          <p:cNvPr id="3" name="Content Placeholder 2"/>
          <p:cNvSpPr>
            <a:spLocks noGrp="1"/>
          </p:cNvSpPr>
          <p:nvPr>
            <p:ph type="body" sz="quarter" idx="10"/>
          </p:nvPr>
        </p:nvSpPr>
        <p:spPr>
          <a:xfrm>
            <a:off x="5775" y="812584"/>
            <a:ext cx="8996284" cy="2982176"/>
          </a:xfrm>
          <a:prstGeom prst="rect">
            <a:avLst/>
          </a:prstGeom>
        </p:spPr>
        <p:txBody>
          <a:bodyPr/>
          <a:lstStyle/>
          <a:p>
            <a:pPr>
              <a:buFont typeface="Wingdings" panose="05000000000000000000" pitchFamily="2" charset="2"/>
              <a:buChar char="§"/>
            </a:pPr>
            <a:r>
              <a:rPr lang="en-US" dirty="0" smtClean="0"/>
              <a:t>Chip qualification and wafer testing procedure is established</a:t>
            </a:r>
            <a:r>
              <a:rPr lang="en-US" dirty="0"/>
              <a:t> </a:t>
            </a:r>
            <a:r>
              <a:rPr lang="en-US" dirty="0" smtClean="0"/>
              <a:t>in Mannheim</a:t>
            </a:r>
          </a:p>
          <a:p>
            <a:pPr>
              <a:buFont typeface="Wingdings" panose="05000000000000000000" pitchFamily="2" charset="2"/>
              <a:buChar char="§"/>
            </a:pPr>
            <a:r>
              <a:rPr lang="en-US" dirty="0"/>
              <a:t>Results are </a:t>
            </a:r>
            <a:r>
              <a:rPr lang="en-US" dirty="0" smtClean="0"/>
              <a:t>documented, stored in a database and </a:t>
            </a:r>
            <a:r>
              <a:rPr lang="en-US" dirty="0"/>
              <a:t>quick access is given in form of a pixel map</a:t>
            </a:r>
            <a:r>
              <a:rPr lang="en-US" dirty="0" smtClean="0"/>
              <a:t>.</a:t>
            </a:r>
          </a:p>
          <a:p>
            <a:pPr>
              <a:buFont typeface="Wingdings" panose="05000000000000000000" pitchFamily="2" charset="2"/>
              <a:buChar char="§"/>
            </a:pPr>
            <a:r>
              <a:rPr lang="en-US" dirty="0" smtClean="0"/>
              <a:t>It takes </a:t>
            </a:r>
            <a:r>
              <a:rPr lang="en-US" b="1" dirty="0" smtClean="0"/>
              <a:t>1 week to test 1 wafer (72 ASICs). </a:t>
            </a:r>
          </a:p>
          <a:p>
            <a:pPr>
              <a:buFont typeface="Wingdings" panose="05000000000000000000" pitchFamily="2" charset="2"/>
              <a:buChar char="§"/>
            </a:pPr>
            <a:r>
              <a:rPr lang="en-US" dirty="0" smtClean="0"/>
              <a:t>Full </a:t>
            </a:r>
            <a:r>
              <a:rPr lang="en-US" dirty="0"/>
              <a:t>camera needs 8x2x16=256 ASICs, 8 wafers considering a 50% yield.</a:t>
            </a:r>
          </a:p>
          <a:p>
            <a:pPr>
              <a:buFont typeface="Wingdings" panose="05000000000000000000" pitchFamily="2" charset="2"/>
              <a:buChar char="§"/>
            </a:pPr>
            <a:r>
              <a:rPr lang="en-US" b="1" dirty="0"/>
              <a:t>8 weeks shall be considered for wafer </a:t>
            </a:r>
            <a:r>
              <a:rPr lang="en-US" b="1" dirty="0" smtClean="0"/>
              <a:t>testing</a:t>
            </a:r>
          </a:p>
          <a:p>
            <a:pPr>
              <a:buFont typeface="Wingdings" panose="05000000000000000000" pitchFamily="2" charset="2"/>
              <a:buChar char="§"/>
            </a:pPr>
            <a:r>
              <a:rPr lang="en-US" b="1" dirty="0" smtClean="0"/>
              <a:t>1 month </a:t>
            </a:r>
            <a:r>
              <a:rPr lang="en-US" b="1" dirty="0"/>
              <a:t>for </a:t>
            </a:r>
            <a:r>
              <a:rPr lang="en-US" b="1" dirty="0" smtClean="0"/>
              <a:t>dicing </a:t>
            </a:r>
            <a:r>
              <a:rPr lang="en-US" dirty="0" smtClean="0"/>
              <a:t>is needed according to past experience.</a:t>
            </a:r>
            <a:endParaRPr lang="en-US" dirty="0"/>
          </a:p>
          <a:p>
            <a:endParaRPr lang="en-US" sz="2000" dirty="0" smtClean="0"/>
          </a:p>
          <a:p>
            <a:pPr marL="0" indent="0">
              <a:buNone/>
            </a:pPr>
            <a:endParaRPr lang="en-US" sz="20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0888" y="3404482"/>
            <a:ext cx="4803112" cy="3371222"/>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032" y="3632385"/>
            <a:ext cx="4235964" cy="2823976"/>
          </a:xfrm>
          <a:prstGeom prst="rect">
            <a:avLst/>
          </a:prstGeom>
        </p:spPr>
      </p:pic>
      <p:sp>
        <p:nvSpPr>
          <p:cNvPr id="4" name="Rectangle 3"/>
          <p:cNvSpPr/>
          <p:nvPr/>
        </p:nvSpPr>
        <p:spPr>
          <a:xfrm>
            <a:off x="256032" y="6438770"/>
            <a:ext cx="4505590" cy="253916"/>
          </a:xfrm>
          <a:prstGeom prst="rect">
            <a:avLst/>
          </a:prstGeom>
        </p:spPr>
        <p:txBody>
          <a:bodyPr wrap="square">
            <a:spAutoFit/>
          </a:bodyPr>
          <a:lstStyle/>
          <a:p>
            <a:r>
              <a:rPr lang="en-AU" sz="1050" i="1" dirty="0"/>
              <a:t>Semi Automatic </a:t>
            </a:r>
            <a:r>
              <a:rPr lang="en-AU" sz="1050" i="1" dirty="0" err="1"/>
              <a:t>Süss</a:t>
            </a:r>
            <a:r>
              <a:rPr lang="en-AU" sz="1050" i="1" dirty="0"/>
              <a:t> PM5 Prober available in Mannheim </a:t>
            </a:r>
            <a:endParaRPr lang="de-DE" sz="1050" i="1" dirty="0"/>
          </a:p>
        </p:txBody>
      </p:sp>
    </p:spTree>
    <p:extLst>
      <p:ext uri="{BB962C8B-B14F-4D97-AF65-F5344CB8AC3E}">
        <p14:creationId xmlns:p14="http://schemas.microsoft.com/office/powerpoint/2010/main" val="788129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066" y="34925"/>
            <a:ext cx="6247710" cy="706438"/>
          </a:xfrm>
        </p:spPr>
        <p:txBody>
          <a:bodyPr/>
          <a:lstStyle/>
          <a:p>
            <a:r>
              <a:rPr lang="en-US" dirty="0" smtClean="0"/>
              <a:t>Bare Module tests in Bergamo (quality control)</a:t>
            </a:r>
            <a:endParaRPr lang="de-DE" dirty="0"/>
          </a:p>
        </p:txBody>
      </p:sp>
      <p:pic>
        <p:nvPicPr>
          <p:cNvPr id="2051" name="Picture 3" descr="C:\Users\porrom\Documents\DSSC\Consortium_Meetings\12042016\setup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3732"/>
            <a:ext cx="4643919" cy="304426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5776" y="797112"/>
            <a:ext cx="5509588" cy="29462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ts val="2000"/>
              </a:lnSpc>
              <a:spcBef>
                <a:spcPct val="20000"/>
              </a:spcBef>
              <a:spcAft>
                <a:spcPct val="0"/>
              </a:spcAft>
              <a:buBlip>
                <a:blip r:embed="rId3"/>
              </a:buBlip>
              <a:defRPr sz="1600">
                <a:solidFill>
                  <a:schemeClr val="tx1"/>
                </a:solidFill>
                <a:latin typeface="+mn-lt"/>
                <a:ea typeface="+mn-ea"/>
                <a:cs typeface="+mn-cs"/>
              </a:defRPr>
            </a:lvl1pPr>
            <a:lvl2pPr marL="533400" indent="-266700" algn="l" rtl="0" eaLnBrk="0" fontAlgn="base" hangingPunct="0">
              <a:lnSpc>
                <a:spcPts val="2000"/>
              </a:lnSpc>
              <a:spcBef>
                <a:spcPct val="20000"/>
              </a:spcBef>
              <a:spcAft>
                <a:spcPct val="0"/>
              </a:spcAft>
              <a:buFont typeface="Verdana" pitchFamily="34" charset="0"/>
              <a:buChar char="●"/>
              <a:defRPr sz="1400">
                <a:solidFill>
                  <a:schemeClr val="tx1"/>
                </a:solidFill>
                <a:latin typeface="+mn-lt"/>
              </a:defRPr>
            </a:lvl2pPr>
            <a:lvl3pPr marL="812800" indent="-279400" algn="l" rtl="0" eaLnBrk="0" fontAlgn="base" hangingPunct="0">
              <a:lnSpc>
                <a:spcPts val="2000"/>
              </a:lnSpc>
              <a:spcBef>
                <a:spcPct val="20000"/>
              </a:spcBef>
              <a:spcAft>
                <a:spcPct val="0"/>
              </a:spcAft>
              <a:buFont typeface="Verdana" pitchFamily="34" charset="0"/>
              <a:buChar char="»"/>
              <a:defRPr sz="1200">
                <a:solidFill>
                  <a:schemeClr val="tx1"/>
                </a:solidFill>
                <a:latin typeface="+mn-lt"/>
              </a:defRPr>
            </a:lvl3pPr>
            <a:lvl4pPr marL="1600200" indent="-228600" algn="l" rtl="0" eaLnBrk="0" fontAlgn="base" hangingPunct="0">
              <a:spcBef>
                <a:spcPct val="20000"/>
              </a:spcBef>
              <a:spcAft>
                <a:spcPct val="0"/>
              </a:spcAft>
              <a:buChar char="-"/>
              <a:defRPr sz="1000">
                <a:solidFill>
                  <a:schemeClr val="tx1"/>
                </a:solidFill>
                <a:latin typeface="+mn-lt"/>
              </a:defRPr>
            </a:lvl4pPr>
            <a:lvl5pPr marL="1976438" indent="-147638" algn="l" rtl="0" eaLnBrk="0" fontAlgn="base" hangingPunct="0">
              <a:spcBef>
                <a:spcPct val="20000"/>
              </a:spcBef>
              <a:spcAft>
                <a:spcPct val="0"/>
              </a:spcAft>
              <a:buFont typeface="Wingdings" pitchFamily="2" charset="2"/>
              <a:buChar char="§"/>
              <a:defRPr sz="900">
                <a:solidFill>
                  <a:schemeClr val="tx1"/>
                </a:solidFill>
                <a:latin typeface="+mn-lt"/>
              </a:defRPr>
            </a:lvl5pPr>
            <a:lvl6pPr marL="2433638" indent="-147638" algn="l" rtl="0" fontAlgn="base">
              <a:spcBef>
                <a:spcPct val="20000"/>
              </a:spcBef>
              <a:spcAft>
                <a:spcPct val="0"/>
              </a:spcAft>
              <a:buFont typeface="Wingdings" pitchFamily="2" charset="2"/>
              <a:buChar char="§"/>
              <a:defRPr sz="900">
                <a:solidFill>
                  <a:schemeClr val="tx1"/>
                </a:solidFill>
                <a:latin typeface="+mn-lt"/>
              </a:defRPr>
            </a:lvl6pPr>
            <a:lvl7pPr marL="2890838" indent="-147638" algn="l" rtl="0" fontAlgn="base">
              <a:spcBef>
                <a:spcPct val="20000"/>
              </a:spcBef>
              <a:spcAft>
                <a:spcPct val="0"/>
              </a:spcAft>
              <a:buFont typeface="Wingdings" pitchFamily="2" charset="2"/>
              <a:buChar char="§"/>
              <a:defRPr sz="900">
                <a:solidFill>
                  <a:schemeClr val="tx1"/>
                </a:solidFill>
                <a:latin typeface="+mn-lt"/>
              </a:defRPr>
            </a:lvl7pPr>
            <a:lvl8pPr marL="3348038" indent="-147638" algn="l" rtl="0" fontAlgn="base">
              <a:spcBef>
                <a:spcPct val="20000"/>
              </a:spcBef>
              <a:spcAft>
                <a:spcPct val="0"/>
              </a:spcAft>
              <a:buFont typeface="Wingdings" pitchFamily="2" charset="2"/>
              <a:buChar char="§"/>
              <a:defRPr sz="900">
                <a:solidFill>
                  <a:schemeClr val="tx1"/>
                </a:solidFill>
                <a:latin typeface="+mn-lt"/>
              </a:defRPr>
            </a:lvl8pPr>
            <a:lvl9pPr marL="3805238" indent="-147638" algn="l" rtl="0" fontAlgn="base">
              <a:spcBef>
                <a:spcPct val="20000"/>
              </a:spcBef>
              <a:spcAft>
                <a:spcPct val="0"/>
              </a:spcAft>
              <a:buFont typeface="Wingdings" pitchFamily="2" charset="2"/>
              <a:buChar char="§"/>
              <a:defRPr sz="900">
                <a:solidFill>
                  <a:schemeClr val="tx1"/>
                </a:solidFill>
                <a:latin typeface="+mn-lt"/>
              </a:defRPr>
            </a:lvl9pPr>
          </a:lstStyle>
          <a:p>
            <a:pPr>
              <a:lnSpc>
                <a:spcPct val="100000"/>
              </a:lnSpc>
              <a:buFont typeface="Wingdings" panose="05000000000000000000" pitchFamily="2" charset="2"/>
              <a:buChar char="§"/>
            </a:pPr>
            <a:r>
              <a:rPr lang="en-US" sz="1400" kern="0" dirty="0" smtClean="0"/>
              <a:t>A measurement setup has been set up in Bergamo</a:t>
            </a:r>
          </a:p>
          <a:p>
            <a:pPr>
              <a:lnSpc>
                <a:spcPct val="100000"/>
              </a:lnSpc>
              <a:buFont typeface="Wingdings" panose="05000000000000000000" pitchFamily="2" charset="2"/>
              <a:buChar char="§"/>
            </a:pPr>
            <a:r>
              <a:rPr lang="en-US" sz="1400" kern="0" dirty="0" smtClean="0"/>
              <a:t>Backside current is measured in order to check that entrance window has not been damaged by chip flipping </a:t>
            </a:r>
          </a:p>
          <a:p>
            <a:pPr>
              <a:lnSpc>
                <a:spcPct val="100000"/>
              </a:lnSpc>
              <a:buFont typeface="Wingdings" panose="05000000000000000000" pitchFamily="2" charset="2"/>
              <a:buChar char="§"/>
            </a:pPr>
            <a:r>
              <a:rPr lang="en-US" sz="1400" kern="0" dirty="0" smtClean="0"/>
              <a:t>ASIC tests are repeated though sensor connections and compared with tests performed in Mannheim</a:t>
            </a:r>
          </a:p>
          <a:p>
            <a:pPr>
              <a:lnSpc>
                <a:spcPct val="100000"/>
              </a:lnSpc>
              <a:buFont typeface="Wingdings" panose="05000000000000000000" pitchFamily="2" charset="2"/>
              <a:buChar char="§"/>
            </a:pPr>
            <a:r>
              <a:rPr lang="en-US" sz="1400" b="1" kern="0" dirty="0" smtClean="0"/>
              <a:t>First yield estimate appears very high</a:t>
            </a:r>
          </a:p>
          <a:p>
            <a:pPr>
              <a:lnSpc>
                <a:spcPct val="100000"/>
              </a:lnSpc>
              <a:buFont typeface="Wingdings" panose="05000000000000000000" pitchFamily="2" charset="2"/>
              <a:buChar char="§"/>
            </a:pPr>
            <a:endParaRPr lang="en-US" sz="1400" kern="0" dirty="0" smtClean="0"/>
          </a:p>
          <a:p>
            <a:pPr>
              <a:lnSpc>
                <a:spcPct val="100000"/>
              </a:lnSpc>
              <a:buFont typeface="Wingdings" panose="05000000000000000000" pitchFamily="2" charset="2"/>
              <a:buChar char="§"/>
            </a:pPr>
            <a:r>
              <a:rPr lang="en-US" sz="1400" kern="0" dirty="0" smtClean="0"/>
              <a:t>testing speed </a:t>
            </a:r>
            <a:r>
              <a:rPr lang="en-US" sz="1400" b="1" kern="0" dirty="0" smtClean="0"/>
              <a:t>5 modules / week </a:t>
            </a:r>
            <a:r>
              <a:rPr lang="en-US" sz="1400" b="1" kern="0" dirty="0" smtClean="0">
                <a:sym typeface="Wingdings" panose="05000000000000000000" pitchFamily="2" charset="2"/>
              </a:rPr>
              <a:t> 7 weeks are needed for the full camera</a:t>
            </a:r>
          </a:p>
          <a:p>
            <a:pPr>
              <a:lnSpc>
                <a:spcPct val="100000"/>
              </a:lnSpc>
              <a:buFont typeface="Wingdings" panose="05000000000000000000" pitchFamily="2" charset="2"/>
              <a:buChar char="§"/>
            </a:pPr>
            <a:r>
              <a:rPr lang="en-US" sz="1400" kern="0" dirty="0" smtClean="0">
                <a:sym typeface="Wingdings" panose="05000000000000000000" pitchFamily="2" charset="2"/>
              </a:rPr>
              <a:t>Higher speed could be achieved reducing the number of tests on the ASIC</a:t>
            </a:r>
            <a:endParaRPr lang="en-US" sz="1400" kern="0" dirty="0" smtClean="0"/>
          </a:p>
          <a:p>
            <a:pPr>
              <a:lnSpc>
                <a:spcPct val="100000"/>
              </a:lnSpc>
              <a:buFont typeface="Wingdings" panose="05000000000000000000" pitchFamily="2" charset="2"/>
              <a:buChar char="§"/>
            </a:pPr>
            <a:endParaRPr lang="en-US" kern="0" dirty="0" smtClean="0"/>
          </a:p>
          <a:p>
            <a:pPr>
              <a:lnSpc>
                <a:spcPct val="100000"/>
              </a:lnSpc>
              <a:buFont typeface="Wingdings" panose="05000000000000000000" pitchFamily="2" charset="2"/>
              <a:buChar char="§"/>
            </a:pPr>
            <a:endParaRPr lang="en-US" kern="0" dirty="0" smtClean="0"/>
          </a:p>
          <a:p>
            <a:pPr>
              <a:lnSpc>
                <a:spcPct val="100000"/>
              </a:lnSpc>
            </a:pPr>
            <a:endParaRPr lang="en-US" sz="2000" kern="0" dirty="0" smtClean="0"/>
          </a:p>
          <a:p>
            <a:pPr marL="0" indent="0">
              <a:lnSpc>
                <a:spcPct val="100000"/>
              </a:lnSpc>
              <a:buFontTx/>
              <a:buNone/>
            </a:pPr>
            <a:endParaRPr lang="en-US" sz="2000" kern="0" dirty="0"/>
          </a:p>
        </p:txBody>
      </p:sp>
      <p:pic>
        <p:nvPicPr>
          <p:cNvPr id="2050" name="Picture 2" descr="C:\Users\porrom\Documents\DSSC\Consortium_Meetings\12042016\setup_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2281" y="3813732"/>
            <a:ext cx="3627455" cy="1688942"/>
          </a:xfrm>
          <a:prstGeom prst="rect">
            <a:avLst/>
          </a:prstGeom>
          <a:ln w="38100" cap="sq">
            <a:solidFill>
              <a:srgbClr val="FF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6509" y="3743396"/>
            <a:ext cx="2777492" cy="2949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864158" y="5134708"/>
            <a:ext cx="452176" cy="28135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Verdana" pitchFamily="34" charset="0"/>
            </a:endParaRPr>
          </a:p>
        </p:txBody>
      </p:sp>
      <p:cxnSp>
        <p:nvCxnSpPr>
          <p:cNvPr id="7" name="Straight Connector 6"/>
          <p:cNvCxnSpPr/>
          <p:nvPr/>
        </p:nvCxnSpPr>
        <p:spPr bwMode="auto">
          <a:xfrm flipV="1">
            <a:off x="864158" y="3813732"/>
            <a:ext cx="1688123" cy="1320976"/>
          </a:xfrm>
          <a:prstGeom prst="line">
            <a:avLst/>
          </a:prstGeom>
          <a:solidFill>
            <a:schemeClr val="accent1"/>
          </a:solidFill>
          <a:ln w="38100" cap="flat" cmpd="sng" algn="ctr">
            <a:solidFill>
              <a:srgbClr val="FF0000"/>
            </a:solidFill>
            <a:prstDash val="dash"/>
            <a:round/>
            <a:headEnd type="none" w="med" len="med"/>
            <a:tailEnd type="none" w="med" len="med"/>
          </a:ln>
          <a:effectLst/>
        </p:spPr>
      </p:cxnSp>
      <p:cxnSp>
        <p:nvCxnSpPr>
          <p:cNvPr id="11" name="Straight Connector 10"/>
          <p:cNvCxnSpPr/>
          <p:nvPr/>
        </p:nvCxnSpPr>
        <p:spPr bwMode="auto">
          <a:xfrm>
            <a:off x="864158" y="5416062"/>
            <a:ext cx="1617785" cy="86612"/>
          </a:xfrm>
          <a:prstGeom prst="line">
            <a:avLst/>
          </a:prstGeom>
          <a:solidFill>
            <a:schemeClr val="accent1"/>
          </a:solidFill>
          <a:ln w="38100" cap="flat" cmpd="sng" algn="ctr">
            <a:solidFill>
              <a:srgbClr val="FF0000"/>
            </a:solidFill>
            <a:prstDash val="dash"/>
            <a:round/>
            <a:headEnd type="none" w="med" len="med"/>
            <a:tailEnd type="none" w="med" len="med"/>
          </a:ln>
          <a:effectLst/>
        </p:spPr>
      </p:cxnSp>
      <p:sp>
        <p:nvSpPr>
          <p:cNvPr id="9" name="TextBox 8"/>
          <p:cNvSpPr txBox="1"/>
          <p:nvPr/>
        </p:nvSpPr>
        <p:spPr>
          <a:xfrm>
            <a:off x="4634811" y="6396335"/>
            <a:ext cx="2712154" cy="523220"/>
          </a:xfrm>
          <a:prstGeom prst="rect">
            <a:avLst/>
          </a:prstGeom>
          <a:noFill/>
        </p:spPr>
        <p:txBody>
          <a:bodyPr wrap="none" rtlCol="0">
            <a:spAutoFit/>
          </a:bodyPr>
          <a:lstStyle/>
          <a:p>
            <a:pPr algn="ctr"/>
            <a:r>
              <a:rPr lang="en-US" dirty="0" smtClean="0">
                <a:solidFill>
                  <a:srgbClr val="00B050"/>
                </a:solidFill>
              </a:rPr>
              <a:t>Bare module </a:t>
            </a:r>
          </a:p>
          <a:p>
            <a:pPr algn="ctr"/>
            <a:r>
              <a:rPr lang="en-US" dirty="0" smtClean="0">
                <a:solidFill>
                  <a:srgbClr val="00B050"/>
                </a:solidFill>
              </a:rPr>
              <a:t>Fixed to a storage container</a:t>
            </a:r>
            <a:endParaRPr lang="de-DE" dirty="0">
              <a:solidFill>
                <a:srgbClr val="00B050"/>
              </a:solidFill>
            </a:endParaRPr>
          </a:p>
        </p:txBody>
      </p:sp>
      <p:cxnSp>
        <p:nvCxnSpPr>
          <p:cNvPr id="12" name="Straight Arrow Connector 11"/>
          <p:cNvCxnSpPr/>
          <p:nvPr/>
        </p:nvCxnSpPr>
        <p:spPr bwMode="auto">
          <a:xfrm flipV="1">
            <a:off x="5990887" y="5134708"/>
            <a:ext cx="1764368" cy="1261627"/>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2317" y="764412"/>
            <a:ext cx="3469296" cy="2930426"/>
          </a:xfrm>
          <a:prstGeom prst="rect">
            <a:avLst/>
          </a:prstGeom>
        </p:spPr>
      </p:pic>
    </p:spTree>
    <p:extLst>
      <p:ext uri="{BB962C8B-B14F-4D97-AF65-F5344CB8AC3E}">
        <p14:creationId xmlns:p14="http://schemas.microsoft.com/office/powerpoint/2010/main" val="1893811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2130</Words>
  <Application>Microsoft Office PowerPoint</Application>
  <PresentationFormat>On-screen Show (4:3)</PresentationFormat>
  <Paragraphs>337</Paragraphs>
  <Slides>27</Slides>
  <Notes>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1_Standarddesign</vt:lpstr>
      <vt:lpstr>Status of the DSSC Project  </vt:lpstr>
      <vt:lpstr>Sensor and focal plane architecture</vt:lpstr>
      <vt:lpstr>MiniSDD camera components overview</vt:lpstr>
      <vt:lpstr>MiniSDD 1-Mpixel camera specs</vt:lpstr>
      <vt:lpstr>PowerPoint Presentation</vt:lpstr>
      <vt:lpstr>Focal Plane Module Assembly</vt:lpstr>
      <vt:lpstr>PowerPoint Presentation</vt:lpstr>
      <vt:lpstr>ASIC Known Good Dies selection</vt:lpstr>
      <vt:lpstr>Bare Module tests in Bergamo (quality control)</vt:lpstr>
      <vt:lpstr>PowerPoint Presentation</vt:lpstr>
      <vt:lpstr>F1 + MiniSDDs first images with LED light</vt:lpstr>
      <vt:lpstr>Available Full Format ASIC F1</vt:lpstr>
      <vt:lpstr>Roadmap to second large format ASIC F2</vt:lpstr>
      <vt:lpstr>PowerPoint Presentation</vt:lpstr>
      <vt:lpstr>DAQ </vt:lpstr>
      <vt:lpstr>PowerPoint Presentation</vt:lpstr>
      <vt:lpstr>Status of FENICE ladder test stand</vt:lpstr>
      <vt:lpstr>1-Mpixel Camera Mechanics</vt:lpstr>
      <vt:lpstr>PowerPoint Presentation</vt:lpstr>
      <vt:lpstr>CMOS process based DEPFETs</vt:lpstr>
      <vt:lpstr>Summary</vt:lpstr>
      <vt:lpstr>PowerPoint Presentation</vt:lpstr>
      <vt:lpstr>PowerPoint Presentation</vt:lpstr>
      <vt:lpstr>System simulation and calibration</vt:lpstr>
      <vt:lpstr>Assemblies list</vt:lpstr>
      <vt:lpstr>2D Layer Scans</vt:lpstr>
      <vt:lpstr>FENICE for the 64x64 sensor</vt:lpstr>
    </vt:vector>
  </TitlesOfParts>
  <Company>MPI Halbleiterlabor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Hansen, Karsten</dc:creator>
  <cp:lastModifiedBy>Porro, Matteo</cp:lastModifiedBy>
  <cp:revision>3907</cp:revision>
  <cp:lastPrinted>2015-11-27T15:51:42Z</cp:lastPrinted>
  <dcterms:created xsi:type="dcterms:W3CDTF">2006-12-12T12:46:50Z</dcterms:created>
  <dcterms:modified xsi:type="dcterms:W3CDTF">2016-05-22T21:13:23Z</dcterms:modified>
</cp:coreProperties>
</file>