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9" r:id="rId2"/>
    <p:sldId id="633" r:id="rId3"/>
    <p:sldId id="627" r:id="rId4"/>
    <p:sldId id="634" r:id="rId5"/>
    <p:sldId id="636" r:id="rId6"/>
    <p:sldId id="629" r:id="rId7"/>
    <p:sldId id="637" r:id="rId8"/>
    <p:sldId id="638" r:id="rId9"/>
    <p:sldId id="639" r:id="rId10"/>
    <p:sldId id="630" r:id="rId11"/>
    <p:sldId id="643" r:id="rId12"/>
    <p:sldId id="642" r:id="rId13"/>
    <p:sldId id="644" r:id="rId14"/>
    <p:sldId id="645" r:id="rId15"/>
    <p:sldId id="635" r:id="rId16"/>
    <p:sldId id="641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5" autoAdjust="0"/>
    <p:restoredTop sz="99211" autoAdjust="0"/>
  </p:normalViewPr>
  <p:slideViewPr>
    <p:cSldViewPr snapToGrid="0" showGuides="1">
      <p:cViewPr>
        <p:scale>
          <a:sx n="90" d="100"/>
          <a:sy n="90" d="100"/>
        </p:scale>
        <p:origin x="-864" y="12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27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baseline="0" noProof="0" dirty="0" smtClean="0"/>
              <a:t>23.05.2016</a:t>
            </a:r>
          </a:p>
          <a:p>
            <a:pPr lvl="0"/>
            <a:r>
              <a:rPr lang="en-GB" noProof="0" dirty="0" smtClean="0"/>
              <a:t>Steffen Hauf</a:t>
            </a:r>
            <a:r>
              <a:rPr lang="en-GB" baseline="0" noProof="0" dirty="0" smtClean="0"/>
              <a:t> –</a:t>
            </a:r>
            <a:r>
              <a:rPr lang="de-DE" baseline="0" noProof="0" dirty="0" smtClean="0"/>
              <a:t> 20th </a:t>
            </a:r>
            <a:r>
              <a:rPr lang="de-DE" baseline="0" noProof="0" dirty="0" err="1" smtClean="0"/>
              <a:t>Detector</a:t>
            </a:r>
            <a:r>
              <a:rPr lang="de-DE" baseline="0" noProof="0" dirty="0" smtClean="0"/>
              <a:t> Advisory </a:t>
            </a:r>
            <a:r>
              <a:rPr lang="de-DE" baseline="0" noProof="0" dirty="0" err="1" smtClean="0"/>
              <a:t>Commiittee</a:t>
            </a:r>
            <a:r>
              <a:rPr lang="de-DE" baseline="0" noProof="0" dirty="0" smtClean="0"/>
              <a:t> Meeting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31.169.212.116/_notebooks/PlotExample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31684" y="1905001"/>
            <a:ext cx="8331200" cy="2738116"/>
          </a:xfrm>
        </p:spPr>
        <p:txBody>
          <a:bodyPr/>
          <a:lstStyle/>
          <a:p>
            <a:r>
              <a:rPr lang="en-US" sz="3600" dirty="0"/>
              <a:t>Calibration </a:t>
            </a:r>
            <a:r>
              <a:rPr lang="en-US" sz="3600" dirty="0" smtClean="0"/>
              <a:t>Data </a:t>
            </a:r>
            <a:r>
              <a:rPr lang="en-US" sz="3600" dirty="0"/>
              <a:t>P</a:t>
            </a:r>
            <a:r>
              <a:rPr lang="en-US" sz="3600" dirty="0" smtClean="0"/>
              <a:t>rocessing </a:t>
            </a:r>
            <a:r>
              <a:rPr lang="en-US" sz="3600" dirty="0"/>
              <a:t>and </a:t>
            </a:r>
            <a:r>
              <a:rPr lang="en-US" sz="3600" dirty="0" smtClean="0"/>
              <a:t>Simulation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smtClean="0"/>
              <a:t>20th </a:t>
            </a:r>
            <a:r>
              <a:rPr lang="de-DE" sz="2400" dirty="0" err="1" smtClean="0"/>
              <a:t>Detector</a:t>
            </a:r>
            <a:r>
              <a:rPr lang="de-DE" sz="2400" dirty="0" smtClean="0"/>
              <a:t> Advisory </a:t>
            </a:r>
            <a:r>
              <a:rPr lang="de-DE" sz="2400" dirty="0" err="1" smtClean="0"/>
              <a:t>Committee</a:t>
            </a:r>
            <a:r>
              <a:rPr lang="de-DE" sz="2400" dirty="0" smtClean="0"/>
              <a:t> Meeting</a:t>
            </a:r>
            <a:endParaRPr lang="de-D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4139453"/>
            <a:ext cx="8650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 smtClean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1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Integration of Calibration Software at XFEL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experience and concept definition:</a:t>
            </a:r>
          </a:p>
          <a:p>
            <a:pPr lvl="1"/>
            <a:r>
              <a:rPr lang="en-US" dirty="0" smtClean="0"/>
              <a:t>Python is quickest, use if possible</a:t>
            </a:r>
          </a:p>
          <a:p>
            <a:pPr lvl="1"/>
            <a:r>
              <a:rPr lang="en-US" dirty="0" smtClean="0"/>
              <a:t>You can use the </a:t>
            </a:r>
            <a:r>
              <a:rPr lang="en-US" dirty="0" err="1" smtClean="0"/>
              <a:t>PyDetLib</a:t>
            </a:r>
            <a:r>
              <a:rPr lang="en-US" dirty="0" smtClean="0"/>
              <a:t> base classes if you need to implement stream data processed in a concurrent, thread parallel way</a:t>
            </a:r>
          </a:p>
          <a:p>
            <a:pPr lvl="1"/>
            <a:r>
              <a:rPr lang="en-US" dirty="0" smtClean="0"/>
              <a:t>For fitting suggest to use </a:t>
            </a:r>
            <a:r>
              <a:rPr lang="en-US" dirty="0" err="1" smtClean="0"/>
              <a:t>iMiniut</a:t>
            </a:r>
            <a:r>
              <a:rPr lang="en-US" dirty="0" smtClean="0"/>
              <a:t>: </a:t>
            </a:r>
            <a:r>
              <a:rPr lang="en-US" dirty="0" err="1" smtClean="0"/>
              <a:t>scipy.optimize</a:t>
            </a:r>
            <a:r>
              <a:rPr lang="en-US" dirty="0" smtClean="0"/>
              <a:t> does not produces reliable quality-of-fit results and uncertainties</a:t>
            </a:r>
          </a:p>
          <a:p>
            <a:pPr lvl="1"/>
            <a:r>
              <a:rPr lang="en-US" dirty="0" smtClean="0"/>
              <a:t>Concerning </a:t>
            </a:r>
            <a:r>
              <a:rPr lang="en-US" dirty="0" err="1" smtClean="0"/>
              <a:t>Karabo</a:t>
            </a:r>
            <a:r>
              <a:rPr lang="en-US" dirty="0" smtClean="0"/>
              <a:t> integrations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Not started yet:</a:t>
            </a:r>
            <a:r>
              <a:rPr lang="en-US" dirty="0" smtClean="0"/>
              <a:t> </a:t>
            </a:r>
            <a:r>
              <a:rPr lang="en-US" dirty="0" smtClean="0"/>
              <a:t>suggestion is to wait for the consolidated version for now (Fall 2016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Ongoing: work with 1.4.6 upon its release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239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89" y="1459436"/>
            <a:ext cx="5940776" cy="2379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cipy.optimize</a:t>
            </a:r>
            <a:r>
              <a:rPr lang="en-US" dirty="0" smtClean="0"/>
              <a:t> vs. </a:t>
            </a:r>
            <a:r>
              <a:rPr lang="en-US" dirty="0" err="1" smtClean="0"/>
              <a:t>iMinuit</a:t>
            </a:r>
            <a:r>
              <a:rPr lang="en-US" dirty="0" smtClean="0"/>
              <a:t>: overlapping </a:t>
            </a:r>
            <a:r>
              <a:rPr lang="en-US" dirty="0" err="1" smtClean="0"/>
              <a:t>gaussian</a:t>
            </a:r>
            <a:r>
              <a:rPr lang="en-US" dirty="0" smtClean="0"/>
              <a:t> peaks, with random estimate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631" y="3880555"/>
            <a:ext cx="6123389" cy="255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923" y="3640698"/>
            <a:ext cx="6098410" cy="325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666" y="1067782"/>
            <a:ext cx="5619043" cy="396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110" y="6239460"/>
            <a:ext cx="4430889" cy="618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667" y="2455334"/>
            <a:ext cx="1776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>
                <a:solidFill>
                  <a:schemeClr val="accent3"/>
                </a:solidFill>
              </a:rPr>
              <a:t>s</a:t>
            </a:r>
            <a:r>
              <a:rPr lang="en-US" sz="2000" dirty="0" err="1" smtClean="0">
                <a:solidFill>
                  <a:schemeClr val="accent3"/>
                </a:solidFill>
              </a:rPr>
              <a:t>cipy.optimize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78" y="4780845"/>
            <a:ext cx="925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iMinuit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744" y="1343378"/>
            <a:ext cx="5207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811" y="3979334"/>
            <a:ext cx="520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data for a 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smtClean="0"/>
              <a:t>parameters </a:t>
            </a:r>
            <a:r>
              <a:rPr lang="en-US" dirty="0" smtClean="0"/>
              <a:t>space?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7" y="1428014"/>
            <a:ext cx="8339667" cy="50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1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Storing for Pixel Scans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833" y="1876777"/>
            <a:ext cx="4015389" cy="376848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4814" y="1220788"/>
            <a:ext cx="4534076" cy="4932362"/>
          </a:xfrm>
        </p:spPr>
        <p:txBody>
          <a:bodyPr/>
          <a:lstStyle/>
          <a:p>
            <a:r>
              <a:rPr lang="en-US" sz="1800" dirty="0"/>
              <a:t>Problem: charge injection on LPD can only work on small number of pixels simultaneously </a:t>
            </a:r>
            <a:r>
              <a:rPr lang="en-US" sz="1800" dirty="0">
                <a:sym typeface="Wingdings"/>
              </a:rPr>
              <a:t> fully automated thru macro code by A. </a:t>
            </a:r>
            <a:r>
              <a:rPr lang="en-US" sz="1800" dirty="0" err="1" smtClean="0">
                <a:sym typeface="Wingdings"/>
              </a:rPr>
              <a:t>Münnich</a:t>
            </a:r>
            <a:endParaRPr lang="en-US" sz="1800" dirty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ITDM supplied DAQ in </a:t>
            </a:r>
            <a:r>
              <a:rPr lang="en-US" sz="1800" dirty="0" err="1" smtClean="0">
                <a:sym typeface="Wingdings"/>
              </a:rPr>
              <a:t>Karabo</a:t>
            </a:r>
            <a:endParaRPr lang="en-US" sz="1800" dirty="0"/>
          </a:p>
          <a:p>
            <a:r>
              <a:rPr lang="en-US" sz="1800" dirty="0"/>
              <a:t>Inefficient storage if full images are stored: pixels with charge injected are known a-priori: just store these. </a:t>
            </a:r>
          </a:p>
          <a:p>
            <a:r>
              <a:rPr lang="en-US" sz="1800" dirty="0"/>
              <a:t>Similarly for pixel scans</a:t>
            </a:r>
          </a:p>
          <a:p>
            <a:r>
              <a:rPr lang="en-US" sz="1800" dirty="0"/>
              <a:t>Reduction for LPD: 64x as 2x32 scans are required to cover entire sensor</a:t>
            </a:r>
          </a:p>
          <a:p>
            <a:r>
              <a:rPr lang="en-US" sz="1800" dirty="0"/>
              <a:t>Implemented small writer in h5py working with </a:t>
            </a:r>
            <a:r>
              <a:rPr lang="en-US" sz="1800" dirty="0" err="1"/>
              <a:t>numpy</a:t>
            </a:r>
            <a:r>
              <a:rPr lang="en-US" sz="1800" dirty="0"/>
              <a:t> </a:t>
            </a:r>
            <a:r>
              <a:rPr lang="en-US" sz="1800" dirty="0" err="1"/>
              <a:t>MaskedArray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Integrated as pipelined processing in </a:t>
            </a:r>
            <a:r>
              <a:rPr lang="en-US" sz="1800" dirty="0" err="1" smtClean="0"/>
              <a:t>Karabo</a:t>
            </a:r>
            <a:endParaRPr lang="en-US" sz="1800" dirty="0"/>
          </a:p>
          <a:p>
            <a:r>
              <a:rPr lang="en-US" sz="1800" dirty="0"/>
              <a:t>Maybe of general usefulness – code can easily be used outside </a:t>
            </a:r>
            <a:r>
              <a:rPr lang="en-US" sz="1800" dirty="0" err="1"/>
              <a:t>Karabo</a:t>
            </a:r>
            <a:r>
              <a:rPr lang="en-US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979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Storing for Pixel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220788"/>
            <a:ext cx="4534076" cy="4932362"/>
          </a:xfrm>
        </p:spPr>
        <p:txBody>
          <a:bodyPr/>
          <a:lstStyle/>
          <a:p>
            <a:r>
              <a:rPr lang="en-US" sz="1800" dirty="0"/>
              <a:t>Problem: charge injection on LPD can only work on small number of pixels simultaneously </a:t>
            </a:r>
            <a:r>
              <a:rPr lang="en-US" sz="1800" dirty="0">
                <a:sym typeface="Wingdings"/>
              </a:rPr>
              <a:t> fully automated thru macro code by A. </a:t>
            </a:r>
            <a:r>
              <a:rPr lang="en-US" sz="1800" dirty="0" err="1" smtClean="0">
                <a:sym typeface="Wingdings"/>
              </a:rPr>
              <a:t>Münnich</a:t>
            </a:r>
            <a:endParaRPr lang="en-US" sz="1800" dirty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ITDM supplied DAQ in </a:t>
            </a:r>
            <a:r>
              <a:rPr lang="en-US" sz="1800" dirty="0" err="1" smtClean="0">
                <a:sym typeface="Wingdings"/>
              </a:rPr>
              <a:t>Karabo</a:t>
            </a:r>
            <a:endParaRPr lang="en-US" sz="1800" dirty="0"/>
          </a:p>
          <a:p>
            <a:r>
              <a:rPr lang="en-US" sz="1800" dirty="0"/>
              <a:t>Inefficient storage if full images are stored: pixels with charge injected are known a-priori: just store these. </a:t>
            </a:r>
          </a:p>
          <a:p>
            <a:r>
              <a:rPr lang="en-US" sz="1800" dirty="0"/>
              <a:t>Similarly for pixel scans</a:t>
            </a:r>
          </a:p>
          <a:p>
            <a:r>
              <a:rPr lang="en-US" sz="1800" dirty="0"/>
              <a:t>Reduction for LPD: 64x as 2x32 scans are required to cover entire sensor</a:t>
            </a:r>
          </a:p>
          <a:p>
            <a:r>
              <a:rPr lang="en-US" sz="1800" dirty="0"/>
              <a:t>Implemented small writer in h5py working with </a:t>
            </a:r>
            <a:r>
              <a:rPr lang="en-US" sz="1800" dirty="0" err="1"/>
              <a:t>numpy</a:t>
            </a:r>
            <a:r>
              <a:rPr lang="en-US" sz="1800" dirty="0"/>
              <a:t> </a:t>
            </a:r>
            <a:r>
              <a:rPr lang="en-US" sz="1800" dirty="0" err="1"/>
              <a:t>MaskedArray</a:t>
            </a:r>
            <a:r>
              <a:rPr lang="en-US" sz="1800" dirty="0"/>
              <a:t> </a:t>
            </a:r>
            <a:endParaRPr lang="en-US" sz="1800" dirty="0" smtClean="0"/>
          </a:p>
          <a:p>
            <a:pPr lvl="1"/>
            <a:r>
              <a:rPr lang="en-US" sz="1800" dirty="0" smtClean="0"/>
              <a:t>Integrated as pipelined processing in </a:t>
            </a:r>
            <a:r>
              <a:rPr lang="en-US" sz="1800" dirty="0" err="1" smtClean="0"/>
              <a:t>Karabo</a:t>
            </a:r>
            <a:endParaRPr lang="en-US" sz="1800" dirty="0"/>
          </a:p>
          <a:p>
            <a:r>
              <a:rPr lang="en-US" sz="1800" dirty="0"/>
              <a:t>Maybe of general usefulness – code can easily be used outside </a:t>
            </a:r>
            <a:r>
              <a:rPr lang="en-US" sz="1800" dirty="0" err="1"/>
              <a:t>Karabo</a:t>
            </a:r>
            <a:r>
              <a:rPr lang="en-US" sz="1800" dirty="0"/>
              <a:t>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95" y="1905000"/>
            <a:ext cx="4011573" cy="37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</a:t>
            </a:r>
            <a:r>
              <a:rPr lang="en-US" dirty="0" err="1" smtClean="0"/>
              <a:t>PyDetLib</a:t>
            </a:r>
            <a:r>
              <a:rPr lang="en-US" dirty="0" smtClean="0"/>
              <a:t>, the DAQ system and meta-data/calibration catalogues into </a:t>
            </a:r>
            <a:r>
              <a:rPr lang="en-US" dirty="0" err="1" smtClean="0"/>
              <a:t>Karabo</a:t>
            </a:r>
            <a:r>
              <a:rPr lang="en-US" dirty="0" smtClean="0"/>
              <a:t> has been halted until pre-release of consolidated version.</a:t>
            </a:r>
            <a:endParaRPr lang="en-US" dirty="0"/>
          </a:p>
          <a:p>
            <a:pPr lvl="1"/>
            <a:r>
              <a:rPr lang="en-US" dirty="0" smtClean="0"/>
              <a:t>Some delays due to B. </a:t>
            </a:r>
            <a:r>
              <a:rPr lang="en-US" dirty="0" err="1" smtClean="0"/>
              <a:t>Heisen’s</a:t>
            </a:r>
            <a:r>
              <a:rPr lang="en-US" dirty="0" smtClean="0"/>
              <a:t> resignation as </a:t>
            </a:r>
            <a:r>
              <a:rPr lang="en-US" dirty="0" err="1" smtClean="0"/>
              <a:t>Karabo</a:t>
            </a:r>
            <a:r>
              <a:rPr lang="en-US" dirty="0" smtClean="0"/>
              <a:t> lead architect</a:t>
            </a:r>
          </a:p>
          <a:p>
            <a:pPr lvl="1"/>
            <a:r>
              <a:rPr lang="en-US" dirty="0" smtClean="0"/>
              <a:t>Concepts for consolidated version have been worked out and </a:t>
            </a:r>
            <a:r>
              <a:rPr lang="en-US" dirty="0" smtClean="0"/>
              <a:t>documented</a:t>
            </a:r>
            <a:endParaRPr lang="en-US" dirty="0" smtClean="0"/>
          </a:p>
          <a:p>
            <a:pPr lvl="1"/>
            <a:r>
              <a:rPr lang="en-US" dirty="0" smtClean="0"/>
              <a:t>CAS is now starting with implementation, follow-up on prelease seams to be feasible from approx. July on</a:t>
            </a:r>
          </a:p>
          <a:p>
            <a:pPr lvl="1"/>
            <a:r>
              <a:rPr lang="en-US" dirty="0" smtClean="0"/>
              <a:t>Approximate delay ~ 2 months, but hope to reduce delay afterwards by implementing against stable, documented and scalable day-1 </a:t>
            </a:r>
            <a:r>
              <a:rPr lang="en-US" dirty="0" err="1" smtClean="0"/>
              <a:t>Karabo</a:t>
            </a:r>
            <a:r>
              <a:rPr lang="en-US" dirty="0" smtClean="0"/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271524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 tools:</a:t>
            </a:r>
          </a:p>
          <a:p>
            <a:pPr lvl="1"/>
            <a:r>
              <a:rPr lang="en-US" dirty="0" smtClean="0"/>
              <a:t>Follow up on </a:t>
            </a:r>
            <a:r>
              <a:rPr lang="en-US" dirty="0" err="1" smtClean="0"/>
              <a:t>Karabo</a:t>
            </a:r>
            <a:r>
              <a:rPr lang="en-US" dirty="0" smtClean="0"/>
              <a:t> as soon as possible</a:t>
            </a:r>
          </a:p>
          <a:p>
            <a:pPr lvl="1"/>
            <a:r>
              <a:rPr lang="en-US" dirty="0" smtClean="0"/>
              <a:t>Implement report generator functionality</a:t>
            </a:r>
          </a:p>
          <a:p>
            <a:r>
              <a:rPr lang="en-US" dirty="0" smtClean="0"/>
              <a:t>Simulation tools:</a:t>
            </a:r>
          </a:p>
          <a:p>
            <a:pPr lvl="1"/>
            <a:r>
              <a:rPr lang="en-US" dirty="0" smtClean="0"/>
              <a:t>Release initial version of simulation framework to in-house users (June 2016)</a:t>
            </a:r>
          </a:p>
          <a:p>
            <a:pPr lvl="1"/>
            <a:r>
              <a:rPr lang="en-US" dirty="0" smtClean="0"/>
              <a:t>Start on integration in SIMEX</a:t>
            </a:r>
          </a:p>
          <a:p>
            <a:pPr lvl="1"/>
            <a:r>
              <a:rPr lang="en-US" dirty="0" smtClean="0"/>
              <a:t>Bring </a:t>
            </a:r>
            <a:r>
              <a:rPr lang="en-US" dirty="0" err="1" smtClean="0"/>
              <a:t>pnCCD</a:t>
            </a:r>
            <a:r>
              <a:rPr lang="en-US" dirty="0" smtClean="0"/>
              <a:t> back online and use for further validation</a:t>
            </a:r>
          </a:p>
          <a:p>
            <a:pPr lvl="1"/>
            <a:r>
              <a:rPr lang="en-US" dirty="0" smtClean="0"/>
              <a:t>Finalize AOI dependency work and validate were feasible.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2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since last XDAC</a:t>
            </a:r>
          </a:p>
          <a:p>
            <a:r>
              <a:rPr lang="en-US" dirty="0" smtClean="0"/>
              <a:t>Highlights</a:t>
            </a:r>
          </a:p>
          <a:p>
            <a:r>
              <a:rPr lang="en-US" dirty="0" smtClean="0"/>
              <a:t>Outlook, Open Issues,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1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Last XDAC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PyDetlib</a:t>
            </a:r>
            <a:r>
              <a:rPr lang="en-US" dirty="0" smtClean="0"/>
              <a:t> is seeing increased usage in WP-75</a:t>
            </a:r>
          </a:p>
          <a:p>
            <a:pPr lvl="1"/>
            <a:r>
              <a:rPr lang="en-US" dirty="0" smtClean="0"/>
              <a:t>Analysis of LPD Data (P. Lang)</a:t>
            </a:r>
          </a:p>
          <a:p>
            <a:pPr lvl="1"/>
            <a:r>
              <a:rPr lang="en-US" dirty="0" smtClean="0"/>
              <a:t>Analysis of AGIPD Module Data (J. </a:t>
            </a:r>
            <a:r>
              <a:rPr lang="en-US" dirty="0" err="1" smtClean="0"/>
              <a:t>Sztuk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Analysis of </a:t>
            </a:r>
            <a:r>
              <a:rPr lang="en-US" dirty="0" err="1" smtClean="0"/>
              <a:t>FastCCD</a:t>
            </a:r>
            <a:r>
              <a:rPr lang="en-US" dirty="0" smtClean="0"/>
              <a:t> Data (I. </a:t>
            </a:r>
            <a:r>
              <a:rPr lang="en-US" dirty="0" err="1" smtClean="0"/>
              <a:t>Klackova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Analysis of Simulation Data (T. </a:t>
            </a:r>
            <a:r>
              <a:rPr lang="en-US" dirty="0" err="1" smtClean="0"/>
              <a:t>Rüter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Features added:</a:t>
            </a:r>
          </a:p>
          <a:p>
            <a:pPr lvl="2"/>
            <a:r>
              <a:rPr lang="en-US" dirty="0" err="1" smtClean="0"/>
              <a:t>Cython</a:t>
            </a:r>
            <a:r>
              <a:rPr lang="en-US" dirty="0"/>
              <a:t> </a:t>
            </a:r>
            <a:r>
              <a:rPr lang="en-US" dirty="0" smtClean="0"/>
              <a:t>code for CPU split-event correction </a:t>
            </a:r>
            <a:r>
              <a:rPr lang="en-US" dirty="0" smtClean="0">
                <a:sym typeface="Wingdings"/>
              </a:rPr>
              <a:t> speed increase</a:t>
            </a:r>
          </a:p>
          <a:p>
            <a:pPr lvl="2"/>
            <a:r>
              <a:rPr lang="en-US" dirty="0" err="1" smtClean="0">
                <a:sym typeface="Wingdings"/>
              </a:rPr>
              <a:t>Karabo-interoperatability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Report generator foundation</a:t>
            </a:r>
          </a:p>
          <a:p>
            <a:pPr lvl="2"/>
            <a:r>
              <a:rPr lang="en-US" dirty="0" smtClean="0">
                <a:sym typeface="Wingdings"/>
              </a:rPr>
              <a:t>Central access to publication quality plots</a:t>
            </a:r>
          </a:p>
          <a:p>
            <a:pPr lvl="1"/>
            <a:r>
              <a:rPr lang="en-US" dirty="0" smtClean="0">
                <a:sym typeface="Wingdings"/>
              </a:rPr>
              <a:t>Other than that code relatively stable (which is good)</a:t>
            </a:r>
          </a:p>
        </p:txBody>
      </p:sp>
    </p:spTree>
    <p:extLst>
      <p:ext uri="{BB962C8B-B14F-4D97-AF65-F5344CB8AC3E}">
        <p14:creationId xmlns:p14="http://schemas.microsoft.com/office/powerpoint/2010/main" val="292232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Last XDAC </a:t>
            </a:r>
            <a:r>
              <a:rPr lang="en-US" dirty="0" smtClean="0"/>
              <a:t>– Report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classes in </a:t>
            </a:r>
            <a:r>
              <a:rPr lang="en-US" dirty="0" err="1" smtClean="0"/>
              <a:t>PyDetLib</a:t>
            </a:r>
            <a:r>
              <a:rPr lang="en-US" dirty="0" smtClean="0"/>
              <a:t> and </a:t>
            </a:r>
            <a:r>
              <a:rPr lang="en-US" dirty="0" err="1" smtClean="0"/>
              <a:t>Karabo</a:t>
            </a:r>
            <a:r>
              <a:rPr lang="en-US" dirty="0" smtClean="0"/>
              <a:t> integration now foresee inclusion of report generator</a:t>
            </a:r>
          </a:p>
          <a:p>
            <a:pPr lvl="1"/>
            <a:r>
              <a:rPr lang="en-US" dirty="0" smtClean="0"/>
              <a:t>Central service device in </a:t>
            </a:r>
            <a:r>
              <a:rPr lang="en-US" dirty="0" err="1" smtClean="0"/>
              <a:t>Karabo</a:t>
            </a:r>
            <a:endParaRPr lang="en-US" dirty="0" smtClean="0"/>
          </a:p>
          <a:p>
            <a:pPr lvl="1"/>
            <a:r>
              <a:rPr lang="en-US" dirty="0" smtClean="0"/>
              <a:t>Reports are written in </a:t>
            </a:r>
            <a:r>
              <a:rPr lang="en-US" dirty="0" err="1" smtClean="0"/>
              <a:t>reStructuredText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render to PDF and HTML</a:t>
            </a:r>
          </a:p>
          <a:p>
            <a:pPr lvl="1"/>
            <a:r>
              <a:rPr lang="en-US" dirty="0" smtClean="0">
                <a:sym typeface="Wingdings"/>
              </a:rPr>
              <a:t>Thus can be made available on a web-server</a:t>
            </a:r>
          </a:p>
          <a:p>
            <a:r>
              <a:rPr lang="en-US" dirty="0" smtClean="0">
                <a:sym typeface="Wingdings"/>
              </a:rPr>
              <a:t>While foundations are laid, currently a bit on hold, as I focus on CAS-related work  not a technical problem, implementation of reports just requires a few days of focused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0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Last XDAC –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 </a:t>
            </a:r>
            <a:r>
              <a:rPr lang="en-US" dirty="0" err="1" smtClean="0"/>
              <a:t>Rüter</a:t>
            </a:r>
            <a:r>
              <a:rPr lang="en-US" dirty="0" smtClean="0"/>
              <a:t> will continue in group as PhD student after successfully completing his master</a:t>
            </a:r>
          </a:p>
          <a:p>
            <a:pPr lvl="1"/>
            <a:r>
              <a:rPr lang="en-US" dirty="0" err="1" smtClean="0"/>
              <a:t>Tonn</a:t>
            </a:r>
            <a:r>
              <a:rPr lang="en-US" dirty="0" smtClean="0"/>
              <a:t> was in Berlin the majority of the last six month to finish lectures </a:t>
            </a:r>
            <a:r>
              <a:rPr lang="en-US" dirty="0" smtClean="0">
                <a:sym typeface="Wingdings"/>
              </a:rPr>
              <a:t> accordingly slower progress on simulations</a:t>
            </a:r>
          </a:p>
          <a:p>
            <a:pPr lvl="1"/>
            <a:r>
              <a:rPr lang="en-US" dirty="0" smtClean="0">
                <a:sym typeface="Wingdings"/>
              </a:rPr>
              <a:t>Work started on releasing the Detector Simulation Pipelines framework to users by early summer</a:t>
            </a:r>
          </a:p>
          <a:p>
            <a:pPr lvl="1"/>
            <a:r>
              <a:rPr lang="en-US" dirty="0" smtClean="0">
                <a:sym typeface="Wingdings"/>
              </a:rPr>
              <a:t>In discussions with SPB to include advanced detector simulations in the SIMEX </a:t>
            </a:r>
            <a:r>
              <a:rPr lang="en-US" dirty="0" err="1" smtClean="0">
                <a:sym typeface="Wingdings"/>
              </a:rPr>
              <a:t>toolchain</a:t>
            </a:r>
            <a:r>
              <a:rPr lang="en-US" dirty="0" smtClean="0">
                <a:sym typeface="Wingdings"/>
              </a:rPr>
              <a:t> (C. </a:t>
            </a:r>
            <a:r>
              <a:rPr lang="en-US" dirty="0" err="1" smtClean="0">
                <a:sym typeface="Wingdings"/>
              </a:rPr>
              <a:t>Fortmann</a:t>
            </a:r>
            <a:r>
              <a:rPr lang="en-US" dirty="0" smtClean="0">
                <a:sym typeface="Wingdings"/>
              </a:rPr>
              <a:t>-Grote)</a:t>
            </a:r>
          </a:p>
          <a:p>
            <a:pPr lvl="1"/>
            <a:r>
              <a:rPr lang="en-US" dirty="0" smtClean="0">
                <a:sym typeface="Wingdings"/>
              </a:rPr>
              <a:t>Initial simulations on angle-of-incidence dependency of detector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Library: feel free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Driven by requests from group members</a:t>
            </a:r>
          </a:p>
          <a:p>
            <a:r>
              <a:rPr lang="en-US" dirty="0" smtClean="0"/>
              <a:t>The documentation can be found </a:t>
            </a:r>
            <a:r>
              <a:rPr lang="en-US" dirty="0" smtClean="0">
                <a:hlinkClick r:id="rId2"/>
              </a:rPr>
              <a:t>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10" y="2479734"/>
            <a:ext cx="3795889" cy="380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54" y="2849719"/>
            <a:ext cx="3429185" cy="32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Analysis – Fast 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347788"/>
            <a:ext cx="3151186" cy="4932362"/>
          </a:xfrm>
        </p:spPr>
        <p:txBody>
          <a:bodyPr/>
          <a:lstStyle/>
          <a:p>
            <a:r>
              <a:rPr lang="en-US" sz="2000" dirty="0" smtClean="0"/>
              <a:t>Characterization and acceptance test is done using </a:t>
            </a:r>
            <a:r>
              <a:rPr lang="en-US" sz="2000" dirty="0" err="1" smtClean="0"/>
              <a:t>PyDetLib</a:t>
            </a:r>
            <a:endParaRPr lang="en-US" sz="2000" dirty="0" smtClean="0"/>
          </a:p>
          <a:p>
            <a:r>
              <a:rPr lang="en-US" sz="2000" dirty="0" smtClean="0"/>
              <a:t>Initial characterization by I. </a:t>
            </a:r>
            <a:r>
              <a:rPr lang="en-US" sz="2000" dirty="0" err="1" smtClean="0"/>
              <a:t>Klackova</a:t>
            </a:r>
            <a:r>
              <a:rPr lang="en-US" sz="2000" dirty="0" smtClean="0"/>
              <a:t> shows that device fulfills EU.XFEL requirements:</a:t>
            </a:r>
          </a:p>
          <a:p>
            <a:pPr lvl="1"/>
            <a:r>
              <a:rPr lang="en-US" sz="2000" dirty="0" smtClean="0"/>
              <a:t>Dark noise: 23.83 e</a:t>
            </a:r>
            <a:r>
              <a:rPr lang="en-US" sz="2000" baseline="30000" dirty="0" smtClean="0"/>
              <a:t>-</a:t>
            </a:r>
          </a:p>
          <a:p>
            <a:pPr lvl="1"/>
            <a:r>
              <a:rPr lang="en-US" sz="2000" dirty="0" smtClean="0"/>
              <a:t>Energy resolution: </a:t>
            </a:r>
            <a:r>
              <a:rPr lang="hr-HR" sz="2000" dirty="0" smtClean="0"/>
              <a:t>233.68 eV </a:t>
            </a:r>
            <a:r>
              <a:rPr lang="hr-HR" sz="2000" dirty="0" smtClean="0"/>
              <a:t>+- </a:t>
            </a:r>
            <a:r>
              <a:rPr lang="nb-NO" sz="2000" dirty="0" smtClean="0"/>
              <a:t>0.11 eV </a:t>
            </a:r>
            <a:r>
              <a:rPr lang="nb-NO" sz="2000" dirty="0" smtClean="0"/>
              <a:t>@ 5.9 </a:t>
            </a:r>
            <a:r>
              <a:rPr lang="nb-NO" sz="2000" dirty="0" err="1" smtClean="0"/>
              <a:t>keV</a:t>
            </a:r>
            <a:endParaRPr lang="nb-NO" sz="2000" dirty="0" smtClean="0"/>
          </a:p>
          <a:p>
            <a:pPr lvl="1"/>
            <a:r>
              <a:rPr lang="nb-NO" sz="2000" dirty="0" err="1" smtClean="0"/>
              <a:t>Detector</a:t>
            </a:r>
            <a:r>
              <a:rPr lang="nb-NO" sz="2000" dirty="0" smtClean="0"/>
              <a:t> </a:t>
            </a:r>
            <a:r>
              <a:rPr lang="nb-NO" sz="2000" dirty="0" err="1" smtClean="0"/>
              <a:t>noise</a:t>
            </a:r>
            <a:r>
              <a:rPr lang="nb-NO" sz="2000" dirty="0" smtClean="0"/>
              <a:t>:</a:t>
            </a:r>
            <a:br>
              <a:rPr lang="nb-NO" sz="2000" dirty="0" smtClean="0"/>
            </a:br>
            <a:r>
              <a:rPr lang="nb-NO" sz="2000" dirty="0" smtClean="0"/>
              <a:t> </a:t>
            </a:r>
            <a:r>
              <a:rPr lang="hr-HR" sz="2000" dirty="0" smtClean="0"/>
              <a:t>23.97 </a:t>
            </a:r>
            <a:r>
              <a:rPr lang="en-US" sz="2000" dirty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hr-HR" sz="2000" dirty="0" smtClean="0"/>
              <a:t>@ 5.9 keV</a:t>
            </a:r>
          </a:p>
          <a:p>
            <a:pPr marL="300037" lvl="1" indent="0">
              <a:buNone/>
            </a:pPr>
            <a:r>
              <a:rPr lang="hr-HR" sz="2000" dirty="0" smtClean="0">
                <a:sym typeface="Wingdings"/>
              </a:rPr>
              <a:t> ~5.7σ peak sep. at 500 eV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2" y="1085534"/>
            <a:ext cx="5291666" cy="2863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99" y="3967056"/>
            <a:ext cx="5531555" cy="2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Wingdings"/>
              </a:rPr>
              <a:t>Angle</a:t>
            </a:r>
            <a:r>
              <a:rPr lang="en-US" dirty="0">
                <a:sym typeface="Wingdings"/>
              </a:rPr>
              <a:t>-of-</a:t>
            </a:r>
            <a:r>
              <a:rPr lang="en-US" dirty="0" smtClean="0">
                <a:sym typeface="Wingdings"/>
              </a:rPr>
              <a:t>incidence Dependency </a:t>
            </a:r>
            <a:r>
              <a:rPr lang="en-US" dirty="0">
                <a:sym typeface="Wingdings"/>
              </a:rPr>
              <a:t>of </a:t>
            </a:r>
            <a:r>
              <a:rPr lang="en-US" dirty="0" smtClean="0">
                <a:sym typeface="Wingdings"/>
              </a:rPr>
              <a:t>Detector </a:t>
            </a:r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347788"/>
            <a:ext cx="3574520" cy="4932362"/>
          </a:xfrm>
        </p:spPr>
        <p:txBody>
          <a:bodyPr/>
          <a:lstStyle/>
          <a:p>
            <a:r>
              <a:rPr lang="en-US" sz="2000" dirty="0" smtClean="0"/>
              <a:t>Question: how is the charge distribution in pixels affected for high angles of incidence</a:t>
            </a:r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Mpix</a:t>
            </a:r>
            <a:r>
              <a:rPr lang="en-US" sz="2000" dirty="0" smtClean="0"/>
              <a:t> detector split-event probability is low, how large is the contribution of the AOI dependency in forming multi-pixel events</a:t>
            </a:r>
          </a:p>
          <a:p>
            <a:r>
              <a:rPr lang="en-US" sz="2000" dirty="0" smtClean="0"/>
              <a:t>Is an analytic treatment sufficient, or are full simulations needed</a:t>
            </a:r>
          </a:p>
          <a:p>
            <a:r>
              <a:rPr lang="en-US" sz="2000" b="1" dirty="0" smtClean="0"/>
              <a:t>Work by T. </a:t>
            </a:r>
            <a:r>
              <a:rPr lang="en-US" sz="2000" b="1" dirty="0" err="1" smtClean="0"/>
              <a:t>Rüter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36" y="1693331"/>
            <a:ext cx="4510809" cy="43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62374"/>
            <a:ext cx="6731000" cy="2559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Wingdings"/>
              </a:rPr>
              <a:t>Angle</a:t>
            </a:r>
            <a:r>
              <a:rPr lang="en-US" dirty="0">
                <a:sym typeface="Wingdings"/>
              </a:rPr>
              <a:t>-of-</a:t>
            </a:r>
            <a:r>
              <a:rPr lang="en-US" dirty="0" smtClean="0">
                <a:sym typeface="Wingdings"/>
              </a:rPr>
              <a:t>incidence Dependency </a:t>
            </a:r>
            <a:r>
              <a:rPr lang="en-US" dirty="0">
                <a:sym typeface="Wingdings"/>
              </a:rPr>
              <a:t>of </a:t>
            </a:r>
            <a:r>
              <a:rPr lang="en-US" dirty="0" smtClean="0">
                <a:sym typeface="Wingdings"/>
              </a:rPr>
              <a:t>Detector </a:t>
            </a:r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347788"/>
            <a:ext cx="3574520" cy="4932362"/>
          </a:xfrm>
        </p:spPr>
        <p:txBody>
          <a:bodyPr/>
          <a:lstStyle/>
          <a:p>
            <a:r>
              <a:rPr lang="en-US" sz="2000" dirty="0" smtClean="0"/>
              <a:t>Question: how is the charge distribution in pixels affected for high angles of incidence</a:t>
            </a:r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Mpix</a:t>
            </a:r>
            <a:r>
              <a:rPr lang="en-US" sz="2000" dirty="0" smtClean="0"/>
              <a:t> detector split-event probability is low, how large is the contribution of the AOI dependency in forming multi-pixel events</a:t>
            </a:r>
          </a:p>
          <a:p>
            <a:r>
              <a:rPr lang="en-US" sz="2000" b="1" dirty="0" smtClean="0"/>
              <a:t>Full scale </a:t>
            </a:r>
            <a:br>
              <a:rPr lang="en-US" sz="2000" b="1" dirty="0" smtClean="0"/>
            </a:br>
            <a:r>
              <a:rPr lang="en-US" sz="2000" b="1" dirty="0" smtClean="0"/>
              <a:t>simulations</a:t>
            </a:r>
            <a:br>
              <a:rPr lang="en-US" sz="2000" b="1" dirty="0" smtClean="0"/>
            </a:br>
            <a:r>
              <a:rPr lang="en-US" sz="2000" b="1" dirty="0" smtClean="0"/>
              <a:t>are needed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76" y="1080911"/>
            <a:ext cx="4085167" cy="27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212651</TotalTime>
  <Words>980</Words>
  <Application>Microsoft Macintosh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template-european-xfel-gmbh_presentation</vt:lpstr>
      <vt:lpstr>Calibration Data Processing and Simulation 20th Detector Advisory Committee Meeting</vt:lpstr>
      <vt:lpstr>Overview</vt:lpstr>
      <vt:lpstr>Progress Since Last XDAC - Overview</vt:lpstr>
      <vt:lpstr>Progress Since Last XDAC – Report Generator</vt:lpstr>
      <vt:lpstr>Progress Since Last XDAC – Simulation</vt:lpstr>
      <vt:lpstr>Plotting Library: feel free to use</vt:lpstr>
      <vt:lpstr>Calibration Analysis – Fast CCD</vt:lpstr>
      <vt:lpstr>Angle-of-incidence Dependency of Detector Response</vt:lpstr>
      <vt:lpstr>Angle-of-incidence Dependency of Detector Response</vt:lpstr>
      <vt:lpstr>Recommendations for Integration of Calibration Software at XFEL</vt:lpstr>
      <vt:lpstr>scipy.optimize vs. iMinuit: overlapping gaussian peaks, with random estimate quality</vt:lpstr>
      <vt:lpstr>How much data for a 109 parameters space?</vt:lpstr>
      <vt:lpstr>Efficient Storing for Pixel Scans</vt:lpstr>
      <vt:lpstr>Efficient Storing for Pixel Scans</vt:lpstr>
      <vt:lpstr>Open Issues</vt:lpstr>
      <vt:lpstr>Outlook and Next Steps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Steffen Hauf</cp:lastModifiedBy>
  <cp:revision>714</cp:revision>
  <cp:lastPrinted>2014-12-03T13:11:55Z</cp:lastPrinted>
  <dcterms:created xsi:type="dcterms:W3CDTF">2012-08-22T09:26:39Z</dcterms:created>
  <dcterms:modified xsi:type="dcterms:W3CDTF">2016-05-23T07:40:44Z</dcterms:modified>
</cp:coreProperties>
</file>