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36A2F-1E1E-3243-8E46-549E37756AF8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C536B-0A80-EF42-AFB3-405C56FF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607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591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85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6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457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572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43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>
                <a:solidFill>
                  <a:srgbClr val="FFFFFF"/>
                </a:solidFill>
                <a:latin typeface="Arial" charset="0"/>
                <a:ea typeface="Geneva" pitchFamily="1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>
              <a:solidFill>
                <a:srgbClr val="FFFFFF"/>
              </a:solidFill>
              <a:latin typeface="Arial" charset="0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03.02.2016 European XFEL Data Processing Workshop</a:t>
            </a:r>
          </a:p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Steffen Hauf, European XFEL GmbH</a:t>
            </a:r>
          </a:p>
        </p:txBody>
      </p:sp>
    </p:spTree>
    <p:extLst>
      <p:ext uri="{BB962C8B-B14F-4D97-AF65-F5344CB8AC3E}">
        <p14:creationId xmlns:p14="http://schemas.microsoft.com/office/powerpoint/2010/main" val="379301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latin typeface="Arial" charset="0"/>
                <a:ea typeface="Geneva" pitchFamily="1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 smtClean="0">
              <a:solidFill>
                <a:srgbClr val="FFFFFF"/>
              </a:solidFill>
              <a:latin typeface="Arial" charset="0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03.02.2016 European XFEL Data Processing Workshop</a:t>
            </a:r>
          </a:p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Steffen Hauf, European XFEL GmbH</a:t>
            </a:r>
          </a:p>
        </p:txBody>
      </p:sp>
    </p:spTree>
    <p:extLst>
      <p:ext uri="{BB962C8B-B14F-4D97-AF65-F5344CB8AC3E}">
        <p14:creationId xmlns:p14="http://schemas.microsoft.com/office/powerpoint/2010/main" val="33891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345795" y="2092885"/>
            <a:ext cx="8331200" cy="1844675"/>
          </a:xfrm>
        </p:spPr>
        <p:txBody>
          <a:bodyPr/>
          <a:lstStyle/>
          <a:p>
            <a:r>
              <a:rPr lang="en-US" sz="3600" dirty="0" smtClean="0"/>
              <a:t>Detector Error Modes – a general picture</a:t>
            </a:r>
            <a:endParaRPr lang="de-D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4139453"/>
            <a:ext cx="8650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 smtClean="0">
              <a:solidFill>
                <a:schemeClr val="accent3"/>
              </a:solidFill>
            </a:endParaRP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>
              <a:solidFill>
                <a:schemeClr val="accent3"/>
              </a:solidFill>
            </a:endParaRP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S. Hauf</a:t>
            </a:r>
          </a:p>
        </p:txBody>
      </p:sp>
    </p:spTree>
    <p:extLst>
      <p:ext uri="{BB962C8B-B14F-4D97-AF65-F5344CB8AC3E}">
        <p14:creationId xmlns:p14="http://schemas.microsoft.com/office/powerpoint/2010/main" val="70455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r>
              <a:rPr lang="en-US" dirty="0" smtClean="0"/>
              <a:t> evaluation can be implemented once</a:t>
            </a:r>
          </a:p>
          <a:p>
            <a:pPr lvl="1"/>
            <a:r>
              <a:rPr lang="en-US" dirty="0" smtClean="0"/>
              <a:t>Threshold to be set by whom?</a:t>
            </a:r>
          </a:p>
          <a:p>
            <a:pPr lvl="1"/>
            <a:r>
              <a:rPr lang="en-US" dirty="0" smtClean="0"/>
              <a:t>What should be the output:</a:t>
            </a:r>
          </a:p>
          <a:p>
            <a:pPr lvl="2"/>
            <a:r>
              <a:rPr lang="en-US" dirty="0" smtClean="0"/>
              <a:t>Bad pixel map</a:t>
            </a:r>
          </a:p>
          <a:p>
            <a:pPr lvl="2"/>
            <a:endParaRPr lang="en-US" dirty="0"/>
          </a:p>
          <a:p>
            <a:r>
              <a:rPr lang="en-US" dirty="0" smtClean="0"/>
              <a:t>Dead pixel detection is more difficult </a:t>
            </a:r>
          </a:p>
          <a:p>
            <a:pPr lvl="1"/>
            <a:r>
              <a:rPr lang="en-US" dirty="0" smtClean="0"/>
              <a:t>Consequence of this is that a flat field is needed before/after each beam-time.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3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Per-Module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multiple modules on a modular detector are defunct, but the device can still operate safely</a:t>
            </a:r>
          </a:p>
          <a:p>
            <a:pPr lvl="1"/>
            <a:r>
              <a:rPr lang="en-US" dirty="0" smtClean="0"/>
              <a:t>Detector experts define under which conditions safe operation is still possible</a:t>
            </a:r>
          </a:p>
          <a:p>
            <a:pPr lvl="1"/>
            <a:r>
              <a:rPr lang="en-US" dirty="0" smtClean="0"/>
              <a:t>Users and instruments must decide if such operation still makes sense (</a:t>
            </a:r>
            <a:r>
              <a:rPr lang="en-US" i="1" dirty="0" smtClean="0"/>
              <a:t>loss of data vs. loss of beam-time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Mandatory status fields located in the “pulse data” and “train data” entries in data stream mark defective modules. </a:t>
            </a:r>
          </a:p>
          <a:p>
            <a:pPr lvl="1"/>
            <a:r>
              <a:rPr lang="en-US" dirty="0" smtClean="0"/>
              <a:t>Is this sufficient information for analysis?</a:t>
            </a:r>
          </a:p>
          <a:p>
            <a:pPr lvl="1"/>
            <a:r>
              <a:rPr lang="en-US" dirty="0" smtClean="0"/>
              <a:t>Should the dead pixel map be updated to reflect this?</a:t>
            </a:r>
          </a:p>
        </p:txBody>
      </p:sp>
    </p:spTree>
    <p:extLst>
      <p:ext uri="{BB962C8B-B14F-4D97-AF65-F5344CB8AC3E}">
        <p14:creationId xmlns:p14="http://schemas.microsoft.com/office/powerpoint/2010/main" val="350922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 three 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Per-pixel errors</a:t>
            </a:r>
          </a:p>
          <a:p>
            <a:pPr lvl="1"/>
            <a:r>
              <a:rPr lang="en-US" dirty="0" smtClean="0"/>
              <a:t>Dead pixels, pixel is “broken”, cannot detect X-rays</a:t>
            </a:r>
          </a:p>
          <a:p>
            <a:pPr lvl="1"/>
            <a:r>
              <a:rPr lang="en-US" dirty="0" smtClean="0"/>
              <a:t>Bad pixels, pixel has abnormal noise, baseline etc. but generally capable of detecting X-rays</a:t>
            </a:r>
          </a:p>
          <a:p>
            <a:r>
              <a:rPr lang="en-US" dirty="0" smtClean="0"/>
              <a:t>Per-module errors (for modular detectors)</a:t>
            </a:r>
          </a:p>
          <a:p>
            <a:pPr lvl="1"/>
            <a:r>
              <a:rPr lang="en-US" dirty="0" smtClean="0"/>
              <a:t>Module is “broken”, e.g. power supply defective, but rest of detector still functioning and can be safely operated, data-taking is still possible</a:t>
            </a:r>
          </a:p>
          <a:p>
            <a:r>
              <a:rPr lang="en-US" dirty="0" smtClean="0"/>
              <a:t>Critical detector errors</a:t>
            </a:r>
          </a:p>
          <a:p>
            <a:pPr lvl="1"/>
            <a:r>
              <a:rPr lang="en-US" dirty="0" smtClean="0"/>
              <a:t>Detector cannot be safely operated, maintenance is necessary</a:t>
            </a:r>
          </a:p>
        </p:txBody>
      </p:sp>
    </p:spTree>
    <p:extLst>
      <p:ext uri="{BB962C8B-B14F-4D97-AF65-F5344CB8AC3E}">
        <p14:creationId xmlns:p14="http://schemas.microsoft.com/office/powerpoint/2010/main" val="43282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Per-Pixel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4" y="1347788"/>
            <a:ext cx="5832298" cy="4932362"/>
          </a:xfrm>
        </p:spPr>
        <p:txBody>
          <a:bodyPr/>
          <a:lstStyle/>
          <a:p>
            <a:r>
              <a:rPr lang="en-US" dirty="0" smtClean="0"/>
              <a:t>Impossible to avoid:</a:t>
            </a:r>
          </a:p>
          <a:p>
            <a:pPr lvl="1"/>
            <a:r>
              <a:rPr lang="en-US" dirty="0" smtClean="0"/>
              <a:t>Dead pixels: non-connected pixels from bump bonding process, Pixel front-end in ASIC defective</a:t>
            </a:r>
          </a:p>
          <a:p>
            <a:pPr lvl="1"/>
            <a:r>
              <a:rPr lang="en-US" dirty="0" smtClean="0"/>
              <a:t>Bad pixels: abnormal noise or offset through manufacturing tolerance, parasitic signals, radiation damage, …</a:t>
            </a:r>
          </a:p>
          <a:p>
            <a:r>
              <a:rPr lang="en-US" b="1" dirty="0" smtClean="0"/>
              <a:t>Number will increase over time:</a:t>
            </a:r>
          </a:p>
          <a:p>
            <a:pPr lvl="1"/>
            <a:r>
              <a:rPr lang="en-US" dirty="0" smtClean="0"/>
              <a:t>Radiation damage</a:t>
            </a:r>
          </a:p>
          <a:p>
            <a:pPr lvl="1"/>
            <a:r>
              <a:rPr lang="en-US" dirty="0" smtClean="0"/>
              <a:t>Damage from sample debris</a:t>
            </a:r>
          </a:p>
          <a:p>
            <a:pPr lvl="1"/>
            <a:r>
              <a:rPr lang="en-US" dirty="0" smtClean="0"/>
              <a:t>Detector handling mishaps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574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Per-Pixel </a:t>
            </a:r>
            <a:r>
              <a:rPr lang="en-US" dirty="0" smtClean="0"/>
              <a:t>Errors – Dead 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fully identify need:</a:t>
            </a:r>
          </a:p>
          <a:p>
            <a:pPr lvl="1"/>
            <a:r>
              <a:rPr lang="en-US" dirty="0" smtClean="0"/>
              <a:t>Dark image data set: defective ASIC electronics show zero noise, constant value above/below threshold</a:t>
            </a:r>
          </a:p>
          <a:p>
            <a:pPr lvl="2"/>
            <a:r>
              <a:rPr lang="en-US" dirty="0" smtClean="0"/>
              <a:t>Can be done relatively inexpensively and often at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lvl="1"/>
            <a:r>
              <a:rPr lang="en-US" dirty="0" smtClean="0"/>
              <a:t>Illuminated data set: non-connected pixels will “float” at certain value, still fluctuate though and thus may seam okay in a dark image evaluation</a:t>
            </a:r>
          </a:p>
          <a:p>
            <a:pPr lvl="2"/>
            <a:r>
              <a:rPr lang="en-US" dirty="0" smtClean="0"/>
              <a:t>Consortia do checks on integration</a:t>
            </a:r>
          </a:p>
          <a:p>
            <a:pPr lvl="2"/>
            <a:r>
              <a:rPr lang="en-US" dirty="0" smtClean="0"/>
              <a:t>Re-characterization likely requires dedicated flat field setup, or do in-situ from data. In either case, should be compared to upon-integration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8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Example. Post-production qualification LPD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900333" y="6572955"/>
            <a:ext cx="1848555" cy="2850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dirty="0" smtClean="0"/>
              <a:t>Slide courtesy of M. Hart, RAL  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69948" y="1383116"/>
            <a:ext cx="4120415" cy="22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ヒラギノ角ゴ Pro W3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ヒラギノ角ゴ Pro W3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ヒラギノ角ゴ Pro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ヒラギノ角ゴ Pro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ヒラギノ角ゴ Pro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800" kern="0" dirty="0" smtClean="0"/>
              <a:t>Full test as in ASIC </a:t>
            </a:r>
            <a:r>
              <a:rPr lang="en-GB" sz="1800" kern="0" dirty="0" err="1" smtClean="0"/>
              <a:t>wirebond</a:t>
            </a:r>
            <a:r>
              <a:rPr lang="en-GB" sz="1800" kern="0" dirty="0" smtClean="0"/>
              <a:t> check plus sensor interconnect quality verification</a:t>
            </a:r>
          </a:p>
          <a:p>
            <a:pPr marL="0" indent="0">
              <a:buNone/>
            </a:pPr>
            <a:r>
              <a:rPr lang="en-GB" sz="1800" kern="0" dirty="0" smtClean="0"/>
              <a:t>LED array used to highlight unconnected pixels. Long exposure</a:t>
            </a:r>
          </a:p>
          <a:p>
            <a:pPr marL="0" indent="0">
              <a:buNone/>
            </a:pPr>
            <a:r>
              <a:rPr lang="en-GB" sz="1800" kern="0" dirty="0" smtClean="0"/>
              <a:t>Test routine also automatically detects and counts shorted pixels.</a:t>
            </a:r>
          </a:p>
          <a:p>
            <a:pPr marL="0" indent="0">
              <a:buNone/>
            </a:pPr>
            <a:r>
              <a:rPr lang="en-GB" sz="1800" kern="0" dirty="0" smtClean="0"/>
              <a:t>Rapid feedback into next batch</a:t>
            </a:r>
          </a:p>
          <a:p>
            <a:pPr marL="0" indent="0">
              <a:buNone/>
            </a:pPr>
            <a:endParaRPr lang="en-GB" sz="1800" kern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8044" b="10351"/>
          <a:stretch/>
        </p:blipFill>
        <p:spPr bwMode="auto">
          <a:xfrm>
            <a:off x="5086717" y="1512346"/>
            <a:ext cx="375285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\\te9files.te.rl.ac.uk\projects\XFELdocs\Pictures\14 System Testing\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59870" r="18915" b="17662"/>
          <a:stretch/>
        </p:blipFill>
        <p:spPr bwMode="auto">
          <a:xfrm>
            <a:off x="5086717" y="3948543"/>
            <a:ext cx="3752850" cy="11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te9files.te.rl.ac.uk\projects\XFELdocs\Module Manufacture\Module Testing\Images from June 2015 Testing\10R_SensorCheck_longExpos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6244" r="16986" b="5466"/>
          <a:stretch/>
        </p:blipFill>
        <p:spPr bwMode="auto">
          <a:xfrm>
            <a:off x="317511" y="4273773"/>
            <a:ext cx="4420382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7965" y="5786691"/>
            <a:ext cx="3282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Tile 10R GOOD – basic illumination from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51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AGIPD post-assembly qualification, which dark frames/current inj. is insufficient</a:t>
            </a:r>
            <a:endParaRPr lang="en-US" dirty="0"/>
          </a:p>
        </p:txBody>
      </p:sp>
      <p:pic>
        <p:nvPicPr>
          <p:cNvPr id="4" name="Picture 2" descr="C:\Users\aschkan\Documents\XFEL Calibration Meeting_20150323\Dead pixel analysis\Dead_pixel_histogram_XRAY_imag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652564" cy="28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schkan\Documents\XFEL Calibration Meeting_20150323\Dead pixel analysis\Dead_pixel_histogram_current_inj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652564" cy="28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40644" y="3082104"/>
            <a:ext cx="0" cy="6120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03756" y="3388138"/>
            <a:ext cx="113688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33944" y="5745734"/>
            <a:ext cx="0" cy="6120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69848" y="6051768"/>
            <a:ext cx="864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93731" y="3020092"/>
            <a:ext cx="84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/>
              <a:t>~0.1%</a:t>
            </a:r>
            <a:endParaRPr lang="de-DE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5088" y="5682436"/>
            <a:ext cx="8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~</a:t>
            </a:r>
            <a:r>
              <a:rPr lang="de-DE" sz="1800" dirty="0" smtClean="0"/>
              <a:t>0.8%</a:t>
            </a:r>
            <a:endParaRPr lang="de-DE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437" y="1124744"/>
            <a:ext cx="32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b="1" dirty="0" err="1" smtClean="0"/>
              <a:t>Current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injection</a:t>
            </a:r>
            <a:endParaRPr lang="de-DE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8437" y="3707740"/>
            <a:ext cx="289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b="1" dirty="0" smtClean="0"/>
              <a:t>X-</a:t>
            </a:r>
            <a:r>
              <a:rPr lang="de-DE" sz="1800" b="1" dirty="0" err="1" smtClean="0"/>
              <a:t>ray</a:t>
            </a:r>
            <a:r>
              <a:rPr lang="de-DE" sz="1800" dirty="0" smtClean="0"/>
              <a:t> </a:t>
            </a:r>
            <a:r>
              <a:rPr lang="de-DE" sz="1800" b="1" dirty="0" err="1" smtClean="0"/>
              <a:t>illumination</a:t>
            </a:r>
            <a:endParaRPr lang="de-DE" sz="1800" b="1" dirty="0"/>
          </a:p>
        </p:txBody>
      </p:sp>
      <p:pic>
        <p:nvPicPr>
          <p:cNvPr id="14" name="Picture 3" descr="C:\Users\aschkan\Documents\XFEL Calibration Meeting_20150323\Dead pixel analysis\Dead_pixel_3D_current_inj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35552"/>
            <a:ext cx="2742173" cy="23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schkan\Documents\XFEL Calibration Meeting_20150323\Dead pixel analysis\Dead_pixel_3D_XRAY_imag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98" y="4001268"/>
            <a:ext cx="2842803" cy="23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 txBox="1">
            <a:spLocks/>
          </p:cNvSpPr>
          <p:nvPr/>
        </p:nvSpPr>
        <p:spPr>
          <a:xfrm>
            <a:off x="6491111" y="6460066"/>
            <a:ext cx="1848555" cy="2850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dirty="0" smtClean="0"/>
              <a:t>Slide courtesy of A. </a:t>
            </a:r>
            <a:r>
              <a:rPr lang="en-US" dirty="0" err="1" smtClean="0"/>
              <a:t>Allahghoni</a:t>
            </a:r>
            <a:r>
              <a:rPr lang="en-US" dirty="0" smtClean="0"/>
              <a:t>, AGIPD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Per-Pixel Errors – </a:t>
            </a:r>
            <a:r>
              <a:rPr lang="en-US" dirty="0" smtClean="0"/>
              <a:t>Bad 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Readily identifiable by applying thresholds to offset and noise maps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can be repeated often</a:t>
            </a:r>
          </a:p>
          <a:p>
            <a:pPr lvl="1"/>
            <a:r>
              <a:rPr lang="en-US" dirty="0" smtClean="0"/>
              <a:t>Noisy pixels: show an unusual high noise</a:t>
            </a:r>
          </a:p>
          <a:p>
            <a:pPr lvl="1"/>
            <a:r>
              <a:rPr lang="en-US" dirty="0" smtClean="0"/>
              <a:t>Cold pixels: show an unusually low baseline </a:t>
            </a:r>
            <a:r>
              <a:rPr lang="en-US" dirty="0" smtClean="0">
                <a:sym typeface="Wingdings"/>
              </a:rPr>
              <a:t> gain might be lower than usual</a:t>
            </a:r>
          </a:p>
          <a:p>
            <a:pPr lvl="1"/>
            <a:r>
              <a:rPr lang="en-US" dirty="0" smtClean="0">
                <a:sym typeface="Wingdings"/>
              </a:rPr>
              <a:t>Hot pixels: show an unusually high baseline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Pixels with unusual gain characteristics require flat-field images  more involved procedure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5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LPD Bad Pixels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0" y="1749777"/>
            <a:ext cx="8795379" cy="39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5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PnCCD</a:t>
            </a:r>
            <a:r>
              <a:rPr lang="en-US" dirty="0" smtClean="0"/>
              <a:t> Bad Pixels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8" y="1416754"/>
            <a:ext cx="8030165" cy="3832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890" y="5376332"/>
            <a:ext cx="7944556" cy="71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Detector-specific knowledge is required: here, evaluation has to happen per readout-channel, otherwise BP are masked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6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640</Words>
  <Application>Microsoft Macintosh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template-european-xfel-gmbh_presentation</vt:lpstr>
      <vt:lpstr>1_template-european-xfel-gmbh_presentation</vt:lpstr>
      <vt:lpstr>Detector Error Modes – a general picture</vt:lpstr>
      <vt:lpstr>Generally three types of errors</vt:lpstr>
      <vt:lpstr>Per-Pixel Errors</vt:lpstr>
      <vt:lpstr>Per-Pixel Errors – Dead Pixels</vt:lpstr>
      <vt:lpstr>Example. Post-production qualification LPD</vt:lpstr>
      <vt:lpstr>Example: AGIPD post-assembly qualification, which dark frames/current inj. is insufficient</vt:lpstr>
      <vt:lpstr>Per-Pixel Errors – Bad Pixels</vt:lpstr>
      <vt:lpstr>Example: LPD Bad Pixels</vt:lpstr>
      <vt:lpstr>Example: PnCCD Bad Pixels</vt:lpstr>
      <vt:lpstr>Questions and Open Issues</vt:lpstr>
      <vt:lpstr>Per-Module Errors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Data Processing Workshop Feb 3rd/4th</dc:title>
  <dc:creator>Steffen Hauf</dc:creator>
  <cp:lastModifiedBy>Steffen Hauf</cp:lastModifiedBy>
  <cp:revision>7</cp:revision>
  <dcterms:created xsi:type="dcterms:W3CDTF">2016-02-02T16:09:58Z</dcterms:created>
  <dcterms:modified xsi:type="dcterms:W3CDTF">2016-02-02T19:00:40Z</dcterms:modified>
</cp:coreProperties>
</file>