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36A2F-1E1E-3243-8E46-549E37756AF8}" type="datetimeFigureOut">
              <a:rPr lang="en-US" smtClean="0"/>
              <a:t>04.02.16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C536B-0A80-EF42-AFB3-405C56FF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7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607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591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85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6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4457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572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43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D41925-BADA-44CD-9D29-92AC82CF061D}" type="slidenum">
              <a:rPr lang="en-GB" sz="1000" b="1">
                <a:solidFill>
                  <a:srgbClr val="FFFFFF"/>
                </a:solidFill>
                <a:latin typeface="Arial" charset="0"/>
                <a:ea typeface="Geneva" pitchFamily="1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b="1">
              <a:solidFill>
                <a:srgbClr val="FFFFFF"/>
              </a:solidFill>
              <a:latin typeface="Arial" charset="0"/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pitchFamily="112" charset="-128"/>
              </a:rPr>
              <a:t>03.02.2016 European XFEL Data Processing Workshop</a:t>
            </a:r>
          </a:p>
          <a:p>
            <a:pPr defTabSz="914400" fontAlgn="base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pitchFamily="112" charset="-128"/>
              </a:rPr>
              <a:t>Steffen Hauf, European XFEL GmbH</a:t>
            </a:r>
          </a:p>
        </p:txBody>
      </p:sp>
    </p:spTree>
    <p:extLst>
      <p:ext uri="{BB962C8B-B14F-4D97-AF65-F5344CB8AC3E}">
        <p14:creationId xmlns:p14="http://schemas.microsoft.com/office/powerpoint/2010/main" val="379301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latin typeface="Arial" charset="0"/>
                <a:ea typeface="Geneva" pitchFamily="1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b="1" smtClean="0">
              <a:solidFill>
                <a:srgbClr val="FFFFFF"/>
              </a:solidFill>
              <a:latin typeface="Arial" charset="0"/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pitchFamily="112" charset="-128"/>
              </a:rPr>
              <a:t>03.02.2016 European XFEL Data Processing Workshop</a:t>
            </a:r>
          </a:p>
          <a:p>
            <a:pPr defTabSz="914400" fontAlgn="base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pitchFamily="112" charset="-128"/>
              </a:rPr>
              <a:t>Steffen Hauf, European XFEL GmbH</a:t>
            </a:r>
          </a:p>
        </p:txBody>
      </p:sp>
    </p:spTree>
    <p:extLst>
      <p:ext uri="{BB962C8B-B14F-4D97-AF65-F5344CB8AC3E}">
        <p14:creationId xmlns:p14="http://schemas.microsoft.com/office/powerpoint/2010/main" val="33891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345795" y="2092885"/>
            <a:ext cx="8331200" cy="1844675"/>
          </a:xfrm>
        </p:spPr>
        <p:txBody>
          <a:bodyPr/>
          <a:lstStyle/>
          <a:p>
            <a:r>
              <a:rPr lang="en-US" sz="3600" dirty="0"/>
              <a:t>Configuration of the online calibration pipelines - throughput limiting factors </a:t>
            </a:r>
            <a:endParaRPr lang="de-DE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4139453"/>
            <a:ext cx="86509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2000" dirty="0" smtClean="0">
              <a:solidFill>
                <a:schemeClr val="accent3"/>
              </a:solidFill>
            </a:endParaRP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2000" dirty="0">
              <a:solidFill>
                <a:schemeClr val="accent3"/>
              </a:solidFill>
            </a:endParaRP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S. Hauf</a:t>
            </a:r>
          </a:p>
        </p:txBody>
      </p:sp>
    </p:spTree>
    <p:extLst>
      <p:ext uri="{BB962C8B-B14F-4D97-AF65-F5344CB8AC3E}">
        <p14:creationId xmlns:p14="http://schemas.microsoft.com/office/powerpoint/2010/main" val="129235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especially for monitoring data (~1Hz update interval) not be an issue:</a:t>
            </a:r>
          </a:p>
          <a:p>
            <a:pPr lvl="1"/>
            <a:r>
              <a:rPr lang="en-US" dirty="0" smtClean="0"/>
              <a:t>1Mpixel * 512 Memory Cells * 4B(float) = 16Gbit/s</a:t>
            </a:r>
          </a:p>
          <a:p>
            <a:pPr lvl="1"/>
            <a:r>
              <a:rPr lang="en-US" dirty="0" smtClean="0"/>
              <a:t>Network connection: </a:t>
            </a:r>
            <a:r>
              <a:rPr lang="en-US" smtClean="0"/>
              <a:t>Infiniband</a:t>
            </a:r>
            <a:r>
              <a:rPr lang="en-US" smtClean="0"/>
              <a:t>@56Gbit</a:t>
            </a:r>
            <a:r>
              <a:rPr lang="en-US" dirty="0" smtClean="0"/>
              <a:t>/s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00037" lvl="1" indent="0">
              <a:buNone/>
            </a:pPr>
            <a:r>
              <a:rPr lang="en-US" dirty="0" smtClean="0">
                <a:sym typeface="Wingdings"/>
              </a:rPr>
              <a:t> Limitation rather on processing side?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2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92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3" y="1246010"/>
            <a:ext cx="4611055" cy="3735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092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56" y="1404055"/>
            <a:ext cx="6218766" cy="3531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142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8" y="1199443"/>
            <a:ext cx="4103904" cy="3896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714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88" y="1437922"/>
            <a:ext cx="2841977" cy="262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009" y="1430866"/>
            <a:ext cx="2930879" cy="264724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3429000" y="2384778"/>
            <a:ext cx="465667" cy="705555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33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2" y="1268589"/>
            <a:ext cx="7604828" cy="372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962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46" name="Oval Callout 145"/>
          <p:cNvSpPr/>
          <p:nvPr/>
        </p:nvSpPr>
        <p:spPr bwMode="auto">
          <a:xfrm>
            <a:off x="2875844" y="4303888"/>
            <a:ext cx="1143000" cy="7450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40%</a:t>
            </a:r>
          </a:p>
        </p:txBody>
      </p:sp>
      <p:sp>
        <p:nvSpPr>
          <p:cNvPr id="147" name="Oval Callout 146"/>
          <p:cNvSpPr/>
          <p:nvPr/>
        </p:nvSpPr>
        <p:spPr bwMode="auto">
          <a:xfrm>
            <a:off x="7840133" y="3316110"/>
            <a:ext cx="1143000" cy="6434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40%</a:t>
            </a:r>
          </a:p>
        </p:txBody>
      </p:sp>
      <p:sp>
        <p:nvSpPr>
          <p:cNvPr id="148" name="Oval Callout 147"/>
          <p:cNvSpPr/>
          <p:nvPr/>
        </p:nvSpPr>
        <p:spPr bwMode="auto">
          <a:xfrm>
            <a:off x="1402644" y="4357510"/>
            <a:ext cx="1143000" cy="6434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7%</a:t>
            </a:r>
          </a:p>
        </p:txBody>
      </p:sp>
      <p:sp>
        <p:nvSpPr>
          <p:cNvPr id="149" name="Oval Callout 148"/>
          <p:cNvSpPr/>
          <p:nvPr/>
        </p:nvSpPr>
        <p:spPr bwMode="auto">
          <a:xfrm>
            <a:off x="6451600" y="4439355"/>
            <a:ext cx="1143000" cy="6434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7%</a:t>
            </a:r>
          </a:p>
        </p:txBody>
      </p:sp>
      <p:sp>
        <p:nvSpPr>
          <p:cNvPr id="150" name="Oval Callout 149"/>
          <p:cNvSpPr/>
          <p:nvPr/>
        </p:nvSpPr>
        <p:spPr bwMode="auto">
          <a:xfrm>
            <a:off x="4176889" y="3505199"/>
            <a:ext cx="1143000" cy="6434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7%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222" y="1312333"/>
            <a:ext cx="66181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Experience shows that the two most expensive corrections are: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Common mode: needs to calculate a per-row median, involves sorting </a:t>
            </a:r>
            <a:r>
              <a:rPr lang="en-US" sz="2000" dirty="0" smtClean="0">
                <a:solidFill>
                  <a:schemeClr val="accent3"/>
                </a:solidFill>
                <a:sym typeface="Wingdings"/>
              </a:rPr>
              <a:t> sorting network fastest implementation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  <a:sym typeface="Wingdings"/>
              </a:rPr>
              <a:t>Split-events: need to scan a 25 pixel box for each pixel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0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 – and importance on throughput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46" name="Oval Callout 145"/>
          <p:cNvSpPr/>
          <p:nvPr/>
        </p:nvSpPr>
        <p:spPr bwMode="auto">
          <a:xfrm>
            <a:off x="2875844" y="4303888"/>
            <a:ext cx="1143000" cy="7450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40%</a:t>
            </a:r>
          </a:p>
        </p:txBody>
      </p:sp>
      <p:sp>
        <p:nvSpPr>
          <p:cNvPr id="147" name="Oval Callout 146"/>
          <p:cNvSpPr/>
          <p:nvPr/>
        </p:nvSpPr>
        <p:spPr bwMode="auto">
          <a:xfrm>
            <a:off x="7840133" y="3316110"/>
            <a:ext cx="1143000" cy="6434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40%</a:t>
            </a:r>
          </a:p>
        </p:txBody>
      </p:sp>
      <p:sp>
        <p:nvSpPr>
          <p:cNvPr id="148" name="Oval Callout 147"/>
          <p:cNvSpPr/>
          <p:nvPr/>
        </p:nvSpPr>
        <p:spPr bwMode="auto">
          <a:xfrm>
            <a:off x="1402644" y="4357510"/>
            <a:ext cx="1143000" cy="6434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7%</a:t>
            </a:r>
          </a:p>
        </p:txBody>
      </p:sp>
      <p:sp>
        <p:nvSpPr>
          <p:cNvPr id="149" name="Oval Callout 148"/>
          <p:cNvSpPr/>
          <p:nvPr/>
        </p:nvSpPr>
        <p:spPr bwMode="auto">
          <a:xfrm>
            <a:off x="6451600" y="4439355"/>
            <a:ext cx="1143000" cy="6434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7%</a:t>
            </a:r>
          </a:p>
        </p:txBody>
      </p:sp>
      <p:sp>
        <p:nvSpPr>
          <p:cNvPr id="150" name="Oval Callout 149"/>
          <p:cNvSpPr/>
          <p:nvPr/>
        </p:nvSpPr>
        <p:spPr bwMode="auto">
          <a:xfrm>
            <a:off x="4176889" y="3505199"/>
            <a:ext cx="1143000" cy="6434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7%</a:t>
            </a: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" y="1042627"/>
            <a:ext cx="6801677" cy="2301708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 bwMode="auto">
          <a:xfrm rot="5400000">
            <a:off x="4621390" y="-811387"/>
            <a:ext cx="550333" cy="8240892"/>
          </a:xfrm>
          <a:prstGeom prst="leftBrac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6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 – and importance of throughput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46" name="Oval Callout 145"/>
          <p:cNvSpPr/>
          <p:nvPr/>
        </p:nvSpPr>
        <p:spPr bwMode="auto">
          <a:xfrm>
            <a:off x="2875844" y="4303888"/>
            <a:ext cx="1143000" cy="7450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40%</a:t>
            </a:r>
          </a:p>
        </p:txBody>
      </p:sp>
      <p:sp>
        <p:nvSpPr>
          <p:cNvPr id="147" name="Oval Callout 146"/>
          <p:cNvSpPr/>
          <p:nvPr/>
        </p:nvSpPr>
        <p:spPr bwMode="auto">
          <a:xfrm>
            <a:off x="7840133" y="3316110"/>
            <a:ext cx="1143000" cy="6434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40%</a:t>
            </a:r>
          </a:p>
        </p:txBody>
      </p:sp>
      <p:sp>
        <p:nvSpPr>
          <p:cNvPr id="148" name="Oval Callout 147"/>
          <p:cNvSpPr/>
          <p:nvPr/>
        </p:nvSpPr>
        <p:spPr bwMode="auto">
          <a:xfrm>
            <a:off x="1402644" y="4357510"/>
            <a:ext cx="1143000" cy="6434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7%</a:t>
            </a:r>
          </a:p>
        </p:txBody>
      </p:sp>
      <p:sp>
        <p:nvSpPr>
          <p:cNvPr id="149" name="Oval Callout 148"/>
          <p:cNvSpPr/>
          <p:nvPr/>
        </p:nvSpPr>
        <p:spPr bwMode="auto">
          <a:xfrm>
            <a:off x="6451600" y="4439355"/>
            <a:ext cx="1143000" cy="6434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7%</a:t>
            </a:r>
          </a:p>
        </p:txBody>
      </p:sp>
      <p:sp>
        <p:nvSpPr>
          <p:cNvPr id="150" name="Oval Callout 149"/>
          <p:cNvSpPr/>
          <p:nvPr/>
        </p:nvSpPr>
        <p:spPr bwMode="auto">
          <a:xfrm>
            <a:off x="4176889" y="3505199"/>
            <a:ext cx="1143000" cy="643467"/>
          </a:xfrm>
          <a:prstGeom prst="wedgeEllipseCallou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7%</a:t>
            </a: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" y="1042627"/>
            <a:ext cx="6801677" cy="2301708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 bwMode="auto">
          <a:xfrm rot="5400000">
            <a:off x="4621390" y="-811387"/>
            <a:ext cx="550333" cy="8240892"/>
          </a:xfrm>
          <a:prstGeom prst="leftBrac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5489222" y="1566333"/>
            <a:ext cx="1086556" cy="8325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" name="Rectangular Callout 3"/>
          <p:cNvSpPr/>
          <p:nvPr/>
        </p:nvSpPr>
        <p:spPr bwMode="auto">
          <a:xfrm>
            <a:off x="1594555" y="2878667"/>
            <a:ext cx="3880556" cy="1086555"/>
          </a:xfrm>
          <a:prstGeom prst="wedgeRectCallout">
            <a:avLst>
              <a:gd name="adj1" fmla="val 61474"/>
              <a:gd name="adj2" fmla="val -108786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This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is sufficient for 10Hz operation using all correction steps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124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monitoring starts	 - Interfacing to the calibration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(optional) update calibration database with new data from dark images (offset, noise, subset of bad pixel parameters) </a:t>
            </a:r>
            <a:r>
              <a:rPr lang="en-US" dirty="0" smtClean="0">
                <a:sym typeface="Wingdings"/>
              </a:rPr>
              <a:t> will be configured and available as an automated procedure, processing time of &lt; 5 minutes expected.</a:t>
            </a:r>
          </a:p>
          <a:p>
            <a:r>
              <a:rPr lang="en-US" dirty="0" smtClean="0">
                <a:sym typeface="Wingdings"/>
              </a:rPr>
              <a:t>(mandatory) load the calibration and correction constants pertinent to the current detector operating conditions  needs to be done only if settings are changed, and even then relatively quick: tens of seconds.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2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alignment?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online displays, approximate accuracy should often be sufficient, e.g. accurate to the pixel size of the display.</a:t>
            </a:r>
          </a:p>
          <a:p>
            <a:pPr lvl="1"/>
            <a:r>
              <a:rPr lang="en-US" dirty="0" smtClean="0"/>
              <a:t>Use rendering routines of </a:t>
            </a:r>
            <a:r>
              <a:rPr lang="en-US" dirty="0" err="1" smtClean="0"/>
              <a:t>Karabo</a:t>
            </a:r>
            <a:r>
              <a:rPr lang="en-US" dirty="0" smtClean="0"/>
              <a:t>-GUI (underlying </a:t>
            </a:r>
            <a:r>
              <a:rPr lang="en-US" dirty="0" err="1" smtClean="0"/>
              <a:t>GuiQwt</a:t>
            </a:r>
            <a:r>
              <a:rPr lang="en-US" dirty="0" smtClean="0"/>
              <a:t>) to apply geometry information</a:t>
            </a:r>
          </a:p>
          <a:p>
            <a:pPr lvl="1"/>
            <a:r>
              <a:rPr lang="en-US" dirty="0" smtClean="0"/>
              <a:t>Negligible penalty if no geometry does not change often (updates in position)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9445"/>
          <a:stretch/>
        </p:blipFill>
        <p:spPr>
          <a:xfrm>
            <a:off x="2794001" y="4289778"/>
            <a:ext cx="5998190" cy="21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4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Quite confident the online calibration will not limit throughput but:</a:t>
            </a:r>
          </a:p>
          <a:p>
            <a:pPr lvl="1"/>
            <a:r>
              <a:rPr lang="en-US" dirty="0" smtClean="0"/>
              <a:t>How critical is latency? Longer correction pipelines will add roughly 100-500ms of per component</a:t>
            </a:r>
          </a:p>
          <a:p>
            <a:pPr lvl="1"/>
            <a:r>
              <a:rPr lang="en-US" dirty="0" smtClean="0"/>
              <a:t>Pipelines are configured to “drop on slowness” to allow PC-layer to prioritize persisting of data.</a:t>
            </a:r>
          </a:p>
          <a:p>
            <a:pPr lvl="2"/>
            <a:r>
              <a:rPr lang="en-US" dirty="0" smtClean="0"/>
              <a:t>The slowest pipeline step will limit the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8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8202965" cy="4932362"/>
          </a:xfrm>
        </p:spPr>
        <p:txBody>
          <a:bodyPr/>
          <a:lstStyle/>
          <a:p>
            <a:pPr lvl="2"/>
            <a:r>
              <a:rPr lang="en-US" b="1" dirty="0" smtClean="0"/>
              <a:t>The slowest pipeline step will limit the throughput</a:t>
            </a:r>
          </a:p>
          <a:p>
            <a:pPr lvl="2"/>
            <a:endParaRPr lang="en-US" b="1" dirty="0"/>
          </a:p>
          <a:p>
            <a:pPr lvl="1"/>
            <a:r>
              <a:rPr lang="en-US" dirty="0" smtClean="0"/>
              <a:t>Do not do heavy processing in the GUI (widgets) as this will be limited to ~1Hz of update rate.</a:t>
            </a:r>
          </a:p>
          <a:p>
            <a:pPr lvl="1"/>
            <a:r>
              <a:rPr lang="en-US" dirty="0" smtClean="0"/>
              <a:t>If latency is not an issue consider elongating the pipeline, i.e. split processing into concurrent tasks an let the pipeline act as “cache”</a:t>
            </a:r>
          </a:p>
          <a:p>
            <a:pPr lvl="1"/>
            <a:r>
              <a:rPr lang="en-US" dirty="0" smtClean="0"/>
              <a:t>Keep in mind that we do not foresee persisting in the midst of the monitoring stream, once data is dropped due to slowness it will only be available offline.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3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correction starts – retrieving the right constant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357120" y="1422400"/>
            <a:ext cx="6786880" cy="3020843"/>
            <a:chOff x="233680" y="2174240"/>
            <a:chExt cx="8605520" cy="383032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Rounded Rectangle 18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30" name="Double Wave 29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26" name="Double Wave 25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163548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1: T = 20°C ± 1 °C, V = 200V ± 5V, E = 12keV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34160" y="2387600"/>
            <a:ext cx="6786880" cy="3020843"/>
            <a:chOff x="233680" y="2174240"/>
            <a:chExt cx="8605520" cy="3830320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ounded Rectangle 60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72" name="Double Wave 71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68" name="Double Wave 67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253725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2: T = 25°C ± 1 °C, V = 200V ± 5V, E = 18keV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519680" y="3383280"/>
            <a:ext cx="6786880" cy="3020843"/>
            <a:chOff x="233680" y="2174240"/>
            <a:chExt cx="8605520" cy="3830320"/>
          </a:xfrm>
        </p:grpSpPr>
        <p:sp>
          <p:nvSpPr>
            <p:cNvPr id="77" name="Rounded Rectangle 76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96" name="Rounded Rectangle 95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107" name="Double Wave 106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101" name="Rectangle 100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103" name="Double Wave 102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176430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n: T =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21</a:t>
              </a:r>
              <a:r>
                <a:rPr lang="en-US" sz="1200" dirty="0" smtClean="0">
                  <a:solidFill>
                    <a:schemeClr val="accent3"/>
                  </a:solidFill>
                </a:rPr>
                <a:t>°C ± 1 °C, V =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195V</a:t>
              </a:r>
              <a:r>
                <a:rPr lang="en-US" sz="1200" dirty="0" smtClean="0">
                  <a:solidFill>
                    <a:schemeClr val="accent3"/>
                  </a:solidFill>
                </a:rPr>
                <a:t> ± 5V, E = 12keV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pic>
        <p:nvPicPr>
          <p:cNvPr id="111" name="Picture 1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7" y="1361440"/>
            <a:ext cx="1215993" cy="17850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12" name="TextBox 111"/>
          <p:cNvSpPr txBox="1"/>
          <p:nvPr/>
        </p:nvSpPr>
        <p:spPr>
          <a:xfrm>
            <a:off x="203200" y="1554480"/>
            <a:ext cx="2111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Cal. Measurement 1</a:t>
            </a:r>
          </a:p>
        </p:txBody>
      </p:sp>
      <p:pic>
        <p:nvPicPr>
          <p:cNvPr id="113" name="Picture 1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7" y="2509520"/>
            <a:ext cx="1215993" cy="17850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14" name="TextBox 113"/>
          <p:cNvSpPr txBox="1"/>
          <p:nvPr/>
        </p:nvSpPr>
        <p:spPr>
          <a:xfrm>
            <a:off x="193040" y="2702560"/>
            <a:ext cx="2111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>
                <a:solidFill>
                  <a:schemeClr val="accent3"/>
                </a:solidFill>
              </a:rPr>
              <a:t>Cal. Measurement </a:t>
            </a:r>
            <a:r>
              <a:rPr lang="en-US" sz="1600" b="1" dirty="0" smtClean="0">
                <a:solidFill>
                  <a:schemeClr val="accent3"/>
                </a:solidFill>
              </a:rPr>
              <a:t>2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7" y="3779520"/>
            <a:ext cx="1215993" cy="17850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16" name="TextBox 115"/>
          <p:cNvSpPr txBox="1"/>
          <p:nvPr/>
        </p:nvSpPr>
        <p:spPr>
          <a:xfrm>
            <a:off x="223520" y="3972560"/>
            <a:ext cx="2123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>
                <a:solidFill>
                  <a:schemeClr val="accent3"/>
                </a:solidFill>
              </a:rPr>
              <a:t>Cal. Measurement </a:t>
            </a:r>
            <a:r>
              <a:rPr lang="en-US" sz="1600" b="1" dirty="0" smtClean="0">
                <a:solidFill>
                  <a:schemeClr val="accent3"/>
                </a:solidFill>
              </a:rPr>
              <a:t>n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 bwMode="auto">
          <a:xfrm flipV="1">
            <a:off x="1076960" y="2052320"/>
            <a:ext cx="1940560" cy="9144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0" name="Straight Arrow Connector 119"/>
          <p:cNvCxnSpPr/>
          <p:nvPr/>
        </p:nvCxnSpPr>
        <p:spPr bwMode="auto">
          <a:xfrm>
            <a:off x="1076960" y="3383280"/>
            <a:ext cx="975360" cy="39624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3" name="Straight Arrow Connector 122"/>
          <p:cNvCxnSpPr/>
          <p:nvPr/>
        </p:nvCxnSpPr>
        <p:spPr bwMode="auto">
          <a:xfrm>
            <a:off x="1076960" y="4612640"/>
            <a:ext cx="1869440" cy="70104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6" name="Curved Left Arrow 125"/>
          <p:cNvSpPr/>
          <p:nvPr/>
        </p:nvSpPr>
        <p:spPr bwMode="auto">
          <a:xfrm>
            <a:off x="8188960" y="1544320"/>
            <a:ext cx="690880" cy="2804160"/>
          </a:xfrm>
          <a:prstGeom prst="curvedLeftArrow">
            <a:avLst/>
          </a:prstGeom>
          <a:solidFill>
            <a:srgbClr val="FF6600"/>
          </a:solidFill>
          <a:ln w="127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7" name="TextBox 126"/>
          <p:cNvSpPr txBox="1"/>
          <p:nvPr/>
        </p:nvSpPr>
        <p:spPr>
          <a:xfrm rot="17660811">
            <a:off x="7569203" y="3220719"/>
            <a:ext cx="1710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Updates CS1</a:t>
            </a:r>
          </a:p>
        </p:txBody>
      </p:sp>
    </p:spTree>
    <p:extLst>
      <p:ext uri="{BB962C8B-B14F-4D97-AF65-F5344CB8AC3E}">
        <p14:creationId xmlns:p14="http://schemas.microsoft.com/office/powerpoint/2010/main" val="151779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Database – Versioning and Detector-Condition-based Injection &amp; </a:t>
            </a:r>
            <a:r>
              <a:rPr lang="en-US" dirty="0" smtClean="0">
                <a:solidFill>
                  <a:srgbClr val="FF0000"/>
                </a:solidFill>
              </a:rPr>
              <a:t>Querying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357120" y="1422400"/>
            <a:ext cx="6786880" cy="3020843"/>
            <a:chOff x="233680" y="2174240"/>
            <a:chExt cx="8605520" cy="383032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Rounded Rectangle 18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30" name="Double Wave 29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26" name="Double Wave 25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163548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1: T = 20°C ± 1 °C, V = 200V ± 5V, E = 12keV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34160" y="2387600"/>
            <a:ext cx="6786880" cy="3020843"/>
            <a:chOff x="233680" y="2174240"/>
            <a:chExt cx="8605520" cy="3830320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ounded Rectangle 60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72" name="Double Wave 71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68" name="Double Wave 67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253725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2: T = 25°C ± 1 °C, V = 200V ± 5V, E = 18keV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519680" y="3383280"/>
            <a:ext cx="6786880" cy="3020843"/>
            <a:chOff x="233680" y="2174240"/>
            <a:chExt cx="8605520" cy="3830320"/>
          </a:xfrm>
        </p:grpSpPr>
        <p:sp>
          <p:nvSpPr>
            <p:cNvPr id="77" name="Rounded Rectangle 76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96" name="Rounded Rectangle 95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107" name="Double Wave 106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101" name="Rectangle 100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103" name="Double Wave 102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176430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n: T =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21</a:t>
              </a:r>
              <a:r>
                <a:rPr lang="en-US" sz="1200" dirty="0" smtClean="0">
                  <a:solidFill>
                    <a:schemeClr val="accent3"/>
                  </a:solidFill>
                </a:rPr>
                <a:t>°C ± 1 °C, V =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195V</a:t>
              </a:r>
              <a:r>
                <a:rPr lang="en-US" sz="1200" dirty="0" smtClean="0">
                  <a:solidFill>
                    <a:schemeClr val="accent3"/>
                  </a:solidFill>
                </a:rPr>
                <a:t> ± 5V, E = 12keV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2720" y="2265680"/>
            <a:ext cx="1859280" cy="28346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1" name="Picture 1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47" y="332232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12" name="TextBox 111"/>
          <p:cNvSpPr txBox="1"/>
          <p:nvPr/>
        </p:nvSpPr>
        <p:spPr>
          <a:xfrm>
            <a:off x="243841" y="2326640"/>
            <a:ext cx="181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Observation with Det. X at Condition Y</a:t>
            </a:r>
          </a:p>
        </p:txBody>
      </p:sp>
      <p:pic>
        <p:nvPicPr>
          <p:cNvPr id="119" name="Picture 1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7" y="349504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pic>
        <p:nvPicPr>
          <p:cNvPr id="121" name="Picture 1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7" y="375920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22" name="TextBox 121"/>
          <p:cNvSpPr txBox="1"/>
          <p:nvPr/>
        </p:nvSpPr>
        <p:spPr>
          <a:xfrm>
            <a:off x="294641" y="4135120"/>
            <a:ext cx="18186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required constants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762001" y="2956560"/>
            <a:ext cx="1849119" cy="822960"/>
          </a:xfrm>
          <a:prstGeom prst="rightArrow">
            <a:avLst/>
          </a:prstGeom>
          <a:solidFill>
            <a:srgbClr val="FF66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297746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Calibration Database – Versioning and Detector-Condition-based Injection &amp; </a:t>
            </a:r>
            <a:r>
              <a:rPr lang="en-US" smtClean="0">
                <a:solidFill>
                  <a:srgbClr val="FF0000"/>
                </a:solidFill>
              </a:rPr>
              <a:t>Querying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357120" y="1422400"/>
            <a:ext cx="6786880" cy="3020843"/>
            <a:chOff x="233680" y="2174240"/>
            <a:chExt cx="8605520" cy="383032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Rounded Rectangle 18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30" name="Double Wave 29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26" name="Double Wave 25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163548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1: T = 20°C ± 1 °C, V = 200V ± 5V, E = 12keV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34160" y="2387600"/>
            <a:ext cx="6786880" cy="3020843"/>
            <a:chOff x="233680" y="2174240"/>
            <a:chExt cx="8605520" cy="3830320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ounded Rectangle 60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72" name="Double Wave 71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68" name="Double Wave 67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253725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2: T = 25°C ± 1 °C, V = 200V ± 5V, E = 18keV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519680" y="3383280"/>
            <a:ext cx="6786880" cy="3020843"/>
            <a:chOff x="233680" y="2174240"/>
            <a:chExt cx="8605520" cy="3830320"/>
          </a:xfrm>
        </p:grpSpPr>
        <p:sp>
          <p:nvSpPr>
            <p:cNvPr id="77" name="Rounded Rectangle 76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96" name="Rounded Rectangle 95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107" name="Double Wave 106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101" name="Rectangle 100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103" name="Double Wave 102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176430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n: T =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21</a:t>
              </a:r>
              <a:r>
                <a:rPr lang="en-US" sz="1200" dirty="0" smtClean="0">
                  <a:solidFill>
                    <a:schemeClr val="accent3"/>
                  </a:solidFill>
                </a:rPr>
                <a:t>°C ± 1 °C, V =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195V</a:t>
              </a:r>
              <a:r>
                <a:rPr lang="en-US" sz="1200" dirty="0" smtClean="0">
                  <a:solidFill>
                    <a:schemeClr val="accent3"/>
                  </a:solidFill>
                </a:rPr>
                <a:t> ± 5V, E = 12keV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2720" y="2265680"/>
            <a:ext cx="1859280" cy="28346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1" name="Picture 1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47" y="332232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12" name="TextBox 111"/>
          <p:cNvSpPr txBox="1"/>
          <p:nvPr/>
        </p:nvSpPr>
        <p:spPr>
          <a:xfrm>
            <a:off x="243841" y="2326640"/>
            <a:ext cx="181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Observation with Det. X at Condition Y</a:t>
            </a:r>
          </a:p>
        </p:txBody>
      </p:sp>
      <p:pic>
        <p:nvPicPr>
          <p:cNvPr id="119" name="Picture 1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7" y="349504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pic>
        <p:nvPicPr>
          <p:cNvPr id="121" name="Picture 1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7" y="375920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22" name="TextBox 121"/>
          <p:cNvSpPr txBox="1"/>
          <p:nvPr/>
        </p:nvSpPr>
        <p:spPr>
          <a:xfrm>
            <a:off x="294641" y="4135120"/>
            <a:ext cx="18186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required constants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762001" y="1753312"/>
            <a:ext cx="3634358" cy="2742384"/>
            <a:chOff x="762001" y="1753312"/>
            <a:chExt cx="3634358" cy="2742384"/>
          </a:xfrm>
        </p:grpSpPr>
        <p:sp>
          <p:nvSpPr>
            <p:cNvPr id="36" name="Right Arrow 35"/>
            <p:cNvSpPr/>
            <p:nvPr/>
          </p:nvSpPr>
          <p:spPr bwMode="auto">
            <a:xfrm>
              <a:off x="762001" y="2956560"/>
              <a:ext cx="1849119" cy="822960"/>
            </a:xfrm>
            <a:prstGeom prst="rightArrow">
              <a:avLst/>
            </a:prstGeom>
            <a:solidFill>
              <a:srgbClr val="FF66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Conditions</a:t>
              </a:r>
            </a:p>
          </p:txBody>
        </p:sp>
        <p:sp>
          <p:nvSpPr>
            <p:cNvPr id="130" name="Right Arrow 129"/>
            <p:cNvSpPr/>
            <p:nvPr/>
          </p:nvSpPr>
          <p:spPr bwMode="auto">
            <a:xfrm rot="20108792">
              <a:off x="2486281" y="2759967"/>
              <a:ext cx="1849119" cy="770528"/>
            </a:xfrm>
            <a:prstGeom prst="rightArrow">
              <a:avLst/>
            </a:prstGeom>
            <a:solidFill>
              <a:srgbClr val="FFFF00">
                <a:alpha val="24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7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Matching data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endParaRPr>
            </a:p>
          </p:txBody>
        </p:sp>
        <p:sp>
          <p:nvSpPr>
            <p:cNvPr id="131" name="Right Arrow 130"/>
            <p:cNvSpPr/>
            <p:nvPr/>
          </p:nvSpPr>
          <p:spPr bwMode="auto">
            <a:xfrm rot="17117644">
              <a:off x="2130681" y="2292608"/>
              <a:ext cx="1849119" cy="770528"/>
            </a:xfrm>
            <a:prstGeom prst="rightArrow">
              <a:avLst/>
            </a:prstGeom>
            <a:solidFill>
              <a:srgbClr val="FFFF00">
                <a:alpha val="24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7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Matching data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endParaRPr>
            </a:p>
          </p:txBody>
        </p:sp>
        <p:sp>
          <p:nvSpPr>
            <p:cNvPr id="129" name="Right Arrow 128"/>
            <p:cNvSpPr/>
            <p:nvPr/>
          </p:nvSpPr>
          <p:spPr bwMode="auto">
            <a:xfrm rot="2495459">
              <a:off x="2547240" y="3725168"/>
              <a:ext cx="1849119" cy="770528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700" dirty="0" smtClean="0">
                  <a:solidFill>
                    <a:schemeClr val="accent3"/>
                  </a:solidFill>
                </a:rPr>
                <a:t>Matching data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124" name="Action Button: Help 123">
              <a:hlinkClick r:id="" action="ppaction://noaction" highlightClick="1"/>
            </p:cNvPr>
            <p:cNvSpPr/>
            <p:nvPr/>
          </p:nvSpPr>
          <p:spPr bwMode="auto">
            <a:xfrm>
              <a:off x="2346960" y="3088640"/>
              <a:ext cx="518160" cy="508000"/>
            </a:xfrm>
            <a:prstGeom prst="actionButtonHelp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14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Database – Versioning and Detector-Condition-based Injection &amp; </a:t>
            </a:r>
            <a:r>
              <a:rPr lang="en-US" dirty="0" smtClean="0">
                <a:solidFill>
                  <a:srgbClr val="FF0000"/>
                </a:solidFill>
              </a:rPr>
              <a:t>Querying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357120" y="1422400"/>
            <a:ext cx="6786880" cy="3020843"/>
            <a:chOff x="233680" y="2174240"/>
            <a:chExt cx="8605520" cy="383032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Rounded Rectangle 18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30" name="Double Wave 29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26" name="Double Wave 25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163548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1: T = 20°C ± 1 °C, V = 200V ± 5V, E = 12keV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34160" y="2387600"/>
            <a:ext cx="6786880" cy="3020843"/>
            <a:chOff x="233680" y="2174240"/>
            <a:chExt cx="8605520" cy="3830320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ounded Rectangle 60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72" name="Double Wave 71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68" name="Double Wave 67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253725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2: T = 25°C ± 1 °C, V = 200V ± 5V, E = 18keV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519680" y="3383280"/>
            <a:ext cx="6786880" cy="3020843"/>
            <a:chOff x="233680" y="2174240"/>
            <a:chExt cx="8605520" cy="3830320"/>
          </a:xfrm>
        </p:grpSpPr>
        <p:sp>
          <p:nvSpPr>
            <p:cNvPr id="77" name="Rounded Rectangle 76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96" name="Rounded Rectangle 95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107" name="Double Wave 106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101" name="Rectangle 100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103" name="Double Wave 102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176430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n: T =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21</a:t>
              </a:r>
              <a:r>
                <a:rPr lang="en-US" sz="1200" dirty="0" smtClean="0">
                  <a:solidFill>
                    <a:schemeClr val="accent3"/>
                  </a:solidFill>
                </a:rPr>
                <a:t>°C ± 1 °C, V =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195V</a:t>
              </a:r>
              <a:r>
                <a:rPr lang="en-US" sz="1200" dirty="0" smtClean="0">
                  <a:solidFill>
                    <a:schemeClr val="accent3"/>
                  </a:solidFill>
                </a:rPr>
                <a:t> ± 5V, E = 12keV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2720" y="2265680"/>
            <a:ext cx="1859280" cy="28346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1" name="Picture 1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47" y="332232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12" name="TextBox 111"/>
          <p:cNvSpPr txBox="1"/>
          <p:nvPr/>
        </p:nvSpPr>
        <p:spPr>
          <a:xfrm>
            <a:off x="243841" y="2326640"/>
            <a:ext cx="181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Observation with Det. X at Condition Y</a:t>
            </a:r>
          </a:p>
        </p:txBody>
      </p:sp>
      <p:pic>
        <p:nvPicPr>
          <p:cNvPr id="119" name="Picture 1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7" y="349504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pic>
        <p:nvPicPr>
          <p:cNvPr id="121" name="Picture 1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7" y="375920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22" name="TextBox 121"/>
          <p:cNvSpPr txBox="1"/>
          <p:nvPr/>
        </p:nvSpPr>
        <p:spPr>
          <a:xfrm>
            <a:off x="294641" y="4135120"/>
            <a:ext cx="18186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required constants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762001" y="1753312"/>
            <a:ext cx="3634358" cy="3523349"/>
            <a:chOff x="762001" y="1753312"/>
            <a:chExt cx="3634358" cy="3523349"/>
          </a:xfrm>
        </p:grpSpPr>
        <p:sp>
          <p:nvSpPr>
            <p:cNvPr id="36" name="Right Arrow 35"/>
            <p:cNvSpPr/>
            <p:nvPr/>
          </p:nvSpPr>
          <p:spPr bwMode="auto">
            <a:xfrm>
              <a:off x="762001" y="2956560"/>
              <a:ext cx="1849119" cy="822960"/>
            </a:xfrm>
            <a:prstGeom prst="rightArrow">
              <a:avLst/>
            </a:prstGeom>
            <a:solidFill>
              <a:srgbClr val="FF66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Conditions</a:t>
              </a:r>
            </a:p>
          </p:txBody>
        </p:sp>
        <p:sp>
          <p:nvSpPr>
            <p:cNvPr id="125" name="Left Arrow 124"/>
            <p:cNvSpPr/>
            <p:nvPr/>
          </p:nvSpPr>
          <p:spPr bwMode="auto">
            <a:xfrm rot="345619">
              <a:off x="1364183" y="4432965"/>
              <a:ext cx="2016962" cy="843696"/>
            </a:xfrm>
            <a:prstGeom prst="leftArrow">
              <a:avLst/>
            </a:prstGeom>
            <a:solidFill>
              <a:srgbClr val="008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Constants</a:t>
              </a:r>
            </a:p>
          </p:txBody>
        </p:sp>
        <p:sp>
          <p:nvSpPr>
            <p:cNvPr id="130" name="Right Arrow 129"/>
            <p:cNvSpPr/>
            <p:nvPr/>
          </p:nvSpPr>
          <p:spPr bwMode="auto">
            <a:xfrm rot="20108792">
              <a:off x="2486281" y="2759967"/>
              <a:ext cx="1849119" cy="770528"/>
            </a:xfrm>
            <a:prstGeom prst="rightArrow">
              <a:avLst/>
            </a:prstGeom>
            <a:solidFill>
              <a:srgbClr val="FFFF00">
                <a:alpha val="24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7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Matching data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endParaRPr>
            </a:p>
          </p:txBody>
        </p:sp>
        <p:sp>
          <p:nvSpPr>
            <p:cNvPr id="131" name="Right Arrow 130"/>
            <p:cNvSpPr/>
            <p:nvPr/>
          </p:nvSpPr>
          <p:spPr bwMode="auto">
            <a:xfrm rot="17117644">
              <a:off x="2130681" y="2292608"/>
              <a:ext cx="1849119" cy="770528"/>
            </a:xfrm>
            <a:prstGeom prst="rightArrow">
              <a:avLst/>
            </a:prstGeom>
            <a:solidFill>
              <a:srgbClr val="FFFF00">
                <a:alpha val="24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7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Matching data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endParaRPr>
            </a:p>
          </p:txBody>
        </p:sp>
        <p:sp>
          <p:nvSpPr>
            <p:cNvPr id="129" name="Right Arrow 128"/>
            <p:cNvSpPr/>
            <p:nvPr/>
          </p:nvSpPr>
          <p:spPr bwMode="auto">
            <a:xfrm rot="2495459">
              <a:off x="2547240" y="3725168"/>
              <a:ext cx="1849119" cy="770528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700" dirty="0" smtClean="0">
                  <a:solidFill>
                    <a:schemeClr val="accent3"/>
                  </a:solidFill>
                </a:rPr>
                <a:t>Matching data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124" name="Action Button: Help 123">
              <a:hlinkClick r:id="" action="ppaction://noaction" highlightClick="1"/>
            </p:cNvPr>
            <p:cNvSpPr/>
            <p:nvPr/>
          </p:nvSpPr>
          <p:spPr bwMode="auto">
            <a:xfrm>
              <a:off x="2346960" y="3088640"/>
              <a:ext cx="518160" cy="508000"/>
            </a:xfrm>
            <a:prstGeom prst="actionButtonHelp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51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Database – Versioning and Detector-Condition-based Injection &amp; </a:t>
            </a:r>
            <a:r>
              <a:rPr lang="en-US" dirty="0" smtClean="0">
                <a:solidFill>
                  <a:srgbClr val="FF0000"/>
                </a:solidFill>
              </a:rPr>
              <a:t>Querying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357120" y="1422400"/>
            <a:ext cx="6786880" cy="3020843"/>
            <a:chOff x="233680" y="2174240"/>
            <a:chExt cx="8605520" cy="383032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Rounded Rectangle 18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30" name="Double Wave 29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26" name="Double Wave 25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163548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1: T = 20°C ± 1 °C, V = 200V ± 5V, E = 12keV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34160" y="2387600"/>
            <a:ext cx="6786880" cy="3020843"/>
            <a:chOff x="233680" y="2174240"/>
            <a:chExt cx="8605520" cy="3830320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ounded Rectangle 60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72" name="Double Wave 71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68" name="Double Wave 67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253725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2: T = 25°C ± 1 °C, V = 200V ± 5V, E = 18keV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519680" y="3383280"/>
            <a:ext cx="6786880" cy="3020843"/>
            <a:chOff x="233680" y="2174240"/>
            <a:chExt cx="8605520" cy="3830320"/>
          </a:xfrm>
        </p:grpSpPr>
        <p:sp>
          <p:nvSpPr>
            <p:cNvPr id="77" name="Rounded Rectangle 76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 w="9525" cmpd="sng">
                <a:solidFill>
                  <a:srgbClr val="261748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 w="9525" cmpd="sng">
                <a:solidFill>
                  <a:srgbClr val="261748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 w="28575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 w="28575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96" name="Rounded Rectangle 95"/>
              <p:cNvSpPr/>
              <p:nvPr/>
            </p:nvSpPr>
            <p:spPr bwMode="auto">
              <a:xfrm>
                <a:off x="6374245" y="22457568"/>
                <a:ext cx="648558" cy="3080275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107" name="Double Wave 106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101" name="Rectangle 100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103" name="Double Wave 102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176430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n: T =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21</a:t>
              </a:r>
              <a:r>
                <a:rPr lang="en-US" sz="1200" dirty="0" smtClean="0">
                  <a:solidFill>
                    <a:schemeClr val="accent3"/>
                  </a:solidFill>
                </a:rPr>
                <a:t>°C ± 1 °C, V =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195V</a:t>
              </a:r>
              <a:r>
                <a:rPr lang="en-US" sz="1200" dirty="0" smtClean="0">
                  <a:solidFill>
                    <a:schemeClr val="accent3"/>
                  </a:solidFill>
                </a:rPr>
                <a:t> ± 5V, E = 12keV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2720" y="2265680"/>
            <a:ext cx="1859280" cy="28346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1" name="Picture 1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47" y="332232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12" name="TextBox 111"/>
          <p:cNvSpPr txBox="1"/>
          <p:nvPr/>
        </p:nvSpPr>
        <p:spPr>
          <a:xfrm>
            <a:off x="243841" y="2326640"/>
            <a:ext cx="181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Observation with Det. X at Condition Y</a:t>
            </a:r>
          </a:p>
        </p:txBody>
      </p:sp>
      <p:pic>
        <p:nvPicPr>
          <p:cNvPr id="119" name="Picture 1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7" y="349504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pic>
        <p:nvPicPr>
          <p:cNvPr id="121" name="Picture 1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7" y="375920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22" name="TextBox 121"/>
          <p:cNvSpPr txBox="1"/>
          <p:nvPr/>
        </p:nvSpPr>
        <p:spPr>
          <a:xfrm>
            <a:off x="294641" y="4135120"/>
            <a:ext cx="18186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required constants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762001" y="2956560"/>
            <a:ext cx="1849119" cy="822960"/>
          </a:xfrm>
          <a:prstGeom prst="rightArrow">
            <a:avLst/>
          </a:prstGeom>
          <a:solidFill>
            <a:srgbClr val="FF66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Conditions</a:t>
            </a:r>
          </a:p>
        </p:txBody>
      </p:sp>
      <p:sp>
        <p:nvSpPr>
          <p:cNvPr id="125" name="Left Arrow 124"/>
          <p:cNvSpPr/>
          <p:nvPr/>
        </p:nvSpPr>
        <p:spPr bwMode="auto">
          <a:xfrm rot="345619">
            <a:off x="1364183" y="4432965"/>
            <a:ext cx="2016962" cy="843696"/>
          </a:xfrm>
          <a:prstGeom prst="leftArrow">
            <a:avLst/>
          </a:prstGeom>
          <a:solidFill>
            <a:srgbClr val="008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Constants</a:t>
            </a:r>
          </a:p>
        </p:txBody>
      </p:sp>
      <p:sp>
        <p:nvSpPr>
          <p:cNvPr id="129" name="Right Arrow 128"/>
          <p:cNvSpPr/>
          <p:nvPr/>
        </p:nvSpPr>
        <p:spPr bwMode="auto">
          <a:xfrm rot="2495459">
            <a:off x="2547240" y="3725168"/>
            <a:ext cx="1849119" cy="770528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700" dirty="0" smtClean="0">
                <a:solidFill>
                  <a:schemeClr val="accent3"/>
                </a:solidFill>
              </a:rPr>
              <a:t>Matching data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124" name="Action Button: Help 123">
            <a:hlinkClick r:id="" action="ppaction://noaction" highlightClick="1"/>
          </p:cNvPr>
          <p:cNvSpPr/>
          <p:nvPr/>
        </p:nvSpPr>
        <p:spPr bwMode="auto">
          <a:xfrm>
            <a:off x="2346960" y="3088640"/>
            <a:ext cx="518160" cy="508000"/>
          </a:xfrm>
          <a:prstGeom prst="actionButtonHelp">
            <a:avLst/>
          </a:prstGeom>
          <a:solidFill>
            <a:srgbClr val="FF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762001" y="1753312"/>
            <a:ext cx="3634358" cy="3523349"/>
            <a:chOff x="762001" y="1753312"/>
            <a:chExt cx="3634358" cy="3523349"/>
          </a:xfrm>
        </p:grpSpPr>
        <p:sp>
          <p:nvSpPr>
            <p:cNvPr id="120" name="Right Arrow 119"/>
            <p:cNvSpPr/>
            <p:nvPr/>
          </p:nvSpPr>
          <p:spPr bwMode="auto">
            <a:xfrm>
              <a:off x="762001" y="2956560"/>
              <a:ext cx="1849119" cy="822960"/>
            </a:xfrm>
            <a:prstGeom prst="rightArrow">
              <a:avLst/>
            </a:prstGeom>
            <a:solidFill>
              <a:srgbClr val="FF66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Conditions</a:t>
              </a:r>
            </a:p>
          </p:txBody>
        </p:sp>
        <p:sp>
          <p:nvSpPr>
            <p:cNvPr id="123" name="Left Arrow 122"/>
            <p:cNvSpPr/>
            <p:nvPr/>
          </p:nvSpPr>
          <p:spPr bwMode="auto">
            <a:xfrm rot="345619">
              <a:off x="1364183" y="4432965"/>
              <a:ext cx="2016962" cy="843696"/>
            </a:xfrm>
            <a:prstGeom prst="leftArrow">
              <a:avLst/>
            </a:prstGeom>
            <a:solidFill>
              <a:srgbClr val="008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Constants</a:t>
              </a:r>
            </a:p>
          </p:txBody>
        </p:sp>
        <p:sp>
          <p:nvSpPr>
            <p:cNvPr id="126" name="Right Arrow 125"/>
            <p:cNvSpPr/>
            <p:nvPr/>
          </p:nvSpPr>
          <p:spPr bwMode="auto">
            <a:xfrm rot="20108792">
              <a:off x="2486281" y="2759967"/>
              <a:ext cx="1849119" cy="770528"/>
            </a:xfrm>
            <a:prstGeom prst="rightArrow">
              <a:avLst/>
            </a:prstGeom>
            <a:solidFill>
              <a:srgbClr val="FFFF00">
                <a:alpha val="24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7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Matching data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endParaRPr>
            </a:p>
          </p:txBody>
        </p:sp>
        <p:sp>
          <p:nvSpPr>
            <p:cNvPr id="127" name="Right Arrow 126"/>
            <p:cNvSpPr/>
            <p:nvPr/>
          </p:nvSpPr>
          <p:spPr bwMode="auto">
            <a:xfrm rot="17117644">
              <a:off x="2130681" y="2292608"/>
              <a:ext cx="1849119" cy="770528"/>
            </a:xfrm>
            <a:prstGeom prst="rightArrow">
              <a:avLst/>
            </a:prstGeom>
            <a:solidFill>
              <a:srgbClr val="FFFF00">
                <a:alpha val="24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7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Matching data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endParaRPr>
            </a:p>
          </p:txBody>
        </p:sp>
        <p:sp>
          <p:nvSpPr>
            <p:cNvPr id="128" name="Right Arrow 127"/>
            <p:cNvSpPr/>
            <p:nvPr/>
          </p:nvSpPr>
          <p:spPr bwMode="auto">
            <a:xfrm rot="2495459">
              <a:off x="2547240" y="3725168"/>
              <a:ext cx="1849119" cy="770528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700" dirty="0" smtClean="0">
                  <a:solidFill>
                    <a:schemeClr val="accent3"/>
                  </a:solidFill>
                </a:rPr>
                <a:t>Matching data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130" name="Action Button: Help 129">
              <a:hlinkClick r:id="" action="ppaction://noaction" highlightClick="1"/>
            </p:cNvPr>
            <p:cNvSpPr/>
            <p:nvPr/>
          </p:nvSpPr>
          <p:spPr bwMode="auto">
            <a:xfrm>
              <a:off x="2346960" y="3088640"/>
              <a:ext cx="518160" cy="508000"/>
            </a:xfrm>
            <a:prstGeom prst="actionButtonHelp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87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Database – </a:t>
            </a:r>
            <a:r>
              <a:rPr lang="en-US" dirty="0" smtClean="0">
                <a:solidFill>
                  <a:srgbClr val="FF0000"/>
                </a:solidFill>
              </a:rPr>
              <a:t>Version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357120" y="1422400"/>
            <a:ext cx="6786880" cy="3020843"/>
            <a:chOff x="233680" y="2174240"/>
            <a:chExt cx="8605520" cy="383032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Rounded Rectangle 18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30" name="Double Wave 29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26" name="Double Wave 25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163548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1: T = 20°C ± 1 °C, V = 200V ± 5V, E = 12keV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34160" y="2387600"/>
            <a:ext cx="6786880" cy="3020843"/>
            <a:chOff x="233680" y="2174240"/>
            <a:chExt cx="8605520" cy="3830320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1859185" y="23381245"/>
                <a:ext cx="5387371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ounded Rectangle 60"/>
              <p:cNvSpPr/>
              <p:nvPr/>
            </p:nvSpPr>
            <p:spPr bwMode="auto">
              <a:xfrm>
                <a:off x="2585042" y="22472285"/>
                <a:ext cx="648558" cy="3080274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70076" y="23381245"/>
                <a:ext cx="4279704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72" name="Double Wave 71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68" name="Double Wave 67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253725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2: T = 25°C ± 1 °C, V = 200V ± 5V, E = 18keV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519680" y="3383280"/>
            <a:ext cx="6786880" cy="3020843"/>
            <a:chOff x="233680" y="2174240"/>
            <a:chExt cx="8605520" cy="3830320"/>
          </a:xfrm>
        </p:grpSpPr>
        <p:sp>
          <p:nvSpPr>
            <p:cNvPr id="77" name="Rounded Rectangle 76"/>
            <p:cNvSpPr/>
            <p:nvPr/>
          </p:nvSpPr>
          <p:spPr bwMode="auto">
            <a:xfrm>
              <a:off x="233680" y="2174240"/>
              <a:ext cx="8605520" cy="383032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77447" y="2711048"/>
              <a:ext cx="8386036" cy="2928763"/>
              <a:chOff x="355288" y="22233754"/>
              <a:chExt cx="11858792" cy="3345890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1679763" y="22877585"/>
                <a:ext cx="9728378" cy="472849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           Quantum efficiency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59187" y="23381245"/>
                <a:ext cx="4190883" cy="472850"/>
              </a:xfrm>
              <a:prstGeom prst="rect">
                <a:avLst/>
              </a:prstGeom>
              <a:ln w="12700" cmpd="sng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227771" y="23871395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 w="9525" cmpd="sng">
                <a:solidFill>
                  <a:srgbClr val="261748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231539" y="24361545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 w="9525" cmpd="sng">
                <a:solidFill>
                  <a:srgbClr val="261748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3988051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978307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744568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 w="28575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748336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 w="28575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7504848" y="23878977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7495104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9225626" y="2387518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9229394" y="24365336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 bwMode="auto">
              <a:xfrm>
                <a:off x="1922971" y="25268850"/>
                <a:ext cx="859340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97" name="Rectangle 96"/>
              <p:cNvSpPr/>
              <p:nvPr/>
            </p:nvSpPr>
            <p:spPr bwMode="auto">
              <a:xfrm>
                <a:off x="6086503" y="23381245"/>
                <a:ext cx="5463277" cy="472850"/>
              </a:xfrm>
              <a:prstGeom prst="rect">
                <a:avLst/>
              </a:prstGeom>
              <a:ln w="38100" cmpd="sng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Gain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73717" y="23866396"/>
                <a:ext cx="1748969" cy="472849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Offset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73717" y="24369127"/>
                <a:ext cx="1748969" cy="472849"/>
              </a:xfrm>
              <a:prstGeom prst="rect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rPr>
                  <a:t>Noise map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0763248" y="22368846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107" name="Double Wave 106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101" name="Rectangle 100"/>
              <p:cNvSpPr/>
              <p:nvPr/>
            </p:nvSpPr>
            <p:spPr bwMode="auto">
              <a:xfrm>
                <a:off x="708300" y="23369024"/>
                <a:ext cx="1150885" cy="47284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 rot="10800000">
                <a:off x="355288" y="22233754"/>
                <a:ext cx="1450832" cy="3210798"/>
                <a:chOff x="10763248" y="22368846"/>
                <a:chExt cx="1450832" cy="3210798"/>
              </a:xfrm>
            </p:grpSpPr>
            <p:sp>
              <p:nvSpPr>
                <p:cNvPr id="103" name="Double Wave 102"/>
                <p:cNvSpPr/>
                <p:nvPr/>
              </p:nvSpPr>
              <p:spPr>
                <a:xfrm rot="5400000">
                  <a:off x="10088107" y="23350277"/>
                  <a:ext cx="2665080" cy="1314797"/>
                </a:xfrm>
                <a:prstGeom prst="doubleWav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10978363" y="22472285"/>
                  <a:ext cx="1235717" cy="308027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0775556" y="25250197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0838310" y="22368846"/>
                  <a:ext cx="1235717" cy="3294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96" name="Rounded Rectangle 95"/>
              <p:cNvSpPr/>
              <p:nvPr/>
            </p:nvSpPr>
            <p:spPr bwMode="auto">
              <a:xfrm>
                <a:off x="6374245" y="22457568"/>
                <a:ext cx="648558" cy="3080275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585437" y="5329905"/>
              <a:ext cx="4064188" cy="356199"/>
              <a:chOff x="2585437" y="5329905"/>
              <a:chExt cx="4064188" cy="35619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585437" y="5329905"/>
                <a:ext cx="1000643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10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663463" y="5334880"/>
                <a:ext cx="986162" cy="35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200" dirty="0" smtClean="0">
                    <a:solidFill>
                      <a:schemeClr val="accent3"/>
                    </a:solidFill>
                  </a:rPr>
                  <a:t>Week 11</a:t>
                </a: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176430" y="2204721"/>
              <a:ext cx="6603999" cy="68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Condition Set n: T =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21</a:t>
              </a:r>
              <a:r>
                <a:rPr lang="en-US" sz="1200" dirty="0" smtClean="0">
                  <a:solidFill>
                    <a:schemeClr val="accent3"/>
                  </a:solidFill>
                </a:rPr>
                <a:t>°C ± 1 °C, V =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195V</a:t>
              </a:r>
              <a:r>
                <a:rPr lang="en-US" sz="1200" dirty="0" smtClean="0">
                  <a:solidFill>
                    <a:schemeClr val="accent3"/>
                  </a:solidFill>
                </a:rPr>
                <a:t> ± 5V, E = 12keV ± 0.1keV,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chemeClr val="accent3"/>
                  </a:solidFill>
                </a:rPr>
                <a:t>	 </a:t>
              </a:r>
              <a:r>
                <a:rPr lang="en-US" sz="1200" dirty="0" smtClean="0">
                  <a:solidFill>
                    <a:schemeClr val="accent3"/>
                  </a:solidFill>
                </a:rPr>
                <a:t>          p = log(10</a:t>
              </a:r>
              <a:r>
                <a:rPr lang="en-US" sz="1200" baseline="30000" dirty="0" smtClean="0">
                  <a:solidFill>
                    <a:schemeClr val="accent3"/>
                  </a:solidFill>
                </a:rPr>
                <a:t>-3</a:t>
              </a:r>
              <a:r>
                <a:rPr lang="en-US" sz="1200" dirty="0" smtClean="0">
                  <a:solidFill>
                    <a:schemeClr val="accent3"/>
                  </a:solidFill>
                </a:rPr>
                <a:t>bar) ± 1log(bar) …</a:t>
              </a: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2720" y="2265680"/>
            <a:ext cx="1859280" cy="28346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1" name="Picture 1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47" y="332232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12" name="TextBox 111"/>
          <p:cNvSpPr txBox="1"/>
          <p:nvPr/>
        </p:nvSpPr>
        <p:spPr>
          <a:xfrm>
            <a:off x="243841" y="2326640"/>
            <a:ext cx="181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Observation with Det. X at Condition Y</a:t>
            </a:r>
          </a:p>
        </p:txBody>
      </p:sp>
      <p:pic>
        <p:nvPicPr>
          <p:cNvPr id="119" name="Picture 1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7" y="349504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pic>
        <p:nvPicPr>
          <p:cNvPr id="121" name="Picture 1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7" y="3759200"/>
            <a:ext cx="647033" cy="870668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</p:spPr>
      </p:pic>
      <p:sp>
        <p:nvSpPr>
          <p:cNvPr id="122" name="TextBox 121"/>
          <p:cNvSpPr txBox="1"/>
          <p:nvPr/>
        </p:nvSpPr>
        <p:spPr>
          <a:xfrm>
            <a:off x="294641" y="4135120"/>
            <a:ext cx="18186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required constants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762001" y="2956560"/>
            <a:ext cx="1849119" cy="822960"/>
          </a:xfrm>
          <a:prstGeom prst="rightArrow">
            <a:avLst/>
          </a:prstGeom>
          <a:solidFill>
            <a:srgbClr val="FF66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Conditions</a:t>
            </a:r>
          </a:p>
        </p:txBody>
      </p:sp>
      <p:sp>
        <p:nvSpPr>
          <p:cNvPr id="125" name="Left Arrow 124"/>
          <p:cNvSpPr/>
          <p:nvPr/>
        </p:nvSpPr>
        <p:spPr bwMode="auto">
          <a:xfrm rot="345619">
            <a:off x="1364183" y="4432965"/>
            <a:ext cx="2016962" cy="843696"/>
          </a:xfrm>
          <a:prstGeom prst="leftArrow">
            <a:avLst/>
          </a:prstGeom>
          <a:solidFill>
            <a:srgbClr val="008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Constants</a:t>
            </a:r>
          </a:p>
        </p:txBody>
      </p:sp>
      <p:sp>
        <p:nvSpPr>
          <p:cNvPr id="129" name="Right Arrow 128"/>
          <p:cNvSpPr/>
          <p:nvPr/>
        </p:nvSpPr>
        <p:spPr bwMode="auto">
          <a:xfrm rot="2495459">
            <a:off x="2547240" y="3725168"/>
            <a:ext cx="1849119" cy="770528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700" dirty="0" smtClean="0">
                <a:solidFill>
                  <a:schemeClr val="accent3"/>
                </a:solidFill>
              </a:rPr>
              <a:t>Matching data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124" name="Action Button: Help 123">
            <a:hlinkClick r:id="" action="ppaction://noaction" highlightClick="1"/>
          </p:cNvPr>
          <p:cNvSpPr/>
          <p:nvPr/>
        </p:nvSpPr>
        <p:spPr bwMode="auto">
          <a:xfrm>
            <a:off x="2346960" y="3088640"/>
            <a:ext cx="518160" cy="508000"/>
          </a:xfrm>
          <a:prstGeom prst="actionButtonHelp">
            <a:avLst/>
          </a:prstGeom>
          <a:solidFill>
            <a:srgbClr val="FF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762001" y="1753312"/>
            <a:ext cx="3634358" cy="3523349"/>
            <a:chOff x="762001" y="1753312"/>
            <a:chExt cx="3634358" cy="3523349"/>
          </a:xfrm>
        </p:grpSpPr>
        <p:sp>
          <p:nvSpPr>
            <p:cNvPr id="120" name="Right Arrow 119"/>
            <p:cNvSpPr/>
            <p:nvPr/>
          </p:nvSpPr>
          <p:spPr bwMode="auto">
            <a:xfrm>
              <a:off x="762001" y="2956560"/>
              <a:ext cx="1849119" cy="822960"/>
            </a:xfrm>
            <a:prstGeom prst="rightArrow">
              <a:avLst/>
            </a:prstGeom>
            <a:solidFill>
              <a:srgbClr val="FF66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Conditions</a:t>
              </a:r>
            </a:p>
          </p:txBody>
        </p:sp>
        <p:sp>
          <p:nvSpPr>
            <p:cNvPr id="123" name="Left Arrow 122"/>
            <p:cNvSpPr/>
            <p:nvPr/>
          </p:nvSpPr>
          <p:spPr bwMode="auto">
            <a:xfrm rot="345619">
              <a:off x="1364183" y="4432965"/>
              <a:ext cx="2016962" cy="843696"/>
            </a:xfrm>
            <a:prstGeom prst="leftArrow">
              <a:avLst/>
            </a:prstGeom>
            <a:solidFill>
              <a:srgbClr val="008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Constants</a:t>
              </a:r>
            </a:p>
          </p:txBody>
        </p:sp>
        <p:sp>
          <p:nvSpPr>
            <p:cNvPr id="126" name="Right Arrow 125"/>
            <p:cNvSpPr/>
            <p:nvPr/>
          </p:nvSpPr>
          <p:spPr bwMode="auto">
            <a:xfrm rot="20108792">
              <a:off x="2486281" y="2759967"/>
              <a:ext cx="1849119" cy="770528"/>
            </a:xfrm>
            <a:prstGeom prst="rightArrow">
              <a:avLst/>
            </a:prstGeom>
            <a:solidFill>
              <a:srgbClr val="FFFF00">
                <a:alpha val="24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7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Matching data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endParaRPr>
            </a:p>
          </p:txBody>
        </p:sp>
        <p:sp>
          <p:nvSpPr>
            <p:cNvPr id="127" name="Right Arrow 126"/>
            <p:cNvSpPr/>
            <p:nvPr/>
          </p:nvSpPr>
          <p:spPr bwMode="auto">
            <a:xfrm rot="17117644">
              <a:off x="2130681" y="2292608"/>
              <a:ext cx="1849119" cy="770528"/>
            </a:xfrm>
            <a:prstGeom prst="rightArrow">
              <a:avLst/>
            </a:prstGeom>
            <a:solidFill>
              <a:srgbClr val="FFFF00">
                <a:alpha val="24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7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Matching data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endParaRPr>
            </a:p>
          </p:txBody>
        </p:sp>
        <p:sp>
          <p:nvSpPr>
            <p:cNvPr id="128" name="Right Arrow 127"/>
            <p:cNvSpPr/>
            <p:nvPr/>
          </p:nvSpPr>
          <p:spPr bwMode="auto">
            <a:xfrm rot="2495459">
              <a:off x="2547240" y="3725168"/>
              <a:ext cx="1849119" cy="770528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700" dirty="0" smtClean="0">
                  <a:solidFill>
                    <a:schemeClr val="accent3"/>
                  </a:solidFill>
                </a:rPr>
                <a:t>Matching data</a:t>
              </a:r>
              <a:endPara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130" name="Action Button: Help 129">
              <a:hlinkClick r:id="" action="ppaction://noaction" highlightClick="1"/>
            </p:cNvPr>
            <p:cNvSpPr/>
            <p:nvPr/>
          </p:nvSpPr>
          <p:spPr bwMode="auto">
            <a:xfrm>
              <a:off x="2346960" y="3088640"/>
              <a:ext cx="518160" cy="508000"/>
            </a:xfrm>
            <a:prstGeom prst="actionButtonHelp">
              <a:avLst/>
            </a:prstGeom>
            <a:solidFill>
              <a:srgbClr val="FF000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89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3856743" cy="4932362"/>
          </a:xfrm>
        </p:spPr>
        <p:txBody>
          <a:bodyPr/>
          <a:lstStyle/>
          <a:p>
            <a:r>
              <a:rPr lang="en-US" dirty="0" smtClean="0"/>
              <a:t>Calibration of the data in the online monitoring stream often makes sense.</a:t>
            </a:r>
          </a:p>
          <a:p>
            <a:r>
              <a:rPr lang="en-US" dirty="0" smtClean="0"/>
              <a:t>Possible limiting factors:</a:t>
            </a:r>
          </a:p>
          <a:p>
            <a:pPr lvl="1"/>
            <a:r>
              <a:rPr lang="en-US" dirty="0" smtClean="0"/>
              <a:t>I/O rate</a:t>
            </a:r>
          </a:p>
          <a:p>
            <a:pPr lvl="1"/>
            <a:r>
              <a:rPr lang="en-US" dirty="0" smtClean="0"/>
              <a:t>Processing rate</a:t>
            </a:r>
          </a:p>
          <a:p>
            <a:pPr lvl="1"/>
            <a:r>
              <a:rPr lang="en-US" dirty="0" smtClean="0"/>
              <a:t>Latency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28" y="1367444"/>
            <a:ext cx="4554373" cy="5220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6400" y="1032281"/>
            <a:ext cx="4972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err="1" smtClean="0">
                <a:solidFill>
                  <a:schemeClr val="accent3"/>
                </a:solidFill>
              </a:rPr>
              <a:t>Karabo</a:t>
            </a:r>
            <a:r>
              <a:rPr lang="en-US" sz="1600" b="1" dirty="0" smtClean="0">
                <a:solidFill>
                  <a:schemeClr val="accent3"/>
                </a:solidFill>
              </a:rPr>
              <a:t>-online views of scattering in a ferrous solution imaged by LPD</a:t>
            </a:r>
          </a:p>
        </p:txBody>
      </p:sp>
    </p:spTree>
    <p:extLst>
      <p:ext uri="{BB962C8B-B14F-4D97-AF65-F5344CB8AC3E}">
        <p14:creationId xmlns:p14="http://schemas.microsoft.com/office/powerpoint/2010/main" val="355768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2040</Words>
  <Application>Microsoft Macintosh PowerPoint</Application>
  <PresentationFormat>On-screen Show (4:3)</PresentationFormat>
  <Paragraphs>583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template-european-xfel-gmbh_presentation</vt:lpstr>
      <vt:lpstr>1_template-european-xfel-gmbh_presentation</vt:lpstr>
      <vt:lpstr>Configuration of the online calibration pipelines - throughput limiting factors </vt:lpstr>
      <vt:lpstr>Before monitoring starts  - Interfacing to the calibration database</vt:lpstr>
      <vt:lpstr>Before correction starts – retrieving the right constant</vt:lpstr>
      <vt:lpstr>Calibration Database – Versioning and Detector-Condition-based Injection &amp; Querying</vt:lpstr>
      <vt:lpstr>Calibration Database – Versioning and Detector-Condition-based Injection &amp; Querying</vt:lpstr>
      <vt:lpstr>Calibration Database – Versioning and Detector-Condition-based Injection &amp; Querying</vt:lpstr>
      <vt:lpstr>Calibration Database – Versioning and Detector-Condition-based Injection &amp; Querying</vt:lpstr>
      <vt:lpstr>Calibration Database – Version Management </vt:lpstr>
      <vt:lpstr>Online Calibration</vt:lpstr>
      <vt:lpstr>I/O Limitations</vt:lpstr>
      <vt:lpstr>Possible components of correction pipelines</vt:lpstr>
      <vt:lpstr>Possible components of correction pipelines</vt:lpstr>
      <vt:lpstr>Possible components of correction pipelines</vt:lpstr>
      <vt:lpstr>Possible components of correction pipelines</vt:lpstr>
      <vt:lpstr>Possible components of correction pipelines</vt:lpstr>
      <vt:lpstr>Possible components of correction pipelines</vt:lpstr>
      <vt:lpstr>Possible components of correction pipelines</vt:lpstr>
      <vt:lpstr>Possible components of correction pipelines – and importance on throughput</vt:lpstr>
      <vt:lpstr>Possible components of correction pipelines – and importance of throughput</vt:lpstr>
      <vt:lpstr>What about alignment?</vt:lpstr>
      <vt:lpstr>Conclusion</vt:lpstr>
      <vt:lpstr>Conclusion</vt:lpstr>
    </vt:vector>
  </TitlesOfParts>
  <Company>European XFEL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 Data Processing Workshop Feb 3rd/4th</dc:title>
  <dc:creator>Steffen Hauf</dc:creator>
  <cp:lastModifiedBy>Steffen Hauf</cp:lastModifiedBy>
  <cp:revision>6</cp:revision>
  <dcterms:created xsi:type="dcterms:W3CDTF">2016-02-02T16:09:58Z</dcterms:created>
  <dcterms:modified xsi:type="dcterms:W3CDTF">2016-02-04T09:59:23Z</dcterms:modified>
</cp:coreProperties>
</file>