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5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15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36A2F-1E1E-3243-8E46-549E37756AF8}" type="datetimeFigureOut">
              <a:rPr lang="en-US" smtClean="0"/>
              <a:t>02.02.16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C536B-0A80-EF42-AFB3-405C56FF2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75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F08DDF-290B-49BC-9F94-6BC547E80180}" type="slidenum">
              <a:rPr lang="de-DE"/>
              <a:pPr/>
              <a:t>1</a:t>
            </a:fld>
            <a:endParaRPr lang="de-DE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 dirty="0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 dirty="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Upper </a:t>
            </a:r>
            <a:r>
              <a:rPr lang="en-GB" sz="1100" dirty="0"/>
              <a:t>area: </a:t>
            </a:r>
            <a:r>
              <a:rPr lang="en-GB" sz="1100" b="1" dirty="0"/>
              <a:t>Title</a:t>
            </a:r>
            <a:r>
              <a:rPr lang="en-GB" sz="1100" dirty="0"/>
              <a:t> of your talk, max. 2 rows of the defined size (55 </a:t>
            </a:r>
            <a:r>
              <a:rPr lang="en-GB" sz="1100" dirty="0" err="1"/>
              <a:t>pt</a:t>
            </a:r>
            <a:r>
              <a:rPr lang="en-GB" sz="1100" dirty="0"/>
              <a:t>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Lower </a:t>
            </a:r>
            <a:r>
              <a:rPr lang="en-GB" sz="1100" dirty="0"/>
              <a:t>area </a:t>
            </a:r>
            <a:r>
              <a:rPr lang="en-GB" sz="1100" b="1" dirty="0"/>
              <a:t>(subtitle):</a:t>
            </a:r>
            <a:r>
              <a:rPr lang="en-GB" sz="1100" dirty="0"/>
              <a:t> Conference/meeting/workshop, location, date, </a:t>
            </a:r>
            <a:br>
              <a:rPr lang="en-GB" sz="1100" dirty="0"/>
            </a:br>
            <a:r>
              <a:rPr lang="en-GB" sz="1100" dirty="0" smtClean="0"/>
              <a:t>your </a:t>
            </a:r>
            <a:r>
              <a:rPr lang="en-GB" sz="1100" dirty="0"/>
              <a:t>name and affiliation, </a:t>
            </a:r>
            <a:r>
              <a:rPr lang="en-GB" sz="1100" dirty="0" smtClean="0"/>
              <a:t>max</a:t>
            </a:r>
            <a:r>
              <a:rPr lang="en-GB" sz="1100" dirty="0"/>
              <a:t>. 4 rows of the defined size (32 </a:t>
            </a:r>
            <a:r>
              <a:rPr lang="en-GB" sz="1100" dirty="0" err="1"/>
              <a:t>pt</a:t>
            </a:r>
            <a:r>
              <a:rPr lang="en-GB" sz="1100" dirty="0" smtClean="0"/>
              <a:t>)</a:t>
            </a:r>
            <a:endParaRPr lang="en-GB" sz="11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363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9607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05915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6850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56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44576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6572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543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2.xml"/><Relationship Id="rId6" Type="http://schemas.openxmlformats.org/officeDocument/2006/relationships/image" Target="../media/image1.jpe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defTabSz="914400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</a:pPr>
            <a:endParaRPr lang="en-GB" sz="1000" dirty="0">
              <a:solidFill>
                <a:srgbClr val="FFFFFF"/>
              </a:solidFill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text format – don’t edit!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7BD41925-BADA-44CD-9D29-92AC82CF061D}" type="slidenum">
              <a:rPr lang="en-GB" sz="1000" b="1">
                <a:solidFill>
                  <a:srgbClr val="FFFFFF"/>
                </a:solidFill>
                <a:latin typeface="Arial" charset="0"/>
                <a:ea typeface="Geneva" pitchFamily="1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000" b="1">
              <a:solidFill>
                <a:srgbClr val="FFFFFF"/>
              </a:solidFill>
              <a:latin typeface="Arial" charset="0"/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defTabSz="914400" fontAlgn="base">
              <a:spcAft>
                <a:spcPct val="0"/>
              </a:spcAft>
            </a:pPr>
            <a:r>
              <a:rPr lang="en-GB" dirty="0" smtClean="0">
                <a:latin typeface="Arial" charset="0"/>
                <a:ea typeface="ＭＳ Ｐゴシック" pitchFamily="112" charset="-128"/>
              </a:rPr>
              <a:t>03.02.2016 European XFEL Data Processing Workshop</a:t>
            </a:r>
          </a:p>
          <a:p>
            <a:pPr defTabSz="914400" fontAlgn="base">
              <a:spcAft>
                <a:spcPct val="0"/>
              </a:spcAft>
            </a:pPr>
            <a:r>
              <a:rPr lang="en-GB" dirty="0" smtClean="0">
                <a:latin typeface="Arial" charset="0"/>
                <a:ea typeface="ＭＳ Ｐゴシック" pitchFamily="112" charset="-128"/>
              </a:rPr>
              <a:t>Steffen Hauf, European XFEL GmbH</a:t>
            </a:r>
          </a:p>
        </p:txBody>
      </p:sp>
    </p:spTree>
    <p:extLst>
      <p:ext uri="{BB962C8B-B14F-4D97-AF65-F5344CB8AC3E}">
        <p14:creationId xmlns:p14="http://schemas.microsoft.com/office/powerpoint/2010/main" val="379301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defTabSz="914400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</a:pPr>
            <a:endParaRPr lang="en-GB" sz="1000" dirty="0">
              <a:solidFill>
                <a:srgbClr val="FFFFFF"/>
              </a:solidFill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text format – don’t edit!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7BD41925-BADA-44CD-9D29-92AC82CF061D}" type="slidenum">
              <a:rPr lang="en-GB" sz="1000" b="1" smtClean="0">
                <a:solidFill>
                  <a:srgbClr val="FFFFFF"/>
                </a:solidFill>
                <a:latin typeface="Arial" charset="0"/>
                <a:ea typeface="Geneva" pitchFamily="1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000" b="1" smtClean="0">
              <a:solidFill>
                <a:srgbClr val="FFFFFF"/>
              </a:solidFill>
              <a:latin typeface="Arial" charset="0"/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defTabSz="914400" fontAlgn="base">
              <a:spcAft>
                <a:spcPct val="0"/>
              </a:spcAft>
            </a:pPr>
            <a:r>
              <a:rPr lang="en-GB" dirty="0" smtClean="0">
                <a:latin typeface="Arial" charset="0"/>
                <a:ea typeface="ＭＳ Ｐゴシック" pitchFamily="112" charset="-128"/>
              </a:rPr>
              <a:t>03.02.2016 European XFEL Data Processing Workshop</a:t>
            </a:r>
          </a:p>
          <a:p>
            <a:pPr defTabSz="914400" fontAlgn="base">
              <a:spcAft>
                <a:spcPct val="0"/>
              </a:spcAft>
            </a:pPr>
            <a:r>
              <a:rPr lang="en-GB" dirty="0" smtClean="0">
                <a:latin typeface="Arial" charset="0"/>
                <a:ea typeface="ＭＳ Ｐゴシック" pitchFamily="112" charset="-128"/>
              </a:rPr>
              <a:t>Steffen Hauf, European XFEL GmbH</a:t>
            </a:r>
          </a:p>
        </p:txBody>
      </p:sp>
    </p:spTree>
    <p:extLst>
      <p:ext uri="{BB962C8B-B14F-4D97-AF65-F5344CB8AC3E}">
        <p14:creationId xmlns:p14="http://schemas.microsoft.com/office/powerpoint/2010/main" val="338914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 sz="quarter"/>
          </p:nvPr>
        </p:nvSpPr>
        <p:spPr>
          <a:xfrm>
            <a:off x="345795" y="2092885"/>
            <a:ext cx="8331200" cy="1844675"/>
          </a:xfrm>
        </p:spPr>
        <p:txBody>
          <a:bodyPr/>
          <a:lstStyle/>
          <a:p>
            <a:r>
              <a:rPr lang="en-US" sz="3600" dirty="0" smtClean="0"/>
              <a:t>Offline calibration processing</a:t>
            </a:r>
            <a:endParaRPr lang="de-DE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4000" y="4139453"/>
            <a:ext cx="86509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endParaRPr lang="en-US" sz="2000" dirty="0" smtClean="0">
              <a:solidFill>
                <a:schemeClr val="accent3"/>
              </a:solidFill>
            </a:endParaRPr>
          </a:p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 smtClean="0">
                <a:solidFill>
                  <a:schemeClr val="accent3"/>
                </a:solidFill>
              </a:rPr>
              <a:t>S. Hauf</a:t>
            </a:r>
          </a:p>
        </p:txBody>
      </p:sp>
    </p:spTree>
    <p:extLst>
      <p:ext uri="{BB962C8B-B14F-4D97-AF65-F5344CB8AC3E}">
        <p14:creationId xmlns:p14="http://schemas.microsoft.com/office/powerpoint/2010/main" val="300269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offline (re)-calibration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Reprocessing occurs</a:t>
            </a:r>
            <a:r>
              <a:rPr lang="is-IS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Initially</a:t>
            </a:r>
          </a:p>
          <a:p>
            <a:pPr lvl="1"/>
            <a:r>
              <a:rPr lang="en-US" dirty="0" smtClean="0"/>
              <a:t>If data has been removed from online caches</a:t>
            </a:r>
          </a:p>
          <a:p>
            <a:pPr lvl="1"/>
            <a:r>
              <a:rPr lang="en-US" dirty="0" smtClean="0"/>
              <a:t>If newer calibration data sets are available and are to be used or a different calibration is to be done</a:t>
            </a:r>
          </a:p>
          <a:p>
            <a:r>
              <a:rPr lang="en-US" dirty="0" smtClean="0"/>
              <a:t>Usually, a full calibration is to be done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Goal: as fast as reasonably possible but latency is not an issue.</a:t>
            </a:r>
          </a:p>
          <a:p>
            <a:pPr marL="300037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633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Rectangle 292"/>
          <p:cNvSpPr/>
          <p:nvPr/>
        </p:nvSpPr>
        <p:spPr bwMode="auto">
          <a:xfrm>
            <a:off x="7017563" y="1090353"/>
            <a:ext cx="2027011" cy="191132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788" y="505240"/>
            <a:ext cx="7283450" cy="530396"/>
          </a:xfrm>
        </p:spPr>
        <p:txBody>
          <a:bodyPr/>
          <a:lstStyle/>
          <a:p>
            <a:r>
              <a:rPr lang="en-US" dirty="0" smtClean="0"/>
              <a:t>Possible components of correction pipelines – and importance of throughput</a:t>
            </a:r>
            <a:endParaRPr lang="en-US" dirty="0"/>
          </a:p>
        </p:txBody>
      </p:sp>
      <p:grpSp>
        <p:nvGrpSpPr>
          <p:cNvPr id="101" name="Group 100"/>
          <p:cNvGrpSpPr/>
          <p:nvPr/>
        </p:nvGrpSpPr>
        <p:grpSpPr>
          <a:xfrm>
            <a:off x="2148822" y="5203089"/>
            <a:ext cx="254162" cy="370318"/>
            <a:chOff x="5702785" y="2374591"/>
            <a:chExt cx="449788" cy="603535"/>
          </a:xfrm>
        </p:grpSpPr>
        <p:sp>
          <p:nvSpPr>
            <p:cNvPr id="102" name="Rectangle 101"/>
            <p:cNvSpPr/>
            <p:nvPr/>
          </p:nvSpPr>
          <p:spPr bwMode="auto">
            <a:xfrm>
              <a:off x="5705513" y="23773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5852218" y="23759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6004617" y="23745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5704149" y="25297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5850854" y="25283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6003253" y="25269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5704149" y="26777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5850854" y="2676418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6003253" y="2675057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5702785" y="28301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5849490" y="2828818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6001889" y="2827457"/>
              <a:ext cx="147956" cy="147948"/>
            </a:xfrm>
            <a:prstGeom prst="rect">
              <a:avLst/>
            </a:prstGeom>
            <a:solidFill>
              <a:srgbClr val="E0E0E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3456617" y="5201555"/>
            <a:ext cx="253391" cy="276808"/>
            <a:chOff x="5704149" y="2374591"/>
            <a:chExt cx="448424" cy="451135"/>
          </a:xfrm>
        </p:grpSpPr>
        <p:sp>
          <p:nvSpPr>
            <p:cNvPr id="154" name="Rectangle 153"/>
            <p:cNvSpPr/>
            <p:nvPr/>
          </p:nvSpPr>
          <p:spPr bwMode="auto">
            <a:xfrm>
              <a:off x="5705513" y="23773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5852218" y="23759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6004617" y="23745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5704149" y="26777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5850854" y="2676418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6003253" y="2675057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sp>
        <p:nvSpPr>
          <p:cNvPr id="174" name="Rectangle 173"/>
          <p:cNvSpPr/>
          <p:nvPr/>
        </p:nvSpPr>
        <p:spPr bwMode="auto">
          <a:xfrm>
            <a:off x="4756152" y="5168322"/>
            <a:ext cx="247229" cy="296271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grpSp>
        <p:nvGrpSpPr>
          <p:cNvPr id="249" name="Group 248"/>
          <p:cNvGrpSpPr/>
          <p:nvPr/>
        </p:nvGrpSpPr>
        <p:grpSpPr>
          <a:xfrm>
            <a:off x="7238126" y="5185663"/>
            <a:ext cx="253391" cy="276808"/>
            <a:chOff x="5704149" y="2374591"/>
            <a:chExt cx="448424" cy="451135"/>
          </a:xfrm>
        </p:grpSpPr>
        <p:sp>
          <p:nvSpPr>
            <p:cNvPr id="250" name="Rectangle 249"/>
            <p:cNvSpPr/>
            <p:nvPr/>
          </p:nvSpPr>
          <p:spPr bwMode="auto">
            <a:xfrm>
              <a:off x="5705513" y="23773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5852218" y="23759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6004617" y="23745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5704149" y="26777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5850854" y="2676418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6003253" y="2675057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7201963" y="1494358"/>
            <a:ext cx="254162" cy="370318"/>
            <a:chOff x="5702785" y="2374591"/>
            <a:chExt cx="449788" cy="603535"/>
          </a:xfrm>
        </p:grpSpPr>
        <p:sp>
          <p:nvSpPr>
            <p:cNvPr id="264" name="Rectangle 263"/>
            <p:cNvSpPr/>
            <p:nvPr/>
          </p:nvSpPr>
          <p:spPr bwMode="auto">
            <a:xfrm>
              <a:off x="5705513" y="23773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5852218" y="23759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6004617" y="23745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5704149" y="25297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5850854" y="25283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6003253" y="25269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5704149" y="26777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5850854" y="2676418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6003253" y="2675057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73" name="Rectangle 272"/>
            <p:cNvSpPr/>
            <p:nvPr/>
          </p:nvSpPr>
          <p:spPr bwMode="auto">
            <a:xfrm>
              <a:off x="5702785" y="28301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>
              <a:off x="5849490" y="2828818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75" name="Rectangle 274"/>
            <p:cNvSpPr/>
            <p:nvPr/>
          </p:nvSpPr>
          <p:spPr bwMode="auto">
            <a:xfrm>
              <a:off x="6001889" y="2827457"/>
              <a:ext cx="147956" cy="147948"/>
            </a:xfrm>
            <a:prstGeom prst="rect">
              <a:avLst/>
            </a:prstGeom>
            <a:solidFill>
              <a:srgbClr val="E0E0E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276" name="Group 275"/>
          <p:cNvGrpSpPr/>
          <p:nvPr/>
        </p:nvGrpSpPr>
        <p:grpSpPr>
          <a:xfrm>
            <a:off x="7199638" y="2017225"/>
            <a:ext cx="253391" cy="276808"/>
            <a:chOff x="5704149" y="2374591"/>
            <a:chExt cx="448424" cy="451135"/>
          </a:xfrm>
        </p:grpSpPr>
        <p:sp>
          <p:nvSpPr>
            <p:cNvPr id="277" name="Rectangle 276"/>
            <p:cNvSpPr/>
            <p:nvPr/>
          </p:nvSpPr>
          <p:spPr bwMode="auto">
            <a:xfrm>
              <a:off x="5705513" y="23773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5852218" y="23759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6004617" y="23745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5704149" y="26777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5850854" y="2676418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6003253" y="2675057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sp>
        <p:nvSpPr>
          <p:cNvPr id="283" name="Rectangle 282"/>
          <p:cNvSpPr/>
          <p:nvPr/>
        </p:nvSpPr>
        <p:spPr bwMode="auto">
          <a:xfrm>
            <a:off x="7204976" y="2511460"/>
            <a:ext cx="247229" cy="296271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7516352" y="1486480"/>
            <a:ext cx="7121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 smtClean="0">
                <a:solidFill>
                  <a:schemeClr val="accent3"/>
                </a:solidFill>
              </a:rPr>
              <a:t>pixel</a:t>
            </a:r>
          </a:p>
        </p:txBody>
      </p:sp>
      <p:sp>
        <p:nvSpPr>
          <p:cNvPr id="290" name="TextBox 289"/>
          <p:cNvSpPr txBox="1"/>
          <p:nvPr/>
        </p:nvSpPr>
        <p:spPr>
          <a:xfrm>
            <a:off x="7514801" y="1908262"/>
            <a:ext cx="14959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r</a:t>
            </a:r>
            <a:r>
              <a:rPr lang="en-US" sz="2000" dirty="0" smtClean="0">
                <a:solidFill>
                  <a:schemeClr val="accent3"/>
                </a:solidFill>
              </a:rPr>
              <a:t>ow/column</a:t>
            </a:r>
          </a:p>
        </p:txBody>
      </p:sp>
      <p:sp>
        <p:nvSpPr>
          <p:cNvPr id="291" name="TextBox 290"/>
          <p:cNvSpPr txBox="1"/>
          <p:nvPr/>
        </p:nvSpPr>
        <p:spPr>
          <a:xfrm>
            <a:off x="7553290" y="2421369"/>
            <a:ext cx="8832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 smtClean="0">
                <a:solidFill>
                  <a:schemeClr val="accent3"/>
                </a:solidFill>
              </a:rPr>
              <a:t>image</a:t>
            </a:r>
          </a:p>
        </p:txBody>
      </p:sp>
      <p:sp>
        <p:nvSpPr>
          <p:cNvPr id="292" name="TextBox 291"/>
          <p:cNvSpPr txBox="1"/>
          <p:nvPr/>
        </p:nvSpPr>
        <p:spPr>
          <a:xfrm>
            <a:off x="7115547" y="1008792"/>
            <a:ext cx="1518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b="1" dirty="0" smtClean="0">
                <a:solidFill>
                  <a:schemeClr val="accent3"/>
                </a:solidFill>
              </a:rPr>
              <a:t>granularity</a:t>
            </a:r>
          </a:p>
        </p:txBody>
      </p:sp>
      <p:grpSp>
        <p:nvGrpSpPr>
          <p:cNvPr id="300" name="Group 299"/>
          <p:cNvGrpSpPr/>
          <p:nvPr/>
        </p:nvGrpSpPr>
        <p:grpSpPr>
          <a:xfrm>
            <a:off x="8479457" y="4130728"/>
            <a:ext cx="253391" cy="276808"/>
            <a:chOff x="5704149" y="2374591"/>
            <a:chExt cx="448424" cy="451135"/>
          </a:xfrm>
        </p:grpSpPr>
        <p:sp>
          <p:nvSpPr>
            <p:cNvPr id="301" name="Rectangle 300"/>
            <p:cNvSpPr/>
            <p:nvPr/>
          </p:nvSpPr>
          <p:spPr bwMode="auto">
            <a:xfrm>
              <a:off x="5705513" y="23773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02" name="Rectangle 301"/>
            <p:cNvSpPr/>
            <p:nvPr/>
          </p:nvSpPr>
          <p:spPr bwMode="auto">
            <a:xfrm>
              <a:off x="5852218" y="23759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6004617" y="23745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5704149" y="26777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5850854" y="2676418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06" name="Rectangle 305"/>
            <p:cNvSpPr/>
            <p:nvPr/>
          </p:nvSpPr>
          <p:spPr bwMode="auto">
            <a:xfrm>
              <a:off x="6003253" y="2675057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sp>
        <p:nvSpPr>
          <p:cNvPr id="100" name="Process 99"/>
          <p:cNvSpPr/>
          <p:nvPr/>
        </p:nvSpPr>
        <p:spPr bwMode="auto">
          <a:xfrm>
            <a:off x="1435529" y="5117521"/>
            <a:ext cx="998704" cy="764398"/>
          </a:xfrm>
          <a:prstGeom prst="flowChartProcess">
            <a:avLst/>
          </a:prstGeom>
          <a:ln w="38100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600" dirty="0" smtClean="0">
                <a:solidFill>
                  <a:schemeClr val="accent3"/>
                </a:solidFill>
                <a:latin typeface="Arial" charset="0"/>
                <a:ea typeface="ＭＳ Ｐゴシック" pitchFamily="112" charset="-128"/>
              </a:rPr>
              <a:t>Offset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600" dirty="0" smtClean="0">
                <a:solidFill>
                  <a:schemeClr val="accent3"/>
                </a:solidFill>
                <a:latin typeface="Arial" charset="0"/>
                <a:ea typeface="ＭＳ Ｐゴシック" pitchFamily="112" charset="-128"/>
              </a:rPr>
              <a:t>sub.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52" name="Process 151"/>
          <p:cNvSpPr/>
          <p:nvPr/>
        </p:nvSpPr>
        <p:spPr bwMode="auto">
          <a:xfrm>
            <a:off x="2781043" y="5115988"/>
            <a:ext cx="998704" cy="764398"/>
          </a:xfrm>
          <a:prstGeom prst="flowChartProcess">
            <a:avLst/>
          </a:prstGeom>
          <a:ln w="38100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600" dirty="0" smtClean="0">
                <a:solidFill>
                  <a:schemeClr val="accent3"/>
                </a:solidFill>
                <a:latin typeface="Arial" charset="0"/>
                <a:ea typeface="ＭＳ Ｐゴシック" pitchFamily="112" charset="-128"/>
              </a:rPr>
              <a:t>CM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600" dirty="0" smtClean="0">
                <a:solidFill>
                  <a:schemeClr val="accent3"/>
                </a:solidFill>
                <a:latin typeface="Arial" charset="0"/>
                <a:ea typeface="ＭＳ Ｐゴシック" pitchFamily="112" charset="-128"/>
              </a:rPr>
              <a:t>correct.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60" name="Process 159"/>
          <p:cNvSpPr/>
          <p:nvPr/>
        </p:nvSpPr>
        <p:spPr bwMode="auto">
          <a:xfrm>
            <a:off x="4076790" y="5115989"/>
            <a:ext cx="998704" cy="764398"/>
          </a:xfrm>
          <a:prstGeom prst="flowChartProcess">
            <a:avLst/>
          </a:prstGeom>
          <a:ln w="38100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600" dirty="0" smtClean="0">
                <a:solidFill>
                  <a:schemeClr val="accent3"/>
                </a:solidFill>
                <a:latin typeface="Arial" charset="0"/>
                <a:ea typeface="ＭＳ Ｐゴシック" pitchFamily="112" charset="-128"/>
              </a:rPr>
              <a:t>CTI correct.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99" name="Data 98"/>
          <p:cNvSpPr/>
          <p:nvPr/>
        </p:nvSpPr>
        <p:spPr bwMode="auto">
          <a:xfrm>
            <a:off x="344180" y="5105693"/>
            <a:ext cx="764440" cy="789055"/>
          </a:xfrm>
          <a:prstGeom prst="flowChartInputOutp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cxnSp>
        <p:nvCxnSpPr>
          <p:cNvPr id="187" name="Straight Arrow Connector 186"/>
          <p:cNvCxnSpPr>
            <a:stCxn id="99" idx="5"/>
            <a:endCxn id="100" idx="1"/>
          </p:cNvCxnSpPr>
          <p:nvPr/>
        </p:nvCxnSpPr>
        <p:spPr bwMode="auto">
          <a:xfrm flipV="1">
            <a:off x="1032176" y="5499720"/>
            <a:ext cx="403353" cy="501"/>
          </a:xfrm>
          <a:prstGeom prst="straightConnector1">
            <a:avLst/>
          </a:prstGeom>
          <a:noFill/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89" name="Straight Arrow Connector 188"/>
          <p:cNvCxnSpPr>
            <a:stCxn id="100" idx="3"/>
            <a:endCxn id="152" idx="1"/>
          </p:cNvCxnSpPr>
          <p:nvPr/>
        </p:nvCxnSpPr>
        <p:spPr bwMode="auto">
          <a:xfrm flipV="1">
            <a:off x="2434233" y="5498187"/>
            <a:ext cx="346810" cy="1533"/>
          </a:xfrm>
          <a:prstGeom prst="straightConnector1">
            <a:avLst/>
          </a:prstGeom>
          <a:noFill/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91" name="Straight Arrow Connector 190"/>
          <p:cNvCxnSpPr>
            <a:stCxn id="152" idx="3"/>
            <a:endCxn id="160" idx="1"/>
          </p:cNvCxnSpPr>
          <p:nvPr/>
        </p:nvCxnSpPr>
        <p:spPr bwMode="auto">
          <a:xfrm>
            <a:off x="3779747" y="5498187"/>
            <a:ext cx="297043" cy="1"/>
          </a:xfrm>
          <a:prstGeom prst="straightConnector1">
            <a:avLst/>
          </a:prstGeom>
          <a:noFill/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93" name="Straight Arrow Connector 192"/>
          <p:cNvCxnSpPr>
            <a:stCxn id="152" idx="3"/>
            <a:endCxn id="196" idx="1"/>
          </p:cNvCxnSpPr>
          <p:nvPr/>
        </p:nvCxnSpPr>
        <p:spPr bwMode="auto">
          <a:xfrm flipV="1">
            <a:off x="3779747" y="4564033"/>
            <a:ext cx="294222" cy="934154"/>
          </a:xfrm>
          <a:prstGeom prst="straightConnector1">
            <a:avLst/>
          </a:prstGeom>
          <a:noFill/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99" name="Straight Arrow Connector 198"/>
          <p:cNvCxnSpPr>
            <a:stCxn id="183" idx="3"/>
          </p:cNvCxnSpPr>
          <p:nvPr/>
        </p:nvCxnSpPr>
        <p:spPr bwMode="auto">
          <a:xfrm flipV="1">
            <a:off x="7561256" y="5493589"/>
            <a:ext cx="244176" cy="1533"/>
          </a:xfrm>
          <a:prstGeom prst="straightConnector1">
            <a:avLst/>
          </a:prstGeom>
          <a:noFill/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94" name="Process 293"/>
          <p:cNvSpPr/>
          <p:nvPr/>
        </p:nvSpPr>
        <p:spPr bwMode="auto">
          <a:xfrm>
            <a:off x="7803881" y="4057988"/>
            <a:ext cx="998704" cy="764398"/>
          </a:xfrm>
          <a:prstGeom prst="flowChartProcess">
            <a:avLst/>
          </a:prstGeom>
          <a:ln w="38100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accent2"/>
              </a:buClr>
              <a:buSzPct val="80000"/>
              <a:buNone/>
            </a:pPr>
            <a:r>
              <a:rPr lang="en-US" sz="1600" dirty="0">
                <a:solidFill>
                  <a:schemeClr val="accent3"/>
                </a:solidFill>
                <a:latin typeface="Arial" charset="0"/>
                <a:ea typeface="ＭＳ Ｐゴシック" pitchFamily="112" charset="-128"/>
              </a:rPr>
              <a:t>Split</a:t>
            </a:r>
          </a:p>
          <a:p>
            <a:pPr>
              <a:buClr>
                <a:schemeClr val="accent2"/>
              </a:buClr>
              <a:buSzPct val="80000"/>
              <a:buNone/>
            </a:pPr>
            <a:r>
              <a:rPr lang="en-US" sz="1600" dirty="0">
                <a:solidFill>
                  <a:schemeClr val="accent3"/>
                </a:solidFill>
                <a:latin typeface="Arial" charset="0"/>
                <a:ea typeface="ＭＳ Ｐゴシック" pitchFamily="112" charset="-128"/>
              </a:rPr>
              <a:t>events</a:t>
            </a:r>
          </a:p>
        </p:txBody>
      </p:sp>
      <p:sp>
        <p:nvSpPr>
          <p:cNvPr id="183" name="Process 182"/>
          <p:cNvSpPr/>
          <p:nvPr/>
        </p:nvSpPr>
        <p:spPr bwMode="auto">
          <a:xfrm>
            <a:off x="6562552" y="5112923"/>
            <a:ext cx="998704" cy="764398"/>
          </a:xfrm>
          <a:prstGeom prst="flowChartProcess">
            <a:avLst/>
          </a:prstGeom>
          <a:ln w="38100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600" dirty="0" smtClean="0">
                <a:solidFill>
                  <a:schemeClr val="accent3"/>
                </a:solidFill>
                <a:latin typeface="Arial" charset="0"/>
                <a:ea typeface="ＭＳ Ｐゴシック" pitchFamily="112" charset="-128"/>
              </a:rPr>
              <a:t>Gain correct.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cxnSp>
        <p:nvCxnSpPr>
          <p:cNvPr id="27" name="Elbow Connector 26"/>
          <p:cNvCxnSpPr>
            <a:stCxn id="183" idx="3"/>
            <a:endCxn id="294" idx="2"/>
          </p:cNvCxnSpPr>
          <p:nvPr/>
        </p:nvCxnSpPr>
        <p:spPr bwMode="auto">
          <a:xfrm flipV="1">
            <a:off x="7561256" y="4822386"/>
            <a:ext cx="741977" cy="672736"/>
          </a:xfrm>
          <a:prstGeom prst="bentConnector2">
            <a:avLst/>
          </a:prstGeom>
          <a:noFill/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96" name="Process 195"/>
          <p:cNvSpPr/>
          <p:nvPr/>
        </p:nvSpPr>
        <p:spPr bwMode="auto">
          <a:xfrm>
            <a:off x="4073969" y="4181834"/>
            <a:ext cx="998704" cy="764398"/>
          </a:xfrm>
          <a:prstGeom prst="flowChartProcess">
            <a:avLst/>
          </a:prstGeom>
          <a:ln w="38100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600" dirty="0" smtClean="0">
                <a:solidFill>
                  <a:schemeClr val="accent3"/>
                </a:solidFill>
                <a:latin typeface="Arial" charset="0"/>
                <a:ea typeface="ＭＳ Ｐゴシック" pitchFamily="112" charset="-128"/>
              </a:rPr>
              <a:t>Droop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600" dirty="0" smtClean="0">
                <a:solidFill>
                  <a:schemeClr val="accent3"/>
                </a:solidFill>
                <a:latin typeface="Arial" charset="0"/>
                <a:ea typeface="ＭＳ Ｐゴシック" pitchFamily="112" charset="-128"/>
              </a:rPr>
              <a:t>correct.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cxnSp>
        <p:nvCxnSpPr>
          <p:cNvPr id="197" name="Straight Arrow Connector 196"/>
          <p:cNvCxnSpPr>
            <a:stCxn id="196" idx="3"/>
            <a:endCxn id="183" idx="1"/>
          </p:cNvCxnSpPr>
          <p:nvPr/>
        </p:nvCxnSpPr>
        <p:spPr bwMode="auto">
          <a:xfrm>
            <a:off x="5072673" y="4564033"/>
            <a:ext cx="1489879" cy="931089"/>
          </a:xfrm>
          <a:prstGeom prst="straightConnector1">
            <a:avLst/>
          </a:prstGeom>
          <a:noFill/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07" name="Straight Arrow Connector 206"/>
          <p:cNvCxnSpPr>
            <a:stCxn id="160" idx="3"/>
            <a:endCxn id="183" idx="1"/>
          </p:cNvCxnSpPr>
          <p:nvPr/>
        </p:nvCxnSpPr>
        <p:spPr bwMode="auto">
          <a:xfrm flipV="1">
            <a:off x="5075494" y="5495122"/>
            <a:ext cx="1487058" cy="3066"/>
          </a:xfrm>
          <a:prstGeom prst="straightConnector1">
            <a:avLst/>
          </a:prstGeom>
          <a:noFill/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grpSp>
        <p:nvGrpSpPr>
          <p:cNvPr id="212" name="Group 211"/>
          <p:cNvGrpSpPr/>
          <p:nvPr/>
        </p:nvGrpSpPr>
        <p:grpSpPr>
          <a:xfrm>
            <a:off x="2090918" y="5400314"/>
            <a:ext cx="254162" cy="370318"/>
            <a:chOff x="5702785" y="2374591"/>
            <a:chExt cx="449788" cy="603535"/>
          </a:xfrm>
        </p:grpSpPr>
        <p:sp>
          <p:nvSpPr>
            <p:cNvPr id="213" name="Rectangle 212"/>
            <p:cNvSpPr/>
            <p:nvPr/>
          </p:nvSpPr>
          <p:spPr bwMode="auto">
            <a:xfrm>
              <a:off x="5705513" y="23773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5852218" y="23759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6004617" y="23745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5704149" y="25297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5850854" y="25283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6003253" y="25269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5704149" y="26777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5850854" y="2676418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6003253" y="2675057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5702785" y="28301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5849490" y="2828818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6001889" y="2827457"/>
              <a:ext cx="147956" cy="147948"/>
            </a:xfrm>
            <a:prstGeom prst="rect">
              <a:avLst/>
            </a:prstGeom>
            <a:solidFill>
              <a:srgbClr val="E0E0E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284" name="Group 283"/>
          <p:cNvGrpSpPr/>
          <p:nvPr/>
        </p:nvGrpSpPr>
        <p:grpSpPr>
          <a:xfrm>
            <a:off x="3400927" y="5175291"/>
            <a:ext cx="253391" cy="276808"/>
            <a:chOff x="5704149" y="2374591"/>
            <a:chExt cx="448424" cy="451135"/>
          </a:xfrm>
        </p:grpSpPr>
        <p:sp>
          <p:nvSpPr>
            <p:cNvPr id="285" name="Rectangle 284"/>
            <p:cNvSpPr/>
            <p:nvPr/>
          </p:nvSpPr>
          <p:spPr bwMode="auto">
            <a:xfrm>
              <a:off x="5705513" y="23773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5852218" y="23759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6004617" y="23745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5704149" y="26777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95" name="Rectangle 294"/>
            <p:cNvSpPr/>
            <p:nvPr/>
          </p:nvSpPr>
          <p:spPr bwMode="auto">
            <a:xfrm>
              <a:off x="5850854" y="2676418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96" name="Rectangle 295"/>
            <p:cNvSpPr/>
            <p:nvPr/>
          </p:nvSpPr>
          <p:spPr bwMode="auto">
            <a:xfrm>
              <a:off x="6003253" y="2675057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297" name="Group 296"/>
          <p:cNvGrpSpPr/>
          <p:nvPr/>
        </p:nvGrpSpPr>
        <p:grpSpPr>
          <a:xfrm>
            <a:off x="4786141" y="4200868"/>
            <a:ext cx="254162" cy="370318"/>
            <a:chOff x="5702785" y="2374591"/>
            <a:chExt cx="449788" cy="603535"/>
          </a:xfrm>
        </p:grpSpPr>
        <p:sp>
          <p:nvSpPr>
            <p:cNvPr id="298" name="Rectangle 297"/>
            <p:cNvSpPr/>
            <p:nvPr/>
          </p:nvSpPr>
          <p:spPr bwMode="auto">
            <a:xfrm>
              <a:off x="5705513" y="23773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5852218" y="23759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6004617" y="23745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5704149" y="25297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5850854" y="25283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6003253" y="25269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11" name="Rectangle 310"/>
            <p:cNvSpPr/>
            <p:nvPr/>
          </p:nvSpPr>
          <p:spPr bwMode="auto">
            <a:xfrm>
              <a:off x="5704149" y="26777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5850854" y="2676418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6003253" y="2675057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5702785" y="28301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5849490" y="2828818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16" name="Rectangle 315"/>
            <p:cNvSpPr/>
            <p:nvPr/>
          </p:nvSpPr>
          <p:spPr bwMode="auto">
            <a:xfrm>
              <a:off x="6001889" y="2827457"/>
              <a:ext cx="147956" cy="147948"/>
            </a:xfrm>
            <a:prstGeom prst="rect">
              <a:avLst/>
            </a:prstGeom>
            <a:solidFill>
              <a:srgbClr val="E0E0E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317" name="Group 316"/>
          <p:cNvGrpSpPr/>
          <p:nvPr/>
        </p:nvGrpSpPr>
        <p:grpSpPr>
          <a:xfrm>
            <a:off x="4755594" y="5189402"/>
            <a:ext cx="253391" cy="276808"/>
            <a:chOff x="5704149" y="2374591"/>
            <a:chExt cx="448424" cy="451135"/>
          </a:xfrm>
        </p:grpSpPr>
        <p:sp>
          <p:nvSpPr>
            <p:cNvPr id="318" name="Rectangle 317"/>
            <p:cNvSpPr/>
            <p:nvPr/>
          </p:nvSpPr>
          <p:spPr bwMode="auto">
            <a:xfrm>
              <a:off x="5705513" y="23773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5852218" y="23759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6004617" y="23745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5704149" y="26777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22" name="Rectangle 321"/>
            <p:cNvSpPr/>
            <p:nvPr/>
          </p:nvSpPr>
          <p:spPr bwMode="auto">
            <a:xfrm>
              <a:off x="5850854" y="2676418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23" name="Rectangle 322"/>
            <p:cNvSpPr/>
            <p:nvPr/>
          </p:nvSpPr>
          <p:spPr bwMode="auto">
            <a:xfrm>
              <a:off x="6003253" y="2675057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324" name="Group 323"/>
          <p:cNvGrpSpPr/>
          <p:nvPr/>
        </p:nvGrpSpPr>
        <p:grpSpPr>
          <a:xfrm>
            <a:off x="7280985" y="5115268"/>
            <a:ext cx="254162" cy="370318"/>
            <a:chOff x="5702785" y="2374591"/>
            <a:chExt cx="449788" cy="603535"/>
          </a:xfrm>
        </p:grpSpPr>
        <p:sp>
          <p:nvSpPr>
            <p:cNvPr id="325" name="Rectangle 324"/>
            <p:cNvSpPr/>
            <p:nvPr/>
          </p:nvSpPr>
          <p:spPr bwMode="auto">
            <a:xfrm>
              <a:off x="5705513" y="23773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26" name="Rectangle 325"/>
            <p:cNvSpPr/>
            <p:nvPr/>
          </p:nvSpPr>
          <p:spPr bwMode="auto">
            <a:xfrm>
              <a:off x="5852218" y="23759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27" name="Rectangle 326"/>
            <p:cNvSpPr/>
            <p:nvPr/>
          </p:nvSpPr>
          <p:spPr bwMode="auto">
            <a:xfrm>
              <a:off x="6004617" y="23745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28" name="Rectangle 327"/>
            <p:cNvSpPr/>
            <p:nvPr/>
          </p:nvSpPr>
          <p:spPr bwMode="auto">
            <a:xfrm>
              <a:off x="5704149" y="25297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5850854" y="25283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6003253" y="25269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31" name="Rectangle 330"/>
            <p:cNvSpPr/>
            <p:nvPr/>
          </p:nvSpPr>
          <p:spPr bwMode="auto">
            <a:xfrm>
              <a:off x="5704149" y="26777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32" name="Rectangle 331"/>
            <p:cNvSpPr/>
            <p:nvPr/>
          </p:nvSpPr>
          <p:spPr bwMode="auto">
            <a:xfrm>
              <a:off x="5850854" y="2676418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>
              <a:off x="6003253" y="2675057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34" name="Rectangle 333"/>
            <p:cNvSpPr/>
            <p:nvPr/>
          </p:nvSpPr>
          <p:spPr bwMode="auto">
            <a:xfrm>
              <a:off x="5702785" y="28301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35" name="Rectangle 334"/>
            <p:cNvSpPr/>
            <p:nvPr/>
          </p:nvSpPr>
          <p:spPr bwMode="auto">
            <a:xfrm>
              <a:off x="5849490" y="2828818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36" name="Rectangle 335"/>
            <p:cNvSpPr/>
            <p:nvPr/>
          </p:nvSpPr>
          <p:spPr bwMode="auto">
            <a:xfrm>
              <a:off x="6001889" y="2827457"/>
              <a:ext cx="147956" cy="147948"/>
            </a:xfrm>
            <a:prstGeom prst="rect">
              <a:avLst/>
            </a:prstGeom>
            <a:solidFill>
              <a:srgbClr val="E0E0E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grpSp>
        <p:nvGrpSpPr>
          <p:cNvPr id="337" name="Group 336"/>
          <p:cNvGrpSpPr/>
          <p:nvPr/>
        </p:nvGrpSpPr>
        <p:grpSpPr>
          <a:xfrm>
            <a:off x="8536874" y="4071046"/>
            <a:ext cx="254162" cy="370318"/>
            <a:chOff x="5702785" y="2374591"/>
            <a:chExt cx="449788" cy="603535"/>
          </a:xfrm>
        </p:grpSpPr>
        <p:sp>
          <p:nvSpPr>
            <p:cNvPr id="338" name="Rectangle 337"/>
            <p:cNvSpPr/>
            <p:nvPr/>
          </p:nvSpPr>
          <p:spPr bwMode="auto">
            <a:xfrm>
              <a:off x="5705513" y="23773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39" name="Rectangle 338"/>
            <p:cNvSpPr/>
            <p:nvPr/>
          </p:nvSpPr>
          <p:spPr bwMode="auto">
            <a:xfrm>
              <a:off x="5852218" y="23759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6004617" y="23745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41" name="Rectangle 340"/>
            <p:cNvSpPr/>
            <p:nvPr/>
          </p:nvSpPr>
          <p:spPr bwMode="auto">
            <a:xfrm>
              <a:off x="5704149" y="2529712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42" name="Rectangle 341"/>
            <p:cNvSpPr/>
            <p:nvPr/>
          </p:nvSpPr>
          <p:spPr bwMode="auto">
            <a:xfrm>
              <a:off x="5850854" y="2528352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6003253" y="2526991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5704149" y="26777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5850854" y="2676418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46" name="Rectangle 345"/>
            <p:cNvSpPr/>
            <p:nvPr/>
          </p:nvSpPr>
          <p:spPr bwMode="auto">
            <a:xfrm>
              <a:off x="6003253" y="2675057"/>
              <a:ext cx="147956" cy="147948"/>
            </a:xfrm>
            <a:prstGeom prst="rect">
              <a:avLst/>
            </a:prstGeom>
            <a:solidFill>
              <a:schemeClr val="accent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47" name="Rectangle 346"/>
            <p:cNvSpPr/>
            <p:nvPr/>
          </p:nvSpPr>
          <p:spPr bwMode="auto">
            <a:xfrm>
              <a:off x="5702785" y="2830178"/>
              <a:ext cx="147956" cy="1479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5849490" y="2828818"/>
              <a:ext cx="147956" cy="147948"/>
            </a:xfrm>
            <a:prstGeom prst="rect">
              <a:avLst/>
            </a:prstGeom>
            <a:solidFill>
              <a:schemeClr val="accent1">
                <a:lumMod val="25000"/>
                <a:lumOff val="75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6001889" y="2827457"/>
              <a:ext cx="147956" cy="147948"/>
            </a:xfrm>
            <a:prstGeom prst="rect">
              <a:avLst/>
            </a:prstGeom>
            <a:solidFill>
              <a:srgbClr val="E0E0E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sp>
        <p:nvSpPr>
          <p:cNvPr id="146" name="Oval Callout 145"/>
          <p:cNvSpPr/>
          <p:nvPr/>
        </p:nvSpPr>
        <p:spPr bwMode="auto">
          <a:xfrm>
            <a:off x="2875844" y="4303888"/>
            <a:ext cx="1143000" cy="745067"/>
          </a:xfrm>
          <a:prstGeom prst="wedgeEllipseCallout">
            <a:avLst/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40%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47" name="Oval Callout 146"/>
          <p:cNvSpPr/>
          <p:nvPr/>
        </p:nvSpPr>
        <p:spPr bwMode="auto">
          <a:xfrm>
            <a:off x="7840133" y="3316110"/>
            <a:ext cx="1143000" cy="643467"/>
          </a:xfrm>
          <a:prstGeom prst="wedgeEllipseCallout">
            <a:avLst/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40%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48" name="Oval Callout 147"/>
          <p:cNvSpPr/>
          <p:nvPr/>
        </p:nvSpPr>
        <p:spPr bwMode="auto">
          <a:xfrm>
            <a:off x="1402644" y="4357510"/>
            <a:ext cx="1143000" cy="643467"/>
          </a:xfrm>
          <a:prstGeom prst="wedgeEllipseCallout">
            <a:avLst/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7%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49" name="Oval Callout 148"/>
          <p:cNvSpPr/>
          <p:nvPr/>
        </p:nvSpPr>
        <p:spPr bwMode="auto">
          <a:xfrm>
            <a:off x="6451600" y="4439355"/>
            <a:ext cx="1143000" cy="643467"/>
          </a:xfrm>
          <a:prstGeom prst="wedgeEllipseCallout">
            <a:avLst/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7%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50" name="Oval Callout 149"/>
          <p:cNvSpPr/>
          <p:nvPr/>
        </p:nvSpPr>
        <p:spPr bwMode="auto">
          <a:xfrm>
            <a:off x="4176889" y="3505199"/>
            <a:ext cx="1143000" cy="643467"/>
          </a:xfrm>
          <a:prstGeom prst="wedgeEllipseCallout">
            <a:avLst/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7%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151" name="Picture 1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067" y="1042627"/>
            <a:ext cx="6801677" cy="2301708"/>
          </a:xfrm>
          <a:prstGeom prst="rect">
            <a:avLst/>
          </a:prstGeom>
        </p:spPr>
      </p:pic>
      <p:sp>
        <p:nvSpPr>
          <p:cNvPr id="3" name="Left Brace 2"/>
          <p:cNvSpPr/>
          <p:nvPr/>
        </p:nvSpPr>
        <p:spPr bwMode="auto">
          <a:xfrm rot="5400000">
            <a:off x="4621390" y="-811387"/>
            <a:ext cx="550333" cy="8240892"/>
          </a:xfrm>
          <a:prstGeom prst="leftBrace">
            <a:avLst/>
          </a:prstGeom>
          <a:noFill/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5489222" y="1566333"/>
            <a:ext cx="1086556" cy="83255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4" name="Rectangular Callout 3"/>
          <p:cNvSpPr/>
          <p:nvPr/>
        </p:nvSpPr>
        <p:spPr bwMode="auto">
          <a:xfrm>
            <a:off x="1594555" y="2878667"/>
            <a:ext cx="3880556" cy="1086555"/>
          </a:xfrm>
          <a:prstGeom prst="wedgeRectCallout">
            <a:avLst>
              <a:gd name="adj1" fmla="val 61474"/>
              <a:gd name="adj2" fmla="val -108786"/>
            </a:avLst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This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 is sufficient for 10Hz operation using all correction steps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8835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offline calibration will take approx. as long as the measurement time was</a:t>
            </a:r>
          </a:p>
          <a:p>
            <a:r>
              <a:rPr lang="en-US" dirty="0" smtClean="0"/>
              <a:t>Calibrated data where appropriate is stored and can be accessed alongside auxiliary data </a:t>
            </a:r>
            <a:r>
              <a:rPr lang="en-US" dirty="0" smtClean="0">
                <a:sym typeface="Wingdings"/>
              </a:rPr>
              <a:t> calibration processing not a frequently recurring task as users can work off the cached data sets</a:t>
            </a:r>
          </a:p>
          <a:p>
            <a:r>
              <a:rPr lang="en-US" dirty="0" smtClean="0">
                <a:sym typeface="Wingdings"/>
              </a:rPr>
              <a:t>A calibration report will be provided for each calibration processing run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329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220</Words>
  <Application>Microsoft Macintosh PowerPoint</Application>
  <PresentationFormat>On-screen Show (4:3)</PresentationFormat>
  <Paragraphs>42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template-european-xfel-gmbh_presentation</vt:lpstr>
      <vt:lpstr>1_template-european-xfel-gmbh_presentation</vt:lpstr>
      <vt:lpstr>Offline calibration processing</vt:lpstr>
      <vt:lpstr>For offline (re)-calibration</vt:lpstr>
      <vt:lpstr>Possible components of correction pipelines – and importance of throughput</vt:lpstr>
      <vt:lpstr>Summary</vt:lpstr>
    </vt:vector>
  </TitlesOfParts>
  <Company>European XFEL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XFEL Data Processing Workshop Feb 3rd/4th</dc:title>
  <dc:creator>Steffen Hauf</dc:creator>
  <cp:lastModifiedBy>Steffen Hauf</cp:lastModifiedBy>
  <cp:revision>8</cp:revision>
  <dcterms:created xsi:type="dcterms:W3CDTF">2016-02-02T16:09:58Z</dcterms:created>
  <dcterms:modified xsi:type="dcterms:W3CDTF">2016-02-02T19:01:09Z</dcterms:modified>
</cp:coreProperties>
</file>