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5" r:id="rId2"/>
  </p:sldMasterIdLst>
  <p:notesMasterIdLst>
    <p:notesMasterId r:id="rId3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40" d="100"/>
          <a:sy n="40" d="100"/>
        </p:scale>
        <p:origin x="-1568"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936A2F-1E1E-3243-8E46-549E37756AF8}" type="datetimeFigureOut">
              <a:rPr lang="en-US" smtClean="0"/>
              <a:t>02.02.16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CC536B-0A80-EF42-AFB3-405C56FF2FC1}" type="slidenum">
              <a:rPr lang="en-US" smtClean="0"/>
              <a:t>‹#›</a:t>
            </a:fld>
            <a:endParaRPr lang="en-US"/>
          </a:p>
        </p:txBody>
      </p:sp>
    </p:spTree>
    <p:extLst>
      <p:ext uri="{BB962C8B-B14F-4D97-AF65-F5344CB8AC3E}">
        <p14:creationId xmlns:p14="http://schemas.microsoft.com/office/powerpoint/2010/main" val="31502757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F08DDF-290B-49BC-9F94-6BC547E80180}" type="slidenum">
              <a:rPr lang="de-DE"/>
              <a:pPr/>
              <a:t>1</a:t>
            </a:fld>
            <a:endParaRPr lang="de-DE"/>
          </a:p>
        </p:txBody>
      </p:sp>
      <p:sp>
        <p:nvSpPr>
          <p:cNvPr id="1064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64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a:spcBef>
                <a:spcPct val="0"/>
              </a:spcBef>
              <a:spcAft>
                <a:spcPct val="20000"/>
              </a:spcAft>
            </a:pPr>
            <a:r>
              <a:rPr lang="en-GB" sz="1100" b="1" dirty="0"/>
              <a:t>How to edit the title slide</a:t>
            </a:r>
          </a:p>
          <a:p>
            <a:pPr marL="228600" indent="-228600">
              <a:spcBef>
                <a:spcPct val="0"/>
              </a:spcBef>
              <a:spcAft>
                <a:spcPct val="20000"/>
              </a:spcAft>
            </a:pPr>
            <a:endParaRPr lang="en-GB" sz="1100" dirty="0"/>
          </a:p>
          <a:p>
            <a:pPr marL="228600" indent="-228600">
              <a:spcBef>
                <a:spcPct val="0"/>
              </a:spcBef>
              <a:spcAft>
                <a:spcPct val="20000"/>
              </a:spcAft>
              <a:buFontTx/>
              <a:buAutoNum type="arabicPeriod"/>
            </a:pPr>
            <a:r>
              <a:rPr lang="en-GB" sz="1100" dirty="0" smtClean="0"/>
              <a:t>Upper </a:t>
            </a:r>
            <a:r>
              <a:rPr lang="en-GB" sz="1100" dirty="0"/>
              <a:t>area: </a:t>
            </a:r>
            <a:r>
              <a:rPr lang="en-GB" sz="1100" b="1" dirty="0"/>
              <a:t>Title</a:t>
            </a:r>
            <a:r>
              <a:rPr lang="en-GB" sz="1100" dirty="0"/>
              <a:t> of your talk, max. 2 rows of the defined size (55 </a:t>
            </a:r>
            <a:r>
              <a:rPr lang="en-GB" sz="1100" dirty="0" err="1"/>
              <a:t>pt</a:t>
            </a:r>
            <a:r>
              <a:rPr lang="en-GB" sz="1100" dirty="0"/>
              <a:t>)</a:t>
            </a:r>
          </a:p>
          <a:p>
            <a:pPr marL="228600" indent="-228600">
              <a:spcBef>
                <a:spcPct val="0"/>
              </a:spcBef>
              <a:spcAft>
                <a:spcPct val="20000"/>
              </a:spcAft>
              <a:buFontTx/>
              <a:buAutoNum type="arabicPeriod"/>
            </a:pPr>
            <a:r>
              <a:rPr lang="en-GB" sz="1100" dirty="0" smtClean="0"/>
              <a:t>Lower </a:t>
            </a:r>
            <a:r>
              <a:rPr lang="en-GB" sz="1100" dirty="0"/>
              <a:t>area </a:t>
            </a:r>
            <a:r>
              <a:rPr lang="en-GB" sz="1100" b="1" dirty="0"/>
              <a:t>(subtitle):</a:t>
            </a:r>
            <a:r>
              <a:rPr lang="en-GB" sz="1100" dirty="0"/>
              <a:t> Conference/meeting/workshop, location, date, </a:t>
            </a:r>
            <a:br>
              <a:rPr lang="en-GB" sz="1100" dirty="0"/>
            </a:br>
            <a:r>
              <a:rPr lang="en-GB" sz="1100" dirty="0" smtClean="0"/>
              <a:t>your </a:t>
            </a:r>
            <a:r>
              <a:rPr lang="en-GB" sz="1100" dirty="0"/>
              <a:t>name and affiliation, </a:t>
            </a:r>
            <a:r>
              <a:rPr lang="en-GB" sz="1100" dirty="0" smtClean="0"/>
              <a:t>max</a:t>
            </a:r>
            <a:r>
              <a:rPr lang="en-GB" sz="1100" dirty="0"/>
              <a:t>. 4 rows of the defined size (32 </a:t>
            </a:r>
            <a:r>
              <a:rPr lang="en-GB" sz="1100" dirty="0" err="1"/>
              <a:t>pt</a:t>
            </a:r>
            <a:r>
              <a:rPr lang="en-GB" sz="1100" dirty="0" smtClean="0"/>
              <a:t>)</a:t>
            </a:r>
            <a:endParaRPr lang="en-GB" sz="11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a:p>
          <a:p>
            <a:r>
              <a:rPr lang="en-US"/>
              <a:t>----- Meeting Notes (02.02.16 16:57) -----</a:t>
            </a:r>
          </a:p>
          <a:p>
            <a:r>
              <a:rPr lang="en-US"/>
              <a:t>Add pictures of devices</a:t>
            </a:r>
          </a:p>
        </p:txBody>
      </p:sp>
      <p:sp>
        <p:nvSpPr>
          <p:cNvPr id="4" name="Slide Number Placeholder 3"/>
          <p:cNvSpPr>
            <a:spLocks noGrp="1"/>
          </p:cNvSpPr>
          <p:nvPr>
            <p:ph type="sldNum" sz="quarter" idx="10"/>
          </p:nvPr>
        </p:nvSpPr>
        <p:spPr/>
        <p:txBody>
          <a:bodyPr/>
          <a:lstStyle/>
          <a:p>
            <a:fld id="{70F96095-A911-4B8A-9974-6A40BAAD5501}" type="slidenum">
              <a:rPr lang="de-DE" smtClean="0"/>
              <a:pPr/>
              <a:t>10</a:t>
            </a:fld>
            <a:endParaRPr lang="de-DE"/>
          </a:p>
        </p:txBody>
      </p:sp>
    </p:spTree>
    <p:extLst>
      <p:ext uri="{BB962C8B-B14F-4D97-AF65-F5344CB8AC3E}">
        <p14:creationId xmlns:p14="http://schemas.microsoft.com/office/powerpoint/2010/main" val="3816711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a:p>
          <a:p>
            <a:r>
              <a:rPr lang="en-US"/>
              <a:t>----- Meeting Notes (02.02.16 16:57) -----</a:t>
            </a:r>
          </a:p>
          <a:p>
            <a:r>
              <a:rPr lang="en-US"/>
              <a:t>constants -&gt; parameters</a:t>
            </a:r>
          </a:p>
        </p:txBody>
      </p:sp>
      <p:sp>
        <p:nvSpPr>
          <p:cNvPr id="4" name="Slide Number Placeholder 3"/>
          <p:cNvSpPr>
            <a:spLocks noGrp="1"/>
          </p:cNvSpPr>
          <p:nvPr>
            <p:ph type="sldNum" sz="quarter" idx="10"/>
          </p:nvPr>
        </p:nvSpPr>
        <p:spPr/>
        <p:txBody>
          <a:bodyPr/>
          <a:lstStyle/>
          <a:p>
            <a:fld id="{70F96095-A911-4B8A-9974-6A40BAAD5501}" type="slidenum">
              <a:rPr lang="de-DE" smtClean="0"/>
              <a:pPr/>
              <a:t>13</a:t>
            </a:fld>
            <a:endParaRPr lang="de-DE"/>
          </a:p>
        </p:txBody>
      </p:sp>
    </p:spTree>
    <p:extLst>
      <p:ext uri="{BB962C8B-B14F-4D97-AF65-F5344CB8AC3E}">
        <p14:creationId xmlns:p14="http://schemas.microsoft.com/office/powerpoint/2010/main" val="3198396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322" name="Rectangle 82"/>
          <p:cNvSpPr>
            <a:spLocks noChangeArrowheads="1"/>
          </p:cNvSpPr>
          <p:nvPr userDrawn="1"/>
        </p:nvSpPr>
        <p:spPr bwMode="auto">
          <a:xfrm>
            <a:off x="8442325" y="114300"/>
            <a:ext cx="576264" cy="907200"/>
          </a:xfrm>
          <a:prstGeom prst="rect">
            <a:avLst/>
          </a:prstGeom>
          <a:solidFill>
            <a:schemeClr val="tx1"/>
          </a:solidFill>
          <a:ln w="9525">
            <a:solidFill>
              <a:srgbClr val="261748"/>
            </a:solidFill>
            <a:miter lim="800000"/>
            <a:headEnd/>
            <a:tailEnd/>
          </a:ln>
        </p:spPr>
        <p:txBody>
          <a:bodyPr wrap="none" anchor="ctr"/>
          <a:lstStyle/>
          <a:p>
            <a:pPr defTabSz="914400" fontAlgn="base">
              <a:spcBef>
                <a:spcPct val="20000"/>
              </a:spcBef>
              <a:spcAft>
                <a:spcPct val="0"/>
              </a:spcAft>
              <a:buClr>
                <a:srgbClr val="F8B323"/>
              </a:buClr>
              <a:buFont typeface="Wingdings" pitchFamily="2" charset="2"/>
              <a:buChar char="n"/>
            </a:pPr>
            <a:endParaRPr lang="en-GB" sz="900">
              <a:solidFill>
                <a:srgbClr val="261748"/>
              </a:solidFill>
              <a:latin typeface="Arial" charset="0"/>
              <a:ea typeface="ＭＳ Ｐゴシック" pitchFamily="112" charset="-128"/>
            </a:endParaRPr>
          </a:p>
        </p:txBody>
      </p:sp>
      <p:sp>
        <p:nvSpPr>
          <p:cNvPr id="10313" name="Line 73"/>
          <p:cNvSpPr>
            <a:spLocks noChangeShapeType="1"/>
          </p:cNvSpPr>
          <p:nvPr userDrawn="1"/>
        </p:nvSpPr>
        <p:spPr bwMode="auto">
          <a:xfrm>
            <a:off x="115888" y="6477000"/>
            <a:ext cx="8904287"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fontAlgn="base">
              <a:spcBef>
                <a:spcPct val="20000"/>
              </a:spcBef>
              <a:spcAft>
                <a:spcPct val="0"/>
              </a:spcAft>
              <a:buClr>
                <a:srgbClr val="F8B323"/>
              </a:buClr>
              <a:buFont typeface="Wingdings" pitchFamily="2" charset="2"/>
              <a:buChar char="n"/>
            </a:pPr>
            <a:endParaRPr lang="en-GB" sz="900">
              <a:solidFill>
                <a:srgbClr val="261748"/>
              </a:solidFill>
              <a:latin typeface="Arial" charset="0"/>
              <a:ea typeface="ＭＳ Ｐゴシック" pitchFamily="112" charset="-128"/>
            </a:endParaRPr>
          </a:p>
        </p:txBody>
      </p:sp>
      <p:pic>
        <p:nvPicPr>
          <p:cNvPr id="10323" name="Picture 83" descr="logo-XFEL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7475" y="114300"/>
            <a:ext cx="911225" cy="911225"/>
          </a:xfrm>
          <a:prstGeom prst="rect">
            <a:avLst/>
          </a:prstGeom>
          <a:noFill/>
          <a:extLst>
            <a:ext uri="{909E8E84-426E-40dd-AFC4-6F175D3DCCD1}">
              <a14:hiddenFill xmlns:a14="http://schemas.microsoft.com/office/drawing/2010/main">
                <a:solidFill>
                  <a:srgbClr val="FFFFFF"/>
                </a:solidFill>
              </a14:hiddenFill>
            </a:ext>
          </a:extLst>
        </p:spPr>
      </p:pic>
      <p:sp>
        <p:nvSpPr>
          <p:cNvPr id="10324" name="Rectangle 84"/>
          <p:cNvSpPr>
            <a:spLocks noGrp="1" noChangeArrowheads="1"/>
          </p:cNvSpPr>
          <p:nvPr>
            <p:ph type="subTitle" sz="quarter" idx="1"/>
          </p:nvPr>
        </p:nvSpPr>
        <p:spPr>
          <a:xfrm>
            <a:off x="404607" y="3411538"/>
            <a:ext cx="8325262" cy="2868612"/>
          </a:xfrm>
          <a:extLst>
            <a:ext uri="{91240B29-F687-4f45-9708-019B960494DF}">
              <a14:hiddenLine xmlns:a14="http://schemas.microsoft.com/office/drawing/2010/main" w="28575">
                <a:solidFill>
                  <a:srgbClr val="FF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0" indent="0" algn="ctr">
              <a:buFont typeface="Wingdings" pitchFamily="2" charset="2"/>
              <a:buNone/>
              <a:defRPr sz="3200">
                <a:solidFill>
                  <a:schemeClr val="tx1"/>
                </a:solidFill>
              </a:defRPr>
            </a:lvl1pPr>
          </a:lstStyle>
          <a:p>
            <a:pPr lvl="0"/>
            <a:endParaRPr lang="en-GB" noProof="0" dirty="0" smtClean="0"/>
          </a:p>
        </p:txBody>
      </p:sp>
      <p:sp>
        <p:nvSpPr>
          <p:cNvPr id="10325" name="Line 85"/>
          <p:cNvSpPr>
            <a:spLocks noChangeShapeType="1"/>
          </p:cNvSpPr>
          <p:nvPr userDrawn="1"/>
        </p:nvSpPr>
        <p:spPr bwMode="auto">
          <a:xfrm>
            <a:off x="115888" y="6477000"/>
            <a:ext cx="89042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fontAlgn="base">
              <a:spcBef>
                <a:spcPct val="20000"/>
              </a:spcBef>
              <a:spcAft>
                <a:spcPct val="0"/>
              </a:spcAft>
              <a:buClr>
                <a:srgbClr val="F8B323"/>
              </a:buClr>
              <a:buFont typeface="Wingdings" pitchFamily="2" charset="2"/>
              <a:buChar char="n"/>
            </a:pPr>
            <a:endParaRPr lang="en-GB" sz="900">
              <a:solidFill>
                <a:srgbClr val="261748"/>
              </a:solidFill>
              <a:latin typeface="Arial" charset="0"/>
              <a:ea typeface="ＭＳ Ｐゴシック" pitchFamily="112" charset="-128"/>
            </a:endParaRPr>
          </a:p>
        </p:txBody>
      </p:sp>
      <p:sp>
        <p:nvSpPr>
          <p:cNvPr id="10326" name="Rectangle 86"/>
          <p:cNvSpPr>
            <a:spLocks noGrp="1" noChangeArrowheads="1"/>
          </p:cNvSpPr>
          <p:nvPr>
            <p:ph type="ctrTitle" sz="quarter"/>
          </p:nvPr>
        </p:nvSpPr>
        <p:spPr>
          <a:xfrm>
            <a:off x="404813" y="1314450"/>
            <a:ext cx="8331200" cy="1844675"/>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ctr">
              <a:defRPr sz="5500" b="0">
                <a:solidFill>
                  <a:schemeClr val="tx1"/>
                </a:solidFill>
              </a:defRPr>
            </a:lvl1pPr>
          </a:lstStyle>
          <a:p>
            <a:pPr lvl="0"/>
            <a:endParaRPr lang="en-GB" noProof="0" dirty="0" smtClean="0"/>
          </a:p>
        </p:txBody>
      </p:sp>
      <p:pic>
        <p:nvPicPr>
          <p:cNvPr id="10327" name="Picture 87" descr="Undulator_final_nurh#50DE97_links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5375" y="114300"/>
            <a:ext cx="728186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638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GB" noProof="0"/>
          </a:p>
        </p:txBody>
      </p:sp>
      <p:sp>
        <p:nvSpPr>
          <p:cNvPr id="3" name="Inhaltsplatzhalt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89607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705915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No 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850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322" name="Rectangle 82"/>
          <p:cNvSpPr>
            <a:spLocks noChangeArrowheads="1"/>
          </p:cNvSpPr>
          <p:nvPr userDrawn="1"/>
        </p:nvSpPr>
        <p:spPr bwMode="auto">
          <a:xfrm>
            <a:off x="8442325" y="114300"/>
            <a:ext cx="576264" cy="907200"/>
          </a:xfrm>
          <a:prstGeom prst="rect">
            <a:avLst/>
          </a:prstGeom>
          <a:solidFill>
            <a:schemeClr val="tx1"/>
          </a:solidFill>
          <a:ln w="9525">
            <a:solidFill>
              <a:srgbClr val="261748"/>
            </a:solidFill>
            <a:miter lim="800000"/>
            <a:headEnd/>
            <a:tailEnd/>
          </a:ln>
        </p:spPr>
        <p:txBody>
          <a:bodyPr wrap="none" anchor="ctr"/>
          <a:lstStyle/>
          <a:p>
            <a:pPr defTabSz="914400" fontAlgn="base">
              <a:spcBef>
                <a:spcPct val="20000"/>
              </a:spcBef>
              <a:spcAft>
                <a:spcPct val="0"/>
              </a:spcAft>
              <a:buClr>
                <a:srgbClr val="F8B323"/>
              </a:buClr>
              <a:buFont typeface="Wingdings" pitchFamily="2" charset="2"/>
              <a:buChar char="n"/>
            </a:pPr>
            <a:endParaRPr lang="en-GB" sz="900">
              <a:solidFill>
                <a:srgbClr val="261748"/>
              </a:solidFill>
              <a:latin typeface="Arial" charset="0"/>
              <a:ea typeface="ＭＳ Ｐゴシック" pitchFamily="112" charset="-128"/>
            </a:endParaRPr>
          </a:p>
        </p:txBody>
      </p:sp>
      <p:sp>
        <p:nvSpPr>
          <p:cNvPr id="10313" name="Line 73"/>
          <p:cNvSpPr>
            <a:spLocks noChangeShapeType="1"/>
          </p:cNvSpPr>
          <p:nvPr userDrawn="1"/>
        </p:nvSpPr>
        <p:spPr bwMode="auto">
          <a:xfrm>
            <a:off x="115888" y="6477000"/>
            <a:ext cx="8904287"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fontAlgn="base">
              <a:spcBef>
                <a:spcPct val="20000"/>
              </a:spcBef>
              <a:spcAft>
                <a:spcPct val="0"/>
              </a:spcAft>
              <a:buClr>
                <a:srgbClr val="F8B323"/>
              </a:buClr>
              <a:buFont typeface="Wingdings" pitchFamily="2" charset="2"/>
              <a:buChar char="n"/>
            </a:pPr>
            <a:endParaRPr lang="en-GB" sz="900">
              <a:solidFill>
                <a:srgbClr val="261748"/>
              </a:solidFill>
              <a:latin typeface="Arial" charset="0"/>
              <a:ea typeface="ＭＳ Ｐゴシック" pitchFamily="112" charset="-128"/>
            </a:endParaRPr>
          </a:p>
        </p:txBody>
      </p:sp>
      <p:pic>
        <p:nvPicPr>
          <p:cNvPr id="10323" name="Picture 83" descr="logo-XFEL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7475" y="114300"/>
            <a:ext cx="911225" cy="911225"/>
          </a:xfrm>
          <a:prstGeom prst="rect">
            <a:avLst/>
          </a:prstGeom>
          <a:noFill/>
          <a:extLst>
            <a:ext uri="{909E8E84-426E-40dd-AFC4-6F175D3DCCD1}">
              <a14:hiddenFill xmlns:a14="http://schemas.microsoft.com/office/drawing/2010/main">
                <a:solidFill>
                  <a:srgbClr val="FFFFFF"/>
                </a:solidFill>
              </a14:hiddenFill>
            </a:ext>
          </a:extLst>
        </p:spPr>
      </p:pic>
      <p:sp>
        <p:nvSpPr>
          <p:cNvPr id="10324" name="Rectangle 84"/>
          <p:cNvSpPr>
            <a:spLocks noGrp="1" noChangeArrowheads="1"/>
          </p:cNvSpPr>
          <p:nvPr>
            <p:ph type="subTitle" sz="quarter" idx="1"/>
          </p:nvPr>
        </p:nvSpPr>
        <p:spPr>
          <a:xfrm>
            <a:off x="404607" y="3411538"/>
            <a:ext cx="8325262" cy="2868612"/>
          </a:xfrm>
          <a:extLst>
            <a:ext uri="{91240B29-F687-4f45-9708-019B960494DF}">
              <a14:hiddenLine xmlns:a14="http://schemas.microsoft.com/office/drawing/2010/main" w="28575">
                <a:solidFill>
                  <a:srgbClr val="FF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0" indent="0" algn="ctr">
              <a:buFont typeface="Wingdings" pitchFamily="2" charset="2"/>
              <a:buNone/>
              <a:defRPr sz="3200">
                <a:solidFill>
                  <a:schemeClr val="tx1"/>
                </a:solidFill>
              </a:defRPr>
            </a:lvl1pPr>
          </a:lstStyle>
          <a:p>
            <a:pPr lvl="0"/>
            <a:endParaRPr lang="en-GB" noProof="0" dirty="0" smtClean="0"/>
          </a:p>
        </p:txBody>
      </p:sp>
      <p:sp>
        <p:nvSpPr>
          <p:cNvPr id="10325" name="Line 85"/>
          <p:cNvSpPr>
            <a:spLocks noChangeShapeType="1"/>
          </p:cNvSpPr>
          <p:nvPr userDrawn="1"/>
        </p:nvSpPr>
        <p:spPr bwMode="auto">
          <a:xfrm>
            <a:off x="115888" y="6477000"/>
            <a:ext cx="89042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fontAlgn="base">
              <a:spcBef>
                <a:spcPct val="20000"/>
              </a:spcBef>
              <a:spcAft>
                <a:spcPct val="0"/>
              </a:spcAft>
              <a:buClr>
                <a:srgbClr val="F8B323"/>
              </a:buClr>
              <a:buFont typeface="Wingdings" pitchFamily="2" charset="2"/>
              <a:buChar char="n"/>
            </a:pPr>
            <a:endParaRPr lang="en-GB" sz="900">
              <a:solidFill>
                <a:srgbClr val="261748"/>
              </a:solidFill>
              <a:latin typeface="Arial" charset="0"/>
              <a:ea typeface="ＭＳ Ｐゴシック" pitchFamily="112" charset="-128"/>
            </a:endParaRPr>
          </a:p>
        </p:txBody>
      </p:sp>
      <p:sp>
        <p:nvSpPr>
          <p:cNvPr id="10326" name="Rectangle 86"/>
          <p:cNvSpPr>
            <a:spLocks noGrp="1" noChangeArrowheads="1"/>
          </p:cNvSpPr>
          <p:nvPr>
            <p:ph type="ctrTitle" sz="quarter"/>
          </p:nvPr>
        </p:nvSpPr>
        <p:spPr>
          <a:xfrm>
            <a:off x="404813" y="1314450"/>
            <a:ext cx="8331200" cy="1844675"/>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gn="ctr">
              <a:defRPr sz="5500" b="0">
                <a:solidFill>
                  <a:schemeClr val="tx1"/>
                </a:solidFill>
              </a:defRPr>
            </a:lvl1pPr>
          </a:lstStyle>
          <a:p>
            <a:pPr lvl="0"/>
            <a:endParaRPr lang="en-GB" noProof="0" dirty="0" smtClean="0"/>
          </a:p>
        </p:txBody>
      </p:sp>
      <p:pic>
        <p:nvPicPr>
          <p:cNvPr id="10327" name="Picture 87" descr="Undulator_final_nurh#50DE97_links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5375" y="114300"/>
            <a:ext cx="728186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564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GB" noProof="0"/>
          </a:p>
        </p:txBody>
      </p:sp>
      <p:sp>
        <p:nvSpPr>
          <p:cNvPr id="3" name="Inhaltsplatzhalt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244576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265728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No 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4326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theme" Target="../theme/theme2.xml"/><Relationship Id="rId6" Type="http://schemas.openxmlformats.org/officeDocument/2006/relationships/image" Target="../media/image1.jpeg"/><Relationship Id="rId7"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 name="Picture 134" descr="Undulator_final_nurh#50DE97_rech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2325" y="114300"/>
            <a:ext cx="582613" cy="917575"/>
          </a:xfrm>
          <a:prstGeom prst="rect">
            <a:avLst/>
          </a:prstGeom>
          <a:noFill/>
          <a:extLst>
            <a:ext uri="{909E8E84-426E-40dd-AFC4-6F175D3DCCD1}">
              <a14:hiddenFill xmlns:a14="http://schemas.microsoft.com/office/drawing/2010/main">
                <a:solidFill>
                  <a:srgbClr val="FFFFFF"/>
                </a:solidFill>
              </a14:hiddenFill>
            </a:ext>
          </a:extLst>
        </p:spPr>
      </p:pic>
      <p:sp>
        <p:nvSpPr>
          <p:cNvPr id="1146" name="Rectangle 122"/>
          <p:cNvSpPr>
            <a:spLocks noChangeArrowheads="1"/>
          </p:cNvSpPr>
          <p:nvPr/>
        </p:nvSpPr>
        <p:spPr bwMode="auto">
          <a:xfrm>
            <a:off x="1093788" y="114300"/>
            <a:ext cx="7283450" cy="915988"/>
          </a:xfrm>
          <a:prstGeom prst="rect">
            <a:avLst/>
          </a:prstGeom>
          <a:solidFill>
            <a:schemeClr val="tx1"/>
          </a:solidFill>
          <a:ln>
            <a:noFill/>
          </a:ln>
        </p:spPr>
        <p:txBody>
          <a:bodyPr wrap="none" anchor="ctr"/>
          <a:lstStyle/>
          <a:p>
            <a:pPr algn="ctr" defTabSz="914400" eaLnBrk="0" fontAlgn="base" hangingPunct="0">
              <a:spcBef>
                <a:spcPct val="0"/>
              </a:spcBef>
              <a:spcAft>
                <a:spcPct val="0"/>
              </a:spcAft>
            </a:pPr>
            <a:endParaRPr lang="en-GB" sz="2400">
              <a:solidFill>
                <a:srgbClr val="261748"/>
              </a:solidFill>
              <a:latin typeface="Arial" charset="0"/>
              <a:ea typeface="ＭＳ Ｐゴシック" pitchFamily="112" charset="-128"/>
            </a:endParaRPr>
          </a:p>
        </p:txBody>
      </p:sp>
      <p:sp>
        <p:nvSpPr>
          <p:cNvPr id="1154" name="Rectangle 130"/>
          <p:cNvSpPr>
            <a:spLocks noGrp="1" noChangeArrowheads="1"/>
          </p:cNvSpPr>
          <p:nvPr>
            <p:ph type="title"/>
          </p:nvPr>
        </p:nvSpPr>
        <p:spPr bwMode="auto">
          <a:xfrm>
            <a:off x="1093788" y="307975"/>
            <a:ext cx="72834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2000" tIns="45720" rIns="91440" bIns="0" numCol="1" anchor="b" anchorCtr="0" compatLnSpc="1">
            <a:prstTxWarp prst="textNoShape">
              <a:avLst/>
            </a:prstTxWarp>
          </a:bodyPr>
          <a:lstStyle/>
          <a:p>
            <a:pPr lvl="0"/>
            <a:r>
              <a:rPr lang="en-GB" noProof="0" dirty="0" smtClean="0"/>
              <a:t>Slide title: Don’t edit here!</a:t>
            </a:r>
          </a:p>
        </p:txBody>
      </p:sp>
      <p:sp>
        <p:nvSpPr>
          <p:cNvPr id="1144" name="Line 120"/>
          <p:cNvSpPr>
            <a:spLocks noChangeShapeType="1"/>
          </p:cNvSpPr>
          <p:nvPr/>
        </p:nvSpPr>
        <p:spPr bwMode="auto">
          <a:xfrm>
            <a:off x="115888" y="6477000"/>
            <a:ext cx="89042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fontAlgn="base">
              <a:spcBef>
                <a:spcPct val="20000"/>
              </a:spcBef>
              <a:spcAft>
                <a:spcPct val="0"/>
              </a:spcAft>
              <a:buClr>
                <a:srgbClr val="F8B323"/>
              </a:buClr>
              <a:buFont typeface="Wingdings" pitchFamily="2" charset="2"/>
              <a:buChar char="n"/>
            </a:pPr>
            <a:endParaRPr lang="en-GB" sz="900">
              <a:solidFill>
                <a:srgbClr val="261748"/>
              </a:solidFill>
              <a:latin typeface="Arial" charset="0"/>
              <a:ea typeface="ＭＳ Ｐゴシック" pitchFamily="112" charset="-128"/>
            </a:endParaRPr>
          </a:p>
        </p:txBody>
      </p:sp>
      <p:sp>
        <p:nvSpPr>
          <p:cNvPr id="1147" name="Text Box 123"/>
          <p:cNvSpPr txBox="1">
            <a:spLocks noChangeArrowheads="1"/>
          </p:cNvSpPr>
          <p:nvPr/>
        </p:nvSpPr>
        <p:spPr bwMode="auto">
          <a:xfrm>
            <a:off x="1093788" y="114300"/>
            <a:ext cx="6629400" cy="193675"/>
          </a:xfrm>
          <a:prstGeom prst="rect">
            <a:avLst/>
          </a:prstGeom>
          <a:noFill/>
          <a:ln>
            <a:noFill/>
          </a:ln>
          <a:extLst>
            <a:ext uri="{909E8E84-426E-40dd-AFC4-6F175D3DCCD1}">
              <a14:hiddenFill xmlns:a14="http://schemas.microsoft.com/office/drawing/2010/main">
                <a:solidFill>
                  <a:srgbClr val="251555"/>
                </a:solidFill>
              </a14:hiddenFill>
            </a:ext>
            <a:ext uri="{91240B29-F687-4f45-9708-019B960494DF}">
              <a14:hiddenLine xmlns:a14="http://schemas.microsoft.com/office/drawing/2010/main" w="9525">
                <a:solidFill>
                  <a:schemeClr val="tx1"/>
                </a:solidFill>
                <a:miter lim="800000"/>
                <a:headEnd/>
                <a:tailEnd/>
              </a14:hiddenLine>
            </a:ext>
          </a:extLst>
        </p:spPr>
        <p:txBody>
          <a:bodyPr lIns="79200" tIns="0" rIns="46800" bIns="0" anchor="b"/>
          <a:lstStyle/>
          <a:p>
            <a:pPr defTabSz="914400" eaLnBrk="0" fontAlgn="base" hangingPunct="0">
              <a:lnSpc>
                <a:spcPct val="110000"/>
              </a:lnSpc>
              <a:spcBef>
                <a:spcPct val="50000"/>
              </a:spcBef>
              <a:spcAft>
                <a:spcPct val="0"/>
              </a:spcAft>
            </a:pPr>
            <a:endParaRPr lang="en-GB" sz="1000" dirty="0">
              <a:solidFill>
                <a:srgbClr val="FFFFFF"/>
              </a:solidFill>
              <a:latin typeface="Arial" charset="0"/>
              <a:ea typeface="ＭＳ Ｐゴシック" pitchFamily="112" charset="-128"/>
            </a:endParaRPr>
          </a:p>
        </p:txBody>
      </p:sp>
      <p:pic>
        <p:nvPicPr>
          <p:cNvPr id="1151" name="Picture 127" descr="logo-XFEL_rg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475" y="114300"/>
            <a:ext cx="911225" cy="911225"/>
          </a:xfrm>
          <a:prstGeom prst="rect">
            <a:avLst/>
          </a:prstGeom>
          <a:noFill/>
          <a:extLst>
            <a:ext uri="{909E8E84-426E-40dd-AFC4-6F175D3DCCD1}">
              <a14:hiddenFill xmlns:a14="http://schemas.microsoft.com/office/drawing/2010/main">
                <a:solidFill>
                  <a:srgbClr val="FFFFFF"/>
                </a:solidFill>
              </a14:hiddenFill>
            </a:ext>
          </a:extLst>
        </p:spPr>
      </p:pic>
      <p:sp>
        <p:nvSpPr>
          <p:cNvPr id="1156" name="Rectangle 132"/>
          <p:cNvSpPr>
            <a:spLocks noGrp="1" noChangeAspect="1" noChangeArrowheads="1"/>
          </p:cNvSpPr>
          <p:nvPr>
            <p:ph type="body" idx="1"/>
          </p:nvPr>
        </p:nvSpPr>
        <p:spPr bwMode="auto">
          <a:xfrm>
            <a:off x="404813" y="1347788"/>
            <a:ext cx="7972425" cy="4932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noProof="0" dirty="0" smtClean="0"/>
              <a:t>text format – don’t edit!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17" name="Rechteck 16"/>
          <p:cNvSpPr/>
          <p:nvPr/>
        </p:nvSpPr>
        <p:spPr bwMode="auto">
          <a:xfrm>
            <a:off x="8448938" y="784800"/>
            <a:ext cx="576000" cy="247075"/>
          </a:xfrm>
          <a:prstGeom prst="rect">
            <a:avLst/>
          </a:prstGeom>
          <a:noFill/>
          <a:ln>
            <a:noFill/>
          </a:ln>
        </p:spPr>
        <p:txBody>
          <a:bodyPr vert="horz" wrap="square" lIns="54000" tIns="45720" rIns="54000" bIns="18000" numCol="1" anchor="b" anchorCtr="0" compatLnSpc="1">
            <a:prstTxWarp prst="textNoShape">
              <a:avLst/>
            </a:prstTxWarp>
          </a:bodyPr>
          <a:lstStyle/>
          <a:p>
            <a:pPr algn="ctr" defTabSz="914400" eaLnBrk="0" fontAlgn="base" hangingPunct="0">
              <a:spcBef>
                <a:spcPct val="0"/>
              </a:spcBef>
              <a:spcAft>
                <a:spcPct val="0"/>
              </a:spcAft>
            </a:pPr>
            <a:fld id="{7BD41925-BADA-44CD-9D29-92AC82CF061D}" type="slidenum">
              <a:rPr lang="en-GB" sz="1000" b="1">
                <a:solidFill>
                  <a:srgbClr val="FFFFFF"/>
                </a:solidFill>
                <a:latin typeface="Arial" charset="0"/>
                <a:ea typeface="Geneva" pitchFamily="1" charset="-128"/>
              </a:rPr>
              <a:pPr algn="ctr" defTabSz="914400" eaLnBrk="0" fontAlgn="base" hangingPunct="0">
                <a:spcBef>
                  <a:spcPct val="0"/>
                </a:spcBef>
                <a:spcAft>
                  <a:spcPct val="0"/>
                </a:spcAft>
              </a:pPr>
              <a:t>‹#›</a:t>
            </a:fld>
            <a:endParaRPr lang="en-GB" sz="1000" b="1">
              <a:solidFill>
                <a:srgbClr val="FFFFFF"/>
              </a:solidFill>
              <a:latin typeface="Arial" charset="0"/>
              <a:ea typeface="Geneva" pitchFamily="1" charset="-128"/>
            </a:endParaRPr>
          </a:p>
        </p:txBody>
      </p:sp>
      <p:sp>
        <p:nvSpPr>
          <p:cNvPr id="3" name="Textfeld 2"/>
          <p:cNvSpPr txBox="1"/>
          <p:nvPr/>
        </p:nvSpPr>
        <p:spPr>
          <a:xfrm>
            <a:off x="117475" y="6477000"/>
            <a:ext cx="89027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eaLnBrk="0" hangingPunct="0">
              <a:lnSpc>
                <a:spcPct val="110000"/>
              </a:lnSpc>
              <a:spcBef>
                <a:spcPct val="0"/>
              </a:spcBef>
              <a:buClrTx/>
              <a:buFontTx/>
              <a:buNone/>
              <a:defRPr sz="800">
                <a:solidFill>
                  <a:srgbClr val="000000"/>
                </a:solidFill>
              </a:defRPr>
            </a:lvl1pPr>
          </a:lstStyle>
          <a:p>
            <a:pPr defTabSz="914400" fontAlgn="base">
              <a:spcAft>
                <a:spcPct val="0"/>
              </a:spcAft>
            </a:pPr>
            <a:r>
              <a:rPr lang="en-GB" dirty="0" smtClean="0">
                <a:latin typeface="Arial" charset="0"/>
                <a:ea typeface="ＭＳ Ｐゴシック" pitchFamily="112" charset="-128"/>
              </a:rPr>
              <a:t>03.02.2016 European XFEL Data Processing Workshop</a:t>
            </a:r>
          </a:p>
          <a:p>
            <a:pPr defTabSz="914400" fontAlgn="base">
              <a:spcAft>
                <a:spcPct val="0"/>
              </a:spcAft>
            </a:pPr>
            <a:r>
              <a:rPr lang="en-GB" dirty="0" smtClean="0">
                <a:latin typeface="Arial" charset="0"/>
                <a:ea typeface="ＭＳ Ｐゴシック" pitchFamily="112" charset="-128"/>
              </a:rPr>
              <a:t>Steffen Hauf, European XFEL GmbH</a:t>
            </a:r>
          </a:p>
        </p:txBody>
      </p:sp>
    </p:spTree>
    <p:extLst>
      <p:ext uri="{BB962C8B-B14F-4D97-AF65-F5344CB8AC3E}">
        <p14:creationId xmlns:p14="http://schemas.microsoft.com/office/powerpoint/2010/main" val="3793016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Arial" charset="0"/>
          <a:ea typeface="ＭＳ Ｐゴシック" pitchFamily="112" charset="-128"/>
        </a:defRPr>
      </a:lvl2pPr>
      <a:lvl3pPr algn="l" rtl="0" eaLnBrk="1" fontAlgn="base" hangingPunct="1">
        <a:spcBef>
          <a:spcPct val="0"/>
        </a:spcBef>
        <a:spcAft>
          <a:spcPct val="0"/>
        </a:spcAft>
        <a:defRPr sz="2400" b="1">
          <a:solidFill>
            <a:schemeClr val="bg1"/>
          </a:solidFill>
          <a:latin typeface="Arial" charset="0"/>
          <a:ea typeface="ＭＳ Ｐゴシック" pitchFamily="112" charset="-128"/>
        </a:defRPr>
      </a:lvl3pPr>
      <a:lvl4pPr algn="l" rtl="0" eaLnBrk="1" fontAlgn="base" hangingPunct="1">
        <a:spcBef>
          <a:spcPct val="0"/>
        </a:spcBef>
        <a:spcAft>
          <a:spcPct val="0"/>
        </a:spcAft>
        <a:defRPr sz="2400" b="1">
          <a:solidFill>
            <a:schemeClr val="bg1"/>
          </a:solidFill>
          <a:latin typeface="Arial" charset="0"/>
          <a:ea typeface="ＭＳ Ｐゴシック" pitchFamily="112" charset="-128"/>
        </a:defRPr>
      </a:lvl4pPr>
      <a:lvl5pPr algn="l" rtl="0" eaLnBrk="1" fontAlgn="base" hangingPunct="1">
        <a:spcBef>
          <a:spcPct val="0"/>
        </a:spcBef>
        <a:spcAft>
          <a:spcPct val="0"/>
        </a:spcAft>
        <a:defRPr sz="2400" b="1">
          <a:solidFill>
            <a:schemeClr val="bg1"/>
          </a:solidFill>
          <a:latin typeface="Arial" charset="0"/>
          <a:ea typeface="ＭＳ Ｐゴシック" pitchFamily="112" charset="-128"/>
        </a:defRPr>
      </a:lvl5pPr>
      <a:lvl6pPr marL="457200" algn="l" rtl="0" eaLnBrk="1" fontAlgn="base" hangingPunct="1">
        <a:spcBef>
          <a:spcPct val="0"/>
        </a:spcBef>
        <a:spcAft>
          <a:spcPct val="0"/>
        </a:spcAft>
        <a:defRPr sz="2400" b="1">
          <a:solidFill>
            <a:schemeClr val="bg1"/>
          </a:solidFill>
          <a:latin typeface="Arial" charset="0"/>
          <a:ea typeface="ＭＳ Ｐゴシック" pitchFamily="112" charset="-128"/>
        </a:defRPr>
      </a:lvl6pPr>
      <a:lvl7pPr marL="914400" algn="l" rtl="0" eaLnBrk="1" fontAlgn="base" hangingPunct="1">
        <a:spcBef>
          <a:spcPct val="0"/>
        </a:spcBef>
        <a:spcAft>
          <a:spcPct val="0"/>
        </a:spcAft>
        <a:defRPr sz="2400" b="1">
          <a:solidFill>
            <a:schemeClr val="bg1"/>
          </a:solidFill>
          <a:latin typeface="Arial" charset="0"/>
          <a:ea typeface="ＭＳ Ｐゴシック" pitchFamily="112" charset="-128"/>
        </a:defRPr>
      </a:lvl7pPr>
      <a:lvl8pPr marL="1371600" algn="l" rtl="0" eaLnBrk="1" fontAlgn="base" hangingPunct="1">
        <a:spcBef>
          <a:spcPct val="0"/>
        </a:spcBef>
        <a:spcAft>
          <a:spcPct val="0"/>
        </a:spcAft>
        <a:defRPr sz="2400" b="1">
          <a:solidFill>
            <a:schemeClr val="bg1"/>
          </a:solidFill>
          <a:latin typeface="Arial" charset="0"/>
          <a:ea typeface="ＭＳ Ｐゴシック" pitchFamily="112" charset="-128"/>
        </a:defRPr>
      </a:lvl8pPr>
      <a:lvl9pPr marL="1828800" algn="l" rtl="0" eaLnBrk="1" fontAlgn="base" hangingPunct="1">
        <a:spcBef>
          <a:spcPct val="0"/>
        </a:spcBef>
        <a:spcAft>
          <a:spcPct val="0"/>
        </a:spcAft>
        <a:defRPr sz="2400" b="1">
          <a:solidFill>
            <a:schemeClr val="bg1"/>
          </a:solidFill>
          <a:latin typeface="Arial" charset="0"/>
          <a:ea typeface="ＭＳ Ｐゴシック" pitchFamily="112" charset="-128"/>
        </a:defRPr>
      </a:lvl9pPr>
    </p:titleStyle>
    <p:bodyStyle>
      <a:lvl1pPr marL="298450" indent="-298450" algn="l" rtl="0" eaLnBrk="1" fontAlgn="base" hangingPunct="1">
        <a:spcBef>
          <a:spcPts val="600"/>
        </a:spcBef>
        <a:spcAft>
          <a:spcPct val="0"/>
        </a:spcAft>
        <a:buClr>
          <a:schemeClr val="accent2"/>
        </a:buClr>
        <a:buSzPct val="80000"/>
        <a:buFont typeface="Wingdings" pitchFamily="2" charset="2"/>
        <a:buChar char="n"/>
        <a:defRPr sz="2400">
          <a:solidFill>
            <a:schemeClr val="tx2"/>
          </a:solidFill>
          <a:latin typeface="+mn-lt"/>
          <a:ea typeface="+mn-ea"/>
          <a:cs typeface="+mn-cs"/>
        </a:defRPr>
      </a:lvl1pPr>
      <a:lvl2pPr marL="558800" indent="-258763" algn="l" rtl="0" eaLnBrk="1" fontAlgn="base" hangingPunct="1">
        <a:spcBef>
          <a:spcPts val="600"/>
        </a:spcBef>
        <a:spcAft>
          <a:spcPct val="0"/>
        </a:spcAft>
        <a:buClr>
          <a:schemeClr val="accent1"/>
        </a:buClr>
        <a:buFont typeface="Wingdings" pitchFamily="2" charset="2"/>
        <a:buChar char="§"/>
        <a:defRPr sz="2400">
          <a:solidFill>
            <a:schemeClr val="tx2"/>
          </a:solidFill>
          <a:latin typeface="+mn-lt"/>
          <a:ea typeface="+mn-ea"/>
        </a:defRPr>
      </a:lvl2pPr>
      <a:lvl3pPr marL="817563" indent="-257175" algn="l" rtl="0" eaLnBrk="1" fontAlgn="base" hangingPunct="1">
        <a:spcBef>
          <a:spcPts val="600"/>
        </a:spcBef>
        <a:spcAft>
          <a:spcPct val="0"/>
        </a:spcAft>
        <a:buClr>
          <a:schemeClr val="accent2"/>
        </a:buClr>
        <a:buSzPct val="60000"/>
        <a:buFont typeface="Wingdings" pitchFamily="2" charset="2"/>
        <a:buChar char=""/>
        <a:defRPr sz="2400">
          <a:solidFill>
            <a:schemeClr val="tx2"/>
          </a:solidFill>
          <a:latin typeface="+mn-lt"/>
          <a:ea typeface="+mn-ea"/>
        </a:defRPr>
      </a:lvl3pPr>
      <a:lvl4pPr marL="1077913" indent="-258763" algn="l" rtl="0" eaLnBrk="1" fontAlgn="base" hangingPunct="1">
        <a:spcBef>
          <a:spcPts val="600"/>
        </a:spcBef>
        <a:spcAft>
          <a:spcPct val="0"/>
        </a:spcAft>
        <a:buClr>
          <a:schemeClr val="hlink"/>
        </a:buClr>
        <a:buFont typeface="Wingdings" pitchFamily="2" charset="2"/>
        <a:buChar char="§"/>
        <a:defRPr sz="2400">
          <a:solidFill>
            <a:srgbClr val="100F2E"/>
          </a:solidFill>
          <a:latin typeface="+mn-lt"/>
          <a:ea typeface="+mn-ea"/>
        </a:defRPr>
      </a:lvl4pPr>
      <a:lvl5pPr marL="1312863" indent="-223838" algn="l" rtl="0" eaLnBrk="1" fontAlgn="base" hangingPunct="1">
        <a:spcBef>
          <a:spcPts val="600"/>
        </a:spcBef>
        <a:spcAft>
          <a:spcPct val="0"/>
        </a:spcAft>
        <a:buClr>
          <a:schemeClr val="accent2"/>
        </a:buClr>
        <a:buChar char="»"/>
        <a:defRPr sz="2400">
          <a:solidFill>
            <a:srgbClr val="100F2E"/>
          </a:solidFill>
          <a:latin typeface="+mn-lt"/>
          <a:ea typeface="+mn-ea"/>
        </a:defRPr>
      </a:lvl5pPr>
      <a:lvl6pPr marL="17700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6pPr>
      <a:lvl7pPr marL="22272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7pPr>
      <a:lvl8pPr marL="26844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8pPr>
      <a:lvl9pPr marL="31416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 name="Picture 134" descr="Undulator_final_nurh#50DE97_rech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2325" y="114300"/>
            <a:ext cx="582613" cy="917575"/>
          </a:xfrm>
          <a:prstGeom prst="rect">
            <a:avLst/>
          </a:prstGeom>
          <a:noFill/>
          <a:extLst>
            <a:ext uri="{909E8E84-426E-40dd-AFC4-6F175D3DCCD1}">
              <a14:hiddenFill xmlns:a14="http://schemas.microsoft.com/office/drawing/2010/main">
                <a:solidFill>
                  <a:srgbClr val="FFFFFF"/>
                </a:solidFill>
              </a14:hiddenFill>
            </a:ext>
          </a:extLst>
        </p:spPr>
      </p:pic>
      <p:sp>
        <p:nvSpPr>
          <p:cNvPr id="1146" name="Rectangle 122"/>
          <p:cNvSpPr>
            <a:spLocks noChangeArrowheads="1"/>
          </p:cNvSpPr>
          <p:nvPr/>
        </p:nvSpPr>
        <p:spPr bwMode="auto">
          <a:xfrm>
            <a:off x="1093788" y="114300"/>
            <a:ext cx="7283450" cy="915988"/>
          </a:xfrm>
          <a:prstGeom prst="rect">
            <a:avLst/>
          </a:prstGeom>
          <a:solidFill>
            <a:schemeClr val="tx1"/>
          </a:solidFill>
          <a:ln>
            <a:noFill/>
          </a:ln>
        </p:spPr>
        <p:txBody>
          <a:bodyPr wrap="none" anchor="ctr"/>
          <a:lstStyle/>
          <a:p>
            <a:pPr algn="ctr" defTabSz="914400" eaLnBrk="0" fontAlgn="base" hangingPunct="0">
              <a:spcBef>
                <a:spcPct val="0"/>
              </a:spcBef>
              <a:spcAft>
                <a:spcPct val="0"/>
              </a:spcAft>
            </a:pPr>
            <a:endParaRPr lang="en-GB" sz="2400">
              <a:solidFill>
                <a:srgbClr val="261748"/>
              </a:solidFill>
              <a:latin typeface="Arial" charset="0"/>
              <a:ea typeface="ＭＳ Ｐゴシック" pitchFamily="112" charset="-128"/>
            </a:endParaRPr>
          </a:p>
        </p:txBody>
      </p:sp>
      <p:sp>
        <p:nvSpPr>
          <p:cNvPr id="1154" name="Rectangle 130"/>
          <p:cNvSpPr>
            <a:spLocks noGrp="1" noChangeArrowheads="1"/>
          </p:cNvSpPr>
          <p:nvPr>
            <p:ph type="title"/>
          </p:nvPr>
        </p:nvSpPr>
        <p:spPr bwMode="auto">
          <a:xfrm>
            <a:off x="1093788" y="307975"/>
            <a:ext cx="72834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2000" tIns="45720" rIns="91440" bIns="0" numCol="1" anchor="b" anchorCtr="0" compatLnSpc="1">
            <a:prstTxWarp prst="textNoShape">
              <a:avLst/>
            </a:prstTxWarp>
          </a:bodyPr>
          <a:lstStyle/>
          <a:p>
            <a:pPr lvl="0"/>
            <a:r>
              <a:rPr lang="en-GB" noProof="0" dirty="0" smtClean="0"/>
              <a:t>Slide title: Don’t edit here!</a:t>
            </a:r>
          </a:p>
        </p:txBody>
      </p:sp>
      <p:sp>
        <p:nvSpPr>
          <p:cNvPr id="1144" name="Line 120"/>
          <p:cNvSpPr>
            <a:spLocks noChangeShapeType="1"/>
          </p:cNvSpPr>
          <p:nvPr/>
        </p:nvSpPr>
        <p:spPr bwMode="auto">
          <a:xfrm>
            <a:off x="115888" y="6477000"/>
            <a:ext cx="89042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fontAlgn="base">
              <a:spcBef>
                <a:spcPct val="20000"/>
              </a:spcBef>
              <a:spcAft>
                <a:spcPct val="0"/>
              </a:spcAft>
              <a:buClr>
                <a:srgbClr val="F8B323"/>
              </a:buClr>
              <a:buFont typeface="Wingdings" pitchFamily="2" charset="2"/>
              <a:buChar char="n"/>
            </a:pPr>
            <a:endParaRPr lang="en-GB" sz="900">
              <a:solidFill>
                <a:srgbClr val="261748"/>
              </a:solidFill>
              <a:latin typeface="Arial" charset="0"/>
              <a:ea typeface="ＭＳ Ｐゴシック" pitchFamily="112" charset="-128"/>
            </a:endParaRPr>
          </a:p>
        </p:txBody>
      </p:sp>
      <p:sp>
        <p:nvSpPr>
          <p:cNvPr id="1147" name="Text Box 123"/>
          <p:cNvSpPr txBox="1">
            <a:spLocks noChangeArrowheads="1"/>
          </p:cNvSpPr>
          <p:nvPr/>
        </p:nvSpPr>
        <p:spPr bwMode="auto">
          <a:xfrm>
            <a:off x="1093788" y="114300"/>
            <a:ext cx="6629400" cy="193675"/>
          </a:xfrm>
          <a:prstGeom prst="rect">
            <a:avLst/>
          </a:prstGeom>
          <a:noFill/>
          <a:ln>
            <a:noFill/>
          </a:ln>
          <a:extLst>
            <a:ext uri="{909E8E84-426E-40dd-AFC4-6F175D3DCCD1}">
              <a14:hiddenFill xmlns:a14="http://schemas.microsoft.com/office/drawing/2010/main">
                <a:solidFill>
                  <a:srgbClr val="251555"/>
                </a:solidFill>
              </a14:hiddenFill>
            </a:ext>
            <a:ext uri="{91240B29-F687-4f45-9708-019B960494DF}">
              <a14:hiddenLine xmlns:a14="http://schemas.microsoft.com/office/drawing/2010/main" w="9525">
                <a:solidFill>
                  <a:schemeClr val="tx1"/>
                </a:solidFill>
                <a:miter lim="800000"/>
                <a:headEnd/>
                <a:tailEnd/>
              </a14:hiddenLine>
            </a:ext>
          </a:extLst>
        </p:spPr>
        <p:txBody>
          <a:bodyPr lIns="79200" tIns="0" rIns="46800" bIns="0" anchor="b"/>
          <a:lstStyle/>
          <a:p>
            <a:pPr defTabSz="914400" eaLnBrk="0" fontAlgn="base" hangingPunct="0">
              <a:lnSpc>
                <a:spcPct val="110000"/>
              </a:lnSpc>
              <a:spcBef>
                <a:spcPct val="50000"/>
              </a:spcBef>
              <a:spcAft>
                <a:spcPct val="0"/>
              </a:spcAft>
            </a:pPr>
            <a:endParaRPr lang="en-GB" sz="1000" dirty="0">
              <a:solidFill>
                <a:srgbClr val="FFFFFF"/>
              </a:solidFill>
              <a:latin typeface="Arial" charset="0"/>
              <a:ea typeface="ＭＳ Ｐゴシック" pitchFamily="112" charset="-128"/>
            </a:endParaRPr>
          </a:p>
        </p:txBody>
      </p:sp>
      <p:pic>
        <p:nvPicPr>
          <p:cNvPr id="1151" name="Picture 127" descr="logo-XFEL_rg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475" y="114300"/>
            <a:ext cx="911225" cy="911225"/>
          </a:xfrm>
          <a:prstGeom prst="rect">
            <a:avLst/>
          </a:prstGeom>
          <a:noFill/>
          <a:extLst>
            <a:ext uri="{909E8E84-426E-40dd-AFC4-6F175D3DCCD1}">
              <a14:hiddenFill xmlns:a14="http://schemas.microsoft.com/office/drawing/2010/main">
                <a:solidFill>
                  <a:srgbClr val="FFFFFF"/>
                </a:solidFill>
              </a14:hiddenFill>
            </a:ext>
          </a:extLst>
        </p:spPr>
      </p:pic>
      <p:sp>
        <p:nvSpPr>
          <p:cNvPr id="1156" name="Rectangle 132"/>
          <p:cNvSpPr>
            <a:spLocks noGrp="1" noChangeAspect="1" noChangeArrowheads="1"/>
          </p:cNvSpPr>
          <p:nvPr>
            <p:ph type="body" idx="1"/>
          </p:nvPr>
        </p:nvSpPr>
        <p:spPr bwMode="auto">
          <a:xfrm>
            <a:off x="404813" y="1347788"/>
            <a:ext cx="7972425" cy="4932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noProof="0" dirty="0" smtClean="0"/>
              <a:t>text format – don’t edit!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17" name="Rechteck 16"/>
          <p:cNvSpPr/>
          <p:nvPr/>
        </p:nvSpPr>
        <p:spPr bwMode="auto">
          <a:xfrm>
            <a:off x="8448938" y="784800"/>
            <a:ext cx="576000" cy="247075"/>
          </a:xfrm>
          <a:prstGeom prst="rect">
            <a:avLst/>
          </a:prstGeom>
          <a:noFill/>
          <a:ln>
            <a:noFill/>
          </a:ln>
        </p:spPr>
        <p:txBody>
          <a:bodyPr vert="horz" wrap="square" lIns="54000" tIns="45720" rIns="54000" bIns="18000" numCol="1" anchor="b" anchorCtr="0" compatLnSpc="1">
            <a:prstTxWarp prst="textNoShape">
              <a:avLst/>
            </a:prstTxWarp>
          </a:bodyPr>
          <a:lstStyle/>
          <a:p>
            <a:pPr algn="ctr" defTabSz="914400" eaLnBrk="0" fontAlgn="base" hangingPunct="0">
              <a:spcBef>
                <a:spcPct val="0"/>
              </a:spcBef>
              <a:spcAft>
                <a:spcPct val="0"/>
              </a:spcAft>
            </a:pPr>
            <a:fld id="{7BD41925-BADA-44CD-9D29-92AC82CF061D}" type="slidenum">
              <a:rPr lang="en-GB" sz="1000" b="1" smtClean="0">
                <a:solidFill>
                  <a:srgbClr val="FFFFFF"/>
                </a:solidFill>
                <a:latin typeface="Arial" charset="0"/>
                <a:ea typeface="Geneva" pitchFamily="1" charset="-128"/>
              </a:rPr>
              <a:pPr algn="ctr" defTabSz="914400" eaLnBrk="0" fontAlgn="base" hangingPunct="0">
                <a:spcBef>
                  <a:spcPct val="0"/>
                </a:spcBef>
                <a:spcAft>
                  <a:spcPct val="0"/>
                </a:spcAft>
              </a:pPr>
              <a:t>‹#›</a:t>
            </a:fld>
            <a:endParaRPr lang="en-GB" sz="1000" b="1" smtClean="0">
              <a:solidFill>
                <a:srgbClr val="FFFFFF"/>
              </a:solidFill>
              <a:latin typeface="Arial" charset="0"/>
              <a:ea typeface="Geneva" pitchFamily="1" charset="-128"/>
            </a:endParaRPr>
          </a:p>
        </p:txBody>
      </p:sp>
      <p:sp>
        <p:nvSpPr>
          <p:cNvPr id="3" name="Textfeld 2"/>
          <p:cNvSpPr txBox="1"/>
          <p:nvPr/>
        </p:nvSpPr>
        <p:spPr>
          <a:xfrm>
            <a:off x="117475" y="6477000"/>
            <a:ext cx="89027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eaLnBrk="0" hangingPunct="0">
              <a:lnSpc>
                <a:spcPct val="110000"/>
              </a:lnSpc>
              <a:spcBef>
                <a:spcPct val="0"/>
              </a:spcBef>
              <a:buClrTx/>
              <a:buFontTx/>
              <a:buNone/>
              <a:defRPr sz="800">
                <a:solidFill>
                  <a:srgbClr val="000000"/>
                </a:solidFill>
              </a:defRPr>
            </a:lvl1pPr>
          </a:lstStyle>
          <a:p>
            <a:pPr defTabSz="914400" fontAlgn="base">
              <a:spcAft>
                <a:spcPct val="0"/>
              </a:spcAft>
            </a:pPr>
            <a:r>
              <a:rPr lang="en-GB" dirty="0" smtClean="0">
                <a:latin typeface="Arial" charset="0"/>
                <a:ea typeface="ＭＳ Ｐゴシック" pitchFamily="112" charset="-128"/>
              </a:rPr>
              <a:t>03.02.2016 European XFEL Data Processing Workshop</a:t>
            </a:r>
          </a:p>
          <a:p>
            <a:pPr defTabSz="914400" fontAlgn="base">
              <a:spcAft>
                <a:spcPct val="0"/>
              </a:spcAft>
            </a:pPr>
            <a:r>
              <a:rPr lang="en-GB" dirty="0" smtClean="0">
                <a:latin typeface="Arial" charset="0"/>
                <a:ea typeface="ＭＳ Ｐゴシック" pitchFamily="112" charset="-128"/>
              </a:rPr>
              <a:t>Steffen Hauf, European XFEL GmbH</a:t>
            </a:r>
          </a:p>
        </p:txBody>
      </p:sp>
    </p:spTree>
    <p:extLst>
      <p:ext uri="{BB962C8B-B14F-4D97-AF65-F5344CB8AC3E}">
        <p14:creationId xmlns:p14="http://schemas.microsoft.com/office/powerpoint/2010/main" val="338914112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hf hdr="0" ftr="0" dt="0"/>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Arial" charset="0"/>
          <a:ea typeface="ＭＳ Ｐゴシック" pitchFamily="112" charset="-128"/>
        </a:defRPr>
      </a:lvl2pPr>
      <a:lvl3pPr algn="l" rtl="0" eaLnBrk="1" fontAlgn="base" hangingPunct="1">
        <a:spcBef>
          <a:spcPct val="0"/>
        </a:spcBef>
        <a:spcAft>
          <a:spcPct val="0"/>
        </a:spcAft>
        <a:defRPr sz="2400" b="1">
          <a:solidFill>
            <a:schemeClr val="bg1"/>
          </a:solidFill>
          <a:latin typeface="Arial" charset="0"/>
          <a:ea typeface="ＭＳ Ｐゴシック" pitchFamily="112" charset="-128"/>
        </a:defRPr>
      </a:lvl3pPr>
      <a:lvl4pPr algn="l" rtl="0" eaLnBrk="1" fontAlgn="base" hangingPunct="1">
        <a:spcBef>
          <a:spcPct val="0"/>
        </a:spcBef>
        <a:spcAft>
          <a:spcPct val="0"/>
        </a:spcAft>
        <a:defRPr sz="2400" b="1">
          <a:solidFill>
            <a:schemeClr val="bg1"/>
          </a:solidFill>
          <a:latin typeface="Arial" charset="0"/>
          <a:ea typeface="ＭＳ Ｐゴシック" pitchFamily="112" charset="-128"/>
        </a:defRPr>
      </a:lvl4pPr>
      <a:lvl5pPr algn="l" rtl="0" eaLnBrk="1" fontAlgn="base" hangingPunct="1">
        <a:spcBef>
          <a:spcPct val="0"/>
        </a:spcBef>
        <a:spcAft>
          <a:spcPct val="0"/>
        </a:spcAft>
        <a:defRPr sz="2400" b="1">
          <a:solidFill>
            <a:schemeClr val="bg1"/>
          </a:solidFill>
          <a:latin typeface="Arial" charset="0"/>
          <a:ea typeface="ＭＳ Ｐゴシック" pitchFamily="112" charset="-128"/>
        </a:defRPr>
      </a:lvl5pPr>
      <a:lvl6pPr marL="457200" algn="l" rtl="0" eaLnBrk="1" fontAlgn="base" hangingPunct="1">
        <a:spcBef>
          <a:spcPct val="0"/>
        </a:spcBef>
        <a:spcAft>
          <a:spcPct val="0"/>
        </a:spcAft>
        <a:defRPr sz="2400" b="1">
          <a:solidFill>
            <a:schemeClr val="bg1"/>
          </a:solidFill>
          <a:latin typeface="Arial" charset="0"/>
          <a:ea typeface="ＭＳ Ｐゴシック" pitchFamily="112" charset="-128"/>
        </a:defRPr>
      </a:lvl6pPr>
      <a:lvl7pPr marL="914400" algn="l" rtl="0" eaLnBrk="1" fontAlgn="base" hangingPunct="1">
        <a:spcBef>
          <a:spcPct val="0"/>
        </a:spcBef>
        <a:spcAft>
          <a:spcPct val="0"/>
        </a:spcAft>
        <a:defRPr sz="2400" b="1">
          <a:solidFill>
            <a:schemeClr val="bg1"/>
          </a:solidFill>
          <a:latin typeface="Arial" charset="0"/>
          <a:ea typeface="ＭＳ Ｐゴシック" pitchFamily="112" charset="-128"/>
        </a:defRPr>
      </a:lvl7pPr>
      <a:lvl8pPr marL="1371600" algn="l" rtl="0" eaLnBrk="1" fontAlgn="base" hangingPunct="1">
        <a:spcBef>
          <a:spcPct val="0"/>
        </a:spcBef>
        <a:spcAft>
          <a:spcPct val="0"/>
        </a:spcAft>
        <a:defRPr sz="2400" b="1">
          <a:solidFill>
            <a:schemeClr val="bg1"/>
          </a:solidFill>
          <a:latin typeface="Arial" charset="0"/>
          <a:ea typeface="ＭＳ Ｐゴシック" pitchFamily="112" charset="-128"/>
        </a:defRPr>
      </a:lvl8pPr>
      <a:lvl9pPr marL="1828800" algn="l" rtl="0" eaLnBrk="1" fontAlgn="base" hangingPunct="1">
        <a:spcBef>
          <a:spcPct val="0"/>
        </a:spcBef>
        <a:spcAft>
          <a:spcPct val="0"/>
        </a:spcAft>
        <a:defRPr sz="2400" b="1">
          <a:solidFill>
            <a:schemeClr val="bg1"/>
          </a:solidFill>
          <a:latin typeface="Arial" charset="0"/>
          <a:ea typeface="ＭＳ Ｐゴシック" pitchFamily="112" charset="-128"/>
        </a:defRPr>
      </a:lvl9pPr>
    </p:titleStyle>
    <p:bodyStyle>
      <a:lvl1pPr marL="298450" indent="-298450" algn="l" rtl="0" eaLnBrk="1" fontAlgn="base" hangingPunct="1">
        <a:spcBef>
          <a:spcPts val="600"/>
        </a:spcBef>
        <a:spcAft>
          <a:spcPct val="0"/>
        </a:spcAft>
        <a:buClr>
          <a:schemeClr val="accent2"/>
        </a:buClr>
        <a:buSzPct val="80000"/>
        <a:buFont typeface="Wingdings" pitchFamily="2" charset="2"/>
        <a:buChar char="n"/>
        <a:defRPr sz="2400">
          <a:solidFill>
            <a:schemeClr val="tx2"/>
          </a:solidFill>
          <a:latin typeface="+mn-lt"/>
          <a:ea typeface="+mn-ea"/>
          <a:cs typeface="+mn-cs"/>
        </a:defRPr>
      </a:lvl1pPr>
      <a:lvl2pPr marL="558800" indent="-258763" algn="l" rtl="0" eaLnBrk="1" fontAlgn="base" hangingPunct="1">
        <a:spcBef>
          <a:spcPts val="600"/>
        </a:spcBef>
        <a:spcAft>
          <a:spcPct val="0"/>
        </a:spcAft>
        <a:buClr>
          <a:schemeClr val="accent1"/>
        </a:buClr>
        <a:buFont typeface="Wingdings" pitchFamily="2" charset="2"/>
        <a:buChar char="§"/>
        <a:defRPr sz="2400">
          <a:solidFill>
            <a:schemeClr val="tx2"/>
          </a:solidFill>
          <a:latin typeface="+mn-lt"/>
          <a:ea typeface="+mn-ea"/>
        </a:defRPr>
      </a:lvl2pPr>
      <a:lvl3pPr marL="817563" indent="-257175" algn="l" rtl="0" eaLnBrk="1" fontAlgn="base" hangingPunct="1">
        <a:spcBef>
          <a:spcPts val="600"/>
        </a:spcBef>
        <a:spcAft>
          <a:spcPct val="0"/>
        </a:spcAft>
        <a:buClr>
          <a:schemeClr val="accent2"/>
        </a:buClr>
        <a:buSzPct val="60000"/>
        <a:buFont typeface="Wingdings" pitchFamily="2" charset="2"/>
        <a:buChar char=""/>
        <a:defRPr sz="2400">
          <a:solidFill>
            <a:schemeClr val="tx2"/>
          </a:solidFill>
          <a:latin typeface="+mn-lt"/>
          <a:ea typeface="+mn-ea"/>
        </a:defRPr>
      </a:lvl3pPr>
      <a:lvl4pPr marL="1077913" indent="-258763" algn="l" rtl="0" eaLnBrk="1" fontAlgn="base" hangingPunct="1">
        <a:spcBef>
          <a:spcPts val="600"/>
        </a:spcBef>
        <a:spcAft>
          <a:spcPct val="0"/>
        </a:spcAft>
        <a:buClr>
          <a:schemeClr val="hlink"/>
        </a:buClr>
        <a:buFont typeface="Wingdings" pitchFamily="2" charset="2"/>
        <a:buChar char="§"/>
        <a:defRPr sz="2400">
          <a:solidFill>
            <a:srgbClr val="100F2E"/>
          </a:solidFill>
          <a:latin typeface="+mn-lt"/>
          <a:ea typeface="+mn-ea"/>
        </a:defRPr>
      </a:lvl4pPr>
      <a:lvl5pPr marL="1312863" indent="-223838" algn="l" rtl="0" eaLnBrk="1" fontAlgn="base" hangingPunct="1">
        <a:spcBef>
          <a:spcPts val="600"/>
        </a:spcBef>
        <a:spcAft>
          <a:spcPct val="0"/>
        </a:spcAft>
        <a:buClr>
          <a:schemeClr val="accent2"/>
        </a:buClr>
        <a:buChar char="»"/>
        <a:defRPr sz="2400">
          <a:solidFill>
            <a:srgbClr val="100F2E"/>
          </a:solidFill>
          <a:latin typeface="+mn-lt"/>
          <a:ea typeface="+mn-ea"/>
        </a:defRPr>
      </a:lvl5pPr>
      <a:lvl6pPr marL="17700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6pPr>
      <a:lvl7pPr marL="22272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7pPr>
      <a:lvl8pPr marL="26844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8pPr>
      <a:lvl9pPr marL="31416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sz="quarter"/>
          </p:nvPr>
        </p:nvSpPr>
        <p:spPr>
          <a:xfrm>
            <a:off x="345795" y="2092885"/>
            <a:ext cx="8331200" cy="1844675"/>
          </a:xfrm>
        </p:spPr>
        <p:txBody>
          <a:bodyPr/>
          <a:lstStyle/>
          <a:p>
            <a:r>
              <a:rPr lang="de-DE" sz="3600" b="1" dirty="0" smtClean="0"/>
              <a:t>An </a:t>
            </a:r>
            <a:r>
              <a:rPr lang="de-DE" sz="3600" b="1" dirty="0" err="1" smtClean="0"/>
              <a:t>Introduction</a:t>
            </a:r>
            <a:r>
              <a:rPr lang="de-DE" sz="3600" b="1" dirty="0" smtClean="0"/>
              <a:t> </a:t>
            </a:r>
            <a:r>
              <a:rPr lang="de-DE" sz="3600" b="1" dirty="0" err="1" smtClean="0"/>
              <a:t>into</a:t>
            </a:r>
            <a:r>
              <a:rPr lang="de-DE" sz="3600" b="1" dirty="0" smtClean="0"/>
              <a:t> </a:t>
            </a:r>
            <a:r>
              <a:rPr lang="de-DE" sz="3600" b="1" dirty="0" err="1" smtClean="0"/>
              <a:t>foreseen</a:t>
            </a:r>
            <a:r>
              <a:rPr lang="de-DE" sz="3600" b="1" dirty="0" smtClean="0"/>
              <a:t> </a:t>
            </a:r>
            <a:r>
              <a:rPr lang="de-DE" sz="3600" b="1" dirty="0" err="1" smtClean="0"/>
              <a:t>dataflows</a:t>
            </a:r>
            <a:r>
              <a:rPr lang="de-DE" sz="3600" b="1" dirty="0" smtClean="0"/>
              <a:t> </a:t>
            </a:r>
            <a:r>
              <a:rPr lang="de-DE" sz="3600" b="1" dirty="0" err="1" smtClean="0"/>
              <a:t>at</a:t>
            </a:r>
            <a:r>
              <a:rPr lang="de-DE" sz="3600" b="1" dirty="0" smtClean="0"/>
              <a:t> </a:t>
            </a:r>
            <a:r>
              <a:rPr lang="de-DE" sz="3600" b="1" dirty="0" err="1" smtClean="0"/>
              <a:t>the</a:t>
            </a:r>
            <a:r>
              <a:rPr lang="de-DE" sz="3600" b="1" dirty="0" smtClean="0"/>
              <a:t> European XFEL</a:t>
            </a:r>
            <a:br>
              <a:rPr lang="de-DE" sz="3600" b="1" dirty="0" smtClean="0"/>
            </a:br>
            <a:r>
              <a:rPr lang="de-DE" sz="3600" b="1" dirty="0" smtClean="0"/>
              <a:t>(</a:t>
            </a:r>
            <a:r>
              <a:rPr lang="de-DE" sz="3600" b="1" dirty="0" err="1" smtClean="0"/>
              <a:t>and</a:t>
            </a:r>
            <a:r>
              <a:rPr lang="de-DE" sz="3600" b="1" dirty="0" smtClean="0"/>
              <a:t> </a:t>
            </a:r>
            <a:r>
              <a:rPr lang="de-DE" sz="3600" b="1" dirty="0" err="1" smtClean="0"/>
              <a:t>common</a:t>
            </a:r>
            <a:r>
              <a:rPr lang="de-DE" sz="3600" b="1" dirty="0" smtClean="0"/>
              <a:t> </a:t>
            </a:r>
            <a:r>
              <a:rPr lang="de-DE" sz="3600" b="1" dirty="0" err="1" smtClean="0"/>
              <a:t>vocabulary</a:t>
            </a:r>
            <a:r>
              <a:rPr lang="de-DE" sz="3600" b="1" dirty="0" smtClean="0"/>
              <a:t>)</a:t>
            </a:r>
            <a:endParaRPr lang="de-DE" sz="2400" b="1" dirty="0"/>
          </a:p>
        </p:txBody>
      </p:sp>
      <p:sp>
        <p:nvSpPr>
          <p:cNvPr id="4" name="TextBox 3"/>
          <p:cNvSpPr txBox="1"/>
          <p:nvPr/>
        </p:nvSpPr>
        <p:spPr>
          <a:xfrm>
            <a:off x="254000" y="4139453"/>
            <a:ext cx="8650942" cy="1169551"/>
          </a:xfrm>
          <a:prstGeom prst="rect">
            <a:avLst/>
          </a:prstGeom>
          <a:noFill/>
        </p:spPr>
        <p:txBody>
          <a:bodyPr wrap="square" rtlCol="0">
            <a:spAutoFit/>
          </a:bodyPr>
          <a:lstStyle/>
          <a:p>
            <a:pPr algn="ctr">
              <a:spcBef>
                <a:spcPts val="600"/>
              </a:spcBef>
              <a:buClr>
                <a:schemeClr val="accent2"/>
              </a:buClr>
              <a:buSzPct val="80000"/>
              <a:buNone/>
            </a:pPr>
            <a:endParaRPr lang="en-US" sz="2000" dirty="0" smtClean="0">
              <a:solidFill>
                <a:schemeClr val="accent3"/>
              </a:solidFill>
            </a:endParaRPr>
          </a:p>
          <a:p>
            <a:pPr algn="ctr">
              <a:spcBef>
                <a:spcPts val="600"/>
              </a:spcBef>
              <a:buClr>
                <a:schemeClr val="accent2"/>
              </a:buClr>
              <a:buSzPct val="80000"/>
              <a:buNone/>
            </a:pPr>
            <a:endParaRPr lang="en-US" sz="2000" dirty="0">
              <a:solidFill>
                <a:schemeClr val="accent3"/>
              </a:solidFill>
            </a:endParaRPr>
          </a:p>
          <a:p>
            <a:pPr algn="ctr">
              <a:spcBef>
                <a:spcPts val="600"/>
              </a:spcBef>
              <a:buClr>
                <a:schemeClr val="accent2"/>
              </a:buClr>
              <a:buSzPct val="80000"/>
              <a:buNone/>
            </a:pPr>
            <a:r>
              <a:rPr lang="en-US" sz="2000" dirty="0" smtClean="0">
                <a:solidFill>
                  <a:schemeClr val="accent3"/>
                </a:solidFill>
              </a:rPr>
              <a:t>S. Hauf</a:t>
            </a:r>
          </a:p>
        </p:txBody>
      </p:sp>
    </p:spTree>
    <p:extLst>
      <p:ext uri="{BB962C8B-B14F-4D97-AF65-F5344CB8AC3E}">
        <p14:creationId xmlns:p14="http://schemas.microsoft.com/office/powerpoint/2010/main" val="29125873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Picture</a:t>
            </a:r>
            <a:endParaRPr lang="en-US" dirty="0"/>
          </a:p>
        </p:txBody>
      </p:sp>
      <p:pic>
        <p:nvPicPr>
          <p:cNvPr id="4" name="Picture 3" descr="Macintosh HD:Users:steffenhauf:Documents:Dataflow XFEL.png"/>
          <p:cNvPicPr/>
          <p:nvPr/>
        </p:nvPicPr>
        <p:blipFill>
          <a:blip r:embed="rId3">
            <a:extLst>
              <a:ext uri="{28A0092B-C50C-407E-A947-70E740481C1C}">
                <a14:useLocalDpi xmlns:a14="http://schemas.microsoft.com/office/drawing/2010/main" val="0"/>
              </a:ext>
            </a:extLst>
          </a:blip>
          <a:srcRect/>
          <a:stretch>
            <a:fillRect/>
          </a:stretch>
        </p:blipFill>
        <p:spPr bwMode="auto">
          <a:xfrm>
            <a:off x="375920" y="909232"/>
            <a:ext cx="8493760" cy="5538795"/>
          </a:xfrm>
          <a:prstGeom prst="rect">
            <a:avLst/>
          </a:prstGeom>
          <a:noFill/>
          <a:ln>
            <a:noFill/>
          </a:ln>
        </p:spPr>
      </p:pic>
      <p:sp>
        <p:nvSpPr>
          <p:cNvPr id="3" name="TextBox 2"/>
          <p:cNvSpPr txBox="1"/>
          <p:nvPr/>
        </p:nvSpPr>
        <p:spPr>
          <a:xfrm>
            <a:off x="1641230" y="3399692"/>
            <a:ext cx="5715000" cy="70788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spcBef>
                <a:spcPts val="600"/>
              </a:spcBef>
              <a:buClr>
                <a:schemeClr val="accent2"/>
              </a:buClr>
              <a:buSzPct val="80000"/>
              <a:buNone/>
            </a:pPr>
            <a:r>
              <a:rPr lang="en-US" sz="2000" b="1" dirty="0" smtClean="0">
                <a:solidFill>
                  <a:schemeClr val="accent3"/>
                </a:solidFill>
              </a:rPr>
              <a:t>At the end of the workshop we will have visited most components in this diagram</a:t>
            </a:r>
          </a:p>
        </p:txBody>
      </p:sp>
    </p:spTree>
    <p:extLst>
      <p:ext uri="{BB962C8B-B14F-4D97-AF65-F5344CB8AC3E}">
        <p14:creationId xmlns:p14="http://schemas.microsoft.com/office/powerpoint/2010/main" val="31774608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Vocabulary – Data products</a:t>
            </a:r>
            <a:endParaRPr lang="en-US" dirty="0"/>
          </a:p>
        </p:txBody>
      </p:sp>
      <p:sp>
        <p:nvSpPr>
          <p:cNvPr id="3" name="Content Placeholder 2"/>
          <p:cNvSpPr>
            <a:spLocks noGrp="1"/>
          </p:cNvSpPr>
          <p:nvPr>
            <p:ph idx="1"/>
          </p:nvPr>
        </p:nvSpPr>
        <p:spPr>
          <a:xfrm>
            <a:off x="414582" y="1347788"/>
            <a:ext cx="7972425" cy="4932362"/>
          </a:xfrm>
        </p:spPr>
        <p:txBody>
          <a:bodyPr/>
          <a:lstStyle/>
          <a:p>
            <a:pPr marL="0" indent="0">
              <a:buNone/>
            </a:pPr>
            <a:r>
              <a:rPr lang="en-US" dirty="0" smtClean="0"/>
              <a:t>Definitions as published in </a:t>
            </a:r>
            <a:r>
              <a:rPr lang="en-US" i="1" dirty="0" err="1" smtClean="0"/>
              <a:t>Kuster</a:t>
            </a:r>
            <a:r>
              <a:rPr lang="en-US" i="1" dirty="0"/>
              <a:t>, Markus, et al. "Detectors and Calibration Concept for the European XFEL." Synchrotron radiation news 27.4 (2014): 35-38.</a:t>
            </a:r>
            <a:endParaRPr lang="en-US" i="1" dirty="0" smtClean="0"/>
          </a:p>
          <a:p>
            <a:pPr marL="0" indent="0">
              <a:buNone/>
            </a:pPr>
            <a:endParaRPr lang="en-US" dirty="0"/>
          </a:p>
          <a:p>
            <a:pPr marL="0" indent="0">
              <a:buNone/>
            </a:pPr>
            <a:r>
              <a:rPr lang="en-US" sz="2000" b="1" i="1" dirty="0"/>
              <a:t>Raw data </a:t>
            </a:r>
            <a:r>
              <a:rPr lang="en-US" sz="2000" dirty="0"/>
              <a:t>represents digitized detector signal, not altered by </a:t>
            </a:r>
            <a:r>
              <a:rPr lang="en-US" sz="2000" dirty="0" smtClean="0"/>
              <a:t>detector</a:t>
            </a:r>
            <a:r>
              <a:rPr lang="en-US" sz="2000" dirty="0"/>
              <a:t>-</a:t>
            </a:r>
            <a:r>
              <a:rPr lang="en-US" sz="2000" dirty="0" smtClean="0"/>
              <a:t>specific </a:t>
            </a:r>
            <a:r>
              <a:rPr lang="en-US" sz="2000" dirty="0"/>
              <a:t>corrections or calibrations; e.g., it is in the form of detector units such as analogue digital units (ADU). Vetoing, either by hard- or software triggers and zero-value suppression (e.g., by </a:t>
            </a:r>
            <a:r>
              <a:rPr lang="en-US" sz="2000" dirty="0" smtClean="0"/>
              <a:t>transferal </a:t>
            </a:r>
            <a:r>
              <a:rPr lang="en-US" sz="2000" dirty="0"/>
              <a:t>to event lists), may have been performed and is irreversible. Raw data is the main archival data product at the European XFEL. It is not foreseen to be ex- ported outside the facility, and is not meant to be directly user-accessible. </a:t>
            </a:r>
          </a:p>
        </p:txBody>
      </p:sp>
    </p:spTree>
    <p:extLst>
      <p:ext uri="{BB962C8B-B14F-4D97-AF65-F5344CB8AC3E}">
        <p14:creationId xmlns:p14="http://schemas.microsoft.com/office/powerpoint/2010/main" val="3136722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Vocabulary</a:t>
            </a:r>
            <a:r>
              <a:rPr lang="en-US" dirty="0"/>
              <a:t> – Data products</a:t>
            </a:r>
          </a:p>
        </p:txBody>
      </p:sp>
      <p:sp>
        <p:nvSpPr>
          <p:cNvPr id="3" name="Content Placeholder 2"/>
          <p:cNvSpPr>
            <a:spLocks noGrp="1"/>
          </p:cNvSpPr>
          <p:nvPr>
            <p:ph idx="1"/>
          </p:nvPr>
        </p:nvSpPr>
        <p:spPr>
          <a:xfrm>
            <a:off x="414582" y="1347788"/>
            <a:ext cx="7972425" cy="4932362"/>
          </a:xfrm>
        </p:spPr>
        <p:txBody>
          <a:bodyPr/>
          <a:lstStyle/>
          <a:p>
            <a:pPr marL="0" indent="0">
              <a:buNone/>
            </a:pPr>
            <a:r>
              <a:rPr lang="en-US" dirty="0" smtClean="0"/>
              <a:t>Definitions as published in </a:t>
            </a:r>
            <a:r>
              <a:rPr lang="en-US" i="1" dirty="0" err="1" smtClean="0"/>
              <a:t>Kuster</a:t>
            </a:r>
            <a:r>
              <a:rPr lang="en-US" i="1" dirty="0"/>
              <a:t>, Markus, et al. "Detectors and Calibration Concept for the European XFEL." Synchrotron radiation news 27.4 (2014): 35-38.</a:t>
            </a:r>
            <a:endParaRPr lang="en-US" i="1" dirty="0" smtClean="0"/>
          </a:p>
          <a:p>
            <a:pPr marL="0" indent="0">
              <a:buNone/>
            </a:pPr>
            <a:endParaRPr lang="en-US" dirty="0"/>
          </a:p>
          <a:p>
            <a:pPr marL="0" indent="0">
              <a:buNone/>
            </a:pPr>
            <a:r>
              <a:rPr lang="en-US" sz="2000" b="1" i="1" dirty="0" smtClean="0"/>
              <a:t>Calibrated </a:t>
            </a:r>
            <a:r>
              <a:rPr lang="en-US" sz="2000" b="1" i="1" dirty="0"/>
              <a:t>data </a:t>
            </a:r>
            <a:r>
              <a:rPr lang="en-US" sz="2000" dirty="0"/>
              <a:t>is generated from raw data by applying detector- </a:t>
            </a:r>
            <a:r>
              <a:rPr lang="en-US" sz="2000" dirty="0" smtClean="0"/>
              <a:t>specific </a:t>
            </a:r>
            <a:r>
              <a:rPr lang="en-US" sz="2000" dirty="0"/>
              <a:t>corrections and transformation to physical units (calibration)— e.g., photons per pixel. Calibrated data is the standard data product with which users will be provided. It is not archived; instead, if a calibrated dataset is not accessible through the online-cache or user-space </a:t>
            </a:r>
            <a:r>
              <a:rPr lang="en-US" sz="2000" dirty="0" smtClean="0"/>
              <a:t>anymore </a:t>
            </a:r>
            <a:r>
              <a:rPr lang="en-US" sz="2000" dirty="0"/>
              <a:t>it is requested, it will be reprocessed on the </a:t>
            </a:r>
            <a:r>
              <a:rPr lang="en-US" sz="2000" dirty="0" smtClean="0"/>
              <a:t>fly </a:t>
            </a:r>
            <a:r>
              <a:rPr lang="en-US" sz="2000" dirty="0"/>
              <a:t>from the raw data repository using the appropriate calibration parameters provided by the calibration database. </a:t>
            </a:r>
          </a:p>
        </p:txBody>
      </p:sp>
    </p:spTree>
    <p:extLst>
      <p:ext uri="{BB962C8B-B14F-4D97-AF65-F5344CB8AC3E}">
        <p14:creationId xmlns:p14="http://schemas.microsoft.com/office/powerpoint/2010/main" val="20189396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Vocabulary</a:t>
            </a:r>
            <a:r>
              <a:rPr lang="en-US" dirty="0"/>
              <a:t> – Data products</a:t>
            </a:r>
          </a:p>
        </p:txBody>
      </p:sp>
      <p:sp>
        <p:nvSpPr>
          <p:cNvPr id="3" name="Content Placeholder 2"/>
          <p:cNvSpPr>
            <a:spLocks noGrp="1"/>
          </p:cNvSpPr>
          <p:nvPr>
            <p:ph idx="1"/>
          </p:nvPr>
        </p:nvSpPr>
        <p:spPr>
          <a:xfrm>
            <a:off x="414582" y="1347788"/>
            <a:ext cx="7972425" cy="4932362"/>
          </a:xfrm>
        </p:spPr>
        <p:txBody>
          <a:bodyPr/>
          <a:lstStyle/>
          <a:p>
            <a:pPr marL="0" indent="0">
              <a:buNone/>
            </a:pPr>
            <a:r>
              <a:rPr lang="en-US" dirty="0" smtClean="0"/>
              <a:t>Definitions as published in </a:t>
            </a:r>
            <a:r>
              <a:rPr lang="en-US" i="1" dirty="0" err="1" smtClean="0"/>
              <a:t>Kuster</a:t>
            </a:r>
            <a:r>
              <a:rPr lang="en-US" i="1" dirty="0"/>
              <a:t>, Markus, et al. "Detectors and Calibration Concept for the European XFEL." Synchrotron radiation news 27.4 (2014): 35-38.</a:t>
            </a:r>
            <a:endParaRPr lang="en-US" i="1" dirty="0" smtClean="0"/>
          </a:p>
          <a:p>
            <a:pPr marL="0" indent="0">
              <a:buNone/>
            </a:pPr>
            <a:endParaRPr lang="en-US" dirty="0"/>
          </a:p>
          <a:p>
            <a:pPr marL="0" indent="0">
              <a:buNone/>
            </a:pPr>
            <a:r>
              <a:rPr lang="en-US" sz="2000" b="1" i="1" dirty="0" smtClean="0"/>
              <a:t>Calibrated data – distinctions</a:t>
            </a:r>
            <a:endParaRPr lang="en-US" sz="2000" i="1" dirty="0" smtClean="0"/>
          </a:p>
          <a:p>
            <a:r>
              <a:rPr lang="en-US" sz="2000" b="1" i="1" dirty="0" smtClean="0"/>
              <a:t>Calibration and correction constant</a:t>
            </a:r>
            <a:r>
              <a:rPr lang="en-US" sz="2000" i="1" dirty="0" smtClean="0"/>
              <a:t>s are used to correct and calibrate raw data. Correction involves “removing” detector specific components to the signal. Calibration is the process of converting detector units to physical units, e.g. photons.</a:t>
            </a:r>
          </a:p>
          <a:p>
            <a:r>
              <a:rPr lang="en-US" sz="2000" b="1" i="1" dirty="0" smtClean="0"/>
              <a:t>Calibration data production</a:t>
            </a:r>
            <a:r>
              <a:rPr lang="en-US" sz="2000" i="1" dirty="0" smtClean="0"/>
              <a:t> it the process of producing calibration and correction constants</a:t>
            </a:r>
          </a:p>
          <a:p>
            <a:r>
              <a:rPr lang="en-US" sz="2000" b="1" i="1" dirty="0" smtClean="0"/>
              <a:t>Correction</a:t>
            </a:r>
            <a:r>
              <a:rPr lang="en-US" sz="2000" i="1" dirty="0" smtClean="0"/>
              <a:t> and calibration application is the process of correcting and calibrating raw data into calibrated data</a:t>
            </a:r>
            <a:endParaRPr lang="en-US" sz="2000" dirty="0"/>
          </a:p>
        </p:txBody>
      </p:sp>
    </p:spTree>
    <p:extLst>
      <p:ext uri="{BB962C8B-B14F-4D97-AF65-F5344CB8AC3E}">
        <p14:creationId xmlns:p14="http://schemas.microsoft.com/office/powerpoint/2010/main" val="232705486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Vocabulary</a:t>
            </a:r>
            <a:r>
              <a:rPr lang="en-US" dirty="0"/>
              <a:t> – Data products</a:t>
            </a:r>
          </a:p>
        </p:txBody>
      </p:sp>
      <p:sp>
        <p:nvSpPr>
          <p:cNvPr id="3" name="Content Placeholder 2"/>
          <p:cNvSpPr>
            <a:spLocks noGrp="1"/>
          </p:cNvSpPr>
          <p:nvPr>
            <p:ph idx="1"/>
          </p:nvPr>
        </p:nvSpPr>
        <p:spPr>
          <a:xfrm>
            <a:off x="414582" y="1347788"/>
            <a:ext cx="7972425" cy="4932362"/>
          </a:xfrm>
        </p:spPr>
        <p:txBody>
          <a:bodyPr/>
          <a:lstStyle/>
          <a:p>
            <a:pPr marL="0" indent="0">
              <a:buNone/>
            </a:pPr>
            <a:r>
              <a:rPr lang="en-US" dirty="0" smtClean="0"/>
              <a:t>Definitions as published in </a:t>
            </a:r>
            <a:r>
              <a:rPr lang="en-US" i="1" dirty="0" err="1" smtClean="0"/>
              <a:t>Kuster</a:t>
            </a:r>
            <a:r>
              <a:rPr lang="en-US" i="1" dirty="0"/>
              <a:t>, Markus, et al. "Detectors and Calibration Concept for the European XFEL." Synchrotron radiation news 27.4 (2014): 35-38.</a:t>
            </a:r>
            <a:endParaRPr lang="en-US" i="1" dirty="0" smtClean="0"/>
          </a:p>
          <a:p>
            <a:pPr marL="0" indent="0">
              <a:buNone/>
            </a:pPr>
            <a:endParaRPr lang="en-US" dirty="0"/>
          </a:p>
          <a:p>
            <a:pPr marL="0" indent="0">
              <a:buNone/>
            </a:pPr>
            <a:r>
              <a:rPr lang="en-US" sz="2000" b="1" i="1" dirty="0" smtClean="0"/>
              <a:t>Alignment </a:t>
            </a:r>
            <a:r>
              <a:rPr lang="en-US" sz="2000" b="1" i="1" dirty="0"/>
              <a:t>data </a:t>
            </a:r>
            <a:r>
              <a:rPr lang="en-US" sz="2000" dirty="0"/>
              <a:t>is generated from dedicated alignment </a:t>
            </a:r>
            <a:r>
              <a:rPr lang="en-US" sz="2000" dirty="0" smtClean="0"/>
              <a:t>measurements</a:t>
            </a:r>
            <a:r>
              <a:rPr lang="en-US" sz="2000" dirty="0"/>
              <a:t>, providing the position of each detector pixel and detector </a:t>
            </a:r>
            <a:r>
              <a:rPr lang="en-US" sz="2000" dirty="0" smtClean="0"/>
              <a:t>module </a:t>
            </a:r>
            <a:r>
              <a:rPr lang="en-US" sz="2000" dirty="0"/>
              <a:t>in three-dimensional space. It is stored in the detector coordinate system (i.e., as pixel coordinates) and no additional interpolation or coordinate transformation will be applied. Alignment data is part of the standard data products with which users will be provided. </a:t>
            </a:r>
          </a:p>
          <a:p>
            <a:pPr marL="0" indent="0">
              <a:buNone/>
            </a:pPr>
            <a:endParaRPr lang="en-US" sz="2000" dirty="0"/>
          </a:p>
        </p:txBody>
      </p:sp>
    </p:spTree>
    <p:extLst>
      <p:ext uri="{BB962C8B-B14F-4D97-AF65-F5344CB8AC3E}">
        <p14:creationId xmlns:p14="http://schemas.microsoft.com/office/powerpoint/2010/main" val="19842263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Vocabulary</a:t>
            </a:r>
            <a:r>
              <a:rPr lang="en-US" dirty="0"/>
              <a:t> – Data products</a:t>
            </a:r>
          </a:p>
        </p:txBody>
      </p:sp>
      <p:sp>
        <p:nvSpPr>
          <p:cNvPr id="3" name="Content Placeholder 2"/>
          <p:cNvSpPr>
            <a:spLocks noGrp="1"/>
          </p:cNvSpPr>
          <p:nvPr>
            <p:ph idx="1"/>
          </p:nvPr>
        </p:nvSpPr>
        <p:spPr>
          <a:xfrm>
            <a:off x="414582" y="1347788"/>
            <a:ext cx="7972425" cy="4932362"/>
          </a:xfrm>
        </p:spPr>
        <p:txBody>
          <a:bodyPr/>
          <a:lstStyle/>
          <a:p>
            <a:r>
              <a:rPr lang="en-US" dirty="0" smtClean="0"/>
              <a:t>The previous definitions are mainly meant for (non-commercial) 2D-detector data (and strip detectors such as Gotthard).</a:t>
            </a:r>
          </a:p>
          <a:p>
            <a:r>
              <a:rPr lang="en-US" dirty="0" smtClean="0"/>
              <a:t>Commercial cameras might already provide calibrated data as output</a:t>
            </a:r>
          </a:p>
          <a:p>
            <a:r>
              <a:rPr lang="en-US" dirty="0" smtClean="0"/>
              <a:t>For digitizers etc. the notion of calibration will be much more application-specific, i.e. depending on use-case “raw” data might be provided.</a:t>
            </a:r>
          </a:p>
          <a:p>
            <a:pPr marL="0" indent="0">
              <a:buNone/>
            </a:pPr>
            <a:endParaRPr lang="en-US" sz="2000" dirty="0"/>
          </a:p>
        </p:txBody>
      </p:sp>
    </p:spTree>
    <p:extLst>
      <p:ext uri="{BB962C8B-B14F-4D97-AF65-F5344CB8AC3E}">
        <p14:creationId xmlns:p14="http://schemas.microsoft.com/office/powerpoint/2010/main" val="295687956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Vocabulary</a:t>
            </a:r>
            <a:r>
              <a:rPr lang="en-US" dirty="0"/>
              <a:t> – </a:t>
            </a:r>
            <a:r>
              <a:rPr lang="en-US" dirty="0" err="1" smtClean="0"/>
              <a:t>Karabo</a:t>
            </a:r>
            <a:r>
              <a:rPr lang="en-US" dirty="0" smtClean="0"/>
              <a:t> Hash</a:t>
            </a:r>
            <a:endParaRPr lang="en-US" dirty="0"/>
          </a:p>
        </p:txBody>
      </p:sp>
      <p:sp>
        <p:nvSpPr>
          <p:cNvPr id="3" name="Content Placeholder 2"/>
          <p:cNvSpPr>
            <a:spLocks noGrp="1"/>
          </p:cNvSpPr>
          <p:nvPr>
            <p:ph idx="1"/>
          </p:nvPr>
        </p:nvSpPr>
        <p:spPr>
          <a:xfrm>
            <a:off x="414582" y="1347788"/>
            <a:ext cx="7972425" cy="4932362"/>
          </a:xfrm>
        </p:spPr>
        <p:txBody>
          <a:bodyPr/>
          <a:lstStyle/>
          <a:p>
            <a:r>
              <a:rPr lang="en-US" dirty="0" smtClean="0"/>
              <a:t>In essence the </a:t>
            </a:r>
            <a:r>
              <a:rPr lang="en-US" dirty="0" err="1" smtClean="0"/>
              <a:t>Karabo</a:t>
            </a:r>
            <a:r>
              <a:rPr lang="en-US" dirty="0" smtClean="0"/>
              <a:t>-Hash is a associative data structure, which maps values to keys. Keys can be organized as hierarchical paths. Values have types preserved.</a:t>
            </a:r>
          </a:p>
          <a:p>
            <a:endParaRPr lang="en-US" dirty="0"/>
          </a:p>
          <a:p>
            <a:pPr lvl="2"/>
            <a:r>
              <a:rPr lang="en-US" dirty="0" smtClean="0"/>
              <a:t>C++ - equivalent: </a:t>
            </a:r>
            <a:r>
              <a:rPr lang="en-US" dirty="0" err="1" smtClean="0"/>
              <a:t>std</a:t>
            </a:r>
            <a:r>
              <a:rPr lang="en-US" dirty="0" smtClean="0"/>
              <a:t>::map&lt;string, T&gt;</a:t>
            </a:r>
          </a:p>
          <a:p>
            <a:pPr lvl="2"/>
            <a:r>
              <a:rPr lang="en-US" dirty="0" smtClean="0"/>
              <a:t>Python –equivalent : </a:t>
            </a:r>
            <a:r>
              <a:rPr lang="en-US" dirty="0" err="1" smtClean="0"/>
              <a:t>dict</a:t>
            </a:r>
            <a:r>
              <a:rPr lang="en-US" dirty="0" smtClean="0"/>
              <a:t>()</a:t>
            </a:r>
          </a:p>
          <a:p>
            <a:pPr lvl="2"/>
            <a:r>
              <a:rPr lang="en-US" dirty="0" smtClean="0"/>
              <a:t>Markup: XML </a:t>
            </a:r>
            <a:r>
              <a:rPr lang="en-US" dirty="0" smtClean="0">
                <a:sym typeface="Wingdings"/>
              </a:rPr>
              <a:t> best conceptual match</a:t>
            </a:r>
            <a:endParaRPr lang="en-US" dirty="0" smtClean="0"/>
          </a:p>
          <a:p>
            <a:pPr marL="0" indent="0">
              <a:buNone/>
            </a:pPr>
            <a:endParaRPr lang="en-US" sz="2000" dirty="0"/>
          </a:p>
        </p:txBody>
      </p:sp>
      <p:sp>
        <p:nvSpPr>
          <p:cNvPr id="4" name="Rectangular Callout 3"/>
          <p:cNvSpPr/>
          <p:nvPr/>
        </p:nvSpPr>
        <p:spPr bwMode="auto">
          <a:xfrm>
            <a:off x="6730999" y="4783666"/>
            <a:ext cx="1919112" cy="860778"/>
          </a:xfrm>
          <a:prstGeom prst="wedgeRectCallout">
            <a:avLst>
              <a:gd name="adj1" fmla="val -76715"/>
              <a:gd name="adj2" fmla="val -187676"/>
            </a:avLst>
          </a:prstGeom>
          <a:solidFill>
            <a:schemeClr val="bg1"/>
          </a:solidFill>
          <a:ln w="127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chemeClr val="accent2"/>
              </a:buClr>
              <a:buSzPct val="80000"/>
              <a:buNone/>
              <a:tabLst/>
            </a:pPr>
            <a:r>
              <a:rPr kumimoji="0" lang="en-US" sz="2000" b="0" i="0" u="none" strike="noStrike" cap="none" normalizeH="0" baseline="0" dirty="0" smtClean="0">
                <a:ln>
                  <a:noFill/>
                </a:ln>
                <a:solidFill>
                  <a:schemeClr val="accent3"/>
                </a:solidFill>
                <a:effectLst/>
                <a:latin typeface="Arial" charset="0"/>
                <a:ea typeface="ＭＳ Ｐゴシック" pitchFamily="112" charset="-128"/>
              </a:rPr>
              <a:t>Actually, more like boost::any</a:t>
            </a:r>
            <a:endParaRPr kumimoji="0" lang="en-US" sz="2000" b="0" i="0" u="none" strike="noStrike" cap="none" normalizeH="0" baseline="0" dirty="0" smtClean="0">
              <a:ln>
                <a:noFill/>
              </a:ln>
              <a:solidFill>
                <a:schemeClr val="accent3"/>
              </a:solidFill>
              <a:effectLst/>
              <a:latin typeface="Arial" charset="0"/>
              <a:ea typeface="ＭＳ Ｐゴシック" pitchFamily="112" charset="-128"/>
            </a:endParaRPr>
          </a:p>
        </p:txBody>
      </p:sp>
      <p:sp>
        <p:nvSpPr>
          <p:cNvPr id="5" name="TextBox 4"/>
          <p:cNvSpPr txBox="1"/>
          <p:nvPr/>
        </p:nvSpPr>
        <p:spPr>
          <a:xfrm>
            <a:off x="903111" y="5122334"/>
            <a:ext cx="5244520" cy="400110"/>
          </a:xfrm>
          <a:prstGeom prst="rect">
            <a:avLst/>
          </a:prstGeom>
          <a:noFill/>
        </p:spPr>
        <p:txBody>
          <a:bodyPr wrap="none" rtlCol="0">
            <a:spAutoFit/>
          </a:bodyPr>
          <a:lstStyle/>
          <a:p>
            <a:pPr>
              <a:spcBef>
                <a:spcPts val="600"/>
              </a:spcBef>
              <a:buClr>
                <a:schemeClr val="accent2"/>
              </a:buClr>
              <a:buSzPct val="80000"/>
              <a:buNone/>
            </a:pPr>
            <a:r>
              <a:rPr lang="en-US" sz="2000" b="1" dirty="0" smtClean="0">
                <a:solidFill>
                  <a:schemeClr val="accent3"/>
                </a:solidFill>
              </a:rPr>
              <a:t>In more detail in the concurrency session</a:t>
            </a:r>
            <a:endParaRPr lang="en-US" sz="2000" b="1" dirty="0" smtClean="0">
              <a:solidFill>
                <a:schemeClr val="accent3"/>
              </a:solidFill>
            </a:endParaRPr>
          </a:p>
        </p:txBody>
      </p:sp>
    </p:spTree>
    <p:extLst>
      <p:ext uri="{BB962C8B-B14F-4D97-AF65-F5344CB8AC3E}">
        <p14:creationId xmlns:p14="http://schemas.microsoft.com/office/powerpoint/2010/main" val="118889939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709334" y="6208889"/>
            <a:ext cx="6533444" cy="649111"/>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68288" marR="0" indent="-268288"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n"/>
              <a:tabLst/>
            </a:pPr>
            <a:endParaRPr kumimoji="0" lang="en-US" sz="2000" b="0" i="0" u="none" strike="noStrike" cap="none" normalizeH="0" baseline="0" smtClean="0">
              <a:ln>
                <a:noFill/>
              </a:ln>
              <a:solidFill>
                <a:schemeClr val="accent3"/>
              </a:solidFill>
              <a:effectLst/>
              <a:latin typeface="Arial" charset="0"/>
              <a:ea typeface="ＭＳ Ｐゴシック" pitchFamily="112" charset="-128"/>
            </a:endParaRPr>
          </a:p>
        </p:txBody>
      </p:sp>
      <p:sp>
        <p:nvSpPr>
          <p:cNvPr id="2" name="Title 1"/>
          <p:cNvSpPr>
            <a:spLocks noGrp="1"/>
          </p:cNvSpPr>
          <p:nvPr>
            <p:ph type="title"/>
          </p:nvPr>
        </p:nvSpPr>
        <p:spPr/>
        <p:txBody>
          <a:bodyPr/>
          <a:lstStyle/>
          <a:p>
            <a:r>
              <a:rPr lang="en-US" dirty="0" smtClean="0"/>
              <a:t>Calibration and Correction Parameters of XFEL Detectors</a:t>
            </a:r>
            <a:endParaRPr lang="en-US" dirty="0"/>
          </a:p>
        </p:txBody>
      </p:sp>
      <p:pic>
        <p:nvPicPr>
          <p:cNvPr id="4" name="Picture 3"/>
          <p:cNvPicPr>
            <a:picLocks noChangeAspect="1"/>
          </p:cNvPicPr>
          <p:nvPr/>
        </p:nvPicPr>
        <p:blipFill rotWithShape="1">
          <a:blip r:embed="rId2"/>
          <a:srcRect b="7762"/>
          <a:stretch/>
        </p:blipFill>
        <p:spPr>
          <a:xfrm>
            <a:off x="1481666" y="989188"/>
            <a:ext cx="5791200" cy="5868812"/>
          </a:xfrm>
          <a:prstGeom prst="rect">
            <a:avLst/>
          </a:prstGeom>
        </p:spPr>
      </p:pic>
      <p:pic>
        <p:nvPicPr>
          <p:cNvPr id="6" name="Picture 5"/>
          <p:cNvPicPr>
            <a:picLocks noChangeAspect="1"/>
          </p:cNvPicPr>
          <p:nvPr/>
        </p:nvPicPr>
        <p:blipFill>
          <a:blip r:embed="rId3"/>
          <a:stretch>
            <a:fillRect/>
          </a:stretch>
        </p:blipFill>
        <p:spPr>
          <a:xfrm rot="16200000">
            <a:off x="6145388" y="2463800"/>
            <a:ext cx="3175000" cy="393700"/>
          </a:xfrm>
          <a:prstGeom prst="rect">
            <a:avLst/>
          </a:prstGeom>
        </p:spPr>
      </p:pic>
    </p:spTree>
    <p:extLst>
      <p:ext uri="{BB962C8B-B14F-4D97-AF65-F5344CB8AC3E}">
        <p14:creationId xmlns:p14="http://schemas.microsoft.com/office/powerpoint/2010/main" val="402582908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we plan on supplying calibrated data only</a:t>
            </a:r>
            <a:endParaRPr lang="en-US" dirty="0"/>
          </a:p>
        </p:txBody>
      </p:sp>
      <p:pic>
        <p:nvPicPr>
          <p:cNvPr id="6" name="Picture 5"/>
          <p:cNvPicPr>
            <a:picLocks noChangeAspect="1"/>
          </p:cNvPicPr>
          <p:nvPr/>
        </p:nvPicPr>
        <p:blipFill>
          <a:blip r:embed="rId2"/>
          <a:stretch>
            <a:fillRect/>
          </a:stretch>
        </p:blipFill>
        <p:spPr>
          <a:xfrm>
            <a:off x="135791" y="1820984"/>
            <a:ext cx="5245100" cy="3594100"/>
          </a:xfrm>
          <a:prstGeom prst="rect">
            <a:avLst/>
          </a:prstGeom>
        </p:spPr>
      </p:pic>
      <p:sp>
        <p:nvSpPr>
          <p:cNvPr id="7" name="TextBox 6"/>
          <p:cNvSpPr txBox="1"/>
          <p:nvPr/>
        </p:nvSpPr>
        <p:spPr>
          <a:xfrm>
            <a:off x="2022231" y="5353541"/>
            <a:ext cx="1292128" cy="307777"/>
          </a:xfrm>
          <a:prstGeom prst="rect">
            <a:avLst/>
          </a:prstGeom>
          <a:noFill/>
        </p:spPr>
        <p:txBody>
          <a:bodyPr wrap="none" rtlCol="0">
            <a:spAutoFit/>
          </a:bodyPr>
          <a:lstStyle/>
          <a:p>
            <a:pPr>
              <a:spcBef>
                <a:spcPts val="600"/>
              </a:spcBef>
              <a:buClr>
                <a:schemeClr val="accent2"/>
              </a:buClr>
              <a:buSzPct val="80000"/>
              <a:buNone/>
            </a:pPr>
            <a:r>
              <a:rPr lang="en-US" sz="1400" dirty="0" smtClean="0">
                <a:solidFill>
                  <a:schemeClr val="accent3"/>
                </a:solidFill>
              </a:rPr>
              <a:t>Arbitrary units</a:t>
            </a:r>
          </a:p>
        </p:txBody>
      </p:sp>
      <p:sp>
        <p:nvSpPr>
          <p:cNvPr id="8" name="Curved Down Arrow 7"/>
          <p:cNvSpPr/>
          <p:nvPr/>
        </p:nvSpPr>
        <p:spPr bwMode="auto">
          <a:xfrm rot="5400000">
            <a:off x="4537807" y="2837962"/>
            <a:ext cx="2452077" cy="1016000"/>
          </a:xfrm>
          <a:prstGeom prst="curvedDownArrow">
            <a:avLst/>
          </a:prstGeom>
          <a:solidFill>
            <a:schemeClr val="bg1"/>
          </a:solidFill>
          <a:ln w="127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68288" marR="0" indent="-268288"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n"/>
              <a:tabLst/>
            </a:pPr>
            <a:endParaRPr kumimoji="0" lang="en-US" sz="2000" b="0" i="0" u="none" strike="noStrike" cap="none" normalizeH="0" baseline="0" smtClean="0">
              <a:ln>
                <a:noFill/>
              </a:ln>
              <a:solidFill>
                <a:schemeClr val="accent3"/>
              </a:solidFill>
              <a:effectLst/>
              <a:latin typeface="Arial" charset="0"/>
              <a:ea typeface="ＭＳ Ｐゴシック" pitchFamily="112" charset="-128"/>
            </a:endParaRPr>
          </a:p>
        </p:txBody>
      </p:sp>
      <p:sp>
        <p:nvSpPr>
          <p:cNvPr id="9" name="TextBox 8"/>
          <p:cNvSpPr txBox="1"/>
          <p:nvPr/>
        </p:nvSpPr>
        <p:spPr>
          <a:xfrm>
            <a:off x="6223000" y="2139462"/>
            <a:ext cx="2921000" cy="2631490"/>
          </a:xfrm>
          <a:prstGeom prst="rect">
            <a:avLst/>
          </a:prstGeom>
          <a:noFill/>
        </p:spPr>
        <p:txBody>
          <a:bodyPr wrap="square" rtlCol="0">
            <a:spAutoFit/>
          </a:bodyPr>
          <a:lstStyle/>
          <a:p>
            <a:pPr marL="342900" indent="-342900">
              <a:spcBef>
                <a:spcPts val="600"/>
              </a:spcBef>
              <a:buClr>
                <a:schemeClr val="accent2"/>
              </a:buClr>
              <a:buSzPct val="80000"/>
            </a:pPr>
            <a:r>
              <a:rPr lang="en-US" sz="2000" dirty="0" smtClean="0">
                <a:solidFill>
                  <a:schemeClr val="accent3"/>
                </a:solidFill>
              </a:rPr>
              <a:t>~10</a:t>
            </a:r>
            <a:r>
              <a:rPr lang="en-US" sz="2000" baseline="30000" dirty="0" smtClean="0">
                <a:solidFill>
                  <a:schemeClr val="accent3"/>
                </a:solidFill>
              </a:rPr>
              <a:t>9</a:t>
            </a:r>
            <a:r>
              <a:rPr lang="en-US" sz="2000" dirty="0" smtClean="0">
                <a:solidFill>
                  <a:schemeClr val="accent3"/>
                </a:solidFill>
              </a:rPr>
              <a:t> correction and calibration constants, evaluated for the correct detector operating conditions.</a:t>
            </a:r>
          </a:p>
          <a:p>
            <a:pPr marL="342900" indent="-342900">
              <a:spcBef>
                <a:spcPts val="600"/>
              </a:spcBef>
              <a:buClr>
                <a:schemeClr val="accent2"/>
              </a:buClr>
              <a:buSzPct val="80000"/>
            </a:pPr>
            <a:r>
              <a:rPr lang="en-US" sz="2000" dirty="0" smtClean="0">
                <a:solidFill>
                  <a:schemeClr val="accent3"/>
                </a:solidFill>
              </a:rPr>
              <a:t>~ Gigabytes of calibration constants needed</a:t>
            </a:r>
          </a:p>
        </p:txBody>
      </p:sp>
      <p:sp>
        <p:nvSpPr>
          <p:cNvPr id="10" name="TextBox 9"/>
          <p:cNvSpPr txBox="1"/>
          <p:nvPr/>
        </p:nvSpPr>
        <p:spPr>
          <a:xfrm>
            <a:off x="400539" y="2090615"/>
            <a:ext cx="723275" cy="400110"/>
          </a:xfrm>
          <a:prstGeom prst="rect">
            <a:avLst/>
          </a:prstGeom>
          <a:noFill/>
        </p:spPr>
        <p:txBody>
          <a:bodyPr wrap="none" rtlCol="0">
            <a:spAutoFit/>
          </a:bodyPr>
          <a:lstStyle/>
          <a:p>
            <a:pPr>
              <a:spcBef>
                <a:spcPts val="600"/>
              </a:spcBef>
              <a:buClr>
                <a:schemeClr val="accent2"/>
              </a:buClr>
              <a:buSzPct val="80000"/>
              <a:buNone/>
            </a:pPr>
            <a:r>
              <a:rPr lang="en-US" sz="2000" dirty="0" smtClean="0">
                <a:solidFill>
                  <a:schemeClr val="bg1"/>
                </a:solidFill>
              </a:rPr>
              <a:t>Raw</a:t>
            </a:r>
          </a:p>
        </p:txBody>
      </p:sp>
      <p:sp>
        <p:nvSpPr>
          <p:cNvPr id="11" name="TextBox 10"/>
          <p:cNvSpPr txBox="1"/>
          <p:nvPr/>
        </p:nvSpPr>
        <p:spPr>
          <a:xfrm>
            <a:off x="504093" y="3610707"/>
            <a:ext cx="1310775" cy="400110"/>
          </a:xfrm>
          <a:prstGeom prst="rect">
            <a:avLst/>
          </a:prstGeom>
          <a:noFill/>
        </p:spPr>
        <p:txBody>
          <a:bodyPr wrap="none" rtlCol="0">
            <a:spAutoFit/>
          </a:bodyPr>
          <a:lstStyle/>
          <a:p>
            <a:pPr>
              <a:spcBef>
                <a:spcPts val="600"/>
              </a:spcBef>
              <a:buClr>
                <a:schemeClr val="accent2"/>
              </a:buClr>
              <a:buSzPct val="80000"/>
              <a:buNone/>
            </a:pPr>
            <a:r>
              <a:rPr lang="en-US" sz="2000" dirty="0" smtClean="0">
                <a:solidFill>
                  <a:schemeClr val="bg1"/>
                </a:solidFill>
              </a:rPr>
              <a:t>Corrected</a:t>
            </a:r>
          </a:p>
        </p:txBody>
      </p:sp>
      <p:sp>
        <p:nvSpPr>
          <p:cNvPr id="12" name="TextBox 11"/>
          <p:cNvSpPr txBox="1"/>
          <p:nvPr/>
        </p:nvSpPr>
        <p:spPr>
          <a:xfrm>
            <a:off x="187136" y="5732804"/>
            <a:ext cx="3018500" cy="307777"/>
          </a:xfrm>
          <a:prstGeom prst="rect">
            <a:avLst/>
          </a:prstGeom>
          <a:noFill/>
        </p:spPr>
        <p:txBody>
          <a:bodyPr wrap="none" rtlCol="0">
            <a:spAutoFit/>
          </a:bodyPr>
          <a:lstStyle/>
          <a:p>
            <a:pPr>
              <a:spcBef>
                <a:spcPts val="600"/>
              </a:spcBef>
              <a:buClr>
                <a:schemeClr val="accent2"/>
              </a:buClr>
              <a:buSzPct val="80000"/>
              <a:buNone/>
            </a:pPr>
            <a:r>
              <a:rPr lang="en-US" sz="1400" dirty="0" smtClean="0">
                <a:solidFill>
                  <a:schemeClr val="accent3"/>
                </a:solidFill>
              </a:rPr>
              <a:t>Data courtesy of AGIPD consortium</a:t>
            </a:r>
          </a:p>
        </p:txBody>
      </p:sp>
      <p:sp>
        <p:nvSpPr>
          <p:cNvPr id="13" name="TextBox 12"/>
          <p:cNvSpPr txBox="1"/>
          <p:nvPr/>
        </p:nvSpPr>
        <p:spPr>
          <a:xfrm>
            <a:off x="127868" y="1242650"/>
            <a:ext cx="5349541" cy="661720"/>
          </a:xfrm>
          <a:prstGeom prst="rect">
            <a:avLst/>
          </a:prstGeom>
          <a:noFill/>
        </p:spPr>
        <p:txBody>
          <a:bodyPr wrap="none" rtlCol="0">
            <a:spAutoFit/>
          </a:bodyPr>
          <a:lstStyle/>
          <a:p>
            <a:pPr>
              <a:spcBef>
                <a:spcPts val="600"/>
              </a:spcBef>
              <a:buClr>
                <a:schemeClr val="accent2"/>
              </a:buClr>
              <a:buSzPct val="80000"/>
              <a:buNone/>
            </a:pPr>
            <a:r>
              <a:rPr lang="en-US" sz="1600" b="1" dirty="0" smtClean="0">
                <a:solidFill>
                  <a:schemeClr val="accent3"/>
                </a:solidFill>
              </a:rPr>
              <a:t>AGIPD image of a pen-drive, corrected with </a:t>
            </a:r>
            <a:r>
              <a:rPr lang="en-US" sz="1600" b="1" dirty="0" err="1" smtClean="0">
                <a:solidFill>
                  <a:schemeClr val="accent3"/>
                </a:solidFill>
              </a:rPr>
              <a:t>PyDetLib</a:t>
            </a:r>
            <a:endParaRPr lang="en-US" sz="1600" b="1" dirty="0" smtClean="0">
              <a:solidFill>
                <a:schemeClr val="accent3"/>
              </a:solidFill>
            </a:endParaRPr>
          </a:p>
          <a:p>
            <a:pPr algn="ctr">
              <a:spcBef>
                <a:spcPts val="600"/>
              </a:spcBef>
              <a:buClr>
                <a:schemeClr val="accent2"/>
              </a:buClr>
              <a:buSzPct val="80000"/>
              <a:buNone/>
            </a:pPr>
            <a:r>
              <a:rPr lang="en-US" sz="1600" dirty="0" smtClean="0">
                <a:solidFill>
                  <a:schemeClr val="accent3"/>
                </a:solidFill>
              </a:rPr>
              <a:t>(offset, common-mode, relative gain, bad-pixel masking)</a:t>
            </a:r>
          </a:p>
        </p:txBody>
      </p:sp>
    </p:spTree>
    <p:extLst>
      <p:ext uri="{BB962C8B-B14F-4D97-AF65-F5344CB8AC3E}">
        <p14:creationId xmlns:p14="http://schemas.microsoft.com/office/powerpoint/2010/main" val="10199452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we plan on supplying calibrated data only</a:t>
            </a:r>
            <a:endParaRPr lang="en-US" dirty="0"/>
          </a:p>
        </p:txBody>
      </p:sp>
      <p:sp>
        <p:nvSpPr>
          <p:cNvPr id="9" name="TextBox 8"/>
          <p:cNvSpPr txBox="1"/>
          <p:nvPr/>
        </p:nvSpPr>
        <p:spPr>
          <a:xfrm>
            <a:off x="6223000" y="2139462"/>
            <a:ext cx="2921000" cy="2631490"/>
          </a:xfrm>
          <a:prstGeom prst="rect">
            <a:avLst/>
          </a:prstGeom>
          <a:noFill/>
        </p:spPr>
        <p:txBody>
          <a:bodyPr wrap="square" rtlCol="0">
            <a:spAutoFit/>
          </a:bodyPr>
          <a:lstStyle/>
          <a:p>
            <a:pPr marL="342900" indent="-342900">
              <a:spcBef>
                <a:spcPts val="600"/>
              </a:spcBef>
              <a:buClr>
                <a:schemeClr val="accent2"/>
              </a:buClr>
              <a:buSzPct val="80000"/>
            </a:pPr>
            <a:r>
              <a:rPr lang="en-US" sz="2000" dirty="0" smtClean="0">
                <a:solidFill>
                  <a:schemeClr val="accent3"/>
                </a:solidFill>
              </a:rPr>
              <a:t>~10</a:t>
            </a:r>
            <a:r>
              <a:rPr lang="en-US" sz="2000" baseline="30000" dirty="0" smtClean="0">
                <a:solidFill>
                  <a:schemeClr val="accent3"/>
                </a:solidFill>
              </a:rPr>
              <a:t>9</a:t>
            </a:r>
            <a:r>
              <a:rPr lang="en-US" sz="2000" dirty="0" smtClean="0">
                <a:solidFill>
                  <a:schemeClr val="accent3"/>
                </a:solidFill>
              </a:rPr>
              <a:t> correction and calibration constants, evaluated for the correct detector operating conditions.</a:t>
            </a:r>
          </a:p>
          <a:p>
            <a:pPr marL="342900" indent="-342900">
              <a:spcBef>
                <a:spcPts val="600"/>
              </a:spcBef>
              <a:buClr>
                <a:schemeClr val="accent2"/>
              </a:buClr>
              <a:buSzPct val="80000"/>
            </a:pPr>
            <a:r>
              <a:rPr lang="en-US" sz="2000" dirty="0" smtClean="0">
                <a:solidFill>
                  <a:schemeClr val="accent3"/>
                </a:solidFill>
              </a:rPr>
              <a:t>~ Gigabytes of calibration constants needed</a:t>
            </a:r>
          </a:p>
        </p:txBody>
      </p:sp>
      <p:sp>
        <p:nvSpPr>
          <p:cNvPr id="10" name="TextBox 9"/>
          <p:cNvSpPr txBox="1"/>
          <p:nvPr/>
        </p:nvSpPr>
        <p:spPr>
          <a:xfrm>
            <a:off x="400539" y="2090615"/>
            <a:ext cx="723275" cy="400110"/>
          </a:xfrm>
          <a:prstGeom prst="rect">
            <a:avLst/>
          </a:prstGeom>
          <a:noFill/>
        </p:spPr>
        <p:txBody>
          <a:bodyPr wrap="none" rtlCol="0">
            <a:spAutoFit/>
          </a:bodyPr>
          <a:lstStyle/>
          <a:p>
            <a:pPr>
              <a:spcBef>
                <a:spcPts val="600"/>
              </a:spcBef>
              <a:buClr>
                <a:schemeClr val="accent2"/>
              </a:buClr>
              <a:buSzPct val="80000"/>
              <a:buNone/>
            </a:pPr>
            <a:r>
              <a:rPr lang="en-US" sz="2000" dirty="0" smtClean="0">
                <a:solidFill>
                  <a:schemeClr val="bg1"/>
                </a:solidFill>
              </a:rPr>
              <a:t>Raw</a:t>
            </a:r>
          </a:p>
        </p:txBody>
      </p:sp>
      <p:sp>
        <p:nvSpPr>
          <p:cNvPr id="11" name="TextBox 10"/>
          <p:cNvSpPr txBox="1"/>
          <p:nvPr/>
        </p:nvSpPr>
        <p:spPr>
          <a:xfrm>
            <a:off x="504093" y="3610707"/>
            <a:ext cx="1310775" cy="400110"/>
          </a:xfrm>
          <a:prstGeom prst="rect">
            <a:avLst/>
          </a:prstGeom>
          <a:noFill/>
        </p:spPr>
        <p:txBody>
          <a:bodyPr wrap="none" rtlCol="0">
            <a:spAutoFit/>
          </a:bodyPr>
          <a:lstStyle/>
          <a:p>
            <a:pPr>
              <a:spcBef>
                <a:spcPts val="600"/>
              </a:spcBef>
              <a:buClr>
                <a:schemeClr val="accent2"/>
              </a:buClr>
              <a:buSzPct val="80000"/>
              <a:buNone/>
            </a:pPr>
            <a:r>
              <a:rPr lang="en-US" sz="2000" dirty="0" smtClean="0">
                <a:solidFill>
                  <a:schemeClr val="bg1"/>
                </a:solidFill>
              </a:rPr>
              <a:t>Corrected</a:t>
            </a:r>
          </a:p>
        </p:txBody>
      </p:sp>
      <p:sp>
        <p:nvSpPr>
          <p:cNvPr id="13" name="TextBox 12"/>
          <p:cNvSpPr txBox="1"/>
          <p:nvPr/>
        </p:nvSpPr>
        <p:spPr>
          <a:xfrm>
            <a:off x="212535" y="1242650"/>
            <a:ext cx="6701910" cy="1154162"/>
          </a:xfrm>
          <a:prstGeom prst="rect">
            <a:avLst/>
          </a:prstGeom>
          <a:noFill/>
        </p:spPr>
        <p:txBody>
          <a:bodyPr wrap="square" rtlCol="0">
            <a:spAutoFit/>
          </a:bodyPr>
          <a:lstStyle/>
          <a:p>
            <a:pPr>
              <a:buNone/>
            </a:pPr>
            <a:r>
              <a:rPr lang="en-US" sz="1600" b="1" dirty="0" smtClean="0"/>
              <a:t>Example LPD:</a:t>
            </a:r>
            <a:r>
              <a:rPr lang="en-US" sz="1600" dirty="0" smtClean="0"/>
              <a:t> In </a:t>
            </a:r>
            <a:r>
              <a:rPr lang="en-US" sz="1600" dirty="0"/>
              <a:t>terms of e.g. offset correction the LPD is 1.5 </a:t>
            </a:r>
            <a:r>
              <a:rPr lang="en-US" sz="1600" dirty="0" err="1"/>
              <a:t>Gpixel</a:t>
            </a:r>
            <a:r>
              <a:rPr lang="en-US" sz="1600" dirty="0"/>
              <a:t> detector: 1 </a:t>
            </a:r>
            <a:r>
              <a:rPr lang="en-US" sz="1600" dirty="0" err="1"/>
              <a:t>Mpx</a:t>
            </a:r>
            <a:r>
              <a:rPr lang="en-US" sz="1600" dirty="0"/>
              <a:t> x 512 memory cells x 3 Gains </a:t>
            </a:r>
            <a:br>
              <a:rPr lang="en-US" sz="1600" dirty="0"/>
            </a:br>
            <a:r>
              <a:rPr lang="en-US" sz="1600" dirty="0">
                <a:sym typeface="Wingdings"/>
              </a:rPr>
              <a:t> “Offset map” will have approx. 3 GB in size</a:t>
            </a:r>
          </a:p>
          <a:p>
            <a:pPr algn="ctr">
              <a:spcBef>
                <a:spcPts val="600"/>
              </a:spcBef>
              <a:buClr>
                <a:schemeClr val="accent2"/>
              </a:buClr>
              <a:buSzPct val="80000"/>
              <a:buNone/>
            </a:pPr>
            <a:endParaRPr lang="en-US" sz="1600" dirty="0" smtClean="0">
              <a:solidFill>
                <a:schemeClr val="accent3"/>
              </a:solidFill>
            </a:endParaRPr>
          </a:p>
        </p:txBody>
      </p:sp>
      <p:pic>
        <p:nvPicPr>
          <p:cNvPr id="15" name="Picture 14"/>
          <p:cNvPicPr>
            <a:picLocks noChangeAspect="1"/>
          </p:cNvPicPr>
          <p:nvPr/>
        </p:nvPicPr>
        <p:blipFill>
          <a:blip r:embed="rId2"/>
          <a:stretch>
            <a:fillRect/>
          </a:stretch>
        </p:blipFill>
        <p:spPr>
          <a:xfrm>
            <a:off x="112889" y="2342444"/>
            <a:ext cx="5842409" cy="4012967"/>
          </a:xfrm>
          <a:prstGeom prst="rect">
            <a:avLst/>
          </a:prstGeom>
        </p:spPr>
      </p:pic>
    </p:spTree>
    <p:extLst>
      <p:ext uri="{BB962C8B-B14F-4D97-AF65-F5344CB8AC3E}">
        <p14:creationId xmlns:p14="http://schemas.microsoft.com/office/powerpoint/2010/main" val="40239168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Picture</a:t>
            </a:r>
            <a:endParaRPr lang="en-US" dirty="0"/>
          </a:p>
        </p:txBody>
      </p:sp>
      <p:pic>
        <p:nvPicPr>
          <p:cNvPr id="4" name="Picture 3" descr="Macintosh HD:Users:steffenhauf:Documents:Dataflow XFEL.png"/>
          <p:cNvPicPr/>
          <p:nvPr/>
        </p:nvPicPr>
        <p:blipFill>
          <a:blip r:embed="rId2">
            <a:extLst>
              <a:ext uri="{28A0092B-C50C-407E-A947-70E740481C1C}">
                <a14:useLocalDpi xmlns:a14="http://schemas.microsoft.com/office/drawing/2010/main" val="0"/>
              </a:ext>
            </a:extLst>
          </a:blip>
          <a:srcRect/>
          <a:stretch>
            <a:fillRect/>
          </a:stretch>
        </p:blipFill>
        <p:spPr bwMode="auto">
          <a:xfrm>
            <a:off x="375920" y="909232"/>
            <a:ext cx="8493760" cy="5538795"/>
          </a:xfrm>
          <a:prstGeom prst="rect">
            <a:avLst/>
          </a:prstGeom>
          <a:noFill/>
          <a:ln>
            <a:noFill/>
          </a:ln>
        </p:spPr>
      </p:pic>
    </p:spTree>
    <p:extLst>
      <p:ext uri="{BB962C8B-B14F-4D97-AF65-F5344CB8AC3E}">
        <p14:creationId xmlns:p14="http://schemas.microsoft.com/office/powerpoint/2010/main" val="204652388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Benchmarking calibration routines: </a:t>
            </a:r>
            <a:r>
              <a:rPr lang="en-US" dirty="0" err="1" smtClean="0"/>
              <a:t>pnCCD</a:t>
            </a:r>
            <a:endParaRPr lang="en-US" dirty="0"/>
          </a:p>
        </p:txBody>
      </p:sp>
      <p:graphicFrame>
        <p:nvGraphicFramePr>
          <p:cNvPr id="4" name="Content Placeholder 5"/>
          <p:cNvGraphicFramePr>
            <a:graphicFrameLocks noGrp="1"/>
          </p:cNvGraphicFramePr>
          <p:nvPr>
            <p:ph idx="1"/>
            <p:extLst>
              <p:ext uri="{D42A27DB-BD31-4B8C-83A1-F6EECF244321}">
                <p14:modId xmlns:p14="http://schemas.microsoft.com/office/powerpoint/2010/main" val="1210651668"/>
              </p:ext>
            </p:extLst>
          </p:nvPr>
        </p:nvGraphicFramePr>
        <p:xfrm>
          <a:off x="236597" y="3319113"/>
          <a:ext cx="6093864" cy="2590800"/>
        </p:xfrm>
        <a:graphic>
          <a:graphicData uri="http://schemas.openxmlformats.org/drawingml/2006/table">
            <a:tbl>
              <a:tblPr firstRow="1" bandRow="1">
                <a:tableStyleId>{284E427A-3D55-4303-BF80-6455036E1DE7}</a:tableStyleId>
              </a:tblPr>
              <a:tblGrid>
                <a:gridCol w="2091158"/>
                <a:gridCol w="1411210"/>
                <a:gridCol w="1359893"/>
                <a:gridCol w="1231603"/>
              </a:tblGrid>
              <a:tr h="0">
                <a:tc>
                  <a:txBody>
                    <a:bodyPr/>
                    <a:lstStyle/>
                    <a:p>
                      <a:r>
                        <a:rPr lang="en-US" dirty="0" smtClean="0"/>
                        <a:t>Parameter</a:t>
                      </a:r>
                      <a:endParaRPr lang="en-US" dirty="0"/>
                    </a:p>
                  </a:txBody>
                  <a:tcPr/>
                </a:tc>
                <a:tc>
                  <a:txBody>
                    <a:bodyPr/>
                    <a:lstStyle/>
                    <a:p>
                      <a:r>
                        <a:rPr lang="en-US" dirty="0" smtClean="0"/>
                        <a:t>CAST</a:t>
                      </a:r>
                      <a:endParaRPr lang="en-US" dirty="0"/>
                    </a:p>
                  </a:txBody>
                  <a:tcPr/>
                </a:tc>
                <a:tc>
                  <a:txBody>
                    <a:bodyPr/>
                    <a:lstStyle/>
                    <a:p>
                      <a:r>
                        <a:rPr lang="en-US" dirty="0" smtClean="0"/>
                        <a:t>XFEL</a:t>
                      </a:r>
                      <a:endParaRPr lang="en-US" dirty="0"/>
                    </a:p>
                  </a:txBody>
                  <a:tcPr/>
                </a:tc>
                <a:tc>
                  <a:txBody>
                    <a:bodyPr/>
                    <a:lstStyle/>
                    <a:p>
                      <a:r>
                        <a:rPr lang="en-US" dirty="0" smtClean="0"/>
                        <a:t>Diff. (%)</a:t>
                      </a:r>
                      <a:endParaRPr lang="en-US" dirty="0"/>
                    </a:p>
                  </a:txBody>
                  <a:tcPr/>
                </a:tc>
              </a:tr>
              <a:tr h="370840">
                <a:tc>
                  <a:txBody>
                    <a:bodyPr/>
                    <a:lstStyle/>
                    <a:p>
                      <a:r>
                        <a:rPr lang="en-US" dirty="0" smtClean="0"/>
                        <a:t>Min (median)</a:t>
                      </a:r>
                      <a:endParaRPr lang="en-US" dirty="0"/>
                    </a:p>
                  </a:txBody>
                  <a:tcPr/>
                </a:tc>
                <a:tc>
                  <a:txBody>
                    <a:bodyPr/>
                    <a:lstStyle/>
                    <a:p>
                      <a:pPr algn="r"/>
                      <a:r>
                        <a:rPr lang="en-US" dirty="0" smtClean="0"/>
                        <a:t>296.0</a:t>
                      </a:r>
                      <a:endParaRPr lang="en-US" dirty="0"/>
                    </a:p>
                  </a:txBody>
                  <a:tcPr/>
                </a:tc>
                <a:tc>
                  <a:txBody>
                    <a:bodyPr/>
                    <a:lstStyle/>
                    <a:p>
                      <a:pPr algn="r"/>
                      <a:r>
                        <a:rPr lang="en-US" dirty="0" smtClean="0"/>
                        <a:t>296.0</a:t>
                      </a:r>
                      <a:endParaRPr lang="en-US" dirty="0"/>
                    </a:p>
                  </a:txBody>
                  <a:tcPr/>
                </a:tc>
                <a:tc>
                  <a:txBody>
                    <a:bodyPr/>
                    <a:lstStyle/>
                    <a:p>
                      <a:pPr algn="r"/>
                      <a:r>
                        <a:rPr lang="en-US" dirty="0" smtClean="0"/>
                        <a:t>0</a:t>
                      </a:r>
                      <a:endParaRPr lang="en-US" dirty="0"/>
                    </a:p>
                  </a:txBody>
                  <a:tcPr/>
                </a:tc>
              </a:tr>
              <a:tr h="370840">
                <a:tc>
                  <a:txBody>
                    <a:bodyPr/>
                    <a:lstStyle/>
                    <a:p>
                      <a:r>
                        <a:rPr lang="en-US" dirty="0" smtClean="0"/>
                        <a:t>Max</a:t>
                      </a:r>
                      <a:r>
                        <a:rPr lang="en-US" baseline="0" dirty="0" smtClean="0"/>
                        <a:t> (median)</a:t>
                      </a:r>
                      <a:endParaRPr lang="en-US" dirty="0"/>
                    </a:p>
                  </a:txBody>
                  <a:tcPr/>
                </a:tc>
                <a:tc>
                  <a:txBody>
                    <a:bodyPr/>
                    <a:lstStyle/>
                    <a:p>
                      <a:pPr algn="r"/>
                      <a:r>
                        <a:rPr lang="en-US" dirty="0" smtClean="0"/>
                        <a:t>1372.0</a:t>
                      </a:r>
                      <a:endParaRPr lang="en-US" dirty="0"/>
                    </a:p>
                  </a:txBody>
                  <a:tcPr/>
                </a:tc>
                <a:tc>
                  <a:txBody>
                    <a:bodyPr/>
                    <a:lstStyle/>
                    <a:p>
                      <a:pPr algn="r"/>
                      <a:r>
                        <a:rPr lang="en-US" dirty="0" smtClean="0"/>
                        <a:t>1372.0</a:t>
                      </a:r>
                      <a:endParaRPr lang="en-US" dirty="0"/>
                    </a:p>
                  </a:txBody>
                  <a:tcPr/>
                </a:tc>
                <a:tc>
                  <a:txBody>
                    <a:bodyPr/>
                    <a:lstStyle/>
                    <a:p>
                      <a:pPr algn="r"/>
                      <a:r>
                        <a:rPr lang="en-US" dirty="0" smtClean="0"/>
                        <a:t>0</a:t>
                      </a:r>
                      <a:endParaRPr lang="en-US" dirty="0"/>
                    </a:p>
                  </a:txBody>
                  <a:tcPr/>
                </a:tc>
              </a:tr>
              <a:tr h="370840">
                <a:tc>
                  <a:txBody>
                    <a:bodyPr/>
                    <a:lstStyle/>
                    <a:p>
                      <a:r>
                        <a:rPr lang="en-US" dirty="0" smtClean="0"/>
                        <a:t>Noise (median)</a:t>
                      </a:r>
                      <a:endParaRPr lang="en-US" dirty="0"/>
                    </a:p>
                  </a:txBody>
                  <a:tcPr/>
                </a:tc>
                <a:tc>
                  <a:txBody>
                    <a:bodyPr/>
                    <a:lstStyle/>
                    <a:p>
                      <a:pPr algn="r"/>
                      <a:r>
                        <a:rPr lang="en-US" dirty="0" smtClean="0"/>
                        <a:t>5.3</a:t>
                      </a:r>
                      <a:endParaRPr lang="en-US" dirty="0"/>
                    </a:p>
                  </a:txBody>
                  <a:tcPr/>
                </a:tc>
                <a:tc>
                  <a:txBody>
                    <a:bodyPr/>
                    <a:lstStyle/>
                    <a:p>
                      <a:pPr algn="r"/>
                      <a:r>
                        <a:rPr lang="en-US" b="1" dirty="0" smtClean="0"/>
                        <a:t>5.2</a:t>
                      </a:r>
                      <a:endParaRPr lang="en-US" b="1" dirty="0"/>
                    </a:p>
                  </a:txBody>
                  <a:tcPr/>
                </a:tc>
                <a:tc>
                  <a:txBody>
                    <a:bodyPr/>
                    <a:lstStyle/>
                    <a:p>
                      <a:pPr algn="r"/>
                      <a:r>
                        <a:rPr lang="en-US" b="1" dirty="0" smtClean="0"/>
                        <a:t>1.8%</a:t>
                      </a:r>
                      <a:endParaRPr lang="en-US" b="1" dirty="0"/>
                    </a:p>
                  </a:txBody>
                  <a:tcPr/>
                </a:tc>
              </a:tr>
              <a:tr h="370840">
                <a:tc>
                  <a:txBody>
                    <a:bodyPr/>
                    <a:lstStyle/>
                    <a:p>
                      <a:r>
                        <a:rPr lang="en-US" dirty="0" smtClean="0"/>
                        <a:t>Peak </a:t>
                      </a:r>
                      <a:r>
                        <a:rPr lang="en-US" dirty="0" err="1" smtClean="0"/>
                        <a:t>pos</a:t>
                      </a:r>
                      <a:r>
                        <a:rPr lang="en-US" dirty="0" smtClean="0"/>
                        <a:t> (ADU)</a:t>
                      </a:r>
                      <a:endParaRPr lang="en-US" dirty="0"/>
                    </a:p>
                  </a:txBody>
                  <a:tcPr/>
                </a:tc>
                <a:tc>
                  <a:txBody>
                    <a:bodyPr/>
                    <a:lstStyle/>
                    <a:p>
                      <a:pPr algn="r"/>
                      <a:r>
                        <a:rPr lang="en-US" i="1" dirty="0" smtClean="0"/>
                        <a:t>986.3</a:t>
                      </a:r>
                      <a:endParaRPr lang="en-US" i="1" dirty="0"/>
                    </a:p>
                  </a:txBody>
                  <a:tcPr/>
                </a:tc>
                <a:tc>
                  <a:txBody>
                    <a:bodyPr/>
                    <a:lstStyle/>
                    <a:p>
                      <a:pPr algn="r"/>
                      <a:r>
                        <a:rPr lang="en-US" i="1" dirty="0" smtClean="0"/>
                        <a:t>979.1</a:t>
                      </a:r>
                      <a:endParaRPr lang="en-US" i="1" dirty="0"/>
                    </a:p>
                  </a:txBody>
                  <a:tcPr/>
                </a:tc>
                <a:tc>
                  <a:txBody>
                    <a:bodyPr/>
                    <a:lstStyle/>
                    <a:p>
                      <a:pPr algn="r"/>
                      <a:r>
                        <a:rPr lang="en-US" i="1" dirty="0" smtClean="0"/>
                        <a:t>0.7%</a:t>
                      </a:r>
                      <a:endParaRPr lang="en-US" i="1" dirty="0"/>
                    </a:p>
                  </a:txBody>
                  <a:tcPr/>
                </a:tc>
              </a:tr>
              <a:tr h="370840">
                <a:tc>
                  <a:txBody>
                    <a:bodyPr/>
                    <a:lstStyle/>
                    <a:p>
                      <a:r>
                        <a:rPr lang="en-US" dirty="0" smtClean="0"/>
                        <a:t>Peak</a:t>
                      </a:r>
                      <a:r>
                        <a:rPr lang="en-US" baseline="0" dirty="0" smtClean="0"/>
                        <a:t> FWHM (</a:t>
                      </a:r>
                      <a:r>
                        <a:rPr lang="en-US" baseline="0" dirty="0" err="1" smtClean="0"/>
                        <a:t>eV</a:t>
                      </a:r>
                      <a:r>
                        <a:rPr lang="en-US" baseline="0" dirty="0" smtClean="0"/>
                        <a:t>)</a:t>
                      </a:r>
                      <a:endParaRPr lang="en-US" dirty="0"/>
                    </a:p>
                  </a:txBody>
                  <a:tcPr/>
                </a:tc>
                <a:tc>
                  <a:txBody>
                    <a:bodyPr/>
                    <a:lstStyle/>
                    <a:p>
                      <a:pPr algn="r"/>
                      <a:r>
                        <a:rPr lang="en-US" i="1" dirty="0" smtClean="0"/>
                        <a:t>198.6</a:t>
                      </a:r>
                      <a:endParaRPr lang="en-US" i="1" dirty="0"/>
                    </a:p>
                  </a:txBody>
                  <a:tcPr/>
                </a:tc>
                <a:tc>
                  <a:txBody>
                    <a:bodyPr/>
                    <a:lstStyle/>
                    <a:p>
                      <a:pPr algn="r"/>
                      <a:r>
                        <a:rPr lang="en-US" i="1" dirty="0" smtClean="0"/>
                        <a:t>207.0</a:t>
                      </a:r>
                      <a:endParaRPr lang="en-US" i="1" dirty="0"/>
                    </a:p>
                  </a:txBody>
                  <a:tcPr/>
                </a:tc>
                <a:tc>
                  <a:txBody>
                    <a:bodyPr/>
                    <a:lstStyle/>
                    <a:p>
                      <a:pPr algn="r"/>
                      <a:r>
                        <a:rPr lang="en-US" i="1" dirty="0" smtClean="0"/>
                        <a:t>4.1%</a:t>
                      </a:r>
                      <a:endParaRPr lang="en-US" i="1" dirty="0"/>
                    </a:p>
                  </a:txBody>
                  <a:tcPr/>
                </a:tc>
              </a:tr>
              <a:tr h="370840">
                <a:tc>
                  <a:txBody>
                    <a:bodyPr/>
                    <a:lstStyle/>
                    <a:p>
                      <a:r>
                        <a:rPr lang="en-US" dirty="0" smtClean="0"/>
                        <a:t>ADU/</a:t>
                      </a:r>
                      <a:r>
                        <a:rPr lang="en-US" dirty="0" err="1" smtClean="0"/>
                        <a:t>eV</a:t>
                      </a:r>
                      <a:endParaRPr lang="en-US" dirty="0"/>
                    </a:p>
                  </a:txBody>
                  <a:tcPr/>
                </a:tc>
                <a:tc>
                  <a:txBody>
                    <a:bodyPr/>
                    <a:lstStyle/>
                    <a:p>
                      <a:pPr algn="r"/>
                      <a:r>
                        <a:rPr lang="en-US" dirty="0" smtClean="0"/>
                        <a:t>0.17</a:t>
                      </a:r>
                      <a:endParaRPr lang="en-US" dirty="0"/>
                    </a:p>
                  </a:txBody>
                  <a:tcPr/>
                </a:tc>
                <a:tc>
                  <a:txBody>
                    <a:bodyPr/>
                    <a:lstStyle/>
                    <a:p>
                      <a:pPr algn="r"/>
                      <a:r>
                        <a:rPr lang="en-US" dirty="0" smtClean="0"/>
                        <a:t>0.17</a:t>
                      </a:r>
                      <a:endParaRPr lang="en-US" dirty="0"/>
                    </a:p>
                  </a:txBody>
                  <a:tcPr/>
                </a:tc>
                <a:tc>
                  <a:txBody>
                    <a:bodyPr/>
                    <a:lstStyle/>
                    <a:p>
                      <a:pPr algn="r"/>
                      <a:r>
                        <a:rPr lang="en-US" dirty="0" smtClean="0"/>
                        <a:t>0%</a:t>
                      </a:r>
                      <a:endParaRPr lang="en-US" dirty="0"/>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87149237"/>
              </p:ext>
            </p:extLst>
          </p:nvPr>
        </p:nvGraphicFramePr>
        <p:xfrm>
          <a:off x="5637722" y="1237205"/>
          <a:ext cx="3014857" cy="1861469"/>
        </p:xfrm>
        <a:graphic>
          <a:graphicData uri="http://schemas.openxmlformats.org/drawingml/2006/table">
            <a:tbl>
              <a:tblPr firstRow="1" bandRow="1">
                <a:tableStyleId>{3C2FFA5D-87B4-456A-9821-1D502468CF0F}</a:tableStyleId>
              </a:tblPr>
              <a:tblGrid>
                <a:gridCol w="3014857"/>
              </a:tblGrid>
              <a:tr h="378109">
                <a:tc>
                  <a:txBody>
                    <a:bodyPr/>
                    <a:lstStyle/>
                    <a:p>
                      <a:r>
                        <a:rPr lang="en-US" dirty="0" smtClean="0"/>
                        <a:t>CAST </a:t>
                      </a:r>
                      <a:r>
                        <a:rPr lang="en-US" dirty="0" err="1" smtClean="0"/>
                        <a:t>pn</a:t>
                      </a:r>
                      <a:r>
                        <a:rPr lang="en-US" dirty="0" smtClean="0"/>
                        <a:t>-CCD</a:t>
                      </a:r>
                      <a:endParaRPr lang="en-US" dirty="0"/>
                    </a:p>
                  </a:txBody>
                  <a:tcPr/>
                </a:tc>
              </a:tr>
              <a:tr h="370840">
                <a:tc>
                  <a:txBody>
                    <a:bodyPr/>
                    <a:lstStyle/>
                    <a:p>
                      <a:r>
                        <a:rPr lang="en-US" dirty="0" smtClean="0"/>
                        <a:t>200x64 pixels</a:t>
                      </a:r>
                      <a:endParaRPr lang="en-US" dirty="0"/>
                    </a:p>
                  </a:txBody>
                  <a:tcPr/>
                </a:tc>
              </a:tr>
              <a:tr h="370840">
                <a:tc>
                  <a:txBody>
                    <a:bodyPr/>
                    <a:lstStyle/>
                    <a:p>
                      <a:r>
                        <a:rPr lang="en-US" dirty="0" smtClean="0"/>
                        <a:t>150 </a:t>
                      </a:r>
                      <a:r>
                        <a:rPr lang="en-US" dirty="0" err="1" smtClean="0"/>
                        <a:t>μm</a:t>
                      </a:r>
                      <a:r>
                        <a:rPr lang="en-US" baseline="0" dirty="0" smtClean="0"/>
                        <a:t> x </a:t>
                      </a:r>
                      <a:r>
                        <a:rPr lang="en-US" dirty="0" smtClean="0"/>
                        <a:t>150 </a:t>
                      </a:r>
                      <a:r>
                        <a:rPr lang="en-US" dirty="0" err="1" smtClean="0"/>
                        <a:t>μm</a:t>
                      </a:r>
                      <a:r>
                        <a:rPr lang="en-US" dirty="0" smtClean="0"/>
                        <a:t> pixel</a:t>
                      </a:r>
                      <a:r>
                        <a:rPr lang="en-US" baseline="0" dirty="0" smtClean="0"/>
                        <a:t> size</a:t>
                      </a:r>
                      <a:endParaRPr lang="en-US" dirty="0"/>
                    </a:p>
                  </a:txBody>
                  <a:tcPr/>
                </a:tc>
              </a:tr>
              <a:tr h="370840">
                <a:tc>
                  <a:txBody>
                    <a:bodyPr/>
                    <a:lstStyle/>
                    <a:p>
                      <a:r>
                        <a:rPr lang="en-US" dirty="0" smtClean="0"/>
                        <a:t>300 </a:t>
                      </a:r>
                      <a:r>
                        <a:rPr lang="en-US" dirty="0" err="1" smtClean="0"/>
                        <a:t>μm</a:t>
                      </a:r>
                      <a:r>
                        <a:rPr lang="en-US" dirty="0" smtClean="0"/>
                        <a:t> sensor thickness</a:t>
                      </a:r>
                      <a:endParaRPr lang="en-US" dirty="0"/>
                    </a:p>
                  </a:txBody>
                  <a:tcPr/>
                </a:tc>
              </a:tr>
              <a:tr h="370840">
                <a:tc>
                  <a:txBody>
                    <a:bodyPr/>
                    <a:lstStyle/>
                    <a:p>
                      <a:r>
                        <a:rPr lang="en-US" dirty="0" smtClean="0"/>
                        <a:t>71.775 </a:t>
                      </a:r>
                      <a:r>
                        <a:rPr lang="en-US" dirty="0" err="1" smtClean="0"/>
                        <a:t>ms</a:t>
                      </a:r>
                      <a:r>
                        <a:rPr lang="en-US" dirty="0" smtClean="0"/>
                        <a:t> cycle time</a:t>
                      </a:r>
                      <a:endParaRPr lang="en-US" dirty="0"/>
                    </a:p>
                  </a:txBody>
                  <a:tcPr/>
                </a:tc>
              </a:tr>
            </a:tbl>
          </a:graphicData>
        </a:graphic>
      </p:graphicFrame>
      <p:sp>
        <p:nvSpPr>
          <p:cNvPr id="7" name="TextBox 6"/>
          <p:cNvSpPr txBox="1"/>
          <p:nvPr/>
        </p:nvSpPr>
        <p:spPr>
          <a:xfrm>
            <a:off x="6623312" y="3546190"/>
            <a:ext cx="2299000"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spcBef>
                <a:spcPts val="600"/>
              </a:spcBef>
              <a:buClr>
                <a:schemeClr val="accent2"/>
              </a:buClr>
              <a:buSzPct val="80000"/>
              <a:buNone/>
            </a:pPr>
            <a:r>
              <a:rPr lang="en-US" sz="1800" dirty="0" smtClean="0">
                <a:solidFill>
                  <a:schemeClr val="accent3"/>
                </a:solidFill>
              </a:rPr>
              <a:t>Slightly better optimized event threshold</a:t>
            </a:r>
          </a:p>
        </p:txBody>
      </p:sp>
      <p:sp>
        <p:nvSpPr>
          <p:cNvPr id="9" name="TextBox 8"/>
          <p:cNvSpPr txBox="1"/>
          <p:nvPr/>
        </p:nvSpPr>
        <p:spPr>
          <a:xfrm>
            <a:off x="6578654" y="5250265"/>
            <a:ext cx="2565346" cy="107721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spcBef>
                <a:spcPts val="600"/>
              </a:spcBef>
              <a:buClr>
                <a:schemeClr val="accent2"/>
              </a:buClr>
              <a:buSzPct val="80000"/>
              <a:buNone/>
            </a:pPr>
            <a:r>
              <a:rPr lang="en-US" sz="1800" dirty="0" smtClean="0">
                <a:solidFill>
                  <a:schemeClr val="accent3"/>
                </a:solidFill>
              </a:rPr>
              <a:t>Different (not as good)</a:t>
            </a:r>
          </a:p>
          <a:p>
            <a:pPr>
              <a:spcBef>
                <a:spcPts val="600"/>
              </a:spcBef>
              <a:buClr>
                <a:schemeClr val="accent2"/>
              </a:buClr>
              <a:buSzPct val="80000"/>
              <a:buNone/>
            </a:pPr>
            <a:r>
              <a:rPr lang="en-US" sz="1800" dirty="0" smtClean="0">
                <a:solidFill>
                  <a:schemeClr val="accent3"/>
                </a:solidFill>
              </a:rPr>
              <a:t>Implementation </a:t>
            </a:r>
          </a:p>
          <a:p>
            <a:pPr>
              <a:spcBef>
                <a:spcPts val="600"/>
              </a:spcBef>
              <a:buClr>
                <a:schemeClr val="accent2"/>
              </a:buClr>
              <a:buSzPct val="80000"/>
              <a:buNone/>
            </a:pPr>
            <a:r>
              <a:rPr lang="en-US" sz="1800" dirty="0" smtClean="0">
                <a:solidFill>
                  <a:schemeClr val="accent3"/>
                </a:solidFill>
              </a:rPr>
              <a:t>– </a:t>
            </a:r>
            <a:r>
              <a:rPr lang="en-US" sz="1800" dirty="0" smtClean="0">
                <a:solidFill>
                  <a:schemeClr val="accent3"/>
                </a:solidFill>
              </a:rPr>
              <a:t>remedied</a:t>
            </a:r>
            <a:endParaRPr lang="en-US" sz="1800" dirty="0" smtClean="0">
              <a:solidFill>
                <a:schemeClr val="accent3"/>
              </a:solidFill>
            </a:endParaRPr>
          </a:p>
        </p:txBody>
      </p:sp>
      <p:sp>
        <p:nvSpPr>
          <p:cNvPr id="10" name="TextBox 9"/>
          <p:cNvSpPr txBox="1"/>
          <p:nvPr/>
        </p:nvSpPr>
        <p:spPr>
          <a:xfrm>
            <a:off x="369056" y="1438161"/>
            <a:ext cx="4762215" cy="1107996"/>
          </a:xfrm>
          <a:prstGeom prst="rect">
            <a:avLst/>
          </a:prstGeom>
          <a:noFill/>
        </p:spPr>
        <p:txBody>
          <a:bodyPr wrap="square" rtlCol="0">
            <a:spAutoFit/>
          </a:bodyPr>
          <a:lstStyle/>
          <a:p>
            <a:pPr>
              <a:spcBef>
                <a:spcPts val="600"/>
              </a:spcBef>
              <a:buClr>
                <a:schemeClr val="accent2"/>
              </a:buClr>
              <a:buSzPct val="80000"/>
              <a:buNone/>
            </a:pPr>
            <a:r>
              <a:rPr lang="en-US" sz="2200" b="1" dirty="0" smtClean="0">
                <a:solidFill>
                  <a:schemeClr val="accent3"/>
                </a:solidFill>
              </a:rPr>
              <a:t>Comparison of existing, proven and validated CAST pipeline to XFEL implementation</a:t>
            </a:r>
            <a:endParaRPr lang="en-US" sz="2200" b="1" dirty="0" smtClean="0">
              <a:solidFill>
                <a:schemeClr val="accent3"/>
              </a:solidFill>
            </a:endParaRPr>
          </a:p>
        </p:txBody>
      </p:sp>
      <p:sp>
        <p:nvSpPr>
          <p:cNvPr id="6" name="Left Arrow 5"/>
          <p:cNvSpPr/>
          <p:nvPr/>
        </p:nvSpPr>
        <p:spPr bwMode="auto">
          <a:xfrm>
            <a:off x="6382463" y="4313793"/>
            <a:ext cx="1313714" cy="492692"/>
          </a:xfrm>
          <a:prstGeom prst="leftArrow">
            <a:avLst/>
          </a:prstGeom>
          <a:solidFill>
            <a:schemeClr val="bg1"/>
          </a:solidFill>
          <a:ln w="127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68288" marR="0" indent="-268288"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n"/>
              <a:tabLst/>
            </a:pPr>
            <a:endParaRPr kumimoji="0" lang="en-US" sz="2000" b="0" i="0" u="none" strike="noStrike" cap="none" normalizeH="0" baseline="0" smtClean="0">
              <a:ln>
                <a:noFill/>
              </a:ln>
              <a:solidFill>
                <a:schemeClr val="accent3"/>
              </a:solidFill>
              <a:effectLst/>
              <a:latin typeface="Arial" charset="0"/>
              <a:ea typeface="ＭＳ Ｐゴシック" pitchFamily="112" charset="-128"/>
            </a:endParaRPr>
          </a:p>
        </p:txBody>
      </p:sp>
      <p:sp>
        <p:nvSpPr>
          <p:cNvPr id="8" name="Left Arrow 7"/>
          <p:cNvSpPr/>
          <p:nvPr/>
        </p:nvSpPr>
        <p:spPr bwMode="auto">
          <a:xfrm>
            <a:off x="6403492" y="4915090"/>
            <a:ext cx="1313714" cy="492692"/>
          </a:xfrm>
          <a:prstGeom prst="leftArrow">
            <a:avLst/>
          </a:prstGeom>
          <a:solidFill>
            <a:schemeClr val="bg1"/>
          </a:solidFill>
          <a:ln w="127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68288" marR="0" indent="-268288"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n"/>
              <a:tabLst/>
            </a:pPr>
            <a:endParaRPr kumimoji="0" lang="en-US" sz="2000" b="0" i="0" u="none" strike="noStrike" cap="none" normalizeH="0" baseline="0" smtClean="0">
              <a:ln>
                <a:noFill/>
              </a:ln>
              <a:solidFill>
                <a:schemeClr val="accent3"/>
              </a:solidFill>
              <a:effectLst/>
              <a:latin typeface="Arial" charset="0"/>
              <a:ea typeface="ＭＳ Ｐゴシック" pitchFamily="112" charset="-128"/>
            </a:endParaRPr>
          </a:p>
        </p:txBody>
      </p:sp>
    </p:spTree>
    <p:extLst>
      <p:ext uri="{BB962C8B-B14F-4D97-AF65-F5344CB8AC3E}">
        <p14:creationId xmlns:p14="http://schemas.microsoft.com/office/powerpoint/2010/main" val="16852515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XFEL</a:t>
            </a:r>
            <a:r>
              <a:rPr lang="en-US" dirty="0" smtClean="0"/>
              <a:t> pipeline now exceeds performance of </a:t>
            </a:r>
            <a:r>
              <a:rPr lang="en-US" dirty="0" smtClean="0">
                <a:solidFill>
                  <a:srgbClr val="0000FF"/>
                </a:solidFill>
              </a:rPr>
              <a:t>CAST </a:t>
            </a:r>
            <a:r>
              <a:rPr lang="en-US" dirty="0" smtClean="0"/>
              <a:t>pipeline</a:t>
            </a:r>
            <a:endParaRPr lang="en-US" dirty="0"/>
          </a:p>
        </p:txBody>
      </p:sp>
      <p:pic>
        <p:nvPicPr>
          <p:cNvPr id="5" name="Picture 4"/>
          <p:cNvPicPr>
            <a:picLocks noChangeAspect="1"/>
          </p:cNvPicPr>
          <p:nvPr/>
        </p:nvPicPr>
        <p:blipFill>
          <a:blip r:embed="rId2"/>
          <a:stretch>
            <a:fillRect/>
          </a:stretch>
        </p:blipFill>
        <p:spPr>
          <a:xfrm>
            <a:off x="0" y="1352473"/>
            <a:ext cx="8276401" cy="5505527"/>
          </a:xfrm>
          <a:prstGeom prst="rect">
            <a:avLst/>
          </a:prstGeom>
        </p:spPr>
      </p:pic>
      <p:sp>
        <p:nvSpPr>
          <p:cNvPr id="6" name="Rectangle 5"/>
          <p:cNvSpPr/>
          <p:nvPr/>
        </p:nvSpPr>
        <p:spPr bwMode="auto">
          <a:xfrm>
            <a:off x="6683188" y="2134999"/>
            <a:ext cx="2419424" cy="1532820"/>
          </a:xfrm>
          <a:prstGeom prst="rect">
            <a:avLst/>
          </a:prstGeom>
          <a:solidFill>
            <a:schemeClr val="bg1"/>
          </a:solidFill>
          <a:ln w="127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chemeClr val="accent2"/>
              </a:buClr>
              <a:buSzPct val="80000"/>
              <a:buNone/>
            </a:pPr>
            <a:r>
              <a:rPr lang="en-US" sz="2000" b="1" dirty="0" smtClean="0">
                <a:solidFill>
                  <a:schemeClr val="accent3"/>
                </a:solidFill>
              </a:rPr>
              <a:t>FWHM</a:t>
            </a:r>
          </a:p>
          <a:p>
            <a:pPr>
              <a:buClr>
                <a:schemeClr val="accent2"/>
              </a:buClr>
              <a:buSzPct val="80000"/>
              <a:buNone/>
            </a:pPr>
            <a:r>
              <a:rPr kumimoji="0" lang="en-US" sz="2000" b="0" i="0" u="none" strike="noStrike" cap="none" normalizeH="0" baseline="0" dirty="0" smtClean="0">
                <a:ln>
                  <a:noFill/>
                </a:ln>
                <a:solidFill>
                  <a:schemeClr val="accent2"/>
                </a:solidFill>
                <a:effectLst/>
                <a:latin typeface="Arial" charset="0"/>
                <a:ea typeface="ＭＳ Ｐゴシック" pitchFamily="112" charset="-128"/>
              </a:rPr>
              <a:t>173.1 ± 0.7</a:t>
            </a:r>
            <a:r>
              <a:rPr kumimoji="0" lang="en-US" sz="2000" b="0" i="0" u="none" strike="noStrike" cap="none" normalizeH="0" dirty="0" smtClean="0">
                <a:ln>
                  <a:noFill/>
                </a:ln>
                <a:solidFill>
                  <a:schemeClr val="accent2"/>
                </a:solidFill>
                <a:effectLst/>
                <a:latin typeface="Arial" charset="0"/>
                <a:ea typeface="ＭＳ Ｐゴシック" pitchFamily="112" charset="-128"/>
              </a:rPr>
              <a:t> </a:t>
            </a:r>
            <a:r>
              <a:rPr kumimoji="0" lang="en-US" sz="2000" b="0" i="0" u="none" strike="noStrike" cap="none" normalizeH="0" dirty="0" err="1" smtClean="0">
                <a:ln>
                  <a:noFill/>
                </a:ln>
                <a:solidFill>
                  <a:schemeClr val="accent2"/>
                </a:solidFill>
                <a:effectLst/>
                <a:latin typeface="Arial" charset="0"/>
                <a:ea typeface="ＭＳ Ｐゴシック" pitchFamily="112" charset="-128"/>
              </a:rPr>
              <a:t>eV</a:t>
            </a:r>
            <a:r>
              <a:rPr kumimoji="0" lang="en-US" sz="2000" b="0" i="0" u="none" strike="noStrike" cap="none" normalizeH="0" dirty="0" smtClean="0">
                <a:ln>
                  <a:noFill/>
                </a:ln>
                <a:solidFill>
                  <a:schemeClr val="accent2"/>
                </a:solidFill>
                <a:effectLst/>
                <a:latin typeface="Arial" charset="0"/>
                <a:ea typeface="ＭＳ Ｐゴシック" pitchFamily="112" charset="-128"/>
              </a:rPr>
              <a:t> </a:t>
            </a:r>
            <a:r>
              <a:rPr kumimoji="0" lang="en-US" sz="2000" b="0" i="0" u="none" strike="noStrike" cap="none" normalizeH="0" dirty="0" smtClean="0">
                <a:ln>
                  <a:noFill/>
                </a:ln>
                <a:solidFill>
                  <a:schemeClr val="accent3"/>
                </a:solidFill>
                <a:effectLst/>
                <a:latin typeface="Arial" charset="0"/>
                <a:ea typeface="ＭＳ Ｐゴシック" pitchFamily="112" charset="-128"/>
              </a:rPr>
              <a:t>vs</a:t>
            </a:r>
            <a:r>
              <a:rPr lang="en-US" sz="2000" dirty="0" smtClean="0">
                <a:solidFill>
                  <a:schemeClr val="accent3"/>
                </a:solidFill>
              </a:rPr>
              <a:t>. </a:t>
            </a:r>
            <a:r>
              <a:rPr lang="en-US" sz="2000" dirty="0" smtClean="0">
                <a:solidFill>
                  <a:srgbClr val="0000FF"/>
                </a:solidFill>
              </a:rPr>
              <a:t>189.0 ± ?.?</a:t>
            </a:r>
            <a:r>
              <a:rPr lang="en-US" sz="2000" dirty="0" smtClean="0">
                <a:solidFill>
                  <a:schemeClr val="accent3"/>
                </a:solidFill>
              </a:rPr>
              <a:t> </a:t>
            </a:r>
            <a:r>
              <a:rPr lang="en-US" sz="2000" dirty="0" err="1" smtClean="0">
                <a:solidFill>
                  <a:srgbClr val="3366FF"/>
                </a:solidFill>
              </a:rPr>
              <a:t>eV</a:t>
            </a:r>
            <a:r>
              <a:rPr lang="en-US" sz="2000" dirty="0" smtClean="0">
                <a:solidFill>
                  <a:srgbClr val="3366FF"/>
                </a:solidFill>
              </a:rPr>
              <a:t> </a:t>
            </a:r>
          </a:p>
          <a:p>
            <a:pPr>
              <a:buClr>
                <a:schemeClr val="accent2"/>
              </a:buClr>
              <a:buSzPct val="80000"/>
              <a:buNone/>
            </a:pPr>
            <a:r>
              <a:rPr lang="en-US" sz="2000" dirty="0" smtClean="0">
                <a:solidFill>
                  <a:schemeClr val="accent3"/>
                </a:solidFill>
              </a:rPr>
              <a:t>at same efficiency </a:t>
            </a:r>
          </a:p>
        </p:txBody>
      </p:sp>
    </p:spTree>
    <p:extLst>
      <p:ext uri="{BB962C8B-B14F-4D97-AF65-F5344CB8AC3E}">
        <p14:creationId xmlns:p14="http://schemas.microsoft.com/office/powerpoint/2010/main" val="54856456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we plan on supplying calibrated data only</a:t>
            </a:r>
            <a:endParaRPr lang="en-US" dirty="0"/>
          </a:p>
        </p:txBody>
      </p:sp>
      <p:sp>
        <p:nvSpPr>
          <p:cNvPr id="10" name="TextBox 9"/>
          <p:cNvSpPr txBox="1"/>
          <p:nvPr/>
        </p:nvSpPr>
        <p:spPr>
          <a:xfrm>
            <a:off x="400539" y="2090615"/>
            <a:ext cx="723275" cy="400110"/>
          </a:xfrm>
          <a:prstGeom prst="rect">
            <a:avLst/>
          </a:prstGeom>
          <a:noFill/>
        </p:spPr>
        <p:txBody>
          <a:bodyPr wrap="none" rtlCol="0">
            <a:spAutoFit/>
          </a:bodyPr>
          <a:lstStyle/>
          <a:p>
            <a:pPr>
              <a:spcBef>
                <a:spcPts val="600"/>
              </a:spcBef>
              <a:buClr>
                <a:schemeClr val="accent2"/>
              </a:buClr>
              <a:buSzPct val="80000"/>
              <a:buNone/>
            </a:pPr>
            <a:r>
              <a:rPr lang="en-US" sz="2000" dirty="0" smtClean="0">
                <a:solidFill>
                  <a:schemeClr val="bg1"/>
                </a:solidFill>
              </a:rPr>
              <a:t>Raw</a:t>
            </a:r>
          </a:p>
        </p:txBody>
      </p:sp>
      <p:sp>
        <p:nvSpPr>
          <p:cNvPr id="11" name="TextBox 10"/>
          <p:cNvSpPr txBox="1"/>
          <p:nvPr/>
        </p:nvSpPr>
        <p:spPr>
          <a:xfrm>
            <a:off x="504093" y="3610707"/>
            <a:ext cx="1310775" cy="400110"/>
          </a:xfrm>
          <a:prstGeom prst="rect">
            <a:avLst/>
          </a:prstGeom>
          <a:noFill/>
        </p:spPr>
        <p:txBody>
          <a:bodyPr wrap="none" rtlCol="0">
            <a:spAutoFit/>
          </a:bodyPr>
          <a:lstStyle/>
          <a:p>
            <a:pPr>
              <a:spcBef>
                <a:spcPts val="600"/>
              </a:spcBef>
              <a:buClr>
                <a:schemeClr val="accent2"/>
              </a:buClr>
              <a:buSzPct val="80000"/>
              <a:buNone/>
            </a:pPr>
            <a:r>
              <a:rPr lang="en-US" sz="2000" dirty="0" smtClean="0">
                <a:solidFill>
                  <a:schemeClr val="bg1"/>
                </a:solidFill>
              </a:rPr>
              <a:t>Corrected</a:t>
            </a:r>
          </a:p>
        </p:txBody>
      </p:sp>
      <p:sp>
        <p:nvSpPr>
          <p:cNvPr id="3" name="TextBox 2"/>
          <p:cNvSpPr txBox="1"/>
          <p:nvPr/>
        </p:nvSpPr>
        <p:spPr>
          <a:xfrm>
            <a:off x="410309" y="1385061"/>
            <a:ext cx="4259384" cy="4555093"/>
          </a:xfrm>
          <a:prstGeom prst="rect">
            <a:avLst/>
          </a:prstGeom>
          <a:noFill/>
        </p:spPr>
        <p:txBody>
          <a:bodyPr wrap="square" rtlCol="0">
            <a:spAutoFit/>
          </a:bodyPr>
          <a:lstStyle/>
          <a:p>
            <a:pPr>
              <a:spcBef>
                <a:spcPts val="600"/>
              </a:spcBef>
              <a:buClr>
                <a:schemeClr val="accent2"/>
              </a:buClr>
              <a:buSzPct val="80000"/>
              <a:buNone/>
            </a:pPr>
            <a:r>
              <a:rPr lang="en-US" sz="2000" b="1" i="1" dirty="0" smtClean="0"/>
              <a:t>Facility-side calibration means:</a:t>
            </a:r>
          </a:p>
          <a:p>
            <a:pPr>
              <a:spcBef>
                <a:spcPts val="600"/>
              </a:spcBef>
              <a:buClr>
                <a:schemeClr val="accent2"/>
              </a:buClr>
              <a:buSzPct val="80000"/>
              <a:buNone/>
            </a:pPr>
            <a:r>
              <a:rPr lang="en-US" sz="2000" i="1" dirty="0" smtClean="0"/>
              <a:t>Users </a:t>
            </a:r>
            <a:r>
              <a:rPr lang="en-US" sz="2000" i="1" dirty="0"/>
              <a:t>neither have to provide large amounts of computing resources nor have to have in-depth expertise on detector physics to obtain state-of-the-art </a:t>
            </a:r>
            <a:r>
              <a:rPr lang="en-US" sz="2000" i="1" dirty="0" smtClean="0"/>
              <a:t>corrected </a:t>
            </a:r>
            <a:r>
              <a:rPr lang="en-US" sz="2000" i="1" dirty="0"/>
              <a:t>and calibrated datasets for their experiments and can thus focus on their </a:t>
            </a:r>
            <a:r>
              <a:rPr lang="en-US" sz="2000" i="1" dirty="0" smtClean="0"/>
              <a:t>scientific </a:t>
            </a:r>
            <a:r>
              <a:rPr lang="en-US" sz="2000" i="1" dirty="0"/>
              <a:t>analysis. Additionally, </a:t>
            </a:r>
            <a:r>
              <a:rPr lang="en-US" sz="2000" i="1" dirty="0" smtClean="0"/>
              <a:t>data </a:t>
            </a:r>
            <a:r>
              <a:rPr lang="en-US" sz="2000" i="1" dirty="0"/>
              <a:t>aggregation of different experiments and instruments are </a:t>
            </a:r>
            <a:r>
              <a:rPr lang="en-US" sz="2000" i="1" dirty="0" smtClean="0"/>
              <a:t>simplified </a:t>
            </a:r>
            <a:r>
              <a:rPr lang="en-US" sz="2000" i="1" dirty="0"/>
              <a:t>as calibration becomes user-independent. </a:t>
            </a:r>
          </a:p>
          <a:p>
            <a:pPr>
              <a:spcBef>
                <a:spcPts val="600"/>
              </a:spcBef>
              <a:buClr>
                <a:schemeClr val="accent2"/>
              </a:buClr>
              <a:buSzPct val="80000"/>
              <a:buNone/>
            </a:pPr>
            <a:endParaRPr lang="en-US" sz="2000" i="1" dirty="0" smtClean="0">
              <a:solidFill>
                <a:schemeClr val="accent3"/>
              </a:solidFill>
            </a:endParaRPr>
          </a:p>
        </p:txBody>
      </p:sp>
      <p:sp>
        <p:nvSpPr>
          <p:cNvPr id="5" name="Left-Right Arrow 4"/>
          <p:cNvSpPr/>
          <p:nvPr/>
        </p:nvSpPr>
        <p:spPr bwMode="auto">
          <a:xfrm>
            <a:off x="4630615" y="2921000"/>
            <a:ext cx="1690078" cy="1270000"/>
          </a:xfrm>
          <a:prstGeom prst="leftRightArrow">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268288" marR="0" indent="-268288"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n"/>
              <a:tabLst/>
            </a:pPr>
            <a:endParaRPr kumimoji="0" lang="en-US" sz="2000" b="0" i="0" u="none" strike="noStrike" cap="none" normalizeH="0" baseline="0" smtClean="0">
              <a:ln>
                <a:noFill/>
              </a:ln>
              <a:solidFill>
                <a:schemeClr val="accent3"/>
              </a:solidFill>
              <a:effectLst/>
              <a:latin typeface="Arial" charset="0"/>
              <a:ea typeface="ＭＳ Ｐゴシック" pitchFamily="112" charset="-128"/>
            </a:endParaRPr>
          </a:p>
        </p:txBody>
      </p:sp>
      <p:sp>
        <p:nvSpPr>
          <p:cNvPr id="13" name="TextBox 12"/>
          <p:cNvSpPr txBox="1"/>
          <p:nvPr/>
        </p:nvSpPr>
        <p:spPr>
          <a:xfrm>
            <a:off x="6223000" y="2139462"/>
            <a:ext cx="2921000" cy="2631490"/>
          </a:xfrm>
          <a:prstGeom prst="rect">
            <a:avLst/>
          </a:prstGeom>
          <a:noFill/>
        </p:spPr>
        <p:txBody>
          <a:bodyPr wrap="square" rtlCol="0">
            <a:spAutoFit/>
          </a:bodyPr>
          <a:lstStyle/>
          <a:p>
            <a:pPr marL="342900" indent="-342900">
              <a:spcBef>
                <a:spcPts val="600"/>
              </a:spcBef>
              <a:buClr>
                <a:schemeClr val="accent2"/>
              </a:buClr>
              <a:buSzPct val="80000"/>
            </a:pPr>
            <a:r>
              <a:rPr lang="en-US" sz="2000" dirty="0" smtClean="0">
                <a:solidFill>
                  <a:schemeClr val="accent3"/>
                </a:solidFill>
              </a:rPr>
              <a:t>~10</a:t>
            </a:r>
            <a:r>
              <a:rPr lang="en-US" sz="2000" baseline="30000" dirty="0" smtClean="0">
                <a:solidFill>
                  <a:schemeClr val="accent3"/>
                </a:solidFill>
              </a:rPr>
              <a:t>9</a:t>
            </a:r>
            <a:r>
              <a:rPr lang="en-US" sz="2000" dirty="0" smtClean="0">
                <a:solidFill>
                  <a:schemeClr val="accent3"/>
                </a:solidFill>
              </a:rPr>
              <a:t> correction and calibration constants, evaluated for the correct detector operating conditions.</a:t>
            </a:r>
          </a:p>
          <a:p>
            <a:pPr marL="342900" indent="-342900">
              <a:spcBef>
                <a:spcPts val="600"/>
              </a:spcBef>
              <a:buClr>
                <a:schemeClr val="accent2"/>
              </a:buClr>
              <a:buSzPct val="80000"/>
            </a:pPr>
            <a:r>
              <a:rPr lang="en-US" sz="2000" dirty="0" smtClean="0">
                <a:solidFill>
                  <a:schemeClr val="accent3"/>
                </a:solidFill>
              </a:rPr>
              <a:t>~ Gigabytes of calibration constants needed</a:t>
            </a:r>
          </a:p>
        </p:txBody>
      </p:sp>
    </p:spTree>
    <p:extLst>
      <p:ext uri="{BB962C8B-B14F-4D97-AF65-F5344CB8AC3E}">
        <p14:creationId xmlns:p14="http://schemas.microsoft.com/office/powerpoint/2010/main" val="33534182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Picture</a:t>
            </a:r>
            <a:endParaRPr lang="en-US" dirty="0"/>
          </a:p>
        </p:txBody>
      </p:sp>
      <p:pic>
        <p:nvPicPr>
          <p:cNvPr id="4" name="Picture 3" descr="Macintosh HD:Users:steffenhauf:Documents:Dataflow XFEL.png"/>
          <p:cNvPicPr/>
          <p:nvPr/>
        </p:nvPicPr>
        <p:blipFill>
          <a:blip r:embed="rId2">
            <a:extLst>
              <a:ext uri="{28A0092B-C50C-407E-A947-70E740481C1C}">
                <a14:useLocalDpi xmlns:a14="http://schemas.microsoft.com/office/drawing/2010/main" val="0"/>
              </a:ext>
            </a:extLst>
          </a:blip>
          <a:srcRect/>
          <a:stretch>
            <a:fillRect/>
          </a:stretch>
        </p:blipFill>
        <p:spPr bwMode="auto">
          <a:xfrm>
            <a:off x="375920" y="909232"/>
            <a:ext cx="8493760" cy="5538795"/>
          </a:xfrm>
          <a:prstGeom prst="rect">
            <a:avLst/>
          </a:prstGeom>
          <a:noFill/>
          <a:ln>
            <a:noFill/>
          </a:ln>
        </p:spPr>
      </p:pic>
      <p:sp>
        <p:nvSpPr>
          <p:cNvPr id="5" name="Oval 4"/>
          <p:cNvSpPr/>
          <p:nvPr/>
        </p:nvSpPr>
        <p:spPr bwMode="auto">
          <a:xfrm>
            <a:off x="1455617" y="4415692"/>
            <a:ext cx="1367692" cy="1103923"/>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68288" marR="0" indent="-268288"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n"/>
              <a:tabLst/>
            </a:pPr>
            <a:endParaRPr kumimoji="0" lang="en-US" sz="2000" b="0" i="0" u="none" strike="noStrike" cap="none" normalizeH="0" baseline="0" smtClean="0">
              <a:ln>
                <a:noFill/>
              </a:ln>
              <a:solidFill>
                <a:schemeClr val="accent3"/>
              </a:solidFill>
              <a:effectLst/>
              <a:latin typeface="Arial" charset="0"/>
              <a:ea typeface="ＭＳ Ｐゴシック" pitchFamily="112" charset="-128"/>
            </a:endParaRPr>
          </a:p>
        </p:txBody>
      </p:sp>
      <p:sp>
        <p:nvSpPr>
          <p:cNvPr id="6" name="Oval 5"/>
          <p:cNvSpPr/>
          <p:nvPr/>
        </p:nvSpPr>
        <p:spPr bwMode="auto">
          <a:xfrm>
            <a:off x="5408248" y="4040554"/>
            <a:ext cx="1367692" cy="1103923"/>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68288" marR="0" indent="-268288"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n"/>
              <a:tabLst/>
            </a:pPr>
            <a:endParaRPr kumimoji="0" lang="en-US" sz="2000" b="0" i="0" u="none" strike="noStrike" cap="none" normalizeH="0" baseline="0" smtClean="0">
              <a:ln>
                <a:noFill/>
              </a:ln>
              <a:solidFill>
                <a:schemeClr val="accent3"/>
              </a:solidFill>
              <a:effectLst/>
              <a:latin typeface="Arial" charset="0"/>
              <a:ea typeface="ＭＳ Ｐゴシック" pitchFamily="112" charset="-128"/>
            </a:endParaRPr>
          </a:p>
        </p:txBody>
      </p:sp>
    </p:spTree>
    <p:extLst>
      <p:ext uri="{BB962C8B-B14F-4D97-AF65-F5344CB8AC3E}">
        <p14:creationId xmlns:p14="http://schemas.microsoft.com/office/powerpoint/2010/main" val="3326443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we plan on supplying calibrated data only – benefits for online monitoring</a:t>
            </a:r>
            <a:endParaRPr lang="en-US" dirty="0"/>
          </a:p>
        </p:txBody>
      </p:sp>
      <p:sp>
        <p:nvSpPr>
          <p:cNvPr id="3" name="Content Placeholder 2"/>
          <p:cNvSpPr>
            <a:spLocks noGrp="1"/>
          </p:cNvSpPr>
          <p:nvPr>
            <p:ph idx="1"/>
          </p:nvPr>
        </p:nvSpPr>
        <p:spPr>
          <a:xfrm>
            <a:off x="404813" y="1347788"/>
            <a:ext cx="3112109" cy="4932362"/>
          </a:xfrm>
        </p:spPr>
        <p:txBody>
          <a:bodyPr/>
          <a:lstStyle/>
          <a:p>
            <a:r>
              <a:rPr lang="en-US" sz="2000" dirty="0" smtClean="0"/>
              <a:t>Pipelined correction routines can be used in offline and online processing</a:t>
            </a:r>
          </a:p>
          <a:p>
            <a:r>
              <a:rPr lang="en-US" sz="2000" dirty="0" smtClean="0"/>
              <a:t>Full or partial correction of (subset of) data before passing it on to dedicated monitoring/quick analysis routines</a:t>
            </a:r>
            <a:endParaRPr lang="en-US" sz="2000" dirty="0"/>
          </a:p>
        </p:txBody>
      </p:sp>
      <p:pic>
        <p:nvPicPr>
          <p:cNvPr id="4" name="Picture 3"/>
          <p:cNvPicPr>
            <a:picLocks noChangeAspect="1"/>
          </p:cNvPicPr>
          <p:nvPr/>
        </p:nvPicPr>
        <p:blipFill>
          <a:blip r:embed="rId2"/>
          <a:stretch>
            <a:fillRect/>
          </a:stretch>
        </p:blipFill>
        <p:spPr>
          <a:xfrm>
            <a:off x="4054372" y="1522666"/>
            <a:ext cx="4554373" cy="5220866"/>
          </a:xfrm>
          <a:prstGeom prst="rect">
            <a:avLst/>
          </a:prstGeom>
        </p:spPr>
      </p:pic>
      <p:sp>
        <p:nvSpPr>
          <p:cNvPr id="5" name="TextBox 4"/>
          <p:cNvSpPr txBox="1"/>
          <p:nvPr/>
        </p:nvSpPr>
        <p:spPr>
          <a:xfrm>
            <a:off x="3731845" y="1074615"/>
            <a:ext cx="4972539" cy="584776"/>
          </a:xfrm>
          <a:prstGeom prst="rect">
            <a:avLst/>
          </a:prstGeom>
          <a:noFill/>
        </p:spPr>
        <p:txBody>
          <a:bodyPr wrap="square" rtlCol="0">
            <a:spAutoFit/>
          </a:bodyPr>
          <a:lstStyle/>
          <a:p>
            <a:pPr algn="ctr">
              <a:spcBef>
                <a:spcPts val="600"/>
              </a:spcBef>
              <a:buClr>
                <a:schemeClr val="accent2"/>
              </a:buClr>
              <a:buSzPct val="80000"/>
              <a:buNone/>
            </a:pPr>
            <a:r>
              <a:rPr lang="en-US" sz="1600" b="1" dirty="0" err="1" smtClean="0">
                <a:solidFill>
                  <a:schemeClr val="accent3"/>
                </a:solidFill>
              </a:rPr>
              <a:t>Karabo</a:t>
            </a:r>
            <a:r>
              <a:rPr lang="en-US" sz="1600" b="1" dirty="0" smtClean="0">
                <a:solidFill>
                  <a:schemeClr val="accent3"/>
                </a:solidFill>
              </a:rPr>
              <a:t>-online views of scattering in a ferrous solution imaged by LPD</a:t>
            </a:r>
          </a:p>
        </p:txBody>
      </p:sp>
    </p:spTree>
    <p:extLst>
      <p:ext uri="{BB962C8B-B14F-4D97-AF65-F5344CB8AC3E}">
        <p14:creationId xmlns:p14="http://schemas.microsoft.com/office/powerpoint/2010/main" val="36625520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Picture</a:t>
            </a:r>
            <a:endParaRPr lang="en-US" dirty="0"/>
          </a:p>
        </p:txBody>
      </p:sp>
      <p:pic>
        <p:nvPicPr>
          <p:cNvPr id="4" name="Picture 3" descr="Macintosh HD:Users:steffenhauf:Documents:Dataflow XFEL.png"/>
          <p:cNvPicPr/>
          <p:nvPr/>
        </p:nvPicPr>
        <p:blipFill>
          <a:blip r:embed="rId2">
            <a:extLst>
              <a:ext uri="{28A0092B-C50C-407E-A947-70E740481C1C}">
                <a14:useLocalDpi xmlns:a14="http://schemas.microsoft.com/office/drawing/2010/main" val="0"/>
              </a:ext>
            </a:extLst>
          </a:blip>
          <a:srcRect/>
          <a:stretch>
            <a:fillRect/>
          </a:stretch>
        </p:blipFill>
        <p:spPr bwMode="auto">
          <a:xfrm>
            <a:off x="375920" y="909232"/>
            <a:ext cx="8493760" cy="5538795"/>
          </a:xfrm>
          <a:prstGeom prst="rect">
            <a:avLst/>
          </a:prstGeom>
          <a:noFill/>
          <a:ln>
            <a:noFill/>
          </a:ln>
        </p:spPr>
      </p:pic>
      <p:sp>
        <p:nvSpPr>
          <p:cNvPr id="5" name="Oval 4"/>
          <p:cNvSpPr/>
          <p:nvPr/>
        </p:nvSpPr>
        <p:spPr bwMode="auto">
          <a:xfrm>
            <a:off x="2540000" y="3995615"/>
            <a:ext cx="1357923" cy="1103923"/>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68288" marR="0" indent="-268288"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n"/>
              <a:tabLst/>
            </a:pPr>
            <a:endParaRPr kumimoji="0" lang="en-US" sz="2000" b="0" i="0" u="none" strike="noStrike" cap="none" normalizeH="0" baseline="0" smtClean="0">
              <a:ln>
                <a:noFill/>
              </a:ln>
              <a:solidFill>
                <a:schemeClr val="accent3"/>
              </a:solidFill>
              <a:effectLst/>
              <a:latin typeface="Arial" charset="0"/>
              <a:ea typeface="ＭＳ Ｐゴシック" pitchFamily="112" charset="-128"/>
            </a:endParaRPr>
          </a:p>
        </p:txBody>
      </p:sp>
    </p:spTree>
    <p:extLst>
      <p:ext uri="{BB962C8B-B14F-4D97-AF65-F5344CB8AC3E}">
        <p14:creationId xmlns:p14="http://schemas.microsoft.com/office/powerpoint/2010/main" val="14479523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Alignment Data</a:t>
            </a:r>
            <a:endParaRPr lang="en-US" dirty="0"/>
          </a:p>
        </p:txBody>
      </p:sp>
      <p:sp>
        <p:nvSpPr>
          <p:cNvPr id="3" name="Content Placeholder 2"/>
          <p:cNvSpPr>
            <a:spLocks noGrp="1"/>
          </p:cNvSpPr>
          <p:nvPr>
            <p:ph idx="1"/>
          </p:nvPr>
        </p:nvSpPr>
        <p:spPr>
          <a:xfrm>
            <a:off x="162561" y="1073468"/>
            <a:ext cx="8981440" cy="2949892"/>
          </a:xfrm>
        </p:spPr>
        <p:txBody>
          <a:bodyPr/>
          <a:lstStyle/>
          <a:p>
            <a:r>
              <a:rPr lang="en-US" sz="1800" dirty="0" smtClean="0"/>
              <a:t>Hierarchical concept for local detector alignment</a:t>
            </a:r>
            <a:r>
              <a:rPr lang="en-US" sz="1800" b="1" dirty="0" smtClean="0"/>
              <a:t> (not global instrument alignment)</a:t>
            </a:r>
          </a:p>
          <a:p>
            <a:r>
              <a:rPr lang="en-US" sz="1800" dirty="0" smtClean="0"/>
              <a:t>Discussions with instruments yielded understanding that alignment of components, which may be moved on a per-run basis (i.e. quadrants), require input and support from instrument side (e.g. using powder samples)</a:t>
            </a:r>
          </a:p>
          <a:p>
            <a:r>
              <a:rPr lang="en-US" sz="1800" dirty="0" smtClean="0">
                <a:sym typeface="Wingdings"/>
              </a:rPr>
              <a:t>XFEL photon system coordinate system (WP-73) is used</a:t>
            </a:r>
          </a:p>
          <a:p>
            <a:r>
              <a:rPr lang="en-US" sz="1800" dirty="0" smtClean="0">
                <a:sym typeface="Wingdings"/>
              </a:rPr>
              <a:t>Alignment data will be shipped with calibrated </a:t>
            </a:r>
            <a:r>
              <a:rPr lang="en-US" sz="1800" dirty="0" smtClean="0">
                <a:sym typeface="Wingdings"/>
              </a:rPr>
              <a:t>data</a:t>
            </a:r>
          </a:p>
          <a:p>
            <a:r>
              <a:rPr lang="en-US" sz="1800" dirty="0" smtClean="0">
                <a:sym typeface="Wingdings"/>
              </a:rPr>
              <a:t>WP</a:t>
            </a:r>
            <a:r>
              <a:rPr lang="en-US" sz="1800" dirty="0" smtClean="0">
                <a:sym typeface="Wingdings"/>
              </a:rPr>
              <a:t>-75 will provide transformation from pixel to Cartesian coordinates</a:t>
            </a:r>
            <a:endParaRPr lang="en-US" sz="1800" dirty="0" smtClean="0"/>
          </a:p>
          <a:p>
            <a:r>
              <a:rPr lang="en-US" sz="1800" dirty="0" smtClean="0"/>
              <a:t>Technical note exists with requirements from each </a:t>
            </a:r>
            <a:r>
              <a:rPr lang="en-US" sz="1800" dirty="0"/>
              <a:t>instrument: https://bib-pubdb1.desy.de/record/222635</a:t>
            </a:r>
          </a:p>
        </p:txBody>
      </p:sp>
      <p:grpSp>
        <p:nvGrpSpPr>
          <p:cNvPr id="4" name="Group 3"/>
          <p:cNvGrpSpPr/>
          <p:nvPr/>
        </p:nvGrpSpPr>
        <p:grpSpPr>
          <a:xfrm>
            <a:off x="130491" y="4206240"/>
            <a:ext cx="3660774" cy="2021839"/>
            <a:chOff x="0" y="1"/>
            <a:chExt cx="3661021" cy="2022208"/>
          </a:xfrm>
        </p:grpSpPr>
        <p:sp>
          <p:nvSpPr>
            <p:cNvPr id="5" name="Plus 4"/>
            <p:cNvSpPr/>
            <p:nvPr/>
          </p:nvSpPr>
          <p:spPr>
            <a:xfrm>
              <a:off x="2377653" y="736401"/>
              <a:ext cx="488385" cy="434496"/>
            </a:xfrm>
            <a:prstGeom prst="mathPlus">
              <a:avLst>
                <a:gd name="adj1" fmla="val 8910"/>
              </a:avLst>
            </a:prstGeom>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grpSp>
          <p:nvGrpSpPr>
            <p:cNvPr id="6" name="Group 5"/>
            <p:cNvGrpSpPr/>
            <p:nvPr/>
          </p:nvGrpSpPr>
          <p:grpSpPr>
            <a:xfrm>
              <a:off x="1514308" y="1"/>
              <a:ext cx="2146713" cy="1941829"/>
              <a:chOff x="1514310" y="1"/>
              <a:chExt cx="1981727" cy="1942473"/>
            </a:xfrm>
            <a:scene3d>
              <a:camera prst="orthographicFront">
                <a:rot lat="2160000" lon="2700001" rev="0"/>
              </a:camera>
              <a:lightRig rig="threePt" dir="t"/>
            </a:scene3d>
          </p:grpSpPr>
          <p:grpSp>
            <p:nvGrpSpPr>
              <p:cNvPr id="16" name="Group 15"/>
              <p:cNvGrpSpPr/>
              <p:nvPr/>
            </p:nvGrpSpPr>
            <p:grpSpPr>
              <a:xfrm>
                <a:off x="1514310" y="1"/>
                <a:ext cx="1981727" cy="1942473"/>
                <a:chOff x="1514310" y="2"/>
                <a:chExt cx="3325279" cy="3259416"/>
              </a:xfrm>
            </p:grpSpPr>
            <p:grpSp>
              <p:nvGrpSpPr>
                <p:cNvPr id="18" name="Group 17"/>
                <p:cNvGrpSpPr/>
                <p:nvPr/>
              </p:nvGrpSpPr>
              <p:grpSpPr>
                <a:xfrm>
                  <a:off x="1766132" y="2"/>
                  <a:ext cx="1491527" cy="1400085"/>
                  <a:chOff x="1766132" y="0"/>
                  <a:chExt cx="3383780" cy="3176332"/>
                </a:xfrm>
              </p:grpSpPr>
              <p:sp>
                <p:nvSpPr>
                  <p:cNvPr id="49" name="Rectangle 48"/>
                  <p:cNvSpPr/>
                  <p:nvPr/>
                </p:nvSpPr>
                <p:spPr>
                  <a:xfrm>
                    <a:off x="1766132" y="2450559"/>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50" name="Rectangle 49"/>
                  <p:cNvSpPr/>
                  <p:nvPr/>
                </p:nvSpPr>
                <p:spPr>
                  <a:xfrm>
                    <a:off x="3494324" y="2450559"/>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51" name="Rectangle 50"/>
                  <p:cNvSpPr/>
                  <p:nvPr/>
                </p:nvSpPr>
                <p:spPr>
                  <a:xfrm>
                    <a:off x="1766132" y="1639040"/>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52" name="Rectangle 51"/>
                  <p:cNvSpPr/>
                  <p:nvPr/>
                </p:nvSpPr>
                <p:spPr>
                  <a:xfrm>
                    <a:off x="3494324" y="1639040"/>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53" name="Rectangle 52"/>
                  <p:cNvSpPr/>
                  <p:nvPr/>
                </p:nvSpPr>
                <p:spPr>
                  <a:xfrm>
                    <a:off x="1766132" y="827521"/>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54" name="Rectangle 53"/>
                  <p:cNvSpPr/>
                  <p:nvPr/>
                </p:nvSpPr>
                <p:spPr>
                  <a:xfrm>
                    <a:off x="3494324" y="827521"/>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55" name="Rectangle 54"/>
                  <p:cNvSpPr/>
                  <p:nvPr/>
                </p:nvSpPr>
                <p:spPr>
                  <a:xfrm>
                    <a:off x="1766132" y="0"/>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56" name="Rectangle 55"/>
                  <p:cNvSpPr/>
                  <p:nvPr/>
                </p:nvSpPr>
                <p:spPr>
                  <a:xfrm>
                    <a:off x="3494324" y="0"/>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grpSp>
            <p:grpSp>
              <p:nvGrpSpPr>
                <p:cNvPr id="19" name="Group 18"/>
                <p:cNvGrpSpPr/>
                <p:nvPr/>
              </p:nvGrpSpPr>
              <p:grpSpPr>
                <a:xfrm>
                  <a:off x="3289662" y="318123"/>
                  <a:ext cx="1549927" cy="1459598"/>
                  <a:chOff x="3289662" y="318123"/>
                  <a:chExt cx="3516272" cy="3311345"/>
                </a:xfrm>
              </p:grpSpPr>
              <p:sp>
                <p:nvSpPr>
                  <p:cNvPr id="40" name="Rectangle 39"/>
                  <p:cNvSpPr/>
                  <p:nvPr/>
                </p:nvSpPr>
                <p:spPr>
                  <a:xfrm>
                    <a:off x="3289662" y="318123"/>
                    <a:ext cx="3516272" cy="3311345"/>
                  </a:xfrm>
                  <a:prstGeom prst="rect">
                    <a:avLst/>
                  </a:prstGeom>
                  <a:sp3d extrusionH="25400"/>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41" name="Rectangle 40"/>
                  <p:cNvSpPr/>
                  <p:nvPr/>
                </p:nvSpPr>
                <p:spPr>
                  <a:xfrm>
                    <a:off x="3349549" y="2793984"/>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42" name="Rectangle 41"/>
                  <p:cNvSpPr/>
                  <p:nvPr/>
                </p:nvSpPr>
                <p:spPr>
                  <a:xfrm>
                    <a:off x="5077741" y="2793984"/>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43" name="Rectangle 42"/>
                  <p:cNvSpPr/>
                  <p:nvPr/>
                </p:nvSpPr>
                <p:spPr>
                  <a:xfrm>
                    <a:off x="3349549" y="1982465"/>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44" name="Rectangle 43"/>
                  <p:cNvSpPr/>
                  <p:nvPr/>
                </p:nvSpPr>
                <p:spPr>
                  <a:xfrm>
                    <a:off x="5077741" y="1982465"/>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45" name="Rectangle 44"/>
                  <p:cNvSpPr/>
                  <p:nvPr/>
                </p:nvSpPr>
                <p:spPr>
                  <a:xfrm>
                    <a:off x="3349549" y="1170946"/>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46" name="Rectangle 45"/>
                  <p:cNvSpPr/>
                  <p:nvPr/>
                </p:nvSpPr>
                <p:spPr>
                  <a:xfrm>
                    <a:off x="5077741" y="1170946"/>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47" name="Rectangle 46"/>
                  <p:cNvSpPr/>
                  <p:nvPr/>
                </p:nvSpPr>
                <p:spPr>
                  <a:xfrm>
                    <a:off x="3349549" y="343425"/>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48" name="Rectangle 47"/>
                  <p:cNvSpPr/>
                  <p:nvPr/>
                </p:nvSpPr>
                <p:spPr>
                  <a:xfrm>
                    <a:off x="5077741" y="343425"/>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grpSp>
            <p:grpSp>
              <p:nvGrpSpPr>
                <p:cNvPr id="20" name="Group 19"/>
                <p:cNvGrpSpPr/>
                <p:nvPr/>
              </p:nvGrpSpPr>
              <p:grpSpPr>
                <a:xfrm>
                  <a:off x="1514310" y="1459559"/>
                  <a:ext cx="1549927" cy="1459598"/>
                  <a:chOff x="1514310" y="1459559"/>
                  <a:chExt cx="3516272" cy="3311345"/>
                </a:xfrm>
              </p:grpSpPr>
              <p:sp>
                <p:nvSpPr>
                  <p:cNvPr id="31" name="Rectangle 30"/>
                  <p:cNvSpPr/>
                  <p:nvPr/>
                </p:nvSpPr>
                <p:spPr>
                  <a:xfrm>
                    <a:off x="1514310" y="1459559"/>
                    <a:ext cx="3516272" cy="3311345"/>
                  </a:xfrm>
                  <a:prstGeom prst="rect">
                    <a:avLst/>
                  </a:prstGeom>
                  <a:sp3d extrusionH="25400"/>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32" name="Rectangle 31"/>
                  <p:cNvSpPr/>
                  <p:nvPr/>
                </p:nvSpPr>
                <p:spPr>
                  <a:xfrm>
                    <a:off x="1574197" y="3935420"/>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33" name="Rectangle 32"/>
                  <p:cNvSpPr/>
                  <p:nvPr/>
                </p:nvSpPr>
                <p:spPr>
                  <a:xfrm>
                    <a:off x="3302389" y="3935420"/>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34" name="Rectangle 33"/>
                  <p:cNvSpPr/>
                  <p:nvPr/>
                </p:nvSpPr>
                <p:spPr>
                  <a:xfrm>
                    <a:off x="1574197" y="3123901"/>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35" name="Rectangle 34"/>
                  <p:cNvSpPr/>
                  <p:nvPr/>
                </p:nvSpPr>
                <p:spPr>
                  <a:xfrm>
                    <a:off x="3302389" y="3123901"/>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36" name="Rectangle 35"/>
                  <p:cNvSpPr/>
                  <p:nvPr/>
                </p:nvSpPr>
                <p:spPr>
                  <a:xfrm>
                    <a:off x="1574197" y="2312382"/>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37" name="Rectangle 36"/>
                  <p:cNvSpPr/>
                  <p:nvPr/>
                </p:nvSpPr>
                <p:spPr>
                  <a:xfrm>
                    <a:off x="3302389" y="2312382"/>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38" name="Rectangle 37"/>
                  <p:cNvSpPr/>
                  <p:nvPr/>
                </p:nvSpPr>
                <p:spPr>
                  <a:xfrm>
                    <a:off x="1574197" y="1484861"/>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39" name="Rectangle 38"/>
                  <p:cNvSpPr/>
                  <p:nvPr/>
                </p:nvSpPr>
                <p:spPr>
                  <a:xfrm>
                    <a:off x="3302389" y="1484861"/>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grpSp>
            <p:grpSp>
              <p:nvGrpSpPr>
                <p:cNvPr id="21" name="Group 20"/>
                <p:cNvGrpSpPr/>
                <p:nvPr/>
              </p:nvGrpSpPr>
              <p:grpSpPr>
                <a:xfrm>
                  <a:off x="3069253" y="1799820"/>
                  <a:ext cx="1549927" cy="1459598"/>
                  <a:chOff x="3069253" y="1799820"/>
                  <a:chExt cx="3516272" cy="3311345"/>
                </a:xfrm>
              </p:grpSpPr>
              <p:sp>
                <p:nvSpPr>
                  <p:cNvPr id="22" name="Rectangle 21"/>
                  <p:cNvSpPr/>
                  <p:nvPr/>
                </p:nvSpPr>
                <p:spPr>
                  <a:xfrm>
                    <a:off x="3069253" y="1799820"/>
                    <a:ext cx="3516272" cy="3311345"/>
                  </a:xfrm>
                  <a:prstGeom prst="rect">
                    <a:avLst/>
                  </a:prstGeom>
                  <a:sp3d extrusionH="25400"/>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23" name="Rectangle 22"/>
                  <p:cNvSpPr/>
                  <p:nvPr/>
                </p:nvSpPr>
                <p:spPr>
                  <a:xfrm>
                    <a:off x="3129140" y="4275681"/>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24" name="Rectangle 23"/>
                  <p:cNvSpPr/>
                  <p:nvPr/>
                </p:nvSpPr>
                <p:spPr>
                  <a:xfrm>
                    <a:off x="4857332" y="4275681"/>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25" name="Rectangle 24"/>
                  <p:cNvSpPr/>
                  <p:nvPr/>
                </p:nvSpPr>
                <p:spPr>
                  <a:xfrm>
                    <a:off x="3129140" y="3464162"/>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26" name="Rectangle 25"/>
                  <p:cNvSpPr/>
                  <p:nvPr/>
                </p:nvSpPr>
                <p:spPr>
                  <a:xfrm>
                    <a:off x="4857332" y="3464162"/>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27" name="Rectangle 26"/>
                  <p:cNvSpPr/>
                  <p:nvPr/>
                </p:nvSpPr>
                <p:spPr>
                  <a:xfrm>
                    <a:off x="3129140" y="2652643"/>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28" name="Rectangle 27"/>
                  <p:cNvSpPr/>
                  <p:nvPr/>
                </p:nvSpPr>
                <p:spPr>
                  <a:xfrm>
                    <a:off x="4857332" y="2652643"/>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29" name="Rectangle 28"/>
                  <p:cNvSpPr/>
                  <p:nvPr/>
                </p:nvSpPr>
                <p:spPr>
                  <a:xfrm>
                    <a:off x="3129140" y="1825122"/>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30" name="Rectangle 29"/>
                  <p:cNvSpPr/>
                  <p:nvPr/>
                </p:nvSpPr>
                <p:spPr>
                  <a:xfrm>
                    <a:off x="4857332" y="1825122"/>
                    <a:ext cx="1655588" cy="725773"/>
                  </a:xfrm>
                  <a:prstGeom prst="rect">
                    <a:avLst/>
                  </a:prstGeom>
                  <a:sp3d extrusionH="25400"/>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grpSp>
          </p:grpSp>
          <p:sp>
            <p:nvSpPr>
              <p:cNvPr id="17" name="Plus 16"/>
              <p:cNvSpPr/>
              <p:nvPr/>
            </p:nvSpPr>
            <p:spPr>
              <a:xfrm>
                <a:off x="2311301" y="741174"/>
                <a:ext cx="450850" cy="434640"/>
              </a:xfrm>
              <a:prstGeom prst="mathPlus">
                <a:avLst>
                  <a:gd name="adj1" fmla="val 8910"/>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grpSp>
        <p:sp>
          <p:nvSpPr>
            <p:cNvPr id="7" name="Text Box 5"/>
            <p:cNvSpPr txBox="1"/>
            <p:nvPr/>
          </p:nvSpPr>
          <p:spPr>
            <a:xfrm>
              <a:off x="0" y="1267787"/>
              <a:ext cx="1608242" cy="277050"/>
            </a:xfrm>
            <a:prstGeom prst="rect">
              <a:avLst/>
            </a:prstGeom>
            <a:noFill/>
          </p:spPr>
          <p:txBody>
            <a:bodyPr wrap="none" rtlCol="0">
              <a:spAutoFit/>
            </a:bodyPr>
            <a:lstStyle/>
            <a:p>
              <a:pPr>
                <a:spcBef>
                  <a:spcPts val="600"/>
                </a:spcBef>
                <a:spcAft>
                  <a:spcPts val="0"/>
                </a:spcAft>
                <a:buNone/>
              </a:pPr>
              <a:r>
                <a:rPr lang="en-US" sz="1200" kern="1200">
                  <a:solidFill>
                    <a:srgbClr val="000000"/>
                  </a:solidFill>
                  <a:effectLst/>
                  <a:latin typeface="Calibri"/>
                  <a:ea typeface="Times New Roman"/>
                </a:rPr>
                <a:t>Absolute lab reference</a:t>
              </a:r>
              <a:endParaRPr lang="de-DE" sz="1200">
                <a:effectLst/>
                <a:latin typeface="Times New Roman"/>
                <a:ea typeface="Times New Roman"/>
              </a:endParaRPr>
            </a:p>
          </p:txBody>
        </p:sp>
        <p:sp>
          <p:nvSpPr>
            <p:cNvPr id="8" name="Text Box 6"/>
            <p:cNvSpPr txBox="1"/>
            <p:nvPr/>
          </p:nvSpPr>
          <p:spPr>
            <a:xfrm>
              <a:off x="795283" y="751472"/>
              <a:ext cx="1531291" cy="277050"/>
            </a:xfrm>
            <a:prstGeom prst="rect">
              <a:avLst/>
            </a:prstGeom>
            <a:solidFill>
              <a:srgbClr val="FFFFFF">
                <a:alpha val="51000"/>
              </a:srgbClr>
            </a:solidFill>
          </p:spPr>
          <p:txBody>
            <a:bodyPr wrap="none" rtlCol="0">
              <a:spAutoFit/>
            </a:bodyPr>
            <a:lstStyle/>
            <a:p>
              <a:pPr>
                <a:spcBef>
                  <a:spcPts val="600"/>
                </a:spcBef>
                <a:spcAft>
                  <a:spcPts val="0"/>
                </a:spcAft>
                <a:buNone/>
              </a:pPr>
              <a:r>
                <a:rPr lang="en-US" sz="1200" kern="1200">
                  <a:solidFill>
                    <a:srgbClr val="000000"/>
                  </a:solidFill>
                  <a:effectLst/>
                  <a:latin typeface="Calibri"/>
                  <a:ea typeface="Times New Roman"/>
                </a:rPr>
                <a:t>Detector normal x,y,z</a:t>
              </a:r>
              <a:endParaRPr lang="de-DE" sz="1200">
                <a:effectLst/>
                <a:latin typeface="Times New Roman"/>
                <a:ea typeface="Times New Roman"/>
              </a:endParaRPr>
            </a:p>
          </p:txBody>
        </p:sp>
        <p:sp>
          <p:nvSpPr>
            <p:cNvPr id="9" name="Left Arrow 8"/>
            <p:cNvSpPr/>
            <p:nvPr/>
          </p:nvSpPr>
          <p:spPr>
            <a:xfrm>
              <a:off x="1902398" y="1025223"/>
              <a:ext cx="775074" cy="291348"/>
            </a:xfrm>
            <a:prstGeom prst="leftArrow">
              <a:avLst>
                <a:gd name="adj1" fmla="val 15139"/>
                <a:gd name="adj2" fmla="val 84861"/>
              </a:avLst>
            </a:prstGeom>
            <a:scene3d>
              <a:camera prst="orthographicFront">
                <a:rot lat="1726961" lon="20450091" rev="1357352"/>
              </a:camera>
              <a:lightRig rig="threePt" dir="t"/>
            </a:scene3d>
          </p:spPr>
          <p:style>
            <a:lnRef idx="1">
              <a:schemeClr val="accent4"/>
            </a:lnRef>
            <a:fillRef idx="3">
              <a:schemeClr val="accent4"/>
            </a:fillRef>
            <a:effectRef idx="2">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grpSp>
          <p:nvGrpSpPr>
            <p:cNvPr id="10" name="Group 9"/>
            <p:cNvGrpSpPr/>
            <p:nvPr/>
          </p:nvGrpSpPr>
          <p:grpSpPr>
            <a:xfrm>
              <a:off x="606529" y="1441642"/>
              <a:ext cx="849165" cy="580567"/>
              <a:chOff x="606530" y="1441642"/>
              <a:chExt cx="1612575" cy="1102502"/>
            </a:xfrm>
          </p:grpSpPr>
          <p:grpSp>
            <p:nvGrpSpPr>
              <p:cNvPr id="12" name="Group 11"/>
              <p:cNvGrpSpPr/>
              <p:nvPr/>
            </p:nvGrpSpPr>
            <p:grpSpPr>
              <a:xfrm flipH="1">
                <a:off x="606530" y="1441642"/>
                <a:ext cx="1100367" cy="1102502"/>
                <a:chOff x="606528" y="1441642"/>
                <a:chExt cx="1086345" cy="1102502"/>
              </a:xfrm>
              <a:scene3d>
                <a:camera prst="isometricLeftDown"/>
                <a:lightRig rig="threePt" dir="t"/>
              </a:scene3d>
            </p:grpSpPr>
            <p:sp>
              <p:nvSpPr>
                <p:cNvPr id="14" name="Right Arrow 13"/>
                <p:cNvSpPr/>
                <p:nvPr/>
              </p:nvSpPr>
              <p:spPr>
                <a:xfrm rot="16200000">
                  <a:off x="303983" y="1744187"/>
                  <a:ext cx="933817" cy="328728"/>
                </a:xfrm>
                <a:prstGeom prst="rightArrow">
                  <a:avLst>
                    <a:gd name="adj1" fmla="val 20615"/>
                    <a:gd name="adj2" fmla="val 62368"/>
                  </a:avLst>
                </a:prstGeom>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000">
                      <a:effectLst/>
                      <a:latin typeface="Arial"/>
                      <a:ea typeface="Times New Roman"/>
                      <a:cs typeface="Times New Roman"/>
                    </a:rPr>
                    <a:t> </a:t>
                  </a:r>
                  <a:endParaRPr lang="de-DE" sz="1000">
                    <a:effectLst/>
                    <a:latin typeface="Arial"/>
                    <a:ea typeface="Times New Roman"/>
                    <a:cs typeface="Times New Roman"/>
                  </a:endParaRPr>
                </a:p>
              </p:txBody>
            </p:sp>
            <p:sp>
              <p:nvSpPr>
                <p:cNvPr id="15" name="Right Arrow 14"/>
                <p:cNvSpPr/>
                <p:nvPr/>
              </p:nvSpPr>
              <p:spPr>
                <a:xfrm>
                  <a:off x="759056" y="2215416"/>
                  <a:ext cx="933817" cy="328728"/>
                </a:xfrm>
                <a:prstGeom prst="rightArrow">
                  <a:avLst>
                    <a:gd name="adj1" fmla="val 20615"/>
                    <a:gd name="adj2" fmla="val 62368"/>
                  </a:avLst>
                </a:prstGeom>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000">
                      <a:effectLst/>
                      <a:latin typeface="Arial"/>
                      <a:ea typeface="Times New Roman"/>
                      <a:cs typeface="Times New Roman"/>
                    </a:rPr>
                    <a:t> </a:t>
                  </a:r>
                  <a:endParaRPr lang="de-DE" sz="1000">
                    <a:effectLst/>
                    <a:latin typeface="Arial"/>
                    <a:ea typeface="Times New Roman"/>
                    <a:cs typeface="Times New Roman"/>
                  </a:endParaRPr>
                </a:p>
              </p:txBody>
            </p:sp>
          </p:grpSp>
          <p:sp>
            <p:nvSpPr>
              <p:cNvPr id="13" name="Right Arrow 12"/>
              <p:cNvSpPr/>
              <p:nvPr/>
            </p:nvSpPr>
            <p:spPr>
              <a:xfrm>
                <a:off x="1285288" y="2115648"/>
                <a:ext cx="933817" cy="328728"/>
              </a:xfrm>
              <a:prstGeom prst="rightArrow">
                <a:avLst>
                  <a:gd name="adj1" fmla="val 20615"/>
                  <a:gd name="adj2" fmla="val 62368"/>
                </a:avLst>
              </a:prstGeom>
              <a:scene3d>
                <a:camera prst="isometricRightUp"/>
                <a:lightRig rig="threePt" dir="t"/>
              </a:scene3d>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000">
                    <a:effectLst/>
                    <a:latin typeface="Arial"/>
                    <a:ea typeface="Times New Roman"/>
                    <a:cs typeface="Times New Roman"/>
                  </a:rPr>
                  <a:t> </a:t>
                </a:r>
                <a:endParaRPr lang="de-DE" sz="1000">
                  <a:effectLst/>
                  <a:latin typeface="Arial"/>
                  <a:ea typeface="Times New Roman"/>
                  <a:cs typeface="Times New Roman"/>
                </a:endParaRPr>
              </a:p>
            </p:txBody>
          </p:sp>
        </p:grpSp>
        <p:sp>
          <p:nvSpPr>
            <p:cNvPr id="11" name="Circular Arrow 10"/>
            <p:cNvSpPr/>
            <p:nvPr/>
          </p:nvSpPr>
          <p:spPr>
            <a:xfrm>
              <a:off x="2349230" y="660318"/>
              <a:ext cx="508816" cy="542361"/>
            </a:xfrm>
            <a:prstGeom prst="circularArrow">
              <a:avLst/>
            </a:prstGeom>
            <a:solidFill>
              <a:srgbClr val="008000"/>
            </a:solidFill>
            <a:scene3d>
              <a:camera prst="isometricLeftDown"/>
              <a:lightRig rig="threePt" dir="t"/>
            </a:scene3d>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000">
                  <a:effectLst/>
                  <a:latin typeface="Arial"/>
                  <a:ea typeface="Times New Roman"/>
                  <a:cs typeface="Times New Roman"/>
                </a:rPr>
                <a:t> </a:t>
              </a:r>
              <a:endParaRPr lang="de-DE" sz="1000">
                <a:effectLst/>
                <a:latin typeface="Arial"/>
                <a:ea typeface="Times New Roman"/>
                <a:cs typeface="Times New Roman"/>
              </a:endParaRPr>
            </a:p>
          </p:txBody>
        </p:sp>
      </p:grpSp>
      <p:grpSp>
        <p:nvGrpSpPr>
          <p:cNvPr id="57" name="Group 56"/>
          <p:cNvGrpSpPr/>
          <p:nvPr/>
        </p:nvGrpSpPr>
        <p:grpSpPr>
          <a:xfrm>
            <a:off x="3667759" y="4005580"/>
            <a:ext cx="2641602" cy="2435860"/>
            <a:chOff x="302817" y="0"/>
            <a:chExt cx="3614727" cy="3032760"/>
          </a:xfrm>
        </p:grpSpPr>
        <p:grpSp>
          <p:nvGrpSpPr>
            <p:cNvPr id="58" name="Group 57"/>
            <p:cNvGrpSpPr/>
            <p:nvPr/>
          </p:nvGrpSpPr>
          <p:grpSpPr>
            <a:xfrm>
              <a:off x="302817" y="0"/>
              <a:ext cx="3614727" cy="3032760"/>
              <a:chOff x="301421" y="0"/>
              <a:chExt cx="3598053" cy="3270572"/>
            </a:xfrm>
          </p:grpSpPr>
          <p:grpSp>
            <p:nvGrpSpPr>
              <p:cNvPr id="60" name="Group 59"/>
              <p:cNvGrpSpPr/>
              <p:nvPr/>
            </p:nvGrpSpPr>
            <p:grpSpPr>
              <a:xfrm>
                <a:off x="799620" y="0"/>
                <a:ext cx="1549927" cy="1459598"/>
                <a:chOff x="799620" y="0"/>
                <a:chExt cx="3516272" cy="3311345"/>
              </a:xfrm>
            </p:grpSpPr>
            <p:sp>
              <p:nvSpPr>
                <p:cNvPr id="95" name="Rectangle 94"/>
                <p:cNvSpPr/>
                <p:nvPr/>
              </p:nvSpPr>
              <p:spPr>
                <a:xfrm>
                  <a:off x="799620" y="0"/>
                  <a:ext cx="3516272" cy="3311345"/>
                </a:xfrm>
                <a:prstGeom prst="rect">
                  <a:avLst/>
                </a:prstGeom>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96" name="Rectangle 95"/>
                <p:cNvSpPr/>
                <p:nvPr/>
              </p:nvSpPr>
              <p:spPr>
                <a:xfrm>
                  <a:off x="859507" y="2475861"/>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97" name="Rectangle 96"/>
                <p:cNvSpPr/>
                <p:nvPr/>
              </p:nvSpPr>
              <p:spPr>
                <a:xfrm>
                  <a:off x="2587699" y="2475861"/>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98" name="Rectangle 97"/>
                <p:cNvSpPr/>
                <p:nvPr/>
              </p:nvSpPr>
              <p:spPr>
                <a:xfrm>
                  <a:off x="859507" y="1664342"/>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99" name="Rectangle 98"/>
                <p:cNvSpPr/>
                <p:nvPr/>
              </p:nvSpPr>
              <p:spPr>
                <a:xfrm>
                  <a:off x="2587699" y="1664342"/>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100" name="Rectangle 99"/>
                <p:cNvSpPr/>
                <p:nvPr/>
              </p:nvSpPr>
              <p:spPr>
                <a:xfrm>
                  <a:off x="859507" y="852823"/>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101" name="Rectangle 100"/>
                <p:cNvSpPr/>
                <p:nvPr/>
              </p:nvSpPr>
              <p:spPr>
                <a:xfrm>
                  <a:off x="2587699" y="852823"/>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102" name="Rectangle 101"/>
                <p:cNvSpPr/>
                <p:nvPr/>
              </p:nvSpPr>
              <p:spPr>
                <a:xfrm>
                  <a:off x="859507" y="25302"/>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103" name="Rectangle 102"/>
                <p:cNvSpPr/>
                <p:nvPr/>
              </p:nvSpPr>
              <p:spPr>
                <a:xfrm>
                  <a:off x="2587699" y="25302"/>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grpSp>
          <p:grpSp>
            <p:nvGrpSpPr>
              <p:cNvPr id="61" name="Group 60"/>
              <p:cNvGrpSpPr/>
              <p:nvPr/>
            </p:nvGrpSpPr>
            <p:grpSpPr>
              <a:xfrm>
                <a:off x="2349547" y="329277"/>
                <a:ext cx="1549927" cy="1459598"/>
                <a:chOff x="2349547" y="329277"/>
                <a:chExt cx="3516272" cy="3311345"/>
              </a:xfrm>
            </p:grpSpPr>
            <p:sp>
              <p:nvSpPr>
                <p:cNvPr id="86" name="Rectangle 85"/>
                <p:cNvSpPr/>
                <p:nvPr/>
              </p:nvSpPr>
              <p:spPr>
                <a:xfrm>
                  <a:off x="2349547" y="329277"/>
                  <a:ext cx="3516272" cy="3311345"/>
                </a:xfrm>
                <a:prstGeom prst="rect">
                  <a:avLst/>
                </a:prstGeom>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87" name="Rectangle 86"/>
                <p:cNvSpPr/>
                <p:nvPr/>
              </p:nvSpPr>
              <p:spPr>
                <a:xfrm>
                  <a:off x="2409434" y="2805138"/>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88" name="Rectangle 87"/>
                <p:cNvSpPr/>
                <p:nvPr/>
              </p:nvSpPr>
              <p:spPr>
                <a:xfrm>
                  <a:off x="4137626" y="2805138"/>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89" name="Rectangle 88"/>
                <p:cNvSpPr/>
                <p:nvPr/>
              </p:nvSpPr>
              <p:spPr>
                <a:xfrm>
                  <a:off x="2409434" y="1993619"/>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90" name="Rectangle 89"/>
                <p:cNvSpPr/>
                <p:nvPr/>
              </p:nvSpPr>
              <p:spPr>
                <a:xfrm>
                  <a:off x="4137626" y="1993619"/>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91" name="Rectangle 90"/>
                <p:cNvSpPr/>
                <p:nvPr/>
              </p:nvSpPr>
              <p:spPr>
                <a:xfrm>
                  <a:off x="2409434" y="1182100"/>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92" name="Rectangle 91"/>
                <p:cNvSpPr/>
                <p:nvPr/>
              </p:nvSpPr>
              <p:spPr>
                <a:xfrm>
                  <a:off x="4137626" y="1182100"/>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93" name="Rectangle 92"/>
                <p:cNvSpPr/>
                <p:nvPr/>
              </p:nvSpPr>
              <p:spPr>
                <a:xfrm>
                  <a:off x="2409434" y="354579"/>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94" name="Rectangle 93"/>
                <p:cNvSpPr/>
                <p:nvPr/>
              </p:nvSpPr>
              <p:spPr>
                <a:xfrm>
                  <a:off x="4137626" y="354579"/>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grpSp>
          <p:grpSp>
            <p:nvGrpSpPr>
              <p:cNvPr id="62" name="Group 61"/>
              <p:cNvGrpSpPr/>
              <p:nvPr/>
            </p:nvGrpSpPr>
            <p:grpSpPr>
              <a:xfrm>
                <a:off x="574195" y="1470713"/>
                <a:ext cx="1549927" cy="1459598"/>
                <a:chOff x="574195" y="1470713"/>
                <a:chExt cx="3516272" cy="3311345"/>
              </a:xfrm>
            </p:grpSpPr>
            <p:sp>
              <p:nvSpPr>
                <p:cNvPr id="77" name="Rectangle 76"/>
                <p:cNvSpPr/>
                <p:nvPr/>
              </p:nvSpPr>
              <p:spPr>
                <a:xfrm>
                  <a:off x="574195" y="1470713"/>
                  <a:ext cx="3516272" cy="3311345"/>
                </a:xfrm>
                <a:prstGeom prst="rect">
                  <a:avLst/>
                </a:prstGeom>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78" name="Rectangle 77"/>
                <p:cNvSpPr/>
                <p:nvPr/>
              </p:nvSpPr>
              <p:spPr>
                <a:xfrm>
                  <a:off x="634082" y="3946574"/>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79" name="Rectangle 78"/>
                <p:cNvSpPr/>
                <p:nvPr/>
              </p:nvSpPr>
              <p:spPr>
                <a:xfrm>
                  <a:off x="2362274" y="3946574"/>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80" name="Rectangle 79"/>
                <p:cNvSpPr/>
                <p:nvPr/>
              </p:nvSpPr>
              <p:spPr>
                <a:xfrm>
                  <a:off x="634082" y="3135055"/>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81" name="Rectangle 80"/>
                <p:cNvSpPr/>
                <p:nvPr/>
              </p:nvSpPr>
              <p:spPr>
                <a:xfrm>
                  <a:off x="2362274" y="3135055"/>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82" name="Rectangle 81"/>
                <p:cNvSpPr/>
                <p:nvPr/>
              </p:nvSpPr>
              <p:spPr>
                <a:xfrm>
                  <a:off x="634082" y="2323536"/>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83" name="Rectangle 82"/>
                <p:cNvSpPr/>
                <p:nvPr/>
              </p:nvSpPr>
              <p:spPr>
                <a:xfrm>
                  <a:off x="2362274" y="2323536"/>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84" name="Rectangle 83"/>
                <p:cNvSpPr/>
                <p:nvPr/>
              </p:nvSpPr>
              <p:spPr>
                <a:xfrm>
                  <a:off x="634082" y="1496015"/>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85" name="Rectangle 84"/>
                <p:cNvSpPr/>
                <p:nvPr/>
              </p:nvSpPr>
              <p:spPr>
                <a:xfrm>
                  <a:off x="2362274" y="1496015"/>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grpSp>
          <p:grpSp>
            <p:nvGrpSpPr>
              <p:cNvPr id="63" name="Group 62"/>
              <p:cNvGrpSpPr/>
              <p:nvPr/>
            </p:nvGrpSpPr>
            <p:grpSpPr>
              <a:xfrm>
                <a:off x="2129138" y="1810974"/>
                <a:ext cx="1549927" cy="1459598"/>
                <a:chOff x="2129138" y="1810974"/>
                <a:chExt cx="3516272" cy="3311345"/>
              </a:xfrm>
            </p:grpSpPr>
            <p:sp>
              <p:nvSpPr>
                <p:cNvPr id="68" name="Rectangle 67"/>
                <p:cNvSpPr/>
                <p:nvPr/>
              </p:nvSpPr>
              <p:spPr>
                <a:xfrm>
                  <a:off x="2129138" y="1810974"/>
                  <a:ext cx="3516272" cy="3311345"/>
                </a:xfrm>
                <a:prstGeom prst="rect">
                  <a:avLst/>
                </a:prstGeom>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69" name="Rectangle 68"/>
                <p:cNvSpPr/>
                <p:nvPr/>
              </p:nvSpPr>
              <p:spPr>
                <a:xfrm>
                  <a:off x="2189025" y="4286835"/>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70" name="Rectangle 69"/>
                <p:cNvSpPr/>
                <p:nvPr/>
              </p:nvSpPr>
              <p:spPr>
                <a:xfrm>
                  <a:off x="3917217" y="4286835"/>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71" name="Rectangle 70"/>
                <p:cNvSpPr/>
                <p:nvPr/>
              </p:nvSpPr>
              <p:spPr>
                <a:xfrm>
                  <a:off x="2189025" y="3475316"/>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72" name="Rectangle 71"/>
                <p:cNvSpPr/>
                <p:nvPr/>
              </p:nvSpPr>
              <p:spPr>
                <a:xfrm>
                  <a:off x="3917217" y="3475316"/>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73" name="Rectangle 72"/>
                <p:cNvSpPr/>
                <p:nvPr/>
              </p:nvSpPr>
              <p:spPr>
                <a:xfrm>
                  <a:off x="2189025" y="2663797"/>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74" name="Rectangle 73"/>
                <p:cNvSpPr/>
                <p:nvPr/>
              </p:nvSpPr>
              <p:spPr>
                <a:xfrm>
                  <a:off x="3917217" y="2663797"/>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75" name="Rectangle 74"/>
                <p:cNvSpPr/>
                <p:nvPr/>
              </p:nvSpPr>
              <p:spPr>
                <a:xfrm>
                  <a:off x="2189025" y="1836276"/>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76" name="Rectangle 75"/>
                <p:cNvSpPr/>
                <p:nvPr/>
              </p:nvSpPr>
              <p:spPr>
                <a:xfrm>
                  <a:off x="3917217" y="1836276"/>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grpSp>
          <p:sp>
            <p:nvSpPr>
              <p:cNvPr id="64" name="Plus 63"/>
              <p:cNvSpPr/>
              <p:nvPr/>
            </p:nvSpPr>
            <p:spPr>
              <a:xfrm>
                <a:off x="2010806" y="1438299"/>
                <a:ext cx="450850" cy="434640"/>
              </a:xfrm>
              <a:prstGeom prst="mathPlus">
                <a:avLst>
                  <a:gd name="adj1" fmla="val 8910"/>
                </a:avLst>
              </a:prstGeom>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cxnSp>
            <p:nvCxnSpPr>
              <p:cNvPr id="65" name="Straight Arrow Connector 64"/>
              <p:cNvCxnSpPr/>
              <p:nvPr/>
            </p:nvCxnSpPr>
            <p:spPr>
              <a:xfrm flipV="1">
                <a:off x="2412865" y="1633581"/>
                <a:ext cx="905384" cy="7252"/>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cxnSp>
            <p:nvCxnSpPr>
              <p:cNvPr id="66" name="Straight Arrow Connector 65"/>
              <p:cNvCxnSpPr>
                <a:stCxn id="91" idx="1"/>
              </p:cNvCxnSpPr>
              <p:nvPr/>
            </p:nvCxnSpPr>
            <p:spPr>
              <a:xfrm>
                <a:off x="2375944" y="865146"/>
                <a:ext cx="12686" cy="784420"/>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sp>
            <p:nvSpPr>
              <p:cNvPr id="67" name="Text Box 232"/>
              <p:cNvSpPr txBox="1"/>
              <p:nvPr/>
            </p:nvSpPr>
            <p:spPr>
              <a:xfrm>
                <a:off x="301421" y="1433337"/>
                <a:ext cx="1620448" cy="623132"/>
              </a:xfrm>
              <a:prstGeom prst="rect">
                <a:avLst/>
              </a:prstGeom>
              <a:solidFill>
                <a:srgbClr val="FFFFFF">
                  <a:alpha val="74000"/>
                </a:srgbClr>
              </a:solidFill>
            </p:spPr>
            <p:txBody>
              <a:bodyPr wrap="square" rtlCol="0">
                <a:noAutofit/>
              </a:bodyPr>
              <a:lstStyle/>
              <a:p>
                <a:pPr>
                  <a:spcBef>
                    <a:spcPts val="600"/>
                  </a:spcBef>
                  <a:spcAft>
                    <a:spcPts val="0"/>
                  </a:spcAft>
                  <a:buNone/>
                </a:pPr>
                <a:r>
                  <a:rPr lang="en-US" sz="1200" kern="1200" dirty="0">
                    <a:solidFill>
                      <a:srgbClr val="000000"/>
                    </a:solidFill>
                    <a:effectLst/>
                    <a:latin typeface="Calibri"/>
                    <a:ea typeface="Times New Roman"/>
                  </a:rPr>
                  <a:t>Detector </a:t>
                </a:r>
                <a:r>
                  <a:rPr lang="en-US" sz="1200" kern="1200" dirty="0" smtClean="0">
                    <a:solidFill>
                      <a:srgbClr val="000000"/>
                    </a:solidFill>
                    <a:effectLst/>
                    <a:latin typeface="Calibri"/>
                    <a:ea typeface="Times New Roman"/>
                  </a:rPr>
                  <a:t/>
                </a:r>
                <a:br>
                  <a:rPr lang="en-US" sz="1200" kern="1200" dirty="0" smtClean="0">
                    <a:solidFill>
                      <a:srgbClr val="000000"/>
                    </a:solidFill>
                    <a:effectLst/>
                    <a:latin typeface="Calibri"/>
                    <a:ea typeface="Times New Roman"/>
                  </a:rPr>
                </a:br>
                <a:r>
                  <a:rPr lang="en-US" sz="1200" kern="1200" dirty="0" smtClean="0">
                    <a:solidFill>
                      <a:srgbClr val="000000"/>
                    </a:solidFill>
                    <a:effectLst/>
                    <a:latin typeface="Calibri"/>
                    <a:ea typeface="Times New Roman"/>
                  </a:rPr>
                  <a:t>reference </a:t>
                </a:r>
                <a:r>
                  <a:rPr lang="en-US" sz="1200" kern="1200" dirty="0">
                    <a:solidFill>
                      <a:srgbClr val="000000"/>
                    </a:solidFill>
                    <a:effectLst/>
                    <a:latin typeface="Calibri"/>
                    <a:ea typeface="Times New Roman"/>
                  </a:rPr>
                  <a:t>origin</a:t>
                </a:r>
                <a:endParaRPr lang="de-DE" sz="1200" dirty="0">
                  <a:effectLst/>
                  <a:latin typeface="Times New Roman"/>
                  <a:ea typeface="Times New Roman"/>
                </a:endParaRPr>
              </a:p>
            </p:txBody>
          </p:sp>
        </p:grpSp>
        <p:sp>
          <p:nvSpPr>
            <p:cNvPr id="59" name="Circular Arrow 58"/>
            <p:cNvSpPr/>
            <p:nvPr/>
          </p:nvSpPr>
          <p:spPr>
            <a:xfrm>
              <a:off x="2893824" y="738788"/>
              <a:ext cx="503274" cy="423552"/>
            </a:xfrm>
            <a:prstGeom prst="circularArrow">
              <a:avLst/>
            </a:prstGeom>
            <a:solidFill>
              <a:srgbClr val="008000"/>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000">
                  <a:effectLst/>
                  <a:latin typeface="Arial"/>
                  <a:ea typeface="Times New Roman"/>
                  <a:cs typeface="Times New Roman"/>
                </a:rPr>
                <a:t> </a:t>
              </a:r>
              <a:endParaRPr lang="de-DE" sz="1000">
                <a:effectLst/>
                <a:latin typeface="Arial"/>
                <a:ea typeface="Times New Roman"/>
                <a:cs typeface="Times New Roman"/>
              </a:endParaRPr>
            </a:p>
          </p:txBody>
        </p:sp>
      </p:grpSp>
      <p:grpSp>
        <p:nvGrpSpPr>
          <p:cNvPr id="106" name="Group 105"/>
          <p:cNvGrpSpPr/>
          <p:nvPr/>
        </p:nvGrpSpPr>
        <p:grpSpPr>
          <a:xfrm>
            <a:off x="6824980" y="4104639"/>
            <a:ext cx="1912620" cy="1828802"/>
            <a:chOff x="0" y="0"/>
            <a:chExt cx="2971800" cy="2936083"/>
          </a:xfrm>
        </p:grpSpPr>
        <p:grpSp>
          <p:nvGrpSpPr>
            <p:cNvPr id="107" name="Group 106"/>
            <p:cNvGrpSpPr/>
            <p:nvPr/>
          </p:nvGrpSpPr>
          <p:grpSpPr>
            <a:xfrm>
              <a:off x="0" y="0"/>
              <a:ext cx="2971800" cy="2936083"/>
              <a:chOff x="0" y="0"/>
              <a:chExt cx="3741697" cy="3867508"/>
            </a:xfrm>
          </p:grpSpPr>
          <p:sp>
            <p:nvSpPr>
              <p:cNvPr id="109" name="Rectangle 108"/>
              <p:cNvSpPr/>
              <p:nvPr/>
            </p:nvSpPr>
            <p:spPr>
              <a:xfrm>
                <a:off x="225425" y="0"/>
                <a:ext cx="3516272" cy="3311345"/>
              </a:xfrm>
              <a:prstGeom prst="rect">
                <a:avLst/>
              </a:prstGeom>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110" name="Rectangle 109"/>
              <p:cNvSpPr/>
              <p:nvPr/>
            </p:nvSpPr>
            <p:spPr>
              <a:xfrm>
                <a:off x="285312" y="2475861"/>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111" name="Rectangle 110"/>
              <p:cNvSpPr/>
              <p:nvPr/>
            </p:nvSpPr>
            <p:spPr>
              <a:xfrm>
                <a:off x="2013504" y="2475861"/>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112" name="Rectangle 111"/>
              <p:cNvSpPr/>
              <p:nvPr/>
            </p:nvSpPr>
            <p:spPr>
              <a:xfrm>
                <a:off x="285312" y="1664342"/>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113" name="Rectangle 112"/>
              <p:cNvSpPr/>
              <p:nvPr/>
            </p:nvSpPr>
            <p:spPr>
              <a:xfrm>
                <a:off x="2013504" y="1664342"/>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114" name="Rectangle 113"/>
              <p:cNvSpPr/>
              <p:nvPr/>
            </p:nvSpPr>
            <p:spPr>
              <a:xfrm>
                <a:off x="285312" y="852823"/>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115" name="Rectangle 114"/>
              <p:cNvSpPr/>
              <p:nvPr/>
            </p:nvSpPr>
            <p:spPr>
              <a:xfrm>
                <a:off x="2013504" y="852823"/>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116" name="Rectangle 115"/>
              <p:cNvSpPr/>
              <p:nvPr/>
            </p:nvSpPr>
            <p:spPr>
              <a:xfrm>
                <a:off x="285312" y="25302"/>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117" name="Rectangle 116"/>
              <p:cNvSpPr/>
              <p:nvPr/>
            </p:nvSpPr>
            <p:spPr>
              <a:xfrm>
                <a:off x="2013504" y="25302"/>
                <a:ext cx="1655588" cy="72577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118" name="Plus 117"/>
              <p:cNvSpPr/>
              <p:nvPr/>
            </p:nvSpPr>
            <p:spPr>
              <a:xfrm>
                <a:off x="0" y="3094025"/>
                <a:ext cx="450850" cy="434640"/>
              </a:xfrm>
              <a:prstGeom prst="mathPlus">
                <a:avLst>
                  <a:gd name="adj1" fmla="val 8910"/>
                </a:avLst>
              </a:prstGeom>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119" name="Plus 118"/>
              <p:cNvSpPr/>
              <p:nvPr/>
            </p:nvSpPr>
            <p:spPr>
              <a:xfrm>
                <a:off x="59887" y="2172795"/>
                <a:ext cx="450850" cy="434640"/>
              </a:xfrm>
              <a:prstGeom prst="mathPlus">
                <a:avLst>
                  <a:gd name="adj1" fmla="val 8910"/>
                </a:avLst>
              </a:prstGeom>
            </p:spPr>
            <p:style>
              <a:lnRef idx="1">
                <a:schemeClr val="accent6"/>
              </a:lnRef>
              <a:fillRef idx="3">
                <a:schemeClr val="accent6"/>
              </a:fillRef>
              <a:effectRef idx="2">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200" kern="1200">
                    <a:solidFill>
                      <a:srgbClr val="FFFFFF"/>
                    </a:solidFill>
                    <a:effectLst/>
                    <a:latin typeface="Arial"/>
                    <a:ea typeface="Times New Roman"/>
                    <a:cs typeface="Times New Roman"/>
                  </a:rPr>
                  <a:t> </a:t>
                </a:r>
                <a:endParaRPr lang="de-DE" sz="1200">
                  <a:effectLst/>
                  <a:latin typeface="Times New Roman"/>
                  <a:ea typeface="Times New Roman"/>
                </a:endParaRPr>
              </a:p>
            </p:txBody>
          </p:sp>
          <p:sp>
            <p:nvSpPr>
              <p:cNvPr id="120" name="Text Box 305"/>
              <p:cNvSpPr txBox="1"/>
              <p:nvPr/>
            </p:nvSpPr>
            <p:spPr>
              <a:xfrm>
                <a:off x="285284" y="3351841"/>
                <a:ext cx="2641488" cy="515667"/>
              </a:xfrm>
              <a:prstGeom prst="rect">
                <a:avLst/>
              </a:prstGeom>
              <a:noFill/>
            </p:spPr>
            <p:txBody>
              <a:bodyPr wrap="square" rtlCol="0">
                <a:noAutofit/>
              </a:bodyPr>
              <a:lstStyle/>
              <a:p>
                <a:pPr>
                  <a:spcBef>
                    <a:spcPts val="600"/>
                  </a:spcBef>
                  <a:spcAft>
                    <a:spcPts val="0"/>
                  </a:spcAft>
                  <a:buNone/>
                </a:pPr>
                <a:r>
                  <a:rPr lang="en-US" sz="1200" kern="1200" dirty="0">
                    <a:solidFill>
                      <a:srgbClr val="000000"/>
                    </a:solidFill>
                    <a:effectLst/>
                    <a:latin typeface="Calibri"/>
                    <a:ea typeface="Times New Roman"/>
                  </a:rPr>
                  <a:t>Panel reference origin</a:t>
                </a:r>
                <a:endParaRPr lang="de-DE" sz="1200" dirty="0">
                  <a:effectLst/>
                  <a:latin typeface="Times New Roman"/>
                  <a:ea typeface="Times New Roman"/>
                </a:endParaRPr>
              </a:p>
            </p:txBody>
          </p:sp>
          <p:sp>
            <p:nvSpPr>
              <p:cNvPr id="121" name="Text Box 306"/>
              <p:cNvSpPr txBox="1"/>
              <p:nvPr/>
            </p:nvSpPr>
            <p:spPr>
              <a:xfrm>
                <a:off x="542108" y="1715069"/>
                <a:ext cx="2152396" cy="1507853"/>
              </a:xfrm>
              <a:prstGeom prst="rect">
                <a:avLst/>
              </a:prstGeom>
              <a:solidFill>
                <a:srgbClr val="FFFFFF">
                  <a:alpha val="68000"/>
                </a:srgbClr>
              </a:solidFill>
            </p:spPr>
            <p:txBody>
              <a:bodyPr wrap="square" rtlCol="0">
                <a:noAutofit/>
              </a:bodyPr>
              <a:lstStyle/>
              <a:p>
                <a:pPr>
                  <a:spcBef>
                    <a:spcPts val="600"/>
                  </a:spcBef>
                  <a:spcAft>
                    <a:spcPts val="0"/>
                  </a:spcAft>
                  <a:buNone/>
                </a:pPr>
                <a:r>
                  <a:rPr lang="en-US" sz="1200" kern="1200" dirty="0">
                    <a:solidFill>
                      <a:srgbClr val="000000"/>
                    </a:solidFill>
                    <a:effectLst/>
                    <a:latin typeface="Calibri"/>
                    <a:ea typeface="Times New Roman"/>
                  </a:rPr>
                  <a:t>Module </a:t>
                </a:r>
                <a:r>
                  <a:rPr lang="en-US" sz="1200" kern="1200" dirty="0" err="1">
                    <a:solidFill>
                      <a:srgbClr val="000000"/>
                    </a:solidFill>
                    <a:effectLst/>
                    <a:latin typeface="Calibri"/>
                    <a:ea typeface="Times New Roman"/>
                  </a:rPr>
                  <a:t>x,y,z</a:t>
                </a:r>
                <a:r>
                  <a:rPr lang="en-US" sz="1200" kern="1200" dirty="0">
                    <a:solidFill>
                      <a:srgbClr val="000000"/>
                    </a:solidFill>
                    <a:effectLst/>
                    <a:latin typeface="Calibri"/>
                    <a:ea typeface="Times New Roman"/>
                  </a:rPr>
                  <a:t> </a:t>
                </a:r>
                <a:endParaRPr lang="de-DE" sz="1200" dirty="0">
                  <a:effectLst/>
                  <a:latin typeface="Times New Roman"/>
                  <a:ea typeface="Times New Roman"/>
                </a:endParaRPr>
              </a:p>
              <a:p>
                <a:pPr>
                  <a:spcBef>
                    <a:spcPts val="600"/>
                  </a:spcBef>
                  <a:spcAft>
                    <a:spcPts val="0"/>
                  </a:spcAft>
                  <a:buNone/>
                </a:pPr>
                <a:r>
                  <a:rPr lang="en-US" sz="1200" kern="1200" dirty="0" err="1">
                    <a:solidFill>
                      <a:srgbClr val="000000"/>
                    </a:solidFill>
                    <a:effectLst/>
                    <a:latin typeface="Calibri"/>
                    <a:ea typeface="Times New Roman"/>
                  </a:rPr>
                  <a:t>w.r.t</a:t>
                </a:r>
                <a:r>
                  <a:rPr lang="en-US" sz="1200" kern="1200" dirty="0">
                    <a:solidFill>
                      <a:srgbClr val="000000"/>
                    </a:solidFill>
                    <a:effectLst/>
                    <a:latin typeface="Calibri"/>
                    <a:ea typeface="Times New Roman"/>
                  </a:rPr>
                  <a:t>. panel reference</a:t>
                </a:r>
                <a:endParaRPr lang="de-DE" sz="1200" dirty="0">
                  <a:effectLst/>
                  <a:latin typeface="Times New Roman"/>
                  <a:ea typeface="Times New Roman"/>
                </a:endParaRPr>
              </a:p>
            </p:txBody>
          </p:sp>
        </p:grpSp>
        <p:sp>
          <p:nvSpPr>
            <p:cNvPr id="108" name="Circular Arrow 107"/>
            <p:cNvSpPr/>
            <p:nvPr/>
          </p:nvSpPr>
          <p:spPr>
            <a:xfrm>
              <a:off x="1275447" y="869791"/>
              <a:ext cx="526394" cy="432232"/>
            </a:xfrm>
            <a:prstGeom prst="circularArrow">
              <a:avLst/>
            </a:prstGeom>
            <a:solidFill>
              <a:srgbClr val="008000"/>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None/>
              </a:pPr>
              <a:r>
                <a:rPr lang="en-GB" sz="1000">
                  <a:effectLst/>
                  <a:latin typeface="Arial"/>
                  <a:ea typeface="Times New Roman"/>
                  <a:cs typeface="Times New Roman"/>
                </a:rPr>
                <a:t> </a:t>
              </a:r>
              <a:endParaRPr lang="de-DE" sz="1000">
                <a:effectLst/>
                <a:latin typeface="Arial"/>
                <a:ea typeface="Times New Roman"/>
                <a:cs typeface="Times New Roman"/>
              </a:endParaRPr>
            </a:p>
          </p:txBody>
        </p:sp>
      </p:grpSp>
      <p:cxnSp>
        <p:nvCxnSpPr>
          <p:cNvPr id="123" name="Straight Connector 122"/>
          <p:cNvCxnSpPr/>
          <p:nvPr/>
        </p:nvCxnSpPr>
        <p:spPr bwMode="auto">
          <a:xfrm>
            <a:off x="6593840" y="3616960"/>
            <a:ext cx="10160" cy="2763520"/>
          </a:xfrm>
          <a:prstGeom prst="line">
            <a:avLst/>
          </a:prstGeom>
          <a:noFill/>
          <a:ln w="57150" cap="flat" cmpd="sng" algn="ctr">
            <a:solidFill>
              <a:schemeClr val="folHlink"/>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124" name="TextBox 123"/>
          <p:cNvSpPr txBox="1"/>
          <p:nvPr/>
        </p:nvSpPr>
        <p:spPr>
          <a:xfrm>
            <a:off x="7305040" y="3661289"/>
            <a:ext cx="796713" cy="338554"/>
          </a:xfrm>
          <a:prstGeom prst="rect">
            <a:avLst/>
          </a:prstGeom>
          <a:noFill/>
        </p:spPr>
        <p:txBody>
          <a:bodyPr wrap="none" rtlCol="0">
            <a:spAutoFit/>
          </a:bodyPr>
          <a:lstStyle/>
          <a:p>
            <a:pPr>
              <a:spcBef>
                <a:spcPts val="600"/>
              </a:spcBef>
              <a:buClr>
                <a:schemeClr val="accent2"/>
              </a:buClr>
              <a:buSzPct val="80000"/>
              <a:buNone/>
            </a:pPr>
            <a:r>
              <a:rPr lang="en-US" sz="1600" b="1" dirty="0" smtClean="0">
                <a:solidFill>
                  <a:schemeClr val="accent3"/>
                </a:solidFill>
              </a:rPr>
              <a:t>WP 75</a:t>
            </a:r>
          </a:p>
        </p:txBody>
      </p:sp>
      <p:sp>
        <p:nvSpPr>
          <p:cNvPr id="125" name="TextBox 124"/>
          <p:cNvSpPr txBox="1"/>
          <p:nvPr/>
        </p:nvSpPr>
        <p:spPr>
          <a:xfrm>
            <a:off x="3817491" y="3651129"/>
            <a:ext cx="2265679" cy="338554"/>
          </a:xfrm>
          <a:prstGeom prst="rect">
            <a:avLst/>
          </a:prstGeom>
          <a:noFill/>
        </p:spPr>
        <p:txBody>
          <a:bodyPr wrap="square" rtlCol="0">
            <a:spAutoFit/>
          </a:bodyPr>
          <a:lstStyle/>
          <a:p>
            <a:pPr>
              <a:spcBef>
                <a:spcPts val="600"/>
              </a:spcBef>
              <a:buClr>
                <a:schemeClr val="accent2"/>
              </a:buClr>
              <a:buSzPct val="80000"/>
              <a:buNone/>
            </a:pPr>
            <a:r>
              <a:rPr lang="en-US" sz="1600" b="1" dirty="0" smtClean="0">
                <a:solidFill>
                  <a:schemeClr val="accent3"/>
                </a:solidFill>
              </a:rPr>
              <a:t>Instruments + </a:t>
            </a:r>
            <a:r>
              <a:rPr lang="en-US" sz="1600" dirty="0" smtClean="0">
                <a:solidFill>
                  <a:schemeClr val="accent3"/>
                </a:solidFill>
              </a:rPr>
              <a:t>WP 75</a:t>
            </a:r>
          </a:p>
        </p:txBody>
      </p:sp>
    </p:spTree>
    <p:extLst>
      <p:ext uri="{BB962C8B-B14F-4D97-AF65-F5344CB8AC3E}">
        <p14:creationId xmlns:p14="http://schemas.microsoft.com/office/powerpoint/2010/main" val="5190931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Alignment Data</a:t>
            </a:r>
            <a:endParaRPr lang="en-US" dirty="0"/>
          </a:p>
        </p:txBody>
      </p:sp>
      <p:sp>
        <p:nvSpPr>
          <p:cNvPr id="3" name="Content Placeholder 2"/>
          <p:cNvSpPr>
            <a:spLocks noGrp="1"/>
          </p:cNvSpPr>
          <p:nvPr>
            <p:ph idx="1"/>
          </p:nvPr>
        </p:nvSpPr>
        <p:spPr>
          <a:xfrm>
            <a:off x="162561" y="1073468"/>
            <a:ext cx="8981440" cy="2949892"/>
          </a:xfrm>
        </p:spPr>
        <p:txBody>
          <a:bodyPr/>
          <a:lstStyle/>
          <a:p>
            <a:pPr marL="0" indent="0">
              <a:buNone/>
            </a:pPr>
            <a:r>
              <a:rPr lang="en-US" sz="1800" dirty="0" smtClean="0"/>
              <a:t>For centralized processing (e.g. calibration) this means</a:t>
            </a:r>
          </a:p>
          <a:p>
            <a:pPr lvl="1"/>
            <a:r>
              <a:rPr lang="en-US" sz="1800" dirty="0" smtClean="0"/>
              <a:t>Data stays in pixel coordinates as long as possible </a:t>
            </a:r>
            <a:r>
              <a:rPr lang="en-US" sz="1800" dirty="0" smtClean="0">
                <a:sym typeface="Wingdings"/>
              </a:rPr>
              <a:t> no interpolation, thus more accurate</a:t>
            </a:r>
          </a:p>
          <a:p>
            <a:pPr lvl="1"/>
            <a:r>
              <a:rPr lang="en-US" sz="1800" dirty="0" smtClean="0">
                <a:sym typeface="Wingdings"/>
              </a:rPr>
              <a:t>Alignment data is stored (and versioned) in a calibration database</a:t>
            </a:r>
          </a:p>
          <a:p>
            <a:pPr lvl="1"/>
            <a:r>
              <a:rPr lang="en-US" sz="1800" dirty="0" smtClean="0">
                <a:sym typeface="Wingdings"/>
              </a:rPr>
              <a:t>Alignment data is provided along with measurements, users use it as needed of request conversion of pixel data to aligned data set  point for discussing, see next slides</a:t>
            </a:r>
          </a:p>
          <a:p>
            <a:pPr lvl="1"/>
            <a:r>
              <a:rPr lang="en-US" sz="1800" dirty="0" smtClean="0">
                <a:sym typeface="Wingdings"/>
              </a:rPr>
              <a:t>Alignment data can be applied (to lesser accuracy) also in the online previews </a:t>
            </a:r>
          </a:p>
          <a:p>
            <a:pPr marL="300037" lvl="1" indent="0">
              <a:buNone/>
            </a:pPr>
            <a:endParaRPr lang="en-US" sz="1800" dirty="0"/>
          </a:p>
        </p:txBody>
      </p:sp>
      <p:pic>
        <p:nvPicPr>
          <p:cNvPr id="126" name="Picture 125"/>
          <p:cNvPicPr>
            <a:picLocks noChangeAspect="1"/>
          </p:cNvPicPr>
          <p:nvPr/>
        </p:nvPicPr>
        <p:blipFill rotWithShape="1">
          <a:blip r:embed="rId2"/>
          <a:srcRect t="67596"/>
          <a:stretch/>
        </p:blipFill>
        <p:spPr>
          <a:xfrm>
            <a:off x="1114778" y="4017131"/>
            <a:ext cx="6238080" cy="2317179"/>
          </a:xfrm>
          <a:prstGeom prst="rect">
            <a:avLst/>
          </a:prstGeom>
        </p:spPr>
      </p:pic>
      <p:sp>
        <p:nvSpPr>
          <p:cNvPr id="104" name="TextBox 103"/>
          <p:cNvSpPr txBox="1"/>
          <p:nvPr/>
        </p:nvSpPr>
        <p:spPr>
          <a:xfrm>
            <a:off x="1495779" y="3683000"/>
            <a:ext cx="5571131" cy="323165"/>
          </a:xfrm>
          <a:prstGeom prst="rect">
            <a:avLst/>
          </a:prstGeom>
          <a:noFill/>
        </p:spPr>
        <p:txBody>
          <a:bodyPr wrap="none" rtlCol="0">
            <a:spAutoFit/>
          </a:bodyPr>
          <a:lstStyle/>
          <a:p>
            <a:pPr>
              <a:spcBef>
                <a:spcPts val="600"/>
              </a:spcBef>
              <a:buClr>
                <a:schemeClr val="accent2"/>
              </a:buClr>
              <a:buSzPct val="80000"/>
              <a:buNone/>
            </a:pPr>
            <a:r>
              <a:rPr lang="en-US" sz="1500" b="1" dirty="0" smtClean="0">
                <a:solidFill>
                  <a:schemeClr val="accent3"/>
                </a:solidFill>
              </a:rPr>
              <a:t>LPD data with alignment information applied in online view</a:t>
            </a:r>
          </a:p>
        </p:txBody>
      </p:sp>
    </p:spTree>
    <p:extLst>
      <p:ext uri="{BB962C8B-B14F-4D97-AF65-F5344CB8AC3E}">
        <p14:creationId xmlns:p14="http://schemas.microsoft.com/office/powerpoint/2010/main" val="162704105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questions</a:t>
            </a:r>
            <a:endParaRPr lang="en-US" dirty="0"/>
          </a:p>
        </p:txBody>
      </p:sp>
      <p:sp>
        <p:nvSpPr>
          <p:cNvPr id="3" name="Content Placeholder 2"/>
          <p:cNvSpPr>
            <a:spLocks noGrp="1"/>
          </p:cNvSpPr>
          <p:nvPr>
            <p:ph idx="1"/>
          </p:nvPr>
        </p:nvSpPr>
        <p:spPr/>
        <p:txBody>
          <a:bodyPr/>
          <a:lstStyle/>
          <a:p>
            <a:r>
              <a:rPr lang="en-US" dirty="0" smtClean="0"/>
              <a:t>Calibrated data sets easily allow for zero-suppression by </a:t>
            </a:r>
            <a:r>
              <a:rPr lang="en-US" dirty="0" err="1" smtClean="0"/>
              <a:t>thresholding</a:t>
            </a:r>
            <a:r>
              <a:rPr lang="en-US" dirty="0" smtClean="0"/>
              <a:t> </a:t>
            </a:r>
            <a:r>
              <a:rPr lang="en-US" dirty="0" smtClean="0">
                <a:sym typeface="Wingdings"/>
              </a:rPr>
              <a:t> lower data volumes.</a:t>
            </a:r>
          </a:p>
          <a:p>
            <a:pPr lvl="1"/>
            <a:r>
              <a:rPr lang="en-US" dirty="0" smtClean="0">
                <a:sym typeface="Wingdings"/>
              </a:rPr>
              <a:t>Should this be enabled by default?</a:t>
            </a:r>
          </a:p>
          <a:p>
            <a:pPr lvl="1"/>
            <a:r>
              <a:rPr lang="en-US" dirty="0" smtClean="0">
                <a:sym typeface="Wingdings"/>
              </a:rPr>
              <a:t>How configurable (for users) should it be?</a:t>
            </a:r>
          </a:p>
          <a:p>
            <a:pPr marL="300037" lvl="1" indent="0">
              <a:buNone/>
            </a:pPr>
            <a:endParaRPr lang="en-US" dirty="0"/>
          </a:p>
        </p:txBody>
      </p:sp>
    </p:spTree>
    <p:extLst>
      <p:ext uri="{BB962C8B-B14F-4D97-AF65-F5344CB8AC3E}">
        <p14:creationId xmlns:p14="http://schemas.microsoft.com/office/powerpoint/2010/main" val="79793700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questions</a:t>
            </a:r>
            <a:endParaRPr lang="en-US" dirty="0"/>
          </a:p>
        </p:txBody>
      </p:sp>
      <p:sp>
        <p:nvSpPr>
          <p:cNvPr id="3" name="Content Placeholder 2"/>
          <p:cNvSpPr>
            <a:spLocks noGrp="1"/>
          </p:cNvSpPr>
          <p:nvPr>
            <p:ph idx="1"/>
          </p:nvPr>
        </p:nvSpPr>
        <p:spPr/>
        <p:txBody>
          <a:bodyPr/>
          <a:lstStyle/>
          <a:p>
            <a:r>
              <a:rPr lang="en-US" dirty="0" smtClean="0"/>
              <a:t>If zero-suppression is used, sparse data can be converted to event lists, e.g. (x, y, z, pulse, intensity). X, Y, Z can be expressed in pixel or Cartesian coordinates</a:t>
            </a:r>
          </a:p>
          <a:p>
            <a:pPr lvl="1"/>
            <a:r>
              <a:rPr lang="en-US" dirty="0" smtClean="0">
                <a:sym typeface="Wingdings"/>
              </a:rPr>
              <a:t>Is there are need for a centralized service for this?</a:t>
            </a:r>
          </a:p>
          <a:p>
            <a:pPr lvl="1"/>
            <a:r>
              <a:rPr lang="en-US" dirty="0" smtClean="0">
                <a:sym typeface="Wingdings"/>
              </a:rPr>
              <a:t>Who decides how sparse data must be for this to make sense</a:t>
            </a:r>
          </a:p>
          <a:p>
            <a:pPr lvl="1"/>
            <a:r>
              <a:rPr lang="en-US" dirty="0" smtClean="0">
                <a:sym typeface="Wingdings"/>
              </a:rPr>
              <a:t>What happens if data is suddenly not “sparse” anymore</a:t>
            </a:r>
          </a:p>
          <a:p>
            <a:pPr marL="300037" lvl="1" indent="0">
              <a:buNone/>
            </a:pPr>
            <a:endParaRPr lang="en-US" dirty="0"/>
          </a:p>
        </p:txBody>
      </p:sp>
    </p:spTree>
    <p:extLst>
      <p:ext uri="{BB962C8B-B14F-4D97-AF65-F5344CB8AC3E}">
        <p14:creationId xmlns:p14="http://schemas.microsoft.com/office/powerpoint/2010/main" val="317923297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Picture</a:t>
            </a:r>
            <a:endParaRPr lang="en-US" dirty="0"/>
          </a:p>
        </p:txBody>
      </p:sp>
      <p:pic>
        <p:nvPicPr>
          <p:cNvPr id="4" name="Picture 3" descr="Macintosh HD:Users:steffenhauf:Documents:Dataflow XFEL.png"/>
          <p:cNvPicPr/>
          <p:nvPr/>
        </p:nvPicPr>
        <p:blipFill>
          <a:blip r:embed="rId2">
            <a:extLst>
              <a:ext uri="{28A0092B-C50C-407E-A947-70E740481C1C}">
                <a14:useLocalDpi xmlns:a14="http://schemas.microsoft.com/office/drawing/2010/main" val="0"/>
              </a:ext>
            </a:extLst>
          </a:blip>
          <a:srcRect/>
          <a:stretch>
            <a:fillRect/>
          </a:stretch>
        </p:blipFill>
        <p:spPr bwMode="auto">
          <a:xfrm>
            <a:off x="375920" y="909232"/>
            <a:ext cx="8493760" cy="5538795"/>
          </a:xfrm>
          <a:prstGeom prst="rect">
            <a:avLst/>
          </a:prstGeom>
          <a:noFill/>
          <a:ln>
            <a:noFill/>
          </a:ln>
        </p:spPr>
      </p:pic>
      <p:sp>
        <p:nvSpPr>
          <p:cNvPr id="3" name="TextBox 2"/>
          <p:cNvSpPr txBox="1"/>
          <p:nvPr/>
        </p:nvSpPr>
        <p:spPr>
          <a:xfrm>
            <a:off x="3907692" y="2754923"/>
            <a:ext cx="3116384" cy="101566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spcBef>
                <a:spcPts val="600"/>
              </a:spcBef>
              <a:buClr>
                <a:schemeClr val="accent2"/>
              </a:buClr>
              <a:buSzPct val="80000"/>
              <a:buNone/>
            </a:pPr>
            <a:r>
              <a:rPr lang="en-US" sz="2000" dirty="0"/>
              <a:t>Data products from the fast 2D detectors: raw and calibrated data</a:t>
            </a:r>
            <a:endParaRPr lang="en-US" sz="2000" dirty="0" smtClean="0">
              <a:solidFill>
                <a:schemeClr val="accent3"/>
              </a:solidFill>
            </a:endParaRPr>
          </a:p>
        </p:txBody>
      </p:sp>
      <p:cxnSp>
        <p:nvCxnSpPr>
          <p:cNvPr id="6" name="Straight Arrow Connector 5"/>
          <p:cNvCxnSpPr>
            <a:stCxn id="3" idx="1"/>
          </p:cNvCxnSpPr>
          <p:nvPr/>
        </p:nvCxnSpPr>
        <p:spPr bwMode="auto">
          <a:xfrm flipH="1" flipV="1">
            <a:off x="2667000" y="1826846"/>
            <a:ext cx="1240692" cy="1435909"/>
          </a:xfrm>
          <a:prstGeom prst="straightConnector1">
            <a:avLst/>
          </a:prstGeom>
          <a:noFill/>
          <a:ln w="571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7" name="Straight Arrow Connector 6"/>
          <p:cNvCxnSpPr>
            <a:stCxn id="3" idx="1"/>
          </p:cNvCxnSpPr>
          <p:nvPr/>
        </p:nvCxnSpPr>
        <p:spPr bwMode="auto">
          <a:xfrm flipH="1" flipV="1">
            <a:off x="3233616" y="3008924"/>
            <a:ext cx="674076" cy="253831"/>
          </a:xfrm>
          <a:prstGeom prst="straightConnector1">
            <a:avLst/>
          </a:prstGeom>
          <a:noFill/>
          <a:ln w="571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0" name="Straight Arrow Connector 9"/>
          <p:cNvCxnSpPr>
            <a:stCxn id="3" idx="1"/>
          </p:cNvCxnSpPr>
          <p:nvPr/>
        </p:nvCxnSpPr>
        <p:spPr bwMode="auto">
          <a:xfrm flipH="1">
            <a:off x="3219939" y="3262755"/>
            <a:ext cx="687753" cy="1266262"/>
          </a:xfrm>
          <a:prstGeom prst="straightConnector1">
            <a:avLst/>
          </a:prstGeom>
          <a:noFill/>
          <a:ln w="571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165870353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questions</a:t>
            </a:r>
            <a:endParaRPr lang="en-US" dirty="0"/>
          </a:p>
        </p:txBody>
      </p:sp>
      <p:sp>
        <p:nvSpPr>
          <p:cNvPr id="3" name="Content Placeholder 2"/>
          <p:cNvSpPr>
            <a:spLocks noGrp="1"/>
          </p:cNvSpPr>
          <p:nvPr>
            <p:ph idx="1"/>
          </p:nvPr>
        </p:nvSpPr>
        <p:spPr/>
        <p:txBody>
          <a:bodyPr/>
          <a:lstStyle/>
          <a:p>
            <a:r>
              <a:rPr lang="en-US" dirty="0" smtClean="0">
                <a:sym typeface="Wingdings"/>
              </a:rPr>
              <a:t>After alignment data application, how should data be output?</a:t>
            </a:r>
          </a:p>
          <a:p>
            <a:pPr lvl="1"/>
            <a:r>
              <a:rPr lang="en-US" dirty="0" err="1" smtClean="0">
                <a:sym typeface="Wingdings"/>
              </a:rPr>
              <a:t>Supersampled</a:t>
            </a:r>
            <a:r>
              <a:rPr lang="en-US" dirty="0" smtClean="0">
                <a:sym typeface="Wingdings"/>
              </a:rPr>
              <a:t>?</a:t>
            </a:r>
          </a:p>
          <a:p>
            <a:pPr lvl="1"/>
            <a:r>
              <a:rPr lang="en-US" dirty="0" smtClean="0">
                <a:sym typeface="Wingdings"/>
              </a:rPr>
              <a:t>Event-list type?</a:t>
            </a:r>
          </a:p>
          <a:p>
            <a:pPr lvl="1"/>
            <a:r>
              <a:rPr lang="en-US" dirty="0" smtClean="0">
                <a:sym typeface="Wingdings"/>
              </a:rPr>
              <a:t>Others?</a:t>
            </a:r>
          </a:p>
          <a:p>
            <a:pPr marL="300037" lvl="1" indent="0">
              <a:buNone/>
            </a:pPr>
            <a:endParaRPr lang="en-US" dirty="0"/>
          </a:p>
        </p:txBody>
      </p:sp>
    </p:spTree>
    <p:extLst>
      <p:ext uri="{BB962C8B-B14F-4D97-AF65-F5344CB8AC3E}">
        <p14:creationId xmlns:p14="http://schemas.microsoft.com/office/powerpoint/2010/main" val="31112416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Picture</a:t>
            </a:r>
            <a:endParaRPr lang="en-US" dirty="0"/>
          </a:p>
        </p:txBody>
      </p:sp>
      <p:pic>
        <p:nvPicPr>
          <p:cNvPr id="4" name="Picture 3" descr="Macintosh HD:Users:steffenhauf:Documents:Dataflow XFEL.png"/>
          <p:cNvPicPr/>
          <p:nvPr/>
        </p:nvPicPr>
        <p:blipFill>
          <a:blip r:embed="rId2">
            <a:extLst>
              <a:ext uri="{28A0092B-C50C-407E-A947-70E740481C1C}">
                <a14:useLocalDpi xmlns:a14="http://schemas.microsoft.com/office/drawing/2010/main" val="0"/>
              </a:ext>
            </a:extLst>
          </a:blip>
          <a:srcRect/>
          <a:stretch>
            <a:fillRect/>
          </a:stretch>
        </p:blipFill>
        <p:spPr bwMode="auto">
          <a:xfrm>
            <a:off x="375920" y="909232"/>
            <a:ext cx="8493760" cy="5538795"/>
          </a:xfrm>
          <a:prstGeom prst="rect">
            <a:avLst/>
          </a:prstGeom>
          <a:noFill/>
          <a:ln>
            <a:noFill/>
          </a:ln>
        </p:spPr>
      </p:pic>
      <p:sp>
        <p:nvSpPr>
          <p:cNvPr id="3" name="TextBox 2"/>
          <p:cNvSpPr txBox="1"/>
          <p:nvPr/>
        </p:nvSpPr>
        <p:spPr>
          <a:xfrm>
            <a:off x="3907692" y="2754923"/>
            <a:ext cx="3116384" cy="70788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spcBef>
                <a:spcPts val="600"/>
              </a:spcBef>
              <a:buClr>
                <a:schemeClr val="accent2"/>
              </a:buClr>
              <a:buSzPct val="80000"/>
              <a:buNone/>
            </a:pPr>
            <a:r>
              <a:rPr lang="en-US" sz="2000" dirty="0" smtClean="0"/>
              <a:t>The hierarchical data format</a:t>
            </a:r>
            <a:endParaRPr lang="en-US" sz="2000" dirty="0" smtClean="0">
              <a:solidFill>
                <a:schemeClr val="accent3"/>
              </a:solidFill>
            </a:endParaRPr>
          </a:p>
        </p:txBody>
      </p:sp>
      <p:cxnSp>
        <p:nvCxnSpPr>
          <p:cNvPr id="6" name="Straight Arrow Connector 5"/>
          <p:cNvCxnSpPr>
            <a:stCxn id="3" idx="2"/>
          </p:cNvCxnSpPr>
          <p:nvPr/>
        </p:nvCxnSpPr>
        <p:spPr bwMode="auto">
          <a:xfrm>
            <a:off x="5465884" y="3462809"/>
            <a:ext cx="561731" cy="1197114"/>
          </a:xfrm>
          <a:prstGeom prst="straightConnector1">
            <a:avLst/>
          </a:prstGeom>
          <a:noFill/>
          <a:ln w="571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0" name="Straight Arrow Connector 9"/>
          <p:cNvCxnSpPr>
            <a:stCxn id="3" idx="2"/>
          </p:cNvCxnSpPr>
          <p:nvPr/>
        </p:nvCxnSpPr>
        <p:spPr bwMode="auto">
          <a:xfrm flipH="1">
            <a:off x="3233616" y="3462809"/>
            <a:ext cx="2232268" cy="1353422"/>
          </a:xfrm>
          <a:prstGeom prst="straightConnector1">
            <a:avLst/>
          </a:prstGeom>
          <a:noFill/>
          <a:ln w="571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1" name="Straight Arrow Connector 10"/>
          <p:cNvCxnSpPr>
            <a:stCxn id="3" idx="2"/>
          </p:cNvCxnSpPr>
          <p:nvPr/>
        </p:nvCxnSpPr>
        <p:spPr bwMode="auto">
          <a:xfrm flipH="1">
            <a:off x="1797540" y="3462809"/>
            <a:ext cx="3668344" cy="1763729"/>
          </a:xfrm>
          <a:prstGeom prst="straightConnector1">
            <a:avLst/>
          </a:prstGeom>
          <a:noFill/>
          <a:ln w="571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8" name="Straight Arrow Connector 7"/>
          <p:cNvCxnSpPr>
            <a:stCxn id="3" idx="1"/>
          </p:cNvCxnSpPr>
          <p:nvPr/>
        </p:nvCxnSpPr>
        <p:spPr bwMode="auto">
          <a:xfrm flipH="1" flipV="1">
            <a:off x="2060222" y="2751667"/>
            <a:ext cx="1847470" cy="357199"/>
          </a:xfrm>
          <a:prstGeom prst="straightConnector1">
            <a:avLst/>
          </a:prstGeom>
          <a:noFill/>
          <a:ln w="571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2" name="Straight Arrow Connector 11"/>
          <p:cNvCxnSpPr>
            <a:stCxn id="3" idx="1"/>
          </p:cNvCxnSpPr>
          <p:nvPr/>
        </p:nvCxnSpPr>
        <p:spPr bwMode="auto">
          <a:xfrm flipH="1" flipV="1">
            <a:off x="3200400" y="2706513"/>
            <a:ext cx="707292" cy="402353"/>
          </a:xfrm>
          <a:prstGeom prst="straightConnector1">
            <a:avLst/>
          </a:prstGeom>
          <a:noFill/>
          <a:ln w="571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39318242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Picture</a:t>
            </a:r>
            <a:endParaRPr lang="en-US" dirty="0"/>
          </a:p>
        </p:txBody>
      </p:sp>
      <p:pic>
        <p:nvPicPr>
          <p:cNvPr id="4" name="Picture 3" descr="Macintosh HD:Users:steffenhauf:Documents:Dataflow XFEL.png"/>
          <p:cNvPicPr/>
          <p:nvPr/>
        </p:nvPicPr>
        <p:blipFill>
          <a:blip r:embed="rId2">
            <a:extLst>
              <a:ext uri="{28A0092B-C50C-407E-A947-70E740481C1C}">
                <a14:useLocalDpi xmlns:a14="http://schemas.microsoft.com/office/drawing/2010/main" val="0"/>
              </a:ext>
            </a:extLst>
          </a:blip>
          <a:srcRect/>
          <a:stretch>
            <a:fillRect/>
          </a:stretch>
        </p:blipFill>
        <p:spPr bwMode="auto">
          <a:xfrm>
            <a:off x="375920" y="909232"/>
            <a:ext cx="8493760" cy="5538795"/>
          </a:xfrm>
          <a:prstGeom prst="rect">
            <a:avLst/>
          </a:prstGeom>
          <a:noFill/>
          <a:ln>
            <a:noFill/>
          </a:ln>
        </p:spPr>
      </p:pic>
      <p:sp>
        <p:nvSpPr>
          <p:cNvPr id="3" name="TextBox 2"/>
          <p:cNvSpPr txBox="1"/>
          <p:nvPr/>
        </p:nvSpPr>
        <p:spPr>
          <a:xfrm>
            <a:off x="3907692" y="2754923"/>
            <a:ext cx="3116384" cy="70788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spcBef>
                <a:spcPts val="600"/>
              </a:spcBef>
              <a:buClr>
                <a:schemeClr val="accent2"/>
              </a:buClr>
              <a:buSzPct val="80000"/>
              <a:buNone/>
            </a:pPr>
            <a:r>
              <a:rPr lang="en-US" sz="2000" dirty="0"/>
              <a:t>The PC-Layer: where data hits the disks</a:t>
            </a:r>
            <a:endParaRPr lang="en-US" sz="2000" dirty="0" smtClean="0">
              <a:solidFill>
                <a:schemeClr val="accent3"/>
              </a:solidFill>
            </a:endParaRPr>
          </a:p>
        </p:txBody>
      </p:sp>
      <p:cxnSp>
        <p:nvCxnSpPr>
          <p:cNvPr id="11" name="Straight Arrow Connector 10"/>
          <p:cNvCxnSpPr>
            <a:stCxn id="3" idx="1"/>
          </p:cNvCxnSpPr>
          <p:nvPr/>
        </p:nvCxnSpPr>
        <p:spPr bwMode="auto">
          <a:xfrm flipH="1" flipV="1">
            <a:off x="3272692" y="2276231"/>
            <a:ext cx="635000" cy="832635"/>
          </a:xfrm>
          <a:prstGeom prst="straightConnector1">
            <a:avLst/>
          </a:prstGeom>
          <a:noFill/>
          <a:ln w="571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29550748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Picture</a:t>
            </a:r>
            <a:endParaRPr lang="en-US" dirty="0"/>
          </a:p>
        </p:txBody>
      </p:sp>
      <p:pic>
        <p:nvPicPr>
          <p:cNvPr id="4" name="Picture 3" descr="Macintosh HD:Users:steffenhauf:Documents:Dataflow XFEL.png"/>
          <p:cNvPicPr/>
          <p:nvPr/>
        </p:nvPicPr>
        <p:blipFill>
          <a:blip r:embed="rId2">
            <a:extLst>
              <a:ext uri="{28A0092B-C50C-407E-A947-70E740481C1C}">
                <a14:useLocalDpi xmlns:a14="http://schemas.microsoft.com/office/drawing/2010/main" val="0"/>
              </a:ext>
            </a:extLst>
          </a:blip>
          <a:srcRect/>
          <a:stretch>
            <a:fillRect/>
          </a:stretch>
        </p:blipFill>
        <p:spPr bwMode="auto">
          <a:xfrm>
            <a:off x="375920" y="909232"/>
            <a:ext cx="8493760" cy="5538795"/>
          </a:xfrm>
          <a:prstGeom prst="rect">
            <a:avLst/>
          </a:prstGeom>
          <a:noFill/>
          <a:ln>
            <a:noFill/>
          </a:ln>
        </p:spPr>
      </p:pic>
      <p:sp>
        <p:nvSpPr>
          <p:cNvPr id="3" name="TextBox 2"/>
          <p:cNvSpPr txBox="1"/>
          <p:nvPr/>
        </p:nvSpPr>
        <p:spPr>
          <a:xfrm>
            <a:off x="3868615" y="3653692"/>
            <a:ext cx="3116384" cy="70788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spcBef>
                <a:spcPts val="600"/>
              </a:spcBef>
              <a:buClr>
                <a:schemeClr val="accent2"/>
              </a:buClr>
              <a:buSzPct val="80000"/>
              <a:buNone/>
            </a:pPr>
            <a:r>
              <a:rPr lang="en-US" sz="2000" dirty="0"/>
              <a:t>The HDF5 format to be used at European XFEL </a:t>
            </a:r>
            <a:endParaRPr lang="en-US" sz="2000" dirty="0" smtClean="0">
              <a:solidFill>
                <a:schemeClr val="accent3"/>
              </a:solidFill>
            </a:endParaRPr>
          </a:p>
        </p:txBody>
      </p:sp>
      <p:cxnSp>
        <p:nvCxnSpPr>
          <p:cNvPr id="11" name="Straight Arrow Connector 10"/>
          <p:cNvCxnSpPr>
            <a:stCxn id="3" idx="1"/>
          </p:cNvCxnSpPr>
          <p:nvPr/>
        </p:nvCxnSpPr>
        <p:spPr bwMode="auto">
          <a:xfrm flipH="1" flipV="1">
            <a:off x="1963615" y="3917465"/>
            <a:ext cx="1905000" cy="90170"/>
          </a:xfrm>
          <a:prstGeom prst="straightConnector1">
            <a:avLst/>
          </a:prstGeom>
          <a:noFill/>
          <a:ln w="571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7" name="Straight Arrow Connector 6"/>
          <p:cNvCxnSpPr>
            <a:stCxn id="3" idx="0"/>
          </p:cNvCxnSpPr>
          <p:nvPr/>
        </p:nvCxnSpPr>
        <p:spPr bwMode="auto">
          <a:xfrm flipH="1" flipV="1">
            <a:off x="4796692" y="2969846"/>
            <a:ext cx="630115" cy="683846"/>
          </a:xfrm>
          <a:prstGeom prst="straightConnector1">
            <a:avLst/>
          </a:prstGeom>
          <a:noFill/>
          <a:ln w="571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10527852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Picture</a:t>
            </a:r>
            <a:endParaRPr lang="en-US" dirty="0"/>
          </a:p>
        </p:txBody>
      </p:sp>
      <p:pic>
        <p:nvPicPr>
          <p:cNvPr id="4" name="Picture 3" descr="Macintosh HD:Users:steffenhauf:Documents:Dataflow XFEL.png"/>
          <p:cNvPicPr/>
          <p:nvPr/>
        </p:nvPicPr>
        <p:blipFill>
          <a:blip r:embed="rId2">
            <a:extLst>
              <a:ext uri="{28A0092B-C50C-407E-A947-70E740481C1C}">
                <a14:useLocalDpi xmlns:a14="http://schemas.microsoft.com/office/drawing/2010/main" val="0"/>
              </a:ext>
            </a:extLst>
          </a:blip>
          <a:srcRect/>
          <a:stretch>
            <a:fillRect/>
          </a:stretch>
        </p:blipFill>
        <p:spPr bwMode="auto">
          <a:xfrm>
            <a:off x="375920" y="909232"/>
            <a:ext cx="8493760" cy="5538795"/>
          </a:xfrm>
          <a:prstGeom prst="rect">
            <a:avLst/>
          </a:prstGeom>
          <a:noFill/>
          <a:ln>
            <a:noFill/>
          </a:ln>
        </p:spPr>
      </p:pic>
      <p:sp>
        <p:nvSpPr>
          <p:cNvPr id="3" name="TextBox 2"/>
          <p:cNvSpPr txBox="1"/>
          <p:nvPr/>
        </p:nvSpPr>
        <p:spPr>
          <a:xfrm>
            <a:off x="3868615" y="3653692"/>
            <a:ext cx="3116384" cy="70788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spcBef>
                <a:spcPts val="600"/>
              </a:spcBef>
              <a:buClr>
                <a:schemeClr val="accent2"/>
              </a:buClr>
              <a:buSzPct val="80000"/>
              <a:buNone/>
            </a:pPr>
            <a:r>
              <a:rPr lang="en-US" sz="2000" dirty="0"/>
              <a:t>Retrieving and querying data as a user</a:t>
            </a:r>
            <a:endParaRPr lang="en-US" sz="2000" dirty="0" smtClean="0">
              <a:solidFill>
                <a:schemeClr val="accent3"/>
              </a:solidFill>
            </a:endParaRPr>
          </a:p>
        </p:txBody>
      </p:sp>
      <p:cxnSp>
        <p:nvCxnSpPr>
          <p:cNvPr id="11" name="Straight Arrow Connector 10"/>
          <p:cNvCxnSpPr>
            <a:stCxn id="3" idx="0"/>
          </p:cNvCxnSpPr>
          <p:nvPr/>
        </p:nvCxnSpPr>
        <p:spPr bwMode="auto">
          <a:xfrm flipH="1" flipV="1">
            <a:off x="4572001" y="2881924"/>
            <a:ext cx="854806" cy="771768"/>
          </a:xfrm>
          <a:prstGeom prst="straightConnector1">
            <a:avLst/>
          </a:prstGeom>
          <a:noFill/>
          <a:ln w="571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7" name="Straight Arrow Connector 6"/>
          <p:cNvCxnSpPr>
            <a:stCxn id="3" idx="0"/>
          </p:cNvCxnSpPr>
          <p:nvPr/>
        </p:nvCxnSpPr>
        <p:spPr bwMode="auto">
          <a:xfrm flipV="1">
            <a:off x="5426807" y="1992923"/>
            <a:ext cx="346808" cy="1660769"/>
          </a:xfrm>
          <a:prstGeom prst="straightConnector1">
            <a:avLst/>
          </a:prstGeom>
          <a:noFill/>
          <a:ln w="571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205281620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Picture</a:t>
            </a:r>
            <a:endParaRPr lang="en-US" dirty="0"/>
          </a:p>
        </p:txBody>
      </p:sp>
      <p:pic>
        <p:nvPicPr>
          <p:cNvPr id="4" name="Picture 3" descr="Macintosh HD:Users:steffenhauf:Documents:Dataflow XFEL.png"/>
          <p:cNvPicPr/>
          <p:nvPr/>
        </p:nvPicPr>
        <p:blipFill>
          <a:blip r:embed="rId2">
            <a:extLst>
              <a:ext uri="{28A0092B-C50C-407E-A947-70E740481C1C}">
                <a14:useLocalDpi xmlns:a14="http://schemas.microsoft.com/office/drawing/2010/main" val="0"/>
              </a:ext>
            </a:extLst>
          </a:blip>
          <a:srcRect/>
          <a:stretch>
            <a:fillRect/>
          </a:stretch>
        </p:blipFill>
        <p:spPr bwMode="auto">
          <a:xfrm>
            <a:off x="375920" y="909232"/>
            <a:ext cx="8493760" cy="5538795"/>
          </a:xfrm>
          <a:prstGeom prst="rect">
            <a:avLst/>
          </a:prstGeom>
          <a:noFill/>
          <a:ln>
            <a:noFill/>
          </a:ln>
        </p:spPr>
      </p:pic>
      <p:sp>
        <p:nvSpPr>
          <p:cNvPr id="3" name="TextBox 2"/>
          <p:cNvSpPr txBox="1"/>
          <p:nvPr/>
        </p:nvSpPr>
        <p:spPr>
          <a:xfrm>
            <a:off x="3868615" y="3653692"/>
            <a:ext cx="3116384" cy="70788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spcBef>
                <a:spcPts val="600"/>
              </a:spcBef>
              <a:buClr>
                <a:schemeClr val="accent2"/>
              </a:buClr>
              <a:buSzPct val="80000"/>
              <a:buNone/>
            </a:pPr>
            <a:r>
              <a:rPr lang="en-US" sz="2000" dirty="0"/>
              <a:t>Concurrent processing in </a:t>
            </a:r>
            <a:r>
              <a:rPr lang="en-US" sz="2000" dirty="0" err="1"/>
              <a:t>Karabo</a:t>
            </a:r>
            <a:endParaRPr lang="en-US" sz="2000" dirty="0" smtClean="0">
              <a:solidFill>
                <a:schemeClr val="accent3"/>
              </a:solidFill>
            </a:endParaRPr>
          </a:p>
        </p:txBody>
      </p:sp>
      <p:cxnSp>
        <p:nvCxnSpPr>
          <p:cNvPr id="11" name="Straight Arrow Connector 10"/>
          <p:cNvCxnSpPr>
            <a:stCxn id="3" idx="1"/>
          </p:cNvCxnSpPr>
          <p:nvPr/>
        </p:nvCxnSpPr>
        <p:spPr bwMode="auto">
          <a:xfrm flipH="1">
            <a:off x="3253155" y="4007635"/>
            <a:ext cx="615460" cy="554597"/>
          </a:xfrm>
          <a:prstGeom prst="straightConnector1">
            <a:avLst/>
          </a:prstGeom>
          <a:noFill/>
          <a:ln w="571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7" name="Straight Arrow Connector 6"/>
          <p:cNvCxnSpPr>
            <a:stCxn id="3" idx="2"/>
          </p:cNvCxnSpPr>
          <p:nvPr/>
        </p:nvCxnSpPr>
        <p:spPr bwMode="auto">
          <a:xfrm>
            <a:off x="5426807" y="4361578"/>
            <a:ext cx="630116" cy="464422"/>
          </a:xfrm>
          <a:prstGeom prst="straightConnector1">
            <a:avLst/>
          </a:prstGeom>
          <a:noFill/>
          <a:ln w="571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0" name="Straight Arrow Connector 9"/>
          <p:cNvCxnSpPr>
            <a:stCxn id="3" idx="2"/>
          </p:cNvCxnSpPr>
          <p:nvPr/>
        </p:nvCxnSpPr>
        <p:spPr bwMode="auto">
          <a:xfrm flipH="1">
            <a:off x="2520462" y="4361578"/>
            <a:ext cx="2906345" cy="874730"/>
          </a:xfrm>
          <a:prstGeom prst="straightConnector1">
            <a:avLst/>
          </a:prstGeom>
          <a:noFill/>
          <a:ln w="571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207373720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Picture</a:t>
            </a:r>
            <a:endParaRPr lang="en-US" dirty="0"/>
          </a:p>
        </p:txBody>
      </p:sp>
      <p:pic>
        <p:nvPicPr>
          <p:cNvPr id="4" name="Picture 3" descr="Macintosh HD:Users:steffenhauf:Documents:Dataflow XFEL.png"/>
          <p:cNvPicPr/>
          <p:nvPr/>
        </p:nvPicPr>
        <p:blipFill>
          <a:blip r:embed="rId2">
            <a:extLst>
              <a:ext uri="{28A0092B-C50C-407E-A947-70E740481C1C}">
                <a14:useLocalDpi xmlns:a14="http://schemas.microsoft.com/office/drawing/2010/main" val="0"/>
              </a:ext>
            </a:extLst>
          </a:blip>
          <a:srcRect/>
          <a:stretch>
            <a:fillRect/>
          </a:stretch>
        </p:blipFill>
        <p:spPr bwMode="auto">
          <a:xfrm>
            <a:off x="375920" y="909232"/>
            <a:ext cx="8493760" cy="5538795"/>
          </a:xfrm>
          <a:prstGeom prst="rect">
            <a:avLst/>
          </a:prstGeom>
          <a:noFill/>
          <a:ln>
            <a:noFill/>
          </a:ln>
        </p:spPr>
      </p:pic>
      <p:sp>
        <p:nvSpPr>
          <p:cNvPr id="3" name="TextBox 2"/>
          <p:cNvSpPr txBox="1"/>
          <p:nvPr/>
        </p:nvSpPr>
        <p:spPr>
          <a:xfrm>
            <a:off x="1348152" y="4738077"/>
            <a:ext cx="3116384" cy="70788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spcBef>
                <a:spcPts val="600"/>
              </a:spcBef>
              <a:buClr>
                <a:schemeClr val="accent2"/>
              </a:buClr>
              <a:buSzPct val="80000"/>
              <a:buNone/>
            </a:pPr>
            <a:r>
              <a:rPr lang="en-US" sz="2000" dirty="0"/>
              <a:t>The XFEL calibration pipeline</a:t>
            </a:r>
            <a:endParaRPr lang="en-US" sz="2000" dirty="0" smtClean="0">
              <a:solidFill>
                <a:schemeClr val="accent3"/>
              </a:solidFill>
            </a:endParaRPr>
          </a:p>
        </p:txBody>
      </p:sp>
      <p:cxnSp>
        <p:nvCxnSpPr>
          <p:cNvPr id="11" name="Straight Arrow Connector 10"/>
          <p:cNvCxnSpPr>
            <a:stCxn id="3" idx="0"/>
          </p:cNvCxnSpPr>
          <p:nvPr/>
        </p:nvCxnSpPr>
        <p:spPr bwMode="auto">
          <a:xfrm flipV="1">
            <a:off x="2906344" y="3966309"/>
            <a:ext cx="297964" cy="771768"/>
          </a:xfrm>
          <a:prstGeom prst="straightConnector1">
            <a:avLst/>
          </a:prstGeom>
          <a:noFill/>
          <a:ln w="571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7" name="Straight Arrow Connector 6"/>
          <p:cNvCxnSpPr/>
          <p:nvPr/>
        </p:nvCxnSpPr>
        <p:spPr bwMode="auto">
          <a:xfrm flipV="1">
            <a:off x="2896575" y="4093308"/>
            <a:ext cx="3170117" cy="639501"/>
          </a:xfrm>
          <a:prstGeom prst="straightConnector1">
            <a:avLst/>
          </a:prstGeom>
          <a:noFill/>
          <a:ln w="571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0" name="Straight Arrow Connector 9"/>
          <p:cNvCxnSpPr>
            <a:stCxn id="3" idx="0"/>
          </p:cNvCxnSpPr>
          <p:nvPr/>
        </p:nvCxnSpPr>
        <p:spPr bwMode="auto">
          <a:xfrm flipV="1">
            <a:off x="2906344" y="4073769"/>
            <a:ext cx="1577733" cy="664308"/>
          </a:xfrm>
          <a:prstGeom prst="straightConnector1">
            <a:avLst/>
          </a:prstGeom>
          <a:noFill/>
          <a:ln w="5715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119256633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plate-european-xfel-gmbh_presentation">
  <a:themeElements>
    <a:clrScheme name="XFEL">
      <a:dk1>
        <a:srgbClr val="261748"/>
      </a:dk1>
      <a:lt1>
        <a:srgbClr val="FFFFFF"/>
      </a:lt1>
      <a:dk2>
        <a:srgbClr val="000000"/>
      </a:dk2>
      <a:lt2>
        <a:srgbClr val="E0E0E0"/>
      </a:lt2>
      <a:accent1>
        <a:srgbClr val="261748"/>
      </a:accent1>
      <a:accent2>
        <a:srgbClr val="FD930A"/>
      </a:accent2>
      <a:accent3>
        <a:srgbClr val="000000"/>
      </a:accent3>
      <a:accent4>
        <a:srgbClr val="626262"/>
      </a:accent4>
      <a:accent5>
        <a:srgbClr val="ACABB1"/>
      </a:accent5>
      <a:accent6>
        <a:srgbClr val="E0E0E0"/>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2700" cap="flat" cmpd="sng" algn="ctr">
          <a:solidFill>
            <a:schemeClr val="accent3"/>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268288" marR="0" indent="-268288"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n"/>
          <a:tabLst/>
          <a:defRPr kumimoji="0" sz="2000" b="0" i="0" u="none" strike="noStrike" cap="none" normalizeH="0" baseline="0" smtClean="0">
            <a:ln>
              <a:noFill/>
            </a:ln>
            <a:solidFill>
              <a:schemeClr val="accent3"/>
            </a:solidFill>
            <a:effectLst/>
            <a:latin typeface="Arial" charset="0"/>
            <a:ea typeface="ＭＳ Ｐゴシック" pitchFamily="112" charset="-128"/>
          </a:defRPr>
        </a:defPPr>
      </a:lstStyle>
    </a:spDef>
    <a:lnDef>
      <a:spPr bwMode="auto">
        <a:noFill/>
        <a:ln w="12700" cap="flat" cmpd="sng" algn="ctr">
          <a:solidFill>
            <a:schemeClr val="fo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a:lstStyle/>
    </a:lnDef>
    <a:txDef>
      <a:spPr>
        <a:noFill/>
      </a:spPr>
      <a:bodyPr wrap="none" rtlCol="0">
        <a:spAutoFit/>
      </a:bodyPr>
      <a:lstStyle>
        <a:defPPr marL="268288" indent="-268288">
          <a:spcBef>
            <a:spcPts val="600"/>
          </a:spcBef>
          <a:buClr>
            <a:schemeClr val="accent2"/>
          </a:buClr>
          <a:buSzPct val="80000"/>
          <a:defRPr sz="2000" smtClean="0">
            <a:solidFill>
              <a:schemeClr val="accent3"/>
            </a:solidFill>
          </a:defRPr>
        </a:defPPr>
      </a:lstStyle>
    </a:txDef>
  </a:objectDefaults>
  <a:extraClrSchemeLst>
    <a:extraClrScheme>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plate-european-xfel-gmbh_presentation">
  <a:themeElements>
    <a:clrScheme name="XFEL">
      <a:dk1>
        <a:srgbClr val="261748"/>
      </a:dk1>
      <a:lt1>
        <a:srgbClr val="FFFFFF"/>
      </a:lt1>
      <a:dk2>
        <a:srgbClr val="000000"/>
      </a:dk2>
      <a:lt2>
        <a:srgbClr val="E0E0E0"/>
      </a:lt2>
      <a:accent1>
        <a:srgbClr val="261748"/>
      </a:accent1>
      <a:accent2>
        <a:srgbClr val="FD930A"/>
      </a:accent2>
      <a:accent3>
        <a:srgbClr val="000000"/>
      </a:accent3>
      <a:accent4>
        <a:srgbClr val="626262"/>
      </a:accent4>
      <a:accent5>
        <a:srgbClr val="ACABB1"/>
      </a:accent5>
      <a:accent6>
        <a:srgbClr val="E0E0E0"/>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2700" cap="flat" cmpd="sng" algn="ctr">
          <a:solidFill>
            <a:schemeClr val="accent3"/>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268288" marR="0" indent="-268288" algn="l" defTabSz="914400" rtl="0" eaLnBrk="1" fontAlgn="base" latinLnBrk="0" hangingPunct="1">
          <a:lnSpc>
            <a:spcPct val="100000"/>
          </a:lnSpc>
          <a:spcBef>
            <a:spcPct val="20000"/>
          </a:spcBef>
          <a:spcAft>
            <a:spcPct val="0"/>
          </a:spcAft>
          <a:buClr>
            <a:schemeClr val="accent2"/>
          </a:buClr>
          <a:buSzPct val="80000"/>
          <a:buFont typeface="Wingdings" pitchFamily="2" charset="2"/>
          <a:buChar char="n"/>
          <a:tabLst/>
          <a:defRPr kumimoji="0" sz="2000" b="0" i="0" u="none" strike="noStrike" cap="none" normalizeH="0" baseline="0" smtClean="0">
            <a:ln>
              <a:noFill/>
            </a:ln>
            <a:solidFill>
              <a:schemeClr val="accent3"/>
            </a:solidFill>
            <a:effectLst/>
            <a:latin typeface="Arial" charset="0"/>
            <a:ea typeface="ＭＳ Ｐゴシック" pitchFamily="112" charset="-128"/>
          </a:defRPr>
        </a:defPPr>
      </a:lstStyle>
    </a:spDef>
    <a:lnDef>
      <a:spPr bwMode="auto">
        <a:noFill/>
        <a:ln w="12700" cap="flat" cmpd="sng" algn="ctr">
          <a:solidFill>
            <a:schemeClr val="fo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a:lstStyle/>
    </a:lnDef>
    <a:txDef>
      <a:spPr>
        <a:noFill/>
      </a:spPr>
      <a:bodyPr wrap="none" rtlCol="0">
        <a:spAutoFit/>
      </a:bodyPr>
      <a:lstStyle>
        <a:defPPr marL="268288" indent="-268288">
          <a:spcBef>
            <a:spcPts val="600"/>
          </a:spcBef>
          <a:buClr>
            <a:schemeClr val="accent2"/>
          </a:buClr>
          <a:buSzPct val="80000"/>
          <a:defRPr sz="2000" smtClean="0">
            <a:solidFill>
              <a:schemeClr val="accent3"/>
            </a:solidFill>
          </a:defRPr>
        </a:defPPr>
      </a:lstStyle>
    </a:txDef>
  </a:objectDefaults>
  <a:extraClrSchemeLst>
    <a:extraClrScheme>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1635</Words>
  <Application>Microsoft Macintosh PowerPoint</Application>
  <PresentationFormat>On-screen Show (4:3)</PresentationFormat>
  <Paragraphs>265</Paragraphs>
  <Slides>30</Slides>
  <Notes>3</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template-european-xfel-gmbh_presentation</vt:lpstr>
      <vt:lpstr>1_template-european-xfel-gmbh_presentation</vt:lpstr>
      <vt:lpstr>An Introduction into foreseen dataflows at the European XFEL (and common vocabulary)</vt:lpstr>
      <vt:lpstr>The Big Picture</vt:lpstr>
      <vt:lpstr>The Big Picture</vt:lpstr>
      <vt:lpstr>The Big Picture</vt:lpstr>
      <vt:lpstr>The Big Picture</vt:lpstr>
      <vt:lpstr>The Big Picture</vt:lpstr>
      <vt:lpstr>The Big Picture</vt:lpstr>
      <vt:lpstr>The Big Picture</vt:lpstr>
      <vt:lpstr>The Big Picture</vt:lpstr>
      <vt:lpstr>The Big Picture</vt:lpstr>
      <vt:lpstr>Common Vocabulary – Data products</vt:lpstr>
      <vt:lpstr>Common Vocabulary – Data products</vt:lpstr>
      <vt:lpstr>Common Vocabulary – Data products</vt:lpstr>
      <vt:lpstr>Common Vocabulary – Data products</vt:lpstr>
      <vt:lpstr>Common Vocabulary – Data products</vt:lpstr>
      <vt:lpstr>Common Vocabulary – Karabo Hash</vt:lpstr>
      <vt:lpstr>Calibration and Correction Parameters of XFEL Detectors</vt:lpstr>
      <vt:lpstr>Why we plan on supplying calibrated data only</vt:lpstr>
      <vt:lpstr>Why we plan on supplying calibrated data only</vt:lpstr>
      <vt:lpstr>Benchmarking calibration routines: pnCCD</vt:lpstr>
      <vt:lpstr>XFEL pipeline now exceeds performance of CAST pipeline</vt:lpstr>
      <vt:lpstr>Why we plan on supplying calibrated data only</vt:lpstr>
      <vt:lpstr>The Big Picture</vt:lpstr>
      <vt:lpstr>Why we plan on supplying calibrated data only – benefits for online monitoring</vt:lpstr>
      <vt:lpstr>The Big Picture</vt:lpstr>
      <vt:lpstr>Detector Alignment Data</vt:lpstr>
      <vt:lpstr>Detector Alignment Data</vt:lpstr>
      <vt:lpstr>Open questions</vt:lpstr>
      <vt:lpstr>Open questions</vt:lpstr>
      <vt:lpstr>Open questions</vt:lpstr>
    </vt:vector>
  </TitlesOfParts>
  <Company>European XFEL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XFEL Data Processing Workshop Feb 3rd/4th</dc:title>
  <dc:creator>Steffen Hauf</dc:creator>
  <cp:lastModifiedBy>Steffen Hauf</cp:lastModifiedBy>
  <cp:revision>3</cp:revision>
  <dcterms:created xsi:type="dcterms:W3CDTF">2016-02-02T16:09:58Z</dcterms:created>
  <dcterms:modified xsi:type="dcterms:W3CDTF">2016-02-02T18:58:28Z</dcterms:modified>
</cp:coreProperties>
</file>